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62" r:id="rId2"/>
    <p:sldId id="292" r:id="rId3"/>
    <p:sldId id="257" r:id="rId4"/>
    <p:sldId id="287" r:id="rId5"/>
    <p:sldId id="288" r:id="rId6"/>
    <p:sldId id="289" r:id="rId7"/>
    <p:sldId id="290" r:id="rId8"/>
    <p:sldId id="277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3358" autoAdjust="0"/>
  </p:normalViewPr>
  <p:slideViewPr>
    <p:cSldViewPr snapToGrid="0" snapToObjects="1">
      <p:cViewPr varScale="1">
        <p:scale>
          <a:sx n="80" d="100"/>
          <a:sy n="80" d="100"/>
        </p:scale>
        <p:origin x="6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51ABC-5D96-564B-85E1-CC2836FAB4A1}" type="datetimeFigureOut">
              <a:rPr kumimoji="1" lang="zh-CN" altLang="en-US" smtClean="0"/>
              <a:t>2020/4/17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B34D9-42E9-0E4F-ABBC-338983382D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6833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34D9-42E9-0E4F-ABBC-338983382DC0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794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34D9-42E9-0E4F-ABBC-338983382DC0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9958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34D9-42E9-0E4F-ABBC-338983382DC0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7591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34D9-42E9-0E4F-ABBC-338983382DC0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4965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34D9-42E9-0E4F-ABBC-338983382DC0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5034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34D9-42E9-0E4F-ABBC-338983382DC0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9804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34D9-42E9-0E4F-ABBC-338983382DC0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5231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34D9-42E9-0E4F-ABBC-338983382DC0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7128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0" y="6126486"/>
            <a:ext cx="9143999" cy="731514"/>
            <a:chOff x="1" y="2947547"/>
            <a:chExt cx="9143999" cy="2827685"/>
          </a:xfrm>
        </p:grpSpPr>
        <p:sp>
          <p:nvSpPr>
            <p:cNvPr id="5" name="任意多边形 4"/>
            <p:cNvSpPr/>
            <p:nvPr/>
          </p:nvSpPr>
          <p:spPr>
            <a:xfrm>
              <a:off x="1" y="2947547"/>
              <a:ext cx="9143999" cy="229735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gradFill>
              <a:gsLst>
                <a:gs pos="0">
                  <a:srgbClr val="04619D"/>
                </a:gs>
                <a:gs pos="100000">
                  <a:srgbClr val="342275">
                    <a:alpha val="8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1" y="3559995"/>
              <a:ext cx="9143999" cy="2215237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gradFill flip="none" rotWithShape="1">
              <a:gsLst>
                <a:gs pos="26000">
                  <a:schemeClr val="bg1"/>
                </a:gs>
                <a:gs pos="100000">
                  <a:srgbClr val="DFDFDF">
                    <a:lumMod val="52000"/>
                    <a:lumOff val="4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-7" y="-1"/>
            <a:ext cx="9144001" cy="1882013"/>
            <a:chOff x="1" y="2994858"/>
            <a:chExt cx="9144001" cy="3162457"/>
          </a:xfrm>
        </p:grpSpPr>
        <p:sp>
          <p:nvSpPr>
            <p:cNvPr id="8" name="任意多边形 7"/>
            <p:cNvSpPr/>
            <p:nvPr/>
          </p:nvSpPr>
          <p:spPr>
            <a:xfrm>
              <a:off x="1" y="2994858"/>
              <a:ext cx="9143999" cy="215401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gradFill>
              <a:gsLst>
                <a:gs pos="0">
                  <a:srgbClr val="04619D"/>
                </a:gs>
                <a:gs pos="100000">
                  <a:srgbClr val="342275">
                    <a:alpha val="8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3" y="3474503"/>
              <a:ext cx="9143999" cy="2682812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gradFill flip="none" rotWithShape="1">
              <a:gsLst>
                <a:gs pos="17000">
                  <a:schemeClr val="bg1"/>
                </a:gs>
                <a:gs pos="100000">
                  <a:srgbClr val="DFDFDF">
                    <a:lumMod val="73000"/>
                    <a:lumOff val="27000"/>
                  </a:srgbClr>
                </a:gs>
                <a:gs pos="81000">
                  <a:srgbClr val="DFDFDF">
                    <a:lumMod val="52000"/>
                    <a:lumOff val="4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文本框 10"/>
          <p:cNvSpPr txBox="1"/>
          <p:nvPr userDrawn="1"/>
        </p:nvSpPr>
        <p:spPr>
          <a:xfrm>
            <a:off x="8703044" y="6511211"/>
            <a:ext cx="211221" cy="21544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lIns="72000" tIns="72000" rIns="72000" bIns="72000" rtlCol="0" anchor="ctr">
            <a:noAutofit/>
          </a:bodyPr>
          <a:lstStyle/>
          <a:p>
            <a:pPr algn="ctr"/>
            <a:fld id="{CE5B7511-CC96-41DE-A965-D9C44FD5C89D}" type="slidenum">
              <a:rPr lang="zh-CN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‹#›</a:t>
            </a:fld>
            <a:endParaRPr lang="zh-CN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950" y="371408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72000" rIns="0" bIns="7200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695"/>
          <a:stretch/>
        </p:blipFill>
        <p:spPr>
          <a:xfrm>
            <a:off x="8202096" y="295407"/>
            <a:ext cx="744346" cy="71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418203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8865766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823934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50FEE-C184-9C44-A87C-14688E67DF0A}" type="datetimeFigureOut">
              <a:rPr kumimoji="1" lang="zh-CN" altLang="en-US" smtClean="0"/>
              <a:t>2020/4/17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DC8B4-F298-AA4C-BBDD-4ED5847DBB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226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62" r:id="rId3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14">
            <a:extLst>
              <a:ext uri="{FF2B5EF4-FFF2-40B4-BE49-F238E27FC236}">
                <a16:creationId xmlns:a16="http://schemas.microsoft.com/office/drawing/2014/main" id="{5408B285-DDFE-4DED-9D56-45511F402D3C}"/>
              </a:ext>
            </a:extLst>
          </p:cNvPr>
          <p:cNvSpPr/>
          <p:nvPr/>
        </p:nvSpPr>
        <p:spPr>
          <a:xfrm>
            <a:off x="0" y="4893854"/>
            <a:ext cx="9143999" cy="2051818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3999" h="2051818">
                <a:moveTo>
                  <a:pt x="9143999" y="0"/>
                </a:moveTo>
                <a:lnTo>
                  <a:pt x="9143999" y="2051818"/>
                </a:lnTo>
                <a:lnTo>
                  <a:pt x="0" y="2051818"/>
                </a:lnTo>
                <a:lnTo>
                  <a:pt x="0" y="1204077"/>
                </a:lnTo>
                <a:lnTo>
                  <a:pt x="6027" y="1207403"/>
                </a:lnTo>
                <a:cubicBezTo>
                  <a:pt x="2066505" y="2238985"/>
                  <a:pt x="5621740" y="1499327"/>
                  <a:pt x="7674511" y="718908"/>
                </a:cubicBezTo>
                <a:cubicBezTo>
                  <a:pt x="8085065" y="562824"/>
                  <a:pt x="8552064" y="336225"/>
                  <a:pt x="9044856" y="57555"/>
                </a:cubicBezTo>
                <a:lnTo>
                  <a:pt x="9143999" y="0"/>
                </a:lnTo>
                <a:close/>
              </a:path>
            </a:pathLst>
          </a:custGeom>
          <a:gradFill>
            <a:gsLst>
              <a:gs pos="0">
                <a:srgbClr val="04619D"/>
              </a:gs>
              <a:gs pos="100000">
                <a:srgbClr val="342275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任意多边形 21">
            <a:extLst>
              <a:ext uri="{FF2B5EF4-FFF2-40B4-BE49-F238E27FC236}">
                <a16:creationId xmlns:a16="http://schemas.microsoft.com/office/drawing/2014/main" id="{B3AA8AF9-70D2-47A6-883E-91AE23FDB97E}"/>
              </a:ext>
            </a:extLst>
          </p:cNvPr>
          <p:cNvSpPr/>
          <p:nvPr/>
        </p:nvSpPr>
        <p:spPr>
          <a:xfrm>
            <a:off x="0" y="5431808"/>
            <a:ext cx="9143999" cy="3478011"/>
          </a:xfrm>
          <a:custGeom>
            <a:avLst/>
            <a:gdLst>
              <a:gd name="connsiteX0" fmla="*/ 9143999 w 9143999"/>
              <a:gd name="connsiteY0" fmla="*/ 0 h 3478011"/>
              <a:gd name="connsiteX1" fmla="*/ 9143999 w 9143999"/>
              <a:gd name="connsiteY1" fmla="*/ 1393716 h 3478011"/>
              <a:gd name="connsiteX2" fmla="*/ 9143999 w 9143999"/>
              <a:gd name="connsiteY2" fmla="*/ 1513865 h 3478011"/>
              <a:gd name="connsiteX3" fmla="*/ 9143999 w 9143999"/>
              <a:gd name="connsiteY3" fmla="*/ 3478011 h 3478011"/>
              <a:gd name="connsiteX4" fmla="*/ 0 w 9143999"/>
              <a:gd name="connsiteY4" fmla="*/ 3478011 h 3478011"/>
              <a:gd name="connsiteX5" fmla="*/ 0 w 9143999"/>
              <a:gd name="connsiteY5" fmla="*/ 1513865 h 3478011"/>
              <a:gd name="connsiteX6" fmla="*/ 0 w 9143999"/>
              <a:gd name="connsiteY6" fmla="*/ 1393716 h 3478011"/>
              <a:gd name="connsiteX7" fmla="*/ 0 w 9143999"/>
              <a:gd name="connsiteY7" fmla="*/ 846204 h 3478011"/>
              <a:gd name="connsiteX8" fmla="*/ 303379 w 9143999"/>
              <a:gd name="connsiteY8" fmla="*/ 970246 h 3478011"/>
              <a:gd name="connsiteX9" fmla="*/ 8360497 w 9143999"/>
              <a:gd name="connsiteY9" fmla="*/ 342756 h 3478011"/>
              <a:gd name="connsiteX10" fmla="*/ 8941037 w 9143999"/>
              <a:gd name="connsiteY10" fmla="*/ 98098 h 347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143999" h="3478011">
                <a:moveTo>
                  <a:pt x="9143999" y="0"/>
                </a:moveTo>
                <a:lnTo>
                  <a:pt x="9143999" y="1393716"/>
                </a:lnTo>
                <a:lnTo>
                  <a:pt x="9143999" y="1513865"/>
                </a:lnTo>
                <a:lnTo>
                  <a:pt x="9143999" y="3478011"/>
                </a:lnTo>
                <a:lnTo>
                  <a:pt x="0" y="3478011"/>
                </a:lnTo>
                <a:lnTo>
                  <a:pt x="0" y="1513865"/>
                </a:lnTo>
                <a:lnTo>
                  <a:pt x="0" y="1393716"/>
                </a:lnTo>
                <a:lnTo>
                  <a:pt x="0" y="846204"/>
                </a:lnTo>
                <a:lnTo>
                  <a:pt x="303379" y="970246"/>
                </a:lnTo>
                <a:cubicBezTo>
                  <a:pt x="2685816" y="1852356"/>
                  <a:pt x="6241504" y="1135756"/>
                  <a:pt x="8360497" y="342756"/>
                </a:cubicBezTo>
                <a:cubicBezTo>
                  <a:pt x="8544757" y="273800"/>
                  <a:pt x="8739002" y="191802"/>
                  <a:pt x="8941037" y="98098"/>
                </a:cubicBezTo>
                <a:close/>
              </a:path>
            </a:pathLst>
          </a:custGeom>
          <a:gradFill flip="none" rotWithShape="1">
            <a:gsLst>
              <a:gs pos="17000">
                <a:schemeClr val="bg1"/>
              </a:gs>
              <a:gs pos="100000">
                <a:srgbClr val="DFDFDF">
                  <a:lumMod val="52000"/>
                  <a:lumOff val="48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ea typeface="微软雅黑" panose="020B0503020204020204" pitchFamily="34" charset="-122"/>
            </a:endParaRPr>
          </a:p>
        </p:txBody>
      </p:sp>
      <p:sp>
        <p:nvSpPr>
          <p:cNvPr id="7" name="标题 3">
            <a:extLst>
              <a:ext uri="{FF2B5EF4-FFF2-40B4-BE49-F238E27FC236}">
                <a16:creationId xmlns:a16="http://schemas.microsoft.com/office/drawing/2014/main" id="{4D7EAF3D-ABB4-40DD-BC73-10729424F27F}"/>
              </a:ext>
            </a:extLst>
          </p:cNvPr>
          <p:cNvSpPr txBox="1">
            <a:spLocks/>
          </p:cNvSpPr>
          <p:nvPr/>
        </p:nvSpPr>
        <p:spPr>
          <a:xfrm>
            <a:off x="1627189" y="2104981"/>
            <a:ext cx="6135685" cy="5232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2800" b="1">
                <a:solidFill>
                  <a:srgbClr val="04619D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基于</a:t>
            </a:r>
            <a:r>
              <a:rPr lang="en-US" altLang="zh-CN" sz="2800" b="1">
                <a:solidFill>
                  <a:srgbClr val="04619D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Flask</a:t>
            </a:r>
            <a:r>
              <a:rPr lang="zh-CN" altLang="en-US" sz="2800" b="1">
                <a:solidFill>
                  <a:srgbClr val="04619D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的深度学习自动化部署系统</a:t>
            </a:r>
            <a:endParaRPr lang="zh-CN" altLang="en-US" sz="2800" b="1" dirty="0">
              <a:solidFill>
                <a:srgbClr val="04619D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5157F69-4D01-4549-B058-339FEFEDAB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695"/>
          <a:stretch/>
        </p:blipFill>
        <p:spPr>
          <a:xfrm>
            <a:off x="517365" y="315501"/>
            <a:ext cx="1266985" cy="121606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F4FE1E7-B44F-4CEB-B662-ED7947576777}"/>
              </a:ext>
            </a:extLst>
          </p:cNvPr>
          <p:cNvSpPr txBox="1"/>
          <p:nvPr/>
        </p:nvSpPr>
        <p:spPr>
          <a:xfrm>
            <a:off x="3352755" y="3770533"/>
            <a:ext cx="2438488" cy="1123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/>
              <a:t>软件工程综合实验 </a:t>
            </a:r>
            <a:r>
              <a:rPr lang="en-US" altLang="zh-CN"/>
              <a:t>C</a:t>
            </a:r>
            <a:r>
              <a:rPr lang="zh-CN" altLang="en-US"/>
              <a:t>组</a:t>
            </a:r>
            <a:endParaRPr lang="en-US" altLang="zh-CN"/>
          </a:p>
          <a:p>
            <a:pPr algn="ctr">
              <a:lnSpc>
                <a:spcPct val="200000"/>
              </a:lnSpc>
            </a:pPr>
            <a:r>
              <a:rPr lang="en-US" altLang="zh-CN"/>
              <a:t>2020</a:t>
            </a:r>
            <a:r>
              <a:rPr lang="zh-CN" altLang="en-US"/>
              <a:t>年</a:t>
            </a:r>
            <a:r>
              <a:rPr lang="en-US" altLang="zh-CN"/>
              <a:t>4</a:t>
            </a:r>
            <a:r>
              <a:rPr lang="zh-CN" altLang="en-US"/>
              <a:t>月</a:t>
            </a:r>
            <a:r>
              <a:rPr lang="en-US" altLang="zh-CN"/>
              <a:t>17</a:t>
            </a:r>
            <a:r>
              <a:rPr lang="zh-CN" altLang="en-US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51139883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53B11-B167-E049-AEEB-F9CC4948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371408"/>
            <a:ext cx="7534275" cy="533400"/>
          </a:xfrm>
        </p:spPr>
        <p:txBody>
          <a:bodyPr/>
          <a:lstStyle/>
          <a:p>
            <a:r>
              <a:rPr lang="en" altLang="zh-CN">
                <a:latin typeface="等线" panose="02010600030101010101" pitchFamily="2" charset="-122"/>
                <a:ea typeface="等线" panose="02010600030101010101" pitchFamily="2" charset="-122"/>
              </a:rPr>
              <a:t>1. 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需求评审意见反馈</a:t>
            </a:r>
            <a:endParaRPr kumimoji="1"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5717ED5-4EBA-44CF-831C-B56B0C88864F}"/>
              </a:ext>
            </a:extLst>
          </p:cNvPr>
          <p:cNvSpPr/>
          <p:nvPr/>
        </p:nvSpPr>
        <p:spPr>
          <a:xfrm>
            <a:off x="1457324" y="2572932"/>
            <a:ext cx="6791326" cy="1712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等线" panose="02010600030101010101" pitchFamily="2" charset="-122"/>
              </a:rPr>
              <a:t>向</a:t>
            </a:r>
            <a:r>
              <a:rPr lang="en-US" altLang="zh-CN">
                <a:latin typeface="等线" panose="02010600030101010101" pitchFamily="2" charset="-122"/>
              </a:rPr>
              <a:t>D</a:t>
            </a:r>
            <a:r>
              <a:rPr lang="zh-CN" altLang="en-US">
                <a:latin typeface="等线" panose="02010600030101010101" pitchFamily="2" charset="-122"/>
              </a:rPr>
              <a:t>组发出了</a:t>
            </a:r>
            <a:r>
              <a:rPr lang="en-US" altLang="zh-CN">
                <a:latin typeface="等线" panose="02010600030101010101" pitchFamily="2" charset="-122"/>
              </a:rPr>
              <a:t>11</a:t>
            </a:r>
            <a:r>
              <a:rPr lang="zh-CN" altLang="en-US">
                <a:latin typeface="等线" panose="02010600030101010101" pitchFamily="2" charset="-122"/>
              </a:rPr>
              <a:t>条问题报告</a:t>
            </a:r>
            <a:endParaRPr lang="en-US" altLang="zh-CN">
              <a:latin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等线" panose="02010600030101010101" pitchFamily="2" charset="-122"/>
              </a:rPr>
              <a:t>向</a:t>
            </a:r>
            <a:r>
              <a:rPr lang="en-US" altLang="zh-CN">
                <a:latin typeface="等线" panose="02010600030101010101" pitchFamily="2" charset="-122"/>
              </a:rPr>
              <a:t>E</a:t>
            </a:r>
            <a:r>
              <a:rPr lang="zh-CN" altLang="en-US">
                <a:latin typeface="等线" panose="02010600030101010101" pitchFamily="2" charset="-122"/>
              </a:rPr>
              <a:t>组发出了</a:t>
            </a:r>
            <a:r>
              <a:rPr lang="en-US" altLang="zh-CN">
                <a:latin typeface="等线" panose="02010600030101010101" pitchFamily="2" charset="-122"/>
              </a:rPr>
              <a:t>9</a:t>
            </a:r>
            <a:r>
              <a:rPr lang="zh-CN" altLang="en-US">
                <a:latin typeface="等线" panose="02010600030101010101" pitchFamily="2" charset="-122"/>
              </a:rPr>
              <a:t>条问题报告</a:t>
            </a:r>
            <a:endParaRPr lang="en-US" altLang="zh-CN">
              <a:latin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等线" panose="02010600030101010101" pitchFamily="2" charset="-122"/>
              </a:rPr>
              <a:t>收到了</a:t>
            </a:r>
            <a:r>
              <a:rPr lang="en-US" altLang="zh-CN">
                <a:latin typeface="等线" panose="02010600030101010101" pitchFamily="2" charset="-122"/>
              </a:rPr>
              <a:t>A</a:t>
            </a:r>
            <a:r>
              <a:rPr lang="zh-CN" altLang="en-US">
                <a:latin typeface="等线" panose="02010600030101010101" pitchFamily="2" charset="-122"/>
              </a:rPr>
              <a:t>组</a:t>
            </a:r>
            <a:r>
              <a:rPr lang="en-US" altLang="zh-CN">
                <a:latin typeface="等线" panose="02010600030101010101" pitchFamily="2" charset="-122"/>
              </a:rPr>
              <a:t>15</a:t>
            </a:r>
            <a:r>
              <a:rPr lang="zh-CN" altLang="en-US">
                <a:latin typeface="等线" panose="02010600030101010101" pitchFamily="2" charset="-122"/>
              </a:rPr>
              <a:t>条问题报告，</a:t>
            </a:r>
            <a:r>
              <a:rPr lang="en-US" altLang="zh-CN">
                <a:latin typeface="等线" panose="02010600030101010101" pitchFamily="2" charset="-122"/>
              </a:rPr>
              <a:t>12</a:t>
            </a:r>
            <a:r>
              <a:rPr lang="zh-CN" altLang="en-US">
                <a:latin typeface="等线" panose="02010600030101010101" pitchFamily="2" charset="-122"/>
              </a:rPr>
              <a:t>条接受，</a:t>
            </a:r>
            <a:r>
              <a:rPr lang="en-US" altLang="zh-CN">
                <a:latin typeface="等线" panose="02010600030101010101" pitchFamily="2" charset="-122"/>
              </a:rPr>
              <a:t>2</a:t>
            </a:r>
            <a:r>
              <a:rPr lang="zh-CN" altLang="en-US">
                <a:latin typeface="等线" panose="02010600030101010101" pitchFamily="2" charset="-122"/>
              </a:rPr>
              <a:t>条待解释，</a:t>
            </a:r>
            <a:r>
              <a:rPr lang="en-US" altLang="zh-CN">
                <a:latin typeface="等线" panose="02010600030101010101" pitchFamily="2" charset="-122"/>
              </a:rPr>
              <a:t>1</a:t>
            </a:r>
            <a:r>
              <a:rPr lang="zh-CN" altLang="en-US">
                <a:latin typeface="等线" panose="02010600030101010101" pitchFamily="2" charset="-122"/>
              </a:rPr>
              <a:t>条没看明白</a:t>
            </a:r>
            <a:endParaRPr lang="en-US" altLang="zh-CN">
              <a:latin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等线" panose="02010600030101010101" pitchFamily="2" charset="-122"/>
              </a:rPr>
              <a:t>收到了</a:t>
            </a:r>
            <a:r>
              <a:rPr lang="en-US" altLang="zh-CN">
                <a:latin typeface="等线" panose="02010600030101010101" pitchFamily="2" charset="-122"/>
              </a:rPr>
              <a:t>B</a:t>
            </a:r>
            <a:r>
              <a:rPr lang="zh-CN" altLang="en-US">
                <a:latin typeface="等线" panose="02010600030101010101" pitchFamily="2" charset="-122"/>
              </a:rPr>
              <a:t>组</a:t>
            </a:r>
            <a:r>
              <a:rPr lang="en-US" altLang="zh-CN">
                <a:latin typeface="等线" panose="02010600030101010101" pitchFamily="2" charset="-122"/>
              </a:rPr>
              <a:t>8</a:t>
            </a:r>
            <a:r>
              <a:rPr lang="zh-CN" altLang="en-US">
                <a:latin typeface="等线" panose="02010600030101010101" pitchFamily="2" charset="-122"/>
              </a:rPr>
              <a:t>条问题报告，</a:t>
            </a:r>
            <a:r>
              <a:rPr lang="en-US" altLang="zh-CN">
                <a:latin typeface="等线" panose="02010600030101010101" pitchFamily="2" charset="-122"/>
              </a:rPr>
              <a:t>7</a:t>
            </a:r>
            <a:r>
              <a:rPr lang="zh-CN" altLang="en-US">
                <a:latin typeface="等线" panose="02010600030101010101" pitchFamily="2" charset="-122"/>
              </a:rPr>
              <a:t>条接受，</a:t>
            </a:r>
            <a:r>
              <a:rPr lang="en-US" altLang="zh-CN">
                <a:latin typeface="等线" panose="02010600030101010101" pitchFamily="2" charset="-122"/>
              </a:rPr>
              <a:t>1</a:t>
            </a:r>
            <a:r>
              <a:rPr lang="zh-CN" altLang="en-US">
                <a:latin typeface="等线" panose="02010600030101010101" pitchFamily="2" charset="-122"/>
              </a:rPr>
              <a:t>条待解释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17B5E4-E2FF-45A8-B2F7-5784C0CE4D66}"/>
              </a:ext>
            </a:extLst>
          </p:cNvPr>
          <p:cNvSpPr/>
          <p:nvPr/>
        </p:nvSpPr>
        <p:spPr>
          <a:xfrm>
            <a:off x="1547812" y="5143499"/>
            <a:ext cx="6048375" cy="46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>
                <a:latin typeface="等线" panose="02010600030101010101" pitchFamily="2" charset="-122"/>
              </a:rPr>
              <a:t>感谢评审组的同学们提出的建议</a:t>
            </a:r>
          </a:p>
        </p:txBody>
      </p:sp>
    </p:spTree>
    <p:extLst>
      <p:ext uri="{BB962C8B-B14F-4D97-AF65-F5344CB8AC3E}">
        <p14:creationId xmlns:p14="http://schemas.microsoft.com/office/powerpoint/2010/main" val="13538734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53B11-B167-E049-AEEB-F9CC4948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371408"/>
            <a:ext cx="7534275" cy="533400"/>
          </a:xfrm>
        </p:spPr>
        <p:txBody>
          <a:bodyPr/>
          <a:lstStyle/>
          <a:p>
            <a:r>
              <a:rPr lang="en" altLang="zh-CN">
                <a:latin typeface="等线" panose="02010600030101010101" pitchFamily="2" charset="-122"/>
                <a:ea typeface="等线" panose="02010600030101010101" pitchFamily="2" charset="-122"/>
              </a:rPr>
              <a:t>1. 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需求评审意见反馈</a:t>
            </a:r>
            <a:endParaRPr kumimoji="1"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5717ED5-4EBA-44CF-831C-B56B0C88864F}"/>
              </a:ext>
            </a:extLst>
          </p:cNvPr>
          <p:cNvSpPr/>
          <p:nvPr/>
        </p:nvSpPr>
        <p:spPr>
          <a:xfrm>
            <a:off x="1614487" y="1492387"/>
            <a:ext cx="6048375" cy="46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对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组的需求评审意见反馈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F3864B6-2D12-43AD-B26F-E2327E722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588068"/>
              </p:ext>
            </p:extLst>
          </p:nvPr>
        </p:nvGraphicFramePr>
        <p:xfrm>
          <a:off x="728661" y="2090809"/>
          <a:ext cx="7967662" cy="4395783"/>
        </p:xfrm>
        <a:graphic>
          <a:graphicData uri="http://schemas.openxmlformats.org/drawingml/2006/table">
            <a:tbl>
              <a:tblPr firstRow="1" firstCol="1" bandRow="1"/>
              <a:tblGrid>
                <a:gridCol w="651900">
                  <a:extLst>
                    <a:ext uri="{9D8B030D-6E8A-4147-A177-3AD203B41FA5}">
                      <a16:colId xmlns:a16="http://schemas.microsoft.com/office/drawing/2014/main" val="1118458014"/>
                    </a:ext>
                  </a:extLst>
                </a:gridCol>
                <a:gridCol w="1369472">
                  <a:extLst>
                    <a:ext uri="{9D8B030D-6E8A-4147-A177-3AD203B41FA5}">
                      <a16:colId xmlns:a16="http://schemas.microsoft.com/office/drawing/2014/main" val="2176724804"/>
                    </a:ext>
                  </a:extLst>
                </a:gridCol>
                <a:gridCol w="1779927">
                  <a:extLst>
                    <a:ext uri="{9D8B030D-6E8A-4147-A177-3AD203B41FA5}">
                      <a16:colId xmlns:a16="http://schemas.microsoft.com/office/drawing/2014/main" val="3266446662"/>
                    </a:ext>
                  </a:extLst>
                </a:gridCol>
                <a:gridCol w="880789">
                  <a:extLst>
                    <a:ext uri="{9D8B030D-6E8A-4147-A177-3AD203B41FA5}">
                      <a16:colId xmlns:a16="http://schemas.microsoft.com/office/drawing/2014/main" val="444651847"/>
                    </a:ext>
                  </a:extLst>
                </a:gridCol>
                <a:gridCol w="820911">
                  <a:extLst>
                    <a:ext uri="{9D8B030D-6E8A-4147-A177-3AD203B41FA5}">
                      <a16:colId xmlns:a16="http://schemas.microsoft.com/office/drawing/2014/main" val="3964228668"/>
                    </a:ext>
                  </a:extLst>
                </a:gridCol>
                <a:gridCol w="1505646">
                  <a:extLst>
                    <a:ext uri="{9D8B030D-6E8A-4147-A177-3AD203B41FA5}">
                      <a16:colId xmlns:a16="http://schemas.microsoft.com/office/drawing/2014/main" val="1077872060"/>
                    </a:ext>
                  </a:extLst>
                </a:gridCol>
                <a:gridCol w="959017">
                  <a:extLst>
                    <a:ext uri="{9D8B030D-6E8A-4147-A177-3AD203B41FA5}">
                      <a16:colId xmlns:a16="http://schemas.microsoft.com/office/drawing/2014/main" val="3145247099"/>
                    </a:ext>
                  </a:extLst>
                </a:gridCol>
              </a:tblGrid>
              <a:tr h="41639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序号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问题位置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问题描述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报告人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严重性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处理意见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反馈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0074679"/>
                  </a:ext>
                </a:extLst>
              </a:tr>
              <a:tr h="49966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修订记录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V2.1.0</a:t>
                      </a: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处修改章节为空白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吴振赫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建议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修改章节可以具体填写下，或者表明全文修改　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接受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4453458"/>
                  </a:ext>
                </a:extLst>
              </a:tr>
              <a:tr h="42687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3.1</a:t>
                      </a: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功能需求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……</a:t>
                      </a: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用例图如图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所示。”标号错误，图为图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吴振赫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轻微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文字中将图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改为图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接受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091443"/>
                  </a:ext>
                </a:extLst>
              </a:tr>
              <a:tr h="120350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3.1 </a:t>
                      </a: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功能需求中图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2.2</a:t>
                      </a: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中账户管理、项目管理、模型管理是并列的，而在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3.1</a:t>
                      </a: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中模型管理归属于项目管理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吴振赫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轻微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2.2</a:t>
                      </a: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中将同层次的功能分条叙述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接受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8793272"/>
                  </a:ext>
                </a:extLst>
              </a:tr>
              <a:tr h="66622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3.1</a:t>
                      </a: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功能需求中图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3.1.12---3.1.15</a:t>
                      </a: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实例管理的四条未详细写于图中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吴振赫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轻微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图中加上这四条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接受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5865575"/>
                  </a:ext>
                </a:extLst>
              </a:tr>
              <a:tr h="49966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3.1</a:t>
                      </a: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功能需求中图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图中未找到模型的使用方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吴振赫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严重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图中添加模型的使用方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接受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280402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3302BDB3-896D-44F4-B29B-3B823A219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2" y="1815152"/>
            <a:ext cx="8415339" cy="446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641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53B11-B167-E049-AEEB-F9CC4948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371408"/>
            <a:ext cx="7534275" cy="533400"/>
          </a:xfrm>
        </p:spPr>
        <p:txBody>
          <a:bodyPr/>
          <a:lstStyle/>
          <a:p>
            <a:r>
              <a:rPr lang="en" altLang="zh-CN">
                <a:latin typeface="等线" panose="02010600030101010101" pitchFamily="2" charset="-122"/>
                <a:ea typeface="等线" panose="02010600030101010101" pitchFamily="2" charset="-122"/>
              </a:rPr>
              <a:t>1. 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需求评审意见反馈</a:t>
            </a:r>
            <a:endParaRPr kumimoji="1"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F3864B6-2D12-43AD-B26F-E2327E722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235129"/>
              </p:ext>
            </p:extLst>
          </p:nvPr>
        </p:nvGraphicFramePr>
        <p:xfrm>
          <a:off x="1095375" y="1543917"/>
          <a:ext cx="7439026" cy="4846155"/>
        </p:xfrm>
        <a:graphic>
          <a:graphicData uri="http://schemas.openxmlformats.org/drawingml/2006/table">
            <a:tbl>
              <a:tblPr firstRow="1" firstCol="1" bandRow="1"/>
              <a:tblGrid>
                <a:gridCol w="608648">
                  <a:extLst>
                    <a:ext uri="{9D8B030D-6E8A-4147-A177-3AD203B41FA5}">
                      <a16:colId xmlns:a16="http://schemas.microsoft.com/office/drawing/2014/main" val="1118458014"/>
                    </a:ext>
                  </a:extLst>
                </a:gridCol>
                <a:gridCol w="1201102">
                  <a:extLst>
                    <a:ext uri="{9D8B030D-6E8A-4147-A177-3AD203B41FA5}">
                      <a16:colId xmlns:a16="http://schemas.microsoft.com/office/drawing/2014/main" val="217672480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3266446662"/>
                    </a:ext>
                  </a:extLst>
                </a:gridCol>
                <a:gridCol w="656692">
                  <a:extLst>
                    <a:ext uri="{9D8B030D-6E8A-4147-A177-3AD203B41FA5}">
                      <a16:colId xmlns:a16="http://schemas.microsoft.com/office/drawing/2014/main" val="444651847"/>
                    </a:ext>
                  </a:extLst>
                </a:gridCol>
                <a:gridCol w="766445">
                  <a:extLst>
                    <a:ext uri="{9D8B030D-6E8A-4147-A177-3AD203B41FA5}">
                      <a16:colId xmlns:a16="http://schemas.microsoft.com/office/drawing/2014/main" val="3964228668"/>
                    </a:ext>
                  </a:extLst>
                </a:gridCol>
                <a:gridCol w="1405750">
                  <a:extLst>
                    <a:ext uri="{9D8B030D-6E8A-4147-A177-3AD203B41FA5}">
                      <a16:colId xmlns:a16="http://schemas.microsoft.com/office/drawing/2014/main" val="1077872060"/>
                    </a:ext>
                  </a:extLst>
                </a:gridCol>
                <a:gridCol w="895389">
                  <a:extLst>
                    <a:ext uri="{9D8B030D-6E8A-4147-A177-3AD203B41FA5}">
                      <a16:colId xmlns:a16="http://schemas.microsoft.com/office/drawing/2014/main" val="3145247099"/>
                    </a:ext>
                  </a:extLst>
                </a:gridCol>
              </a:tblGrid>
              <a:tr h="66588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序号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问题位置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问题描述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报告人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严重性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处理意见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反馈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0074679"/>
                  </a:ext>
                </a:extLst>
              </a:tr>
              <a:tr h="77192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3.1</a:t>
                      </a: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功能需求中图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图中缺少“对模型部署的参数进行设置”用例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王茵迪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轻微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图中加上这条　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接受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8060215"/>
                  </a:ext>
                </a:extLst>
              </a:tr>
              <a:tr h="77192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3.1</a:t>
                      </a: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下子章节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用例描述中缺少“查看模型概述”用例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王茵迪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轻微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3.1</a:t>
                      </a: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添加一个用例描述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接受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4453458"/>
                  </a:ext>
                </a:extLst>
              </a:tr>
              <a:tr h="77192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endParaRPr lang="zh-CN" altLang="en-US" sz="12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3.1.10</a:t>
                      </a:r>
                      <a:endParaRPr lang="zh-CN" altLang="en-US" sz="12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用户登录异常只有“用户未登陆”一种反应方式，如果其他异常，怎么反应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王茵迪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中等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考虑其他异常登录情况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解释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091443"/>
                  </a:ext>
                </a:extLst>
              </a:tr>
              <a:tr h="100262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lang="zh-CN" altLang="en-US" sz="12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3.1.12-3-d)</a:t>
                      </a:r>
                      <a:endParaRPr lang="zh-CN" altLang="en-US" sz="12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按照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d)</a:t>
                      </a: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的分支语句，假如模型存在，会删除模型直接返回，不修改数据库，也不提示“删除成功”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王茵迪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严重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修改分支语句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解释，部分接受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8793272"/>
                  </a:ext>
                </a:extLst>
              </a:tr>
              <a:tr h="77192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zh-CN" altLang="en-US" sz="12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3.1.12</a:t>
                      </a:r>
                      <a:endParaRPr lang="zh-CN" altLang="en-US" sz="12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“删除模型”应该包含“删除实例”用例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王茵迪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中等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图中和用例描述中添加包含关系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接受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5865575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D3790F3E-48EA-4533-9C30-C969306DB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350" y="2046940"/>
            <a:ext cx="4831499" cy="91447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C19D0DD-7EDF-4DE7-BD8C-C89101794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8094" y="3143289"/>
            <a:ext cx="5555461" cy="323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5218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53B11-B167-E049-AEEB-F9CC4948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371408"/>
            <a:ext cx="7534275" cy="533400"/>
          </a:xfrm>
        </p:spPr>
        <p:txBody>
          <a:bodyPr/>
          <a:lstStyle/>
          <a:p>
            <a:r>
              <a:rPr lang="en" altLang="zh-CN">
                <a:latin typeface="等线" panose="02010600030101010101" pitchFamily="2" charset="-122"/>
                <a:ea typeface="等线" panose="02010600030101010101" pitchFamily="2" charset="-122"/>
              </a:rPr>
              <a:t>1. 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需求评审意见反馈</a:t>
            </a:r>
            <a:endParaRPr kumimoji="1"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F3864B6-2D12-43AD-B26F-E2327E722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016664"/>
              </p:ext>
            </p:extLst>
          </p:nvPr>
        </p:nvGraphicFramePr>
        <p:xfrm>
          <a:off x="981075" y="1724025"/>
          <a:ext cx="7762874" cy="4117982"/>
        </p:xfrm>
        <a:graphic>
          <a:graphicData uri="http://schemas.openxmlformats.org/drawingml/2006/table">
            <a:tbl>
              <a:tblPr firstRow="1" firstCol="1" bandRow="1"/>
              <a:tblGrid>
                <a:gridCol w="635145">
                  <a:extLst>
                    <a:ext uri="{9D8B030D-6E8A-4147-A177-3AD203B41FA5}">
                      <a16:colId xmlns:a16="http://schemas.microsoft.com/office/drawing/2014/main" val="1118458014"/>
                    </a:ext>
                  </a:extLst>
                </a:gridCol>
                <a:gridCol w="1334274">
                  <a:extLst>
                    <a:ext uri="{9D8B030D-6E8A-4147-A177-3AD203B41FA5}">
                      <a16:colId xmlns:a16="http://schemas.microsoft.com/office/drawing/2014/main" val="2176724804"/>
                    </a:ext>
                  </a:extLst>
                </a:gridCol>
                <a:gridCol w="1734179">
                  <a:extLst>
                    <a:ext uri="{9D8B030D-6E8A-4147-A177-3AD203B41FA5}">
                      <a16:colId xmlns:a16="http://schemas.microsoft.com/office/drawing/2014/main" val="3266446662"/>
                    </a:ext>
                  </a:extLst>
                </a:gridCol>
                <a:gridCol w="858150">
                  <a:extLst>
                    <a:ext uri="{9D8B030D-6E8A-4147-A177-3AD203B41FA5}">
                      <a16:colId xmlns:a16="http://schemas.microsoft.com/office/drawing/2014/main" val="444651847"/>
                    </a:ext>
                  </a:extLst>
                </a:gridCol>
                <a:gridCol w="799811">
                  <a:extLst>
                    <a:ext uri="{9D8B030D-6E8A-4147-A177-3AD203B41FA5}">
                      <a16:colId xmlns:a16="http://schemas.microsoft.com/office/drawing/2014/main" val="3964228668"/>
                    </a:ext>
                  </a:extLst>
                </a:gridCol>
                <a:gridCol w="1466947">
                  <a:extLst>
                    <a:ext uri="{9D8B030D-6E8A-4147-A177-3AD203B41FA5}">
                      <a16:colId xmlns:a16="http://schemas.microsoft.com/office/drawing/2014/main" val="1077872060"/>
                    </a:ext>
                  </a:extLst>
                </a:gridCol>
                <a:gridCol w="934368">
                  <a:extLst>
                    <a:ext uri="{9D8B030D-6E8A-4147-A177-3AD203B41FA5}">
                      <a16:colId xmlns:a16="http://schemas.microsoft.com/office/drawing/2014/main" val="3145247099"/>
                    </a:ext>
                  </a:extLst>
                </a:gridCol>
              </a:tblGrid>
              <a:tr h="44243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序号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问题位置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问题描述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报告人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严重性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处理意见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反馈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0074679"/>
                  </a:ext>
                </a:extLst>
              </a:tr>
              <a:tr h="58295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endParaRPr lang="zh-CN" altLang="en-US" sz="12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3.1.13</a:t>
                      </a: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输出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标点符号使用“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.”</a:t>
                      </a:r>
                      <a:endParaRPr lang="zh-CN" altLang="en-US" sz="12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赵永驰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轻微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修改为“。”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接受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21366"/>
                  </a:ext>
                </a:extLst>
              </a:tr>
              <a:tr h="58295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12</a:t>
                      </a:r>
                      <a:endParaRPr lang="zh-CN" altLang="en-US" sz="12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3.1.14</a:t>
                      </a: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处理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前面的伪代码都没有带“；”，此处使用“；”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赵永驰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轻微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保持前后一致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接受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0083275"/>
                  </a:ext>
                </a:extLst>
              </a:tr>
              <a:tr h="58295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13</a:t>
                      </a:r>
                      <a:endParaRPr lang="zh-CN" altLang="en-US" sz="12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3.1.14</a:t>
                      </a: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处理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没有像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3.1.13</a:t>
                      </a: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中考虑实例正在使用的情况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赵永驰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中等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增加情况判断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没看明白问题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4453458"/>
                  </a:ext>
                </a:extLst>
              </a:tr>
              <a:tr h="58295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14</a:t>
                      </a:r>
                      <a:endParaRPr lang="zh-CN" altLang="en-US" sz="12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3.3.1</a:t>
                      </a: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用户接口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浏览器前端页面模型管理缺少“恢复暂停的模型”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赵永驰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中等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添加“恢复暂停模型”用户接口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接受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091443"/>
                  </a:ext>
                </a:extLst>
              </a:tr>
              <a:tr h="127878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15</a:t>
                      </a:r>
                      <a:endParaRPr lang="zh-CN" altLang="en-US" sz="12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3.3.2</a:t>
                      </a: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软件接口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a) b) c) d)</a:t>
                      </a: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四项中，都是将“接口将‘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SQLAlchemy</a:t>
                      </a: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’转成‘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SQL</a:t>
                      </a: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’语句，带入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MySQL</a:t>
                      </a: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数据库中进行查询。”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赵永驰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轻微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将添加、修改、删除中的修改为对应的描述。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接受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8793272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FBBD41B2-C075-4685-80CC-01BB81D05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546" y="613166"/>
            <a:ext cx="6088908" cy="563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2913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53B11-B167-E049-AEEB-F9CC4948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371408"/>
            <a:ext cx="7534275" cy="533400"/>
          </a:xfrm>
        </p:spPr>
        <p:txBody>
          <a:bodyPr/>
          <a:lstStyle/>
          <a:p>
            <a:r>
              <a:rPr lang="en" altLang="zh-CN">
                <a:latin typeface="等线" panose="02010600030101010101" pitchFamily="2" charset="-122"/>
                <a:ea typeface="等线" panose="02010600030101010101" pitchFamily="2" charset="-122"/>
              </a:rPr>
              <a:t>1. 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需求评审意见反馈</a:t>
            </a:r>
            <a:endParaRPr kumimoji="1"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5717ED5-4EBA-44CF-831C-B56B0C88864F}"/>
              </a:ext>
            </a:extLst>
          </p:cNvPr>
          <p:cNvSpPr/>
          <p:nvPr/>
        </p:nvSpPr>
        <p:spPr>
          <a:xfrm>
            <a:off x="1614487" y="1492387"/>
            <a:ext cx="6048375" cy="46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对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B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组的需求评审意见反馈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C70A4F8-E403-434A-880A-89CEDD8B3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809178"/>
              </p:ext>
            </p:extLst>
          </p:nvPr>
        </p:nvGraphicFramePr>
        <p:xfrm>
          <a:off x="1228089" y="2182019"/>
          <a:ext cx="7277734" cy="3824623"/>
        </p:xfrm>
        <a:graphic>
          <a:graphicData uri="http://schemas.openxmlformats.org/drawingml/2006/table">
            <a:tbl>
              <a:tblPr firstRow="1" firstCol="1" bandRow="1"/>
              <a:tblGrid>
                <a:gridCol w="714180">
                  <a:extLst>
                    <a:ext uri="{9D8B030D-6E8A-4147-A177-3AD203B41FA5}">
                      <a16:colId xmlns:a16="http://schemas.microsoft.com/office/drawing/2014/main" val="735650508"/>
                    </a:ext>
                  </a:extLst>
                </a:gridCol>
                <a:gridCol w="925187">
                  <a:extLst>
                    <a:ext uri="{9D8B030D-6E8A-4147-A177-3AD203B41FA5}">
                      <a16:colId xmlns:a16="http://schemas.microsoft.com/office/drawing/2014/main" val="3726594839"/>
                    </a:ext>
                  </a:extLst>
                </a:gridCol>
                <a:gridCol w="1838201">
                  <a:extLst>
                    <a:ext uri="{9D8B030D-6E8A-4147-A177-3AD203B41FA5}">
                      <a16:colId xmlns:a16="http://schemas.microsoft.com/office/drawing/2014/main" val="2674119643"/>
                    </a:ext>
                  </a:extLst>
                </a:gridCol>
                <a:gridCol w="925187">
                  <a:extLst>
                    <a:ext uri="{9D8B030D-6E8A-4147-A177-3AD203B41FA5}">
                      <a16:colId xmlns:a16="http://schemas.microsoft.com/office/drawing/2014/main" val="368996653"/>
                    </a:ext>
                  </a:extLst>
                </a:gridCol>
                <a:gridCol w="925187">
                  <a:extLst>
                    <a:ext uri="{9D8B030D-6E8A-4147-A177-3AD203B41FA5}">
                      <a16:colId xmlns:a16="http://schemas.microsoft.com/office/drawing/2014/main" val="257385163"/>
                    </a:ext>
                  </a:extLst>
                </a:gridCol>
                <a:gridCol w="863305">
                  <a:extLst>
                    <a:ext uri="{9D8B030D-6E8A-4147-A177-3AD203B41FA5}">
                      <a16:colId xmlns:a16="http://schemas.microsoft.com/office/drawing/2014/main" val="4262990550"/>
                    </a:ext>
                  </a:extLst>
                </a:gridCol>
                <a:gridCol w="1086487">
                  <a:extLst>
                    <a:ext uri="{9D8B030D-6E8A-4147-A177-3AD203B41FA5}">
                      <a16:colId xmlns:a16="http://schemas.microsoft.com/office/drawing/2014/main" val="3299193748"/>
                    </a:ext>
                  </a:extLst>
                </a:gridCol>
              </a:tblGrid>
              <a:tr h="39806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序号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问题位置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问题描述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严重性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改进意见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报告人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反馈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008589"/>
                  </a:ext>
                </a:extLst>
              </a:tr>
              <a:tr h="39806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3.1</a:t>
                      </a: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功能需求</a:t>
                      </a: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功能需求介绍子章节与用例图中用例不符</a:t>
                      </a: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严重</a:t>
                      </a: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修改介绍严格按照用例图用例展开</a:t>
                      </a: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邵志钧</a:t>
                      </a: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接受</a:t>
                      </a: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3073001"/>
                  </a:ext>
                </a:extLst>
              </a:tr>
              <a:tr h="39806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附录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A.3</a:t>
                      </a:r>
                      <a:endParaRPr lang="zh-CN" altLang="en-US" sz="12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Flask-WTF</a:t>
                      </a: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使用不统一</a:t>
                      </a: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轻微</a:t>
                      </a: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统一一种使用方法</a:t>
                      </a: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邵志钧</a:t>
                      </a: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接受</a:t>
                      </a: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8663691"/>
                  </a:ext>
                </a:extLst>
              </a:tr>
              <a:tr h="39806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3.1</a:t>
                      </a:r>
                      <a:endParaRPr lang="zh-CN" altLang="en-US" sz="12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无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RUCM</a:t>
                      </a: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图</a:t>
                      </a: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轻微</a:t>
                      </a: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将伪代码改成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RUCM</a:t>
                      </a:r>
                      <a:endParaRPr lang="zh-CN" altLang="en-US" sz="12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汪丽萍</a:t>
                      </a: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解释</a:t>
                      </a: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9784324"/>
                  </a:ext>
                </a:extLst>
              </a:tr>
              <a:tr h="79613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3.1</a:t>
                      </a: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功能需求</a:t>
                      </a: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用例图的编号为图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，在文字描述中写成“图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”</a:t>
                      </a: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轻微</a:t>
                      </a: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修改文字描述为“图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”</a:t>
                      </a: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汪丽萍</a:t>
                      </a: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接受</a:t>
                      </a: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045561"/>
                  </a:ext>
                </a:extLst>
              </a:tr>
              <a:tr h="39806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3.1.8/3.1.9/3.1.10</a:t>
                      </a:r>
                      <a:endParaRPr lang="zh-CN" altLang="en-US" sz="12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其中“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2.</a:t>
                      </a: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输入”和“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</a:t>
                      </a: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处理”下的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a),b),c)</a:t>
                      </a: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序号缩进格式不统一</a:t>
                      </a: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轻微</a:t>
                      </a: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建议统一序号的缩进格式</a:t>
                      </a: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汪丽萍</a:t>
                      </a: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接受</a:t>
                      </a: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3597919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B7745BC9-8836-48F0-A60A-8B7C60531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574" y="851358"/>
            <a:ext cx="5860288" cy="554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4615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53B11-B167-E049-AEEB-F9CC4948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371408"/>
            <a:ext cx="7534275" cy="533400"/>
          </a:xfrm>
        </p:spPr>
        <p:txBody>
          <a:bodyPr/>
          <a:lstStyle/>
          <a:p>
            <a:r>
              <a:rPr lang="en" altLang="zh-CN">
                <a:latin typeface="等线" panose="02010600030101010101" pitchFamily="2" charset="-122"/>
                <a:ea typeface="等线" panose="02010600030101010101" pitchFamily="2" charset="-122"/>
              </a:rPr>
              <a:t>1. 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需求评审意见反馈</a:t>
            </a:r>
            <a:endParaRPr kumimoji="1"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C70A4F8-E403-434A-880A-89CEDD8B3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430619"/>
              </p:ext>
            </p:extLst>
          </p:nvPr>
        </p:nvGraphicFramePr>
        <p:xfrm>
          <a:off x="1142364" y="2872925"/>
          <a:ext cx="7277734" cy="2468819"/>
        </p:xfrm>
        <a:graphic>
          <a:graphicData uri="http://schemas.openxmlformats.org/drawingml/2006/table">
            <a:tbl>
              <a:tblPr firstRow="1" firstCol="1" bandRow="1"/>
              <a:tblGrid>
                <a:gridCol w="714180">
                  <a:extLst>
                    <a:ext uri="{9D8B030D-6E8A-4147-A177-3AD203B41FA5}">
                      <a16:colId xmlns:a16="http://schemas.microsoft.com/office/drawing/2014/main" val="735650508"/>
                    </a:ext>
                  </a:extLst>
                </a:gridCol>
                <a:gridCol w="925187">
                  <a:extLst>
                    <a:ext uri="{9D8B030D-6E8A-4147-A177-3AD203B41FA5}">
                      <a16:colId xmlns:a16="http://schemas.microsoft.com/office/drawing/2014/main" val="3726594839"/>
                    </a:ext>
                  </a:extLst>
                </a:gridCol>
                <a:gridCol w="1647394">
                  <a:extLst>
                    <a:ext uri="{9D8B030D-6E8A-4147-A177-3AD203B41FA5}">
                      <a16:colId xmlns:a16="http://schemas.microsoft.com/office/drawing/2014/main" val="267411964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68996653"/>
                    </a:ext>
                  </a:extLst>
                </a:gridCol>
                <a:gridCol w="1107731">
                  <a:extLst>
                    <a:ext uri="{9D8B030D-6E8A-4147-A177-3AD203B41FA5}">
                      <a16:colId xmlns:a16="http://schemas.microsoft.com/office/drawing/2014/main" val="257385163"/>
                    </a:ext>
                  </a:extLst>
                </a:gridCol>
                <a:gridCol w="863305">
                  <a:extLst>
                    <a:ext uri="{9D8B030D-6E8A-4147-A177-3AD203B41FA5}">
                      <a16:colId xmlns:a16="http://schemas.microsoft.com/office/drawing/2014/main" val="4262990550"/>
                    </a:ext>
                  </a:extLst>
                </a:gridCol>
                <a:gridCol w="1086487">
                  <a:extLst>
                    <a:ext uri="{9D8B030D-6E8A-4147-A177-3AD203B41FA5}">
                      <a16:colId xmlns:a16="http://schemas.microsoft.com/office/drawing/2014/main" val="3299193748"/>
                    </a:ext>
                  </a:extLst>
                </a:gridCol>
              </a:tblGrid>
              <a:tr h="36042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序号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问题位置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问题描述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严重性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改进意见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报告人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反馈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008589"/>
                  </a:ext>
                </a:extLst>
              </a:tr>
              <a:tr h="18627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3.1.4</a:t>
                      </a:r>
                      <a:endParaRPr lang="zh-CN" altLang="en-US" sz="12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添加新的用户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项目信息</a:t>
                      </a: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轻微</a:t>
                      </a: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在格式规范中，类似情况应改为“用户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项目”信息</a:t>
                      </a: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闫奕涛</a:t>
                      </a: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接受</a:t>
                      </a: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2967048"/>
                  </a:ext>
                </a:extLst>
              </a:tr>
              <a:tr h="51583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3.1.8-2/3.1.13-4</a:t>
                      </a:r>
                      <a:endParaRPr lang="zh-CN" altLang="en-US" sz="12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结尾的句号是英文格式</a:t>
                      </a: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轻微</a:t>
                      </a: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改为中文格式</a:t>
                      </a: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闫奕涛</a:t>
                      </a: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接受</a:t>
                      </a: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3073001"/>
                  </a:ext>
                </a:extLst>
              </a:tr>
              <a:tr h="55686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endParaRPr lang="zh-CN" altLang="en-US" sz="12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3.1.8</a:t>
                      </a:r>
                      <a:endParaRPr lang="zh-CN" altLang="en-US" sz="12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前文伪代码的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IF</a:t>
                      </a: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语句后以分号结尾，这里语句后没有符号</a:t>
                      </a: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轻微</a:t>
                      </a: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前后文在伪代码方面统一标准</a:t>
                      </a: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闫奕涛</a:t>
                      </a: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接受</a:t>
                      </a: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8663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7261289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4C6F9-2BE3-D942-9DC4-350E76A1C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71408"/>
            <a:ext cx="8229600" cy="533400"/>
          </a:xfrm>
        </p:spPr>
        <p:txBody>
          <a:bodyPr>
            <a:normAutofit/>
          </a:bodyPr>
          <a:lstStyle/>
          <a:p>
            <a:r>
              <a:rPr kumimoji="1" lang="zh-CN" altLang="en-US" sz="2000">
                <a:latin typeface="等线" panose="02010600030101010101" pitchFamily="2" charset="-122"/>
                <a:ea typeface="等线" panose="02010600030101010101" pitchFamily="2" charset="-122"/>
              </a:rPr>
              <a:t>基于</a:t>
            </a:r>
            <a:r>
              <a:rPr kumimoji="1"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Flask</a:t>
            </a:r>
            <a:r>
              <a:rPr kumimoji="1" lang="zh-CN" altLang="en-US" sz="2000">
                <a:latin typeface="等线" panose="02010600030101010101" pitchFamily="2" charset="-122"/>
                <a:ea typeface="等线" panose="02010600030101010101" pitchFamily="2" charset="-122"/>
              </a:rPr>
              <a:t>的深度学习自动化部署系统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822E168-5837-4B97-A92C-E6049551EEC2}"/>
              </a:ext>
            </a:extLst>
          </p:cNvPr>
          <p:cNvSpPr txBox="1"/>
          <p:nvPr/>
        </p:nvSpPr>
        <p:spPr>
          <a:xfrm>
            <a:off x="3562350" y="3072140"/>
            <a:ext cx="1733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>
                <a:latin typeface="等线" panose="02010600030101010101" pitchFamily="2" charset="-122"/>
                <a:ea typeface="等线" panose="02010600030101010101" pitchFamily="2" charset="-122"/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159816522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1057</TotalTime>
  <Words>811</Words>
  <Application>Microsoft Office PowerPoint</Application>
  <PresentationFormat>全屏显示(4:3)</PresentationFormat>
  <Paragraphs>222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微软雅黑</vt:lpstr>
      <vt:lpstr>Arial</vt:lpstr>
      <vt:lpstr>Calibri</vt:lpstr>
      <vt:lpstr>Calibri Light</vt:lpstr>
      <vt:lpstr>Office 主题​​</vt:lpstr>
      <vt:lpstr>PowerPoint 演示文稿</vt:lpstr>
      <vt:lpstr>1. 需求评审意见反馈</vt:lpstr>
      <vt:lpstr>1. 需求评审意见反馈</vt:lpstr>
      <vt:lpstr>1. 需求评审意见反馈</vt:lpstr>
      <vt:lpstr>1. 需求评审意见反馈</vt:lpstr>
      <vt:lpstr>1. 需求评审意见反馈</vt:lpstr>
      <vt:lpstr>1. 需求评审意见反馈</vt:lpstr>
      <vt:lpstr>基于Flask的深度学习自动化部署系统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N L</cp:lastModifiedBy>
  <cp:revision>415</cp:revision>
  <dcterms:created xsi:type="dcterms:W3CDTF">2020-03-08T07:42:51Z</dcterms:created>
  <dcterms:modified xsi:type="dcterms:W3CDTF">2020-04-17T06:02:06Z</dcterms:modified>
</cp:coreProperties>
</file>