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263" r:id="rId3"/>
    <p:sldId id="257" r:id="rId4"/>
    <p:sldId id="278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73" r:id="rId13"/>
    <p:sldId id="276" r:id="rId14"/>
    <p:sldId id="275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58" autoAdjust="0"/>
  </p:normalViewPr>
  <p:slideViewPr>
    <p:cSldViewPr snapToGrid="0" snapToObjects="1">
      <p:cViewPr varScale="1">
        <p:scale>
          <a:sx n="80" d="100"/>
          <a:sy n="80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FD4B-50E9-4651-983C-D93C42D97E9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68A885-593C-4926-8921-42E5042DFA41}">
      <dgm:prSet phldrT="[文本]" custT="1"/>
      <dgm:spPr/>
      <dgm:t>
        <a:bodyPr/>
        <a:lstStyle/>
        <a:p>
          <a:r>
            <a:rPr lang="zh-CN" altLang="en-US" sz="2000"/>
            <a:t>部署系统</a:t>
          </a:r>
        </a:p>
      </dgm:t>
    </dgm:pt>
    <dgm:pt modelId="{5B75EEEE-7DD2-4FA0-B106-B9B8145FBEEF}" type="parTrans" cxnId="{40569628-DCF6-4C77-8A54-D1B4B77FD5D0}">
      <dgm:prSet/>
      <dgm:spPr/>
      <dgm:t>
        <a:bodyPr/>
        <a:lstStyle/>
        <a:p>
          <a:endParaRPr lang="zh-CN" altLang="en-US"/>
        </a:p>
      </dgm:t>
    </dgm:pt>
    <dgm:pt modelId="{EDED97C7-BBC1-4C72-9932-2AA79AF79106}" type="sibTrans" cxnId="{40569628-DCF6-4C77-8A54-D1B4B77FD5D0}">
      <dgm:prSet/>
      <dgm:spPr/>
      <dgm:t>
        <a:bodyPr/>
        <a:lstStyle/>
        <a:p>
          <a:endParaRPr lang="zh-CN" altLang="en-US"/>
        </a:p>
      </dgm:t>
    </dgm:pt>
    <dgm:pt modelId="{F2E90BD6-2384-4899-8333-877710E20404}">
      <dgm:prSet phldrT="[文本]" custT="1"/>
      <dgm:spPr/>
      <dgm:t>
        <a:bodyPr/>
        <a:lstStyle/>
        <a:p>
          <a:r>
            <a:rPr lang="zh-CN" altLang="en-US" sz="1600"/>
            <a:t>训练完毕的模型</a:t>
          </a:r>
        </a:p>
      </dgm:t>
    </dgm:pt>
    <dgm:pt modelId="{B163AEFC-ED89-4161-BE13-EAAA4D2AC3AD}" type="parTrans" cxnId="{A9F7A70C-0D66-46B7-910C-2A6AA78A99D4}">
      <dgm:prSet/>
      <dgm:spPr/>
      <dgm:t>
        <a:bodyPr/>
        <a:lstStyle/>
        <a:p>
          <a:endParaRPr lang="zh-CN" altLang="en-US"/>
        </a:p>
      </dgm:t>
    </dgm:pt>
    <dgm:pt modelId="{789B901E-5E70-4FA2-9B9B-EC970F86598B}" type="sibTrans" cxnId="{A9F7A70C-0D66-46B7-910C-2A6AA78A99D4}">
      <dgm:prSet/>
      <dgm:spPr/>
      <dgm:t>
        <a:bodyPr/>
        <a:lstStyle/>
        <a:p>
          <a:endParaRPr lang="zh-CN" altLang="en-US"/>
        </a:p>
      </dgm:t>
    </dgm:pt>
    <dgm:pt modelId="{721DB1E2-D992-4388-8E1F-95ECA0FF2AC9}">
      <dgm:prSet phldrT="[文本]" custT="1"/>
      <dgm:spPr/>
      <dgm:t>
        <a:bodyPr/>
        <a:lstStyle/>
        <a:p>
          <a:r>
            <a:rPr lang="zh-CN" altLang="en-US" sz="1600"/>
            <a:t>需要使用深度学习预测功能的设备</a:t>
          </a:r>
        </a:p>
      </dgm:t>
    </dgm:pt>
    <dgm:pt modelId="{849A1AD6-3387-4FD3-B9C4-C0F195FB36BA}" type="parTrans" cxnId="{4CF83058-C387-4BAC-92E4-DCC963FE13C3}">
      <dgm:prSet/>
      <dgm:spPr/>
      <dgm:t>
        <a:bodyPr/>
        <a:lstStyle/>
        <a:p>
          <a:endParaRPr lang="zh-CN" altLang="en-US"/>
        </a:p>
      </dgm:t>
    </dgm:pt>
    <dgm:pt modelId="{E20C43DE-FFD2-4570-B50C-E8C006B517A3}" type="sibTrans" cxnId="{4CF83058-C387-4BAC-92E4-DCC963FE13C3}">
      <dgm:prSet/>
      <dgm:spPr/>
      <dgm:t>
        <a:bodyPr/>
        <a:lstStyle/>
        <a:p>
          <a:endParaRPr lang="zh-CN" altLang="en-US"/>
        </a:p>
      </dgm:t>
    </dgm:pt>
    <dgm:pt modelId="{E93B5F55-D11E-42D4-B25D-39797264B171}" type="pres">
      <dgm:prSet presAssocID="{C092FD4B-50E9-4651-983C-D93C42D97E9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7E7FFF-987E-4017-ABAB-A7D08FDBDCE7}" type="pres">
      <dgm:prSet presAssocID="{1968A885-593C-4926-8921-42E5042DFA41}" presName="centerShape" presStyleLbl="node0" presStyleIdx="0" presStyleCnt="1" custScaleX="74510" custScaleY="77941" custLinFactNeighborX="1789" custLinFactNeighborY="-29186"/>
      <dgm:spPr/>
    </dgm:pt>
    <dgm:pt modelId="{F514ACA0-12F8-417A-A6C1-5B107D10628F}" type="pres">
      <dgm:prSet presAssocID="{B163AEFC-ED89-4161-BE13-EAAA4D2AC3AD}" presName="parTrans" presStyleLbl="bgSibTrans2D1" presStyleIdx="0" presStyleCnt="2" custScaleY="106896" custLinFactNeighborX="3686" custLinFactNeighborY="-17828"/>
      <dgm:spPr/>
    </dgm:pt>
    <dgm:pt modelId="{A5E84540-BACC-415B-B0A0-4AD61AAA7851}" type="pres">
      <dgm:prSet presAssocID="{F2E90BD6-2384-4899-8333-877710E20404}" presName="node" presStyleLbl="node1" presStyleIdx="0" presStyleCnt="2" custScaleX="79862" custScaleY="70051" custRadScaleRad="69993" custRadScaleInc="-59376">
        <dgm:presLayoutVars>
          <dgm:bulletEnabled val="1"/>
        </dgm:presLayoutVars>
      </dgm:prSet>
      <dgm:spPr/>
    </dgm:pt>
    <dgm:pt modelId="{0CD7AF4E-DB61-4D90-B450-E94D6387418B}" type="pres">
      <dgm:prSet presAssocID="{849A1AD6-3387-4FD3-B9C4-C0F195FB36BA}" presName="parTrans" presStyleLbl="bgSibTrans2D1" presStyleIdx="1" presStyleCnt="2" custScaleY="116197" custLinFactNeighborX="-4604" custLinFactNeighborY="-5478"/>
      <dgm:spPr/>
    </dgm:pt>
    <dgm:pt modelId="{FE025D1A-707E-4948-93F1-920D7B8C211A}" type="pres">
      <dgm:prSet presAssocID="{721DB1E2-D992-4388-8E1F-95ECA0FF2AC9}" presName="node" presStyleLbl="node1" presStyleIdx="1" presStyleCnt="2" custScaleX="85217" custScaleY="71835" custRadScaleRad="77408" custRadScaleInc="57127">
        <dgm:presLayoutVars>
          <dgm:bulletEnabled val="1"/>
        </dgm:presLayoutVars>
      </dgm:prSet>
      <dgm:spPr/>
    </dgm:pt>
  </dgm:ptLst>
  <dgm:cxnLst>
    <dgm:cxn modelId="{5D1C6E0A-CC32-4857-B62D-C68C8980DC8B}" type="presOf" srcId="{721DB1E2-D992-4388-8E1F-95ECA0FF2AC9}" destId="{FE025D1A-707E-4948-93F1-920D7B8C211A}" srcOrd="0" destOrd="0" presId="urn:microsoft.com/office/officeart/2005/8/layout/radial4"/>
    <dgm:cxn modelId="{A9F7A70C-0D66-46B7-910C-2A6AA78A99D4}" srcId="{1968A885-593C-4926-8921-42E5042DFA41}" destId="{F2E90BD6-2384-4899-8333-877710E20404}" srcOrd="0" destOrd="0" parTransId="{B163AEFC-ED89-4161-BE13-EAAA4D2AC3AD}" sibTransId="{789B901E-5E70-4FA2-9B9B-EC970F86598B}"/>
    <dgm:cxn modelId="{B0768C0E-27A8-4645-B07C-0C0CA3D14622}" type="presOf" srcId="{849A1AD6-3387-4FD3-B9C4-C0F195FB36BA}" destId="{0CD7AF4E-DB61-4D90-B450-E94D6387418B}" srcOrd="0" destOrd="0" presId="urn:microsoft.com/office/officeart/2005/8/layout/radial4"/>
    <dgm:cxn modelId="{2CB25C1B-E483-4504-AA0C-4EEF829E75B8}" type="presOf" srcId="{1968A885-593C-4926-8921-42E5042DFA41}" destId="{1E7E7FFF-987E-4017-ABAB-A7D08FDBDCE7}" srcOrd="0" destOrd="0" presId="urn:microsoft.com/office/officeart/2005/8/layout/radial4"/>
    <dgm:cxn modelId="{7027881D-E2EC-44EA-9211-A7DA2FF20E8D}" type="presOf" srcId="{C092FD4B-50E9-4651-983C-D93C42D97E9C}" destId="{E93B5F55-D11E-42D4-B25D-39797264B171}" srcOrd="0" destOrd="0" presId="urn:microsoft.com/office/officeart/2005/8/layout/radial4"/>
    <dgm:cxn modelId="{40569628-DCF6-4C77-8A54-D1B4B77FD5D0}" srcId="{C092FD4B-50E9-4651-983C-D93C42D97E9C}" destId="{1968A885-593C-4926-8921-42E5042DFA41}" srcOrd="0" destOrd="0" parTransId="{5B75EEEE-7DD2-4FA0-B106-B9B8145FBEEF}" sibTransId="{EDED97C7-BBC1-4C72-9932-2AA79AF79106}"/>
    <dgm:cxn modelId="{25DFAF4C-5D17-469D-B02F-DDF8FDDD2F0F}" type="presOf" srcId="{F2E90BD6-2384-4899-8333-877710E20404}" destId="{A5E84540-BACC-415B-B0A0-4AD61AAA7851}" srcOrd="0" destOrd="0" presId="urn:microsoft.com/office/officeart/2005/8/layout/radial4"/>
    <dgm:cxn modelId="{4CF83058-C387-4BAC-92E4-DCC963FE13C3}" srcId="{1968A885-593C-4926-8921-42E5042DFA41}" destId="{721DB1E2-D992-4388-8E1F-95ECA0FF2AC9}" srcOrd="1" destOrd="0" parTransId="{849A1AD6-3387-4FD3-B9C4-C0F195FB36BA}" sibTransId="{E20C43DE-FFD2-4570-B50C-E8C006B517A3}"/>
    <dgm:cxn modelId="{0BD24F7D-6EFA-4E03-A465-E38EFB1FFAB3}" type="presOf" srcId="{B163AEFC-ED89-4161-BE13-EAAA4D2AC3AD}" destId="{F514ACA0-12F8-417A-A6C1-5B107D10628F}" srcOrd="0" destOrd="0" presId="urn:microsoft.com/office/officeart/2005/8/layout/radial4"/>
    <dgm:cxn modelId="{6BB3531F-2E0C-4C95-BAFC-F7B0F03D40C4}" type="presParOf" srcId="{E93B5F55-D11E-42D4-B25D-39797264B171}" destId="{1E7E7FFF-987E-4017-ABAB-A7D08FDBDCE7}" srcOrd="0" destOrd="0" presId="urn:microsoft.com/office/officeart/2005/8/layout/radial4"/>
    <dgm:cxn modelId="{0A992EBA-1580-4F30-8A06-D18B813933A2}" type="presParOf" srcId="{E93B5F55-D11E-42D4-B25D-39797264B171}" destId="{F514ACA0-12F8-417A-A6C1-5B107D10628F}" srcOrd="1" destOrd="0" presId="urn:microsoft.com/office/officeart/2005/8/layout/radial4"/>
    <dgm:cxn modelId="{6E589FC0-1FA2-4A54-9294-658DA4FECD6E}" type="presParOf" srcId="{E93B5F55-D11E-42D4-B25D-39797264B171}" destId="{A5E84540-BACC-415B-B0A0-4AD61AAA7851}" srcOrd="2" destOrd="0" presId="urn:microsoft.com/office/officeart/2005/8/layout/radial4"/>
    <dgm:cxn modelId="{9BA384EF-D741-471F-899A-B430B7E7DF23}" type="presParOf" srcId="{E93B5F55-D11E-42D4-B25D-39797264B171}" destId="{0CD7AF4E-DB61-4D90-B450-E94D6387418B}" srcOrd="3" destOrd="0" presId="urn:microsoft.com/office/officeart/2005/8/layout/radial4"/>
    <dgm:cxn modelId="{6DCD3637-3725-4128-A607-88816716DFC2}" type="presParOf" srcId="{E93B5F55-D11E-42D4-B25D-39797264B171}" destId="{FE025D1A-707E-4948-93F1-920D7B8C211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83E09-4B5B-4941-A64E-1F4D76CEF794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92722E-046D-49AD-B2F4-1F38B247A87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>
            <a:latin typeface="等线" panose="02010600030101010101" pitchFamily="2" charset="-122"/>
            <a:ea typeface="等线" panose="02010600030101010101" pitchFamily="2" charset="-122"/>
          </a:endParaRPr>
        </a:p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后端</a:t>
          </a:r>
        </a:p>
      </dgm:t>
    </dgm:pt>
    <dgm:pt modelId="{CEE68A8F-3325-4E9B-ACE6-AACCFE024D90}" type="parTrans" cxnId="{07A940F4-D1B9-494C-93E8-CFDA82FD2A0E}">
      <dgm:prSet/>
      <dgm:spPr/>
      <dgm:t>
        <a:bodyPr/>
        <a:lstStyle/>
        <a:p>
          <a:endParaRPr lang="zh-CN" altLang="en-US"/>
        </a:p>
      </dgm:t>
    </dgm:pt>
    <dgm:pt modelId="{FD985118-D2E5-4B5C-8427-E798B8284D51}" type="sibTrans" cxnId="{07A940F4-D1B9-494C-93E8-CFDA82FD2A0E}">
      <dgm:prSet/>
      <dgm:spPr/>
      <dgm:t>
        <a:bodyPr/>
        <a:lstStyle/>
        <a:p>
          <a:endParaRPr lang="zh-CN" altLang="en-US"/>
        </a:p>
      </dgm:t>
    </dgm:pt>
    <dgm:pt modelId="{E19396D4-F6A3-4E7A-AA8C-D9B88532A4F8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>
            <a:latin typeface="等线" panose="02010600030101010101" pitchFamily="2" charset="-122"/>
            <a:ea typeface="等线" panose="02010600030101010101" pitchFamily="2" charset="-122"/>
          </a:endParaRPr>
        </a:p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前端</a:t>
          </a:r>
        </a:p>
      </dgm:t>
    </dgm:pt>
    <dgm:pt modelId="{14081FD4-7DEF-49C9-BC97-8E047756CFEF}" type="parTrans" cxnId="{5E661015-6356-4C4E-A667-E5A30FEB86E9}">
      <dgm:prSet/>
      <dgm:spPr/>
      <dgm:t>
        <a:bodyPr/>
        <a:lstStyle/>
        <a:p>
          <a:endParaRPr lang="zh-CN" altLang="en-US"/>
        </a:p>
      </dgm:t>
    </dgm:pt>
    <dgm:pt modelId="{29952626-B3B4-42F9-ABEF-E4731AE46605}" type="sibTrans" cxnId="{5E661015-6356-4C4E-A667-E5A30FEB86E9}">
      <dgm:prSet/>
      <dgm:spPr/>
      <dgm:t>
        <a:bodyPr/>
        <a:lstStyle/>
        <a:p>
          <a:endParaRPr lang="zh-CN" altLang="en-US"/>
        </a:p>
      </dgm:t>
    </dgm:pt>
    <dgm:pt modelId="{736E2AFC-E81C-4929-B130-5081C519890D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部署</a:t>
          </a:r>
          <a:endParaRPr lang="en-US" altLang="zh-CN" sz="1600">
            <a:latin typeface="等线" panose="02010600030101010101" pitchFamily="2" charset="-122"/>
            <a:ea typeface="等线" panose="02010600030101010101" pitchFamily="2" charset="-122"/>
          </a:endParaRPr>
        </a:p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系统</a:t>
          </a:r>
        </a:p>
      </dgm:t>
    </dgm:pt>
    <dgm:pt modelId="{73AAEE40-BAAD-44DB-98A7-0087AE93428C}" type="parTrans" cxnId="{F1F36EE1-0FD4-4EEF-B320-F50779D9B8E1}">
      <dgm:prSet/>
      <dgm:spPr/>
      <dgm:t>
        <a:bodyPr/>
        <a:lstStyle/>
        <a:p>
          <a:endParaRPr lang="zh-CN" altLang="en-US"/>
        </a:p>
      </dgm:t>
    </dgm:pt>
    <dgm:pt modelId="{AE0240C2-D45B-47D5-BE3F-B3B85ED81790}" type="sibTrans" cxnId="{F1F36EE1-0FD4-4EEF-B320-F50779D9B8E1}">
      <dgm:prSet/>
      <dgm:spPr/>
      <dgm:t>
        <a:bodyPr/>
        <a:lstStyle/>
        <a:p>
          <a:endParaRPr lang="zh-CN" altLang="en-US"/>
        </a:p>
      </dgm:t>
    </dgm:pt>
    <dgm:pt modelId="{7978E338-1F9F-48F1-8BDC-D555A281F31F}" type="pres">
      <dgm:prSet presAssocID="{F8083E09-4B5B-4941-A64E-1F4D76CEF7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47C5AA-ECE9-4D09-8F7D-D8E33AF8DA38}" type="pres">
      <dgm:prSet presAssocID="{8F92722E-046D-49AD-B2F4-1F38B247A879}" presName="centerShape" presStyleLbl="node0" presStyleIdx="0" presStyleCnt="1"/>
      <dgm:spPr/>
    </dgm:pt>
    <dgm:pt modelId="{F1111EBF-D66B-4A39-BD6E-A91D6A75B83B}" type="pres">
      <dgm:prSet presAssocID="{14081FD4-7DEF-49C9-BC97-8E047756CFEF}" presName="Name9" presStyleLbl="parChTrans1D2" presStyleIdx="0" presStyleCnt="2"/>
      <dgm:spPr/>
    </dgm:pt>
    <dgm:pt modelId="{FA29617A-AA2D-4880-A529-28E4CAB916E0}" type="pres">
      <dgm:prSet presAssocID="{14081FD4-7DEF-49C9-BC97-8E047756CFEF}" presName="connTx" presStyleLbl="parChTrans1D2" presStyleIdx="0" presStyleCnt="2"/>
      <dgm:spPr/>
    </dgm:pt>
    <dgm:pt modelId="{35EEECBC-8706-4D1D-9C71-B3C7AD926CBF}" type="pres">
      <dgm:prSet presAssocID="{E19396D4-F6A3-4E7A-AA8C-D9B88532A4F8}" presName="node" presStyleLbl="node1" presStyleIdx="0" presStyleCnt="2" custRadScaleRad="145753" custRadScaleInc="-100000">
        <dgm:presLayoutVars>
          <dgm:bulletEnabled val="1"/>
        </dgm:presLayoutVars>
      </dgm:prSet>
      <dgm:spPr/>
    </dgm:pt>
    <dgm:pt modelId="{0020CDBA-66CA-491A-A7D6-E5B3E94D0767}" type="pres">
      <dgm:prSet presAssocID="{73AAEE40-BAAD-44DB-98A7-0087AE93428C}" presName="Name9" presStyleLbl="parChTrans1D2" presStyleIdx="1" presStyleCnt="2"/>
      <dgm:spPr/>
    </dgm:pt>
    <dgm:pt modelId="{B29D5FD9-222F-405F-9742-36A9E890766D}" type="pres">
      <dgm:prSet presAssocID="{73AAEE40-BAAD-44DB-98A7-0087AE93428C}" presName="connTx" presStyleLbl="parChTrans1D2" presStyleIdx="1" presStyleCnt="2"/>
      <dgm:spPr/>
    </dgm:pt>
    <dgm:pt modelId="{CE4659B9-7E09-4626-9D85-10E562E83871}" type="pres">
      <dgm:prSet presAssocID="{736E2AFC-E81C-4929-B130-5081C519890D}" presName="node" presStyleLbl="node1" presStyleIdx="1" presStyleCnt="2" custRadScaleRad="144447" custRadScaleInc="-100000">
        <dgm:presLayoutVars>
          <dgm:bulletEnabled val="1"/>
        </dgm:presLayoutVars>
      </dgm:prSet>
      <dgm:spPr/>
    </dgm:pt>
  </dgm:ptLst>
  <dgm:cxnLst>
    <dgm:cxn modelId="{C63C9B00-5B83-4B20-98F0-45C37A228C05}" type="presOf" srcId="{14081FD4-7DEF-49C9-BC97-8E047756CFEF}" destId="{F1111EBF-D66B-4A39-BD6E-A91D6A75B83B}" srcOrd="0" destOrd="0" presId="urn:microsoft.com/office/officeart/2005/8/layout/radial1"/>
    <dgm:cxn modelId="{73205811-B5A5-4220-863D-F380EB3F5019}" type="presOf" srcId="{E19396D4-F6A3-4E7A-AA8C-D9B88532A4F8}" destId="{35EEECBC-8706-4D1D-9C71-B3C7AD926CBF}" srcOrd="0" destOrd="0" presId="urn:microsoft.com/office/officeart/2005/8/layout/radial1"/>
    <dgm:cxn modelId="{7DC11713-C5F7-405B-B4CB-B74E99CD5A99}" type="presOf" srcId="{73AAEE40-BAAD-44DB-98A7-0087AE93428C}" destId="{B29D5FD9-222F-405F-9742-36A9E890766D}" srcOrd="1" destOrd="0" presId="urn:microsoft.com/office/officeart/2005/8/layout/radial1"/>
    <dgm:cxn modelId="{5E661015-6356-4C4E-A667-E5A30FEB86E9}" srcId="{8F92722E-046D-49AD-B2F4-1F38B247A879}" destId="{E19396D4-F6A3-4E7A-AA8C-D9B88532A4F8}" srcOrd="0" destOrd="0" parTransId="{14081FD4-7DEF-49C9-BC97-8E047756CFEF}" sibTransId="{29952626-B3B4-42F9-ABEF-E4731AE46605}"/>
    <dgm:cxn modelId="{A0BFD247-ACE6-4869-9B60-A8B73AE0E9C1}" type="presOf" srcId="{14081FD4-7DEF-49C9-BC97-8E047756CFEF}" destId="{FA29617A-AA2D-4880-A529-28E4CAB916E0}" srcOrd="1" destOrd="0" presId="urn:microsoft.com/office/officeart/2005/8/layout/radial1"/>
    <dgm:cxn modelId="{FC404B74-BF9C-474E-BCBB-E5756992A563}" type="presOf" srcId="{F8083E09-4B5B-4941-A64E-1F4D76CEF794}" destId="{7978E338-1F9F-48F1-8BDC-D555A281F31F}" srcOrd="0" destOrd="0" presId="urn:microsoft.com/office/officeart/2005/8/layout/radial1"/>
    <dgm:cxn modelId="{9B387698-7AAA-4D68-918F-32093D4F3C46}" type="presOf" srcId="{73AAEE40-BAAD-44DB-98A7-0087AE93428C}" destId="{0020CDBA-66CA-491A-A7D6-E5B3E94D0767}" srcOrd="0" destOrd="0" presId="urn:microsoft.com/office/officeart/2005/8/layout/radial1"/>
    <dgm:cxn modelId="{1299C9C6-0C24-4917-A13D-EA7964598E65}" type="presOf" srcId="{736E2AFC-E81C-4929-B130-5081C519890D}" destId="{CE4659B9-7E09-4626-9D85-10E562E83871}" srcOrd="0" destOrd="0" presId="urn:microsoft.com/office/officeart/2005/8/layout/radial1"/>
    <dgm:cxn modelId="{7115E0D6-12A0-4CA2-98C8-9A772717D282}" type="presOf" srcId="{8F92722E-046D-49AD-B2F4-1F38B247A879}" destId="{B647C5AA-ECE9-4D09-8F7D-D8E33AF8DA38}" srcOrd="0" destOrd="0" presId="urn:microsoft.com/office/officeart/2005/8/layout/radial1"/>
    <dgm:cxn modelId="{F1F36EE1-0FD4-4EEF-B320-F50779D9B8E1}" srcId="{8F92722E-046D-49AD-B2F4-1F38B247A879}" destId="{736E2AFC-E81C-4929-B130-5081C519890D}" srcOrd="1" destOrd="0" parTransId="{73AAEE40-BAAD-44DB-98A7-0087AE93428C}" sibTransId="{AE0240C2-D45B-47D5-BE3F-B3B85ED81790}"/>
    <dgm:cxn modelId="{07A940F4-D1B9-494C-93E8-CFDA82FD2A0E}" srcId="{F8083E09-4B5B-4941-A64E-1F4D76CEF794}" destId="{8F92722E-046D-49AD-B2F4-1F38B247A879}" srcOrd="0" destOrd="0" parTransId="{CEE68A8F-3325-4E9B-ACE6-AACCFE024D90}" sibTransId="{FD985118-D2E5-4B5C-8427-E798B8284D51}"/>
    <dgm:cxn modelId="{2D3D3D9B-58BE-4F7E-8B60-F59D83C8E5C0}" type="presParOf" srcId="{7978E338-1F9F-48F1-8BDC-D555A281F31F}" destId="{B647C5AA-ECE9-4D09-8F7D-D8E33AF8DA38}" srcOrd="0" destOrd="0" presId="urn:microsoft.com/office/officeart/2005/8/layout/radial1"/>
    <dgm:cxn modelId="{F762137E-A13B-44A2-8B0C-84B0E15359B3}" type="presParOf" srcId="{7978E338-1F9F-48F1-8BDC-D555A281F31F}" destId="{F1111EBF-D66B-4A39-BD6E-A91D6A75B83B}" srcOrd="1" destOrd="0" presId="urn:microsoft.com/office/officeart/2005/8/layout/radial1"/>
    <dgm:cxn modelId="{FCC7B6D4-B6EB-4E89-B921-75863FDCC4E7}" type="presParOf" srcId="{F1111EBF-D66B-4A39-BD6E-A91D6A75B83B}" destId="{FA29617A-AA2D-4880-A529-28E4CAB916E0}" srcOrd="0" destOrd="0" presId="urn:microsoft.com/office/officeart/2005/8/layout/radial1"/>
    <dgm:cxn modelId="{3FCBD871-4074-4866-BB46-32551B4B2C64}" type="presParOf" srcId="{7978E338-1F9F-48F1-8BDC-D555A281F31F}" destId="{35EEECBC-8706-4D1D-9C71-B3C7AD926CBF}" srcOrd="2" destOrd="0" presId="urn:microsoft.com/office/officeart/2005/8/layout/radial1"/>
    <dgm:cxn modelId="{413D86CD-A46F-4778-9BEB-5F39C4053F32}" type="presParOf" srcId="{7978E338-1F9F-48F1-8BDC-D555A281F31F}" destId="{0020CDBA-66CA-491A-A7D6-E5B3E94D0767}" srcOrd="3" destOrd="0" presId="urn:microsoft.com/office/officeart/2005/8/layout/radial1"/>
    <dgm:cxn modelId="{F56C27EE-F34C-4A8B-9766-E83E9050DB98}" type="presParOf" srcId="{0020CDBA-66CA-491A-A7D6-E5B3E94D0767}" destId="{B29D5FD9-222F-405F-9742-36A9E890766D}" srcOrd="0" destOrd="0" presId="urn:microsoft.com/office/officeart/2005/8/layout/radial1"/>
    <dgm:cxn modelId="{55408BDE-82EF-4F99-84FB-6FF62D166973}" type="presParOf" srcId="{7978E338-1F9F-48F1-8BDC-D555A281F31F}" destId="{CE4659B9-7E09-4626-9D85-10E562E83871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E7FFF-987E-4017-ABAB-A7D08FDBDCE7}">
      <dsp:nvSpPr>
        <dsp:cNvPr id="0" name=""/>
        <dsp:cNvSpPr/>
      </dsp:nvSpPr>
      <dsp:spPr>
        <a:xfrm>
          <a:off x="2707060" y="531142"/>
          <a:ext cx="1617290" cy="169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部署系统</a:t>
          </a:r>
        </a:p>
      </dsp:txBody>
      <dsp:txXfrm>
        <a:off x="2943907" y="778895"/>
        <a:ext cx="1143596" cy="1196257"/>
      </dsp:txXfrm>
    </dsp:sp>
    <dsp:sp modelId="{F514ACA0-12F8-417A-A6C1-5B107D10628F}">
      <dsp:nvSpPr>
        <dsp:cNvPr id="0" name=""/>
        <dsp:cNvSpPr/>
      </dsp:nvSpPr>
      <dsp:spPr>
        <a:xfrm rot="7859801">
          <a:off x="1173278" y="2475576"/>
          <a:ext cx="2168542" cy="661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84540-BACC-415B-B0A0-4AD61AAA7851}">
      <dsp:nvSpPr>
        <dsp:cNvPr id="0" name=""/>
        <dsp:cNvSpPr/>
      </dsp:nvSpPr>
      <dsp:spPr>
        <a:xfrm>
          <a:off x="642925" y="3157057"/>
          <a:ext cx="1646786" cy="11555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训练完毕的模型</a:t>
          </a:r>
        </a:p>
      </dsp:txBody>
      <dsp:txXfrm>
        <a:off x="676771" y="3190903"/>
        <a:ext cx="1579094" cy="1087891"/>
      </dsp:txXfrm>
    </dsp:sp>
    <dsp:sp modelId="{0CD7AF4E-DB61-4D90-B450-E94D6387418B}">
      <dsp:nvSpPr>
        <dsp:cNvPr id="0" name=""/>
        <dsp:cNvSpPr/>
      </dsp:nvSpPr>
      <dsp:spPr>
        <a:xfrm rot="2917719">
          <a:off x="3678241" y="2517358"/>
          <a:ext cx="2175986" cy="718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5D1A-707E-4948-93F1-920D7B8C211A}">
      <dsp:nvSpPr>
        <dsp:cNvPr id="0" name=""/>
        <dsp:cNvSpPr/>
      </dsp:nvSpPr>
      <dsp:spPr>
        <a:xfrm>
          <a:off x="4706907" y="3134619"/>
          <a:ext cx="1757209" cy="1185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需要使用深度学习预测功能的设备</a:t>
          </a:r>
        </a:p>
      </dsp:txBody>
      <dsp:txXfrm>
        <a:off x="4741615" y="3169327"/>
        <a:ext cx="1687793" cy="1115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7C5AA-ECE9-4D09-8F7D-D8E33AF8DA38}">
      <dsp:nvSpPr>
        <dsp:cNvPr id="0" name=""/>
        <dsp:cNvSpPr/>
      </dsp:nvSpPr>
      <dsp:spPr>
        <a:xfrm>
          <a:off x="2632343" y="1468706"/>
          <a:ext cx="1126587" cy="1126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 kern="120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后端</a:t>
          </a:r>
        </a:p>
      </dsp:txBody>
      <dsp:txXfrm>
        <a:off x="2797328" y="1633691"/>
        <a:ext cx="796617" cy="796617"/>
      </dsp:txXfrm>
    </dsp:sp>
    <dsp:sp modelId="{F1111EBF-D66B-4A39-BD6E-A91D6A75B83B}">
      <dsp:nvSpPr>
        <dsp:cNvPr id="0" name=""/>
        <dsp:cNvSpPr/>
      </dsp:nvSpPr>
      <dsp:spPr>
        <a:xfrm rot="10800000">
          <a:off x="1621799" y="2016135"/>
          <a:ext cx="1010544" cy="31728"/>
        </a:xfrm>
        <a:custGeom>
          <a:avLst/>
          <a:gdLst/>
          <a:ahLst/>
          <a:cxnLst/>
          <a:rect l="0" t="0" r="0" b="0"/>
          <a:pathLst>
            <a:path>
              <a:moveTo>
                <a:pt x="0" y="15864"/>
              </a:moveTo>
              <a:lnTo>
                <a:pt x="1010544" y="158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101808" y="2006736"/>
        <a:ext cx="50527" cy="50527"/>
      </dsp:txXfrm>
    </dsp:sp>
    <dsp:sp modelId="{35EEECBC-8706-4D1D-9C71-B3C7AD926CBF}">
      <dsp:nvSpPr>
        <dsp:cNvPr id="0" name=""/>
        <dsp:cNvSpPr/>
      </dsp:nvSpPr>
      <dsp:spPr>
        <a:xfrm>
          <a:off x="495212" y="1468706"/>
          <a:ext cx="1126587" cy="11265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 kern="120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前端</a:t>
          </a:r>
        </a:p>
      </dsp:txBody>
      <dsp:txXfrm>
        <a:off x="660197" y="1633691"/>
        <a:ext cx="796617" cy="796617"/>
      </dsp:txXfrm>
    </dsp:sp>
    <dsp:sp modelId="{0020CDBA-66CA-491A-A7D6-E5B3E94D0767}">
      <dsp:nvSpPr>
        <dsp:cNvPr id="0" name=""/>
        <dsp:cNvSpPr/>
      </dsp:nvSpPr>
      <dsp:spPr>
        <a:xfrm>
          <a:off x="3758931" y="2016135"/>
          <a:ext cx="991394" cy="31728"/>
        </a:xfrm>
        <a:custGeom>
          <a:avLst/>
          <a:gdLst/>
          <a:ahLst/>
          <a:cxnLst/>
          <a:rect l="0" t="0" r="0" b="0"/>
          <a:pathLst>
            <a:path>
              <a:moveTo>
                <a:pt x="0" y="15864"/>
              </a:moveTo>
              <a:lnTo>
                <a:pt x="991394" y="158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9843" y="2007215"/>
        <a:ext cx="49569" cy="49569"/>
      </dsp:txXfrm>
    </dsp:sp>
    <dsp:sp modelId="{CE4659B9-7E09-4626-9D85-10E562E83871}">
      <dsp:nvSpPr>
        <dsp:cNvPr id="0" name=""/>
        <dsp:cNvSpPr/>
      </dsp:nvSpPr>
      <dsp:spPr>
        <a:xfrm>
          <a:off x="4750325" y="1468706"/>
          <a:ext cx="1126587" cy="11265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部署</a:t>
          </a:r>
          <a:endParaRPr lang="en-US" altLang="zh-CN" sz="1600" kern="120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系统</a:t>
          </a:r>
        </a:p>
      </dsp:txBody>
      <dsp:txXfrm>
        <a:off x="4915310" y="1633691"/>
        <a:ext cx="796617" cy="79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5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36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51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7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10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9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43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14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0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4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64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81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的深度学习自动化部署系统</a:t>
            </a:r>
            <a:endParaRPr lang="zh-CN" altLang="en-US" sz="2800" dirty="0">
              <a:solidFill>
                <a:srgbClr val="0461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日 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940757-2BF8-477E-BAAA-782918B16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1" t="3017" r="3552" b="2648"/>
          <a:stretch/>
        </p:blipFill>
        <p:spPr>
          <a:xfrm>
            <a:off x="1333500" y="1514474"/>
            <a:ext cx="6629400" cy="46643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门户系统后端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73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部署系统设计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51EF125-0159-43B1-B8CA-7A892A681E5A}"/>
              </a:ext>
            </a:extLst>
          </p:cNvPr>
          <p:cNvSpPr txBox="1">
            <a:spLocks/>
          </p:cNvSpPr>
          <p:nvPr/>
        </p:nvSpPr>
        <p:spPr>
          <a:xfrm>
            <a:off x="4353718" y="1295266"/>
            <a:ext cx="1485107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72000" tIns="72000" rIns="0" bIns="72000" rtlCol="0" anchor="ctr"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功能结构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45238-DEFB-4758-A634-F72EF898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6" y="2133408"/>
            <a:ext cx="6843367" cy="37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30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5122BF-D3EE-4EAF-A3F6-00FA7145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91" y="1276350"/>
            <a:ext cx="5894422" cy="31961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部署系统设计</a:t>
            </a:r>
            <a:endParaRPr kumimoji="1" lang="zh-CN" altLang="en-US" dirty="0"/>
          </a:p>
        </p:txBody>
      </p:sp>
      <p:sp>
        <p:nvSpPr>
          <p:cNvPr id="5" name="标注: 右箭头 4">
            <a:extLst>
              <a:ext uri="{FF2B5EF4-FFF2-40B4-BE49-F238E27FC236}">
                <a16:creationId xmlns:a16="http://schemas.microsoft.com/office/drawing/2014/main" id="{52B3C167-B27E-46E7-BE6F-FC7C979F9A78}"/>
              </a:ext>
            </a:extLst>
          </p:cNvPr>
          <p:cNvSpPr/>
          <p:nvPr/>
        </p:nvSpPr>
        <p:spPr>
          <a:xfrm>
            <a:off x="504824" y="2476500"/>
            <a:ext cx="3569335" cy="3429000"/>
          </a:xfrm>
          <a:prstGeom prst="rightArrowCallout">
            <a:avLst>
              <a:gd name="adj1" fmla="val 5308"/>
              <a:gd name="adj2" fmla="val 5552"/>
              <a:gd name="adj3" fmla="val 10623"/>
              <a:gd name="adj4" fmla="val 73319"/>
            </a:avLst>
          </a:prstGeom>
          <a:solidFill>
            <a:srgbClr val="0070C0"/>
          </a:solidFill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方式一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.meta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：存储模型图结构（静态结构）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.data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：存储参数名和参数值（动态数据）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.index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：存储辅助索引信息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.checkpoint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：记录模型保存信息，可追溯到最新更新的模型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方式二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Freeze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后的模型，即将图结构和参数数据均固化保存到文件中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文件后缀名为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.pb</a:t>
            </a:r>
          </a:p>
        </p:txBody>
      </p:sp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F86B77EC-CA6D-4A86-B42C-3AAE9E0EA535}"/>
              </a:ext>
            </a:extLst>
          </p:cNvPr>
          <p:cNvSpPr/>
          <p:nvPr/>
        </p:nvSpPr>
        <p:spPr>
          <a:xfrm rot="16200000">
            <a:off x="4675598" y="3897911"/>
            <a:ext cx="1894840" cy="2698572"/>
          </a:xfrm>
          <a:prstGeom prst="rightArrowCallout">
            <a:avLst>
              <a:gd name="adj1" fmla="val 4303"/>
              <a:gd name="adj2" fmla="val 5552"/>
              <a:gd name="adj3" fmla="val 10623"/>
              <a:gd name="adj4" fmla="val 59123"/>
            </a:avLst>
          </a:prstGeom>
          <a:solidFill>
            <a:srgbClr val="0070C0"/>
          </a:solidFill>
          <a:ln w="15875" cap="rnd" cmpd="sng" algn="ctr">
            <a:solidFill>
              <a:schemeClr val="accent1"/>
            </a:solidFill>
            <a:prstDash val="solid"/>
          </a:ln>
          <a:effectLst/>
        </p:spPr>
        <p:txBody>
          <a:bodyPr vert="eaVert"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加载整个神经网络的结构信息和模型参数信息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model =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torch.load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(‘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xxx.pth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10685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6 </a:t>
            </a:r>
            <a:r>
              <a:rPr kumimoji="1" lang="zh-CN" altLang="en-US"/>
              <a:t>项目进度管理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19748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49272-E271-4C59-928C-662A7ED61CA7}"/>
              </a:ext>
            </a:extLst>
          </p:cNvPr>
          <p:cNvSpPr txBox="1"/>
          <p:nvPr/>
        </p:nvSpPr>
        <p:spPr>
          <a:xfrm>
            <a:off x="1724025" y="2533650"/>
            <a:ext cx="4859022" cy="2231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提前计划，把握全局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每周六小组讨论，确定下一周的任务分工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及时在小组讨论后记录工作任务分配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在下一周的周四晚上完成对当周进度的统计</a:t>
            </a:r>
          </a:p>
        </p:txBody>
      </p:sp>
    </p:spTree>
    <p:extLst>
      <p:ext uri="{BB962C8B-B14F-4D97-AF65-F5344CB8AC3E}">
        <p14:creationId xmlns:p14="http://schemas.microsoft.com/office/powerpoint/2010/main" val="36712229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7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1600">
                <a:latin typeface="+mn-ea"/>
              </a:rPr>
              <a:t>文档命名规范</a:t>
            </a:r>
            <a:endParaRPr kumimoji="1" lang="en-US" altLang="zh-CN" sz="160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>
                <a:latin typeface="+mn-ea"/>
              </a:rPr>
              <a:t>C_Flask_m.d_X_verx.y.z.ext</a:t>
            </a:r>
            <a:r>
              <a:rPr lang="zh-CN" altLang="zh-CN" sz="1600">
                <a:latin typeface="+mn-ea"/>
              </a:rPr>
              <a:t> </a:t>
            </a:r>
            <a:endParaRPr lang="en-US" altLang="zh-CN" sz="160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1600">
                <a:latin typeface="+mn-ea"/>
              </a:rPr>
              <a:t>例：</a:t>
            </a:r>
            <a:r>
              <a:rPr lang="en-US" altLang="zh-CN" sz="1600">
                <a:latin typeface="+mn-ea"/>
              </a:rPr>
              <a:t>C_Flask_3.22_</a:t>
            </a:r>
            <a:r>
              <a:rPr lang="zh-CN" altLang="zh-CN" sz="1600">
                <a:latin typeface="+mn-ea"/>
              </a:rPr>
              <a:t>配置管理计划书</a:t>
            </a:r>
            <a:r>
              <a:rPr lang="en-US" altLang="zh-CN" sz="1600">
                <a:latin typeface="+mn-ea"/>
              </a:rPr>
              <a:t>_ver0.1.0.docx</a:t>
            </a:r>
            <a:r>
              <a:rPr lang="zh-CN" altLang="zh-CN" sz="1600">
                <a:latin typeface="+mn-ea"/>
              </a:rPr>
              <a:t> </a:t>
            </a:r>
            <a:endParaRPr lang="en-US" altLang="zh-CN" sz="160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主版本号更新规则：必须在有任何不兼容的修改被加入时递增。每当主版本号递增时，次版本号和修订号必须归零。</a:t>
            </a: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次版本号更新规则：必须在有向下兼容的新功能出现时递增。也可以在内部程序有大量新功能或改进被加入时递增。每当次版本号递增时，修订号必须归零。</a:t>
            </a: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修订号更新规则：必须在只做了向下兼容的修正时才递增。这里的修正指的是针对不正确结果而进行的内部修改。</a:t>
            </a: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主版本号为零（</a:t>
            </a:r>
            <a:r>
              <a:rPr lang="en-US" altLang="zh-CN" sz="1600">
                <a:latin typeface="+mn-ea"/>
              </a:rPr>
              <a:t>0.y.z</a:t>
            </a:r>
            <a:r>
              <a:rPr lang="zh-CN" altLang="zh-CN" sz="1600">
                <a:latin typeface="+mn-ea"/>
              </a:rPr>
              <a:t>）的软件处于开发初始阶段，此时一切都可能随时被改变。而当主版本号为</a:t>
            </a:r>
            <a:r>
              <a:rPr lang="en-US" altLang="zh-CN" sz="1600">
                <a:latin typeface="+mn-ea"/>
              </a:rPr>
              <a:t>1</a:t>
            </a:r>
            <a:r>
              <a:rPr lang="zh-CN" altLang="zh-CN" sz="1600">
                <a:latin typeface="+mn-ea"/>
              </a:rPr>
              <a:t>（</a:t>
            </a:r>
            <a:r>
              <a:rPr lang="en-US" altLang="zh-CN" sz="1600">
                <a:latin typeface="+mn-ea"/>
              </a:rPr>
              <a:t>1.0.0</a:t>
            </a:r>
            <a:r>
              <a:rPr lang="zh-CN" altLang="zh-CN" sz="1600">
                <a:latin typeface="+mn-ea"/>
              </a:rPr>
              <a:t>）时，一般代表一个文档的初稿完成版本。</a:t>
            </a:r>
            <a:endParaRPr kumimoji="1" lang="en-US" altLang="zh-CN" sz="1600"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600">
                <a:latin typeface="+mn-ea"/>
              </a:rPr>
              <a:t>GitHub</a:t>
            </a:r>
            <a:r>
              <a:rPr kumimoji="1" lang="zh-CN" altLang="en-US" sz="1600">
                <a:latin typeface="+mn-ea"/>
              </a:rPr>
              <a:t>提交备注格式规范</a:t>
            </a:r>
            <a:endParaRPr kumimoji="1" lang="en-US" altLang="zh-CN" sz="160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>
                <a:latin typeface="+mn-ea"/>
              </a:rPr>
              <a:t>m.d_</a:t>
            </a:r>
            <a:r>
              <a:rPr lang="zh-CN" altLang="zh-CN" sz="1600">
                <a:latin typeface="+mn-ea"/>
              </a:rPr>
              <a:t>姓名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提交概况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具体内容描述 </a:t>
            </a:r>
            <a:endParaRPr lang="en-US" altLang="zh-CN" sz="160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例</a:t>
            </a:r>
            <a:r>
              <a:rPr lang="zh-CN" altLang="en-US" sz="1600">
                <a:latin typeface="+mn-ea"/>
              </a:rPr>
              <a:t>：</a:t>
            </a:r>
            <a:r>
              <a:rPr lang="en-US" altLang="zh-CN" sz="1600">
                <a:latin typeface="+mn-ea"/>
              </a:rPr>
              <a:t>3.22_</a:t>
            </a:r>
            <a:r>
              <a:rPr lang="zh-CN" altLang="zh-CN" sz="1600">
                <a:latin typeface="+mn-ea"/>
              </a:rPr>
              <a:t>许京爽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配置管理计划书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初稿完成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BF317A52-4978-417A-B389-AD56C8500F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6007" y="4895917"/>
            <a:ext cx="2843212" cy="1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30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8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graphicFrame>
        <p:nvGraphicFramePr>
          <p:cNvPr id="6" name="内容占位符 6">
            <a:extLst>
              <a:ext uri="{FF2B5EF4-FFF2-40B4-BE49-F238E27FC236}">
                <a16:creationId xmlns:a16="http://schemas.microsoft.com/office/drawing/2014/main" id="{7411E6E1-CCB7-44E8-B69E-DF5E3C91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308555"/>
              </p:ext>
            </p:extLst>
          </p:nvPr>
        </p:nvGraphicFramePr>
        <p:xfrm>
          <a:off x="1352550" y="2145683"/>
          <a:ext cx="6797038" cy="428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41">
                  <a:extLst>
                    <a:ext uri="{9D8B030D-6E8A-4147-A177-3AD203B41FA5}">
                      <a16:colId xmlns:a16="http://schemas.microsoft.com/office/drawing/2014/main" val="787841903"/>
                    </a:ext>
                  </a:extLst>
                </a:gridCol>
                <a:gridCol w="2707507">
                  <a:extLst>
                    <a:ext uri="{9D8B030D-6E8A-4147-A177-3AD203B41FA5}">
                      <a16:colId xmlns:a16="http://schemas.microsoft.com/office/drawing/2014/main" val="1112268884"/>
                    </a:ext>
                  </a:extLst>
                </a:gridCol>
                <a:gridCol w="3412290">
                  <a:extLst>
                    <a:ext uri="{9D8B030D-6E8A-4147-A177-3AD203B41FA5}">
                      <a16:colId xmlns:a16="http://schemas.microsoft.com/office/drawing/2014/main" val="98683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制品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采集数据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7907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需求规格说明书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8489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软件需求评审单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字数、图表、检查项个数、意见个数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8610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软件设计说明书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开发代码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代码行数、模块个数、学习成本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02359"/>
                  </a:ext>
                </a:extLst>
              </a:tr>
              <a:tr h="6114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测试规格说明书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测试方法及用例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测试报告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测试用例个数、方法个数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3417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软件测试评审表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字数、图表、检查项个数、意见个数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48097"/>
                  </a:ext>
                </a:extLst>
              </a:tr>
              <a:tr h="57439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进度计划说明书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进度计划与控制分析报告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字数、图表、会议记录个数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47648"/>
                  </a:ext>
                </a:extLst>
              </a:tr>
              <a:tr h="57439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配置管理计划说明书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变更管理分析报告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2878"/>
                  </a:ext>
                </a:extLst>
              </a:tr>
              <a:tr h="52734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工作量估计与统计分析计划书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工作量追踪与统计分析报告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1829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课堂展示</a:t>
                      </a:r>
                      <a:r>
                        <a:rPr lang="en-US" altLang="zh-CN" sz="1200" dirty="0"/>
                        <a:t>PPT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页数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85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F0E519-4B7B-4F1C-9C25-3228B166F266}"/>
                  </a:ext>
                </a:extLst>
              </p:cNvPr>
              <p:cNvSpPr/>
              <p:nvPr/>
            </p:nvSpPr>
            <p:spPr>
              <a:xfrm>
                <a:off x="1525300" y="1353979"/>
                <a:ext cx="6093399" cy="459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28600"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工作量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采集数据个数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S Gothic" panose="020B0609070205080204" pitchFamily="49" charset="-128"/>
                          </a:rPr>
                          <m:t>数据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权重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en-US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任务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难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度系数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/100</m:t>
                        </m:r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F0E519-4B7B-4F1C-9C25-3228B166F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00" y="1353979"/>
                <a:ext cx="6093399" cy="459934"/>
              </a:xfrm>
              <a:prstGeom prst="rect">
                <a:avLst/>
              </a:prstGeom>
              <a:blipFill>
                <a:blip r:embed="rId3"/>
                <a:stretch>
                  <a:fillRect t="-75000" b="-148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16F56E-F54C-4235-8F20-369E0BC5A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0159"/>
              </p:ext>
            </p:extLst>
          </p:nvPr>
        </p:nvGraphicFramePr>
        <p:xfrm>
          <a:off x="6561167" y="1461905"/>
          <a:ext cx="2115064" cy="491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19">
                  <a:extLst>
                    <a:ext uri="{9D8B030D-6E8A-4147-A177-3AD203B41FA5}">
                      <a16:colId xmlns:a16="http://schemas.microsoft.com/office/drawing/2014/main" val="3383581443"/>
                    </a:ext>
                  </a:extLst>
                </a:gridCol>
                <a:gridCol w="877045">
                  <a:extLst>
                    <a:ext uri="{9D8B030D-6E8A-4147-A177-3AD203B41FA5}">
                      <a16:colId xmlns:a16="http://schemas.microsoft.com/office/drawing/2014/main" val="2645420113"/>
                    </a:ext>
                  </a:extLst>
                </a:gridCol>
              </a:tblGrid>
              <a:tr h="357993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5195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317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0995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需求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4297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检查项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4651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099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36683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2999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688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测试用例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48157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47933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学习成本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59675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统计项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2398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4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/>
              <a:t>基于</a:t>
            </a:r>
            <a:r>
              <a:rPr kumimoji="1" lang="en-US" altLang="zh-CN" sz="2000"/>
              <a:t>Flask</a:t>
            </a:r>
            <a:r>
              <a:rPr kumimoji="1" lang="zh-CN" altLang="en-US" sz="2000"/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4F232-DEB7-4DCB-97D4-BC6FA22629F3}"/>
              </a:ext>
            </a:extLst>
          </p:cNvPr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2BC99-DE0F-445E-B879-FD113604B62E}"/>
              </a:ext>
            </a:extLst>
          </p:cNvPr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D85F-6472-4D36-8E96-11E4B33D3D9D}"/>
              </a:ext>
            </a:extLst>
          </p:cNvPr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CFA37A-CB3B-424C-A88D-695E8C131806}"/>
              </a:ext>
            </a:extLst>
          </p:cNvPr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684CB1-95C2-4BFE-A1CC-DC3C386CD749}"/>
                </a:ext>
              </a:extLst>
            </p:cNvPr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1A565E-B5C5-434A-B883-1AC7BF48A5A5}"/>
                </a:ext>
              </a:extLst>
            </p:cNvPr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2E9F3B-F3D7-48C0-97C6-2CC855CFA239}"/>
                </a:ext>
              </a:extLst>
            </p:cNvPr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349EE8-6AFB-4278-8468-A8C1711B93C5}"/>
                </a:ext>
              </a:extLst>
            </p:cNvPr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29807-5932-4C2E-AB21-923105107DD7}"/>
                </a:ext>
              </a:extLst>
            </p:cNvPr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DE30011-FA35-4F6F-AFF7-40724E4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20900"/>
            <a:ext cx="3745642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38">
            <a:extLst>
              <a:ext uri="{FF2B5EF4-FFF2-40B4-BE49-F238E27FC236}">
                <a16:creationId xmlns:a16="http://schemas.microsoft.com/office/drawing/2014/main" id="{BBD866EF-7F51-4EC7-AB1B-AE07D40F2429}"/>
              </a:ext>
            </a:extLst>
          </p:cNvPr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43">
            <a:extLst>
              <a:ext uri="{FF2B5EF4-FFF2-40B4-BE49-F238E27FC236}">
                <a16:creationId xmlns:a16="http://schemas.microsoft.com/office/drawing/2014/main" id="{1391473A-00F0-48FE-8742-C7FFA0279247}"/>
              </a:ext>
            </a:extLst>
          </p:cNvPr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2F7E9890-B37C-47B1-9A9A-7F7E2435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304" y="2758187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18FB6D-9D4C-4D4B-A430-E9044A88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6" y="913692"/>
            <a:ext cx="3468315" cy="7092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1FB352F-F08B-4121-8758-985B83440FCE}"/>
              </a:ext>
            </a:extLst>
          </p:cNvPr>
          <p:cNvSpPr txBox="1"/>
          <p:nvPr/>
        </p:nvSpPr>
        <p:spPr>
          <a:xfrm>
            <a:off x="5252042" y="3943108"/>
            <a:ext cx="31157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项目模块设计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项目过程控制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25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B287-7C0D-1944-AC4B-3A0958EF5F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4114" y="2080509"/>
            <a:ext cx="6960236" cy="3072515"/>
          </a:xfrm>
        </p:spPr>
        <p:txBody>
          <a:bodyPr>
            <a:normAutofit/>
          </a:bodyPr>
          <a:lstStyle/>
          <a:p>
            <a:pPr marL="0" indent="457200">
              <a:lnSpc>
                <a:spcPct val="18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+mn-ea"/>
              </a:rPr>
              <a:t>本项目是基于</a:t>
            </a:r>
            <a:r>
              <a:rPr kumimoji="1" lang="en-US" altLang="zh-CN" sz="1600">
                <a:latin typeface="+mn-ea"/>
              </a:rPr>
              <a:t>Flask</a:t>
            </a:r>
            <a:r>
              <a:rPr kumimoji="1" lang="zh-CN" altLang="en-US" sz="1600">
                <a:latin typeface="+mn-ea"/>
              </a:rPr>
              <a:t>框架搭建的深度学习模型自动化部署系统，主要面向具有模型部署需求的算法研究人员，为他们提供方便快捷的模型部署服务。</a:t>
            </a:r>
            <a:endParaRPr kumimoji="1" lang="en-US" altLang="zh-CN" sz="1600">
              <a:latin typeface="+mn-ea"/>
            </a:endParaRPr>
          </a:p>
          <a:p>
            <a:pPr marL="0" indent="457200">
              <a:lnSpc>
                <a:spcPct val="18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+mn-ea"/>
              </a:rPr>
              <a:t>用户可以通过模型上传功能将训练好的模型文件上传到系统中。之后用户通过自定义配置功能对模型的部署进行相关个性化的配置。模型部署功能允许用户对上传的模型进行“一键部署”，部署成功后会返回给用户模型服务的</a:t>
            </a:r>
            <a:r>
              <a:rPr kumimoji="1" lang="en-US" altLang="zh-CN" sz="1600">
                <a:latin typeface="+mn-ea"/>
              </a:rPr>
              <a:t>API</a:t>
            </a:r>
            <a:r>
              <a:rPr kumimoji="1" lang="zh-CN" altLang="en-US" sz="1600">
                <a:latin typeface="+mn-ea"/>
              </a:rPr>
              <a:t>供用户调用。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EFBCFA-6B41-45F3-BD43-3D739B13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5244345"/>
            <a:ext cx="2307590" cy="9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41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3002E67-DF73-4E82-91D7-5243D769D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83293"/>
              </p:ext>
            </p:extLst>
          </p:nvPr>
        </p:nvGraphicFramePr>
        <p:xfrm>
          <a:off x="1200150" y="1396999"/>
          <a:ext cx="6877050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EC51B95-F505-4BE5-8518-9489CAC4CA4E}"/>
              </a:ext>
            </a:extLst>
          </p:cNvPr>
          <p:cNvSpPr txBox="1"/>
          <p:nvPr/>
        </p:nvSpPr>
        <p:spPr>
          <a:xfrm>
            <a:off x="6105525" y="366343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7AD93C-AB92-4F7F-902F-5522596E8359}"/>
              </a:ext>
            </a:extLst>
          </p:cNvPr>
          <p:cNvSpPr txBox="1"/>
          <p:nvPr/>
        </p:nvSpPr>
        <p:spPr>
          <a:xfrm>
            <a:off x="2143125" y="363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模型上传</a:t>
            </a:r>
          </a:p>
        </p:txBody>
      </p:sp>
    </p:spTree>
    <p:extLst>
      <p:ext uri="{BB962C8B-B14F-4D97-AF65-F5344CB8AC3E}">
        <p14:creationId xmlns:p14="http://schemas.microsoft.com/office/powerpoint/2010/main" val="5260687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B287-7C0D-1944-AC4B-3A0958EF5F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4114" y="1962564"/>
            <a:ext cx="6960236" cy="3961986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模型上传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系统应当提供给用户上传模型文件的接口，同时还需要支持多种格式的模型文件的上传。由系统组织并存储这些模型文件，用户不需要关心具体的存储位置和方式，系统确保上传成功的模型文件存储可靠性，供后续部署使用。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自定义配置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不同模型需要的运行环境和依赖是不同的，为了更好的支持用户部署，系统应支持用户对模型部署时的配置项进行自定义设置。包括运行时环境、第三方库、编译环境、副本数量等。</a:t>
            </a:r>
          </a:p>
        </p:txBody>
      </p:sp>
    </p:spTree>
    <p:extLst>
      <p:ext uri="{BB962C8B-B14F-4D97-AF65-F5344CB8AC3E}">
        <p14:creationId xmlns:p14="http://schemas.microsoft.com/office/powerpoint/2010/main" val="5496604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B287-7C0D-1944-AC4B-3A0958EF5F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4114" y="1962564"/>
            <a:ext cx="6960236" cy="354825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模型部署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在上传模型，自定义配置之后，系统要支持用户“一键部署”，“多次部署”。具体来说，系统需要提供便捷的部署接口，例如部署按钮等，用户通过点击或提交表单等方式便能够部署模型。此外，还需要支持同一个模型部署多个实例。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d)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模型使用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用户完成模型的部署后，系统允许用户在合适的场景访问服务器的</a:t>
            </a: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，将待检测图片发送至服务器，服务器运行神经网络模型后，将图片检测结果返回给用户。</a:t>
            </a:r>
          </a:p>
        </p:txBody>
      </p:sp>
    </p:spTree>
    <p:extLst>
      <p:ext uri="{BB962C8B-B14F-4D97-AF65-F5344CB8AC3E}">
        <p14:creationId xmlns:p14="http://schemas.microsoft.com/office/powerpoint/2010/main" val="36650821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项目模块设计</a:t>
            </a: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D3D107F-0FCE-46B2-AC72-A3F597076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030267"/>
              </p:ext>
            </p:extLst>
          </p:nvPr>
        </p:nvGraphicFramePr>
        <p:xfrm>
          <a:off x="1524000" y="1397000"/>
          <a:ext cx="639127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50570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7BECEF8-5F87-4346-9015-A5CD94D44C53}"/>
              </a:ext>
            </a:extLst>
          </p:cNvPr>
          <p:cNvSpPr txBox="1">
            <a:spLocks/>
          </p:cNvSpPr>
          <p:nvPr/>
        </p:nvSpPr>
        <p:spPr>
          <a:xfrm>
            <a:off x="361950" y="371408"/>
            <a:ext cx="2962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72000" tIns="72000" rIns="0" bIns="72000" rtlCol="0" anchor="ctr"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/>
              <a:t>2. </a:t>
            </a:r>
            <a:r>
              <a:rPr lang="zh-CN" altLang="en-US"/>
              <a:t>门户系统前端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1C7907-1E38-43CF-A23B-80D7DA3DDA65}"/>
              </a:ext>
            </a:extLst>
          </p:cNvPr>
          <p:cNvSpPr txBox="1"/>
          <p:nvPr/>
        </p:nvSpPr>
        <p:spPr>
          <a:xfrm>
            <a:off x="1053465" y="1948825"/>
            <a:ext cx="7604760" cy="337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HTML + CSS + JavaScript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功能：</a:t>
            </a:r>
            <a:r>
              <a:rPr lang="zh-CN" altLang="zh-CN" dirty="0">
                <a:latin typeface="+mn-ea"/>
              </a:rPr>
              <a:t>向用户提供简单易用的界面接口，</a:t>
            </a:r>
            <a:r>
              <a:rPr lang="zh-CN" altLang="en-US" dirty="0">
                <a:latin typeface="+mn-ea"/>
              </a:rPr>
              <a:t>与门户后端及数据库交互，</a:t>
            </a:r>
            <a:r>
              <a:rPr lang="zh-CN" altLang="zh-CN" dirty="0">
                <a:latin typeface="+mn-ea"/>
              </a:rPr>
              <a:t>从而实现模型部署和服务调用</a:t>
            </a:r>
            <a:endParaRPr lang="en-US" altLang="zh-CN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+mn-ea"/>
              </a:rPr>
              <a:t>CSS/HTML</a:t>
            </a:r>
            <a:r>
              <a:rPr lang="zh-CN" altLang="en-US" dirty="0">
                <a:latin typeface="+mn-ea"/>
              </a:rPr>
              <a:t>框架：</a:t>
            </a:r>
            <a:r>
              <a:rPr lang="en-US" altLang="zh-CN" dirty="0">
                <a:latin typeface="+mn-ea"/>
              </a:rPr>
              <a:t>Bootstrap,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Pure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+mn-ea"/>
              </a:rPr>
              <a:t>JS</a:t>
            </a:r>
            <a:r>
              <a:rPr lang="zh-CN" altLang="en-US" dirty="0">
                <a:latin typeface="+mn-ea"/>
              </a:rPr>
              <a:t>框架：</a:t>
            </a:r>
            <a:r>
              <a:rPr lang="en-US" altLang="zh-CN" dirty="0" err="1">
                <a:latin typeface="+mn-ea"/>
              </a:rPr>
              <a:t>Jquery</a:t>
            </a:r>
            <a:r>
              <a:rPr lang="en-US" altLang="zh-CN" dirty="0">
                <a:latin typeface="+mn-ea"/>
              </a:rPr>
              <a:t>, Vue.js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前后端交互：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同步：直接表单提交（注册</a:t>
            </a:r>
            <a:r>
              <a:rPr lang="zh-CN" altLang="en-US">
                <a:latin typeface="+mn-ea"/>
              </a:rPr>
              <a:t>、登录</a:t>
            </a:r>
            <a:r>
              <a:rPr lang="en-US" altLang="zh-CN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异步：</a:t>
            </a:r>
            <a:r>
              <a:rPr lang="en-US" altLang="zh-CN" dirty="0">
                <a:latin typeface="+mn-ea"/>
              </a:rPr>
              <a:t>Ajax</a:t>
            </a:r>
            <a:r>
              <a:rPr lang="zh-CN" altLang="en-US" dirty="0">
                <a:latin typeface="+mn-ea"/>
              </a:rPr>
              <a:t>提交（导入、查看、删除模型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8871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BA62B3-B7D1-4399-960F-5A963E0D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52" y="1897198"/>
            <a:ext cx="5636705" cy="439155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40A9A25-1F2A-48C9-8268-2F532BB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" altLang="zh-CN"/>
              <a:t>. </a:t>
            </a:r>
            <a:r>
              <a:rPr lang="zh-CN" altLang="en-US" dirty="0"/>
              <a:t>门户系统前端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A435B-8C23-4CF1-96A1-3AB34F6F49B7}"/>
              </a:ext>
            </a:extLst>
          </p:cNvPr>
          <p:cNvSpPr txBox="1"/>
          <p:nvPr/>
        </p:nvSpPr>
        <p:spPr>
          <a:xfrm>
            <a:off x="996315" y="1796425"/>
            <a:ext cx="7604760" cy="96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HTML + CSS + JavaScript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页面关系图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518958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1086</Words>
  <Application>Microsoft Office PowerPoint</Application>
  <PresentationFormat>全屏显示(4:3)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微软雅黑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1. 需求分析</vt:lpstr>
      <vt:lpstr>1. 需求分析</vt:lpstr>
      <vt:lpstr>1. 需求分析</vt:lpstr>
      <vt:lpstr>1. 需求分析</vt:lpstr>
      <vt:lpstr>2. 项目模块设计</vt:lpstr>
      <vt:lpstr>PowerPoint 演示文稿</vt:lpstr>
      <vt:lpstr>2. 门户系统前端</vt:lpstr>
      <vt:lpstr>2. 门户系统后端</vt:lpstr>
      <vt:lpstr>2. 部署系统设计</vt:lpstr>
      <vt:lpstr>2. 部署系统设计</vt:lpstr>
      <vt:lpstr>3. 实验6 项目进度管理</vt:lpstr>
      <vt:lpstr>3. 实验7 配置管理</vt:lpstr>
      <vt:lpstr>3. 实验8 工作量估计与统计分析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216</cp:revision>
  <dcterms:created xsi:type="dcterms:W3CDTF">2020-03-08T07:42:51Z</dcterms:created>
  <dcterms:modified xsi:type="dcterms:W3CDTF">2020-03-30T05:49:54Z</dcterms:modified>
</cp:coreProperties>
</file>