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62" r:id="rId2"/>
    <p:sldId id="263" r:id="rId3"/>
    <p:sldId id="289" r:id="rId4"/>
    <p:sldId id="288" r:id="rId5"/>
    <p:sldId id="275" r:id="rId6"/>
    <p:sldId id="279" r:id="rId7"/>
    <p:sldId id="280" r:id="rId8"/>
    <p:sldId id="281" r:id="rId9"/>
    <p:sldId id="282" r:id="rId10"/>
    <p:sldId id="274" r:id="rId11"/>
    <p:sldId id="283" r:id="rId12"/>
    <p:sldId id="284" r:id="rId13"/>
    <p:sldId id="287" r:id="rId14"/>
    <p:sldId id="285" r:id="rId15"/>
    <p:sldId id="286" r:id="rId16"/>
    <p:sldId id="292" r:id="rId17"/>
    <p:sldId id="290" r:id="rId18"/>
    <p:sldId id="294" r:id="rId19"/>
    <p:sldId id="291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3318" autoAdjust="0"/>
  </p:normalViewPr>
  <p:slideViewPr>
    <p:cSldViewPr snapToGrid="0" snapToObjects="1">
      <p:cViewPr varScale="1">
        <p:scale>
          <a:sx n="80" d="100"/>
          <a:sy n="80" d="100"/>
        </p:scale>
        <p:origin x="13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51ABC-5D96-564B-85E1-CC2836FAB4A1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B34D9-42E9-0E4F-ABBC-338983382D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683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794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882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1176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7197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8498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2787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421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939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956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0602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128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5701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354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671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9778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412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484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254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910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6126486"/>
            <a:ext cx="9143999" cy="731514"/>
            <a:chOff x="1" y="2947547"/>
            <a:chExt cx="9143999" cy="2827685"/>
          </a:xfrm>
        </p:grpSpPr>
        <p:sp>
          <p:nvSpPr>
            <p:cNvPr id="5" name="任意多边形 4"/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04619D"/>
                </a:gs>
                <a:gs pos="100000">
                  <a:srgbClr val="34227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chemeClr val="bg1"/>
                </a:gs>
                <a:gs pos="100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-7" y="-1"/>
            <a:ext cx="9144001" cy="1882013"/>
            <a:chOff x="1" y="2994858"/>
            <a:chExt cx="9144001" cy="3162457"/>
          </a:xfrm>
        </p:grpSpPr>
        <p:sp>
          <p:nvSpPr>
            <p:cNvPr id="8" name="任意多边形 7"/>
            <p:cNvSpPr/>
            <p:nvPr/>
          </p:nvSpPr>
          <p:spPr>
            <a:xfrm>
              <a:off x="1" y="2994858"/>
              <a:ext cx="9143999" cy="215401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04619D"/>
                </a:gs>
                <a:gs pos="100000">
                  <a:srgbClr val="34227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" y="3474503"/>
              <a:ext cx="9143999" cy="2682812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17000">
                  <a:schemeClr val="bg1"/>
                </a:gs>
                <a:gs pos="100000">
                  <a:srgbClr val="DFDFDF">
                    <a:lumMod val="73000"/>
                    <a:lumOff val="27000"/>
                  </a:srgbClr>
                </a:gs>
                <a:gs pos="81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 userDrawn="1"/>
        </p:nvSpPr>
        <p:spPr>
          <a:xfrm>
            <a:off x="8703044" y="6511211"/>
            <a:ext cx="211221" cy="2154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37140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95"/>
          <a:stretch/>
        </p:blipFill>
        <p:spPr>
          <a:xfrm>
            <a:off x="8202096" y="295407"/>
            <a:ext cx="744346" cy="71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1820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86576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2393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50FEE-C184-9C44-A87C-14688E67DF0A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DC8B4-F298-AA4C-BBDD-4ED5847DBB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26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7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14">
            <a:extLst>
              <a:ext uri="{FF2B5EF4-FFF2-40B4-BE49-F238E27FC236}">
                <a16:creationId xmlns:a16="http://schemas.microsoft.com/office/drawing/2014/main" id="{5408B285-DDFE-4DED-9D56-45511F402D3C}"/>
              </a:ext>
            </a:extLst>
          </p:cNvPr>
          <p:cNvSpPr/>
          <p:nvPr/>
        </p:nvSpPr>
        <p:spPr>
          <a:xfrm>
            <a:off x="0" y="4893854"/>
            <a:ext cx="9143999" cy="2051818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 21">
            <a:extLst>
              <a:ext uri="{FF2B5EF4-FFF2-40B4-BE49-F238E27FC236}">
                <a16:creationId xmlns:a16="http://schemas.microsoft.com/office/drawing/2014/main" id="{B3AA8AF9-70D2-47A6-883E-91AE23FDB97E}"/>
              </a:ext>
            </a:extLst>
          </p:cNvPr>
          <p:cNvSpPr/>
          <p:nvPr/>
        </p:nvSpPr>
        <p:spPr>
          <a:xfrm>
            <a:off x="0" y="5431808"/>
            <a:ext cx="9143999" cy="3478011"/>
          </a:xfrm>
          <a:custGeom>
            <a:avLst/>
            <a:gdLst>
              <a:gd name="connsiteX0" fmla="*/ 9143999 w 9143999"/>
              <a:gd name="connsiteY0" fmla="*/ 0 h 3478011"/>
              <a:gd name="connsiteX1" fmla="*/ 9143999 w 9143999"/>
              <a:gd name="connsiteY1" fmla="*/ 1393716 h 3478011"/>
              <a:gd name="connsiteX2" fmla="*/ 9143999 w 9143999"/>
              <a:gd name="connsiteY2" fmla="*/ 1513865 h 3478011"/>
              <a:gd name="connsiteX3" fmla="*/ 9143999 w 9143999"/>
              <a:gd name="connsiteY3" fmla="*/ 3478011 h 3478011"/>
              <a:gd name="connsiteX4" fmla="*/ 0 w 9143999"/>
              <a:gd name="connsiteY4" fmla="*/ 3478011 h 3478011"/>
              <a:gd name="connsiteX5" fmla="*/ 0 w 9143999"/>
              <a:gd name="connsiteY5" fmla="*/ 1513865 h 3478011"/>
              <a:gd name="connsiteX6" fmla="*/ 0 w 9143999"/>
              <a:gd name="connsiteY6" fmla="*/ 1393716 h 3478011"/>
              <a:gd name="connsiteX7" fmla="*/ 0 w 9143999"/>
              <a:gd name="connsiteY7" fmla="*/ 846204 h 3478011"/>
              <a:gd name="connsiteX8" fmla="*/ 303379 w 9143999"/>
              <a:gd name="connsiteY8" fmla="*/ 970246 h 3478011"/>
              <a:gd name="connsiteX9" fmla="*/ 8360497 w 9143999"/>
              <a:gd name="connsiteY9" fmla="*/ 342756 h 3478011"/>
              <a:gd name="connsiteX10" fmla="*/ 8941037 w 9143999"/>
              <a:gd name="connsiteY10" fmla="*/ 98098 h 347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3999" h="3478011">
                <a:moveTo>
                  <a:pt x="9143999" y="0"/>
                </a:moveTo>
                <a:lnTo>
                  <a:pt x="9143999" y="1393716"/>
                </a:lnTo>
                <a:lnTo>
                  <a:pt x="9143999" y="1513865"/>
                </a:lnTo>
                <a:lnTo>
                  <a:pt x="9143999" y="3478011"/>
                </a:lnTo>
                <a:lnTo>
                  <a:pt x="0" y="3478011"/>
                </a:lnTo>
                <a:lnTo>
                  <a:pt x="0" y="1513865"/>
                </a:lnTo>
                <a:lnTo>
                  <a:pt x="0" y="1393716"/>
                </a:lnTo>
                <a:lnTo>
                  <a:pt x="0" y="846204"/>
                </a:lnTo>
                <a:lnTo>
                  <a:pt x="303379" y="970246"/>
                </a:lnTo>
                <a:cubicBezTo>
                  <a:pt x="2685816" y="1852356"/>
                  <a:pt x="6241504" y="1135756"/>
                  <a:pt x="8360497" y="342756"/>
                </a:cubicBezTo>
                <a:cubicBezTo>
                  <a:pt x="8544757" y="273800"/>
                  <a:pt x="8739002" y="191802"/>
                  <a:pt x="8941037" y="98098"/>
                </a:cubicBezTo>
                <a:close/>
              </a:path>
            </a:pathLst>
          </a:custGeom>
          <a:gradFill flip="none" rotWithShape="1">
            <a:gsLst>
              <a:gs pos="17000">
                <a:schemeClr val="bg1"/>
              </a:gs>
              <a:gs pos="100000">
                <a:srgbClr val="DFDFDF">
                  <a:lumMod val="52000"/>
                  <a:lumOff val="48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ea typeface="微软雅黑" panose="020B0503020204020204" pitchFamily="34" charset="-122"/>
            </a:endParaRP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4D7EAF3D-ABB4-40DD-BC73-10729424F27F}"/>
              </a:ext>
            </a:extLst>
          </p:cNvPr>
          <p:cNvSpPr txBox="1">
            <a:spLocks/>
          </p:cNvSpPr>
          <p:nvPr/>
        </p:nvSpPr>
        <p:spPr>
          <a:xfrm>
            <a:off x="1627189" y="2104981"/>
            <a:ext cx="6135685" cy="523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0461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>
                <a:solidFill>
                  <a:srgbClr val="0461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800">
                <a:solidFill>
                  <a:srgbClr val="0461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的深度学习自动化部署系统</a:t>
            </a:r>
            <a:endParaRPr lang="zh-CN" altLang="en-US" sz="2800" dirty="0">
              <a:solidFill>
                <a:srgbClr val="0461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157F69-4D01-4549-B058-339FEFEDAB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95"/>
          <a:stretch/>
        </p:blipFill>
        <p:spPr>
          <a:xfrm>
            <a:off x="517365" y="315501"/>
            <a:ext cx="1266985" cy="121606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F4FE1E7-B44F-4CEB-B662-ED7947576777}"/>
              </a:ext>
            </a:extLst>
          </p:cNvPr>
          <p:cNvSpPr txBox="1"/>
          <p:nvPr/>
        </p:nvSpPr>
        <p:spPr>
          <a:xfrm>
            <a:off x="3352755" y="3770533"/>
            <a:ext cx="2438488" cy="1123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/>
              <a:t>软件工程综合实验 </a:t>
            </a:r>
            <a:r>
              <a:rPr lang="en-US" altLang="zh-CN"/>
              <a:t>C</a:t>
            </a:r>
            <a:r>
              <a:rPr lang="zh-CN" altLang="en-US"/>
              <a:t>组</a:t>
            </a:r>
            <a:endParaRPr lang="en-US" altLang="zh-CN"/>
          </a:p>
          <a:p>
            <a:pPr algn="ctr">
              <a:lnSpc>
                <a:spcPct val="200000"/>
              </a:lnSpc>
            </a:pPr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4</a:t>
            </a:r>
            <a:r>
              <a:rPr lang="zh-CN" altLang="en-US"/>
              <a:t>月</a:t>
            </a:r>
            <a:r>
              <a:rPr lang="en-US" altLang="zh-CN"/>
              <a:t>24</a:t>
            </a:r>
            <a:r>
              <a:rPr lang="zh-CN" altLang="en-US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51139883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1. </a:t>
            </a:r>
            <a:r>
              <a:rPr kumimoji="1" lang="zh-CN" altLang="en-US"/>
              <a:t>过程产物展示 </a:t>
            </a:r>
            <a:r>
              <a:rPr kumimoji="1" lang="en-US" altLang="zh-CN"/>
              <a:t>—— </a:t>
            </a:r>
            <a:r>
              <a:rPr kumimoji="1" lang="zh-CN" altLang="en-US"/>
              <a:t>工作量估计与统计分析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87BE99-D87A-A047-ACE3-37D817D7B1EE}"/>
              </a:ext>
            </a:extLst>
          </p:cNvPr>
          <p:cNvSpPr/>
          <p:nvPr/>
        </p:nvSpPr>
        <p:spPr>
          <a:xfrm>
            <a:off x="90787" y="860464"/>
            <a:ext cx="2723823" cy="4655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</a:rPr>
              <a:t>各实验产出物数据统计</a:t>
            </a:r>
            <a:endParaRPr lang="zh-CN" altLang="zh-CN" kern="100" dirty="0">
              <a:latin typeface="等线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5A34D8-1F11-D648-9BB4-D82199C6D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43" y="2149148"/>
            <a:ext cx="4212954" cy="6521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011E3F-297C-254C-B5C5-000222682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3261838"/>
            <a:ext cx="4125134" cy="66149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029EC7F-9237-AE4D-AED0-98F155AC6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514" y="2121338"/>
            <a:ext cx="4424390" cy="7396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EA2BFBA-D7CE-9440-8C1F-E962C28E62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5155" y="3252663"/>
            <a:ext cx="4250802" cy="9678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42DB789-9270-2445-840E-F5AE7C0893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3514" y="4608939"/>
            <a:ext cx="4354085" cy="11364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90AA798-DED1-AF4B-B7FF-6907CCC95E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636" y="4257630"/>
            <a:ext cx="4304967" cy="152228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3AE99B8-5C0F-3340-93AA-FB57B0AFD7B4}"/>
              </a:ext>
            </a:extLst>
          </p:cNvPr>
          <p:cNvSpPr/>
          <p:nvPr/>
        </p:nvSpPr>
        <p:spPr>
          <a:xfrm>
            <a:off x="90787" y="1766479"/>
            <a:ext cx="909223" cy="382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>
                <a:latin typeface="等线" panose="02010600030101010101" pitchFamily="2" charset="-122"/>
              </a:rPr>
              <a:t>实验</a:t>
            </a:r>
            <a:r>
              <a:rPr lang="en-US" altLang="zh-CN" sz="1400" kern="100" dirty="0">
                <a:latin typeface="等线" panose="02010600030101010101" pitchFamily="2" charset="-122"/>
              </a:rPr>
              <a:t>1:</a:t>
            </a:r>
            <a:endParaRPr lang="zh-CN" altLang="zh-CN" sz="1400" kern="100" dirty="0">
              <a:latin typeface="等线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BB0A79-4E67-7447-B455-D40F4189FCD1}"/>
              </a:ext>
            </a:extLst>
          </p:cNvPr>
          <p:cNvSpPr/>
          <p:nvPr/>
        </p:nvSpPr>
        <p:spPr>
          <a:xfrm>
            <a:off x="130886" y="2780920"/>
            <a:ext cx="909224" cy="382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>
                <a:latin typeface="等线" panose="02010600030101010101" pitchFamily="2" charset="-122"/>
              </a:rPr>
              <a:t>实验</a:t>
            </a:r>
            <a:r>
              <a:rPr lang="en-US" altLang="zh-CN" sz="1400" kern="100" dirty="0">
                <a:latin typeface="等线" panose="02010600030101010101" pitchFamily="2" charset="-122"/>
              </a:rPr>
              <a:t>2:</a:t>
            </a:r>
            <a:endParaRPr lang="zh-CN" altLang="zh-CN" sz="1400" kern="100" dirty="0">
              <a:latin typeface="等线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883DB9-5466-6747-976C-C6D2BFAB0B5D}"/>
              </a:ext>
            </a:extLst>
          </p:cNvPr>
          <p:cNvSpPr/>
          <p:nvPr/>
        </p:nvSpPr>
        <p:spPr>
          <a:xfrm>
            <a:off x="130886" y="3863999"/>
            <a:ext cx="909224" cy="382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>
                <a:latin typeface="等线" panose="02010600030101010101" pitchFamily="2" charset="-122"/>
              </a:rPr>
              <a:t>实验</a:t>
            </a:r>
            <a:r>
              <a:rPr lang="en-US" altLang="zh-CN" sz="1400" kern="100" dirty="0">
                <a:latin typeface="等线" panose="02010600030101010101" pitchFamily="2" charset="-122"/>
              </a:rPr>
              <a:t>3:</a:t>
            </a:r>
            <a:endParaRPr lang="zh-CN" altLang="zh-CN" sz="1400" kern="100" dirty="0">
              <a:latin typeface="等线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7A068EA-B674-854D-8ECE-E10D012F4998}"/>
              </a:ext>
            </a:extLst>
          </p:cNvPr>
          <p:cNvSpPr/>
          <p:nvPr/>
        </p:nvSpPr>
        <p:spPr>
          <a:xfrm>
            <a:off x="4476750" y="4154435"/>
            <a:ext cx="909224" cy="382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>
                <a:latin typeface="等线" panose="02010600030101010101" pitchFamily="2" charset="-122"/>
              </a:rPr>
              <a:t>实验</a:t>
            </a:r>
            <a:r>
              <a:rPr lang="en-US" altLang="zh-CN" sz="1400" kern="100" dirty="0">
                <a:latin typeface="等线" panose="02010600030101010101" pitchFamily="2" charset="-122"/>
              </a:rPr>
              <a:t>8:</a:t>
            </a:r>
            <a:endParaRPr lang="zh-CN" altLang="zh-CN" sz="1400" kern="100" dirty="0">
              <a:latin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80B3E72-8E95-E247-8982-3709443171F6}"/>
              </a:ext>
            </a:extLst>
          </p:cNvPr>
          <p:cNvSpPr/>
          <p:nvPr/>
        </p:nvSpPr>
        <p:spPr>
          <a:xfrm>
            <a:off x="4477913" y="2827927"/>
            <a:ext cx="909224" cy="382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>
                <a:latin typeface="等线" panose="02010600030101010101" pitchFamily="2" charset="-122"/>
              </a:rPr>
              <a:t>实验</a:t>
            </a:r>
            <a:r>
              <a:rPr lang="en-US" altLang="zh-CN" sz="1400" kern="100" dirty="0">
                <a:latin typeface="等线" panose="02010600030101010101" pitchFamily="2" charset="-122"/>
              </a:rPr>
              <a:t>7:</a:t>
            </a:r>
            <a:endParaRPr lang="zh-CN" altLang="zh-CN" sz="1400" kern="100" dirty="0">
              <a:latin typeface="等线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ECB2790-B766-6049-B96C-CD7C4BAE483E}"/>
              </a:ext>
            </a:extLst>
          </p:cNvPr>
          <p:cNvSpPr/>
          <p:nvPr/>
        </p:nvSpPr>
        <p:spPr>
          <a:xfrm>
            <a:off x="4473897" y="1789193"/>
            <a:ext cx="909224" cy="382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>
                <a:latin typeface="等线" panose="02010600030101010101" pitchFamily="2" charset="-122"/>
              </a:rPr>
              <a:t>实验</a:t>
            </a:r>
            <a:r>
              <a:rPr lang="en-US" altLang="zh-CN" sz="1400" kern="100" dirty="0">
                <a:latin typeface="等线" panose="02010600030101010101" pitchFamily="2" charset="-122"/>
              </a:rPr>
              <a:t>6:</a:t>
            </a:r>
            <a:endParaRPr lang="zh-CN" altLang="zh-CN" sz="1400" kern="100" dirty="0"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34874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1. </a:t>
            </a:r>
            <a:r>
              <a:rPr kumimoji="1" lang="zh-CN" altLang="en-US"/>
              <a:t>过程产物展示 </a:t>
            </a:r>
            <a:r>
              <a:rPr kumimoji="1" lang="en-US" altLang="zh-CN"/>
              <a:t>—— </a:t>
            </a:r>
            <a:r>
              <a:rPr kumimoji="1" lang="zh-CN" altLang="en-US"/>
              <a:t>工作量估计与统计分析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AD38AF-39F6-7E45-8CFE-8CEE9F1E1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08" y="1370385"/>
            <a:ext cx="3486912" cy="539841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BCB6444-6984-8842-8EAA-7CAD27316781}"/>
              </a:ext>
            </a:extLst>
          </p:cNvPr>
          <p:cNvSpPr/>
          <p:nvPr/>
        </p:nvSpPr>
        <p:spPr>
          <a:xfrm>
            <a:off x="184271" y="904808"/>
            <a:ext cx="3877985" cy="4655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</a:rPr>
              <a:t>各成员产出物数据统计和工时统计</a:t>
            </a:r>
            <a:endParaRPr lang="zh-CN" altLang="zh-CN" kern="100" dirty="0">
              <a:latin typeface="等线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952D1B-86F9-417C-896D-21663F738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0385"/>
            <a:ext cx="3486912" cy="155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2896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1. </a:t>
            </a:r>
            <a:r>
              <a:rPr kumimoji="1" lang="zh-CN" altLang="en-US"/>
              <a:t>过程产物展示 </a:t>
            </a:r>
            <a:r>
              <a:rPr kumimoji="1" lang="en-US" altLang="zh-CN"/>
              <a:t>—— </a:t>
            </a:r>
            <a:r>
              <a:rPr kumimoji="1" lang="zh-CN" altLang="en-US"/>
              <a:t>工作量估计与统计分析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43AEF8-E4CA-3447-89E8-00B7360F7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1577594"/>
            <a:ext cx="4241800" cy="448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493119-30B8-3742-B878-4F545B681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100" y="1577594"/>
            <a:ext cx="4216400" cy="41275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A80423E-79EF-2747-B638-266606D4D28C}"/>
              </a:ext>
            </a:extLst>
          </p:cNvPr>
          <p:cNvSpPr/>
          <p:nvPr/>
        </p:nvSpPr>
        <p:spPr>
          <a:xfrm>
            <a:off x="184271" y="904808"/>
            <a:ext cx="3877985" cy="4655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</a:rPr>
              <a:t>各成员产出物数据统计和工时统计</a:t>
            </a:r>
            <a:endParaRPr lang="zh-CN" altLang="zh-CN" kern="100" dirty="0"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74554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1. </a:t>
            </a:r>
            <a:r>
              <a:rPr kumimoji="1" lang="zh-CN" altLang="en-US"/>
              <a:t>过程产物展示 </a:t>
            </a:r>
            <a:r>
              <a:rPr kumimoji="1" lang="en-US" altLang="zh-CN"/>
              <a:t>—— </a:t>
            </a:r>
            <a:r>
              <a:rPr kumimoji="1" lang="zh-CN" altLang="en-US"/>
              <a:t>工作量估计与统计分析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80423E-79EF-2747-B638-266606D4D28C}"/>
              </a:ext>
            </a:extLst>
          </p:cNvPr>
          <p:cNvSpPr/>
          <p:nvPr/>
        </p:nvSpPr>
        <p:spPr>
          <a:xfrm>
            <a:off x="184271" y="904808"/>
            <a:ext cx="3877985" cy="4655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</a:rPr>
              <a:t>各成员产出物数据统计和工时统计</a:t>
            </a:r>
            <a:endParaRPr lang="zh-CN" altLang="zh-CN" kern="100" dirty="0">
              <a:latin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A693C5-408B-2E49-8165-329FF08B7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90" y="1370385"/>
            <a:ext cx="3069389" cy="42403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3926E49-DABC-914F-AF1A-BC0A82FAE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90" y="5600318"/>
            <a:ext cx="3069389" cy="7830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1F1729-4CDE-684B-9556-9711C9DFE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866" y="1213969"/>
            <a:ext cx="2894259" cy="44327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630B6E3-4261-574C-9BD8-AA8DAA2680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2866" y="5646700"/>
            <a:ext cx="2894259" cy="7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11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1. </a:t>
            </a:r>
            <a:r>
              <a:rPr kumimoji="1" lang="zh-CN" altLang="en-US"/>
              <a:t>过程产物展示 </a:t>
            </a:r>
            <a:r>
              <a:rPr kumimoji="1" lang="en-US" altLang="zh-CN"/>
              <a:t>—— </a:t>
            </a:r>
            <a:r>
              <a:rPr kumimoji="1" lang="zh-CN" altLang="en-US"/>
              <a:t>工作量估计与统计分析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87BE99-D87A-A047-ACE3-37D817D7B1EE}"/>
              </a:ext>
            </a:extLst>
          </p:cNvPr>
          <p:cNvSpPr/>
          <p:nvPr/>
        </p:nvSpPr>
        <p:spPr>
          <a:xfrm>
            <a:off x="184271" y="904808"/>
            <a:ext cx="3877985" cy="4655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</a:rPr>
              <a:t>各成员产出物数据统计和工时统计</a:t>
            </a:r>
            <a:endParaRPr lang="zh-CN" altLang="zh-CN" kern="100" dirty="0">
              <a:latin typeface="等线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AF0E289-236F-4D6B-964D-366B40613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935" y="1215304"/>
            <a:ext cx="3877985" cy="50870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330EF9-9C4D-4C22-B65C-FC7202DBB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23" y="1438208"/>
            <a:ext cx="3486912" cy="470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8621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1. </a:t>
            </a:r>
            <a:r>
              <a:rPr kumimoji="1" lang="zh-CN" altLang="en-US"/>
              <a:t>过程产物展示 </a:t>
            </a:r>
            <a:r>
              <a:rPr kumimoji="1" lang="en-US" altLang="zh-CN"/>
              <a:t>—— </a:t>
            </a:r>
            <a:r>
              <a:rPr kumimoji="1" lang="zh-CN" altLang="en-US"/>
              <a:t>工作量估计与统计分析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87BE99-D87A-A047-ACE3-37D817D7B1EE}"/>
              </a:ext>
            </a:extLst>
          </p:cNvPr>
          <p:cNvSpPr/>
          <p:nvPr/>
        </p:nvSpPr>
        <p:spPr>
          <a:xfrm>
            <a:off x="184271" y="904808"/>
            <a:ext cx="3877985" cy="4655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</a:rPr>
              <a:t>各成员产出物数据统计和工时统计</a:t>
            </a:r>
            <a:endParaRPr lang="zh-CN" altLang="zh-CN" kern="100" dirty="0">
              <a:latin typeface="等线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2CC52A-09AF-425B-A78C-62B155840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04" y="4742334"/>
            <a:ext cx="4191000" cy="1625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5F84D5-9225-44C6-AB36-8780BF2C7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204" y="4742334"/>
            <a:ext cx="4203700" cy="1651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86AECA-9F25-4544-9537-98F65DD2A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24" y="2926234"/>
            <a:ext cx="4165600" cy="18161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6D8E361-CCCC-46BE-9198-F2E5431311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5444" y="2942940"/>
            <a:ext cx="4165600" cy="18415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009863F-2706-4525-9CB7-B45118F192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544" y="1630834"/>
            <a:ext cx="4152900" cy="127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FAF3F3C-E187-4A95-8A1C-DCBAAF67F0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1234" y="1208601"/>
            <a:ext cx="41783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5407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3. </a:t>
            </a:r>
            <a:r>
              <a:rPr kumimoji="1" lang="zh-CN" altLang="en-US"/>
              <a:t>实验</a:t>
            </a:r>
            <a:r>
              <a:rPr kumimoji="1" lang="en-US" altLang="zh-CN"/>
              <a:t>8 </a:t>
            </a:r>
            <a:r>
              <a:rPr kumimoji="1" lang="zh-CN" altLang="en-US"/>
              <a:t>工作量估计与统计分析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87BE99-D87A-A047-ACE3-37D817D7B1EE}"/>
              </a:ext>
            </a:extLst>
          </p:cNvPr>
          <p:cNvSpPr/>
          <p:nvPr/>
        </p:nvSpPr>
        <p:spPr>
          <a:xfrm>
            <a:off x="52940" y="919930"/>
            <a:ext cx="1800493" cy="4655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</a:rPr>
              <a:t>当前得分统计</a:t>
            </a:r>
            <a:endParaRPr lang="zh-CN" altLang="zh-CN" kern="100" dirty="0">
              <a:latin typeface="等线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77E1E5-E527-3743-8690-07EE7EC7A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87" y="3429000"/>
            <a:ext cx="1701800" cy="2692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9E3B35C-DB9F-2F4D-AAD3-926A3931E07B}"/>
                  </a:ext>
                </a:extLst>
              </p:cNvPr>
              <p:cNvSpPr/>
              <p:nvPr/>
            </p:nvSpPr>
            <p:spPr>
              <a:xfrm>
                <a:off x="2928552" y="3901884"/>
                <a:ext cx="4572000" cy="87331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228600"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工作量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采集数据个数</m:t>
                        </m:r>
                        <m:r>
                          <a:rPr lang="zh-CN" altLang="en-US" i="1" kern="100"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MS Gothic" panose="020B0609070205080204" pitchFamily="49" charset="-128"/>
                          </a:rPr>
                          <m:t>∗</m:t>
                        </m:r>
                        <m:r>
                          <a:rPr lang="zh-CN" altLang="zh-CN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S Gothic" panose="020B0609070205080204" pitchFamily="49" charset="-128"/>
                          </a:rPr>
                          <m:t>数据</m:t>
                        </m:r>
                        <m:r>
                          <a:rPr lang="zh-CN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权重</m:t>
                        </m:r>
                        <m:r>
                          <a:rPr lang="zh-CN" altLang="en-US" i="1" kern="100"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MS Gothic" panose="020B0609070205080204" pitchFamily="49" charset="-128"/>
                          </a:rPr>
                          <m:t>∗</m:t>
                        </m:r>
                        <m:r>
                          <a:rPr lang="zh-CN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难度系数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/100</m:t>
                        </m:r>
                      </m:e>
                    </m:nary>
                  </m:oMath>
                </a14:m>
                <a:endParaRPr lang="zh-CN" altLang="zh-CN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9E3B35C-DB9F-2F4D-AAD3-926A3931E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552" y="3901884"/>
                <a:ext cx="4572000" cy="873316"/>
              </a:xfrm>
              <a:prstGeom prst="rect">
                <a:avLst/>
              </a:prstGeom>
              <a:blipFill>
                <a:blip r:embed="rId4"/>
                <a:stretch>
                  <a:fillRect t="-37143" b="-2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F4C59B1A-DA0E-0B4C-B267-E15CB3ACD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50" y="1687462"/>
            <a:ext cx="8486051" cy="11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9808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 </a:t>
            </a:r>
            <a:r>
              <a:rPr kumimoji="1" lang="zh-CN" altLang="en-US"/>
              <a:t>实验过程的阶段性总结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12E9DA-CB47-4BCF-ACCF-64CF86FFE080}"/>
              </a:ext>
            </a:extLst>
          </p:cNvPr>
          <p:cNvSpPr/>
          <p:nvPr/>
        </p:nvSpPr>
        <p:spPr>
          <a:xfrm>
            <a:off x="1630021" y="2151697"/>
            <a:ext cx="3936719" cy="3009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/>
              <a:t>第二至第八周的任务完成情况：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项目计划书的撰写 </a:t>
            </a:r>
            <a:r>
              <a:rPr lang="en-US" altLang="zh-CN" sz="1600"/>
              <a:t>	Week 2 – Week 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软件需求分析</a:t>
            </a:r>
            <a:r>
              <a:rPr lang="en-US" altLang="zh-CN" sz="1600"/>
              <a:t>		Week 4 – Week 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软件需求评审</a:t>
            </a:r>
            <a:r>
              <a:rPr lang="en-US" altLang="zh-CN" sz="1600"/>
              <a:t>		Week 6 – Week 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软件设计文档</a:t>
            </a:r>
            <a:r>
              <a:rPr lang="en-US" altLang="zh-CN" sz="1600"/>
              <a:t>		Week 7 – Week 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项目计划与监控</a:t>
            </a:r>
            <a:r>
              <a:rPr lang="en-US" altLang="zh-CN" sz="1600"/>
              <a:t>		Week 2 – Week 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配置管理计划</a:t>
            </a:r>
            <a:r>
              <a:rPr lang="en-US" altLang="zh-CN" sz="1600"/>
              <a:t>		Week 2 – Week 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分析计划与数据搜集</a:t>
            </a:r>
            <a:r>
              <a:rPr lang="en-US" altLang="zh-CN" sz="1600"/>
              <a:t>	Week 2 – Week 8</a:t>
            </a:r>
          </a:p>
        </p:txBody>
      </p:sp>
    </p:spTree>
    <p:extLst>
      <p:ext uri="{BB962C8B-B14F-4D97-AF65-F5344CB8AC3E}">
        <p14:creationId xmlns:p14="http://schemas.microsoft.com/office/powerpoint/2010/main" val="13614675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 </a:t>
            </a:r>
            <a:r>
              <a:rPr kumimoji="1" lang="zh-CN" altLang="en-US"/>
              <a:t>实验过程的阶段性总结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12E9DA-CB47-4BCF-ACCF-64CF86FFE080}"/>
              </a:ext>
            </a:extLst>
          </p:cNvPr>
          <p:cNvSpPr/>
          <p:nvPr/>
        </p:nvSpPr>
        <p:spPr>
          <a:xfrm>
            <a:off x="1934821" y="2662989"/>
            <a:ext cx="5237504" cy="1901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/>
              <a:t>代码开发完成情况：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网页前端的代码开发已完成</a:t>
            </a:r>
            <a:r>
              <a:rPr lang="en-US" altLang="zh-CN" sz="1600"/>
              <a:t>70%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网页后端已完成服务器环境搭建和框架设计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部署系统正在尝试使用</a:t>
            </a:r>
            <a:r>
              <a:rPr lang="en-US" altLang="zh-CN" sz="1600"/>
              <a:t>PyTorch</a:t>
            </a:r>
            <a:r>
              <a:rPr lang="zh-CN" altLang="en-US" sz="1600"/>
              <a:t>、</a:t>
            </a:r>
            <a:r>
              <a:rPr lang="en-US" altLang="zh-CN" sz="1600"/>
              <a:t>TensorFlow</a:t>
            </a:r>
            <a:r>
              <a:rPr lang="zh-CN" altLang="en-US" sz="1600"/>
              <a:t>自动化运行已部署的神经网络模型文件，代码开发已完成</a:t>
            </a:r>
            <a:r>
              <a:rPr lang="en-US" altLang="zh-CN" sz="1600"/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187354049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 </a:t>
            </a:r>
            <a:r>
              <a:rPr kumimoji="1" lang="zh-CN" altLang="en-US"/>
              <a:t>实验过程的阶段性总结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0759E-5DC0-4BCD-A906-D0465B850DE5}"/>
              </a:ext>
            </a:extLst>
          </p:cNvPr>
          <p:cNvSpPr txBox="1">
            <a:spLocks/>
          </p:cNvSpPr>
          <p:nvPr/>
        </p:nvSpPr>
        <p:spPr>
          <a:xfrm>
            <a:off x="828675" y="1749425"/>
            <a:ext cx="7943850" cy="43656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zh-CN" altLang="zh-CN" sz="1600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12E9DA-CB47-4BCF-ACCF-64CF86FFE080}"/>
              </a:ext>
            </a:extLst>
          </p:cNvPr>
          <p:cNvSpPr/>
          <p:nvPr/>
        </p:nvSpPr>
        <p:spPr>
          <a:xfrm>
            <a:off x="1695219" y="2439678"/>
            <a:ext cx="4628190" cy="17119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经验总结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提前规划，早做准备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每周回顾的重要性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注意文档的易读性（图、表、表达方式）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EC6020-EBA3-40F1-A76E-AF7A87386717}"/>
              </a:ext>
            </a:extLst>
          </p:cNvPr>
          <p:cNvSpPr/>
          <p:nvPr/>
        </p:nvSpPr>
        <p:spPr>
          <a:xfrm>
            <a:off x="3045931" y="5270484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/>
              <a:t>各位组员辛苦了，合作愉快！</a:t>
            </a:r>
          </a:p>
        </p:txBody>
      </p:sp>
    </p:spTree>
    <p:extLst>
      <p:ext uri="{BB962C8B-B14F-4D97-AF65-F5344CB8AC3E}">
        <p14:creationId xmlns:p14="http://schemas.microsoft.com/office/powerpoint/2010/main" val="2414957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14F232-DEB7-4DCB-97D4-BC6FA22629F3}"/>
              </a:ext>
            </a:extLst>
          </p:cNvPr>
          <p:cNvSpPr/>
          <p:nvPr/>
        </p:nvSpPr>
        <p:spPr bwMode="auto">
          <a:xfrm>
            <a:off x="-1" y="0"/>
            <a:ext cx="4368801" cy="6858000"/>
          </a:xfrm>
          <a:prstGeom prst="rect">
            <a:avLst/>
          </a:pr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12BC99-DE0F-445E-B879-FD113604B62E}"/>
              </a:ext>
            </a:extLst>
          </p:cNvPr>
          <p:cNvSpPr/>
          <p:nvPr/>
        </p:nvSpPr>
        <p:spPr bwMode="auto">
          <a:xfrm rot="5400000" flipV="1">
            <a:off x="1270707" y="-1270708"/>
            <a:ext cx="1827382" cy="4368800"/>
          </a:xfrm>
          <a:prstGeom prst="rect">
            <a:avLst/>
          </a:pr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63D85F-6472-4D36-8E96-11E4B33D3D9D}"/>
              </a:ext>
            </a:extLst>
          </p:cNvPr>
          <p:cNvSpPr/>
          <p:nvPr/>
        </p:nvSpPr>
        <p:spPr bwMode="auto">
          <a:xfrm rot="5400000">
            <a:off x="1371901" y="3861106"/>
            <a:ext cx="1624987" cy="4368801"/>
          </a:xfrm>
          <a:prstGeom prst="rect">
            <a:avLst/>
          </a:pr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ACFA37A-CB3B-424C-A88D-695E8C131806}"/>
              </a:ext>
            </a:extLst>
          </p:cNvPr>
          <p:cNvGrpSpPr/>
          <p:nvPr/>
        </p:nvGrpSpPr>
        <p:grpSpPr>
          <a:xfrm>
            <a:off x="0" y="1070223"/>
            <a:ext cx="2754050" cy="4646991"/>
            <a:chOff x="0" y="1111187"/>
            <a:chExt cx="2754050" cy="464699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2684CB1-95C2-4BFE-A1CC-DC3C386CD749}"/>
                </a:ext>
              </a:extLst>
            </p:cNvPr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61A565E-B5C5-434A-B883-1AC7BF48A5A5}"/>
                </a:ext>
              </a:extLst>
            </p:cNvPr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D2E9F3B-F3D7-48C0-97C6-2CC855CFA239}"/>
                </a:ext>
              </a:extLst>
            </p:cNvPr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0349EE8-6AFB-4278-8468-A8C1711B93C5}"/>
                </a:ext>
              </a:extLst>
            </p:cNvPr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9B29807-5932-4C2E-AB21-923105107DD7}"/>
                </a:ext>
              </a:extLst>
            </p:cNvPr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7DE30011-FA35-4F6F-AFF7-40724E478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120900"/>
            <a:ext cx="3745642" cy="281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任意多边形 38">
            <a:extLst>
              <a:ext uri="{FF2B5EF4-FFF2-40B4-BE49-F238E27FC236}">
                <a16:creationId xmlns:a16="http://schemas.microsoft.com/office/drawing/2014/main" id="{BBD866EF-7F51-4EC7-AB1B-AE07D40F2429}"/>
              </a:ext>
            </a:extLst>
          </p:cNvPr>
          <p:cNvSpPr/>
          <p:nvPr/>
        </p:nvSpPr>
        <p:spPr>
          <a:xfrm rot="16200000">
            <a:off x="67870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044856 w 9143999"/>
              <a:gd name="connsiteY5" fmla="*/ 57555 h 2051818"/>
              <a:gd name="connsiteX6" fmla="*/ 9143999 w 9143999"/>
              <a:gd name="connsiteY6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130228 h 2182046"/>
              <a:gd name="connsiteX1" fmla="*/ 9143999 w 9143999"/>
              <a:gd name="connsiteY1" fmla="*/ 2182046 h 2182046"/>
              <a:gd name="connsiteX2" fmla="*/ 0 w 9143999"/>
              <a:gd name="connsiteY2" fmla="*/ 2182046 h 2182046"/>
              <a:gd name="connsiteX3" fmla="*/ 0 w 9143999"/>
              <a:gd name="connsiteY3" fmla="*/ 1334305 h 2182046"/>
              <a:gd name="connsiteX4" fmla="*/ 6027 w 9143999"/>
              <a:gd name="connsiteY4" fmla="*/ 0 h 2182046"/>
              <a:gd name="connsiteX5" fmla="*/ 9143999 w 9143999"/>
              <a:gd name="connsiteY5" fmla="*/ 130228 h 2182046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6028 w 9143999"/>
              <a:gd name="connsiteY4" fmla="*/ 11147 h 2127943"/>
              <a:gd name="connsiteX5" fmla="*/ 9124647 w 9143999"/>
              <a:gd name="connsiteY5" fmla="*/ 0 h 2127943"/>
              <a:gd name="connsiteX0" fmla="*/ 9138134 w 9157486"/>
              <a:gd name="connsiteY0" fmla="*/ 0 h 2127943"/>
              <a:gd name="connsiteX1" fmla="*/ 9157486 w 9157486"/>
              <a:gd name="connsiteY1" fmla="*/ 2127943 h 2127943"/>
              <a:gd name="connsiteX2" fmla="*/ 13487 w 9157486"/>
              <a:gd name="connsiteY2" fmla="*/ 2127943 h 2127943"/>
              <a:gd name="connsiteX3" fmla="*/ 13487 w 9157486"/>
              <a:gd name="connsiteY3" fmla="*/ 1280202 h 2127943"/>
              <a:gd name="connsiteX4" fmla="*/ 163 w 9157486"/>
              <a:gd name="connsiteY4" fmla="*/ 141648 h 2127943"/>
              <a:gd name="connsiteX5" fmla="*/ 9138134 w 9157486"/>
              <a:gd name="connsiteY5" fmla="*/ 0 h 212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 43">
            <a:extLst>
              <a:ext uri="{FF2B5EF4-FFF2-40B4-BE49-F238E27FC236}">
                <a16:creationId xmlns:a16="http://schemas.microsoft.com/office/drawing/2014/main" id="{1391473A-00F0-48FE-8742-C7FFA0279247}"/>
              </a:ext>
            </a:extLst>
          </p:cNvPr>
          <p:cNvSpPr/>
          <p:nvPr/>
        </p:nvSpPr>
        <p:spPr>
          <a:xfrm rot="16200000">
            <a:off x="2269997" y="-16039"/>
            <a:ext cx="6868891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" fmla="*/ 6858000 w 6941935"/>
              <a:gd name="connsiteY0" fmla="*/ 56823 h 6516240"/>
              <a:gd name="connsiteX1" fmla="*/ 6858000 w 6941935"/>
              <a:gd name="connsiteY1" fmla="*/ 1732102 h 6516240"/>
              <a:gd name="connsiteX2" fmla="*/ 6858000 w 6941935"/>
              <a:gd name="connsiteY2" fmla="*/ 1876524 h 6516240"/>
              <a:gd name="connsiteX3" fmla="*/ 6858000 w 6941935"/>
              <a:gd name="connsiteY3" fmla="*/ 2335590 h 6516240"/>
              <a:gd name="connsiteX4" fmla="*/ 6858000 w 6941935"/>
              <a:gd name="connsiteY4" fmla="*/ 4010869 h 6516240"/>
              <a:gd name="connsiteX5" fmla="*/ 6858000 w 6941935"/>
              <a:gd name="connsiteY5" fmla="*/ 4155291 h 6516240"/>
              <a:gd name="connsiteX6" fmla="*/ 6858000 w 6941935"/>
              <a:gd name="connsiteY6" fmla="*/ 4237473 h 6516240"/>
              <a:gd name="connsiteX7" fmla="*/ 6858000 w 6941935"/>
              <a:gd name="connsiteY7" fmla="*/ 6516240 h 6516240"/>
              <a:gd name="connsiteX8" fmla="*/ 0 w 6941935"/>
              <a:gd name="connsiteY8" fmla="*/ 6516240 h 6516240"/>
              <a:gd name="connsiteX9" fmla="*/ 0 w 6941935"/>
              <a:gd name="connsiteY9" fmla="*/ 4237473 h 6516240"/>
              <a:gd name="connsiteX10" fmla="*/ 0 w 6941935"/>
              <a:gd name="connsiteY10" fmla="*/ 4155291 h 6516240"/>
              <a:gd name="connsiteX11" fmla="*/ 0 w 6941935"/>
              <a:gd name="connsiteY11" fmla="*/ 4010869 h 6516240"/>
              <a:gd name="connsiteX12" fmla="*/ 0 w 6941935"/>
              <a:gd name="connsiteY12" fmla="*/ 3352747 h 6516240"/>
              <a:gd name="connsiteX13" fmla="*/ 0 w 6941935"/>
              <a:gd name="connsiteY13" fmla="*/ 1876524 h 6516240"/>
              <a:gd name="connsiteX14" fmla="*/ 0 w 6941935"/>
              <a:gd name="connsiteY14" fmla="*/ 1732102 h 6516240"/>
              <a:gd name="connsiteX15" fmla="*/ 0 w 6941935"/>
              <a:gd name="connsiteY15" fmla="*/ 1073980 h 6516240"/>
              <a:gd name="connsiteX16" fmla="*/ 227535 w 6941935"/>
              <a:gd name="connsiteY16" fmla="*/ 1223081 h 6516240"/>
              <a:gd name="connsiteX17" fmla="*/ 6270374 w 6941935"/>
              <a:gd name="connsiteY17" fmla="*/ 468824 h 6516240"/>
              <a:gd name="connsiteX18" fmla="*/ 6858000 w 6941935"/>
              <a:gd name="connsiteY18" fmla="*/ 56823 h 6516240"/>
              <a:gd name="connsiteX0" fmla="*/ 6858000 w 6858000"/>
              <a:gd name="connsiteY0" fmla="*/ 4734 h 6464151"/>
              <a:gd name="connsiteX1" fmla="*/ 6858000 w 6858000"/>
              <a:gd name="connsiteY1" fmla="*/ 1680013 h 6464151"/>
              <a:gd name="connsiteX2" fmla="*/ 6858000 w 6858000"/>
              <a:gd name="connsiteY2" fmla="*/ 1824435 h 6464151"/>
              <a:gd name="connsiteX3" fmla="*/ 6858000 w 6858000"/>
              <a:gd name="connsiteY3" fmla="*/ 2283501 h 6464151"/>
              <a:gd name="connsiteX4" fmla="*/ 6858000 w 6858000"/>
              <a:gd name="connsiteY4" fmla="*/ 3958780 h 6464151"/>
              <a:gd name="connsiteX5" fmla="*/ 6858000 w 6858000"/>
              <a:gd name="connsiteY5" fmla="*/ 4103202 h 6464151"/>
              <a:gd name="connsiteX6" fmla="*/ 6858000 w 6858000"/>
              <a:gd name="connsiteY6" fmla="*/ 4185384 h 6464151"/>
              <a:gd name="connsiteX7" fmla="*/ 6858000 w 6858000"/>
              <a:gd name="connsiteY7" fmla="*/ 6464151 h 6464151"/>
              <a:gd name="connsiteX8" fmla="*/ 0 w 6858000"/>
              <a:gd name="connsiteY8" fmla="*/ 6464151 h 6464151"/>
              <a:gd name="connsiteX9" fmla="*/ 0 w 6858000"/>
              <a:gd name="connsiteY9" fmla="*/ 4185384 h 6464151"/>
              <a:gd name="connsiteX10" fmla="*/ 0 w 6858000"/>
              <a:gd name="connsiteY10" fmla="*/ 4103202 h 6464151"/>
              <a:gd name="connsiteX11" fmla="*/ 0 w 6858000"/>
              <a:gd name="connsiteY11" fmla="*/ 3958780 h 6464151"/>
              <a:gd name="connsiteX12" fmla="*/ 0 w 6858000"/>
              <a:gd name="connsiteY12" fmla="*/ 3300658 h 6464151"/>
              <a:gd name="connsiteX13" fmla="*/ 0 w 6858000"/>
              <a:gd name="connsiteY13" fmla="*/ 1824435 h 6464151"/>
              <a:gd name="connsiteX14" fmla="*/ 0 w 6858000"/>
              <a:gd name="connsiteY14" fmla="*/ 1680013 h 6464151"/>
              <a:gd name="connsiteX15" fmla="*/ 0 w 6858000"/>
              <a:gd name="connsiteY15" fmla="*/ 1021891 h 6464151"/>
              <a:gd name="connsiteX16" fmla="*/ 227535 w 6858000"/>
              <a:gd name="connsiteY16" fmla="*/ 1170992 h 6464151"/>
              <a:gd name="connsiteX17" fmla="*/ 6858000 w 6858000"/>
              <a:gd name="connsiteY17" fmla="*/ 4734 h 6464151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858000 w 6858000"/>
              <a:gd name="connsiteY17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1989615 h 7431875"/>
              <a:gd name="connsiteX16" fmla="*/ 6858003 w 6858003"/>
              <a:gd name="connsiteY16" fmla="*/ 0 h 7431875"/>
              <a:gd name="connsiteX0" fmla="*/ 6872517 w 6872517"/>
              <a:gd name="connsiteY0" fmla="*/ 0 h 7431875"/>
              <a:gd name="connsiteX1" fmla="*/ 6872514 w 6872517"/>
              <a:gd name="connsiteY1" fmla="*/ 2647737 h 7431875"/>
              <a:gd name="connsiteX2" fmla="*/ 6872514 w 6872517"/>
              <a:gd name="connsiteY2" fmla="*/ 2792159 h 7431875"/>
              <a:gd name="connsiteX3" fmla="*/ 6872514 w 6872517"/>
              <a:gd name="connsiteY3" fmla="*/ 3251225 h 7431875"/>
              <a:gd name="connsiteX4" fmla="*/ 6872514 w 6872517"/>
              <a:gd name="connsiteY4" fmla="*/ 4926504 h 7431875"/>
              <a:gd name="connsiteX5" fmla="*/ 6872514 w 6872517"/>
              <a:gd name="connsiteY5" fmla="*/ 5070926 h 7431875"/>
              <a:gd name="connsiteX6" fmla="*/ 6872514 w 6872517"/>
              <a:gd name="connsiteY6" fmla="*/ 5153108 h 7431875"/>
              <a:gd name="connsiteX7" fmla="*/ 6872514 w 6872517"/>
              <a:gd name="connsiteY7" fmla="*/ 7431875 h 7431875"/>
              <a:gd name="connsiteX8" fmla="*/ 14514 w 6872517"/>
              <a:gd name="connsiteY8" fmla="*/ 7431875 h 7431875"/>
              <a:gd name="connsiteX9" fmla="*/ 14514 w 6872517"/>
              <a:gd name="connsiteY9" fmla="*/ 5153108 h 7431875"/>
              <a:gd name="connsiteX10" fmla="*/ 14514 w 6872517"/>
              <a:gd name="connsiteY10" fmla="*/ 5070926 h 7431875"/>
              <a:gd name="connsiteX11" fmla="*/ 14514 w 6872517"/>
              <a:gd name="connsiteY11" fmla="*/ 4926504 h 7431875"/>
              <a:gd name="connsiteX12" fmla="*/ 14514 w 6872517"/>
              <a:gd name="connsiteY12" fmla="*/ 4268382 h 7431875"/>
              <a:gd name="connsiteX13" fmla="*/ 14514 w 6872517"/>
              <a:gd name="connsiteY13" fmla="*/ 2792159 h 7431875"/>
              <a:gd name="connsiteX14" fmla="*/ 14514 w 6872517"/>
              <a:gd name="connsiteY14" fmla="*/ 2647737 h 7431875"/>
              <a:gd name="connsiteX15" fmla="*/ 0 w 6872517"/>
              <a:gd name="connsiteY15" fmla="*/ 480129 h 7431875"/>
              <a:gd name="connsiteX16" fmla="*/ 6872517 w 6872517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552701 h 7431875"/>
              <a:gd name="connsiteX16" fmla="*/ 6858003 w 6858003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552701 h 7431875"/>
              <a:gd name="connsiteX15" fmla="*/ 6858003 w 6858003"/>
              <a:gd name="connsiteY15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552701 h 7431875"/>
              <a:gd name="connsiteX14" fmla="*/ 6858003 w 6858003"/>
              <a:gd name="connsiteY14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552701 h 7431875"/>
              <a:gd name="connsiteX13" fmla="*/ 6858003 w 6858003"/>
              <a:gd name="connsiteY13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552701 h 7431875"/>
              <a:gd name="connsiteX12" fmla="*/ 6858003 w 6858003"/>
              <a:gd name="connsiteY12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52701 h 7431875"/>
              <a:gd name="connsiteX11" fmla="*/ 6858003 w 6858003"/>
              <a:gd name="connsiteY11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52701 h 7431875"/>
              <a:gd name="connsiteX10" fmla="*/ 6858003 w 6858003"/>
              <a:gd name="connsiteY10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7431875 h 7431875"/>
              <a:gd name="connsiteX7" fmla="*/ 0 w 6858003"/>
              <a:gd name="connsiteY7" fmla="*/ 7431875 h 7431875"/>
              <a:gd name="connsiteX8" fmla="*/ 0 w 6858003"/>
              <a:gd name="connsiteY8" fmla="*/ 552701 h 7431875"/>
              <a:gd name="connsiteX9" fmla="*/ 6858003 w 6858003"/>
              <a:gd name="connsiteY9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7431875 h 7431875"/>
              <a:gd name="connsiteX6" fmla="*/ 0 w 6858003"/>
              <a:gd name="connsiteY6" fmla="*/ 7431875 h 7431875"/>
              <a:gd name="connsiteX7" fmla="*/ 0 w 6858003"/>
              <a:gd name="connsiteY7" fmla="*/ 552701 h 7431875"/>
              <a:gd name="connsiteX8" fmla="*/ 6858003 w 6858003"/>
              <a:gd name="connsiteY8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7431875 h 7431875"/>
              <a:gd name="connsiteX5" fmla="*/ 0 w 6858003"/>
              <a:gd name="connsiteY5" fmla="*/ 7431875 h 7431875"/>
              <a:gd name="connsiteX6" fmla="*/ 0 w 6858003"/>
              <a:gd name="connsiteY6" fmla="*/ 552701 h 7431875"/>
              <a:gd name="connsiteX7" fmla="*/ 6858003 w 6858003"/>
              <a:gd name="connsiteY7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7431875 h 7431875"/>
              <a:gd name="connsiteX4" fmla="*/ 0 w 6858003"/>
              <a:gd name="connsiteY4" fmla="*/ 7431875 h 7431875"/>
              <a:gd name="connsiteX5" fmla="*/ 0 w 6858003"/>
              <a:gd name="connsiteY5" fmla="*/ 552701 h 7431875"/>
              <a:gd name="connsiteX6" fmla="*/ 6858003 w 6858003"/>
              <a:gd name="connsiteY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7431875 h 7431875"/>
              <a:gd name="connsiteX3" fmla="*/ 0 w 6858003"/>
              <a:gd name="connsiteY3" fmla="*/ 7431875 h 7431875"/>
              <a:gd name="connsiteX4" fmla="*/ 0 w 6858003"/>
              <a:gd name="connsiteY4" fmla="*/ 552701 h 7431875"/>
              <a:gd name="connsiteX5" fmla="*/ 6858003 w 6858003"/>
              <a:gd name="connsiteY5" fmla="*/ 0 h 7431875"/>
              <a:gd name="connsiteX0" fmla="*/ 6872517 w 6872517"/>
              <a:gd name="connsiteY0" fmla="*/ 42385 h 6879174"/>
              <a:gd name="connsiteX1" fmla="*/ 6858000 w 6872517"/>
              <a:gd name="connsiteY1" fmla="*/ 2095036 h 6879174"/>
              <a:gd name="connsiteX2" fmla="*/ 6858000 w 6872517"/>
              <a:gd name="connsiteY2" fmla="*/ 6879174 h 6879174"/>
              <a:gd name="connsiteX3" fmla="*/ 0 w 6872517"/>
              <a:gd name="connsiteY3" fmla="*/ 6879174 h 6879174"/>
              <a:gd name="connsiteX4" fmla="*/ 0 w 6872517"/>
              <a:gd name="connsiteY4" fmla="*/ 0 h 6879174"/>
              <a:gd name="connsiteX5" fmla="*/ 6872517 w 6872517"/>
              <a:gd name="connsiteY5" fmla="*/ 42385 h 6879174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56191 w 6858000"/>
              <a:gd name="connsiteY0" fmla="*/ 2147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14742 h 6879174"/>
              <a:gd name="connsiteX0" fmla="*/ 6856191 w 6858000"/>
              <a:gd name="connsiteY0" fmla="*/ 209979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09979 h 6879174"/>
              <a:gd name="connsiteX0" fmla="*/ 6868891 w 6868891"/>
              <a:gd name="connsiteY0" fmla="*/ 197279 h 6879174"/>
              <a:gd name="connsiteX1" fmla="*/ 6858000 w 6868891"/>
              <a:gd name="connsiteY1" fmla="*/ 2095036 h 6879174"/>
              <a:gd name="connsiteX2" fmla="*/ 6858000 w 6868891"/>
              <a:gd name="connsiteY2" fmla="*/ 6879174 h 6879174"/>
              <a:gd name="connsiteX3" fmla="*/ 0 w 6868891"/>
              <a:gd name="connsiteY3" fmla="*/ 6879174 h 6879174"/>
              <a:gd name="connsiteX4" fmla="*/ 0 w 6868891"/>
              <a:gd name="connsiteY4" fmla="*/ 0 h 6879174"/>
              <a:gd name="connsiteX5" fmla="*/ 6868891 w 6868891"/>
              <a:gd name="connsiteY5" fmla="*/ 197279 h 6879174"/>
              <a:gd name="connsiteX0" fmla="*/ 6868891 w 7721392"/>
              <a:gd name="connsiteY0" fmla="*/ 197279 h 6879174"/>
              <a:gd name="connsiteX1" fmla="*/ 6858000 w 7721392"/>
              <a:gd name="connsiteY1" fmla="*/ 6879174 h 6879174"/>
              <a:gd name="connsiteX2" fmla="*/ 0 w 7721392"/>
              <a:gd name="connsiteY2" fmla="*/ 6879174 h 6879174"/>
              <a:gd name="connsiteX3" fmla="*/ 0 w 7721392"/>
              <a:gd name="connsiteY3" fmla="*/ 0 h 6879174"/>
              <a:gd name="connsiteX4" fmla="*/ 6868891 w 7721392"/>
              <a:gd name="connsiteY4" fmla="*/ 197279 h 6879174"/>
              <a:gd name="connsiteX0" fmla="*/ 6868891 w 7373946"/>
              <a:gd name="connsiteY0" fmla="*/ 197279 h 6879174"/>
              <a:gd name="connsiteX1" fmla="*/ 6858000 w 7373946"/>
              <a:gd name="connsiteY1" fmla="*/ 6879174 h 6879174"/>
              <a:gd name="connsiteX2" fmla="*/ 0 w 7373946"/>
              <a:gd name="connsiteY2" fmla="*/ 6879174 h 6879174"/>
              <a:gd name="connsiteX3" fmla="*/ 0 w 7373946"/>
              <a:gd name="connsiteY3" fmla="*/ 0 h 6879174"/>
              <a:gd name="connsiteX4" fmla="*/ 6868891 w 7373946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7374082"/>
              <a:gd name="connsiteY0" fmla="*/ 197279 h 7217839"/>
              <a:gd name="connsiteX1" fmla="*/ 6858000 w 7374082"/>
              <a:gd name="connsiteY1" fmla="*/ 6879174 h 7217839"/>
              <a:gd name="connsiteX2" fmla="*/ 0 w 7374082"/>
              <a:gd name="connsiteY2" fmla="*/ 6879174 h 7217839"/>
              <a:gd name="connsiteX3" fmla="*/ 0 w 7374082"/>
              <a:gd name="connsiteY3" fmla="*/ 0 h 7217839"/>
              <a:gd name="connsiteX4" fmla="*/ 6868891 w 7374082"/>
              <a:gd name="connsiteY4" fmla="*/ 197279 h 7217839"/>
              <a:gd name="connsiteX0" fmla="*/ 6868891 w 7513044"/>
              <a:gd name="connsiteY0" fmla="*/ 197279 h 6879174"/>
              <a:gd name="connsiteX1" fmla="*/ 6858000 w 7513044"/>
              <a:gd name="connsiteY1" fmla="*/ 6879174 h 6879174"/>
              <a:gd name="connsiteX2" fmla="*/ 0 w 7513044"/>
              <a:gd name="connsiteY2" fmla="*/ 6879174 h 6879174"/>
              <a:gd name="connsiteX3" fmla="*/ 0 w 7513044"/>
              <a:gd name="connsiteY3" fmla="*/ 0 h 6879174"/>
              <a:gd name="connsiteX4" fmla="*/ 6868891 w 7513044"/>
              <a:gd name="connsiteY4" fmla="*/ 197279 h 6879174"/>
              <a:gd name="connsiteX0" fmla="*/ 6868891 w 7374082"/>
              <a:gd name="connsiteY0" fmla="*/ 197279 h 6879174"/>
              <a:gd name="connsiteX1" fmla="*/ 6858000 w 7374082"/>
              <a:gd name="connsiteY1" fmla="*/ 6879174 h 6879174"/>
              <a:gd name="connsiteX2" fmla="*/ 0 w 7374082"/>
              <a:gd name="connsiteY2" fmla="*/ 6879174 h 6879174"/>
              <a:gd name="connsiteX3" fmla="*/ 0 w 7374082"/>
              <a:gd name="connsiteY3" fmla="*/ 0 h 6879174"/>
              <a:gd name="connsiteX4" fmla="*/ 6868891 w 7374082"/>
              <a:gd name="connsiteY4" fmla="*/ 197279 h 6879174"/>
              <a:gd name="connsiteX0" fmla="*/ 6868891 w 6868891"/>
              <a:gd name="connsiteY0" fmla="*/ 197279 h 6879174"/>
              <a:gd name="connsiteX1" fmla="*/ 6858000 w 6868891"/>
              <a:gd name="connsiteY1" fmla="*/ 6879174 h 6879174"/>
              <a:gd name="connsiteX2" fmla="*/ 0 w 6868891"/>
              <a:gd name="connsiteY2" fmla="*/ 6879174 h 6879174"/>
              <a:gd name="connsiteX3" fmla="*/ 0 w 6868891"/>
              <a:gd name="connsiteY3" fmla="*/ 0 h 6879174"/>
              <a:gd name="connsiteX4" fmla="*/ 6868891 w 6868891"/>
              <a:gd name="connsiteY4" fmla="*/ 197279 h 687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gradFill flip="none" rotWithShape="1">
            <a:gsLst>
              <a:gs pos="25000">
                <a:schemeClr val="bg1"/>
              </a:gs>
              <a:gs pos="100000">
                <a:srgbClr val="DFDFDF">
                  <a:lumMod val="52000"/>
                  <a:lumOff val="48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5400" dist="25400" dir="10800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>
              <a:ea typeface="微软雅黑" panose="020B0503020204020204" pitchFamily="34" charset="-122"/>
            </a:endParaRPr>
          </a:p>
        </p:txBody>
      </p:sp>
      <p:sp>
        <p:nvSpPr>
          <p:cNvPr id="24" name="Text Box 6">
            <a:extLst>
              <a:ext uri="{FF2B5EF4-FFF2-40B4-BE49-F238E27FC236}">
                <a16:creationId xmlns:a16="http://schemas.microsoft.com/office/drawing/2014/main" id="{2F7E9890-B37C-47B1-9A9A-7F7E24354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029" y="2758187"/>
            <a:ext cx="25506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pc="67" dirty="0">
                <a:ln w="11430">
                  <a:noFill/>
                </a:ln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r>
              <a:rPr lang="en-US" altLang="zh-CN" spc="67" dirty="0">
                <a:ln w="11430">
                  <a:noFill/>
                </a:ln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| CONTENT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718FB6D-9D4C-4D4B-A430-E9044A888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496" y="913692"/>
            <a:ext cx="3468315" cy="70922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C1FB352F-F08B-4121-8758-985B83440FCE}"/>
              </a:ext>
            </a:extLst>
          </p:cNvPr>
          <p:cNvSpPr txBox="1"/>
          <p:nvPr/>
        </p:nvSpPr>
        <p:spPr>
          <a:xfrm>
            <a:off x="4956767" y="3943108"/>
            <a:ext cx="3115769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6-8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的过程产物展示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实验过程的阶段性总结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662592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71408"/>
            <a:ext cx="8229600" cy="533400"/>
          </a:xfrm>
        </p:spPr>
        <p:txBody>
          <a:bodyPr>
            <a:normAutofit/>
          </a:bodyPr>
          <a:lstStyle/>
          <a:p>
            <a:r>
              <a:rPr kumimoji="1" lang="zh-CN" altLang="en-US" sz="2000"/>
              <a:t>基于</a:t>
            </a:r>
            <a:r>
              <a:rPr kumimoji="1" lang="en-US" altLang="zh-CN" sz="2000"/>
              <a:t>Flask</a:t>
            </a:r>
            <a:r>
              <a:rPr kumimoji="1" lang="zh-CN" altLang="en-US" sz="2000"/>
              <a:t>的深度学习自动化部署系统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22E168-5837-4B97-A92C-E6049551EEC2}"/>
              </a:ext>
            </a:extLst>
          </p:cNvPr>
          <p:cNvSpPr txBox="1"/>
          <p:nvPr/>
        </p:nvSpPr>
        <p:spPr>
          <a:xfrm>
            <a:off x="3562350" y="3072140"/>
            <a:ext cx="173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latin typeface="等线" panose="02010600030101010101" pitchFamily="2" charset="-122"/>
                <a:ea typeface="等线" panose="02010600030101010101" pitchFamily="2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59816522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1. </a:t>
            </a:r>
            <a:r>
              <a:rPr kumimoji="1" lang="zh-CN" altLang="en-US"/>
              <a:t>过程产物展示 </a:t>
            </a:r>
            <a:r>
              <a:rPr kumimoji="1" lang="en-US" altLang="zh-CN"/>
              <a:t>—— </a:t>
            </a:r>
            <a:r>
              <a:rPr kumimoji="1" lang="zh-CN" altLang="en-US"/>
              <a:t>软件进度计划与控制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0759E-5DC0-4BCD-A906-D0465B850DE5}"/>
              </a:ext>
            </a:extLst>
          </p:cNvPr>
          <p:cNvSpPr txBox="1">
            <a:spLocks/>
          </p:cNvSpPr>
          <p:nvPr/>
        </p:nvSpPr>
        <p:spPr>
          <a:xfrm>
            <a:off x="828675" y="1749425"/>
            <a:ext cx="7943850" cy="43656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zh-CN" altLang="zh-CN" sz="1600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12E9DA-CB47-4BCF-ACCF-64CF86FFE080}"/>
              </a:ext>
            </a:extLst>
          </p:cNvPr>
          <p:cNvSpPr/>
          <p:nvPr/>
        </p:nvSpPr>
        <p:spPr>
          <a:xfrm>
            <a:off x="1222237" y="2425184"/>
            <a:ext cx="6509026" cy="2231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/>
              <a:t>软件进度计划与控制：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在学期开始时，根据教学计划制定粗略的时间安排表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在每周六的小组讨论会上布置下一周工作并录入</a:t>
            </a:r>
            <a:r>
              <a:rPr lang="en-US" altLang="zh-CN"/>
              <a:t>GanttProject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在下一周的周五检查进度执行情况，并更新</a:t>
            </a:r>
            <a:r>
              <a:rPr lang="en-US" altLang="zh-CN"/>
              <a:t>GanttProject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66216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1. </a:t>
            </a:r>
            <a:r>
              <a:rPr kumimoji="1" lang="zh-CN" altLang="en-US"/>
              <a:t>过程产物展示 </a:t>
            </a:r>
            <a:r>
              <a:rPr kumimoji="1" lang="en-US" altLang="zh-CN"/>
              <a:t>—— </a:t>
            </a:r>
            <a:r>
              <a:rPr kumimoji="1" lang="zh-CN" altLang="en-US"/>
              <a:t>软件进度计划与控制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0759E-5DC0-4BCD-A906-D0465B850DE5}"/>
              </a:ext>
            </a:extLst>
          </p:cNvPr>
          <p:cNvSpPr txBox="1">
            <a:spLocks/>
          </p:cNvSpPr>
          <p:nvPr/>
        </p:nvSpPr>
        <p:spPr>
          <a:xfrm>
            <a:off x="828675" y="1749425"/>
            <a:ext cx="7943850" cy="43656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zh-CN" altLang="zh-CN" sz="1600" dirty="0">
              <a:latin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33E902F-70B7-47C2-93A9-B238D23E3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4808"/>
            <a:ext cx="9144000" cy="541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400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1. </a:t>
            </a:r>
            <a:r>
              <a:rPr kumimoji="1" lang="zh-CN" altLang="en-US"/>
              <a:t>过程产物展示 </a:t>
            </a:r>
            <a:r>
              <a:rPr kumimoji="1" lang="en-US" altLang="zh-CN"/>
              <a:t>—— 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0759E-5DC0-4BCD-A906-D0465B850DE5}"/>
              </a:ext>
            </a:extLst>
          </p:cNvPr>
          <p:cNvSpPr txBox="1">
            <a:spLocks/>
          </p:cNvSpPr>
          <p:nvPr/>
        </p:nvSpPr>
        <p:spPr>
          <a:xfrm>
            <a:off x="828675" y="1749425"/>
            <a:ext cx="7943850" cy="43656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zh-CN" altLang="zh-CN" sz="1600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86FAFC-DF79-4641-8584-A141D78C85E6}"/>
              </a:ext>
            </a:extLst>
          </p:cNvPr>
          <p:cNvSpPr/>
          <p:nvPr/>
        </p:nvSpPr>
        <p:spPr>
          <a:xfrm>
            <a:off x="400162" y="820806"/>
            <a:ext cx="2501006" cy="4655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</a:rPr>
              <a:t>GitHub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</a:rPr>
              <a:t>存储结构组织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BE7B80-B5DC-0C4E-8196-7E32F7961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94" y="1286383"/>
            <a:ext cx="2909417" cy="54207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20C538-D2C6-405E-89CF-FB92179EB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654" y="1595490"/>
            <a:ext cx="3286897" cy="480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930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1. </a:t>
            </a:r>
            <a:r>
              <a:rPr kumimoji="1" lang="zh-CN" altLang="en-US"/>
              <a:t>过程产物展示 </a:t>
            </a:r>
            <a:r>
              <a:rPr kumimoji="1" lang="en-US" altLang="zh-CN"/>
              <a:t>—— 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0759E-5DC0-4BCD-A906-D0465B850DE5}"/>
              </a:ext>
            </a:extLst>
          </p:cNvPr>
          <p:cNvSpPr txBox="1">
            <a:spLocks/>
          </p:cNvSpPr>
          <p:nvPr/>
        </p:nvSpPr>
        <p:spPr>
          <a:xfrm>
            <a:off x="828675" y="1749425"/>
            <a:ext cx="7943850" cy="43656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zh-CN" altLang="zh-CN" sz="16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E4E4DF-E83B-8643-A9A6-9C6711067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1358900"/>
            <a:ext cx="4254500" cy="5499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FF6729-AB8A-C44D-96F7-8DE9DDA79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424" y="1358900"/>
            <a:ext cx="3850476" cy="54991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AD977E9-023B-BB47-A042-68EC7BAA510D}"/>
              </a:ext>
            </a:extLst>
          </p:cNvPr>
          <p:cNvSpPr/>
          <p:nvPr/>
        </p:nvSpPr>
        <p:spPr>
          <a:xfrm>
            <a:off x="288749" y="820806"/>
            <a:ext cx="2723823" cy="4655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</a:rPr>
              <a:t>配置管理工作实施情况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333362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1. </a:t>
            </a:r>
            <a:r>
              <a:rPr kumimoji="1" lang="zh-CN" altLang="en-US"/>
              <a:t>过程产物展示 </a:t>
            </a:r>
            <a:r>
              <a:rPr kumimoji="1" lang="en-US" altLang="zh-CN"/>
              <a:t>—— 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0759E-5DC0-4BCD-A906-D0465B850DE5}"/>
              </a:ext>
            </a:extLst>
          </p:cNvPr>
          <p:cNvSpPr txBox="1">
            <a:spLocks/>
          </p:cNvSpPr>
          <p:nvPr/>
        </p:nvSpPr>
        <p:spPr>
          <a:xfrm>
            <a:off x="828675" y="1749425"/>
            <a:ext cx="7943850" cy="43656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zh-CN" altLang="zh-CN" sz="16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0B9676-3DA3-484F-B0FB-069D907A4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356700"/>
            <a:ext cx="3550381" cy="498695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9E99D69-C9DF-994C-AA90-06047A66D443}"/>
              </a:ext>
            </a:extLst>
          </p:cNvPr>
          <p:cNvSpPr/>
          <p:nvPr/>
        </p:nvSpPr>
        <p:spPr>
          <a:xfrm>
            <a:off x="387335" y="820806"/>
            <a:ext cx="2526654" cy="4655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</a:rPr>
              <a:t>项目实际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</a:rPr>
              <a:t>commit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</a:rPr>
              <a:t>情况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78B89D-80E6-134B-A0C7-4860D19C8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377" y="1356700"/>
            <a:ext cx="3273551" cy="42267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FC4EAC8-8CC3-3940-AC2F-4B1B68AEA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051" y="1749425"/>
            <a:ext cx="3492500" cy="3606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80D3D5-0DA0-7B4A-95AA-5CDEBF5A6D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384" y="1749425"/>
            <a:ext cx="3550381" cy="366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539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1. </a:t>
            </a:r>
            <a:r>
              <a:rPr kumimoji="1" lang="zh-CN" altLang="en-US"/>
              <a:t>过程产物展示 </a:t>
            </a:r>
            <a:r>
              <a:rPr kumimoji="1" lang="en-US" altLang="zh-CN"/>
              <a:t>—— 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0759E-5DC0-4BCD-A906-D0465B850DE5}"/>
              </a:ext>
            </a:extLst>
          </p:cNvPr>
          <p:cNvSpPr txBox="1">
            <a:spLocks/>
          </p:cNvSpPr>
          <p:nvPr/>
        </p:nvSpPr>
        <p:spPr>
          <a:xfrm>
            <a:off x="828675" y="1749425"/>
            <a:ext cx="7943850" cy="43656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zh-CN" altLang="zh-CN" sz="1600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E99D69-C9DF-994C-AA90-06047A66D443}"/>
              </a:ext>
            </a:extLst>
          </p:cNvPr>
          <p:cNvSpPr/>
          <p:nvPr/>
        </p:nvSpPr>
        <p:spPr>
          <a:xfrm>
            <a:off x="596405" y="1389291"/>
            <a:ext cx="3474028" cy="4655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</a:rPr>
              <a:t>实验过程中各实验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</a:rPr>
              <a:t>commit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</a:rPr>
              <a:t>情况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E12A18-7CD3-F24B-8D83-900FBF52D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1914859"/>
            <a:ext cx="65024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8247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1. </a:t>
            </a:r>
            <a:r>
              <a:rPr kumimoji="1" lang="zh-CN" altLang="en-US"/>
              <a:t>过程产物展示 </a:t>
            </a:r>
            <a:r>
              <a:rPr kumimoji="1" lang="en-US" altLang="zh-CN"/>
              <a:t>—— 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0759E-5DC0-4BCD-A906-D0465B850DE5}"/>
              </a:ext>
            </a:extLst>
          </p:cNvPr>
          <p:cNvSpPr txBox="1">
            <a:spLocks/>
          </p:cNvSpPr>
          <p:nvPr/>
        </p:nvSpPr>
        <p:spPr>
          <a:xfrm>
            <a:off x="828675" y="1749425"/>
            <a:ext cx="7943850" cy="43656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zh-CN" altLang="zh-CN" sz="1600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E99D69-C9DF-994C-AA90-06047A66D443}"/>
              </a:ext>
            </a:extLst>
          </p:cNvPr>
          <p:cNvSpPr/>
          <p:nvPr/>
        </p:nvSpPr>
        <p:spPr>
          <a:xfrm>
            <a:off x="361950" y="789593"/>
            <a:ext cx="2954655" cy="4655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</a:rPr>
              <a:t>需求规格说明书变更记录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E3BBF5-DB29-4B4D-AD6C-DF1C0F1F1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0" y="1322993"/>
            <a:ext cx="3133642" cy="50554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4BD2BA-6F04-BE41-A14D-C18EA72F8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0" y="1255170"/>
            <a:ext cx="3564117" cy="29456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31D057-A580-6F45-BAD0-075F4641B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240" y="4270664"/>
            <a:ext cx="3607591" cy="233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6427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1008</TotalTime>
  <Words>505</Words>
  <Application>Microsoft Office PowerPoint</Application>
  <PresentationFormat>全屏显示(4:3)</PresentationFormat>
  <Paragraphs>84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微软雅黑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1. 过程产物展示 —— 软件进度计划与控制</vt:lpstr>
      <vt:lpstr>1. 过程产物展示 —— 软件进度计划与控制</vt:lpstr>
      <vt:lpstr>1. 过程产物展示 —— 配置管理</vt:lpstr>
      <vt:lpstr>1. 过程产物展示 —— 配置管理</vt:lpstr>
      <vt:lpstr>1. 过程产物展示 —— 配置管理</vt:lpstr>
      <vt:lpstr>1. 过程产物展示 —— 配置管理</vt:lpstr>
      <vt:lpstr>1. 过程产物展示 —— 配置管理</vt:lpstr>
      <vt:lpstr>1. 过程产物展示 —— 工作量估计与统计分析</vt:lpstr>
      <vt:lpstr>1. 过程产物展示 —— 工作量估计与统计分析</vt:lpstr>
      <vt:lpstr>1. 过程产物展示 —— 工作量估计与统计分析</vt:lpstr>
      <vt:lpstr>1. 过程产物展示 —— 工作量估计与统计分析</vt:lpstr>
      <vt:lpstr>1. 过程产物展示 —— 工作量估计与统计分析</vt:lpstr>
      <vt:lpstr>1. 过程产物展示 —— 工作量估计与统计分析</vt:lpstr>
      <vt:lpstr>3. 实验8 工作量估计与统计分析</vt:lpstr>
      <vt:lpstr>2. 实验过程的阶段性总结</vt:lpstr>
      <vt:lpstr>2. 实验过程的阶段性总结</vt:lpstr>
      <vt:lpstr>2. 实验过程的阶段性总结</vt:lpstr>
      <vt:lpstr>基于Flask的深度学习自动化部署系统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N L</cp:lastModifiedBy>
  <cp:revision>308</cp:revision>
  <dcterms:created xsi:type="dcterms:W3CDTF">2020-03-08T07:42:51Z</dcterms:created>
  <dcterms:modified xsi:type="dcterms:W3CDTF">2020-04-24T09:36:16Z</dcterms:modified>
</cp:coreProperties>
</file>