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2" r:id="rId2"/>
    <p:sldId id="292" r:id="rId3"/>
    <p:sldId id="301" r:id="rId4"/>
    <p:sldId id="302" r:id="rId5"/>
    <p:sldId id="303" r:id="rId6"/>
    <p:sldId id="293" r:id="rId7"/>
    <p:sldId id="294" r:id="rId8"/>
    <p:sldId id="296" r:id="rId9"/>
    <p:sldId id="297" r:id="rId10"/>
    <p:sldId id="299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358" autoAdjust="0"/>
  </p:normalViewPr>
  <p:slideViewPr>
    <p:cSldViewPr snapToGrid="0" snapToObjects="1">
      <p:cViewPr varScale="1">
        <p:scale>
          <a:sx n="80" d="100"/>
          <a:sy n="80" d="100"/>
        </p:scale>
        <p:origin x="15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51ABC-5D96-564B-85E1-CC2836FAB4A1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B34D9-42E9-0E4F-ABBC-338983382D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683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794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6286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12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95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73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559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04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4680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10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299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B34D9-42E9-0E4F-ABBC-338983382DC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79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6126486"/>
            <a:ext cx="9143999" cy="731514"/>
            <a:chOff x="1" y="2947547"/>
            <a:chExt cx="9143999" cy="2827685"/>
          </a:xfrm>
        </p:grpSpPr>
        <p:sp>
          <p:nvSpPr>
            <p:cNvPr id="5" name="任意多边形 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4619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-7" y="-1"/>
            <a:ext cx="9144001" cy="1882013"/>
            <a:chOff x="1" y="2994858"/>
            <a:chExt cx="9144001" cy="3162457"/>
          </a:xfrm>
        </p:grpSpPr>
        <p:sp>
          <p:nvSpPr>
            <p:cNvPr id="8" name="任意多边形 7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4619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chemeClr val="bg1"/>
                </a:gs>
                <a:gs pos="100000">
                  <a:srgbClr val="DFDFDF">
                    <a:lumMod val="73000"/>
                    <a:lumOff val="27000"/>
                  </a:srgbClr>
                </a:gs>
                <a:gs pos="81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 userDrawn="1"/>
        </p:nvSpPr>
        <p:spPr>
          <a:xfrm>
            <a:off x="8703044" y="6511211"/>
            <a:ext cx="211221" cy="2154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95"/>
          <a:stretch/>
        </p:blipFill>
        <p:spPr>
          <a:xfrm>
            <a:off x="8202096" y="295407"/>
            <a:ext cx="744346" cy="71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1820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86576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2393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0FEE-C184-9C44-A87C-14688E67DF0A}" type="datetimeFigureOut">
              <a:rPr kumimoji="1" lang="zh-CN" altLang="en-US" smtClean="0"/>
              <a:t>2020/5/22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C8B4-F298-AA4C-BBDD-4ED5847DBB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26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f@qq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://39.97.219.243:4998/project/view/27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39.97.219.243:4998/model/view/10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4">
            <a:extLst>
              <a:ext uri="{FF2B5EF4-FFF2-40B4-BE49-F238E27FC236}">
                <a16:creationId xmlns:a16="http://schemas.microsoft.com/office/drawing/2014/main" id="{5408B285-DDFE-4DED-9D56-45511F402D3C}"/>
              </a:ext>
            </a:extLst>
          </p:cNvPr>
          <p:cNvSpPr/>
          <p:nvPr/>
        </p:nvSpPr>
        <p:spPr>
          <a:xfrm>
            <a:off x="0" y="4893854"/>
            <a:ext cx="9143999" cy="2051818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gradFill>
            <a:gsLst>
              <a:gs pos="0">
                <a:srgbClr val="04619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 21">
            <a:extLst>
              <a:ext uri="{FF2B5EF4-FFF2-40B4-BE49-F238E27FC236}">
                <a16:creationId xmlns:a16="http://schemas.microsoft.com/office/drawing/2014/main" id="{B3AA8AF9-70D2-47A6-883E-91AE23FDB97E}"/>
              </a:ext>
            </a:extLst>
          </p:cNvPr>
          <p:cNvSpPr/>
          <p:nvPr/>
        </p:nvSpPr>
        <p:spPr>
          <a:xfrm>
            <a:off x="0" y="5431808"/>
            <a:ext cx="9143999" cy="3478011"/>
          </a:xfrm>
          <a:custGeom>
            <a:avLst/>
            <a:gdLst>
              <a:gd name="connsiteX0" fmla="*/ 9143999 w 9143999"/>
              <a:gd name="connsiteY0" fmla="*/ 0 h 3478011"/>
              <a:gd name="connsiteX1" fmla="*/ 9143999 w 9143999"/>
              <a:gd name="connsiteY1" fmla="*/ 1393716 h 3478011"/>
              <a:gd name="connsiteX2" fmla="*/ 9143999 w 9143999"/>
              <a:gd name="connsiteY2" fmla="*/ 1513865 h 3478011"/>
              <a:gd name="connsiteX3" fmla="*/ 9143999 w 9143999"/>
              <a:gd name="connsiteY3" fmla="*/ 3478011 h 3478011"/>
              <a:gd name="connsiteX4" fmla="*/ 0 w 9143999"/>
              <a:gd name="connsiteY4" fmla="*/ 3478011 h 3478011"/>
              <a:gd name="connsiteX5" fmla="*/ 0 w 9143999"/>
              <a:gd name="connsiteY5" fmla="*/ 1513865 h 3478011"/>
              <a:gd name="connsiteX6" fmla="*/ 0 w 9143999"/>
              <a:gd name="connsiteY6" fmla="*/ 1393716 h 3478011"/>
              <a:gd name="connsiteX7" fmla="*/ 0 w 9143999"/>
              <a:gd name="connsiteY7" fmla="*/ 846204 h 3478011"/>
              <a:gd name="connsiteX8" fmla="*/ 303379 w 9143999"/>
              <a:gd name="connsiteY8" fmla="*/ 970246 h 3478011"/>
              <a:gd name="connsiteX9" fmla="*/ 8360497 w 9143999"/>
              <a:gd name="connsiteY9" fmla="*/ 342756 h 3478011"/>
              <a:gd name="connsiteX10" fmla="*/ 8941037 w 9143999"/>
              <a:gd name="connsiteY10" fmla="*/ 98098 h 34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3999" h="3478011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gradFill flip="none" rotWithShape="1">
            <a:gsLst>
              <a:gs pos="17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4D7EAF3D-ABB4-40DD-BC73-10729424F27F}"/>
              </a:ext>
            </a:extLst>
          </p:cNvPr>
          <p:cNvSpPr txBox="1">
            <a:spLocks/>
          </p:cNvSpPr>
          <p:nvPr/>
        </p:nvSpPr>
        <p:spPr>
          <a:xfrm>
            <a:off x="1627189" y="2104981"/>
            <a:ext cx="6135685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b="1">
                <a:solidFill>
                  <a:srgbClr val="04619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基于</a:t>
            </a:r>
            <a:r>
              <a:rPr lang="en-US" altLang="zh-CN" sz="2800" b="1">
                <a:solidFill>
                  <a:srgbClr val="04619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Flask</a:t>
            </a:r>
            <a:r>
              <a:rPr lang="zh-CN" altLang="en-US" sz="2800" b="1">
                <a:solidFill>
                  <a:srgbClr val="04619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的深度学习自动化部署系统</a:t>
            </a:r>
            <a:endParaRPr lang="zh-CN" altLang="en-US" sz="2800" b="1" dirty="0">
              <a:solidFill>
                <a:srgbClr val="04619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157F69-4D01-4549-B058-339FEFEDAB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95"/>
          <a:stretch/>
        </p:blipFill>
        <p:spPr>
          <a:xfrm>
            <a:off x="517365" y="315501"/>
            <a:ext cx="1266985" cy="12160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F4FE1E7-B44F-4CEB-B662-ED7947576777}"/>
              </a:ext>
            </a:extLst>
          </p:cNvPr>
          <p:cNvSpPr txBox="1"/>
          <p:nvPr/>
        </p:nvSpPr>
        <p:spPr>
          <a:xfrm>
            <a:off x="3352755" y="3770533"/>
            <a:ext cx="2438488" cy="1123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/>
              <a:t>软件工程综合实验 </a:t>
            </a:r>
            <a:r>
              <a:rPr lang="en-US" altLang="zh-CN"/>
              <a:t>C</a:t>
            </a:r>
            <a:r>
              <a:rPr lang="zh-CN" altLang="en-US"/>
              <a:t>组</a:t>
            </a:r>
            <a:endParaRPr lang="en-US" altLang="zh-CN"/>
          </a:p>
          <a:p>
            <a:pPr algn="ctr">
              <a:lnSpc>
                <a:spcPct val="200000"/>
              </a:lnSpc>
            </a:pP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5</a:t>
            </a:r>
            <a:r>
              <a:rPr lang="zh-CN" altLang="en-US"/>
              <a:t>月</a:t>
            </a:r>
            <a:r>
              <a:rPr lang="en-US" altLang="zh-CN"/>
              <a:t>22</a:t>
            </a:r>
            <a:r>
              <a:rPr lang="zh-CN" altLang="en-US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51139883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1408"/>
            <a:ext cx="7286625" cy="533400"/>
          </a:xfrm>
        </p:spPr>
        <p:txBody>
          <a:bodyPr/>
          <a:lstStyle/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需求评审意见反馈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717ED5-4EBA-44CF-831C-B56B0C88864F}"/>
              </a:ext>
            </a:extLst>
          </p:cNvPr>
          <p:cNvSpPr/>
          <p:nvPr/>
        </p:nvSpPr>
        <p:spPr>
          <a:xfrm>
            <a:off x="1614487" y="1492387"/>
            <a:ext cx="6048375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对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G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组报告</a:t>
            </a:r>
            <a:r>
              <a:rPr lang="zh-CN" altLang="en-US">
                <a:latin typeface="等线" panose="02010600030101010101" pitchFamily="2" charset="-122"/>
              </a:rPr>
              <a:t>的软件问题答复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701D89F-FCEB-4F7E-9A11-CE0712683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42004"/>
              </p:ext>
            </p:extLst>
          </p:nvPr>
        </p:nvGraphicFramePr>
        <p:xfrm>
          <a:off x="973454" y="2235359"/>
          <a:ext cx="7456170" cy="4251233"/>
        </p:xfrm>
        <a:graphic>
          <a:graphicData uri="http://schemas.openxmlformats.org/drawingml/2006/table">
            <a:tbl>
              <a:tblPr firstRow="1" firstCol="1" bandRow="1"/>
              <a:tblGrid>
                <a:gridCol w="557707">
                  <a:extLst>
                    <a:ext uri="{9D8B030D-6E8A-4147-A177-3AD203B41FA5}">
                      <a16:colId xmlns:a16="http://schemas.microsoft.com/office/drawing/2014/main" val="3568868745"/>
                    </a:ext>
                  </a:extLst>
                </a:gridCol>
                <a:gridCol w="3274214">
                  <a:extLst>
                    <a:ext uri="{9D8B030D-6E8A-4147-A177-3AD203B41FA5}">
                      <a16:colId xmlns:a16="http://schemas.microsoft.com/office/drawing/2014/main" val="1749844219"/>
                    </a:ext>
                  </a:extLst>
                </a:gridCol>
                <a:gridCol w="890575">
                  <a:extLst>
                    <a:ext uri="{9D8B030D-6E8A-4147-A177-3AD203B41FA5}">
                      <a16:colId xmlns:a16="http://schemas.microsoft.com/office/drawing/2014/main" val="3370841409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173725937"/>
                    </a:ext>
                  </a:extLst>
                </a:gridCol>
                <a:gridCol w="1042939">
                  <a:extLst>
                    <a:ext uri="{9D8B030D-6E8A-4147-A177-3AD203B41FA5}">
                      <a16:colId xmlns:a16="http://schemas.microsoft.com/office/drawing/2014/main" val="353216894"/>
                    </a:ext>
                  </a:extLst>
                </a:gridCol>
                <a:gridCol w="785860">
                  <a:extLst>
                    <a:ext uri="{9D8B030D-6E8A-4147-A177-3AD203B41FA5}">
                      <a16:colId xmlns:a16="http://schemas.microsoft.com/office/drawing/2014/main" val="2994136143"/>
                    </a:ext>
                  </a:extLst>
                </a:gridCol>
              </a:tblGrid>
              <a:tr h="386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测试步骤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预期结果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实际结果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备注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反馈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631715"/>
                  </a:ext>
                </a:extLst>
              </a:tr>
              <a:tr h="1739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、用户登录邮箱：</a:t>
                      </a:r>
                      <a:r>
                        <a:rPr lang="en-US" sz="1200" u="sng" kern="10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hlinkClick r:id="rId3"/>
                        </a:rPr>
                        <a:t>af@qq.com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密码：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1111aaaa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、选择查看项目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test1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、得到当前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200" u="sng" kern="10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hlinkClick r:id="rId4"/>
                        </a:rPr>
                        <a:t>http://39.97.219.243:4998/project/view/27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、用户注销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、浏览器键入</a:t>
                      </a:r>
                      <a:r>
                        <a:rPr lang="en-US" sz="1200" u="sng" kern="10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hlinkClick r:id="rId4"/>
                        </a:rPr>
                        <a:t>http://39.97.219.243:4998/project/view/27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、执行删除模型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删除失败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删除成功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未登录的用户只需更换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中的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在可以随便删除其他用户的模型。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已修改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050105"/>
                  </a:ext>
                </a:extLst>
              </a:tr>
              <a:tr h="2125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、用户登录邮箱：</a:t>
                      </a:r>
                      <a:r>
                        <a:rPr lang="en-US" sz="1200" u="sng" kern="10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hlinkClick r:id="rId3"/>
                        </a:rPr>
                        <a:t>af@qq.com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密码：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1111aaaa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、选择查看项目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test1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、得到当前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200" u="sng" kern="10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hlinkClick r:id="rId4"/>
                        </a:rPr>
                        <a:t>http://39.97.219.243:4998/project/view/27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、用户注销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、浏览器键入</a:t>
                      </a:r>
                      <a:r>
                        <a:rPr lang="en-US" sz="1200" u="sng" kern="10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hlinkClick r:id="rId4"/>
                        </a:rPr>
                        <a:t>http://39.97.219.243:4998/project/view/27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、选择导入模型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、导入测试用例提供的模型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、选择导入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导入失败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导入成功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未登录的用户只需更换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中的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就可以给其他任意用户添加模型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已修改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069249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B46E7BBE-6CC8-48E1-A8F3-9D6E486F1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69" y="1182140"/>
            <a:ext cx="7662862" cy="48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506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C6F9-2BE3-D942-9DC4-350E76A1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71408"/>
            <a:ext cx="8229600" cy="533400"/>
          </a:xfrm>
        </p:spPr>
        <p:txBody>
          <a:bodyPr>
            <a:normAutofit/>
          </a:bodyPr>
          <a:lstStyle/>
          <a:p>
            <a:r>
              <a:rPr kumimoji="1"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基于</a:t>
            </a:r>
            <a:r>
              <a:rPr kumimoji="1"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Flask</a:t>
            </a:r>
            <a:r>
              <a:rPr kumimoji="1" lang="zh-CN" altLang="en-US" sz="2000">
                <a:latin typeface="等线" panose="02010600030101010101" pitchFamily="2" charset="-122"/>
                <a:ea typeface="等线" panose="02010600030101010101" pitchFamily="2" charset="-122"/>
              </a:rPr>
              <a:t>的深度学习自动化部署系统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22E168-5837-4B97-A92C-E6049551EEC2}"/>
              </a:ext>
            </a:extLst>
          </p:cNvPr>
          <p:cNvSpPr txBox="1"/>
          <p:nvPr/>
        </p:nvSpPr>
        <p:spPr>
          <a:xfrm>
            <a:off x="3562350" y="3072140"/>
            <a:ext cx="173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latin typeface="等线" panose="02010600030101010101" pitchFamily="2" charset="-122"/>
                <a:ea typeface="等线" panose="0201060003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59816522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2" y="428491"/>
            <a:ext cx="7096125" cy="533400"/>
          </a:xfrm>
        </p:spPr>
        <p:txBody>
          <a:bodyPr/>
          <a:lstStyle/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评审意见汇总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717ED5-4EBA-44CF-831C-B56B0C88864F}"/>
              </a:ext>
            </a:extLst>
          </p:cNvPr>
          <p:cNvSpPr/>
          <p:nvPr/>
        </p:nvSpPr>
        <p:spPr>
          <a:xfrm>
            <a:off x="1557337" y="2662924"/>
            <a:ext cx="6643688" cy="1532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等线" panose="02010600030101010101" pitchFamily="2" charset="-122"/>
              </a:rPr>
              <a:t>向</a:t>
            </a:r>
            <a:r>
              <a:rPr lang="en-US" altLang="zh-CN" sz="1600">
                <a:latin typeface="等线" panose="02010600030101010101" pitchFamily="2" charset="-122"/>
              </a:rPr>
              <a:t>H</a:t>
            </a:r>
            <a:r>
              <a:rPr lang="zh-CN" altLang="en-US" sz="1600">
                <a:latin typeface="等线" panose="02010600030101010101" pitchFamily="2" charset="-122"/>
              </a:rPr>
              <a:t>组发出了</a:t>
            </a:r>
            <a:r>
              <a:rPr lang="en-US" altLang="zh-CN" sz="1600">
                <a:latin typeface="等线" panose="02010600030101010101" pitchFamily="2" charset="-122"/>
              </a:rPr>
              <a:t>24</a:t>
            </a:r>
            <a:r>
              <a:rPr lang="zh-CN" altLang="en-US" sz="1600">
                <a:latin typeface="等线" panose="02010600030101010101" pitchFamily="2" charset="-122"/>
              </a:rPr>
              <a:t>条文档评审意见，</a:t>
            </a:r>
            <a:r>
              <a:rPr lang="en-US" altLang="zh-CN" sz="1600">
                <a:latin typeface="等线" panose="02010600030101010101" pitchFamily="2" charset="-122"/>
              </a:rPr>
              <a:t>5</a:t>
            </a:r>
            <a:r>
              <a:rPr lang="zh-CN" altLang="en-US" sz="1600">
                <a:latin typeface="等线" panose="02010600030101010101" pitchFamily="2" charset="-122"/>
              </a:rPr>
              <a:t>条软件问题报告</a:t>
            </a:r>
            <a:endParaRPr lang="en-US" altLang="zh-CN" sz="1600">
              <a:latin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等线" panose="02010600030101010101" pitchFamily="2" charset="-122"/>
              </a:rPr>
              <a:t>向</a:t>
            </a:r>
            <a:r>
              <a:rPr lang="en-US" altLang="zh-CN" sz="1600">
                <a:latin typeface="等线" panose="02010600030101010101" pitchFamily="2" charset="-122"/>
              </a:rPr>
              <a:t>I</a:t>
            </a:r>
            <a:r>
              <a:rPr lang="zh-CN" altLang="en-US" sz="1600">
                <a:latin typeface="等线" panose="02010600030101010101" pitchFamily="2" charset="-122"/>
              </a:rPr>
              <a:t>组发出了</a:t>
            </a:r>
            <a:r>
              <a:rPr lang="en-US" altLang="zh-CN" sz="1600">
                <a:latin typeface="等线" panose="02010600030101010101" pitchFamily="2" charset="-122"/>
              </a:rPr>
              <a:t>18</a:t>
            </a:r>
            <a:r>
              <a:rPr lang="zh-CN" altLang="en-US" sz="1600">
                <a:latin typeface="等线" panose="02010600030101010101" pitchFamily="2" charset="-122"/>
              </a:rPr>
              <a:t>条文档评审意见，</a:t>
            </a:r>
            <a:r>
              <a:rPr lang="en-US" altLang="zh-CN" sz="1600">
                <a:latin typeface="等线" panose="02010600030101010101" pitchFamily="2" charset="-122"/>
              </a:rPr>
              <a:t>0</a:t>
            </a:r>
            <a:r>
              <a:rPr lang="zh-CN" altLang="en-US" sz="1600">
                <a:latin typeface="等线" panose="02010600030101010101" pitchFamily="2" charset="-122"/>
              </a:rPr>
              <a:t>条软件问题报告</a:t>
            </a:r>
            <a:endParaRPr lang="en-US" altLang="zh-CN" sz="1600">
              <a:latin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等线" panose="02010600030101010101" pitchFamily="2" charset="-122"/>
              </a:rPr>
              <a:t>收到了</a:t>
            </a:r>
            <a:r>
              <a:rPr lang="en-US" altLang="zh-CN" sz="1600">
                <a:latin typeface="等线" panose="02010600030101010101" pitchFamily="2" charset="-122"/>
              </a:rPr>
              <a:t>F</a:t>
            </a:r>
            <a:r>
              <a:rPr lang="zh-CN" altLang="en-US" sz="1600">
                <a:latin typeface="等线" panose="02010600030101010101" pitchFamily="2" charset="-122"/>
              </a:rPr>
              <a:t>组</a:t>
            </a:r>
            <a:r>
              <a:rPr lang="en-US" altLang="zh-CN" sz="1600">
                <a:latin typeface="等线" panose="02010600030101010101" pitchFamily="2" charset="-122"/>
              </a:rPr>
              <a:t>14</a:t>
            </a:r>
            <a:r>
              <a:rPr lang="zh-CN" altLang="en-US" sz="1600">
                <a:latin typeface="等线" panose="02010600030101010101" pitchFamily="2" charset="-122"/>
              </a:rPr>
              <a:t>条文档评审意见，</a:t>
            </a:r>
            <a:r>
              <a:rPr lang="en-US" altLang="zh-CN" sz="1600">
                <a:latin typeface="等线" panose="02010600030101010101" pitchFamily="2" charset="-122"/>
              </a:rPr>
              <a:t>5</a:t>
            </a:r>
            <a:r>
              <a:rPr lang="zh-CN" altLang="en-US" sz="1600">
                <a:latin typeface="等线" panose="02010600030101010101" pitchFamily="2" charset="-122"/>
              </a:rPr>
              <a:t>条软件问题报告，共改正</a:t>
            </a:r>
            <a:r>
              <a:rPr lang="en-US" altLang="zh-CN" sz="1600">
                <a:latin typeface="等线" panose="02010600030101010101" pitchFamily="2" charset="-122"/>
              </a:rPr>
              <a:t>18</a:t>
            </a:r>
            <a:r>
              <a:rPr lang="zh-CN" altLang="en-US" sz="1600">
                <a:latin typeface="等线" panose="02010600030101010101" pitchFamily="2" charset="-122"/>
              </a:rPr>
              <a:t>条，商议</a:t>
            </a:r>
            <a:r>
              <a:rPr lang="en-US" altLang="zh-CN" sz="1600">
                <a:latin typeface="等线" panose="02010600030101010101" pitchFamily="2" charset="-122"/>
              </a:rPr>
              <a:t>1</a:t>
            </a:r>
            <a:r>
              <a:rPr lang="zh-CN" altLang="en-US" sz="1600">
                <a:latin typeface="等线" panose="02010600030101010101" pitchFamily="2" charset="-122"/>
              </a:rPr>
              <a:t>条</a:t>
            </a:r>
            <a:endParaRPr lang="en-US" altLang="zh-CN" sz="1600">
              <a:latin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等线" panose="02010600030101010101" pitchFamily="2" charset="-122"/>
              </a:rPr>
              <a:t>收到了</a:t>
            </a:r>
            <a:r>
              <a:rPr lang="en-US" altLang="zh-CN" sz="1600">
                <a:latin typeface="等线" panose="02010600030101010101" pitchFamily="2" charset="-122"/>
              </a:rPr>
              <a:t>G</a:t>
            </a:r>
            <a:r>
              <a:rPr lang="zh-CN" altLang="en-US" sz="1600">
                <a:latin typeface="等线" panose="02010600030101010101" pitchFamily="2" charset="-122"/>
              </a:rPr>
              <a:t>组</a:t>
            </a:r>
            <a:r>
              <a:rPr lang="en-US" altLang="zh-CN" sz="1600">
                <a:latin typeface="等线" panose="02010600030101010101" pitchFamily="2" charset="-122"/>
              </a:rPr>
              <a:t>6</a:t>
            </a:r>
            <a:r>
              <a:rPr lang="zh-CN" altLang="en-US" sz="1600">
                <a:latin typeface="等线" panose="02010600030101010101" pitchFamily="2" charset="-122"/>
              </a:rPr>
              <a:t>条文档评审意见，</a:t>
            </a:r>
            <a:r>
              <a:rPr lang="en-US" altLang="zh-CN" sz="1600">
                <a:latin typeface="等线" panose="02010600030101010101" pitchFamily="2" charset="-122"/>
              </a:rPr>
              <a:t>2</a:t>
            </a:r>
            <a:r>
              <a:rPr lang="zh-CN" altLang="en-US" sz="1600">
                <a:latin typeface="等线" panose="02010600030101010101" pitchFamily="2" charset="-122"/>
              </a:rPr>
              <a:t>条软件问题报告，共改正</a:t>
            </a:r>
            <a:r>
              <a:rPr lang="en-US" altLang="zh-CN" sz="1600">
                <a:latin typeface="等线" panose="02010600030101010101" pitchFamily="2" charset="-122"/>
              </a:rPr>
              <a:t>7</a:t>
            </a:r>
            <a:r>
              <a:rPr lang="zh-CN" altLang="en-US" sz="1600">
                <a:latin typeface="等线" panose="02010600030101010101" pitchFamily="2" charset="-122"/>
              </a:rPr>
              <a:t>条，商议</a:t>
            </a:r>
            <a:r>
              <a:rPr lang="en-US" altLang="zh-CN" sz="1600">
                <a:latin typeface="等线" panose="02010600030101010101" pitchFamily="2" charset="-122"/>
              </a:rPr>
              <a:t>1</a:t>
            </a:r>
            <a:r>
              <a:rPr lang="zh-CN" altLang="en-US" sz="1600">
                <a:latin typeface="等线" panose="02010600030101010101" pitchFamily="2" charset="-122"/>
              </a:rPr>
              <a:t>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17B5E4-E2FF-45A8-B2F7-5784C0CE4D66}"/>
              </a:ext>
            </a:extLst>
          </p:cNvPr>
          <p:cNvSpPr/>
          <p:nvPr/>
        </p:nvSpPr>
        <p:spPr>
          <a:xfrm>
            <a:off x="1547812" y="5143499"/>
            <a:ext cx="6048375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>
                <a:latin typeface="等线" panose="02010600030101010101" pitchFamily="2" charset="-122"/>
              </a:rPr>
              <a:t>感谢评审组的同学们提出的建议</a:t>
            </a:r>
          </a:p>
        </p:txBody>
      </p:sp>
    </p:spTree>
    <p:extLst>
      <p:ext uri="{BB962C8B-B14F-4D97-AF65-F5344CB8AC3E}">
        <p14:creationId xmlns:p14="http://schemas.microsoft.com/office/powerpoint/2010/main" val="1353873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2" y="428491"/>
            <a:ext cx="7096125" cy="533400"/>
          </a:xfrm>
        </p:spPr>
        <p:txBody>
          <a:bodyPr/>
          <a:lstStyle/>
          <a:p>
            <a:r>
              <a:rPr kumimoji="1"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评审检查单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ED129C9-3615-4723-AC53-B390D0DA1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03202"/>
              </p:ext>
            </p:extLst>
          </p:nvPr>
        </p:nvGraphicFramePr>
        <p:xfrm>
          <a:off x="876300" y="1933574"/>
          <a:ext cx="7886700" cy="3964262"/>
        </p:xfrm>
        <a:graphic>
          <a:graphicData uri="http://schemas.openxmlformats.org/drawingml/2006/table">
            <a:tbl>
              <a:tblPr firstRow="1" firstCol="1" bandRow="1"/>
              <a:tblGrid>
                <a:gridCol w="665771">
                  <a:extLst>
                    <a:ext uri="{9D8B030D-6E8A-4147-A177-3AD203B41FA5}">
                      <a16:colId xmlns:a16="http://schemas.microsoft.com/office/drawing/2014/main" val="386953192"/>
                    </a:ext>
                  </a:extLst>
                </a:gridCol>
                <a:gridCol w="1004967">
                  <a:extLst>
                    <a:ext uri="{9D8B030D-6E8A-4147-A177-3AD203B41FA5}">
                      <a16:colId xmlns:a16="http://schemas.microsoft.com/office/drawing/2014/main" val="3482283339"/>
                    </a:ext>
                  </a:extLst>
                </a:gridCol>
                <a:gridCol w="2270246">
                  <a:extLst>
                    <a:ext uri="{9D8B030D-6E8A-4147-A177-3AD203B41FA5}">
                      <a16:colId xmlns:a16="http://schemas.microsoft.com/office/drawing/2014/main" val="1438305136"/>
                    </a:ext>
                  </a:extLst>
                </a:gridCol>
                <a:gridCol w="3945716">
                  <a:extLst>
                    <a:ext uri="{9D8B030D-6E8A-4147-A177-3AD203B41FA5}">
                      <a16:colId xmlns:a16="http://schemas.microsoft.com/office/drawing/2014/main" val="3369249835"/>
                    </a:ext>
                  </a:extLst>
                </a:gridCol>
              </a:tblGrid>
              <a:tr h="4960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序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号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类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别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检查项说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明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检查要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点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0409"/>
                  </a:ext>
                </a:extLst>
              </a:tr>
              <a:tr h="533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完整性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测试需求描述是否完整，无缺漏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文档内容是否完整，有无缺漏；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43590"/>
                  </a:ext>
                </a:extLst>
              </a:tr>
              <a:tr h="533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完整性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测试用例是否完整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测试项与测试用例是否一一对应；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测试项与测试用例的内容是否匹配；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43814"/>
                  </a:ext>
                </a:extLst>
              </a:tr>
              <a:tr h="533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完整性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测试用例描述是否完整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测试用例是否包含描述；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测试用例描述是否完整、清晰；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000970"/>
                  </a:ext>
                </a:extLst>
              </a:tr>
              <a:tr h="800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完整性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测试环境或前置条件描述是否完整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测试数据是否包含环境或前置条件说明；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测试用例涉及到的环境或前置条件的描述是否完整，清晰。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582630"/>
                  </a:ext>
                </a:extLst>
              </a:tr>
              <a:tr h="533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完整性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测试用例步骤是否完整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测试用例是否包含测试步骤；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测试用例步骤是否完整，清晰；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686725"/>
                  </a:ext>
                </a:extLst>
              </a:tr>
              <a:tr h="533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一致性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测试用例和对照表、覆盖表是否一致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测试用例和对照表中的测试用例是否一一对应；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覆盖表是否和对照表中的测试项一一对应；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456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981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2" y="428491"/>
            <a:ext cx="7096125" cy="533400"/>
          </a:xfrm>
        </p:spPr>
        <p:txBody>
          <a:bodyPr/>
          <a:lstStyle/>
          <a:p>
            <a:r>
              <a:rPr kumimoji="1"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评审检查单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D49409E-88DB-4C1E-953B-85973CF81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22509"/>
              </p:ext>
            </p:extLst>
          </p:nvPr>
        </p:nvGraphicFramePr>
        <p:xfrm>
          <a:off x="628650" y="1485131"/>
          <a:ext cx="7886700" cy="4944378"/>
        </p:xfrm>
        <a:graphic>
          <a:graphicData uri="http://schemas.openxmlformats.org/drawingml/2006/table">
            <a:tbl>
              <a:tblPr firstRow="1" firstCol="1" bandRow="1"/>
              <a:tblGrid>
                <a:gridCol w="665771">
                  <a:extLst>
                    <a:ext uri="{9D8B030D-6E8A-4147-A177-3AD203B41FA5}">
                      <a16:colId xmlns:a16="http://schemas.microsoft.com/office/drawing/2014/main" val="3266141489"/>
                    </a:ext>
                  </a:extLst>
                </a:gridCol>
                <a:gridCol w="1004967">
                  <a:extLst>
                    <a:ext uri="{9D8B030D-6E8A-4147-A177-3AD203B41FA5}">
                      <a16:colId xmlns:a16="http://schemas.microsoft.com/office/drawing/2014/main" val="2065723336"/>
                    </a:ext>
                  </a:extLst>
                </a:gridCol>
                <a:gridCol w="2270246">
                  <a:extLst>
                    <a:ext uri="{9D8B030D-6E8A-4147-A177-3AD203B41FA5}">
                      <a16:colId xmlns:a16="http://schemas.microsoft.com/office/drawing/2014/main" val="69047611"/>
                    </a:ext>
                  </a:extLst>
                </a:gridCol>
                <a:gridCol w="3945716">
                  <a:extLst>
                    <a:ext uri="{9D8B030D-6E8A-4147-A177-3AD203B41FA5}">
                      <a16:colId xmlns:a16="http://schemas.microsoft.com/office/drawing/2014/main" val="1725219834"/>
                    </a:ext>
                  </a:extLst>
                </a:gridCol>
              </a:tblGrid>
              <a:tr h="4676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序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号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类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别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检查项说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明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检查要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点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328470"/>
                  </a:ext>
                </a:extLst>
              </a:tr>
              <a:tr h="5029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准确性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测试用例需求项描述是否准确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测试用例需求项中涉及到的术语使用是否准确；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测试用例描述是否可行；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46456"/>
                  </a:ext>
                </a:extLst>
              </a:tr>
              <a:tr h="6490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准确性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测试用例的步骤描述是否准确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测试用例对于测试步骤的描述是否实际可行；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测试用例对于测试步骤的描述是否有顺序错误或遗漏；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405884"/>
                  </a:ext>
                </a:extLst>
              </a:tr>
              <a:tr h="1298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准确性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文档中涉及到的其他文档描述是否准确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文档中涉及到的对本项目其他项目文档的引用，名称是否准确；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文档中对涉及到的参考文件、标准文件的信息描述是否准确；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文档中涉及到的外部链接或参考是否准确，是否可以访问；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701794"/>
                  </a:ext>
                </a:extLst>
              </a:tr>
              <a:tr h="512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规范性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文档标点符合规范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是否正确使用了标点符号；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789745"/>
                  </a:ext>
                </a:extLst>
              </a:tr>
              <a:tr h="6490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规范性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文档章节符合规范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文档同级章节格式是否统一；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文档编号是否有误；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相同类别的描述格式是否一致；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886506"/>
                  </a:ext>
                </a:extLst>
              </a:tr>
              <a:tr h="865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规范性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文档图表符合规范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图表是否有名称；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图表是否有编号；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图表编号是否有误；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图表编号是否和文字说明一致；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32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09376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2" y="428491"/>
            <a:ext cx="7096125" cy="533400"/>
          </a:xfrm>
        </p:spPr>
        <p:txBody>
          <a:bodyPr/>
          <a:lstStyle/>
          <a:p>
            <a:r>
              <a:rPr kumimoji="1"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评审检查单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D49409E-88DB-4C1E-953B-85973CF81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79240"/>
              </p:ext>
            </p:extLst>
          </p:nvPr>
        </p:nvGraphicFramePr>
        <p:xfrm>
          <a:off x="752475" y="2151112"/>
          <a:ext cx="7886700" cy="3829819"/>
        </p:xfrm>
        <a:graphic>
          <a:graphicData uri="http://schemas.openxmlformats.org/drawingml/2006/table">
            <a:tbl>
              <a:tblPr firstRow="1" firstCol="1" bandRow="1"/>
              <a:tblGrid>
                <a:gridCol w="665771">
                  <a:extLst>
                    <a:ext uri="{9D8B030D-6E8A-4147-A177-3AD203B41FA5}">
                      <a16:colId xmlns:a16="http://schemas.microsoft.com/office/drawing/2014/main" val="3266141489"/>
                    </a:ext>
                  </a:extLst>
                </a:gridCol>
                <a:gridCol w="1004967">
                  <a:extLst>
                    <a:ext uri="{9D8B030D-6E8A-4147-A177-3AD203B41FA5}">
                      <a16:colId xmlns:a16="http://schemas.microsoft.com/office/drawing/2014/main" val="2065723336"/>
                    </a:ext>
                  </a:extLst>
                </a:gridCol>
                <a:gridCol w="2270246">
                  <a:extLst>
                    <a:ext uri="{9D8B030D-6E8A-4147-A177-3AD203B41FA5}">
                      <a16:colId xmlns:a16="http://schemas.microsoft.com/office/drawing/2014/main" val="69047611"/>
                    </a:ext>
                  </a:extLst>
                </a:gridCol>
                <a:gridCol w="3945716">
                  <a:extLst>
                    <a:ext uri="{9D8B030D-6E8A-4147-A177-3AD203B41FA5}">
                      <a16:colId xmlns:a16="http://schemas.microsoft.com/office/drawing/2014/main" val="1725219834"/>
                    </a:ext>
                  </a:extLst>
                </a:gridCol>
              </a:tblGrid>
              <a:tr h="5221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序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号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类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别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检查项说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明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检查要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点</a:t>
                      </a:r>
                    </a:p>
                  </a:txBody>
                  <a:tcPr marL="68389" marR="683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328470"/>
                  </a:ext>
                </a:extLst>
              </a:tr>
              <a:tr h="561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规范性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测试用例描述是否规范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测试用例的描述是否规范，格式是否统一；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46456"/>
                  </a:ext>
                </a:extLst>
              </a:tr>
              <a:tr h="724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易理解性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文档描述是否符合语法规范。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语句是否通顺，语义描述是否清晰；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是否出现错别字；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是否出现使用错误或不当的词语；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405884"/>
                  </a:ext>
                </a:extLst>
              </a:tr>
              <a:tr h="1449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易理解性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各章节之间的内容是否清晰明确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各章节标题是否能够概括该章节内容；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各章节内容之间是否相互重叠；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章节结构安排是否清晰、得当；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701794"/>
                  </a:ext>
                </a:extLst>
              </a:tr>
              <a:tr h="572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易理解性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专用术语的解释是否完整、清晰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"/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对某一个具体的专业术语的描述是否全面，阐述是否清晰；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78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33447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1408"/>
            <a:ext cx="7286625" cy="533400"/>
          </a:xfrm>
        </p:spPr>
        <p:txBody>
          <a:bodyPr/>
          <a:lstStyle/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需求评审意见反馈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717ED5-4EBA-44CF-831C-B56B0C88864F}"/>
              </a:ext>
            </a:extLst>
          </p:cNvPr>
          <p:cNvSpPr/>
          <p:nvPr/>
        </p:nvSpPr>
        <p:spPr>
          <a:xfrm>
            <a:off x="1614487" y="1492387"/>
            <a:ext cx="6048375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对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组</a:t>
            </a:r>
            <a:r>
              <a:rPr lang="zh-CN" altLang="en-US">
                <a:latin typeface="等线" panose="02010600030101010101" pitchFamily="2" charset="-122"/>
              </a:rPr>
              <a:t>的文档评审意见反馈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D9F9E06-FB21-4C1A-B061-297A25C44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408688"/>
              </p:ext>
            </p:extLst>
          </p:nvPr>
        </p:nvGraphicFramePr>
        <p:xfrm>
          <a:off x="1057275" y="2144256"/>
          <a:ext cx="7562850" cy="4085095"/>
        </p:xfrm>
        <a:graphic>
          <a:graphicData uri="http://schemas.openxmlformats.org/drawingml/2006/table">
            <a:tbl>
              <a:tblPr firstRow="1" firstCol="1" bandRow="1"/>
              <a:tblGrid>
                <a:gridCol w="605814">
                  <a:extLst>
                    <a:ext uri="{9D8B030D-6E8A-4147-A177-3AD203B41FA5}">
                      <a16:colId xmlns:a16="http://schemas.microsoft.com/office/drawing/2014/main" val="1539503317"/>
                    </a:ext>
                  </a:extLst>
                </a:gridCol>
                <a:gridCol w="868134">
                  <a:extLst>
                    <a:ext uri="{9D8B030D-6E8A-4147-A177-3AD203B41FA5}">
                      <a16:colId xmlns:a16="http://schemas.microsoft.com/office/drawing/2014/main" val="3885619516"/>
                    </a:ext>
                  </a:extLst>
                </a:gridCol>
                <a:gridCol w="3250377">
                  <a:extLst>
                    <a:ext uri="{9D8B030D-6E8A-4147-A177-3AD203B41FA5}">
                      <a16:colId xmlns:a16="http://schemas.microsoft.com/office/drawing/2014/main" val="2497740169"/>
                    </a:ext>
                  </a:extLst>
                </a:gridCol>
                <a:gridCol w="726293">
                  <a:extLst>
                    <a:ext uri="{9D8B030D-6E8A-4147-A177-3AD203B41FA5}">
                      <a16:colId xmlns:a16="http://schemas.microsoft.com/office/drawing/2014/main" val="330351744"/>
                    </a:ext>
                  </a:extLst>
                </a:gridCol>
                <a:gridCol w="727148">
                  <a:extLst>
                    <a:ext uri="{9D8B030D-6E8A-4147-A177-3AD203B41FA5}">
                      <a16:colId xmlns:a16="http://schemas.microsoft.com/office/drawing/2014/main" val="1546632127"/>
                    </a:ext>
                  </a:extLst>
                </a:gridCol>
                <a:gridCol w="779270">
                  <a:extLst>
                    <a:ext uri="{9D8B030D-6E8A-4147-A177-3AD203B41FA5}">
                      <a16:colId xmlns:a16="http://schemas.microsoft.com/office/drawing/2014/main" val="171400830"/>
                    </a:ext>
                  </a:extLst>
                </a:gridCol>
                <a:gridCol w="605814">
                  <a:extLst>
                    <a:ext uri="{9D8B030D-6E8A-4147-A177-3AD203B41FA5}">
                      <a16:colId xmlns:a16="http://schemas.microsoft.com/office/drawing/2014/main" val="3866935440"/>
                    </a:ext>
                  </a:extLst>
                </a:gridCol>
              </a:tblGrid>
              <a:tr h="404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问题位置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问题描述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严重性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报告人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处理意见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158812"/>
                  </a:ext>
                </a:extLst>
              </a:tr>
              <a:tr h="444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建议对测试工具进行简单介绍，如使用此测试工具的优势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洪治凑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建议修改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接受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30111"/>
                  </a:ext>
                </a:extLst>
              </a:tr>
              <a:tr h="404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表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表述“用户注册注册反馈”有歧义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洪治凑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建议修改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接受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994134"/>
                  </a:ext>
                </a:extLst>
              </a:tr>
              <a:tr h="404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表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部分测试点项描述缺少主语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洪治凑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建议修改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接受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6905"/>
                  </a:ext>
                </a:extLst>
              </a:tr>
              <a:tr h="404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表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表头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应为用户登出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洪治凑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建议修改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接受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358241"/>
                  </a:ext>
                </a:extLst>
              </a:tr>
              <a:tr h="8089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SRS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上软件质量特征还有易用性和安全性，未在测试文档中体现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洪治凑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说明情况或添加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接受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726012"/>
                  </a:ext>
                </a:extLst>
              </a:tr>
              <a:tr h="404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表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缺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少评价准则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洪治凑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建议修改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接受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01981"/>
                  </a:ext>
                </a:extLst>
              </a:tr>
              <a:tr h="404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参考文献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建议添加最重要的参考文献——需求规格说明书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洪治凑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建议修改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接受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224241"/>
                  </a:ext>
                </a:extLst>
              </a:tr>
              <a:tr h="404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修订记录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缺少审核人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洪治凑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建议修改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接受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990774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4B93B7EE-8CA6-436E-834A-B42D81268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84" y="2400211"/>
            <a:ext cx="6134632" cy="6858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0633A4-4CC4-46FB-92FB-7E2C1DE0C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487" y="3429000"/>
            <a:ext cx="6292515" cy="1294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66D94E-6B6D-40C3-A8FF-F3FE3F697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064" y="5292545"/>
            <a:ext cx="5761219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891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1408"/>
            <a:ext cx="7286625" cy="533400"/>
          </a:xfrm>
        </p:spPr>
        <p:txBody>
          <a:bodyPr/>
          <a:lstStyle/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需求评审意见反馈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D9F9E06-FB21-4C1A-B061-297A25C44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297022"/>
              </p:ext>
            </p:extLst>
          </p:nvPr>
        </p:nvGraphicFramePr>
        <p:xfrm>
          <a:off x="1057275" y="2144256"/>
          <a:ext cx="7448550" cy="3818392"/>
        </p:xfrm>
        <a:graphic>
          <a:graphicData uri="http://schemas.openxmlformats.org/drawingml/2006/table">
            <a:tbl>
              <a:tblPr firstRow="1" firstCol="1" bandRow="1"/>
              <a:tblGrid>
                <a:gridCol w="605814">
                  <a:extLst>
                    <a:ext uri="{9D8B030D-6E8A-4147-A177-3AD203B41FA5}">
                      <a16:colId xmlns:a16="http://schemas.microsoft.com/office/drawing/2014/main" val="1539503317"/>
                    </a:ext>
                  </a:extLst>
                </a:gridCol>
                <a:gridCol w="868134">
                  <a:extLst>
                    <a:ext uri="{9D8B030D-6E8A-4147-A177-3AD203B41FA5}">
                      <a16:colId xmlns:a16="http://schemas.microsoft.com/office/drawing/2014/main" val="3885619516"/>
                    </a:ext>
                  </a:extLst>
                </a:gridCol>
                <a:gridCol w="3250377">
                  <a:extLst>
                    <a:ext uri="{9D8B030D-6E8A-4147-A177-3AD203B41FA5}">
                      <a16:colId xmlns:a16="http://schemas.microsoft.com/office/drawing/2014/main" val="2497740169"/>
                    </a:ext>
                  </a:extLst>
                </a:gridCol>
                <a:gridCol w="726293">
                  <a:extLst>
                    <a:ext uri="{9D8B030D-6E8A-4147-A177-3AD203B41FA5}">
                      <a16:colId xmlns:a16="http://schemas.microsoft.com/office/drawing/2014/main" val="330351744"/>
                    </a:ext>
                  </a:extLst>
                </a:gridCol>
                <a:gridCol w="727148">
                  <a:extLst>
                    <a:ext uri="{9D8B030D-6E8A-4147-A177-3AD203B41FA5}">
                      <a16:colId xmlns:a16="http://schemas.microsoft.com/office/drawing/2014/main" val="1546632127"/>
                    </a:ext>
                  </a:extLst>
                </a:gridCol>
                <a:gridCol w="779270">
                  <a:extLst>
                    <a:ext uri="{9D8B030D-6E8A-4147-A177-3AD203B41FA5}">
                      <a16:colId xmlns:a16="http://schemas.microsoft.com/office/drawing/2014/main" val="171400830"/>
                    </a:ext>
                  </a:extLst>
                </a:gridCol>
                <a:gridCol w="491514">
                  <a:extLst>
                    <a:ext uri="{9D8B030D-6E8A-4147-A177-3AD203B41FA5}">
                      <a16:colId xmlns:a16="http://schemas.microsoft.com/office/drawing/2014/main" val="3866935440"/>
                    </a:ext>
                  </a:extLst>
                </a:gridCol>
              </a:tblGrid>
              <a:tr h="519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问题位置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问题描述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严重性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报告人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处理意见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158812"/>
                  </a:ext>
                </a:extLst>
              </a:tr>
              <a:tr h="519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表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评价标准不够具体，“直观引导”无法定义，缺少严谨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洪治凑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建议修改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接受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989972"/>
                  </a:ext>
                </a:extLst>
              </a:tr>
              <a:tr h="7040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3.2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建议像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3.1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表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中的类型分类中分小节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、账户管理测试</a:t>
                      </a:r>
                      <a:r>
                        <a:rPr lang="en-US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、项目管理测试……描述，而不是一下子列出十几张表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洪治凑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建议修改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接受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995792"/>
                  </a:ext>
                </a:extLst>
              </a:tr>
              <a:tr h="519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全文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英文数字字体建议使用</a:t>
                      </a: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Times New Roman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轻微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洪治凑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建议修改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940776"/>
                  </a:ext>
                </a:extLst>
              </a:tr>
              <a:tr h="519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仅列出最低配置？环境是否缺少以上两个字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轻微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洪治凑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建议修改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568614"/>
                  </a:ext>
                </a:extLst>
              </a:tr>
              <a:tr h="519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后面用例体现不出所谓“正常情况和异常情况下的用例”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轻微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洪治凑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建议修改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093934"/>
                  </a:ext>
                </a:extLst>
              </a:tr>
              <a:tr h="519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软件质量特征测试环节后面出现的易用性、安全性未在此处提及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轻微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洪治凑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建议修改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接受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765789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4EBE701-ADB5-42BB-B6CB-F76CAF1B6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13" y="1624880"/>
            <a:ext cx="6166973" cy="20993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6F6CBC-A28C-4107-A5D4-10D7F9857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702" y="468373"/>
            <a:ext cx="6416596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499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1408"/>
            <a:ext cx="7286625" cy="533400"/>
          </a:xfrm>
        </p:spPr>
        <p:txBody>
          <a:bodyPr/>
          <a:lstStyle/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需求评审意见反馈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717ED5-4EBA-44CF-831C-B56B0C88864F}"/>
              </a:ext>
            </a:extLst>
          </p:cNvPr>
          <p:cNvSpPr/>
          <p:nvPr/>
        </p:nvSpPr>
        <p:spPr>
          <a:xfrm>
            <a:off x="1614487" y="1492387"/>
            <a:ext cx="6048375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对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组报告</a:t>
            </a:r>
            <a:r>
              <a:rPr lang="zh-CN" altLang="en-US">
                <a:latin typeface="等线" panose="02010600030101010101" pitchFamily="2" charset="-122"/>
              </a:rPr>
              <a:t>的软件问题答复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1108EE-280B-4E82-985A-4FAF5892F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14529"/>
              </p:ext>
            </p:extLst>
          </p:nvPr>
        </p:nvGraphicFramePr>
        <p:xfrm>
          <a:off x="905826" y="2128679"/>
          <a:ext cx="7771449" cy="3986977"/>
        </p:xfrm>
        <a:graphic>
          <a:graphicData uri="http://schemas.openxmlformats.org/drawingml/2006/table">
            <a:tbl>
              <a:tblPr firstRow="1" firstCol="1" bandRow="1"/>
              <a:tblGrid>
                <a:gridCol w="649775">
                  <a:extLst>
                    <a:ext uri="{9D8B030D-6E8A-4147-A177-3AD203B41FA5}">
                      <a16:colId xmlns:a16="http://schemas.microsoft.com/office/drawing/2014/main" val="1954749460"/>
                    </a:ext>
                  </a:extLst>
                </a:gridCol>
                <a:gridCol w="2635399">
                  <a:extLst>
                    <a:ext uri="{9D8B030D-6E8A-4147-A177-3AD203B41FA5}">
                      <a16:colId xmlns:a16="http://schemas.microsoft.com/office/drawing/2014/main" val="4280808488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212408655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945612769"/>
                    </a:ext>
                  </a:extLst>
                </a:gridCol>
                <a:gridCol w="1377647">
                  <a:extLst>
                    <a:ext uri="{9D8B030D-6E8A-4147-A177-3AD203B41FA5}">
                      <a16:colId xmlns:a16="http://schemas.microsoft.com/office/drawing/2014/main" val="695472718"/>
                    </a:ext>
                  </a:extLst>
                </a:gridCol>
                <a:gridCol w="784528">
                  <a:extLst>
                    <a:ext uri="{9D8B030D-6E8A-4147-A177-3AD203B41FA5}">
                      <a16:colId xmlns:a16="http://schemas.microsoft.com/office/drawing/2014/main" val="1045655750"/>
                    </a:ext>
                  </a:extLst>
                </a:gridCol>
              </a:tblGrid>
              <a:tr h="4049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测试步骤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预期结果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实际结果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备注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140999"/>
                  </a:ext>
                </a:extLst>
              </a:tr>
              <a:tr h="4831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用户注册页面，输入不符合注册要求长度的用户名和密码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注册不通过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注册成功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商议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501969"/>
                  </a:ext>
                </a:extLst>
              </a:tr>
              <a:tr h="451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用户注册页面，输入不合法的用户邮箱，比如</a:t>
                      </a: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kern="0">
                          <a:effectLst/>
                          <a:latin typeface="等线" panose="02010600030101010101" pitchFamily="2" charset="-12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text@test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注册不通过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注册成功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已修改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877396"/>
                  </a:ext>
                </a:extLst>
              </a:tr>
              <a:tr h="8155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导入模型页面选择</a:t>
                      </a: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cpkt</a:t>
                      </a: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样例模型进行导入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成功导入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导入失败，报错：</a:t>
                      </a: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服务器错误，请检查参数</a:t>
                      </a: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已修改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666152"/>
                  </a:ext>
                </a:extLst>
              </a:tr>
              <a:tr h="1393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未部署模型的情况下更新</a:t>
                      </a: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PB</a:t>
                      </a: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模型参数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显示未部署条件下的信息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部署信息</a:t>
                      </a: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栏</a:t>
                      </a: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字段显示了不合法的</a:t>
                      </a: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，见附件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问题页面链接：</a:t>
                      </a:r>
                      <a:r>
                        <a:rPr lang="en-US" sz="1200" u="sng" kern="0"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  <a:hlinkClick r:id="rId3"/>
                        </a:rPr>
                        <a:t>http://39.97.219.243:4998/model/view/104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已修改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188820"/>
                  </a:ext>
                </a:extLst>
              </a:tr>
              <a:tr h="4387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在有实例正在运行时，选择删除项目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提示有实例正在运行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显示</a:t>
                      </a: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请求超时</a:t>
                      </a: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已修改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281261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B290D1F3-A0DC-4D55-9741-E9DDA54CE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487" y="1562125"/>
            <a:ext cx="6447079" cy="33378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A07B7A-A013-4525-AFCB-15785160E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554" y="4217738"/>
            <a:ext cx="2476715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44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53B11-B167-E049-AEEB-F9CC494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1408"/>
            <a:ext cx="7286625" cy="533400"/>
          </a:xfrm>
        </p:spPr>
        <p:txBody>
          <a:bodyPr/>
          <a:lstStyle/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需求评审意见反馈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717ED5-4EBA-44CF-831C-B56B0C88864F}"/>
              </a:ext>
            </a:extLst>
          </p:cNvPr>
          <p:cNvSpPr/>
          <p:nvPr/>
        </p:nvSpPr>
        <p:spPr>
          <a:xfrm>
            <a:off x="1614487" y="1492387"/>
            <a:ext cx="6048375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对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G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组</a:t>
            </a:r>
            <a:r>
              <a:rPr lang="zh-CN" altLang="en-US">
                <a:latin typeface="等线" panose="02010600030101010101" pitchFamily="2" charset="-122"/>
              </a:rPr>
              <a:t>的文档评审意见反馈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533DF98-030E-49D4-B155-94BA9D598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7466"/>
              </p:ext>
            </p:extLst>
          </p:nvPr>
        </p:nvGraphicFramePr>
        <p:xfrm>
          <a:off x="994648" y="2121337"/>
          <a:ext cx="7701676" cy="4388207"/>
        </p:xfrm>
        <a:graphic>
          <a:graphicData uri="http://schemas.openxmlformats.org/drawingml/2006/table">
            <a:tbl>
              <a:tblPr firstRow="1" firstCol="1" bandRow="1"/>
              <a:tblGrid>
                <a:gridCol w="619541">
                  <a:extLst>
                    <a:ext uri="{9D8B030D-6E8A-4147-A177-3AD203B41FA5}">
                      <a16:colId xmlns:a16="http://schemas.microsoft.com/office/drawing/2014/main" val="127837571"/>
                    </a:ext>
                  </a:extLst>
                </a:gridCol>
                <a:gridCol w="1122917">
                  <a:extLst>
                    <a:ext uri="{9D8B030D-6E8A-4147-A177-3AD203B41FA5}">
                      <a16:colId xmlns:a16="http://schemas.microsoft.com/office/drawing/2014/main" val="1837676285"/>
                    </a:ext>
                  </a:extLst>
                </a:gridCol>
                <a:gridCol w="1752533">
                  <a:extLst>
                    <a:ext uri="{9D8B030D-6E8A-4147-A177-3AD203B41FA5}">
                      <a16:colId xmlns:a16="http://schemas.microsoft.com/office/drawing/2014/main" val="3707472029"/>
                    </a:ext>
                  </a:extLst>
                </a:gridCol>
                <a:gridCol w="717269">
                  <a:extLst>
                    <a:ext uri="{9D8B030D-6E8A-4147-A177-3AD203B41FA5}">
                      <a16:colId xmlns:a16="http://schemas.microsoft.com/office/drawing/2014/main" val="3344770784"/>
                    </a:ext>
                  </a:extLst>
                </a:gridCol>
                <a:gridCol w="843275">
                  <a:extLst>
                    <a:ext uri="{9D8B030D-6E8A-4147-A177-3AD203B41FA5}">
                      <a16:colId xmlns:a16="http://schemas.microsoft.com/office/drawing/2014/main" val="83079521"/>
                    </a:ext>
                  </a:extLst>
                </a:gridCol>
                <a:gridCol w="1826992">
                  <a:extLst>
                    <a:ext uri="{9D8B030D-6E8A-4147-A177-3AD203B41FA5}">
                      <a16:colId xmlns:a16="http://schemas.microsoft.com/office/drawing/2014/main" val="2476911019"/>
                    </a:ext>
                  </a:extLst>
                </a:gridCol>
                <a:gridCol w="819149">
                  <a:extLst>
                    <a:ext uri="{9D8B030D-6E8A-4147-A177-3AD203B41FA5}">
                      <a16:colId xmlns:a16="http://schemas.microsoft.com/office/drawing/2014/main" val="3923395623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问题位置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问题描述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严重性</a:t>
                      </a: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报告人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处理意见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反馈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1826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3.2.14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预期结果中步骤</a:t>
                      </a: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步骤</a:t>
                      </a: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指代不太明了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轻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马广洲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改为测试步骤</a:t>
                      </a: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，测试步骤</a:t>
                      </a: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4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接受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15455"/>
                  </a:ext>
                </a:extLst>
              </a:tr>
              <a:tr h="487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3.2.15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预期结果中步骤二指代不明了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轻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马广洲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改为测试步骤2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接受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767362"/>
                  </a:ext>
                </a:extLst>
              </a:tr>
              <a:tr h="9995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4.2.1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前提和约束条件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中等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马广洲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Flask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应为服务器端需要安装的插件，客户端是不是应该为网络连接状况一类的描述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接受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438982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4.2.2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评价准则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轻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马广洲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“判断“改为“验证”是不是更为准确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接受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718431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参考文献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参考文献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轻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马广洲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参考文献是不是可以另起一页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商议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182428"/>
                  </a:ext>
                </a:extLst>
              </a:tr>
              <a:tr h="1160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4.1测试需求表19功能需求测试用例与需求文档对应表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“用户注册注册反馈是否能够正确通过页面反馈”中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搭配不当。反馈</a:t>
                      </a: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……..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通过反馈感觉这一表述不当。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轻微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牟秋宇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用户注册反馈是否能够正确通过页面</a:t>
                      </a: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表现出来。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接受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523192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9772CDA3-2225-4545-AB68-1869E5FA6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28" y="1725207"/>
            <a:ext cx="7651143" cy="15088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29F6C0-A17A-4950-AEA0-5FB8902A1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731" y="3683445"/>
            <a:ext cx="5936494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289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1250</TotalTime>
  <Words>1457</Words>
  <Application>Microsoft Office PowerPoint</Application>
  <PresentationFormat>全屏显示(4:3)</PresentationFormat>
  <Paragraphs>356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宋体</vt:lpstr>
      <vt:lpstr>微软雅黑</vt:lpstr>
      <vt:lpstr>Arial</vt:lpstr>
      <vt:lpstr>Calibri</vt:lpstr>
      <vt:lpstr>Calibri Light</vt:lpstr>
      <vt:lpstr>Tahoma</vt:lpstr>
      <vt:lpstr>Wingdings</vt:lpstr>
      <vt:lpstr>Office 主题​​</vt:lpstr>
      <vt:lpstr>PowerPoint 演示文稿</vt:lpstr>
      <vt:lpstr>评审意见汇总</vt:lpstr>
      <vt:lpstr>评审检查单</vt:lpstr>
      <vt:lpstr>评审检查单</vt:lpstr>
      <vt:lpstr>评审检查单</vt:lpstr>
      <vt:lpstr>需求评审意见反馈</vt:lpstr>
      <vt:lpstr>需求评审意见反馈</vt:lpstr>
      <vt:lpstr>需求评审意见反馈</vt:lpstr>
      <vt:lpstr>需求评审意见反馈</vt:lpstr>
      <vt:lpstr>需求评审意见反馈</vt:lpstr>
      <vt:lpstr>基于Flask的深度学习自动化部署系统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L</cp:lastModifiedBy>
  <cp:revision>498</cp:revision>
  <dcterms:created xsi:type="dcterms:W3CDTF">2020-03-08T07:42:51Z</dcterms:created>
  <dcterms:modified xsi:type="dcterms:W3CDTF">2020-05-22T08:20:57Z</dcterms:modified>
</cp:coreProperties>
</file>