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62" r:id="rId2"/>
    <p:sldId id="263" r:id="rId3"/>
    <p:sldId id="301" r:id="rId4"/>
    <p:sldId id="303" r:id="rId5"/>
    <p:sldId id="302" r:id="rId6"/>
    <p:sldId id="304" r:id="rId7"/>
    <p:sldId id="306" r:id="rId8"/>
    <p:sldId id="305" r:id="rId9"/>
    <p:sldId id="292" r:id="rId10"/>
    <p:sldId id="293" r:id="rId11"/>
    <p:sldId id="294" r:id="rId12"/>
    <p:sldId id="296" r:id="rId13"/>
    <p:sldId id="300" r:id="rId14"/>
    <p:sldId id="291" r:id="rId15"/>
    <p:sldId id="307" r:id="rId16"/>
    <p:sldId id="27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3347" autoAdjust="0"/>
  </p:normalViewPr>
  <p:slideViewPr>
    <p:cSldViewPr snapToGrid="0" snapToObjects="1">
      <p:cViewPr varScale="1">
        <p:scale>
          <a:sx n="80" d="100"/>
          <a:sy n="80" d="100"/>
        </p:scale>
        <p:origin x="15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5B40A5-50B7-463C-8CE5-6ED79A5725DF}" type="doc">
      <dgm:prSet loTypeId="urn:microsoft.com/office/officeart/2005/8/layout/venn2" loCatId="relationship" qsTypeId="urn:microsoft.com/office/officeart/2005/8/quickstyle/simple1" qsCatId="simple" csTypeId="urn:microsoft.com/office/officeart/2005/8/colors/accent1_3" csCatId="accent1" phldr="1"/>
      <dgm:spPr/>
      <dgm:t>
        <a:bodyPr/>
        <a:lstStyle/>
        <a:p>
          <a:endParaRPr lang="zh-CN" altLang="en-US"/>
        </a:p>
      </dgm:t>
    </dgm:pt>
    <dgm:pt modelId="{9318BC6E-7999-4133-B264-0D3AA6B72D1A}">
      <dgm:prSet phldrT="[文本]" custT="1"/>
      <dgm:spPr/>
      <dgm:t>
        <a:bodyPr tIns="360000"/>
        <a:lstStyle/>
        <a:p>
          <a:r>
            <a:rPr lang="zh-CN" altLang="en-US" sz="1200"/>
            <a:t>整体系统的预期行为</a:t>
          </a:r>
        </a:p>
      </dgm:t>
    </dgm:pt>
    <dgm:pt modelId="{634CF68A-C616-48EE-AE43-73C165A00ADD}" type="parTrans" cxnId="{54A6050E-FF07-40F7-AE31-D7D0641B7ABD}">
      <dgm:prSet/>
      <dgm:spPr/>
      <dgm:t>
        <a:bodyPr/>
        <a:lstStyle/>
        <a:p>
          <a:endParaRPr lang="zh-CN" altLang="en-US"/>
        </a:p>
      </dgm:t>
    </dgm:pt>
    <dgm:pt modelId="{885E1D1B-4036-40D5-BBA9-D19C090132D5}" type="sibTrans" cxnId="{54A6050E-FF07-40F7-AE31-D7D0641B7ABD}">
      <dgm:prSet/>
      <dgm:spPr/>
      <dgm:t>
        <a:bodyPr/>
        <a:lstStyle/>
        <a:p>
          <a:endParaRPr lang="zh-CN" altLang="en-US"/>
        </a:p>
      </dgm:t>
    </dgm:pt>
    <dgm:pt modelId="{426B0026-CE78-4F4E-BFD3-5E5870CF5313}">
      <dgm:prSet phldrT="[文本]" custT="1"/>
      <dgm:spPr/>
      <dgm:t>
        <a:bodyPr/>
        <a:lstStyle/>
        <a:p>
          <a:r>
            <a:rPr lang="zh-CN" altLang="en-US" sz="1200"/>
            <a:t>发现的软件缺陷</a:t>
          </a:r>
        </a:p>
      </dgm:t>
    </dgm:pt>
    <dgm:pt modelId="{F2AB5CA4-79DE-4B91-A1A9-7CAFBA5FAE4F}" type="parTrans" cxnId="{787981EC-3A73-4D37-8204-9CA44A8CB58E}">
      <dgm:prSet/>
      <dgm:spPr/>
      <dgm:t>
        <a:bodyPr/>
        <a:lstStyle/>
        <a:p>
          <a:endParaRPr lang="zh-CN" altLang="en-US"/>
        </a:p>
      </dgm:t>
    </dgm:pt>
    <dgm:pt modelId="{2E9680A2-FA5B-4DDD-8A98-42A03B7FD032}" type="sibTrans" cxnId="{787981EC-3A73-4D37-8204-9CA44A8CB58E}">
      <dgm:prSet/>
      <dgm:spPr/>
      <dgm:t>
        <a:bodyPr/>
        <a:lstStyle/>
        <a:p>
          <a:endParaRPr lang="zh-CN" altLang="en-US"/>
        </a:p>
      </dgm:t>
    </dgm:pt>
    <dgm:pt modelId="{79EB5DFC-35CB-4985-ABAE-E4046B4DD596}" type="pres">
      <dgm:prSet presAssocID="{C15B40A5-50B7-463C-8CE5-6ED79A5725DF}" presName="Name0" presStyleCnt="0">
        <dgm:presLayoutVars>
          <dgm:chMax val="7"/>
          <dgm:resizeHandles val="exact"/>
        </dgm:presLayoutVars>
      </dgm:prSet>
      <dgm:spPr/>
    </dgm:pt>
    <dgm:pt modelId="{244DDEAB-978E-4A4C-802F-0B7C89F3B56D}" type="pres">
      <dgm:prSet presAssocID="{C15B40A5-50B7-463C-8CE5-6ED79A5725DF}" presName="comp1" presStyleCnt="0"/>
      <dgm:spPr/>
    </dgm:pt>
    <dgm:pt modelId="{09AD899E-DB09-45D1-98B3-EA44C92C3CE2}" type="pres">
      <dgm:prSet presAssocID="{C15B40A5-50B7-463C-8CE5-6ED79A5725DF}" presName="circle1" presStyleLbl="node1" presStyleIdx="0" presStyleCnt="2" custLinFactNeighborX="0" custLinFactNeighborY="5039"/>
      <dgm:spPr/>
    </dgm:pt>
    <dgm:pt modelId="{BF1C5D6C-67EC-457F-9135-6A4CA1F1C058}" type="pres">
      <dgm:prSet presAssocID="{C15B40A5-50B7-463C-8CE5-6ED79A5725DF}" presName="c1text" presStyleLbl="node1" presStyleIdx="0" presStyleCnt="2">
        <dgm:presLayoutVars>
          <dgm:bulletEnabled val="1"/>
        </dgm:presLayoutVars>
      </dgm:prSet>
      <dgm:spPr/>
    </dgm:pt>
    <dgm:pt modelId="{8FD45768-FFD6-41F2-942F-E20994E1B511}" type="pres">
      <dgm:prSet presAssocID="{C15B40A5-50B7-463C-8CE5-6ED79A5725DF}" presName="comp2" presStyleCnt="0"/>
      <dgm:spPr/>
    </dgm:pt>
    <dgm:pt modelId="{ED1599F7-17F8-4F28-B2A6-56F8BCE815A7}" type="pres">
      <dgm:prSet presAssocID="{C15B40A5-50B7-463C-8CE5-6ED79A5725DF}" presName="circle2" presStyleLbl="node1" presStyleIdx="1" presStyleCnt="2" custScaleX="70397" custScaleY="69539"/>
      <dgm:spPr/>
    </dgm:pt>
    <dgm:pt modelId="{4E28F2E2-5916-4FC0-8804-7F4C5BD539AF}" type="pres">
      <dgm:prSet presAssocID="{C15B40A5-50B7-463C-8CE5-6ED79A5725DF}" presName="c2text" presStyleLbl="node1" presStyleIdx="1" presStyleCnt="2">
        <dgm:presLayoutVars>
          <dgm:bulletEnabled val="1"/>
        </dgm:presLayoutVars>
      </dgm:prSet>
      <dgm:spPr/>
    </dgm:pt>
  </dgm:ptLst>
  <dgm:cxnLst>
    <dgm:cxn modelId="{54A6050E-FF07-40F7-AE31-D7D0641B7ABD}" srcId="{C15B40A5-50B7-463C-8CE5-6ED79A5725DF}" destId="{9318BC6E-7999-4133-B264-0D3AA6B72D1A}" srcOrd="0" destOrd="0" parTransId="{634CF68A-C616-48EE-AE43-73C165A00ADD}" sibTransId="{885E1D1B-4036-40D5-BBA9-D19C090132D5}"/>
    <dgm:cxn modelId="{CB355B5F-1B6F-40B8-B4C1-C5C13CF5DAD8}" type="presOf" srcId="{426B0026-CE78-4F4E-BFD3-5E5870CF5313}" destId="{4E28F2E2-5916-4FC0-8804-7F4C5BD539AF}" srcOrd="1" destOrd="0" presId="urn:microsoft.com/office/officeart/2005/8/layout/venn2"/>
    <dgm:cxn modelId="{352D6281-41C3-42C1-AB92-2E9424572F37}" type="presOf" srcId="{426B0026-CE78-4F4E-BFD3-5E5870CF5313}" destId="{ED1599F7-17F8-4F28-B2A6-56F8BCE815A7}" srcOrd="0" destOrd="0" presId="urn:microsoft.com/office/officeart/2005/8/layout/venn2"/>
    <dgm:cxn modelId="{6E6B57CC-0C90-434B-87A3-105020BEA64B}" type="presOf" srcId="{9318BC6E-7999-4133-B264-0D3AA6B72D1A}" destId="{09AD899E-DB09-45D1-98B3-EA44C92C3CE2}" srcOrd="0" destOrd="0" presId="urn:microsoft.com/office/officeart/2005/8/layout/venn2"/>
    <dgm:cxn modelId="{D5F7CFE2-C901-4E07-AF22-06B896D0279A}" type="presOf" srcId="{9318BC6E-7999-4133-B264-0D3AA6B72D1A}" destId="{BF1C5D6C-67EC-457F-9135-6A4CA1F1C058}" srcOrd="1" destOrd="0" presId="urn:microsoft.com/office/officeart/2005/8/layout/venn2"/>
    <dgm:cxn modelId="{1CB483E8-A0A4-4D64-BD4C-04A602041B79}" type="presOf" srcId="{C15B40A5-50B7-463C-8CE5-6ED79A5725DF}" destId="{79EB5DFC-35CB-4985-ABAE-E4046B4DD596}" srcOrd="0" destOrd="0" presId="urn:microsoft.com/office/officeart/2005/8/layout/venn2"/>
    <dgm:cxn modelId="{787981EC-3A73-4D37-8204-9CA44A8CB58E}" srcId="{C15B40A5-50B7-463C-8CE5-6ED79A5725DF}" destId="{426B0026-CE78-4F4E-BFD3-5E5870CF5313}" srcOrd="1" destOrd="0" parTransId="{F2AB5CA4-79DE-4B91-A1A9-7CAFBA5FAE4F}" sibTransId="{2E9680A2-FA5B-4DDD-8A98-42A03B7FD032}"/>
    <dgm:cxn modelId="{29655B3E-4C2E-4E02-AFBF-DBB7119DFF4F}" type="presParOf" srcId="{79EB5DFC-35CB-4985-ABAE-E4046B4DD596}" destId="{244DDEAB-978E-4A4C-802F-0B7C89F3B56D}" srcOrd="0" destOrd="0" presId="urn:microsoft.com/office/officeart/2005/8/layout/venn2"/>
    <dgm:cxn modelId="{3971C4A8-3447-4E95-ABA9-CD2A14CDFE3E}" type="presParOf" srcId="{244DDEAB-978E-4A4C-802F-0B7C89F3B56D}" destId="{09AD899E-DB09-45D1-98B3-EA44C92C3CE2}" srcOrd="0" destOrd="0" presId="urn:microsoft.com/office/officeart/2005/8/layout/venn2"/>
    <dgm:cxn modelId="{48F7AEC9-B92A-4EB6-9754-F5269F61A94B}" type="presParOf" srcId="{244DDEAB-978E-4A4C-802F-0B7C89F3B56D}" destId="{BF1C5D6C-67EC-457F-9135-6A4CA1F1C058}" srcOrd="1" destOrd="0" presId="urn:microsoft.com/office/officeart/2005/8/layout/venn2"/>
    <dgm:cxn modelId="{2001A6C2-D46C-49D2-A4F5-79B7605F286D}" type="presParOf" srcId="{79EB5DFC-35CB-4985-ABAE-E4046B4DD596}" destId="{8FD45768-FFD6-41F2-942F-E20994E1B511}" srcOrd="1" destOrd="0" presId="urn:microsoft.com/office/officeart/2005/8/layout/venn2"/>
    <dgm:cxn modelId="{8BD513FC-E197-4876-984B-DE850ED33442}" type="presParOf" srcId="{8FD45768-FFD6-41F2-942F-E20994E1B511}" destId="{ED1599F7-17F8-4F28-B2A6-56F8BCE815A7}" srcOrd="0" destOrd="0" presId="urn:microsoft.com/office/officeart/2005/8/layout/venn2"/>
    <dgm:cxn modelId="{D37104B8-3049-4D31-89BE-9B09672A87B1}" type="presParOf" srcId="{8FD45768-FFD6-41F2-942F-E20994E1B511}" destId="{4E28F2E2-5916-4FC0-8804-7F4C5BD539AF}"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0F547B-9552-420C-A62F-12858B75C01C}" type="doc">
      <dgm:prSet loTypeId="urn:microsoft.com/office/officeart/2005/8/layout/process1" loCatId="process" qsTypeId="urn:microsoft.com/office/officeart/2005/8/quickstyle/simple4" qsCatId="simple" csTypeId="urn:microsoft.com/office/officeart/2005/8/colors/accent1_4" csCatId="accent1" phldr="1"/>
      <dgm:spPr/>
    </dgm:pt>
    <dgm:pt modelId="{41E91D5D-EEC4-4881-ADB0-458A4E640141}">
      <dgm:prSet phldrT="[文本]" custT="1"/>
      <dgm:spPr/>
      <dgm:t>
        <a:bodyPr/>
        <a:lstStyle/>
        <a:p>
          <a:pPr algn="ctr">
            <a:lnSpc>
              <a:spcPct val="150000"/>
            </a:lnSpc>
          </a:pPr>
          <a:r>
            <a:rPr lang="zh-CN" altLang="en-US" sz="1200" baseline="0">
              <a:latin typeface="等线" panose="02010600030101010101" pitchFamily="2" charset="-122"/>
              <a:ea typeface="等线" panose="02010600030101010101" pitchFamily="2" charset="-122"/>
            </a:rPr>
            <a:t>维护基线测试用例集</a:t>
          </a:r>
        </a:p>
      </dgm:t>
    </dgm:pt>
    <dgm:pt modelId="{E944D51D-1AE9-4B64-A851-8EC703DBEA73}" type="parTrans" cxnId="{B6BA3B43-531C-4F42-9E01-0274B75D1C76}">
      <dgm:prSet/>
      <dgm:spPr/>
      <dgm:t>
        <a:bodyPr/>
        <a:lstStyle/>
        <a:p>
          <a:pPr algn="ctr">
            <a:lnSpc>
              <a:spcPct val="150000"/>
            </a:lnSpc>
          </a:pPr>
          <a:endParaRPr lang="zh-CN" altLang="en-US" sz="900" baseline="0">
            <a:latin typeface="宋体" panose="02010600030101010101" pitchFamily="2" charset="-122"/>
            <a:ea typeface="宋体" panose="02010600030101010101" pitchFamily="2" charset="-122"/>
          </a:endParaRPr>
        </a:p>
      </dgm:t>
    </dgm:pt>
    <dgm:pt modelId="{B8D2B5E4-EFD0-4990-9181-51EACABE4B34}" type="sibTrans" cxnId="{B6BA3B43-531C-4F42-9E01-0274B75D1C76}">
      <dgm:prSet custT="1"/>
      <dgm:spPr/>
      <dgm:t>
        <a:bodyPr/>
        <a:lstStyle/>
        <a:p>
          <a:pPr algn="ctr">
            <a:lnSpc>
              <a:spcPct val="150000"/>
            </a:lnSpc>
          </a:pPr>
          <a:endParaRPr lang="zh-CN" altLang="en-US" sz="1200" baseline="0">
            <a:latin typeface="等线" panose="02010600030101010101" pitchFamily="2" charset="-122"/>
            <a:ea typeface="等线" panose="02010600030101010101" pitchFamily="2" charset="-122"/>
          </a:endParaRPr>
        </a:p>
      </dgm:t>
    </dgm:pt>
    <dgm:pt modelId="{BB8AAA6C-0C20-41F1-8E7A-883E6A6B170E}">
      <dgm:prSet phldrT="[文本]" custT="1"/>
      <dgm:spPr/>
      <dgm:t>
        <a:bodyPr/>
        <a:lstStyle/>
        <a:p>
          <a:pPr algn="ctr">
            <a:lnSpc>
              <a:spcPct val="150000"/>
            </a:lnSpc>
          </a:pPr>
          <a:r>
            <a:rPr lang="zh-CN" altLang="en-US" sz="1200" baseline="0">
              <a:latin typeface="等线" panose="02010600030101010101" pitchFamily="2" charset="-122"/>
              <a:ea typeface="等线" panose="02010600030101010101" pitchFamily="2" charset="-122"/>
            </a:rPr>
            <a:t>挑选测试用例</a:t>
          </a:r>
        </a:p>
      </dgm:t>
    </dgm:pt>
    <dgm:pt modelId="{23DD9582-B2B5-4FFA-8FFE-C933B79347C5}" type="parTrans" cxnId="{C551EC04-5384-4E19-8B1F-83544FB7C423}">
      <dgm:prSet/>
      <dgm:spPr/>
      <dgm:t>
        <a:bodyPr/>
        <a:lstStyle/>
        <a:p>
          <a:pPr algn="ctr">
            <a:lnSpc>
              <a:spcPct val="150000"/>
            </a:lnSpc>
          </a:pPr>
          <a:endParaRPr lang="zh-CN" altLang="en-US" sz="900" baseline="0">
            <a:latin typeface="宋体" panose="02010600030101010101" pitchFamily="2" charset="-122"/>
            <a:ea typeface="宋体" panose="02010600030101010101" pitchFamily="2" charset="-122"/>
          </a:endParaRPr>
        </a:p>
      </dgm:t>
    </dgm:pt>
    <dgm:pt modelId="{920CAC4E-55E6-4C9B-9113-75A833187FEC}" type="sibTrans" cxnId="{C551EC04-5384-4E19-8B1F-83544FB7C423}">
      <dgm:prSet custT="1"/>
      <dgm:spPr/>
      <dgm:t>
        <a:bodyPr/>
        <a:lstStyle/>
        <a:p>
          <a:pPr algn="ctr">
            <a:lnSpc>
              <a:spcPct val="150000"/>
            </a:lnSpc>
          </a:pPr>
          <a:endParaRPr lang="zh-CN" altLang="en-US" sz="1200" baseline="0">
            <a:latin typeface="等线" panose="02010600030101010101" pitchFamily="2" charset="-122"/>
            <a:ea typeface="等线" panose="02010600030101010101" pitchFamily="2" charset="-122"/>
          </a:endParaRPr>
        </a:p>
      </dgm:t>
    </dgm:pt>
    <dgm:pt modelId="{E000F2F8-B7EF-4E78-A38A-D53C4B4352EB}">
      <dgm:prSet phldrT="[文本]" custT="1"/>
      <dgm:spPr/>
      <dgm:t>
        <a:bodyPr/>
        <a:lstStyle/>
        <a:p>
          <a:pPr algn="ctr">
            <a:lnSpc>
              <a:spcPct val="150000"/>
            </a:lnSpc>
          </a:pPr>
          <a:r>
            <a:rPr lang="zh-CN" altLang="en-US" sz="1200" baseline="0">
              <a:latin typeface="等线" panose="02010600030101010101" pitchFamily="2" charset="-122"/>
              <a:ea typeface="等线" panose="02010600030101010101" pitchFamily="2" charset="-122"/>
            </a:rPr>
            <a:t>补充测试用例</a:t>
          </a:r>
        </a:p>
      </dgm:t>
    </dgm:pt>
    <dgm:pt modelId="{07E54B76-29E0-4D16-9404-3B1A0F90F12D}" type="parTrans" cxnId="{E982DFC2-5426-434F-A34B-0180736BB398}">
      <dgm:prSet/>
      <dgm:spPr/>
      <dgm:t>
        <a:bodyPr/>
        <a:lstStyle/>
        <a:p>
          <a:pPr algn="ctr">
            <a:lnSpc>
              <a:spcPct val="150000"/>
            </a:lnSpc>
          </a:pPr>
          <a:endParaRPr lang="zh-CN" altLang="en-US" sz="900" baseline="0">
            <a:latin typeface="宋体" panose="02010600030101010101" pitchFamily="2" charset="-122"/>
            <a:ea typeface="宋体" panose="02010600030101010101" pitchFamily="2" charset="-122"/>
          </a:endParaRPr>
        </a:p>
      </dgm:t>
    </dgm:pt>
    <dgm:pt modelId="{871BFC67-0BA4-4934-BE11-F43C6FEBBCC3}" type="sibTrans" cxnId="{E982DFC2-5426-434F-A34B-0180736BB398}">
      <dgm:prSet custT="1"/>
      <dgm:spPr/>
      <dgm:t>
        <a:bodyPr/>
        <a:lstStyle/>
        <a:p>
          <a:pPr algn="ctr">
            <a:lnSpc>
              <a:spcPct val="150000"/>
            </a:lnSpc>
          </a:pPr>
          <a:endParaRPr lang="zh-CN" altLang="en-US" sz="1200" baseline="0">
            <a:latin typeface="等线" panose="02010600030101010101" pitchFamily="2" charset="-122"/>
            <a:ea typeface="等线" panose="02010600030101010101" pitchFamily="2" charset="-122"/>
          </a:endParaRPr>
        </a:p>
      </dgm:t>
    </dgm:pt>
    <dgm:pt modelId="{080FCF8A-35F2-4C07-B4D3-9E99CD7674AC}">
      <dgm:prSet custT="1"/>
      <dgm:spPr/>
      <dgm:t>
        <a:bodyPr/>
        <a:lstStyle/>
        <a:p>
          <a:pPr algn="ctr">
            <a:lnSpc>
              <a:spcPct val="150000"/>
            </a:lnSpc>
          </a:pPr>
          <a:r>
            <a:rPr lang="zh-CN" altLang="en-US" sz="1200" baseline="0">
              <a:latin typeface="等线" panose="02010600030101010101" pitchFamily="2" charset="-122"/>
              <a:ea typeface="等线" panose="02010600030101010101" pitchFamily="2" charset="-122"/>
            </a:rPr>
            <a:t>执行回归测试用例集</a:t>
          </a:r>
        </a:p>
      </dgm:t>
    </dgm:pt>
    <dgm:pt modelId="{ECBC3086-9571-4DAB-8C4A-4C67D0FD154C}" type="parTrans" cxnId="{549AD25A-EDA6-423F-BA67-AD41448B0D6B}">
      <dgm:prSet/>
      <dgm:spPr/>
      <dgm:t>
        <a:bodyPr/>
        <a:lstStyle/>
        <a:p>
          <a:pPr algn="ctr">
            <a:lnSpc>
              <a:spcPct val="150000"/>
            </a:lnSpc>
          </a:pPr>
          <a:endParaRPr lang="zh-CN" altLang="en-US" sz="900" baseline="0">
            <a:latin typeface="宋体" panose="02010600030101010101" pitchFamily="2" charset="-122"/>
            <a:ea typeface="宋体" panose="02010600030101010101" pitchFamily="2" charset="-122"/>
          </a:endParaRPr>
        </a:p>
      </dgm:t>
    </dgm:pt>
    <dgm:pt modelId="{8CD92655-2432-48F0-80CF-9CE91BDBF8AB}" type="sibTrans" cxnId="{549AD25A-EDA6-423F-BA67-AD41448B0D6B}">
      <dgm:prSet/>
      <dgm:spPr/>
      <dgm:t>
        <a:bodyPr/>
        <a:lstStyle/>
        <a:p>
          <a:pPr algn="ctr">
            <a:lnSpc>
              <a:spcPct val="150000"/>
            </a:lnSpc>
          </a:pPr>
          <a:endParaRPr lang="zh-CN" altLang="en-US" sz="900" baseline="0">
            <a:latin typeface="宋体" panose="02010600030101010101" pitchFamily="2" charset="-122"/>
            <a:ea typeface="宋体" panose="02010600030101010101" pitchFamily="2" charset="-122"/>
          </a:endParaRPr>
        </a:p>
      </dgm:t>
    </dgm:pt>
    <dgm:pt modelId="{CC26F6E6-715C-49D1-ABBD-1107AC2FBDF8}" type="pres">
      <dgm:prSet presAssocID="{5E0F547B-9552-420C-A62F-12858B75C01C}" presName="Name0" presStyleCnt="0">
        <dgm:presLayoutVars>
          <dgm:dir/>
          <dgm:resizeHandles val="exact"/>
        </dgm:presLayoutVars>
      </dgm:prSet>
      <dgm:spPr/>
    </dgm:pt>
    <dgm:pt modelId="{572661C3-6A56-4B8D-A7E0-EB7B878D19AC}" type="pres">
      <dgm:prSet presAssocID="{41E91D5D-EEC4-4881-ADB0-458A4E640141}" presName="node" presStyleLbl="node1" presStyleIdx="0" presStyleCnt="4">
        <dgm:presLayoutVars>
          <dgm:bulletEnabled val="1"/>
        </dgm:presLayoutVars>
      </dgm:prSet>
      <dgm:spPr/>
    </dgm:pt>
    <dgm:pt modelId="{ED823BFA-03ED-497D-A414-1C0116705DFE}" type="pres">
      <dgm:prSet presAssocID="{B8D2B5E4-EFD0-4990-9181-51EACABE4B34}" presName="sibTrans" presStyleLbl="sibTrans2D1" presStyleIdx="0" presStyleCnt="3"/>
      <dgm:spPr/>
    </dgm:pt>
    <dgm:pt modelId="{12E65753-FEC3-4AF9-A7B5-ADC07DA8CBDE}" type="pres">
      <dgm:prSet presAssocID="{B8D2B5E4-EFD0-4990-9181-51EACABE4B34}" presName="connectorText" presStyleLbl="sibTrans2D1" presStyleIdx="0" presStyleCnt="3"/>
      <dgm:spPr/>
    </dgm:pt>
    <dgm:pt modelId="{142A5321-60BF-446B-8AB9-549734A1B53C}" type="pres">
      <dgm:prSet presAssocID="{BB8AAA6C-0C20-41F1-8E7A-883E6A6B170E}" presName="node" presStyleLbl="node1" presStyleIdx="1" presStyleCnt="4">
        <dgm:presLayoutVars>
          <dgm:bulletEnabled val="1"/>
        </dgm:presLayoutVars>
      </dgm:prSet>
      <dgm:spPr/>
    </dgm:pt>
    <dgm:pt modelId="{C8B04347-52D9-418C-98E1-50FFF2EA90BD}" type="pres">
      <dgm:prSet presAssocID="{920CAC4E-55E6-4C9B-9113-75A833187FEC}" presName="sibTrans" presStyleLbl="sibTrans2D1" presStyleIdx="1" presStyleCnt="3"/>
      <dgm:spPr/>
    </dgm:pt>
    <dgm:pt modelId="{F6B4E01A-F2C8-4FDB-90AF-0973EBD13051}" type="pres">
      <dgm:prSet presAssocID="{920CAC4E-55E6-4C9B-9113-75A833187FEC}" presName="connectorText" presStyleLbl="sibTrans2D1" presStyleIdx="1" presStyleCnt="3"/>
      <dgm:spPr/>
    </dgm:pt>
    <dgm:pt modelId="{75470B8B-D61C-4CD3-A145-1BF0AD5BF80F}" type="pres">
      <dgm:prSet presAssocID="{E000F2F8-B7EF-4E78-A38A-D53C4B4352EB}" presName="node" presStyleLbl="node1" presStyleIdx="2" presStyleCnt="4">
        <dgm:presLayoutVars>
          <dgm:bulletEnabled val="1"/>
        </dgm:presLayoutVars>
      </dgm:prSet>
      <dgm:spPr/>
    </dgm:pt>
    <dgm:pt modelId="{16C09FCD-F7C3-4CD6-A330-D6B8CB0CAAA9}" type="pres">
      <dgm:prSet presAssocID="{871BFC67-0BA4-4934-BE11-F43C6FEBBCC3}" presName="sibTrans" presStyleLbl="sibTrans2D1" presStyleIdx="2" presStyleCnt="3"/>
      <dgm:spPr/>
    </dgm:pt>
    <dgm:pt modelId="{0822F2D6-05CC-424B-8763-C2FBFAD9D0F6}" type="pres">
      <dgm:prSet presAssocID="{871BFC67-0BA4-4934-BE11-F43C6FEBBCC3}" presName="connectorText" presStyleLbl="sibTrans2D1" presStyleIdx="2" presStyleCnt="3"/>
      <dgm:spPr/>
    </dgm:pt>
    <dgm:pt modelId="{632CBCC3-A765-46CD-9DC1-099257253BC7}" type="pres">
      <dgm:prSet presAssocID="{080FCF8A-35F2-4C07-B4D3-9E99CD7674AC}" presName="node" presStyleLbl="node1" presStyleIdx="3" presStyleCnt="4">
        <dgm:presLayoutVars>
          <dgm:bulletEnabled val="1"/>
        </dgm:presLayoutVars>
      </dgm:prSet>
      <dgm:spPr/>
    </dgm:pt>
  </dgm:ptLst>
  <dgm:cxnLst>
    <dgm:cxn modelId="{C551EC04-5384-4E19-8B1F-83544FB7C423}" srcId="{5E0F547B-9552-420C-A62F-12858B75C01C}" destId="{BB8AAA6C-0C20-41F1-8E7A-883E6A6B170E}" srcOrd="1" destOrd="0" parTransId="{23DD9582-B2B5-4FFA-8FFE-C933B79347C5}" sibTransId="{920CAC4E-55E6-4C9B-9113-75A833187FEC}"/>
    <dgm:cxn modelId="{541C0929-B073-462E-BB09-3C6CDBF09B09}" type="presOf" srcId="{5E0F547B-9552-420C-A62F-12858B75C01C}" destId="{CC26F6E6-715C-49D1-ABBD-1107AC2FBDF8}" srcOrd="0" destOrd="0" presId="urn:microsoft.com/office/officeart/2005/8/layout/process1"/>
    <dgm:cxn modelId="{866D9D2A-C646-49BF-999C-F471C43DA376}" type="presOf" srcId="{BB8AAA6C-0C20-41F1-8E7A-883E6A6B170E}" destId="{142A5321-60BF-446B-8AB9-549734A1B53C}" srcOrd="0" destOrd="0" presId="urn:microsoft.com/office/officeart/2005/8/layout/process1"/>
    <dgm:cxn modelId="{B6BA3B43-531C-4F42-9E01-0274B75D1C76}" srcId="{5E0F547B-9552-420C-A62F-12858B75C01C}" destId="{41E91D5D-EEC4-4881-ADB0-458A4E640141}" srcOrd="0" destOrd="0" parTransId="{E944D51D-1AE9-4B64-A851-8EC703DBEA73}" sibTransId="{B8D2B5E4-EFD0-4990-9181-51EACABE4B34}"/>
    <dgm:cxn modelId="{60997670-FEF3-4B6D-9B08-1F2CF37CF2E4}" type="presOf" srcId="{B8D2B5E4-EFD0-4990-9181-51EACABE4B34}" destId="{ED823BFA-03ED-497D-A414-1C0116705DFE}" srcOrd="0" destOrd="0" presId="urn:microsoft.com/office/officeart/2005/8/layout/process1"/>
    <dgm:cxn modelId="{549AD25A-EDA6-423F-BA67-AD41448B0D6B}" srcId="{5E0F547B-9552-420C-A62F-12858B75C01C}" destId="{080FCF8A-35F2-4C07-B4D3-9E99CD7674AC}" srcOrd="3" destOrd="0" parTransId="{ECBC3086-9571-4DAB-8C4A-4C67D0FD154C}" sibTransId="{8CD92655-2432-48F0-80CF-9CE91BDBF8AB}"/>
    <dgm:cxn modelId="{141E4A94-61B3-4151-AF46-9B7F88EA4B9F}" type="presOf" srcId="{871BFC67-0BA4-4934-BE11-F43C6FEBBCC3}" destId="{0822F2D6-05CC-424B-8763-C2FBFAD9D0F6}" srcOrd="1" destOrd="0" presId="urn:microsoft.com/office/officeart/2005/8/layout/process1"/>
    <dgm:cxn modelId="{BA3203A4-2F22-4CB0-9BF1-CC3B45305965}" type="presOf" srcId="{41E91D5D-EEC4-4881-ADB0-458A4E640141}" destId="{572661C3-6A56-4B8D-A7E0-EB7B878D19AC}" srcOrd="0" destOrd="0" presId="urn:microsoft.com/office/officeart/2005/8/layout/process1"/>
    <dgm:cxn modelId="{D65936B2-71E1-41C0-A783-F16A85F091D2}" type="presOf" srcId="{920CAC4E-55E6-4C9B-9113-75A833187FEC}" destId="{F6B4E01A-F2C8-4FDB-90AF-0973EBD13051}" srcOrd="1" destOrd="0" presId="urn:microsoft.com/office/officeart/2005/8/layout/process1"/>
    <dgm:cxn modelId="{F46922B8-2DE4-4D4C-8A9A-F4D6A1D924CC}" type="presOf" srcId="{E000F2F8-B7EF-4E78-A38A-D53C4B4352EB}" destId="{75470B8B-D61C-4CD3-A145-1BF0AD5BF80F}" srcOrd="0" destOrd="0" presId="urn:microsoft.com/office/officeart/2005/8/layout/process1"/>
    <dgm:cxn modelId="{61D9B7B9-D6DE-4475-8AFC-657237624510}" type="presOf" srcId="{B8D2B5E4-EFD0-4990-9181-51EACABE4B34}" destId="{12E65753-FEC3-4AF9-A7B5-ADC07DA8CBDE}" srcOrd="1" destOrd="0" presId="urn:microsoft.com/office/officeart/2005/8/layout/process1"/>
    <dgm:cxn modelId="{E982DFC2-5426-434F-A34B-0180736BB398}" srcId="{5E0F547B-9552-420C-A62F-12858B75C01C}" destId="{E000F2F8-B7EF-4E78-A38A-D53C4B4352EB}" srcOrd="2" destOrd="0" parTransId="{07E54B76-29E0-4D16-9404-3B1A0F90F12D}" sibTransId="{871BFC67-0BA4-4934-BE11-F43C6FEBBCC3}"/>
    <dgm:cxn modelId="{4E2BB3E5-E095-4F17-870F-E60B562F8366}" type="presOf" srcId="{920CAC4E-55E6-4C9B-9113-75A833187FEC}" destId="{C8B04347-52D9-418C-98E1-50FFF2EA90BD}" srcOrd="0" destOrd="0" presId="urn:microsoft.com/office/officeart/2005/8/layout/process1"/>
    <dgm:cxn modelId="{D48691E9-B8A8-4613-BB24-FADE7579320F}" type="presOf" srcId="{871BFC67-0BA4-4934-BE11-F43C6FEBBCC3}" destId="{16C09FCD-F7C3-4CD6-A330-D6B8CB0CAAA9}" srcOrd="0" destOrd="0" presId="urn:microsoft.com/office/officeart/2005/8/layout/process1"/>
    <dgm:cxn modelId="{56546CFB-B490-4591-8F87-2594999B6F84}" type="presOf" srcId="{080FCF8A-35F2-4C07-B4D3-9E99CD7674AC}" destId="{632CBCC3-A765-46CD-9DC1-099257253BC7}" srcOrd="0" destOrd="0" presId="urn:microsoft.com/office/officeart/2005/8/layout/process1"/>
    <dgm:cxn modelId="{A557C3E7-AD41-4BA4-BCAD-B49833560002}" type="presParOf" srcId="{CC26F6E6-715C-49D1-ABBD-1107AC2FBDF8}" destId="{572661C3-6A56-4B8D-A7E0-EB7B878D19AC}" srcOrd="0" destOrd="0" presId="urn:microsoft.com/office/officeart/2005/8/layout/process1"/>
    <dgm:cxn modelId="{E86D09BB-3379-4A9C-BA88-0A52A037D7E1}" type="presParOf" srcId="{CC26F6E6-715C-49D1-ABBD-1107AC2FBDF8}" destId="{ED823BFA-03ED-497D-A414-1C0116705DFE}" srcOrd="1" destOrd="0" presId="urn:microsoft.com/office/officeart/2005/8/layout/process1"/>
    <dgm:cxn modelId="{7FBAA164-2F4A-4859-B449-C83BFCEF455F}" type="presParOf" srcId="{ED823BFA-03ED-497D-A414-1C0116705DFE}" destId="{12E65753-FEC3-4AF9-A7B5-ADC07DA8CBDE}" srcOrd="0" destOrd="0" presId="urn:microsoft.com/office/officeart/2005/8/layout/process1"/>
    <dgm:cxn modelId="{814CB166-756F-4DDB-84B1-DDF4CCABBB84}" type="presParOf" srcId="{CC26F6E6-715C-49D1-ABBD-1107AC2FBDF8}" destId="{142A5321-60BF-446B-8AB9-549734A1B53C}" srcOrd="2" destOrd="0" presId="urn:microsoft.com/office/officeart/2005/8/layout/process1"/>
    <dgm:cxn modelId="{1B05F34D-653D-4465-BAFC-649802E3B6A6}" type="presParOf" srcId="{CC26F6E6-715C-49D1-ABBD-1107AC2FBDF8}" destId="{C8B04347-52D9-418C-98E1-50FFF2EA90BD}" srcOrd="3" destOrd="0" presId="urn:microsoft.com/office/officeart/2005/8/layout/process1"/>
    <dgm:cxn modelId="{92B6929C-FC85-44A8-B873-9F04D3F224D7}" type="presParOf" srcId="{C8B04347-52D9-418C-98E1-50FFF2EA90BD}" destId="{F6B4E01A-F2C8-4FDB-90AF-0973EBD13051}" srcOrd="0" destOrd="0" presId="urn:microsoft.com/office/officeart/2005/8/layout/process1"/>
    <dgm:cxn modelId="{AE7B71B3-7338-450A-A9F8-1D464E457FC3}" type="presParOf" srcId="{CC26F6E6-715C-49D1-ABBD-1107AC2FBDF8}" destId="{75470B8B-D61C-4CD3-A145-1BF0AD5BF80F}" srcOrd="4" destOrd="0" presId="urn:microsoft.com/office/officeart/2005/8/layout/process1"/>
    <dgm:cxn modelId="{7E29DCF3-2676-43EE-B422-3BDE06441626}" type="presParOf" srcId="{CC26F6E6-715C-49D1-ABBD-1107AC2FBDF8}" destId="{16C09FCD-F7C3-4CD6-A330-D6B8CB0CAAA9}" srcOrd="5" destOrd="0" presId="urn:microsoft.com/office/officeart/2005/8/layout/process1"/>
    <dgm:cxn modelId="{E8E946C7-3F5E-494C-B21D-A994563BA0D6}" type="presParOf" srcId="{16C09FCD-F7C3-4CD6-A330-D6B8CB0CAAA9}" destId="{0822F2D6-05CC-424B-8763-C2FBFAD9D0F6}" srcOrd="0" destOrd="0" presId="urn:microsoft.com/office/officeart/2005/8/layout/process1"/>
    <dgm:cxn modelId="{441A46D6-162D-45DE-B0F6-9EADFD187FFB}" type="presParOf" srcId="{CC26F6E6-715C-49D1-ABBD-1107AC2FBDF8}" destId="{632CBCC3-A765-46CD-9DC1-099257253BC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D899E-DB09-45D1-98B3-EA44C92C3CE2}">
      <dsp:nvSpPr>
        <dsp:cNvPr id="0" name=""/>
        <dsp:cNvSpPr/>
      </dsp:nvSpPr>
      <dsp:spPr>
        <a:xfrm>
          <a:off x="1008062" y="0"/>
          <a:ext cx="2432050" cy="2432050"/>
        </a:xfrm>
        <a:prstGeom prst="ellips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360000" rIns="85344" bIns="85344" numCol="1" spcCol="1270" anchor="ctr" anchorCtr="0">
          <a:noAutofit/>
        </a:bodyPr>
        <a:lstStyle/>
        <a:p>
          <a:pPr marL="0" lvl="0" indent="0" algn="ctr" defTabSz="533400">
            <a:lnSpc>
              <a:spcPct val="90000"/>
            </a:lnSpc>
            <a:spcBef>
              <a:spcPct val="0"/>
            </a:spcBef>
            <a:spcAft>
              <a:spcPct val="35000"/>
            </a:spcAft>
            <a:buNone/>
          </a:pPr>
          <a:r>
            <a:rPr lang="zh-CN" altLang="en-US" sz="1200" kern="1200"/>
            <a:t>整体系统的预期行为</a:t>
          </a:r>
        </a:p>
      </dsp:txBody>
      <dsp:txXfrm>
        <a:off x="1585674" y="182403"/>
        <a:ext cx="1276826" cy="413448"/>
      </dsp:txXfrm>
    </dsp:sp>
    <dsp:sp modelId="{ED1599F7-17F8-4F28-B2A6-56F8BCE815A7}">
      <dsp:nvSpPr>
        <dsp:cNvPr id="0" name=""/>
        <dsp:cNvSpPr/>
      </dsp:nvSpPr>
      <dsp:spPr>
        <a:xfrm>
          <a:off x="1582053" y="885822"/>
          <a:ext cx="1284067" cy="1268417"/>
        </a:xfrm>
        <a:prstGeom prst="ellipse">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zh-CN" altLang="en-US" sz="1200" kern="1200"/>
            <a:t>发现的软件缺陷</a:t>
          </a:r>
        </a:p>
      </dsp:txBody>
      <dsp:txXfrm>
        <a:off x="1770101" y="1202926"/>
        <a:ext cx="907972" cy="634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661C3-6A56-4B8D-A7E0-EB7B878D19AC}">
      <dsp:nvSpPr>
        <dsp:cNvPr id="0" name=""/>
        <dsp:cNvSpPr/>
      </dsp:nvSpPr>
      <dsp:spPr>
        <a:xfrm>
          <a:off x="2698" y="487589"/>
          <a:ext cx="1180061" cy="741226"/>
        </a:xfrm>
        <a:prstGeom prst="roundRect">
          <a:avLst>
            <a:gd name="adj" fmla="val 10000"/>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50000"/>
            </a:lnSpc>
            <a:spcBef>
              <a:spcPct val="0"/>
            </a:spcBef>
            <a:spcAft>
              <a:spcPct val="35000"/>
            </a:spcAft>
            <a:buNone/>
          </a:pPr>
          <a:r>
            <a:rPr lang="zh-CN" altLang="en-US" sz="1200" kern="1200" baseline="0">
              <a:latin typeface="等线" panose="02010600030101010101" pitchFamily="2" charset="-122"/>
              <a:ea typeface="等线" panose="02010600030101010101" pitchFamily="2" charset="-122"/>
            </a:rPr>
            <a:t>维护基线测试用例集</a:t>
          </a:r>
        </a:p>
      </dsp:txBody>
      <dsp:txXfrm>
        <a:off x="24408" y="509299"/>
        <a:ext cx="1136641" cy="697806"/>
      </dsp:txXfrm>
    </dsp:sp>
    <dsp:sp modelId="{ED823BFA-03ED-497D-A414-1C0116705DFE}">
      <dsp:nvSpPr>
        <dsp:cNvPr id="0" name=""/>
        <dsp:cNvSpPr/>
      </dsp:nvSpPr>
      <dsp:spPr>
        <a:xfrm>
          <a:off x="1300767" y="711874"/>
          <a:ext cx="250173" cy="292655"/>
        </a:xfrm>
        <a:prstGeom prst="rightArrow">
          <a:avLst>
            <a:gd name="adj1" fmla="val 60000"/>
            <a:gd name="adj2" fmla="val 50000"/>
          </a:avLst>
        </a:prstGeom>
        <a:gradFill rotWithShape="0">
          <a:gsLst>
            <a:gs pos="0">
              <a:schemeClr val="accent1">
                <a:shade val="90000"/>
                <a:hueOff val="0"/>
                <a:satOff val="0"/>
                <a:lumOff val="0"/>
                <a:alphaOff val="0"/>
                <a:satMod val="103000"/>
                <a:lumMod val="102000"/>
                <a:tint val="94000"/>
              </a:schemeClr>
            </a:gs>
            <a:gs pos="50000">
              <a:schemeClr val="accent1">
                <a:shade val="90000"/>
                <a:hueOff val="0"/>
                <a:satOff val="0"/>
                <a:lumOff val="0"/>
                <a:alphaOff val="0"/>
                <a:satMod val="110000"/>
                <a:lumMod val="100000"/>
                <a:shade val="100000"/>
              </a:schemeClr>
            </a:gs>
            <a:gs pos="100000">
              <a:schemeClr val="accent1">
                <a:shade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150000"/>
            </a:lnSpc>
            <a:spcBef>
              <a:spcPct val="0"/>
            </a:spcBef>
            <a:spcAft>
              <a:spcPct val="35000"/>
            </a:spcAft>
            <a:buNone/>
          </a:pPr>
          <a:endParaRPr lang="zh-CN" altLang="en-US" sz="1200" kern="1200" baseline="0">
            <a:latin typeface="等线" panose="02010600030101010101" pitchFamily="2" charset="-122"/>
            <a:ea typeface="等线" panose="02010600030101010101" pitchFamily="2" charset="-122"/>
          </a:endParaRPr>
        </a:p>
      </dsp:txBody>
      <dsp:txXfrm>
        <a:off x="1300767" y="770405"/>
        <a:ext cx="175121" cy="175593"/>
      </dsp:txXfrm>
    </dsp:sp>
    <dsp:sp modelId="{142A5321-60BF-446B-8AB9-549734A1B53C}">
      <dsp:nvSpPr>
        <dsp:cNvPr id="0" name=""/>
        <dsp:cNvSpPr/>
      </dsp:nvSpPr>
      <dsp:spPr>
        <a:xfrm>
          <a:off x="1654785" y="487589"/>
          <a:ext cx="1180061" cy="741226"/>
        </a:xfrm>
        <a:prstGeom prst="roundRect">
          <a:avLst>
            <a:gd name="adj" fmla="val 10000"/>
          </a:avLst>
        </a:prstGeom>
        <a:gradFill rotWithShape="0">
          <a:gsLst>
            <a:gs pos="0">
              <a:schemeClr val="accent1">
                <a:shade val="50000"/>
                <a:hueOff val="201247"/>
                <a:satOff val="-4901"/>
                <a:lumOff val="21448"/>
                <a:alphaOff val="0"/>
                <a:satMod val="103000"/>
                <a:lumMod val="102000"/>
                <a:tint val="94000"/>
              </a:schemeClr>
            </a:gs>
            <a:gs pos="50000">
              <a:schemeClr val="accent1">
                <a:shade val="50000"/>
                <a:hueOff val="201247"/>
                <a:satOff val="-4901"/>
                <a:lumOff val="21448"/>
                <a:alphaOff val="0"/>
                <a:satMod val="110000"/>
                <a:lumMod val="100000"/>
                <a:shade val="100000"/>
              </a:schemeClr>
            </a:gs>
            <a:gs pos="100000">
              <a:schemeClr val="accent1">
                <a:shade val="50000"/>
                <a:hueOff val="201247"/>
                <a:satOff val="-4901"/>
                <a:lumOff val="2144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50000"/>
            </a:lnSpc>
            <a:spcBef>
              <a:spcPct val="0"/>
            </a:spcBef>
            <a:spcAft>
              <a:spcPct val="35000"/>
            </a:spcAft>
            <a:buNone/>
          </a:pPr>
          <a:r>
            <a:rPr lang="zh-CN" altLang="en-US" sz="1200" kern="1200" baseline="0">
              <a:latin typeface="等线" panose="02010600030101010101" pitchFamily="2" charset="-122"/>
              <a:ea typeface="等线" panose="02010600030101010101" pitchFamily="2" charset="-122"/>
            </a:rPr>
            <a:t>挑选测试用例</a:t>
          </a:r>
        </a:p>
      </dsp:txBody>
      <dsp:txXfrm>
        <a:off x="1676495" y="509299"/>
        <a:ext cx="1136641" cy="697806"/>
      </dsp:txXfrm>
    </dsp:sp>
    <dsp:sp modelId="{C8B04347-52D9-418C-98E1-50FFF2EA90BD}">
      <dsp:nvSpPr>
        <dsp:cNvPr id="0" name=""/>
        <dsp:cNvSpPr/>
      </dsp:nvSpPr>
      <dsp:spPr>
        <a:xfrm>
          <a:off x="2952853" y="711874"/>
          <a:ext cx="250173" cy="292655"/>
        </a:xfrm>
        <a:prstGeom prst="rightArrow">
          <a:avLst>
            <a:gd name="adj1" fmla="val 60000"/>
            <a:gd name="adj2" fmla="val 50000"/>
          </a:avLst>
        </a:prstGeom>
        <a:gradFill rotWithShape="0">
          <a:gsLst>
            <a:gs pos="0">
              <a:schemeClr val="accent1">
                <a:shade val="90000"/>
                <a:hueOff val="276951"/>
                <a:satOff val="-5914"/>
                <a:lumOff val="22073"/>
                <a:alphaOff val="0"/>
                <a:satMod val="103000"/>
                <a:lumMod val="102000"/>
                <a:tint val="94000"/>
              </a:schemeClr>
            </a:gs>
            <a:gs pos="50000">
              <a:schemeClr val="accent1">
                <a:shade val="90000"/>
                <a:hueOff val="276951"/>
                <a:satOff val="-5914"/>
                <a:lumOff val="22073"/>
                <a:alphaOff val="0"/>
                <a:satMod val="110000"/>
                <a:lumMod val="100000"/>
                <a:shade val="100000"/>
              </a:schemeClr>
            </a:gs>
            <a:gs pos="100000">
              <a:schemeClr val="accent1">
                <a:shade val="90000"/>
                <a:hueOff val="276951"/>
                <a:satOff val="-5914"/>
                <a:lumOff val="2207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150000"/>
            </a:lnSpc>
            <a:spcBef>
              <a:spcPct val="0"/>
            </a:spcBef>
            <a:spcAft>
              <a:spcPct val="35000"/>
            </a:spcAft>
            <a:buNone/>
          </a:pPr>
          <a:endParaRPr lang="zh-CN" altLang="en-US" sz="1200" kern="1200" baseline="0">
            <a:latin typeface="等线" panose="02010600030101010101" pitchFamily="2" charset="-122"/>
            <a:ea typeface="等线" panose="02010600030101010101" pitchFamily="2" charset="-122"/>
          </a:endParaRPr>
        </a:p>
      </dsp:txBody>
      <dsp:txXfrm>
        <a:off x="2952853" y="770405"/>
        <a:ext cx="175121" cy="175593"/>
      </dsp:txXfrm>
    </dsp:sp>
    <dsp:sp modelId="{75470B8B-D61C-4CD3-A145-1BF0AD5BF80F}">
      <dsp:nvSpPr>
        <dsp:cNvPr id="0" name=""/>
        <dsp:cNvSpPr/>
      </dsp:nvSpPr>
      <dsp:spPr>
        <a:xfrm>
          <a:off x="3306872" y="487589"/>
          <a:ext cx="1180061" cy="741226"/>
        </a:xfrm>
        <a:prstGeom prst="roundRect">
          <a:avLst>
            <a:gd name="adj" fmla="val 10000"/>
          </a:avLst>
        </a:prstGeom>
        <a:gradFill rotWithShape="0">
          <a:gsLst>
            <a:gs pos="0">
              <a:schemeClr val="accent1">
                <a:shade val="50000"/>
                <a:hueOff val="402493"/>
                <a:satOff val="-9802"/>
                <a:lumOff val="42896"/>
                <a:alphaOff val="0"/>
                <a:satMod val="103000"/>
                <a:lumMod val="102000"/>
                <a:tint val="94000"/>
              </a:schemeClr>
            </a:gs>
            <a:gs pos="50000">
              <a:schemeClr val="accent1">
                <a:shade val="50000"/>
                <a:hueOff val="402493"/>
                <a:satOff val="-9802"/>
                <a:lumOff val="42896"/>
                <a:alphaOff val="0"/>
                <a:satMod val="110000"/>
                <a:lumMod val="100000"/>
                <a:shade val="100000"/>
              </a:schemeClr>
            </a:gs>
            <a:gs pos="100000">
              <a:schemeClr val="accent1">
                <a:shade val="50000"/>
                <a:hueOff val="402493"/>
                <a:satOff val="-9802"/>
                <a:lumOff val="4289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50000"/>
            </a:lnSpc>
            <a:spcBef>
              <a:spcPct val="0"/>
            </a:spcBef>
            <a:spcAft>
              <a:spcPct val="35000"/>
            </a:spcAft>
            <a:buNone/>
          </a:pPr>
          <a:r>
            <a:rPr lang="zh-CN" altLang="en-US" sz="1200" kern="1200" baseline="0">
              <a:latin typeface="等线" panose="02010600030101010101" pitchFamily="2" charset="-122"/>
              <a:ea typeface="等线" panose="02010600030101010101" pitchFamily="2" charset="-122"/>
            </a:rPr>
            <a:t>补充测试用例</a:t>
          </a:r>
        </a:p>
      </dsp:txBody>
      <dsp:txXfrm>
        <a:off x="3328582" y="509299"/>
        <a:ext cx="1136641" cy="697806"/>
      </dsp:txXfrm>
    </dsp:sp>
    <dsp:sp modelId="{16C09FCD-F7C3-4CD6-A330-D6B8CB0CAAA9}">
      <dsp:nvSpPr>
        <dsp:cNvPr id="0" name=""/>
        <dsp:cNvSpPr/>
      </dsp:nvSpPr>
      <dsp:spPr>
        <a:xfrm>
          <a:off x="4604940" y="711874"/>
          <a:ext cx="250173" cy="292655"/>
        </a:xfrm>
        <a:prstGeom prst="rightArrow">
          <a:avLst>
            <a:gd name="adj1" fmla="val 60000"/>
            <a:gd name="adj2" fmla="val 50000"/>
          </a:avLst>
        </a:prstGeom>
        <a:gradFill rotWithShape="0">
          <a:gsLst>
            <a:gs pos="0">
              <a:schemeClr val="accent1">
                <a:shade val="90000"/>
                <a:hueOff val="276951"/>
                <a:satOff val="-5914"/>
                <a:lumOff val="22073"/>
                <a:alphaOff val="0"/>
                <a:satMod val="103000"/>
                <a:lumMod val="102000"/>
                <a:tint val="94000"/>
              </a:schemeClr>
            </a:gs>
            <a:gs pos="50000">
              <a:schemeClr val="accent1">
                <a:shade val="90000"/>
                <a:hueOff val="276951"/>
                <a:satOff val="-5914"/>
                <a:lumOff val="22073"/>
                <a:alphaOff val="0"/>
                <a:satMod val="110000"/>
                <a:lumMod val="100000"/>
                <a:shade val="100000"/>
              </a:schemeClr>
            </a:gs>
            <a:gs pos="100000">
              <a:schemeClr val="accent1">
                <a:shade val="90000"/>
                <a:hueOff val="276951"/>
                <a:satOff val="-5914"/>
                <a:lumOff val="2207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150000"/>
            </a:lnSpc>
            <a:spcBef>
              <a:spcPct val="0"/>
            </a:spcBef>
            <a:spcAft>
              <a:spcPct val="35000"/>
            </a:spcAft>
            <a:buNone/>
          </a:pPr>
          <a:endParaRPr lang="zh-CN" altLang="en-US" sz="1200" kern="1200" baseline="0">
            <a:latin typeface="等线" panose="02010600030101010101" pitchFamily="2" charset="-122"/>
            <a:ea typeface="等线" panose="02010600030101010101" pitchFamily="2" charset="-122"/>
          </a:endParaRPr>
        </a:p>
      </dsp:txBody>
      <dsp:txXfrm>
        <a:off x="4604940" y="770405"/>
        <a:ext cx="175121" cy="175593"/>
      </dsp:txXfrm>
    </dsp:sp>
    <dsp:sp modelId="{632CBCC3-A765-46CD-9DC1-099257253BC7}">
      <dsp:nvSpPr>
        <dsp:cNvPr id="0" name=""/>
        <dsp:cNvSpPr/>
      </dsp:nvSpPr>
      <dsp:spPr>
        <a:xfrm>
          <a:off x="4958959" y="487589"/>
          <a:ext cx="1180061" cy="741226"/>
        </a:xfrm>
        <a:prstGeom prst="roundRect">
          <a:avLst>
            <a:gd name="adj" fmla="val 10000"/>
          </a:avLst>
        </a:prstGeom>
        <a:gradFill rotWithShape="0">
          <a:gsLst>
            <a:gs pos="0">
              <a:schemeClr val="accent1">
                <a:shade val="50000"/>
                <a:hueOff val="201247"/>
                <a:satOff val="-4901"/>
                <a:lumOff val="21448"/>
                <a:alphaOff val="0"/>
                <a:satMod val="103000"/>
                <a:lumMod val="102000"/>
                <a:tint val="94000"/>
              </a:schemeClr>
            </a:gs>
            <a:gs pos="50000">
              <a:schemeClr val="accent1">
                <a:shade val="50000"/>
                <a:hueOff val="201247"/>
                <a:satOff val="-4901"/>
                <a:lumOff val="21448"/>
                <a:alphaOff val="0"/>
                <a:satMod val="110000"/>
                <a:lumMod val="100000"/>
                <a:shade val="100000"/>
              </a:schemeClr>
            </a:gs>
            <a:gs pos="100000">
              <a:schemeClr val="accent1">
                <a:shade val="50000"/>
                <a:hueOff val="201247"/>
                <a:satOff val="-4901"/>
                <a:lumOff val="2144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50000"/>
            </a:lnSpc>
            <a:spcBef>
              <a:spcPct val="0"/>
            </a:spcBef>
            <a:spcAft>
              <a:spcPct val="35000"/>
            </a:spcAft>
            <a:buNone/>
          </a:pPr>
          <a:r>
            <a:rPr lang="zh-CN" altLang="en-US" sz="1200" kern="1200" baseline="0">
              <a:latin typeface="等线" panose="02010600030101010101" pitchFamily="2" charset="-122"/>
              <a:ea typeface="等线" panose="02010600030101010101" pitchFamily="2" charset="-122"/>
            </a:rPr>
            <a:t>执行回归测试用例集</a:t>
          </a:r>
        </a:p>
      </dsp:txBody>
      <dsp:txXfrm>
        <a:off x="4980669" y="509299"/>
        <a:ext cx="1136641" cy="697806"/>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51ABC-5D96-564B-85E1-CC2836FAB4A1}" type="datetimeFigureOut">
              <a:rPr kumimoji="1" lang="zh-CN" altLang="en-US" smtClean="0"/>
              <a:t>2020/5/29</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B34D9-42E9-0E4F-ABBC-338983382DC0}" type="slidenum">
              <a:rPr kumimoji="1" lang="zh-CN" altLang="en-US" smtClean="0"/>
              <a:t>‹#›</a:t>
            </a:fld>
            <a:endParaRPr kumimoji="1" lang="zh-CN" altLang="en-US"/>
          </a:p>
        </p:txBody>
      </p:sp>
    </p:spTree>
    <p:extLst>
      <p:ext uri="{BB962C8B-B14F-4D97-AF65-F5344CB8AC3E}">
        <p14:creationId xmlns:p14="http://schemas.microsoft.com/office/powerpoint/2010/main" val="3206833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1</a:t>
            </a:fld>
            <a:endParaRPr kumimoji="1" lang="zh-CN" altLang="en-US"/>
          </a:p>
        </p:txBody>
      </p:sp>
    </p:spTree>
    <p:extLst>
      <p:ext uri="{BB962C8B-B14F-4D97-AF65-F5344CB8AC3E}">
        <p14:creationId xmlns:p14="http://schemas.microsoft.com/office/powerpoint/2010/main" val="407794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11</a:t>
            </a:fld>
            <a:endParaRPr kumimoji="1" lang="zh-CN" altLang="en-US"/>
          </a:p>
        </p:txBody>
      </p:sp>
    </p:spTree>
    <p:extLst>
      <p:ext uri="{BB962C8B-B14F-4D97-AF65-F5344CB8AC3E}">
        <p14:creationId xmlns:p14="http://schemas.microsoft.com/office/powerpoint/2010/main" val="910102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12</a:t>
            </a:fld>
            <a:endParaRPr kumimoji="1" lang="zh-CN" altLang="en-US"/>
          </a:p>
        </p:txBody>
      </p:sp>
    </p:spTree>
    <p:extLst>
      <p:ext uri="{BB962C8B-B14F-4D97-AF65-F5344CB8AC3E}">
        <p14:creationId xmlns:p14="http://schemas.microsoft.com/office/powerpoint/2010/main" val="2870299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13</a:t>
            </a:fld>
            <a:endParaRPr kumimoji="1" lang="zh-CN" altLang="en-US"/>
          </a:p>
        </p:txBody>
      </p:sp>
    </p:spTree>
    <p:extLst>
      <p:ext uri="{BB962C8B-B14F-4D97-AF65-F5344CB8AC3E}">
        <p14:creationId xmlns:p14="http://schemas.microsoft.com/office/powerpoint/2010/main" val="3506920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14</a:t>
            </a:fld>
            <a:endParaRPr kumimoji="1" lang="zh-CN" altLang="en-US"/>
          </a:p>
        </p:txBody>
      </p:sp>
    </p:spTree>
    <p:extLst>
      <p:ext uri="{BB962C8B-B14F-4D97-AF65-F5344CB8AC3E}">
        <p14:creationId xmlns:p14="http://schemas.microsoft.com/office/powerpoint/2010/main" val="906370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15</a:t>
            </a:fld>
            <a:endParaRPr kumimoji="1" lang="zh-CN" altLang="en-US"/>
          </a:p>
        </p:txBody>
      </p:sp>
    </p:spTree>
    <p:extLst>
      <p:ext uri="{BB962C8B-B14F-4D97-AF65-F5344CB8AC3E}">
        <p14:creationId xmlns:p14="http://schemas.microsoft.com/office/powerpoint/2010/main" val="3864240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16</a:t>
            </a:fld>
            <a:endParaRPr kumimoji="1" lang="zh-CN" altLang="en-US"/>
          </a:p>
        </p:txBody>
      </p:sp>
    </p:spTree>
    <p:extLst>
      <p:ext uri="{BB962C8B-B14F-4D97-AF65-F5344CB8AC3E}">
        <p14:creationId xmlns:p14="http://schemas.microsoft.com/office/powerpoint/2010/main" val="877128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3</a:t>
            </a:fld>
            <a:endParaRPr kumimoji="1" lang="zh-CN" altLang="en-US"/>
          </a:p>
        </p:txBody>
      </p:sp>
    </p:spTree>
    <p:extLst>
      <p:ext uri="{BB962C8B-B14F-4D97-AF65-F5344CB8AC3E}">
        <p14:creationId xmlns:p14="http://schemas.microsoft.com/office/powerpoint/2010/main" val="3293540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4</a:t>
            </a:fld>
            <a:endParaRPr kumimoji="1" lang="zh-CN" altLang="en-US"/>
          </a:p>
        </p:txBody>
      </p:sp>
    </p:spTree>
    <p:extLst>
      <p:ext uri="{BB962C8B-B14F-4D97-AF65-F5344CB8AC3E}">
        <p14:creationId xmlns:p14="http://schemas.microsoft.com/office/powerpoint/2010/main" val="2555943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5</a:t>
            </a:fld>
            <a:endParaRPr kumimoji="1" lang="zh-CN" altLang="en-US"/>
          </a:p>
        </p:txBody>
      </p:sp>
    </p:spTree>
    <p:extLst>
      <p:ext uri="{BB962C8B-B14F-4D97-AF65-F5344CB8AC3E}">
        <p14:creationId xmlns:p14="http://schemas.microsoft.com/office/powerpoint/2010/main" val="1483841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6</a:t>
            </a:fld>
            <a:endParaRPr kumimoji="1" lang="zh-CN" altLang="en-US"/>
          </a:p>
        </p:txBody>
      </p:sp>
    </p:spTree>
    <p:extLst>
      <p:ext uri="{BB962C8B-B14F-4D97-AF65-F5344CB8AC3E}">
        <p14:creationId xmlns:p14="http://schemas.microsoft.com/office/powerpoint/2010/main" val="2583496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7</a:t>
            </a:fld>
            <a:endParaRPr kumimoji="1" lang="zh-CN" altLang="en-US"/>
          </a:p>
        </p:txBody>
      </p:sp>
    </p:spTree>
    <p:extLst>
      <p:ext uri="{BB962C8B-B14F-4D97-AF65-F5344CB8AC3E}">
        <p14:creationId xmlns:p14="http://schemas.microsoft.com/office/powerpoint/2010/main" val="77580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8</a:t>
            </a:fld>
            <a:endParaRPr kumimoji="1" lang="zh-CN" altLang="en-US"/>
          </a:p>
        </p:txBody>
      </p:sp>
    </p:spTree>
    <p:extLst>
      <p:ext uri="{BB962C8B-B14F-4D97-AF65-F5344CB8AC3E}">
        <p14:creationId xmlns:p14="http://schemas.microsoft.com/office/powerpoint/2010/main" val="2644889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9</a:t>
            </a:fld>
            <a:endParaRPr kumimoji="1" lang="zh-CN" altLang="en-US"/>
          </a:p>
        </p:txBody>
      </p:sp>
    </p:spTree>
    <p:extLst>
      <p:ext uri="{BB962C8B-B14F-4D97-AF65-F5344CB8AC3E}">
        <p14:creationId xmlns:p14="http://schemas.microsoft.com/office/powerpoint/2010/main" val="789958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10</a:t>
            </a:fld>
            <a:endParaRPr kumimoji="1" lang="zh-CN" altLang="en-US"/>
          </a:p>
        </p:txBody>
      </p:sp>
    </p:spTree>
    <p:extLst>
      <p:ext uri="{BB962C8B-B14F-4D97-AF65-F5344CB8AC3E}">
        <p14:creationId xmlns:p14="http://schemas.microsoft.com/office/powerpoint/2010/main" val="3074680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4" name="组合 3"/>
          <p:cNvGrpSpPr/>
          <p:nvPr userDrawn="1"/>
        </p:nvGrpSpPr>
        <p:grpSpPr>
          <a:xfrm>
            <a:off x="0" y="6126486"/>
            <a:ext cx="9143999" cy="731514"/>
            <a:chOff x="1" y="2947547"/>
            <a:chExt cx="9143999" cy="2827685"/>
          </a:xfrm>
        </p:grpSpPr>
        <p:sp>
          <p:nvSpPr>
            <p:cNvPr id="5" name="任意多边形 4"/>
            <p:cNvSpPr/>
            <p:nvPr/>
          </p:nvSpPr>
          <p:spPr>
            <a:xfrm>
              <a:off x="1" y="2947547"/>
              <a:ext cx="9143999" cy="229735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sp>
          <p:nvSpPr>
            <p:cNvPr id="6" name="任意多边形 5"/>
            <p:cNvSpPr/>
            <p:nvPr/>
          </p:nvSpPr>
          <p:spPr>
            <a:xfrm>
              <a:off x="1" y="3559995"/>
              <a:ext cx="9143999" cy="2215237"/>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flip="none" rotWithShape="1">
              <a:gsLst>
                <a:gs pos="26000">
                  <a:schemeClr val="bg1"/>
                </a:gs>
                <a:gs pos="100000">
                  <a:srgbClr val="DFDFDF">
                    <a:lumMod val="52000"/>
                    <a:lumOff val="4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grpSp>
      <p:grpSp>
        <p:nvGrpSpPr>
          <p:cNvPr id="7" name="组合 6"/>
          <p:cNvGrpSpPr/>
          <p:nvPr userDrawn="1"/>
        </p:nvGrpSpPr>
        <p:grpSpPr>
          <a:xfrm rot="10800000">
            <a:off x="-7" y="-1"/>
            <a:ext cx="9144001" cy="1882013"/>
            <a:chOff x="1" y="2994858"/>
            <a:chExt cx="9144001" cy="3162457"/>
          </a:xfrm>
        </p:grpSpPr>
        <p:sp>
          <p:nvSpPr>
            <p:cNvPr id="8" name="任意多边形 7"/>
            <p:cNvSpPr/>
            <p:nvPr/>
          </p:nvSpPr>
          <p:spPr>
            <a:xfrm>
              <a:off x="1" y="2994858"/>
              <a:ext cx="9143999" cy="215401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sp>
          <p:nvSpPr>
            <p:cNvPr id="9" name="任意多边形 8"/>
            <p:cNvSpPr/>
            <p:nvPr/>
          </p:nvSpPr>
          <p:spPr>
            <a:xfrm>
              <a:off x="3" y="3474503"/>
              <a:ext cx="9143999" cy="2682812"/>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flip="none" rotWithShape="1">
              <a:gsLst>
                <a:gs pos="17000">
                  <a:schemeClr val="bg1"/>
                </a:gs>
                <a:gs pos="100000">
                  <a:srgbClr val="DFDFDF">
                    <a:lumMod val="73000"/>
                    <a:lumOff val="27000"/>
                  </a:srgbClr>
                </a:gs>
                <a:gs pos="81000">
                  <a:srgbClr val="DFDFDF">
                    <a:lumMod val="52000"/>
                    <a:lumOff val="4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grpSp>
      <p:sp>
        <p:nvSpPr>
          <p:cNvPr id="11" name="文本框 10"/>
          <p:cNvSpPr txBox="1"/>
          <p:nvPr userDrawn="1"/>
        </p:nvSpPr>
        <p:spPr>
          <a:xfrm>
            <a:off x="8703044" y="6511211"/>
            <a:ext cx="211221" cy="215442"/>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a:t>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标题 1"/>
          <p:cNvSpPr>
            <a:spLocks noGrp="1"/>
          </p:cNvSpPr>
          <p:nvPr>
            <p:ph type="title"/>
          </p:nvPr>
        </p:nvSpPr>
        <p:spPr>
          <a:xfrm>
            <a:off x="361950" y="371408"/>
            <a:ext cx="8229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a:t>单击此处编辑母版标题样式</a:t>
            </a:r>
          </a:p>
        </p:txBody>
      </p:sp>
      <p:pic>
        <p:nvPicPr>
          <p:cNvPr id="15" name="图片 14"/>
          <p:cNvPicPr>
            <a:picLocks noChangeAspect="1"/>
          </p:cNvPicPr>
          <p:nvPr userDrawn="1"/>
        </p:nvPicPr>
        <p:blipFill rotWithShape="1">
          <a:blip r:embed="rId2">
            <a:extLst>
              <a:ext uri="{28A0092B-C50C-407E-A947-70E740481C1C}">
                <a14:useLocalDpi xmlns:a14="http://schemas.microsoft.com/office/drawing/2010/main" val="0"/>
              </a:ext>
            </a:extLst>
          </a:blip>
          <a:srcRect r="78695"/>
          <a:stretch/>
        </p:blipFill>
        <p:spPr>
          <a:xfrm>
            <a:off x="8202096" y="295407"/>
            <a:ext cx="744346" cy="714429"/>
          </a:xfrm>
          <a:prstGeom prst="rect">
            <a:avLst/>
          </a:prstGeom>
        </p:spPr>
      </p:pic>
    </p:spTree>
    <p:extLst>
      <p:ext uri="{BB962C8B-B14F-4D97-AF65-F5344CB8AC3E}">
        <p14:creationId xmlns:p14="http://schemas.microsoft.com/office/powerpoint/2010/main" val="505418203"/>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86576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23934"/>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50FEE-C184-9C44-A87C-14688E67DF0A}" type="datetimeFigureOut">
              <a:rPr kumimoji="1" lang="zh-CN" altLang="en-US" smtClean="0"/>
              <a:t>2020/5/29</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DC8B4-F298-AA4C-BBDD-4ED5847DBBE2}" type="slidenum">
              <a:rPr kumimoji="1" lang="zh-CN" altLang="en-US" smtClean="0"/>
              <a:t>‹#›</a:t>
            </a:fld>
            <a:endParaRPr kumimoji="1" lang="zh-CN" altLang="en-US"/>
          </a:p>
        </p:txBody>
      </p:sp>
    </p:spTree>
    <p:extLst>
      <p:ext uri="{BB962C8B-B14F-4D97-AF65-F5344CB8AC3E}">
        <p14:creationId xmlns:p14="http://schemas.microsoft.com/office/powerpoint/2010/main" val="942269845"/>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2" r:id="rId3"/>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14">
            <a:extLst>
              <a:ext uri="{FF2B5EF4-FFF2-40B4-BE49-F238E27FC236}">
                <a16:creationId xmlns:a16="http://schemas.microsoft.com/office/drawing/2014/main" id="{5408B285-DDFE-4DED-9D56-45511F402D3C}"/>
              </a:ext>
            </a:extLst>
          </p:cNvPr>
          <p:cNvSpPr/>
          <p:nvPr/>
        </p:nvSpPr>
        <p:spPr>
          <a:xfrm>
            <a:off x="0" y="4893854"/>
            <a:ext cx="9143999" cy="2051818"/>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任意多边形 21">
            <a:extLst>
              <a:ext uri="{FF2B5EF4-FFF2-40B4-BE49-F238E27FC236}">
                <a16:creationId xmlns:a16="http://schemas.microsoft.com/office/drawing/2014/main" id="{B3AA8AF9-70D2-47A6-883E-91AE23FDB97E}"/>
              </a:ext>
            </a:extLst>
          </p:cNvPr>
          <p:cNvSpPr/>
          <p:nvPr/>
        </p:nvSpPr>
        <p:spPr>
          <a:xfrm>
            <a:off x="0" y="5431808"/>
            <a:ext cx="9143999" cy="3478011"/>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flip="none" rotWithShape="1">
            <a:gsLst>
              <a:gs pos="17000">
                <a:schemeClr val="bg1"/>
              </a:gs>
              <a:gs pos="100000">
                <a:srgbClr val="DFDFDF">
                  <a:lumMod val="52000"/>
                  <a:lumOff val="48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sp>
        <p:nvSpPr>
          <p:cNvPr id="7" name="标题 3">
            <a:extLst>
              <a:ext uri="{FF2B5EF4-FFF2-40B4-BE49-F238E27FC236}">
                <a16:creationId xmlns:a16="http://schemas.microsoft.com/office/drawing/2014/main" id="{4D7EAF3D-ABB4-40DD-BC73-10729424F27F}"/>
              </a:ext>
            </a:extLst>
          </p:cNvPr>
          <p:cNvSpPr txBox="1">
            <a:spLocks/>
          </p:cNvSpPr>
          <p:nvPr/>
        </p:nvSpPr>
        <p:spPr>
          <a:xfrm>
            <a:off x="1627189" y="2104981"/>
            <a:ext cx="6135685" cy="52322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sz="2800" b="1">
                <a:solidFill>
                  <a:srgbClr val="04619D"/>
                </a:solidFill>
                <a:latin typeface="等线" panose="02010600030101010101" pitchFamily="2" charset="-122"/>
                <a:ea typeface="等线" panose="02010600030101010101" pitchFamily="2" charset="-122"/>
              </a:rPr>
              <a:t>基于</a:t>
            </a:r>
            <a:r>
              <a:rPr lang="en-US" altLang="zh-CN" sz="2800" b="1">
                <a:solidFill>
                  <a:srgbClr val="04619D"/>
                </a:solidFill>
                <a:latin typeface="等线" panose="02010600030101010101" pitchFamily="2" charset="-122"/>
                <a:ea typeface="等线" panose="02010600030101010101" pitchFamily="2" charset="-122"/>
              </a:rPr>
              <a:t>Flask</a:t>
            </a:r>
            <a:r>
              <a:rPr lang="zh-CN" altLang="en-US" sz="2800" b="1">
                <a:solidFill>
                  <a:srgbClr val="04619D"/>
                </a:solidFill>
                <a:latin typeface="等线" panose="02010600030101010101" pitchFamily="2" charset="-122"/>
                <a:ea typeface="等线" panose="02010600030101010101" pitchFamily="2" charset="-122"/>
              </a:rPr>
              <a:t>的深度学习自动化部署系统</a:t>
            </a:r>
            <a:endParaRPr lang="zh-CN" altLang="en-US" sz="2800" b="1" dirty="0">
              <a:solidFill>
                <a:srgbClr val="04619D"/>
              </a:solidFill>
              <a:latin typeface="等线" panose="02010600030101010101" pitchFamily="2" charset="-122"/>
              <a:ea typeface="等线" panose="02010600030101010101" pitchFamily="2" charset="-122"/>
            </a:endParaRPr>
          </a:p>
        </p:txBody>
      </p:sp>
      <p:pic>
        <p:nvPicPr>
          <p:cNvPr id="8" name="图片 7">
            <a:extLst>
              <a:ext uri="{FF2B5EF4-FFF2-40B4-BE49-F238E27FC236}">
                <a16:creationId xmlns:a16="http://schemas.microsoft.com/office/drawing/2014/main" id="{05157F69-4D01-4549-B058-339FEFEDABDA}"/>
              </a:ext>
            </a:extLst>
          </p:cNvPr>
          <p:cNvPicPr>
            <a:picLocks noChangeAspect="1"/>
          </p:cNvPicPr>
          <p:nvPr/>
        </p:nvPicPr>
        <p:blipFill rotWithShape="1">
          <a:blip r:embed="rId3">
            <a:extLst>
              <a:ext uri="{28A0092B-C50C-407E-A947-70E740481C1C}">
                <a14:useLocalDpi xmlns:a14="http://schemas.microsoft.com/office/drawing/2010/main" val="0"/>
              </a:ext>
            </a:extLst>
          </a:blip>
          <a:srcRect r="78695"/>
          <a:stretch/>
        </p:blipFill>
        <p:spPr>
          <a:xfrm>
            <a:off x="517365" y="315501"/>
            <a:ext cx="1266985" cy="1216062"/>
          </a:xfrm>
          <a:prstGeom prst="rect">
            <a:avLst/>
          </a:prstGeom>
        </p:spPr>
      </p:pic>
      <p:sp>
        <p:nvSpPr>
          <p:cNvPr id="2" name="文本框 1">
            <a:extLst>
              <a:ext uri="{FF2B5EF4-FFF2-40B4-BE49-F238E27FC236}">
                <a16:creationId xmlns:a16="http://schemas.microsoft.com/office/drawing/2014/main" id="{6F4FE1E7-B44F-4CEB-B662-ED7947576777}"/>
              </a:ext>
            </a:extLst>
          </p:cNvPr>
          <p:cNvSpPr txBox="1"/>
          <p:nvPr/>
        </p:nvSpPr>
        <p:spPr>
          <a:xfrm>
            <a:off x="3352755" y="3770533"/>
            <a:ext cx="2438488" cy="1123321"/>
          </a:xfrm>
          <a:prstGeom prst="rect">
            <a:avLst/>
          </a:prstGeom>
          <a:noFill/>
        </p:spPr>
        <p:txBody>
          <a:bodyPr wrap="none" rtlCol="0">
            <a:spAutoFit/>
          </a:bodyPr>
          <a:lstStyle/>
          <a:p>
            <a:pPr algn="ctr">
              <a:lnSpc>
                <a:spcPct val="200000"/>
              </a:lnSpc>
            </a:pPr>
            <a:r>
              <a:rPr lang="zh-CN" altLang="en-US"/>
              <a:t>软件工程综合实验 </a:t>
            </a:r>
            <a:r>
              <a:rPr lang="en-US" altLang="zh-CN"/>
              <a:t>C</a:t>
            </a:r>
            <a:r>
              <a:rPr lang="zh-CN" altLang="en-US"/>
              <a:t>组</a:t>
            </a:r>
            <a:endParaRPr lang="en-US" altLang="zh-CN"/>
          </a:p>
          <a:p>
            <a:pPr algn="ctr">
              <a:lnSpc>
                <a:spcPct val="200000"/>
              </a:lnSpc>
            </a:pPr>
            <a:r>
              <a:rPr lang="en-US" altLang="zh-CN"/>
              <a:t>2020</a:t>
            </a:r>
            <a:r>
              <a:rPr lang="zh-CN" altLang="en-US"/>
              <a:t>年</a:t>
            </a:r>
            <a:r>
              <a:rPr lang="en-US" altLang="zh-CN"/>
              <a:t>5</a:t>
            </a:r>
            <a:r>
              <a:rPr lang="zh-CN" altLang="en-US"/>
              <a:t>月</a:t>
            </a:r>
            <a:r>
              <a:rPr lang="en-US" altLang="zh-CN"/>
              <a:t>29</a:t>
            </a:r>
            <a:r>
              <a:rPr lang="zh-CN" altLang="en-US"/>
              <a:t>日</a:t>
            </a:r>
          </a:p>
        </p:txBody>
      </p:sp>
    </p:spTree>
    <p:extLst>
      <p:ext uri="{BB962C8B-B14F-4D97-AF65-F5344CB8AC3E}">
        <p14:creationId xmlns:p14="http://schemas.microsoft.com/office/powerpoint/2010/main" val="51139883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53B11-B167-E049-AEEB-F9CC49480383}"/>
              </a:ext>
            </a:extLst>
          </p:cNvPr>
          <p:cNvSpPr>
            <a:spLocks noGrp="1"/>
          </p:cNvSpPr>
          <p:nvPr>
            <p:ph type="title"/>
          </p:nvPr>
        </p:nvSpPr>
        <p:spPr>
          <a:xfrm>
            <a:off x="609600" y="371408"/>
            <a:ext cx="7286625" cy="533400"/>
          </a:xfrm>
        </p:spPr>
        <p:txBody>
          <a:bodyPr>
            <a:normAutofit/>
          </a:bodyPr>
          <a:lstStyle/>
          <a:p>
            <a:r>
              <a:rPr lang="en-US" altLang="zh-CN" sz="2000">
                <a:latin typeface="等线" panose="02010600030101010101" pitchFamily="2" charset="-122"/>
                <a:ea typeface="等线" panose="02010600030101010101" pitchFamily="2" charset="-122"/>
              </a:rPr>
              <a:t>2. </a:t>
            </a:r>
            <a:r>
              <a:rPr lang="zh-CN" altLang="en-US" sz="2000">
                <a:latin typeface="等线" panose="02010600030101010101" pitchFamily="2" charset="-122"/>
                <a:ea typeface="等线" panose="02010600030101010101" pitchFamily="2" charset="-122"/>
              </a:rPr>
              <a:t>文档评审意见反馈</a:t>
            </a:r>
            <a:endParaRPr kumimoji="1" lang="zh-CN" altLang="en-US" sz="2000" dirty="0">
              <a:latin typeface="等线" panose="02010600030101010101" pitchFamily="2" charset="-122"/>
              <a:ea typeface="等线" panose="02010600030101010101" pitchFamily="2" charset="-122"/>
            </a:endParaRPr>
          </a:p>
        </p:txBody>
      </p:sp>
      <p:sp>
        <p:nvSpPr>
          <p:cNvPr id="6" name="矩形 5">
            <a:extLst>
              <a:ext uri="{FF2B5EF4-FFF2-40B4-BE49-F238E27FC236}">
                <a16:creationId xmlns:a16="http://schemas.microsoft.com/office/drawing/2014/main" id="{65717ED5-4EBA-44CF-831C-B56B0C88864F}"/>
              </a:ext>
            </a:extLst>
          </p:cNvPr>
          <p:cNvSpPr/>
          <p:nvPr/>
        </p:nvSpPr>
        <p:spPr>
          <a:xfrm>
            <a:off x="1547812" y="1291712"/>
            <a:ext cx="6048375" cy="465640"/>
          </a:xfrm>
          <a:prstGeom prst="rect">
            <a:avLst/>
          </a:prstGeom>
        </p:spPr>
        <p:txBody>
          <a:bodyPr wrap="square">
            <a:spAutoFit/>
          </a:bodyPr>
          <a:lstStyle/>
          <a:p>
            <a:pPr>
              <a:lnSpc>
                <a:spcPct val="150000"/>
              </a:lnSpc>
            </a:pPr>
            <a:r>
              <a:rPr lang="zh-CN" altLang="en-US" dirty="0">
                <a:latin typeface="等线" panose="02010600030101010101" pitchFamily="2" charset="-122"/>
                <a:ea typeface="等线" panose="02010600030101010101" pitchFamily="2" charset="-122"/>
              </a:rPr>
              <a:t>对</a:t>
            </a:r>
            <a:r>
              <a:rPr lang="en-US" altLang="zh-CN" dirty="0">
                <a:latin typeface="等线" panose="02010600030101010101" pitchFamily="2" charset="-122"/>
                <a:ea typeface="等线" panose="02010600030101010101" pitchFamily="2" charset="-122"/>
              </a:rPr>
              <a:t>H</a:t>
            </a:r>
            <a:r>
              <a:rPr lang="zh-CN" altLang="en-US" dirty="0">
                <a:latin typeface="等线" panose="02010600030101010101" pitchFamily="2" charset="-122"/>
                <a:ea typeface="等线" panose="02010600030101010101" pitchFamily="2" charset="-122"/>
              </a:rPr>
              <a:t>组</a:t>
            </a:r>
            <a:r>
              <a:rPr lang="zh-CN" altLang="en-US" dirty="0">
                <a:latin typeface="等线" panose="02010600030101010101" pitchFamily="2" charset="-122"/>
              </a:rPr>
              <a:t>的文档评审意见反馈</a:t>
            </a:r>
            <a:endParaRPr lang="zh-CN" altLang="en-US" dirty="0">
              <a:latin typeface="等线" panose="02010600030101010101" pitchFamily="2" charset="-122"/>
              <a:ea typeface="等线" panose="02010600030101010101" pitchFamily="2" charset="-122"/>
            </a:endParaRPr>
          </a:p>
        </p:txBody>
      </p:sp>
      <p:graphicFrame>
        <p:nvGraphicFramePr>
          <p:cNvPr id="5" name="表格 4">
            <a:extLst>
              <a:ext uri="{FF2B5EF4-FFF2-40B4-BE49-F238E27FC236}">
                <a16:creationId xmlns:a16="http://schemas.microsoft.com/office/drawing/2014/main" id="{0D9F9E06-FB21-4C1A-B061-297A25C4483F}"/>
              </a:ext>
            </a:extLst>
          </p:cNvPr>
          <p:cNvGraphicFramePr>
            <a:graphicFrameLocks noGrp="1"/>
          </p:cNvGraphicFramePr>
          <p:nvPr>
            <p:extLst>
              <p:ext uri="{D42A27DB-BD31-4B8C-83A1-F6EECF244321}">
                <p14:modId xmlns:p14="http://schemas.microsoft.com/office/powerpoint/2010/main" val="1812117556"/>
              </p:ext>
            </p:extLst>
          </p:nvPr>
        </p:nvGraphicFramePr>
        <p:xfrm>
          <a:off x="609600" y="1757352"/>
          <a:ext cx="7815943" cy="4229270"/>
        </p:xfrm>
        <a:graphic>
          <a:graphicData uri="http://schemas.openxmlformats.org/drawingml/2006/table">
            <a:tbl>
              <a:tblPr firstRow="1" firstCol="1" bandRow="1"/>
              <a:tblGrid>
                <a:gridCol w="605814">
                  <a:extLst>
                    <a:ext uri="{9D8B030D-6E8A-4147-A177-3AD203B41FA5}">
                      <a16:colId xmlns:a16="http://schemas.microsoft.com/office/drawing/2014/main" val="1539503317"/>
                    </a:ext>
                  </a:extLst>
                </a:gridCol>
                <a:gridCol w="868134">
                  <a:extLst>
                    <a:ext uri="{9D8B030D-6E8A-4147-A177-3AD203B41FA5}">
                      <a16:colId xmlns:a16="http://schemas.microsoft.com/office/drawing/2014/main" val="3885619516"/>
                    </a:ext>
                  </a:extLst>
                </a:gridCol>
                <a:gridCol w="3250377">
                  <a:extLst>
                    <a:ext uri="{9D8B030D-6E8A-4147-A177-3AD203B41FA5}">
                      <a16:colId xmlns:a16="http://schemas.microsoft.com/office/drawing/2014/main" val="2497740169"/>
                    </a:ext>
                  </a:extLst>
                </a:gridCol>
                <a:gridCol w="726293">
                  <a:extLst>
                    <a:ext uri="{9D8B030D-6E8A-4147-A177-3AD203B41FA5}">
                      <a16:colId xmlns:a16="http://schemas.microsoft.com/office/drawing/2014/main" val="330351744"/>
                    </a:ext>
                  </a:extLst>
                </a:gridCol>
                <a:gridCol w="727148">
                  <a:extLst>
                    <a:ext uri="{9D8B030D-6E8A-4147-A177-3AD203B41FA5}">
                      <a16:colId xmlns:a16="http://schemas.microsoft.com/office/drawing/2014/main" val="1546632127"/>
                    </a:ext>
                  </a:extLst>
                </a:gridCol>
                <a:gridCol w="974148">
                  <a:extLst>
                    <a:ext uri="{9D8B030D-6E8A-4147-A177-3AD203B41FA5}">
                      <a16:colId xmlns:a16="http://schemas.microsoft.com/office/drawing/2014/main" val="171400830"/>
                    </a:ext>
                  </a:extLst>
                </a:gridCol>
                <a:gridCol w="664029">
                  <a:extLst>
                    <a:ext uri="{9D8B030D-6E8A-4147-A177-3AD203B41FA5}">
                      <a16:colId xmlns:a16="http://schemas.microsoft.com/office/drawing/2014/main" val="3866935440"/>
                    </a:ext>
                  </a:extLst>
                </a:gridCol>
              </a:tblGrid>
              <a:tr h="404465">
                <a:tc>
                  <a:txBody>
                    <a:bodyPr/>
                    <a:lstStyle/>
                    <a:p>
                      <a:pPr algn="ctr">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序号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问题位置</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问题描述</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严重性</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报告人</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处理意见</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反馈</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7158812"/>
                  </a:ext>
                </a:extLst>
              </a:tr>
              <a:tr h="444911">
                <a:tc>
                  <a:txBody>
                    <a:bodyPr/>
                    <a:lstStyle/>
                    <a:p>
                      <a:pPr algn="ctr">
                        <a:spcAft>
                          <a:spcPts val="0"/>
                        </a:spcAft>
                      </a:pPr>
                      <a:r>
                        <a:rPr lang="en-US" sz="1200" kern="0" dirty="0">
                          <a:effectLst/>
                          <a:latin typeface="等线" panose="02010600030101010101" pitchFamily="2" charset="-122"/>
                          <a:ea typeface="等线" panose="02010600030101010101" pitchFamily="2" charset="-122"/>
                          <a:cs typeface="Times New Roman" panose="02020603050405020304" pitchFamily="18" charset="0"/>
                        </a:rPr>
                        <a:t>1</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dirty="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封面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封面缺少版本号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郭浩隆、宋冰晨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一般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建议增加版本号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接受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830111"/>
                  </a:ext>
                </a:extLst>
              </a:tr>
              <a:tr h="404465">
                <a:tc>
                  <a:txBody>
                    <a:bodyPr/>
                    <a:lstStyle/>
                    <a:p>
                      <a:pPr algn="ctr">
                        <a:spcAft>
                          <a:spcPts val="0"/>
                        </a:spcAft>
                      </a:pPr>
                      <a:r>
                        <a:rPr lang="en-US" sz="1200" kern="0">
                          <a:effectLst/>
                          <a:latin typeface="等线" panose="02010600030101010101" pitchFamily="2" charset="-122"/>
                          <a:ea typeface="等线" panose="02010600030101010101" pitchFamily="2" charset="-122"/>
                          <a:cs typeface="Times New Roman" panose="02020603050405020304" pitchFamily="18" charset="0"/>
                        </a:rPr>
                        <a:t>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4.2.1</a:t>
                      </a: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a:t>
                      </a:r>
                      <a:r>
                        <a:rPr 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4.2.2</a:t>
                      </a:r>
                      <a:endPar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dirty="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两个表格中包含错误用词“登陆”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郭浩隆、宋冰晨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轻微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建议将“登陆”修改为“登录”</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接受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994134"/>
                  </a:ext>
                </a:extLst>
              </a:tr>
              <a:tr h="404465">
                <a:tc>
                  <a:txBody>
                    <a:bodyPr/>
                    <a:lstStyle/>
                    <a:p>
                      <a:pPr algn="ctr">
                        <a:spcAft>
                          <a:spcPts val="0"/>
                        </a:spcAft>
                      </a:pPr>
                      <a:r>
                        <a:rPr lang="en-US" sz="1200" kern="0">
                          <a:effectLst/>
                          <a:latin typeface="等线" panose="02010600030101010101" pitchFamily="2" charset="-122"/>
                          <a:ea typeface="等线" panose="02010600030101010101" pitchFamily="2" charset="-122"/>
                          <a:cs typeface="Times New Roman" panose="02020603050405020304" pitchFamily="18" charset="0"/>
                        </a:rPr>
                        <a:t>3</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4.2.6</a:t>
                      </a:r>
                      <a:endPar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dirty="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简要描述中“测试能否实项目管理中。。。”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郭浩隆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轻微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建议修改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接受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476905"/>
                  </a:ext>
                </a:extLst>
              </a:tr>
              <a:tr h="404465">
                <a:tc>
                  <a:txBody>
                    <a:bodyPr/>
                    <a:lstStyle/>
                    <a:p>
                      <a:pPr algn="ctr">
                        <a:spcAft>
                          <a:spcPts val="0"/>
                        </a:spcAft>
                      </a:pPr>
                      <a:r>
                        <a:rPr lang="en-US" sz="1200" kern="0">
                          <a:effectLst/>
                          <a:latin typeface="等线" panose="02010600030101010101" pitchFamily="2" charset="-122"/>
                          <a:ea typeface="等线" panose="02010600030101010101" pitchFamily="2" charset="-122"/>
                          <a:cs typeface="Times New Roman" panose="02020603050405020304" pitchFamily="18" charset="0"/>
                        </a:rPr>
                        <a:t>4</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200" kern="0" dirty="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4.2.11</a:t>
                      </a:r>
                      <a:endParaRPr lang="zh-CN" altLang="en-US" sz="1200" kern="0" dirty="0">
                        <a:solidFill>
                          <a:schemeClr val="tx1"/>
                        </a:solidFill>
                        <a:effectLst/>
                        <a:latin typeface="宋体"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预期结果中“删除的模型进行去处”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郭浩隆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轻微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建议修改为“去除”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接受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0358241"/>
                  </a:ext>
                </a:extLst>
              </a:tr>
              <a:tr h="808929">
                <a:tc>
                  <a:txBody>
                    <a:bodyPr/>
                    <a:lstStyle/>
                    <a:p>
                      <a:pPr algn="ctr">
                        <a:spcAft>
                          <a:spcPts val="0"/>
                        </a:spcAft>
                      </a:pPr>
                      <a:r>
                        <a:rPr lang="en-US" sz="1200" kern="0">
                          <a:effectLst/>
                          <a:latin typeface="等线" panose="02010600030101010101" pitchFamily="2" charset="-122"/>
                          <a:ea typeface="等线" panose="02010600030101010101" pitchFamily="2" charset="-122"/>
                          <a:cs typeface="Times New Roman" panose="02020603050405020304" pitchFamily="18" charset="0"/>
                        </a:rPr>
                        <a:t>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6.1</a:t>
                      </a:r>
                      <a:endPar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dirty="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表</a:t>
                      </a:r>
                      <a:r>
                        <a:rPr lang="en-US" sz="1200" kern="0" dirty="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42</a:t>
                      </a:r>
                      <a:r>
                        <a:rPr lang="zh-CN" altLang="en-US" sz="1200" kern="0" dirty="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后有一个无名空表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dirty="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郭浩隆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轻微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建议删除无用空表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接受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2726012"/>
                  </a:ext>
                </a:extLst>
              </a:tr>
              <a:tr h="404465">
                <a:tc>
                  <a:txBody>
                    <a:bodyPr/>
                    <a:lstStyle/>
                    <a:p>
                      <a:pPr algn="ctr">
                        <a:spcAft>
                          <a:spcPts val="0"/>
                        </a:spcAft>
                      </a:pPr>
                      <a:r>
                        <a:rPr lang="en-US" sz="1200" kern="0">
                          <a:effectLst/>
                          <a:latin typeface="等线" panose="02010600030101010101" pitchFamily="2" charset="-122"/>
                          <a:ea typeface="等线" panose="02010600030101010101" pitchFamily="2" charset="-122"/>
                          <a:cs typeface="Times New Roman" panose="02020603050405020304" pitchFamily="18" charset="0"/>
                        </a:rPr>
                        <a:t>6</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封面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软件需求规格说明书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dirty="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宋冰晨、赵正阳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dirty="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严重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应为</a:t>
                      </a:r>
                      <a:r>
                        <a:rPr 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a:t>
                      </a: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软件测试需求规格说明书</a:t>
                      </a:r>
                      <a:r>
                        <a:rPr 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a:t>
                      </a:r>
                      <a:endPar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dirty="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接受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901981"/>
                  </a:ext>
                </a:extLst>
              </a:tr>
              <a:tr h="404465">
                <a:tc>
                  <a:txBody>
                    <a:bodyPr/>
                    <a:lstStyle/>
                    <a:p>
                      <a:pPr algn="ctr">
                        <a:spcAft>
                          <a:spcPts val="0"/>
                        </a:spcAft>
                      </a:pPr>
                      <a:r>
                        <a:rPr lang="en-US" sz="1200" kern="0">
                          <a:effectLst/>
                          <a:latin typeface="等线" panose="02010600030101010101" pitchFamily="2" charset="-122"/>
                          <a:ea typeface="等线" panose="02010600030101010101" pitchFamily="2" charset="-122"/>
                          <a:cs typeface="Times New Roman" panose="02020603050405020304" pitchFamily="18" charset="0"/>
                        </a:rPr>
                        <a:t>7</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a:t>
                      </a:r>
                      <a:endPar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文档中对英文和数字使用的字体有</a:t>
                      </a:r>
                      <a:r>
                        <a:rPr 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Arial</a:t>
                      </a: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、等线、新罗马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宋冰晨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dirty="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轻微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dirty="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建议统一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接受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7224241"/>
                  </a:ext>
                </a:extLst>
              </a:tr>
              <a:tr h="404465">
                <a:tc>
                  <a:txBody>
                    <a:bodyPr/>
                    <a:lstStyle/>
                    <a:p>
                      <a:pPr algn="ctr">
                        <a:spcAft>
                          <a:spcPts val="0"/>
                        </a:spcAft>
                      </a:pPr>
                      <a:r>
                        <a:rPr lang="en-US" sz="1200" kern="0">
                          <a:effectLst/>
                          <a:latin typeface="等线" panose="02010600030101010101" pitchFamily="2" charset="-122"/>
                          <a:ea typeface="等线" panose="02010600030101010101" pitchFamily="2" charset="-122"/>
                          <a:cs typeface="Times New Roman" panose="02020603050405020304" pitchFamily="18" charset="0"/>
                        </a:rPr>
                        <a:t>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目录</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dirty="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中文使用字体为等线</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宋冰晨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轻微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dirty="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建议和正文字体统一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200" kern="0" dirty="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接受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1990774"/>
                  </a:ext>
                </a:extLst>
              </a:tr>
            </a:tbl>
          </a:graphicData>
        </a:graphic>
      </p:graphicFrame>
      <p:pic>
        <p:nvPicPr>
          <p:cNvPr id="4" name="图片 3">
            <a:extLst>
              <a:ext uri="{FF2B5EF4-FFF2-40B4-BE49-F238E27FC236}">
                <a16:creationId xmlns:a16="http://schemas.microsoft.com/office/drawing/2014/main" id="{65BE6E2A-964D-6E4C-97EF-1D2203629C1A}"/>
              </a:ext>
            </a:extLst>
          </p:cNvPr>
          <p:cNvPicPr>
            <a:picLocks noChangeAspect="1"/>
          </p:cNvPicPr>
          <p:nvPr/>
        </p:nvPicPr>
        <p:blipFill>
          <a:blip r:embed="rId3"/>
          <a:stretch>
            <a:fillRect/>
          </a:stretch>
        </p:blipFill>
        <p:spPr>
          <a:xfrm>
            <a:off x="1126671" y="2080358"/>
            <a:ext cx="6781800" cy="1362811"/>
          </a:xfrm>
          <a:prstGeom prst="rect">
            <a:avLst/>
          </a:prstGeom>
        </p:spPr>
      </p:pic>
      <p:pic>
        <p:nvPicPr>
          <p:cNvPr id="10" name="图片 9">
            <a:extLst>
              <a:ext uri="{FF2B5EF4-FFF2-40B4-BE49-F238E27FC236}">
                <a16:creationId xmlns:a16="http://schemas.microsoft.com/office/drawing/2014/main" id="{8740545C-8F8B-0447-986B-D815EFFBA911}"/>
              </a:ext>
            </a:extLst>
          </p:cNvPr>
          <p:cNvPicPr>
            <a:picLocks noChangeAspect="1"/>
          </p:cNvPicPr>
          <p:nvPr/>
        </p:nvPicPr>
        <p:blipFill>
          <a:blip r:embed="rId4"/>
          <a:stretch>
            <a:fillRect/>
          </a:stretch>
        </p:blipFill>
        <p:spPr>
          <a:xfrm>
            <a:off x="1126671" y="3869441"/>
            <a:ext cx="6685528" cy="1556657"/>
          </a:xfrm>
          <a:prstGeom prst="rect">
            <a:avLst/>
          </a:prstGeom>
        </p:spPr>
      </p:pic>
    </p:spTree>
    <p:extLst>
      <p:ext uri="{BB962C8B-B14F-4D97-AF65-F5344CB8AC3E}">
        <p14:creationId xmlns:p14="http://schemas.microsoft.com/office/powerpoint/2010/main" val="35260891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53B11-B167-E049-AEEB-F9CC49480383}"/>
              </a:ext>
            </a:extLst>
          </p:cNvPr>
          <p:cNvSpPr>
            <a:spLocks noGrp="1"/>
          </p:cNvSpPr>
          <p:nvPr>
            <p:ph type="title"/>
          </p:nvPr>
        </p:nvSpPr>
        <p:spPr>
          <a:xfrm>
            <a:off x="609600" y="371408"/>
            <a:ext cx="7286625" cy="533400"/>
          </a:xfrm>
        </p:spPr>
        <p:txBody>
          <a:bodyPr>
            <a:normAutofit/>
          </a:bodyPr>
          <a:lstStyle/>
          <a:p>
            <a:r>
              <a:rPr lang="en-US" altLang="zh-CN" sz="2000">
                <a:latin typeface="等线" panose="02010600030101010101" pitchFamily="2" charset="-122"/>
                <a:ea typeface="等线" panose="02010600030101010101" pitchFamily="2" charset="-122"/>
              </a:rPr>
              <a:t>2. </a:t>
            </a:r>
            <a:r>
              <a:rPr lang="zh-CN" altLang="en-US" sz="2000">
                <a:latin typeface="等线" panose="02010600030101010101" pitchFamily="2" charset="-122"/>
                <a:ea typeface="等线" panose="02010600030101010101" pitchFamily="2" charset="-122"/>
              </a:rPr>
              <a:t>文档评审意见反馈</a:t>
            </a:r>
            <a:endParaRPr kumimoji="1" lang="zh-CN" altLang="en-US" sz="2000" dirty="0">
              <a:latin typeface="等线" panose="02010600030101010101" pitchFamily="2" charset="-122"/>
              <a:ea typeface="等线" panose="02010600030101010101" pitchFamily="2" charset="-122"/>
            </a:endParaRPr>
          </a:p>
        </p:txBody>
      </p:sp>
      <p:graphicFrame>
        <p:nvGraphicFramePr>
          <p:cNvPr id="5" name="表格 4">
            <a:extLst>
              <a:ext uri="{FF2B5EF4-FFF2-40B4-BE49-F238E27FC236}">
                <a16:creationId xmlns:a16="http://schemas.microsoft.com/office/drawing/2014/main" id="{0D9F9E06-FB21-4C1A-B061-297A25C4483F}"/>
              </a:ext>
            </a:extLst>
          </p:cNvPr>
          <p:cNvGraphicFramePr>
            <a:graphicFrameLocks noGrp="1"/>
          </p:cNvGraphicFramePr>
          <p:nvPr>
            <p:extLst>
              <p:ext uri="{D42A27DB-BD31-4B8C-83A1-F6EECF244321}">
                <p14:modId xmlns:p14="http://schemas.microsoft.com/office/powerpoint/2010/main" val="2967266031"/>
              </p:ext>
            </p:extLst>
          </p:nvPr>
        </p:nvGraphicFramePr>
        <p:xfrm>
          <a:off x="609600" y="1632627"/>
          <a:ext cx="8109857" cy="4820148"/>
        </p:xfrm>
        <a:graphic>
          <a:graphicData uri="http://schemas.openxmlformats.org/drawingml/2006/table">
            <a:tbl>
              <a:tblPr firstRow="1" firstCol="1" bandRow="1"/>
              <a:tblGrid>
                <a:gridCol w="605814">
                  <a:extLst>
                    <a:ext uri="{9D8B030D-6E8A-4147-A177-3AD203B41FA5}">
                      <a16:colId xmlns:a16="http://schemas.microsoft.com/office/drawing/2014/main" val="1539503317"/>
                    </a:ext>
                  </a:extLst>
                </a:gridCol>
                <a:gridCol w="868134">
                  <a:extLst>
                    <a:ext uri="{9D8B030D-6E8A-4147-A177-3AD203B41FA5}">
                      <a16:colId xmlns:a16="http://schemas.microsoft.com/office/drawing/2014/main" val="3885619516"/>
                    </a:ext>
                  </a:extLst>
                </a:gridCol>
                <a:gridCol w="3227320">
                  <a:extLst>
                    <a:ext uri="{9D8B030D-6E8A-4147-A177-3AD203B41FA5}">
                      <a16:colId xmlns:a16="http://schemas.microsoft.com/office/drawing/2014/main" val="2497740169"/>
                    </a:ext>
                  </a:extLst>
                </a:gridCol>
                <a:gridCol w="749350">
                  <a:extLst>
                    <a:ext uri="{9D8B030D-6E8A-4147-A177-3AD203B41FA5}">
                      <a16:colId xmlns:a16="http://schemas.microsoft.com/office/drawing/2014/main" val="330351744"/>
                    </a:ext>
                  </a:extLst>
                </a:gridCol>
                <a:gridCol w="592314">
                  <a:extLst>
                    <a:ext uri="{9D8B030D-6E8A-4147-A177-3AD203B41FA5}">
                      <a16:colId xmlns:a16="http://schemas.microsoft.com/office/drawing/2014/main" val="1546632127"/>
                    </a:ext>
                  </a:extLst>
                </a:gridCol>
                <a:gridCol w="1088572">
                  <a:extLst>
                    <a:ext uri="{9D8B030D-6E8A-4147-A177-3AD203B41FA5}">
                      <a16:colId xmlns:a16="http://schemas.microsoft.com/office/drawing/2014/main" val="171400830"/>
                    </a:ext>
                  </a:extLst>
                </a:gridCol>
                <a:gridCol w="978353">
                  <a:extLst>
                    <a:ext uri="{9D8B030D-6E8A-4147-A177-3AD203B41FA5}">
                      <a16:colId xmlns:a16="http://schemas.microsoft.com/office/drawing/2014/main" val="3866935440"/>
                    </a:ext>
                  </a:extLst>
                </a:gridCol>
              </a:tblGrid>
              <a:tr h="519053">
                <a:tc>
                  <a:txBody>
                    <a:bodyPr/>
                    <a:lstStyle/>
                    <a:p>
                      <a:pPr algn="ctr">
                        <a:spcAft>
                          <a:spcPts val="0"/>
                        </a:spcAft>
                      </a:pPr>
                      <a:r>
                        <a:rPr lang="zh-CN" sz="1100" kern="0">
                          <a:effectLst/>
                          <a:latin typeface="等线" panose="02010600030101010101" pitchFamily="2" charset="-122"/>
                          <a:ea typeface="等线" panose="02010600030101010101" pitchFamily="2" charset="-122"/>
                          <a:cs typeface="Times New Roman" panose="02020603050405020304" pitchFamily="18" charset="0"/>
                        </a:rPr>
                        <a:t>序号</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0">
                          <a:effectLst/>
                          <a:latin typeface="等线" panose="02010600030101010101" pitchFamily="2" charset="-122"/>
                          <a:ea typeface="等线" panose="02010600030101010101" pitchFamily="2" charset="-122"/>
                          <a:cs typeface="Times New Roman" panose="02020603050405020304" pitchFamily="18" charset="0"/>
                        </a:rPr>
                        <a:t>问题位置</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0" dirty="0">
                          <a:effectLst/>
                          <a:latin typeface="等线" panose="02010600030101010101" pitchFamily="2" charset="-122"/>
                          <a:ea typeface="等线" panose="02010600030101010101" pitchFamily="2" charset="-122"/>
                          <a:cs typeface="Times New Roman" panose="02020603050405020304" pitchFamily="18" charset="0"/>
                        </a:rPr>
                        <a:t>问题描述</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0">
                          <a:effectLst/>
                          <a:latin typeface="等线" panose="02010600030101010101" pitchFamily="2" charset="-122"/>
                          <a:ea typeface="等线" panose="02010600030101010101" pitchFamily="2" charset="-122"/>
                          <a:cs typeface="Times New Roman" panose="02020603050405020304" pitchFamily="18" charset="0"/>
                        </a:rPr>
                        <a:t>严重性</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0">
                          <a:effectLst/>
                          <a:latin typeface="等线" panose="02010600030101010101" pitchFamily="2" charset="-122"/>
                          <a:ea typeface="等线" panose="02010600030101010101" pitchFamily="2" charset="-122"/>
                          <a:cs typeface="Times New Roman" panose="02020603050405020304" pitchFamily="18" charset="0"/>
                        </a:rPr>
                        <a:t>报告人</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0">
                          <a:effectLst/>
                          <a:latin typeface="等线" panose="02010600030101010101" pitchFamily="2" charset="-122"/>
                          <a:ea typeface="等线" panose="02010600030101010101" pitchFamily="2" charset="-122"/>
                          <a:cs typeface="Times New Roman" panose="02020603050405020304" pitchFamily="18" charset="0"/>
                        </a:rPr>
                        <a:t>处理意见</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0">
                          <a:effectLst/>
                          <a:latin typeface="等线" panose="02010600030101010101" pitchFamily="2" charset="-122"/>
                          <a:ea typeface="等线" panose="02010600030101010101" pitchFamily="2" charset="-122"/>
                          <a:cs typeface="Times New Roman" panose="02020603050405020304" pitchFamily="18" charset="0"/>
                        </a:rPr>
                        <a:t>反馈</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7158812"/>
                  </a:ext>
                </a:extLst>
              </a:tr>
              <a:tr h="439120">
                <a:tc>
                  <a:txBody>
                    <a:bodyPr/>
                    <a:lstStyle/>
                    <a:p>
                      <a:pPr algn="ctr">
                        <a:spcAft>
                          <a:spcPts val="0"/>
                        </a:spcAft>
                      </a:pPr>
                      <a:r>
                        <a:rPr lang="en-US" sz="1100" kern="0">
                          <a:effectLst/>
                          <a:latin typeface="等线" panose="02010600030101010101" pitchFamily="2" charset="-122"/>
                          <a:ea typeface="等线" panose="02010600030101010101" pitchFamily="2" charset="-122"/>
                          <a:cs typeface="Times New Roman" panose="02020603050405020304" pitchFamily="18" charset="0"/>
                        </a:rPr>
                        <a:t>9</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effectLst/>
                          <a:latin typeface="等线" panose="02010600030101010101" pitchFamily="2" charset="-122"/>
                          <a:ea typeface="等线" panose="02010600030101010101" pitchFamily="2" charset="-122"/>
                          <a:cs typeface="Times New Roman" panose="02020603050405020304" pitchFamily="18" charset="0"/>
                        </a:rPr>
                        <a:t>2.1</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服务器软件环境中一些软件有版本说明，一些没有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宋冰晨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一般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建议为所有软件补充版本说明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接受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6989972"/>
                  </a:ext>
                </a:extLst>
              </a:tr>
              <a:tr h="347254">
                <a:tc>
                  <a:txBody>
                    <a:bodyPr/>
                    <a:lstStyle/>
                    <a:p>
                      <a:pPr algn="ctr">
                        <a:spcAft>
                          <a:spcPts val="0"/>
                        </a:spcAft>
                      </a:pPr>
                      <a:r>
                        <a:rPr lang="en-US" sz="1100" kern="0">
                          <a:effectLst/>
                          <a:latin typeface="等线" panose="02010600030101010101" pitchFamily="2" charset="-122"/>
                          <a:ea typeface="等线" panose="02010600030101010101" pitchFamily="2" charset="-122"/>
                          <a:cs typeface="Times New Roman" panose="02020603050405020304" pitchFamily="18" charset="0"/>
                        </a:rPr>
                        <a:t>10</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关键词</a:t>
                      </a:r>
                      <a:r>
                        <a:rPr lang="en-US" sz="1000" kern="100" dirty="0">
                          <a:effectLst/>
                          <a:latin typeface="等线" panose="02010600030101010101" pitchFamily="2" charset="-122"/>
                          <a:ea typeface="等线" panose="02010600030101010101" pitchFamily="2" charset="-122"/>
                          <a:cs typeface="Times New Roman" panose="02020603050405020304" pitchFamily="18" charset="0"/>
                        </a:rPr>
                        <a:t>DAAS</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数据即服务似乎只在关键词里出现了一次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宋冰晨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一般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建议在文档其他部分添加对</a:t>
                      </a:r>
                      <a:r>
                        <a:rPr lang="en-US" sz="1000" kern="100" dirty="0">
                          <a:effectLst/>
                          <a:latin typeface="等线" panose="02010600030101010101" pitchFamily="2" charset="-122"/>
                          <a:ea typeface="等线" panose="02010600030101010101" pitchFamily="2" charset="-122"/>
                          <a:cs typeface="Times New Roman" panose="02020603050405020304" pitchFamily="18" charset="0"/>
                        </a:rPr>
                        <a:t>DAAS</a:t>
                      </a: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的引用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接受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1995792"/>
                  </a:ext>
                </a:extLst>
              </a:tr>
              <a:tr h="335044">
                <a:tc>
                  <a:txBody>
                    <a:bodyPr/>
                    <a:lstStyle/>
                    <a:p>
                      <a:pPr algn="ctr">
                        <a:spcAft>
                          <a:spcPts val="0"/>
                        </a:spcAft>
                      </a:pPr>
                      <a:r>
                        <a:rPr lang="en-US" sz="1100" kern="0">
                          <a:effectLst/>
                          <a:latin typeface="等线" panose="02010600030101010101" pitchFamily="2" charset="-122"/>
                          <a:ea typeface="等线" panose="02010600030101010101" pitchFamily="2" charset="-122"/>
                          <a:cs typeface="Times New Roman" panose="02020603050405020304" pitchFamily="18" charset="0"/>
                        </a:rPr>
                        <a:t>11</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用例</a:t>
                      </a:r>
                      <a:r>
                        <a:rPr lang="en-US" sz="1000" kern="100" dirty="0">
                          <a:effectLst/>
                          <a:latin typeface="等线" panose="02010600030101010101" pitchFamily="2" charset="-122"/>
                          <a:ea typeface="等线" panose="02010600030101010101" pitchFamily="2" charset="-122"/>
                          <a:cs typeface="Times New Roman" panose="02020603050405020304" pitchFamily="18" charset="0"/>
                        </a:rPr>
                        <a:t>102</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测试点不全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宋冰晨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严重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建议补充测试点如</a:t>
                      </a:r>
                      <a:r>
                        <a:rPr lang="en-US" sz="10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是否</a:t>
                      </a:r>
                      <a:r>
                        <a:rPr lang="en-US" altLang="zh-CN" sz="10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sz="10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接受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3940776"/>
                  </a:ext>
                </a:extLst>
              </a:tr>
              <a:tr h="232523">
                <a:tc>
                  <a:txBody>
                    <a:bodyPr/>
                    <a:lstStyle/>
                    <a:p>
                      <a:pPr algn="ctr">
                        <a:spcAft>
                          <a:spcPts val="0"/>
                        </a:spcAft>
                      </a:pPr>
                      <a:r>
                        <a:rPr lang="en-US" sz="1100" kern="0">
                          <a:effectLst/>
                          <a:latin typeface="等线" panose="02010600030101010101" pitchFamily="2" charset="-122"/>
                          <a:ea typeface="等线" panose="02010600030101010101" pitchFamily="2" charset="-122"/>
                          <a:cs typeface="Times New Roman" panose="02020603050405020304" pitchFamily="18" charset="0"/>
                        </a:rPr>
                        <a:t>12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用例</a:t>
                      </a:r>
                      <a:r>
                        <a:rPr lang="en-US" sz="1000" kern="100" dirty="0">
                          <a:effectLst/>
                          <a:latin typeface="等线" panose="02010600030101010101" pitchFamily="2" charset="-122"/>
                          <a:ea typeface="等线" panose="02010600030101010101" pitchFamily="2" charset="-122"/>
                          <a:cs typeface="Times New Roman" panose="02020603050405020304" pitchFamily="18" charset="0"/>
                        </a:rPr>
                        <a:t>101</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测试步骤中第</a:t>
                      </a:r>
                      <a:r>
                        <a:rPr lang="en-US" sz="10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步</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宋冰晨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一般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是否可以将注册表单中的邮箱字段设置为非必填？</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000" kern="100">
                          <a:effectLst/>
                          <a:latin typeface="等线" panose="02010600030101010101" pitchFamily="2" charset="-122"/>
                          <a:ea typeface="等线" panose="02010600030101010101" pitchFamily="2" charset="-122"/>
                          <a:cs typeface="Times New Roman" panose="02020603050405020304" pitchFamily="18" charset="0"/>
                        </a:rPr>
                        <a:t>解释</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1568614"/>
                  </a:ext>
                </a:extLst>
              </a:tr>
              <a:tr h="267789">
                <a:tc>
                  <a:txBody>
                    <a:bodyPr/>
                    <a:lstStyle/>
                    <a:p>
                      <a:pPr algn="ctr">
                        <a:spcAft>
                          <a:spcPts val="0"/>
                        </a:spcAft>
                      </a:pPr>
                      <a:r>
                        <a:rPr lang="en-US" sz="1100" kern="0">
                          <a:effectLst/>
                          <a:latin typeface="等线" panose="02010600030101010101" pitchFamily="2" charset="-122"/>
                          <a:ea typeface="等线" panose="02010600030101010101" pitchFamily="2" charset="-122"/>
                          <a:cs typeface="Times New Roman" panose="02020603050405020304" pitchFamily="18" charset="0"/>
                        </a:rPr>
                        <a:t>13</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用例</a:t>
                      </a:r>
                      <a:r>
                        <a:rPr lang="en-US" sz="1000" kern="100" dirty="0">
                          <a:effectLst/>
                          <a:latin typeface="等线" panose="02010600030101010101" pitchFamily="2" charset="-122"/>
                          <a:ea typeface="等线" panose="02010600030101010101" pitchFamily="2" charset="-122"/>
                          <a:cs typeface="Times New Roman" panose="02020603050405020304" pitchFamily="18" charset="0"/>
                        </a:rPr>
                        <a:t>104</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项目路由</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宋冰晨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一般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建议添加关于项目路由</a:t>
                      </a:r>
                      <a:r>
                        <a:rPr lang="zh-CN" altLang="en-US" sz="1000" kern="100" dirty="0">
                          <a:effectLst/>
                          <a:latin typeface="等线" panose="02010600030101010101" pitchFamily="2" charset="-122"/>
                          <a:ea typeface="等线" panose="02010600030101010101" pitchFamily="2" charset="-122"/>
                          <a:cs typeface="Times New Roman" panose="02020603050405020304" pitchFamily="18" charset="0"/>
                        </a:rPr>
                        <a:t>的说明</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接受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1093934"/>
                  </a:ext>
                </a:extLst>
              </a:tr>
              <a:tr h="326531">
                <a:tc>
                  <a:txBody>
                    <a:bodyPr/>
                    <a:lstStyle/>
                    <a:p>
                      <a:pPr algn="ctr">
                        <a:spcAft>
                          <a:spcPts val="0"/>
                        </a:spcAft>
                      </a:pPr>
                      <a:r>
                        <a:rPr lang="en-US" sz="1100" kern="0" dirty="0">
                          <a:effectLst/>
                          <a:latin typeface="等线" panose="02010600030101010101" pitchFamily="2" charset="-122"/>
                          <a:ea typeface="等线" panose="02010600030101010101" pitchFamily="2" charset="-122"/>
                          <a:cs typeface="Times New Roman" panose="02020603050405020304" pitchFamily="18" charset="0"/>
                        </a:rPr>
                        <a:t>14</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dirty="0">
                          <a:effectLst/>
                          <a:latin typeface="等线" panose="02010600030101010101" pitchFamily="2" charset="-122"/>
                          <a:ea typeface="等线" panose="02010600030101010101" pitchFamily="2" charset="-122"/>
                          <a:cs typeface="Times New Roman" panose="02020603050405020304" pitchFamily="18" charset="0"/>
                        </a:rPr>
                        <a:t>4.2</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节标题写错为</a:t>
                      </a:r>
                      <a:r>
                        <a:rPr lang="en-US" sz="1000" kern="100" dirty="0">
                          <a:effectLst/>
                          <a:latin typeface="等线" panose="02010600030101010101" pitchFamily="2" charset="-122"/>
                          <a:ea typeface="等线" panose="02010600030101010101" pitchFamily="2" charset="-122"/>
                          <a:cs typeface="Times New Roman" panose="02020603050405020304" pitchFamily="18" charset="0"/>
                        </a:rPr>
                        <a:t>1.2</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赵正阳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轻微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建议修正</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接受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8765789"/>
                  </a:ext>
                </a:extLst>
              </a:tr>
              <a:tr h="326531">
                <a:tc>
                  <a:txBody>
                    <a:bodyPr/>
                    <a:lstStyle/>
                    <a:p>
                      <a:pPr algn="ctr">
                        <a:spcAft>
                          <a:spcPts val="0"/>
                        </a:spcAft>
                      </a:pPr>
                      <a:r>
                        <a:rPr lang="en-US" altLang="zh-CN" sz="1100" kern="100" dirty="0">
                          <a:effectLst/>
                          <a:latin typeface="等线" panose="02010600030101010101" pitchFamily="2" charset="-122"/>
                          <a:ea typeface="等线" panose="02010600030101010101" pitchFamily="2" charset="-122"/>
                          <a:cs typeface="Times New Roman" panose="02020603050405020304" pitchFamily="18" charset="0"/>
                        </a:rPr>
                        <a:t>15</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dirty="0">
                          <a:effectLst/>
                          <a:latin typeface="等线" panose="02010600030101010101" pitchFamily="2" charset="-122"/>
                          <a:ea typeface="等线" panose="02010600030101010101" pitchFamily="2" charset="-122"/>
                          <a:cs typeface="Times New Roman" panose="02020603050405020304" pitchFamily="18" charset="0"/>
                        </a:rPr>
                        <a:t>4.2.4</a:t>
                      </a: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sz="1000" kern="100" dirty="0">
                          <a:effectLst/>
                          <a:latin typeface="等线" panose="02010600030101010101" pitchFamily="2" charset="-122"/>
                          <a:ea typeface="等线" panose="02010600030101010101" pitchFamily="2" charset="-122"/>
                          <a:cs typeface="Times New Roman" panose="02020603050405020304" pitchFamily="18" charset="0"/>
                        </a:rPr>
                        <a:t>4.2.7</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无法理解此处</a:t>
                      </a:r>
                      <a:r>
                        <a:rPr lang="en-US" sz="10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路由</a:t>
                      </a:r>
                      <a:r>
                        <a:rPr lang="en-US" sz="10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的含义（包括创建项目时要求填写的</a:t>
                      </a:r>
                      <a:r>
                        <a:rPr lang="en-US" sz="10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路由</a:t>
                      </a:r>
                      <a:r>
                        <a:rPr lang="en-US" sz="10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赵正阳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一般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建议在术语表和界面上增加相应的解释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接受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0558521"/>
                  </a:ext>
                </a:extLst>
              </a:tr>
              <a:tr h="326531">
                <a:tc>
                  <a:txBody>
                    <a:bodyPr/>
                    <a:lstStyle/>
                    <a:p>
                      <a:pPr algn="ctr">
                        <a:spcAft>
                          <a:spcPts val="0"/>
                        </a:spcAft>
                      </a:pPr>
                      <a:r>
                        <a:rPr lang="en-US" altLang="zh-CN" sz="1100" kern="100" dirty="0">
                          <a:effectLst/>
                          <a:latin typeface="等线" panose="02010600030101010101" pitchFamily="2" charset="-122"/>
                          <a:ea typeface="等线" panose="02010600030101010101" pitchFamily="2" charset="-122"/>
                          <a:cs typeface="Times New Roman" panose="02020603050405020304" pitchFamily="18" charset="0"/>
                        </a:rPr>
                        <a:t>16</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effectLst/>
                          <a:latin typeface="等线" panose="02010600030101010101" pitchFamily="2" charset="-122"/>
                          <a:ea typeface="等线" panose="02010600030101010101" pitchFamily="2" charset="-122"/>
                          <a:cs typeface="Times New Roman" panose="02020603050405020304" pitchFamily="18" charset="0"/>
                        </a:rPr>
                        <a:t>3.2.4</a:t>
                      </a:r>
                      <a:r>
                        <a:rPr lang="zh-CN" sz="1000" kern="100">
                          <a:effectLst/>
                          <a:latin typeface="等线" panose="02010600030101010101" pitchFamily="2" charset="-122"/>
                          <a:ea typeface="等线" panose="02010600030101010101" pitchFamily="2" charset="-122"/>
                          <a:cs typeface="Times New Roman" panose="02020603050405020304" pitchFamily="18" charset="0"/>
                        </a:rPr>
                        <a:t>、</a:t>
                      </a:r>
                      <a:r>
                        <a:rPr lang="en-US" sz="1000" kern="100">
                          <a:effectLst/>
                          <a:latin typeface="等线" panose="02010600030101010101" pitchFamily="2" charset="-122"/>
                          <a:ea typeface="等线" panose="02010600030101010101" pitchFamily="2" charset="-122"/>
                          <a:cs typeface="Times New Roman" panose="02020603050405020304" pitchFamily="18" charset="0"/>
                        </a:rPr>
                        <a:t>3.2.5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异常情况未考虑请求的项目</a:t>
                      </a:r>
                      <a:r>
                        <a:rPr lang="en-US" sz="1000" kern="100" dirty="0">
                          <a:effectLst/>
                          <a:latin typeface="等线" panose="02010600030101010101" pitchFamily="2" charset="-122"/>
                          <a:ea typeface="等线" panose="02010600030101010101" pitchFamily="2" charset="-122"/>
                          <a:cs typeface="Times New Roman" panose="02020603050405020304" pitchFamily="18" charset="0"/>
                        </a:rPr>
                        <a:t>id</a:t>
                      </a: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不属于当前用户的情况</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赵正阳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严重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建议修改相关代码逻辑及测试用例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接受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6495261"/>
                  </a:ext>
                </a:extLst>
              </a:tr>
              <a:tr h="326531">
                <a:tc>
                  <a:txBody>
                    <a:bodyPr/>
                    <a:lstStyle/>
                    <a:p>
                      <a:pPr algn="ctr">
                        <a:spcAft>
                          <a:spcPts val="0"/>
                        </a:spcAft>
                      </a:pPr>
                      <a:r>
                        <a:rPr lang="en-US" altLang="zh-CN" sz="1100" kern="100" dirty="0">
                          <a:effectLst/>
                          <a:latin typeface="等线" panose="02010600030101010101" pitchFamily="2" charset="-122"/>
                          <a:ea typeface="等线" panose="02010600030101010101" pitchFamily="2" charset="-122"/>
                          <a:cs typeface="Times New Roman" panose="02020603050405020304" pitchFamily="18" charset="0"/>
                        </a:rPr>
                        <a:t>17</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effectLst/>
                          <a:latin typeface="等线" panose="02010600030101010101" pitchFamily="2" charset="-122"/>
                          <a:ea typeface="等线" panose="02010600030101010101" pitchFamily="2" charset="-122"/>
                          <a:cs typeface="Times New Roman" panose="02020603050405020304" pitchFamily="18" charset="0"/>
                        </a:rPr>
                        <a:t>4.2.6</a:t>
                      </a:r>
                      <a:r>
                        <a:rPr lang="zh-CN" sz="1000" kern="100">
                          <a:effectLst/>
                          <a:latin typeface="等线" panose="02010600030101010101" pitchFamily="2" charset="-122"/>
                          <a:ea typeface="等线" panose="02010600030101010101" pitchFamily="2" charset="-122"/>
                          <a:cs typeface="Times New Roman" panose="02020603050405020304" pitchFamily="18" charset="0"/>
                        </a:rPr>
                        <a:t>、</a:t>
                      </a:r>
                      <a:r>
                        <a:rPr lang="en-US" sz="1000" kern="100">
                          <a:effectLst/>
                          <a:latin typeface="等线" panose="02010600030101010101" pitchFamily="2" charset="-122"/>
                          <a:ea typeface="等线" panose="02010600030101010101" pitchFamily="2" charset="-122"/>
                          <a:cs typeface="Times New Roman" panose="02020603050405020304" pitchFamily="18" charset="0"/>
                        </a:rPr>
                        <a:t>4.2.7</a:t>
                      </a:r>
                      <a:r>
                        <a:rPr lang="zh-CN" sz="1000" kern="100">
                          <a:effectLst/>
                          <a:latin typeface="等线" panose="02010600030101010101" pitchFamily="2" charset="-122"/>
                          <a:ea typeface="等线" panose="02010600030101010101" pitchFamily="2" charset="-122"/>
                          <a:cs typeface="Times New Roman" panose="02020603050405020304" pitchFamily="18" charset="0"/>
                        </a:rPr>
                        <a:t>、</a:t>
                      </a:r>
                      <a:r>
                        <a:rPr lang="en-US" sz="1000" kern="100">
                          <a:effectLst/>
                          <a:latin typeface="等线" panose="02010600030101010101" pitchFamily="2" charset="-122"/>
                          <a:ea typeface="等线" panose="02010600030101010101" pitchFamily="2" charset="-122"/>
                          <a:cs typeface="Times New Roman" panose="02020603050405020304" pitchFamily="18" charset="0"/>
                        </a:rPr>
                        <a:t>4.2.9</a:t>
                      </a:r>
                      <a:r>
                        <a:rPr lang="zh-CN" sz="1000" kern="100">
                          <a:effectLst/>
                          <a:latin typeface="等线" panose="02010600030101010101" pitchFamily="2" charset="-122"/>
                          <a:ea typeface="等线" panose="02010600030101010101" pitchFamily="2" charset="-122"/>
                          <a:cs typeface="Times New Roman" panose="02020603050405020304" pitchFamily="18" charset="0"/>
                        </a:rPr>
                        <a:t>、</a:t>
                      </a:r>
                      <a:r>
                        <a:rPr lang="en-US" sz="1000" kern="100">
                          <a:effectLst/>
                          <a:latin typeface="等线" panose="02010600030101010101" pitchFamily="2" charset="-122"/>
                          <a:ea typeface="等线" panose="02010600030101010101" pitchFamily="2" charset="-122"/>
                          <a:cs typeface="Times New Roman" panose="02020603050405020304" pitchFamily="18" charset="0"/>
                        </a:rPr>
                        <a:t>4.2.11</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异常情况未考虑请求的项目</a:t>
                      </a:r>
                      <a:r>
                        <a:rPr lang="en-US" sz="1000" kern="100">
                          <a:effectLst/>
                          <a:latin typeface="等线" panose="02010600030101010101" pitchFamily="2" charset="-122"/>
                          <a:ea typeface="等线" panose="02010600030101010101" pitchFamily="2" charset="-122"/>
                          <a:cs typeface="Times New Roman" panose="02020603050405020304" pitchFamily="18" charset="0"/>
                        </a:rPr>
                        <a:t>id</a:t>
                      </a:r>
                      <a:r>
                        <a:rPr lang="zh-CN" sz="1000" kern="100">
                          <a:effectLst/>
                          <a:latin typeface="等线" panose="02010600030101010101" pitchFamily="2" charset="-122"/>
                          <a:ea typeface="等线" panose="02010600030101010101" pitchFamily="2" charset="-122"/>
                          <a:cs typeface="Times New Roman" panose="02020603050405020304" pitchFamily="18" charset="0"/>
                        </a:rPr>
                        <a:t>不属于当前用户的情况（经验证，使用</a:t>
                      </a:r>
                      <a:r>
                        <a:rPr lang="en-US" sz="1000" kern="100">
                          <a:effectLst/>
                          <a:latin typeface="等线" panose="02010600030101010101" pitchFamily="2" charset="-122"/>
                          <a:ea typeface="等线" panose="02010600030101010101" pitchFamily="2" charset="-122"/>
                          <a:cs typeface="Times New Roman" panose="02020603050405020304" pitchFamily="18" charset="0"/>
                        </a:rPr>
                        <a:t>Postman</a:t>
                      </a:r>
                      <a:r>
                        <a:rPr lang="zh-CN" sz="1000" kern="100">
                          <a:effectLst/>
                          <a:latin typeface="等线" panose="02010600030101010101" pitchFamily="2" charset="-122"/>
                          <a:ea typeface="等线" panose="02010600030101010101" pitchFamily="2" charset="-122"/>
                          <a:cs typeface="Times New Roman" panose="02020603050405020304" pitchFamily="18" charset="0"/>
                        </a:rPr>
                        <a:t>通过在</a:t>
                      </a:r>
                      <a:r>
                        <a:rPr lang="en-US" sz="1000" kern="100">
                          <a:effectLst/>
                          <a:latin typeface="等线" panose="02010600030101010101" pitchFamily="2" charset="-122"/>
                          <a:ea typeface="等线" panose="02010600030101010101" pitchFamily="2" charset="-122"/>
                          <a:cs typeface="Times New Roman" panose="02020603050405020304" pitchFamily="18" charset="0"/>
                        </a:rPr>
                        <a:t>Cookie</a:t>
                      </a:r>
                      <a:r>
                        <a:rPr lang="zh-CN" sz="1000" kern="100">
                          <a:effectLst/>
                          <a:latin typeface="等线" panose="02010600030101010101" pitchFamily="2" charset="-122"/>
                          <a:ea typeface="等线" panose="02010600030101010101" pitchFamily="2" charset="-122"/>
                          <a:cs typeface="Times New Roman" panose="02020603050405020304" pitchFamily="18" charset="0"/>
                        </a:rPr>
                        <a:t>中设置</a:t>
                      </a:r>
                      <a:r>
                        <a:rPr lang="en-US" sz="1000" kern="100">
                          <a:effectLst/>
                          <a:latin typeface="等线" panose="02010600030101010101" pitchFamily="2" charset="-122"/>
                          <a:ea typeface="等线" panose="02010600030101010101" pitchFamily="2" charset="-122"/>
                          <a:cs typeface="Times New Roman" panose="02020603050405020304" pitchFamily="18" charset="0"/>
                        </a:rPr>
                        <a:t>session</a:t>
                      </a:r>
                      <a:r>
                        <a:rPr lang="zh-CN" sz="1000" kern="100">
                          <a:effectLst/>
                          <a:latin typeface="等线" panose="02010600030101010101" pitchFamily="2" charset="-122"/>
                          <a:ea typeface="等线" panose="02010600030101010101" pitchFamily="2" charset="-122"/>
                          <a:cs typeface="Times New Roman" panose="02020603050405020304" pitchFamily="18" charset="0"/>
                        </a:rPr>
                        <a:t>模拟登录后可操作任何用户的项目，详见软件问题报告），修改实例和模型的用例可能也存在该问题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赵正阳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严重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建议修改相关代码逻辑及测试用例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接受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6394433"/>
                  </a:ext>
                </a:extLst>
              </a:tr>
              <a:tr h="326531">
                <a:tc>
                  <a:txBody>
                    <a:bodyPr/>
                    <a:lstStyle/>
                    <a:p>
                      <a:pPr algn="ctr">
                        <a:spcAft>
                          <a:spcPts val="0"/>
                        </a:spcAft>
                      </a:pPr>
                      <a:r>
                        <a:rPr lang="en-US" altLang="zh-CN" sz="1100" kern="100" dirty="0">
                          <a:effectLst/>
                          <a:latin typeface="等线" panose="02010600030101010101" pitchFamily="2" charset="-122"/>
                          <a:ea typeface="等线" panose="02010600030101010101" pitchFamily="2" charset="-122"/>
                          <a:cs typeface="Times New Roman" panose="02020603050405020304" pitchFamily="18" charset="0"/>
                        </a:rPr>
                        <a:t>18</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effectLst/>
                          <a:latin typeface="等线" panose="02010600030101010101" pitchFamily="2" charset="-122"/>
                          <a:ea typeface="等线" panose="02010600030101010101" pitchFamily="2" charset="-122"/>
                          <a:cs typeface="Times New Roman" panose="02020603050405020304" pitchFamily="18" charset="0"/>
                        </a:rPr>
                        <a:t>4.2.5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异常情况未考虑用户未登录的情况（经验证，未登录时直接访问项目列表页面会返回</a:t>
                      </a:r>
                      <a:r>
                        <a:rPr lang="en-US" sz="1000" kern="100">
                          <a:effectLst/>
                          <a:latin typeface="等线" panose="02010600030101010101" pitchFamily="2" charset="-122"/>
                          <a:ea typeface="等线" panose="02010600030101010101" pitchFamily="2" charset="-122"/>
                          <a:cs typeface="Times New Roman" panose="02020603050405020304" pitchFamily="18" charset="0"/>
                        </a:rPr>
                        <a:t>500</a:t>
                      </a:r>
                      <a:r>
                        <a:rPr lang="zh-CN" sz="1000" kern="100">
                          <a:effectLst/>
                          <a:latin typeface="等线" panose="02010600030101010101" pitchFamily="2" charset="-122"/>
                          <a:ea typeface="等线" panose="02010600030101010101" pitchFamily="2" charset="-122"/>
                          <a:cs typeface="Times New Roman" panose="02020603050405020304" pitchFamily="18" charset="0"/>
                        </a:rPr>
                        <a:t>，详见软件问题报告）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赵正阳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等线" panose="02010600030101010101" pitchFamily="2" charset="-122"/>
                          <a:ea typeface="等线" panose="02010600030101010101" pitchFamily="2" charset="-122"/>
                          <a:cs typeface="Times New Roman" panose="02020603050405020304" pitchFamily="18" charset="0"/>
                        </a:rPr>
                        <a:t>一般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建议修改相关代码逻辑及测试用例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dirty="0">
                          <a:effectLst/>
                          <a:latin typeface="等线" panose="02010600030101010101" pitchFamily="2" charset="-122"/>
                          <a:ea typeface="等线" panose="02010600030101010101" pitchFamily="2" charset="-122"/>
                          <a:cs typeface="Times New Roman" panose="02020603050405020304" pitchFamily="18" charset="0"/>
                        </a:rPr>
                        <a:t>接受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3572958"/>
                  </a:ext>
                </a:extLst>
              </a:tr>
            </a:tbl>
          </a:graphicData>
        </a:graphic>
      </p:graphicFrame>
      <p:pic>
        <p:nvPicPr>
          <p:cNvPr id="6" name="图片 5">
            <a:extLst>
              <a:ext uri="{FF2B5EF4-FFF2-40B4-BE49-F238E27FC236}">
                <a16:creationId xmlns:a16="http://schemas.microsoft.com/office/drawing/2014/main" id="{B42C730B-D9F1-FE4D-B2D1-C0A134EBD677}"/>
              </a:ext>
            </a:extLst>
          </p:cNvPr>
          <p:cNvPicPr>
            <a:picLocks noChangeAspect="1"/>
          </p:cNvPicPr>
          <p:nvPr/>
        </p:nvPicPr>
        <p:blipFill>
          <a:blip r:embed="rId3"/>
          <a:stretch>
            <a:fillRect/>
          </a:stretch>
        </p:blipFill>
        <p:spPr>
          <a:xfrm>
            <a:off x="1354364" y="1852386"/>
            <a:ext cx="6261100" cy="584200"/>
          </a:xfrm>
          <a:prstGeom prst="rect">
            <a:avLst/>
          </a:prstGeom>
        </p:spPr>
      </p:pic>
      <p:pic>
        <p:nvPicPr>
          <p:cNvPr id="8" name="图片 7">
            <a:extLst>
              <a:ext uri="{FF2B5EF4-FFF2-40B4-BE49-F238E27FC236}">
                <a16:creationId xmlns:a16="http://schemas.microsoft.com/office/drawing/2014/main" id="{DB0F9FC6-CE83-654F-9260-9690F44293E6}"/>
              </a:ext>
            </a:extLst>
          </p:cNvPr>
          <p:cNvPicPr>
            <a:picLocks noChangeAspect="1"/>
          </p:cNvPicPr>
          <p:nvPr/>
        </p:nvPicPr>
        <p:blipFill>
          <a:blip r:embed="rId4"/>
          <a:stretch>
            <a:fillRect/>
          </a:stretch>
        </p:blipFill>
        <p:spPr>
          <a:xfrm>
            <a:off x="2365261" y="2640555"/>
            <a:ext cx="4239305" cy="3768271"/>
          </a:xfrm>
          <a:prstGeom prst="rect">
            <a:avLst/>
          </a:prstGeom>
        </p:spPr>
      </p:pic>
    </p:spTree>
    <p:extLst>
      <p:ext uri="{BB962C8B-B14F-4D97-AF65-F5344CB8AC3E}">
        <p14:creationId xmlns:p14="http://schemas.microsoft.com/office/powerpoint/2010/main" val="33575499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53B11-B167-E049-AEEB-F9CC49480383}"/>
              </a:ext>
            </a:extLst>
          </p:cNvPr>
          <p:cNvSpPr>
            <a:spLocks noGrp="1"/>
          </p:cNvSpPr>
          <p:nvPr>
            <p:ph type="title"/>
          </p:nvPr>
        </p:nvSpPr>
        <p:spPr>
          <a:xfrm>
            <a:off x="609600" y="371408"/>
            <a:ext cx="7286625" cy="533400"/>
          </a:xfrm>
        </p:spPr>
        <p:txBody>
          <a:bodyPr>
            <a:normAutofit/>
          </a:bodyPr>
          <a:lstStyle/>
          <a:p>
            <a:r>
              <a:rPr lang="en-US" altLang="zh-CN" sz="2000">
                <a:latin typeface="等线" panose="02010600030101010101" pitchFamily="2" charset="-122"/>
                <a:ea typeface="等线" panose="02010600030101010101" pitchFamily="2" charset="-122"/>
              </a:rPr>
              <a:t>2. </a:t>
            </a:r>
            <a:r>
              <a:rPr lang="zh-CN" altLang="en-US" sz="2000">
                <a:latin typeface="等线" panose="02010600030101010101" pitchFamily="2" charset="-122"/>
                <a:ea typeface="等线" panose="02010600030101010101" pitchFamily="2" charset="-122"/>
              </a:rPr>
              <a:t>文档评审意见反馈</a:t>
            </a:r>
            <a:endParaRPr kumimoji="1" lang="zh-CN" altLang="en-US" sz="2000" dirty="0">
              <a:latin typeface="等线" panose="02010600030101010101" pitchFamily="2" charset="-122"/>
              <a:ea typeface="等线" panose="02010600030101010101" pitchFamily="2" charset="-122"/>
            </a:endParaRPr>
          </a:p>
        </p:txBody>
      </p:sp>
      <p:sp>
        <p:nvSpPr>
          <p:cNvPr id="9" name="矩形 8">
            <a:extLst>
              <a:ext uri="{FF2B5EF4-FFF2-40B4-BE49-F238E27FC236}">
                <a16:creationId xmlns:a16="http://schemas.microsoft.com/office/drawing/2014/main" id="{FCBDD5A7-A0D9-3440-8FDF-58286420AE19}"/>
              </a:ext>
            </a:extLst>
          </p:cNvPr>
          <p:cNvSpPr/>
          <p:nvPr/>
        </p:nvSpPr>
        <p:spPr>
          <a:xfrm>
            <a:off x="1547812" y="1291712"/>
            <a:ext cx="6048375" cy="465640"/>
          </a:xfrm>
          <a:prstGeom prst="rect">
            <a:avLst/>
          </a:prstGeom>
        </p:spPr>
        <p:txBody>
          <a:bodyPr wrap="square">
            <a:spAutoFit/>
          </a:bodyPr>
          <a:lstStyle/>
          <a:p>
            <a:pPr>
              <a:lnSpc>
                <a:spcPct val="150000"/>
              </a:lnSpc>
            </a:pPr>
            <a:r>
              <a:rPr lang="zh-CN" altLang="en-US" dirty="0">
                <a:latin typeface="等线" panose="02010600030101010101" pitchFamily="2" charset="-122"/>
                <a:ea typeface="等线" panose="02010600030101010101" pitchFamily="2" charset="-122"/>
              </a:rPr>
              <a:t>对</a:t>
            </a:r>
            <a:r>
              <a:rPr lang="en-US" altLang="zh-CN" dirty="0">
                <a:latin typeface="等线" panose="02010600030101010101" pitchFamily="2" charset="-122"/>
                <a:ea typeface="等线" panose="02010600030101010101" pitchFamily="2" charset="-122"/>
              </a:rPr>
              <a:t>I</a:t>
            </a:r>
            <a:r>
              <a:rPr lang="zh-CN" altLang="en-US" dirty="0">
                <a:latin typeface="等线" panose="02010600030101010101" pitchFamily="2" charset="-122"/>
                <a:ea typeface="等线" panose="02010600030101010101" pitchFamily="2" charset="-122"/>
              </a:rPr>
              <a:t>组</a:t>
            </a:r>
            <a:r>
              <a:rPr lang="zh-CN" altLang="en-US" dirty="0">
                <a:latin typeface="等线" panose="02010600030101010101" pitchFamily="2" charset="-122"/>
              </a:rPr>
              <a:t>的文档评审意见反馈</a:t>
            </a:r>
            <a:endParaRPr lang="zh-CN" altLang="en-US" dirty="0">
              <a:latin typeface="等线" panose="02010600030101010101" pitchFamily="2" charset="-122"/>
              <a:ea typeface="等线" panose="02010600030101010101" pitchFamily="2" charset="-122"/>
            </a:endParaRPr>
          </a:p>
        </p:txBody>
      </p:sp>
      <p:graphicFrame>
        <p:nvGraphicFramePr>
          <p:cNvPr id="11" name="表格 10">
            <a:extLst>
              <a:ext uri="{FF2B5EF4-FFF2-40B4-BE49-F238E27FC236}">
                <a16:creationId xmlns:a16="http://schemas.microsoft.com/office/drawing/2014/main" id="{4558503D-8CD0-534B-8F1F-582848576156}"/>
              </a:ext>
            </a:extLst>
          </p:cNvPr>
          <p:cNvGraphicFramePr>
            <a:graphicFrameLocks noGrp="1"/>
          </p:cNvGraphicFramePr>
          <p:nvPr>
            <p:extLst>
              <p:ext uri="{D42A27DB-BD31-4B8C-83A1-F6EECF244321}">
                <p14:modId xmlns:p14="http://schemas.microsoft.com/office/powerpoint/2010/main" val="913551821"/>
              </p:ext>
            </p:extLst>
          </p:nvPr>
        </p:nvGraphicFramePr>
        <p:xfrm>
          <a:off x="609600" y="1779124"/>
          <a:ext cx="7815943" cy="4090454"/>
        </p:xfrm>
        <a:graphic>
          <a:graphicData uri="http://schemas.openxmlformats.org/drawingml/2006/table">
            <a:tbl>
              <a:tblPr firstRow="1" firstCol="1" bandRow="1"/>
              <a:tblGrid>
                <a:gridCol w="605814">
                  <a:extLst>
                    <a:ext uri="{9D8B030D-6E8A-4147-A177-3AD203B41FA5}">
                      <a16:colId xmlns:a16="http://schemas.microsoft.com/office/drawing/2014/main" val="1539503317"/>
                    </a:ext>
                  </a:extLst>
                </a:gridCol>
                <a:gridCol w="868134">
                  <a:extLst>
                    <a:ext uri="{9D8B030D-6E8A-4147-A177-3AD203B41FA5}">
                      <a16:colId xmlns:a16="http://schemas.microsoft.com/office/drawing/2014/main" val="3885619516"/>
                    </a:ext>
                  </a:extLst>
                </a:gridCol>
                <a:gridCol w="3250377">
                  <a:extLst>
                    <a:ext uri="{9D8B030D-6E8A-4147-A177-3AD203B41FA5}">
                      <a16:colId xmlns:a16="http://schemas.microsoft.com/office/drawing/2014/main" val="2497740169"/>
                    </a:ext>
                  </a:extLst>
                </a:gridCol>
                <a:gridCol w="726293">
                  <a:extLst>
                    <a:ext uri="{9D8B030D-6E8A-4147-A177-3AD203B41FA5}">
                      <a16:colId xmlns:a16="http://schemas.microsoft.com/office/drawing/2014/main" val="330351744"/>
                    </a:ext>
                  </a:extLst>
                </a:gridCol>
                <a:gridCol w="727148">
                  <a:extLst>
                    <a:ext uri="{9D8B030D-6E8A-4147-A177-3AD203B41FA5}">
                      <a16:colId xmlns:a16="http://schemas.microsoft.com/office/drawing/2014/main" val="1546632127"/>
                    </a:ext>
                  </a:extLst>
                </a:gridCol>
                <a:gridCol w="974148">
                  <a:extLst>
                    <a:ext uri="{9D8B030D-6E8A-4147-A177-3AD203B41FA5}">
                      <a16:colId xmlns:a16="http://schemas.microsoft.com/office/drawing/2014/main" val="171400830"/>
                    </a:ext>
                  </a:extLst>
                </a:gridCol>
                <a:gridCol w="664029">
                  <a:extLst>
                    <a:ext uri="{9D8B030D-6E8A-4147-A177-3AD203B41FA5}">
                      <a16:colId xmlns:a16="http://schemas.microsoft.com/office/drawing/2014/main" val="3866935440"/>
                    </a:ext>
                  </a:extLst>
                </a:gridCol>
              </a:tblGrid>
              <a:tr h="404465">
                <a:tc>
                  <a:txBody>
                    <a:bodyPr/>
                    <a:lstStyle/>
                    <a:p>
                      <a:pPr algn="ctr">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序号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问题位置</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问题描述</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严重性</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报告人</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处理意见</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反馈</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7158812"/>
                  </a:ext>
                </a:extLst>
              </a:tr>
              <a:tr h="444911">
                <a:tc>
                  <a:txBody>
                    <a:bodyPr/>
                    <a:lstStyle/>
                    <a:p>
                      <a:pPr algn="ctr">
                        <a:spcAft>
                          <a:spcPts val="0"/>
                        </a:spcAft>
                      </a:pPr>
                      <a:r>
                        <a:rPr lang="en-US" sz="1200" kern="0" dirty="0">
                          <a:effectLst/>
                          <a:latin typeface="等线" panose="02010600030101010101" pitchFamily="2" charset="-122"/>
                          <a:ea typeface="等线" panose="02010600030101010101" pitchFamily="2" charset="-122"/>
                          <a:cs typeface="Times New Roman" panose="02020603050405020304" pitchFamily="18" charset="0"/>
                        </a:rPr>
                        <a:t>1</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首页</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文档题目错误</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中等</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张雨濛</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修改为</a:t>
                      </a:r>
                      <a:r>
                        <a:rPr 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测试需求规格说明书</a:t>
                      </a:r>
                      <a:r>
                        <a:rPr 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接受</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830111"/>
                  </a:ext>
                </a:extLst>
              </a:tr>
              <a:tr h="404465">
                <a:tc>
                  <a:txBody>
                    <a:bodyPr/>
                    <a:lstStyle/>
                    <a:p>
                      <a:pPr algn="ctr">
                        <a:spcAft>
                          <a:spcPts val="0"/>
                        </a:spcAft>
                      </a:pPr>
                      <a:r>
                        <a:rPr lang="en-US" sz="1200" kern="0">
                          <a:effectLst/>
                          <a:latin typeface="等线" panose="02010600030101010101" pitchFamily="2" charset="-122"/>
                          <a:ea typeface="等线" panose="02010600030101010101" pitchFamily="2" charset="-122"/>
                          <a:cs typeface="Times New Roman" panose="02020603050405020304" pitchFamily="18" charset="0"/>
                        </a:rPr>
                        <a:t>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3.2.11</a:t>
                      </a:r>
                      <a:endPar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预期结果</a:t>
                      </a:r>
                      <a:r>
                        <a:rPr 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⑤</a:t>
                      </a: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为</a:t>
                      </a:r>
                      <a:r>
                        <a:rPr 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实例运行成功</a:t>
                      </a:r>
                      <a:r>
                        <a:rPr 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，是否应修改为</a:t>
                      </a:r>
                      <a:r>
                        <a:rPr 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实例删除成功</a:t>
                      </a:r>
                      <a:r>
                        <a:rPr 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轻微</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张雨濛</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修改为</a:t>
                      </a:r>
                      <a:r>
                        <a:rPr 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实例删除成功</a:t>
                      </a:r>
                      <a:r>
                        <a:rPr 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接受</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994134"/>
                  </a:ext>
                </a:extLst>
              </a:tr>
              <a:tr h="404465">
                <a:tc>
                  <a:txBody>
                    <a:bodyPr/>
                    <a:lstStyle/>
                    <a:p>
                      <a:pPr algn="ctr">
                        <a:spcAft>
                          <a:spcPts val="0"/>
                        </a:spcAft>
                      </a:pPr>
                      <a:r>
                        <a:rPr lang="en-US" sz="1200" kern="0">
                          <a:effectLst/>
                          <a:latin typeface="等线" panose="02010600030101010101" pitchFamily="2" charset="-122"/>
                          <a:ea typeface="等线" panose="02010600030101010101" pitchFamily="2" charset="-122"/>
                          <a:cs typeface="Times New Roman" panose="02020603050405020304" pitchFamily="18" charset="0"/>
                        </a:rPr>
                        <a:t>3</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4.2.2</a:t>
                      </a:r>
                      <a:endPar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前置条件缺少</a:t>
                      </a:r>
                      <a:r>
                        <a:rPr 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用户未登录</a:t>
                      </a:r>
                      <a:r>
                        <a:rPr 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轻微</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刘子渊</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添加前置条件</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接受</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476905"/>
                  </a:ext>
                </a:extLst>
              </a:tr>
              <a:tr h="296370">
                <a:tc>
                  <a:txBody>
                    <a:bodyPr/>
                    <a:lstStyle/>
                    <a:p>
                      <a:pPr algn="ctr">
                        <a:spcAft>
                          <a:spcPts val="0"/>
                        </a:spcAft>
                      </a:pPr>
                      <a:r>
                        <a:rPr lang="en-US" sz="1200" kern="0">
                          <a:effectLst/>
                          <a:latin typeface="等线" panose="02010600030101010101" pitchFamily="2" charset="-122"/>
                          <a:ea typeface="等线" panose="02010600030101010101" pitchFamily="2" charset="-122"/>
                          <a:cs typeface="Times New Roman" panose="02020603050405020304" pitchFamily="18" charset="0"/>
                        </a:rPr>
                        <a:t>4</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4.2.2</a:t>
                      </a:r>
                      <a:endPar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异常情况缺少账户不存在的情况</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中等</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刘子渊</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补充异常情况</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接受</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0358241"/>
                  </a:ext>
                </a:extLst>
              </a:tr>
              <a:tr h="261257">
                <a:tc>
                  <a:txBody>
                    <a:bodyPr/>
                    <a:lstStyle/>
                    <a:p>
                      <a:pPr algn="ctr">
                        <a:spcAft>
                          <a:spcPts val="0"/>
                        </a:spcAft>
                      </a:pPr>
                      <a:r>
                        <a:rPr lang="en-US" sz="1200" kern="0">
                          <a:effectLst/>
                          <a:latin typeface="等线" panose="02010600030101010101" pitchFamily="2" charset="-122"/>
                          <a:ea typeface="等线" panose="02010600030101010101" pitchFamily="2" charset="-122"/>
                          <a:cs typeface="Times New Roman" panose="02020603050405020304" pitchFamily="18" charset="0"/>
                        </a:rPr>
                        <a:t>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4.2.3-4.2.15</a:t>
                      </a:r>
                      <a:endPar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marL="0" algn="ctr" defTabSz="914400" rtl="0" eaLnBrk="1" latinLnBrk="0" hangingPunct="1">
                        <a:spcAft>
                          <a:spcPts val="0"/>
                        </a:spcAft>
                      </a:pPr>
                      <a:r>
                        <a:rPr 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前置条件缺少</a:t>
                      </a:r>
                      <a:r>
                        <a:rPr 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用户已登录</a:t>
                      </a:r>
                      <a:r>
                        <a:rPr 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轻微</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刘子渊</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添加前置条件</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接受</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2726012"/>
                  </a:ext>
                </a:extLst>
              </a:tr>
              <a:tr h="404465">
                <a:tc>
                  <a:txBody>
                    <a:bodyPr/>
                    <a:lstStyle/>
                    <a:p>
                      <a:pPr algn="ctr">
                        <a:spcAft>
                          <a:spcPts val="0"/>
                        </a:spcAft>
                      </a:pPr>
                      <a:r>
                        <a:rPr lang="en-US" sz="1200" kern="0">
                          <a:effectLst/>
                          <a:latin typeface="等线" panose="02010600030101010101" pitchFamily="2" charset="-122"/>
                          <a:ea typeface="等线" panose="02010600030101010101" pitchFamily="2" charset="-122"/>
                          <a:cs typeface="Times New Roman" panose="02020603050405020304" pitchFamily="18" charset="0"/>
                        </a:rPr>
                        <a:t>6</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4.2.7</a:t>
                      </a:r>
                      <a:endPar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在个人页面中，选择所需要更新的项目列表</a:t>
                      </a:r>
                      <a:r>
                        <a:rPr 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中</a:t>
                      </a:r>
                      <a:r>
                        <a:rPr 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列表</a:t>
                      </a:r>
                      <a:r>
                        <a:rPr 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二字多余</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轻微</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刘子渊</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删去</a:t>
                      </a:r>
                      <a:r>
                        <a:rPr 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列表</a:t>
                      </a:r>
                      <a:r>
                        <a:rPr 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二字</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接受</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901981"/>
                  </a:ext>
                </a:extLst>
              </a:tr>
              <a:tr h="288471">
                <a:tc>
                  <a:txBody>
                    <a:bodyPr/>
                    <a:lstStyle/>
                    <a:p>
                      <a:pPr algn="ctr">
                        <a:spcAft>
                          <a:spcPts val="0"/>
                        </a:spcAft>
                      </a:pPr>
                      <a:r>
                        <a:rPr lang="en-US" sz="1200" kern="0">
                          <a:effectLst/>
                          <a:latin typeface="等线" panose="02010600030101010101" pitchFamily="2" charset="-122"/>
                          <a:ea typeface="等线" panose="02010600030101010101" pitchFamily="2" charset="-122"/>
                          <a:cs typeface="Times New Roman" panose="02020603050405020304" pitchFamily="18" charset="0"/>
                        </a:rPr>
                        <a:t>7</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4.2.8</a:t>
                      </a: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4.2.12</a:t>
                      </a:r>
                      <a:endPar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异常情况的触发条件模糊，不知道该如何测试</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中等</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刘子渊</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明确异常情况的触发条件及触发步骤</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接受</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7224241"/>
                  </a:ext>
                </a:extLst>
              </a:tr>
              <a:tr h="291133">
                <a:tc>
                  <a:txBody>
                    <a:bodyPr/>
                    <a:lstStyle/>
                    <a:p>
                      <a:pPr algn="ctr">
                        <a:spcAft>
                          <a:spcPts val="0"/>
                        </a:spcAft>
                      </a:pPr>
                      <a:r>
                        <a:rPr lang="en-US" sz="1200" kern="0">
                          <a:effectLst/>
                          <a:latin typeface="等线" panose="02010600030101010101" pitchFamily="2" charset="-122"/>
                          <a:ea typeface="等线" panose="02010600030101010101" pitchFamily="2" charset="-122"/>
                          <a:cs typeface="Times New Roman" panose="02020603050405020304" pitchFamily="18" charset="0"/>
                        </a:rPr>
                        <a:t>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4.2.9</a:t>
                      </a:r>
                      <a:endPar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缺少对输入节点、输出节点的配置测试</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中等</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刘子渊</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补充相关测试步骤</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接受</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1990774"/>
                  </a:ext>
                </a:extLst>
              </a:tr>
              <a:tr h="29113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9</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4.2.9</a:t>
                      </a:r>
                      <a:endPar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缺少对输入节点、输出节点的配置错误的测试</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zh-CN"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中等 </a:t>
                      </a:r>
                      <a:endPar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zh-CN"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刘子渊 </a:t>
                      </a:r>
                      <a:endPar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补充相关异常的测试</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接受</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2421846"/>
                  </a:ext>
                </a:extLst>
              </a:tr>
              <a:tr h="29113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10</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4.2.9</a:t>
                      </a:r>
                      <a:endPar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缺少对模型已部署时的测试</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zh-CN"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中等 </a:t>
                      </a:r>
                      <a:endPar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zh-CN"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刘子渊 </a:t>
                      </a:r>
                      <a:endPar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补充相关测试</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接受</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7976582"/>
                  </a:ext>
                </a:extLst>
              </a:tr>
            </a:tbl>
          </a:graphicData>
        </a:graphic>
      </p:graphicFrame>
      <p:pic>
        <p:nvPicPr>
          <p:cNvPr id="3" name="图片 2">
            <a:extLst>
              <a:ext uri="{FF2B5EF4-FFF2-40B4-BE49-F238E27FC236}">
                <a16:creationId xmlns:a16="http://schemas.microsoft.com/office/drawing/2014/main" id="{F7B2BFE3-E95D-DB4F-9C3E-7643FF7D0CA2}"/>
              </a:ext>
            </a:extLst>
          </p:cNvPr>
          <p:cNvPicPr>
            <a:picLocks noChangeAspect="1"/>
          </p:cNvPicPr>
          <p:nvPr/>
        </p:nvPicPr>
        <p:blipFill>
          <a:blip r:embed="rId3"/>
          <a:stretch>
            <a:fillRect/>
          </a:stretch>
        </p:blipFill>
        <p:spPr>
          <a:xfrm>
            <a:off x="712276" y="1382313"/>
            <a:ext cx="7286625" cy="1727056"/>
          </a:xfrm>
          <a:prstGeom prst="rect">
            <a:avLst/>
          </a:prstGeom>
        </p:spPr>
      </p:pic>
      <p:pic>
        <p:nvPicPr>
          <p:cNvPr id="5" name="图片 4">
            <a:extLst>
              <a:ext uri="{FF2B5EF4-FFF2-40B4-BE49-F238E27FC236}">
                <a16:creationId xmlns:a16="http://schemas.microsoft.com/office/drawing/2014/main" id="{17307C77-4019-2347-BD60-D90087CC6B44}"/>
              </a:ext>
            </a:extLst>
          </p:cNvPr>
          <p:cNvPicPr>
            <a:picLocks noChangeAspect="1"/>
          </p:cNvPicPr>
          <p:nvPr/>
        </p:nvPicPr>
        <p:blipFill>
          <a:blip r:embed="rId4"/>
          <a:stretch>
            <a:fillRect/>
          </a:stretch>
        </p:blipFill>
        <p:spPr>
          <a:xfrm>
            <a:off x="633970" y="3462358"/>
            <a:ext cx="7767201" cy="1080742"/>
          </a:xfrm>
          <a:prstGeom prst="rect">
            <a:avLst/>
          </a:prstGeom>
        </p:spPr>
      </p:pic>
      <p:pic>
        <p:nvPicPr>
          <p:cNvPr id="12" name="图片 11">
            <a:extLst>
              <a:ext uri="{FF2B5EF4-FFF2-40B4-BE49-F238E27FC236}">
                <a16:creationId xmlns:a16="http://schemas.microsoft.com/office/drawing/2014/main" id="{7914358E-67B2-1845-B50F-6AC9593AC5D7}"/>
              </a:ext>
            </a:extLst>
          </p:cNvPr>
          <p:cNvPicPr>
            <a:picLocks noChangeAspect="1"/>
          </p:cNvPicPr>
          <p:nvPr/>
        </p:nvPicPr>
        <p:blipFill>
          <a:blip r:embed="rId5"/>
          <a:stretch>
            <a:fillRect/>
          </a:stretch>
        </p:blipFill>
        <p:spPr>
          <a:xfrm>
            <a:off x="712276" y="4894579"/>
            <a:ext cx="7610590" cy="1125221"/>
          </a:xfrm>
          <a:prstGeom prst="rect">
            <a:avLst/>
          </a:prstGeom>
        </p:spPr>
      </p:pic>
    </p:spTree>
    <p:extLst>
      <p:ext uri="{BB962C8B-B14F-4D97-AF65-F5344CB8AC3E}">
        <p14:creationId xmlns:p14="http://schemas.microsoft.com/office/powerpoint/2010/main" val="20543443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53B11-B167-E049-AEEB-F9CC49480383}"/>
              </a:ext>
            </a:extLst>
          </p:cNvPr>
          <p:cNvSpPr>
            <a:spLocks noGrp="1"/>
          </p:cNvSpPr>
          <p:nvPr>
            <p:ph type="title"/>
          </p:nvPr>
        </p:nvSpPr>
        <p:spPr>
          <a:xfrm>
            <a:off x="664028" y="409441"/>
            <a:ext cx="7286625" cy="533400"/>
          </a:xfrm>
        </p:spPr>
        <p:txBody>
          <a:bodyPr>
            <a:normAutofit/>
          </a:bodyPr>
          <a:lstStyle/>
          <a:p>
            <a:r>
              <a:rPr lang="en-US" altLang="zh-CN" sz="2000">
                <a:latin typeface="等线" panose="02010600030101010101" pitchFamily="2" charset="-122"/>
                <a:ea typeface="等线" panose="02010600030101010101" pitchFamily="2" charset="-122"/>
              </a:rPr>
              <a:t>2. </a:t>
            </a:r>
            <a:r>
              <a:rPr lang="zh-CN" altLang="en-US" sz="2000">
                <a:latin typeface="等线" panose="02010600030101010101" pitchFamily="2" charset="-122"/>
                <a:ea typeface="等线" panose="02010600030101010101" pitchFamily="2" charset="-122"/>
              </a:rPr>
              <a:t>文档评审意见反馈</a:t>
            </a:r>
            <a:endParaRPr kumimoji="1" lang="zh-CN" altLang="en-US" sz="2000" dirty="0">
              <a:latin typeface="等线" panose="02010600030101010101" pitchFamily="2" charset="-122"/>
              <a:ea typeface="等线" panose="02010600030101010101" pitchFamily="2" charset="-122"/>
            </a:endParaRPr>
          </a:p>
        </p:txBody>
      </p:sp>
      <p:graphicFrame>
        <p:nvGraphicFramePr>
          <p:cNvPr id="11" name="表格 10">
            <a:extLst>
              <a:ext uri="{FF2B5EF4-FFF2-40B4-BE49-F238E27FC236}">
                <a16:creationId xmlns:a16="http://schemas.microsoft.com/office/drawing/2014/main" id="{4558503D-8CD0-534B-8F1F-582848576156}"/>
              </a:ext>
            </a:extLst>
          </p:cNvPr>
          <p:cNvGraphicFramePr>
            <a:graphicFrameLocks noGrp="1"/>
          </p:cNvGraphicFramePr>
          <p:nvPr>
            <p:extLst>
              <p:ext uri="{D42A27DB-BD31-4B8C-83A1-F6EECF244321}">
                <p14:modId xmlns:p14="http://schemas.microsoft.com/office/powerpoint/2010/main" val="2730758299"/>
              </p:ext>
            </p:extLst>
          </p:nvPr>
        </p:nvGraphicFramePr>
        <p:xfrm>
          <a:off x="664028" y="2127467"/>
          <a:ext cx="7815943" cy="1749226"/>
        </p:xfrm>
        <a:graphic>
          <a:graphicData uri="http://schemas.openxmlformats.org/drawingml/2006/table">
            <a:tbl>
              <a:tblPr firstRow="1" firstCol="1" bandRow="1"/>
              <a:tblGrid>
                <a:gridCol w="605814">
                  <a:extLst>
                    <a:ext uri="{9D8B030D-6E8A-4147-A177-3AD203B41FA5}">
                      <a16:colId xmlns:a16="http://schemas.microsoft.com/office/drawing/2014/main" val="1539503317"/>
                    </a:ext>
                  </a:extLst>
                </a:gridCol>
                <a:gridCol w="868134">
                  <a:extLst>
                    <a:ext uri="{9D8B030D-6E8A-4147-A177-3AD203B41FA5}">
                      <a16:colId xmlns:a16="http://schemas.microsoft.com/office/drawing/2014/main" val="3885619516"/>
                    </a:ext>
                  </a:extLst>
                </a:gridCol>
                <a:gridCol w="3250377">
                  <a:extLst>
                    <a:ext uri="{9D8B030D-6E8A-4147-A177-3AD203B41FA5}">
                      <a16:colId xmlns:a16="http://schemas.microsoft.com/office/drawing/2014/main" val="2497740169"/>
                    </a:ext>
                  </a:extLst>
                </a:gridCol>
                <a:gridCol w="726293">
                  <a:extLst>
                    <a:ext uri="{9D8B030D-6E8A-4147-A177-3AD203B41FA5}">
                      <a16:colId xmlns:a16="http://schemas.microsoft.com/office/drawing/2014/main" val="330351744"/>
                    </a:ext>
                  </a:extLst>
                </a:gridCol>
                <a:gridCol w="727148">
                  <a:extLst>
                    <a:ext uri="{9D8B030D-6E8A-4147-A177-3AD203B41FA5}">
                      <a16:colId xmlns:a16="http://schemas.microsoft.com/office/drawing/2014/main" val="1546632127"/>
                    </a:ext>
                  </a:extLst>
                </a:gridCol>
                <a:gridCol w="974148">
                  <a:extLst>
                    <a:ext uri="{9D8B030D-6E8A-4147-A177-3AD203B41FA5}">
                      <a16:colId xmlns:a16="http://schemas.microsoft.com/office/drawing/2014/main" val="171400830"/>
                    </a:ext>
                  </a:extLst>
                </a:gridCol>
                <a:gridCol w="664029">
                  <a:extLst>
                    <a:ext uri="{9D8B030D-6E8A-4147-A177-3AD203B41FA5}">
                      <a16:colId xmlns:a16="http://schemas.microsoft.com/office/drawing/2014/main" val="3866935440"/>
                    </a:ext>
                  </a:extLst>
                </a:gridCol>
              </a:tblGrid>
              <a:tr h="419790">
                <a:tc>
                  <a:txBody>
                    <a:bodyPr/>
                    <a:lstStyle/>
                    <a:p>
                      <a:pPr algn="ctr">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序号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问题位置</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问题描述</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严重性</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报告人</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处理意见</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反馈</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7158812"/>
                  </a:ext>
                </a:extLst>
              </a:tr>
              <a:tr h="444911">
                <a:tc>
                  <a:txBody>
                    <a:bodyPr/>
                    <a:lstStyle/>
                    <a:p>
                      <a:pPr algn="ctr">
                        <a:spcAft>
                          <a:spcPts val="0"/>
                        </a:spcAft>
                      </a:pPr>
                      <a:r>
                        <a:rPr lang="en-US" sz="1200" kern="0" dirty="0">
                          <a:effectLst/>
                          <a:latin typeface="等线" panose="02010600030101010101" pitchFamily="2" charset="-122"/>
                          <a:ea typeface="等线" panose="02010600030101010101" pitchFamily="2" charset="-122"/>
                          <a:cs typeface="Times New Roman" panose="02020603050405020304" pitchFamily="18" charset="0"/>
                        </a:rPr>
                        <a:t>1</a:t>
                      </a:r>
                      <a:r>
                        <a:rPr lang="en-US" altLang="zh-CN" sz="1200" kern="0" dirty="0">
                          <a:effectLst/>
                          <a:latin typeface="等线" panose="02010600030101010101" pitchFamily="2" charset="-122"/>
                          <a:ea typeface="等线" panose="02010600030101010101" pitchFamily="2" charset="-122"/>
                          <a:cs typeface="Times New Roman" panose="02020603050405020304" pitchFamily="18" charset="0"/>
                        </a:rPr>
                        <a:t>1</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4.2.10</a:t>
                      </a:r>
                      <a:endPar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异常情况中的</a:t>
                      </a:r>
                      <a:r>
                        <a:rPr 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配置失败</a:t>
                      </a:r>
                      <a:r>
                        <a:rPr 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不准确，此处不存在配置动作</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轻微</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刘子渊</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删去</a:t>
                      </a:r>
                      <a:r>
                        <a:rPr 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配置失败</a:t>
                      </a:r>
                      <a:r>
                        <a:rPr 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接受</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830111"/>
                  </a:ext>
                </a:extLst>
              </a:tr>
              <a:tr h="404465">
                <a:tc>
                  <a:txBody>
                    <a:bodyPr/>
                    <a:lstStyle/>
                    <a:p>
                      <a:pPr algn="ctr">
                        <a:spcAft>
                          <a:spcPts val="0"/>
                        </a:spcAft>
                      </a:pPr>
                      <a:r>
                        <a:rPr lang="en-US" altLang="zh-CN" sz="1200" kern="0" dirty="0">
                          <a:effectLst/>
                          <a:latin typeface="等线" panose="02010600030101010101" pitchFamily="2" charset="-122"/>
                          <a:ea typeface="等线" panose="02010600030101010101" pitchFamily="2" charset="-122"/>
                          <a:cs typeface="Times New Roman" panose="02020603050405020304" pitchFamily="18" charset="0"/>
                        </a:rPr>
                        <a:t>1</a:t>
                      </a:r>
                      <a:r>
                        <a:rPr lang="en-US" sz="1200" kern="0" dirty="0">
                          <a:effectLst/>
                          <a:latin typeface="等线" panose="02010600030101010101" pitchFamily="2" charset="-122"/>
                          <a:ea typeface="等线" panose="02010600030101010101" pitchFamily="2" charset="-122"/>
                          <a:cs typeface="Times New Roman" panose="02020603050405020304" pitchFamily="18" charset="0"/>
                        </a:rPr>
                        <a:t>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4.2.12-4.2.15</a:t>
                      </a:r>
                      <a:endPar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异常情况缺少用户处于非法登录状态</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中等</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刘子渊</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补充相关异常的测试</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接受</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994134"/>
                  </a:ext>
                </a:extLst>
              </a:tr>
              <a:tr h="404465">
                <a:tc>
                  <a:txBody>
                    <a:bodyPr/>
                    <a:lstStyle/>
                    <a:p>
                      <a:pPr algn="ctr">
                        <a:spcAft>
                          <a:spcPts val="0"/>
                        </a:spcAft>
                      </a:pPr>
                      <a:r>
                        <a:rPr lang="en-US" altLang="zh-CN" sz="1200" kern="0" dirty="0">
                          <a:effectLst/>
                          <a:latin typeface="等线" panose="02010600030101010101" pitchFamily="2" charset="-122"/>
                          <a:ea typeface="等线" panose="02010600030101010101" pitchFamily="2" charset="-122"/>
                          <a:cs typeface="Times New Roman" panose="02020603050405020304" pitchFamily="18" charset="0"/>
                        </a:rPr>
                        <a:t>1</a:t>
                      </a:r>
                      <a:r>
                        <a:rPr lang="en-US" sz="1200" kern="0" dirty="0">
                          <a:effectLst/>
                          <a:latin typeface="等线" panose="02010600030101010101" pitchFamily="2" charset="-122"/>
                          <a:ea typeface="等线" panose="02010600030101010101" pitchFamily="2" charset="-122"/>
                          <a:cs typeface="Times New Roman" panose="02020603050405020304" pitchFamily="18" charset="0"/>
                        </a:rPr>
                        <a:t>3</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5.2.1-5.2.2</a:t>
                      </a: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5.2.4-5.2.6</a:t>
                      </a:r>
                      <a:endPar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评价准则不是一个可判断真假的命题</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中等</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刘子渊</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修改表述使其成为一个可判断真假的命题</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altLang="en-US" sz="105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接受</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476905"/>
                  </a:ext>
                </a:extLst>
              </a:tr>
            </a:tbl>
          </a:graphicData>
        </a:graphic>
      </p:graphicFrame>
      <p:pic>
        <p:nvPicPr>
          <p:cNvPr id="4" name="图片 3">
            <a:extLst>
              <a:ext uri="{FF2B5EF4-FFF2-40B4-BE49-F238E27FC236}">
                <a16:creationId xmlns:a16="http://schemas.microsoft.com/office/drawing/2014/main" id="{0F5B79FD-D6C8-4448-916E-93EF81982657}"/>
              </a:ext>
            </a:extLst>
          </p:cNvPr>
          <p:cNvPicPr>
            <a:picLocks noChangeAspect="1"/>
          </p:cNvPicPr>
          <p:nvPr/>
        </p:nvPicPr>
        <p:blipFill>
          <a:blip r:embed="rId3"/>
          <a:stretch>
            <a:fillRect/>
          </a:stretch>
        </p:blipFill>
        <p:spPr>
          <a:xfrm>
            <a:off x="838200" y="1867213"/>
            <a:ext cx="7286625" cy="930416"/>
          </a:xfrm>
          <a:prstGeom prst="rect">
            <a:avLst/>
          </a:prstGeom>
        </p:spPr>
      </p:pic>
      <p:pic>
        <p:nvPicPr>
          <p:cNvPr id="6" name="图片 5">
            <a:extLst>
              <a:ext uri="{FF2B5EF4-FFF2-40B4-BE49-F238E27FC236}">
                <a16:creationId xmlns:a16="http://schemas.microsoft.com/office/drawing/2014/main" id="{F227BF0D-6ADE-664B-99DF-7EE1DE1DAA7E}"/>
              </a:ext>
            </a:extLst>
          </p:cNvPr>
          <p:cNvPicPr>
            <a:picLocks noChangeAspect="1"/>
          </p:cNvPicPr>
          <p:nvPr/>
        </p:nvPicPr>
        <p:blipFill>
          <a:blip r:embed="rId4"/>
          <a:stretch>
            <a:fillRect/>
          </a:stretch>
        </p:blipFill>
        <p:spPr>
          <a:xfrm>
            <a:off x="838200" y="3057883"/>
            <a:ext cx="7286625" cy="2926514"/>
          </a:xfrm>
          <a:prstGeom prst="rect">
            <a:avLst/>
          </a:prstGeom>
        </p:spPr>
      </p:pic>
    </p:spTree>
    <p:extLst>
      <p:ext uri="{BB962C8B-B14F-4D97-AF65-F5344CB8AC3E}">
        <p14:creationId xmlns:p14="http://schemas.microsoft.com/office/powerpoint/2010/main" val="35761788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4C6F9-2BE3-D942-9DC4-350E76A1CDF5}"/>
              </a:ext>
            </a:extLst>
          </p:cNvPr>
          <p:cNvSpPr>
            <a:spLocks noGrp="1"/>
          </p:cNvSpPr>
          <p:nvPr>
            <p:ph type="title"/>
          </p:nvPr>
        </p:nvSpPr>
        <p:spPr>
          <a:xfrm>
            <a:off x="771524" y="451901"/>
            <a:ext cx="3295650" cy="533400"/>
          </a:xfrm>
        </p:spPr>
        <p:txBody>
          <a:bodyPr>
            <a:normAutofit/>
          </a:bodyPr>
          <a:lstStyle/>
          <a:p>
            <a:r>
              <a:rPr kumimoji="1" lang="en-US" altLang="zh-CN" sz="2000">
                <a:latin typeface="等线" panose="02010600030101010101" pitchFamily="2" charset="-122"/>
                <a:ea typeface="等线" panose="02010600030101010101" pitchFamily="2" charset="-122"/>
              </a:rPr>
              <a:t>2. </a:t>
            </a:r>
            <a:r>
              <a:rPr kumimoji="1" lang="zh-CN" altLang="en-US" sz="2000">
                <a:latin typeface="等线" panose="02010600030101010101" pitchFamily="2" charset="-122"/>
                <a:ea typeface="等线" panose="02010600030101010101" pitchFamily="2" charset="-122"/>
              </a:rPr>
              <a:t>软件评审反馈 </a:t>
            </a:r>
            <a:r>
              <a:rPr kumimoji="1" lang="en-US" altLang="zh-CN" sz="2000">
                <a:latin typeface="等线" panose="02010600030101010101" pitchFamily="2" charset="-122"/>
                <a:ea typeface="等线" panose="02010600030101010101" pitchFamily="2" charset="-122"/>
              </a:rPr>
              <a:t>—— H</a:t>
            </a:r>
            <a:r>
              <a:rPr kumimoji="1" lang="zh-CN" altLang="en-US" sz="2000">
                <a:latin typeface="等线" panose="02010600030101010101" pitchFamily="2" charset="-122"/>
                <a:ea typeface="等线" panose="02010600030101010101" pitchFamily="2" charset="-122"/>
              </a:rPr>
              <a:t>组</a:t>
            </a:r>
            <a:endParaRPr kumimoji="1" lang="zh-CN" altLang="en-US" sz="2000" dirty="0">
              <a:latin typeface="等线" panose="02010600030101010101" pitchFamily="2" charset="-122"/>
              <a:ea typeface="等线" panose="02010600030101010101" pitchFamily="2" charset="-122"/>
            </a:endParaRPr>
          </a:p>
        </p:txBody>
      </p:sp>
      <p:sp>
        <p:nvSpPr>
          <p:cNvPr id="3" name="文本框 2"/>
          <p:cNvSpPr txBox="1"/>
          <p:nvPr/>
        </p:nvSpPr>
        <p:spPr>
          <a:xfrm>
            <a:off x="819149" y="1817132"/>
            <a:ext cx="5200651" cy="3693319"/>
          </a:xfrm>
          <a:prstGeom prst="rect">
            <a:avLst/>
          </a:prstGeom>
          <a:noFill/>
        </p:spPr>
        <p:txBody>
          <a:bodyPr wrap="square" rtlCol="0">
            <a:spAutoFit/>
          </a:bodyPr>
          <a:lstStyle/>
          <a:p>
            <a:r>
              <a:rPr lang="zh-CN" altLang="en-US"/>
              <a:t>共</a:t>
            </a:r>
            <a:r>
              <a:rPr lang="en-US" altLang="zh-CN"/>
              <a:t>22</a:t>
            </a:r>
            <a:r>
              <a:rPr lang="zh-CN" altLang="en-US"/>
              <a:t>个软件问题</a:t>
            </a:r>
            <a:endParaRPr lang="en-US" altLang="zh-CN"/>
          </a:p>
          <a:p>
            <a:endParaRPr lang="en-US" altLang="zh-CN"/>
          </a:p>
          <a:p>
            <a:r>
              <a:rPr lang="zh-CN" altLang="en-US"/>
              <a:t>其中，第</a:t>
            </a:r>
            <a:r>
              <a:rPr lang="en-US" altLang="zh-CN"/>
              <a:t>2</a:t>
            </a:r>
            <a:r>
              <a:rPr lang="zh-CN" altLang="en-US"/>
              <a:t>条与第</a:t>
            </a:r>
            <a:r>
              <a:rPr lang="en-US" altLang="zh-CN"/>
              <a:t>16</a:t>
            </a:r>
            <a:r>
              <a:rPr lang="zh-CN" altLang="en-US"/>
              <a:t>条重复</a:t>
            </a:r>
            <a:endParaRPr lang="en-US" altLang="zh-CN"/>
          </a:p>
          <a:p>
            <a:r>
              <a:rPr lang="en-US" altLang="zh-CN"/>
              <a:t>1</a:t>
            </a:r>
            <a:r>
              <a:rPr lang="zh-CN" altLang="en-US"/>
              <a:t>、</a:t>
            </a:r>
            <a:r>
              <a:rPr lang="en-US" altLang="zh-CN"/>
              <a:t>9</a:t>
            </a:r>
            <a:r>
              <a:rPr lang="zh-CN" altLang="en-US"/>
              <a:t>、</a:t>
            </a:r>
            <a:r>
              <a:rPr lang="en-US" altLang="zh-CN"/>
              <a:t>10</a:t>
            </a:r>
            <a:r>
              <a:rPr lang="zh-CN" altLang="en-US"/>
              <a:t>可合并为同一个问题</a:t>
            </a:r>
            <a:endParaRPr lang="en-US" altLang="zh-CN"/>
          </a:p>
          <a:p>
            <a:endParaRPr lang="en-US" altLang="zh-CN"/>
          </a:p>
          <a:p>
            <a:r>
              <a:rPr lang="zh-CN" altLang="en-US"/>
              <a:t>对</a:t>
            </a:r>
            <a:r>
              <a:rPr lang="en-US" altLang="zh-CN"/>
              <a:t>2</a:t>
            </a:r>
            <a:r>
              <a:rPr lang="zh-CN" altLang="en-US"/>
              <a:t>条作出解释，部分接受</a:t>
            </a:r>
            <a:r>
              <a:rPr lang="en-US" altLang="zh-CN"/>
              <a:t>1</a:t>
            </a:r>
            <a:r>
              <a:rPr lang="zh-CN" altLang="en-US"/>
              <a:t>条，其余全部接受</a:t>
            </a:r>
            <a:endParaRPr lang="en-US" altLang="zh-CN"/>
          </a:p>
          <a:p>
            <a:endParaRPr lang="en-US" altLang="zh-CN"/>
          </a:p>
          <a:p>
            <a:endParaRPr lang="en-US" altLang="zh-CN"/>
          </a:p>
          <a:p>
            <a:r>
              <a:rPr lang="en-US" altLang="zh-CN"/>
              <a:t>· </a:t>
            </a:r>
            <a:r>
              <a:rPr lang="zh-CN" altLang="en-US"/>
              <a:t>安全性</a:t>
            </a:r>
            <a:endParaRPr lang="en-US" altLang="zh-CN"/>
          </a:p>
          <a:p>
            <a:endParaRPr lang="en-US" altLang="zh-CN"/>
          </a:p>
          <a:p>
            <a:r>
              <a:rPr lang="en-US" altLang="zh-CN"/>
              <a:t>· </a:t>
            </a:r>
            <a:r>
              <a:rPr lang="zh-CN" altLang="en-US"/>
              <a:t>易用性</a:t>
            </a:r>
            <a:endParaRPr lang="en-US" altLang="zh-CN"/>
          </a:p>
          <a:p>
            <a:endParaRPr lang="en-US" altLang="zh-CN"/>
          </a:p>
          <a:p>
            <a:r>
              <a:rPr lang="en-US" altLang="zh-CN"/>
              <a:t>· </a:t>
            </a:r>
            <a:r>
              <a:rPr lang="zh-CN" altLang="en-US"/>
              <a:t>页面</a:t>
            </a:r>
          </a:p>
        </p:txBody>
      </p:sp>
      <p:pic>
        <p:nvPicPr>
          <p:cNvPr id="6" name="图片 5">
            <a:extLst>
              <a:ext uri="{FF2B5EF4-FFF2-40B4-BE49-F238E27FC236}">
                <a16:creationId xmlns:a16="http://schemas.microsoft.com/office/drawing/2014/main" id="{66CC8B94-2DAF-46DB-8726-0F9BEFA33965}"/>
              </a:ext>
            </a:extLst>
          </p:cNvPr>
          <p:cNvPicPr>
            <a:picLocks noChangeAspect="1"/>
          </p:cNvPicPr>
          <p:nvPr/>
        </p:nvPicPr>
        <p:blipFill>
          <a:blip r:embed="rId3"/>
          <a:stretch>
            <a:fillRect/>
          </a:stretch>
        </p:blipFill>
        <p:spPr>
          <a:xfrm>
            <a:off x="625932" y="1473429"/>
            <a:ext cx="7892136" cy="4615992"/>
          </a:xfrm>
          <a:prstGeom prst="rect">
            <a:avLst/>
          </a:prstGeom>
        </p:spPr>
      </p:pic>
    </p:spTree>
    <p:extLst>
      <p:ext uri="{BB962C8B-B14F-4D97-AF65-F5344CB8AC3E}">
        <p14:creationId xmlns:p14="http://schemas.microsoft.com/office/powerpoint/2010/main" val="12337699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4C6F9-2BE3-D942-9DC4-350E76A1CDF5}"/>
              </a:ext>
            </a:extLst>
          </p:cNvPr>
          <p:cNvSpPr>
            <a:spLocks noGrp="1"/>
          </p:cNvSpPr>
          <p:nvPr>
            <p:ph type="title"/>
          </p:nvPr>
        </p:nvSpPr>
        <p:spPr>
          <a:xfrm>
            <a:off x="733424" y="435540"/>
            <a:ext cx="3257550" cy="533400"/>
          </a:xfrm>
        </p:spPr>
        <p:txBody>
          <a:bodyPr>
            <a:normAutofit/>
          </a:bodyPr>
          <a:lstStyle/>
          <a:p>
            <a:r>
              <a:rPr kumimoji="1" lang="en-US" altLang="zh-CN" sz="2000">
                <a:latin typeface="等线" panose="02010600030101010101" pitchFamily="2" charset="-122"/>
                <a:ea typeface="等线" panose="02010600030101010101" pitchFamily="2" charset="-122"/>
              </a:rPr>
              <a:t>2. </a:t>
            </a:r>
            <a:r>
              <a:rPr kumimoji="1" lang="zh-CN" altLang="en-US" sz="2000">
                <a:latin typeface="等线" panose="02010600030101010101" pitchFamily="2" charset="-122"/>
                <a:ea typeface="等线" panose="02010600030101010101" pitchFamily="2" charset="-122"/>
              </a:rPr>
              <a:t>软件评审反馈 </a:t>
            </a:r>
            <a:r>
              <a:rPr kumimoji="1" lang="en-US" altLang="zh-CN" sz="2000">
                <a:latin typeface="等线" panose="02010600030101010101" pitchFamily="2" charset="-122"/>
                <a:ea typeface="等线" panose="02010600030101010101" pitchFamily="2" charset="-122"/>
              </a:rPr>
              <a:t>—— I</a:t>
            </a:r>
            <a:r>
              <a:rPr kumimoji="1" lang="zh-CN" altLang="en-US" sz="2000">
                <a:latin typeface="等线" panose="02010600030101010101" pitchFamily="2" charset="-122"/>
                <a:ea typeface="等线" panose="02010600030101010101" pitchFamily="2" charset="-122"/>
              </a:rPr>
              <a:t>组</a:t>
            </a:r>
            <a:endParaRPr kumimoji="1" lang="zh-CN" altLang="en-US" sz="2000" dirty="0">
              <a:latin typeface="等线" panose="02010600030101010101" pitchFamily="2" charset="-122"/>
              <a:ea typeface="等线" panose="02010600030101010101" pitchFamily="2" charset="-122"/>
            </a:endParaRPr>
          </a:p>
        </p:txBody>
      </p:sp>
      <p:sp>
        <p:nvSpPr>
          <p:cNvPr id="3" name="文本框 2"/>
          <p:cNvSpPr txBox="1"/>
          <p:nvPr/>
        </p:nvSpPr>
        <p:spPr>
          <a:xfrm>
            <a:off x="819149" y="1817132"/>
            <a:ext cx="5200651" cy="2585323"/>
          </a:xfrm>
          <a:prstGeom prst="rect">
            <a:avLst/>
          </a:prstGeom>
          <a:noFill/>
        </p:spPr>
        <p:txBody>
          <a:bodyPr wrap="square" rtlCol="0">
            <a:spAutoFit/>
          </a:bodyPr>
          <a:lstStyle/>
          <a:p>
            <a:r>
              <a:rPr lang="zh-CN" altLang="en-US"/>
              <a:t>共</a:t>
            </a:r>
            <a:r>
              <a:rPr lang="en-US" altLang="zh-CN"/>
              <a:t>9</a:t>
            </a:r>
            <a:r>
              <a:rPr lang="zh-CN" altLang="en-US"/>
              <a:t>个问题，全部接受</a:t>
            </a:r>
            <a:endParaRPr lang="en-US" altLang="zh-CN"/>
          </a:p>
          <a:p>
            <a:endParaRPr lang="en-US" altLang="zh-CN"/>
          </a:p>
          <a:p>
            <a:endParaRPr lang="en-US" altLang="zh-CN"/>
          </a:p>
          <a:p>
            <a:endParaRPr lang="en-US" altLang="zh-CN"/>
          </a:p>
          <a:p>
            <a:r>
              <a:rPr lang="en-US" altLang="zh-CN"/>
              <a:t>· </a:t>
            </a:r>
            <a:r>
              <a:rPr lang="zh-CN" altLang="en-US"/>
              <a:t>系统安全性</a:t>
            </a:r>
            <a:endParaRPr lang="en-US" altLang="zh-CN"/>
          </a:p>
          <a:p>
            <a:endParaRPr lang="en-US" altLang="zh-CN"/>
          </a:p>
          <a:p>
            <a:r>
              <a:rPr lang="en-US" altLang="zh-CN"/>
              <a:t>· </a:t>
            </a:r>
            <a:r>
              <a:rPr lang="zh-CN" altLang="en-US"/>
              <a:t>页面逻辑</a:t>
            </a:r>
            <a:endParaRPr lang="en-US" altLang="zh-CN"/>
          </a:p>
          <a:p>
            <a:endParaRPr lang="en-US" altLang="zh-CN"/>
          </a:p>
          <a:p>
            <a:endParaRPr lang="zh-CN" altLang="en-US"/>
          </a:p>
        </p:txBody>
      </p:sp>
      <p:pic>
        <p:nvPicPr>
          <p:cNvPr id="4" name="图片 3"/>
          <p:cNvPicPr>
            <a:picLocks noChangeAspect="1"/>
          </p:cNvPicPr>
          <p:nvPr/>
        </p:nvPicPr>
        <p:blipFill>
          <a:blip r:embed="rId3"/>
          <a:stretch>
            <a:fillRect/>
          </a:stretch>
        </p:blipFill>
        <p:spPr>
          <a:xfrm>
            <a:off x="2533650" y="2380901"/>
            <a:ext cx="6276975" cy="3489109"/>
          </a:xfrm>
          <a:prstGeom prst="rect">
            <a:avLst/>
          </a:prstGeom>
        </p:spPr>
      </p:pic>
    </p:spTree>
    <p:extLst>
      <p:ext uri="{BB962C8B-B14F-4D97-AF65-F5344CB8AC3E}">
        <p14:creationId xmlns:p14="http://schemas.microsoft.com/office/powerpoint/2010/main" val="9451138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4C6F9-2BE3-D942-9DC4-350E76A1CDF5}"/>
              </a:ext>
            </a:extLst>
          </p:cNvPr>
          <p:cNvSpPr>
            <a:spLocks noGrp="1"/>
          </p:cNvSpPr>
          <p:nvPr>
            <p:ph type="title"/>
          </p:nvPr>
        </p:nvSpPr>
        <p:spPr>
          <a:xfrm>
            <a:off x="571500" y="371408"/>
            <a:ext cx="8229600" cy="533400"/>
          </a:xfrm>
        </p:spPr>
        <p:txBody>
          <a:bodyPr>
            <a:normAutofit/>
          </a:bodyPr>
          <a:lstStyle/>
          <a:p>
            <a:r>
              <a:rPr kumimoji="1" lang="zh-CN" altLang="en-US" sz="2000">
                <a:latin typeface="等线" panose="02010600030101010101" pitchFamily="2" charset="-122"/>
                <a:ea typeface="等线" panose="02010600030101010101" pitchFamily="2" charset="-122"/>
              </a:rPr>
              <a:t>基于</a:t>
            </a:r>
            <a:r>
              <a:rPr kumimoji="1" lang="en-US" altLang="zh-CN" sz="2000">
                <a:latin typeface="等线" panose="02010600030101010101" pitchFamily="2" charset="-122"/>
                <a:ea typeface="等线" panose="02010600030101010101" pitchFamily="2" charset="-122"/>
              </a:rPr>
              <a:t>Flask</a:t>
            </a:r>
            <a:r>
              <a:rPr kumimoji="1" lang="zh-CN" altLang="en-US" sz="2000">
                <a:latin typeface="等线" panose="02010600030101010101" pitchFamily="2" charset="-122"/>
                <a:ea typeface="等线" panose="02010600030101010101" pitchFamily="2" charset="-122"/>
              </a:rPr>
              <a:t>的深度学习自动化部署系统</a:t>
            </a:r>
          </a:p>
        </p:txBody>
      </p:sp>
      <p:sp>
        <p:nvSpPr>
          <p:cNvPr id="5" name="文本框 4">
            <a:extLst>
              <a:ext uri="{FF2B5EF4-FFF2-40B4-BE49-F238E27FC236}">
                <a16:creationId xmlns:a16="http://schemas.microsoft.com/office/drawing/2014/main" id="{9822E168-5837-4B97-A92C-E6049551EEC2}"/>
              </a:ext>
            </a:extLst>
          </p:cNvPr>
          <p:cNvSpPr txBox="1"/>
          <p:nvPr/>
        </p:nvSpPr>
        <p:spPr>
          <a:xfrm>
            <a:off x="3562350" y="3072140"/>
            <a:ext cx="1733550" cy="523220"/>
          </a:xfrm>
          <a:prstGeom prst="rect">
            <a:avLst/>
          </a:prstGeom>
          <a:noFill/>
        </p:spPr>
        <p:txBody>
          <a:bodyPr wrap="square" rtlCol="0">
            <a:spAutoFit/>
          </a:bodyPr>
          <a:lstStyle/>
          <a:p>
            <a:pPr algn="ctr"/>
            <a:r>
              <a:rPr lang="zh-CN" altLang="en-US" sz="2800">
                <a:latin typeface="等线" panose="02010600030101010101" pitchFamily="2" charset="-122"/>
                <a:ea typeface="等线" panose="02010600030101010101" pitchFamily="2" charset="-122"/>
              </a:rPr>
              <a:t>谢谢</a:t>
            </a:r>
          </a:p>
        </p:txBody>
      </p:sp>
    </p:spTree>
    <p:extLst>
      <p:ext uri="{BB962C8B-B14F-4D97-AF65-F5344CB8AC3E}">
        <p14:creationId xmlns:p14="http://schemas.microsoft.com/office/powerpoint/2010/main" val="159816522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14F232-DEB7-4DCB-97D4-BC6FA22629F3}"/>
              </a:ext>
            </a:extLst>
          </p:cNvPr>
          <p:cNvSpPr/>
          <p:nvPr/>
        </p:nvSpPr>
        <p:spPr bwMode="auto">
          <a:xfrm>
            <a:off x="-1" y="0"/>
            <a:ext cx="4368801" cy="6858000"/>
          </a:xfrm>
          <a:prstGeom prst="rect">
            <a:avLst/>
          </a:pr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矩形 4">
            <a:extLst>
              <a:ext uri="{FF2B5EF4-FFF2-40B4-BE49-F238E27FC236}">
                <a16:creationId xmlns:a16="http://schemas.microsoft.com/office/drawing/2014/main" id="{9212BC99-DE0F-445E-B879-FD113604B62E}"/>
              </a:ext>
            </a:extLst>
          </p:cNvPr>
          <p:cNvSpPr/>
          <p:nvPr/>
        </p:nvSpPr>
        <p:spPr bwMode="auto">
          <a:xfrm rot="5400000" flipV="1">
            <a:off x="1270707" y="-1270708"/>
            <a:ext cx="1827382" cy="4368800"/>
          </a:xfrm>
          <a:prstGeom prst="rect">
            <a:avLst/>
          </a:pr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6" name="矩形 5">
            <a:extLst>
              <a:ext uri="{FF2B5EF4-FFF2-40B4-BE49-F238E27FC236}">
                <a16:creationId xmlns:a16="http://schemas.microsoft.com/office/drawing/2014/main" id="{3863D85F-6472-4D36-8E96-11E4B33D3D9D}"/>
              </a:ext>
            </a:extLst>
          </p:cNvPr>
          <p:cNvSpPr/>
          <p:nvPr/>
        </p:nvSpPr>
        <p:spPr bwMode="auto">
          <a:xfrm rot="5400000">
            <a:off x="1371901" y="3861106"/>
            <a:ext cx="1624987" cy="4368801"/>
          </a:xfrm>
          <a:prstGeom prst="rect">
            <a:avLst/>
          </a:pr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nvGrpSpPr>
          <p:cNvPr id="7" name="组合 6">
            <a:extLst>
              <a:ext uri="{FF2B5EF4-FFF2-40B4-BE49-F238E27FC236}">
                <a16:creationId xmlns:a16="http://schemas.microsoft.com/office/drawing/2014/main" id="{CACFA37A-CB3B-424C-A88D-695E8C131806}"/>
              </a:ext>
            </a:extLst>
          </p:cNvPr>
          <p:cNvGrpSpPr/>
          <p:nvPr/>
        </p:nvGrpSpPr>
        <p:grpSpPr>
          <a:xfrm>
            <a:off x="0" y="1070223"/>
            <a:ext cx="2754050" cy="4646991"/>
            <a:chOff x="0" y="1111187"/>
            <a:chExt cx="2754050" cy="4646991"/>
          </a:xfrm>
        </p:grpSpPr>
        <p:sp>
          <p:nvSpPr>
            <p:cNvPr id="8" name="椭圆 7">
              <a:extLst>
                <a:ext uri="{FF2B5EF4-FFF2-40B4-BE49-F238E27FC236}">
                  <a16:creationId xmlns:a16="http://schemas.microsoft.com/office/drawing/2014/main" id="{42684CB1-95C2-4BFE-A1CC-DC3C386CD749}"/>
                </a:ext>
              </a:extLst>
            </p:cNvPr>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061A565E-B5C5-434A-B883-1AC7BF48A5A5}"/>
                </a:ext>
              </a:extLst>
            </p:cNvPr>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1D2E9F3B-F3D7-48C0-97C6-2CC855CFA239}"/>
                </a:ext>
              </a:extLst>
            </p:cNvPr>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50349EE8-6AFB-4278-8468-A8C1711B93C5}"/>
                </a:ext>
              </a:extLst>
            </p:cNvPr>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椭圆 11">
              <a:extLst>
                <a:ext uri="{FF2B5EF4-FFF2-40B4-BE49-F238E27FC236}">
                  <a16:creationId xmlns:a16="http://schemas.microsoft.com/office/drawing/2014/main" id="{09B29807-5932-4C2E-AB21-923105107DD7}"/>
                </a:ext>
              </a:extLst>
            </p:cNvPr>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3" name="Picture 2">
            <a:extLst>
              <a:ext uri="{FF2B5EF4-FFF2-40B4-BE49-F238E27FC236}">
                <a16:creationId xmlns:a16="http://schemas.microsoft.com/office/drawing/2014/main" id="{7DE30011-FA35-4F6F-AFF7-40724E4780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0" y="2120900"/>
            <a:ext cx="3745642" cy="2818596"/>
          </a:xfrm>
          <a:prstGeom prst="rect">
            <a:avLst/>
          </a:prstGeom>
          <a:noFill/>
          <a:extLst>
            <a:ext uri="{909E8E84-426E-40DD-AFC4-6F175D3DCCD1}">
              <a14:hiddenFill xmlns:a14="http://schemas.microsoft.com/office/drawing/2010/main">
                <a:solidFill>
                  <a:srgbClr val="FFFFFF"/>
                </a:solidFill>
              </a14:hiddenFill>
            </a:ext>
          </a:extLst>
        </p:spPr>
      </p:pic>
      <p:sp>
        <p:nvSpPr>
          <p:cNvPr id="14" name="任意多边形 38">
            <a:extLst>
              <a:ext uri="{FF2B5EF4-FFF2-40B4-BE49-F238E27FC236}">
                <a16:creationId xmlns:a16="http://schemas.microsoft.com/office/drawing/2014/main" id="{BBD866EF-7F51-4EC7-AB1B-AE07D40F2429}"/>
              </a:ext>
            </a:extLst>
          </p:cNvPr>
          <p:cNvSpPr/>
          <p:nvPr/>
        </p:nvSpPr>
        <p:spPr>
          <a:xfrm rot="16200000">
            <a:off x="67870"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044856 w 9143999"/>
              <a:gd name="connsiteY5" fmla="*/ 57555 h 2051818"/>
              <a:gd name="connsiteX6" fmla="*/ 9143999 w 9143999"/>
              <a:gd name="connsiteY6"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130228 h 2182046"/>
              <a:gd name="connsiteX1" fmla="*/ 9143999 w 9143999"/>
              <a:gd name="connsiteY1" fmla="*/ 2182046 h 2182046"/>
              <a:gd name="connsiteX2" fmla="*/ 0 w 9143999"/>
              <a:gd name="connsiteY2" fmla="*/ 2182046 h 2182046"/>
              <a:gd name="connsiteX3" fmla="*/ 0 w 9143999"/>
              <a:gd name="connsiteY3" fmla="*/ 1334305 h 2182046"/>
              <a:gd name="connsiteX4" fmla="*/ 6027 w 9143999"/>
              <a:gd name="connsiteY4" fmla="*/ 0 h 2182046"/>
              <a:gd name="connsiteX5" fmla="*/ 9143999 w 9143999"/>
              <a:gd name="connsiteY5" fmla="*/ 130228 h 2182046"/>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25380 w 9143999"/>
              <a:gd name="connsiteY4" fmla="*/ 130773 h 2127943"/>
              <a:gd name="connsiteX5" fmla="*/ 9124647 w 9143999"/>
              <a:gd name="connsiteY5" fmla="*/ 0 h 2127943"/>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25380 w 9143999"/>
              <a:gd name="connsiteY4" fmla="*/ 130773 h 2127943"/>
              <a:gd name="connsiteX5" fmla="*/ 9124647 w 9143999"/>
              <a:gd name="connsiteY5" fmla="*/ 0 h 2127943"/>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6028 w 9143999"/>
              <a:gd name="connsiteY4" fmla="*/ 11147 h 2127943"/>
              <a:gd name="connsiteX5" fmla="*/ 9124647 w 9143999"/>
              <a:gd name="connsiteY5" fmla="*/ 0 h 2127943"/>
              <a:gd name="connsiteX0" fmla="*/ 9138134 w 9157486"/>
              <a:gd name="connsiteY0" fmla="*/ 0 h 2127943"/>
              <a:gd name="connsiteX1" fmla="*/ 9157486 w 9157486"/>
              <a:gd name="connsiteY1" fmla="*/ 2127943 h 2127943"/>
              <a:gd name="connsiteX2" fmla="*/ 13487 w 9157486"/>
              <a:gd name="connsiteY2" fmla="*/ 2127943 h 2127943"/>
              <a:gd name="connsiteX3" fmla="*/ 13487 w 9157486"/>
              <a:gd name="connsiteY3" fmla="*/ 1280202 h 2127943"/>
              <a:gd name="connsiteX4" fmla="*/ 163 w 9157486"/>
              <a:gd name="connsiteY4" fmla="*/ 141648 h 2127943"/>
              <a:gd name="connsiteX5" fmla="*/ 9138134 w 9157486"/>
              <a:gd name="connsiteY5" fmla="*/ 0 h 2127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任意多边形 43">
            <a:extLst>
              <a:ext uri="{FF2B5EF4-FFF2-40B4-BE49-F238E27FC236}">
                <a16:creationId xmlns:a16="http://schemas.microsoft.com/office/drawing/2014/main" id="{1391473A-00F0-48FE-8742-C7FFA0279247}"/>
              </a:ext>
            </a:extLst>
          </p:cNvPr>
          <p:cNvSpPr/>
          <p:nvPr/>
        </p:nvSpPr>
        <p:spPr>
          <a:xfrm rot="16200000">
            <a:off x="2269997" y="-16039"/>
            <a:ext cx="6868891"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 fmla="*/ 6858000 w 6941935"/>
              <a:gd name="connsiteY0" fmla="*/ 56823 h 6516240"/>
              <a:gd name="connsiteX1" fmla="*/ 6858000 w 6941935"/>
              <a:gd name="connsiteY1" fmla="*/ 1732102 h 6516240"/>
              <a:gd name="connsiteX2" fmla="*/ 6858000 w 6941935"/>
              <a:gd name="connsiteY2" fmla="*/ 1876524 h 6516240"/>
              <a:gd name="connsiteX3" fmla="*/ 6858000 w 6941935"/>
              <a:gd name="connsiteY3" fmla="*/ 2335590 h 6516240"/>
              <a:gd name="connsiteX4" fmla="*/ 6858000 w 6941935"/>
              <a:gd name="connsiteY4" fmla="*/ 4010869 h 6516240"/>
              <a:gd name="connsiteX5" fmla="*/ 6858000 w 6941935"/>
              <a:gd name="connsiteY5" fmla="*/ 4155291 h 6516240"/>
              <a:gd name="connsiteX6" fmla="*/ 6858000 w 6941935"/>
              <a:gd name="connsiteY6" fmla="*/ 4237473 h 6516240"/>
              <a:gd name="connsiteX7" fmla="*/ 6858000 w 6941935"/>
              <a:gd name="connsiteY7" fmla="*/ 6516240 h 6516240"/>
              <a:gd name="connsiteX8" fmla="*/ 0 w 6941935"/>
              <a:gd name="connsiteY8" fmla="*/ 6516240 h 6516240"/>
              <a:gd name="connsiteX9" fmla="*/ 0 w 6941935"/>
              <a:gd name="connsiteY9" fmla="*/ 4237473 h 6516240"/>
              <a:gd name="connsiteX10" fmla="*/ 0 w 6941935"/>
              <a:gd name="connsiteY10" fmla="*/ 4155291 h 6516240"/>
              <a:gd name="connsiteX11" fmla="*/ 0 w 6941935"/>
              <a:gd name="connsiteY11" fmla="*/ 4010869 h 6516240"/>
              <a:gd name="connsiteX12" fmla="*/ 0 w 6941935"/>
              <a:gd name="connsiteY12" fmla="*/ 3352747 h 6516240"/>
              <a:gd name="connsiteX13" fmla="*/ 0 w 6941935"/>
              <a:gd name="connsiteY13" fmla="*/ 1876524 h 6516240"/>
              <a:gd name="connsiteX14" fmla="*/ 0 w 6941935"/>
              <a:gd name="connsiteY14" fmla="*/ 1732102 h 6516240"/>
              <a:gd name="connsiteX15" fmla="*/ 0 w 6941935"/>
              <a:gd name="connsiteY15" fmla="*/ 1073980 h 6516240"/>
              <a:gd name="connsiteX16" fmla="*/ 227535 w 6941935"/>
              <a:gd name="connsiteY16" fmla="*/ 1223081 h 6516240"/>
              <a:gd name="connsiteX17" fmla="*/ 6270374 w 6941935"/>
              <a:gd name="connsiteY17" fmla="*/ 468824 h 6516240"/>
              <a:gd name="connsiteX18" fmla="*/ 6858000 w 6941935"/>
              <a:gd name="connsiteY18" fmla="*/ 56823 h 6516240"/>
              <a:gd name="connsiteX0" fmla="*/ 6858000 w 6858000"/>
              <a:gd name="connsiteY0" fmla="*/ 4734 h 6464151"/>
              <a:gd name="connsiteX1" fmla="*/ 6858000 w 6858000"/>
              <a:gd name="connsiteY1" fmla="*/ 1680013 h 6464151"/>
              <a:gd name="connsiteX2" fmla="*/ 6858000 w 6858000"/>
              <a:gd name="connsiteY2" fmla="*/ 1824435 h 6464151"/>
              <a:gd name="connsiteX3" fmla="*/ 6858000 w 6858000"/>
              <a:gd name="connsiteY3" fmla="*/ 2283501 h 6464151"/>
              <a:gd name="connsiteX4" fmla="*/ 6858000 w 6858000"/>
              <a:gd name="connsiteY4" fmla="*/ 3958780 h 6464151"/>
              <a:gd name="connsiteX5" fmla="*/ 6858000 w 6858000"/>
              <a:gd name="connsiteY5" fmla="*/ 4103202 h 6464151"/>
              <a:gd name="connsiteX6" fmla="*/ 6858000 w 6858000"/>
              <a:gd name="connsiteY6" fmla="*/ 4185384 h 6464151"/>
              <a:gd name="connsiteX7" fmla="*/ 6858000 w 6858000"/>
              <a:gd name="connsiteY7" fmla="*/ 6464151 h 6464151"/>
              <a:gd name="connsiteX8" fmla="*/ 0 w 6858000"/>
              <a:gd name="connsiteY8" fmla="*/ 6464151 h 6464151"/>
              <a:gd name="connsiteX9" fmla="*/ 0 w 6858000"/>
              <a:gd name="connsiteY9" fmla="*/ 4185384 h 6464151"/>
              <a:gd name="connsiteX10" fmla="*/ 0 w 6858000"/>
              <a:gd name="connsiteY10" fmla="*/ 4103202 h 6464151"/>
              <a:gd name="connsiteX11" fmla="*/ 0 w 6858000"/>
              <a:gd name="connsiteY11" fmla="*/ 3958780 h 6464151"/>
              <a:gd name="connsiteX12" fmla="*/ 0 w 6858000"/>
              <a:gd name="connsiteY12" fmla="*/ 3300658 h 6464151"/>
              <a:gd name="connsiteX13" fmla="*/ 0 w 6858000"/>
              <a:gd name="connsiteY13" fmla="*/ 1824435 h 6464151"/>
              <a:gd name="connsiteX14" fmla="*/ 0 w 6858000"/>
              <a:gd name="connsiteY14" fmla="*/ 1680013 h 6464151"/>
              <a:gd name="connsiteX15" fmla="*/ 0 w 6858000"/>
              <a:gd name="connsiteY15" fmla="*/ 1021891 h 6464151"/>
              <a:gd name="connsiteX16" fmla="*/ 227535 w 6858000"/>
              <a:gd name="connsiteY16" fmla="*/ 1170992 h 6464151"/>
              <a:gd name="connsiteX17" fmla="*/ 6858000 w 6858000"/>
              <a:gd name="connsiteY17" fmla="*/ 4734 h 6464151"/>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858000 w 6858000"/>
              <a:gd name="connsiteY17"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2647737 h 7431875"/>
              <a:gd name="connsiteX15" fmla="*/ 0 w 6858003"/>
              <a:gd name="connsiteY15" fmla="*/ 1989615 h 7431875"/>
              <a:gd name="connsiteX16" fmla="*/ 6858003 w 6858003"/>
              <a:gd name="connsiteY16" fmla="*/ 0 h 7431875"/>
              <a:gd name="connsiteX0" fmla="*/ 6872517 w 6872517"/>
              <a:gd name="connsiteY0" fmla="*/ 0 h 7431875"/>
              <a:gd name="connsiteX1" fmla="*/ 6872514 w 6872517"/>
              <a:gd name="connsiteY1" fmla="*/ 2647737 h 7431875"/>
              <a:gd name="connsiteX2" fmla="*/ 6872514 w 6872517"/>
              <a:gd name="connsiteY2" fmla="*/ 2792159 h 7431875"/>
              <a:gd name="connsiteX3" fmla="*/ 6872514 w 6872517"/>
              <a:gd name="connsiteY3" fmla="*/ 3251225 h 7431875"/>
              <a:gd name="connsiteX4" fmla="*/ 6872514 w 6872517"/>
              <a:gd name="connsiteY4" fmla="*/ 4926504 h 7431875"/>
              <a:gd name="connsiteX5" fmla="*/ 6872514 w 6872517"/>
              <a:gd name="connsiteY5" fmla="*/ 5070926 h 7431875"/>
              <a:gd name="connsiteX6" fmla="*/ 6872514 w 6872517"/>
              <a:gd name="connsiteY6" fmla="*/ 5153108 h 7431875"/>
              <a:gd name="connsiteX7" fmla="*/ 6872514 w 6872517"/>
              <a:gd name="connsiteY7" fmla="*/ 7431875 h 7431875"/>
              <a:gd name="connsiteX8" fmla="*/ 14514 w 6872517"/>
              <a:gd name="connsiteY8" fmla="*/ 7431875 h 7431875"/>
              <a:gd name="connsiteX9" fmla="*/ 14514 w 6872517"/>
              <a:gd name="connsiteY9" fmla="*/ 5153108 h 7431875"/>
              <a:gd name="connsiteX10" fmla="*/ 14514 w 6872517"/>
              <a:gd name="connsiteY10" fmla="*/ 5070926 h 7431875"/>
              <a:gd name="connsiteX11" fmla="*/ 14514 w 6872517"/>
              <a:gd name="connsiteY11" fmla="*/ 4926504 h 7431875"/>
              <a:gd name="connsiteX12" fmla="*/ 14514 w 6872517"/>
              <a:gd name="connsiteY12" fmla="*/ 4268382 h 7431875"/>
              <a:gd name="connsiteX13" fmla="*/ 14514 w 6872517"/>
              <a:gd name="connsiteY13" fmla="*/ 2792159 h 7431875"/>
              <a:gd name="connsiteX14" fmla="*/ 14514 w 6872517"/>
              <a:gd name="connsiteY14" fmla="*/ 2647737 h 7431875"/>
              <a:gd name="connsiteX15" fmla="*/ 0 w 6872517"/>
              <a:gd name="connsiteY15" fmla="*/ 480129 h 7431875"/>
              <a:gd name="connsiteX16" fmla="*/ 6872517 w 6872517"/>
              <a:gd name="connsiteY16"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2647737 h 7431875"/>
              <a:gd name="connsiteX15" fmla="*/ 0 w 6858003"/>
              <a:gd name="connsiteY15" fmla="*/ 552701 h 7431875"/>
              <a:gd name="connsiteX16" fmla="*/ 6858003 w 6858003"/>
              <a:gd name="connsiteY16"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552701 h 7431875"/>
              <a:gd name="connsiteX15" fmla="*/ 6858003 w 6858003"/>
              <a:gd name="connsiteY15"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552701 h 7431875"/>
              <a:gd name="connsiteX14" fmla="*/ 6858003 w 6858003"/>
              <a:gd name="connsiteY14"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552701 h 7431875"/>
              <a:gd name="connsiteX13" fmla="*/ 6858003 w 6858003"/>
              <a:gd name="connsiteY13"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552701 h 7431875"/>
              <a:gd name="connsiteX12" fmla="*/ 6858003 w 6858003"/>
              <a:gd name="connsiteY12"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52701 h 7431875"/>
              <a:gd name="connsiteX11" fmla="*/ 6858003 w 6858003"/>
              <a:gd name="connsiteY11"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52701 h 7431875"/>
              <a:gd name="connsiteX10" fmla="*/ 6858003 w 6858003"/>
              <a:gd name="connsiteY10"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7431875 h 7431875"/>
              <a:gd name="connsiteX7" fmla="*/ 0 w 6858003"/>
              <a:gd name="connsiteY7" fmla="*/ 7431875 h 7431875"/>
              <a:gd name="connsiteX8" fmla="*/ 0 w 6858003"/>
              <a:gd name="connsiteY8" fmla="*/ 552701 h 7431875"/>
              <a:gd name="connsiteX9" fmla="*/ 6858003 w 6858003"/>
              <a:gd name="connsiteY9"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7431875 h 7431875"/>
              <a:gd name="connsiteX6" fmla="*/ 0 w 6858003"/>
              <a:gd name="connsiteY6" fmla="*/ 7431875 h 7431875"/>
              <a:gd name="connsiteX7" fmla="*/ 0 w 6858003"/>
              <a:gd name="connsiteY7" fmla="*/ 552701 h 7431875"/>
              <a:gd name="connsiteX8" fmla="*/ 6858003 w 6858003"/>
              <a:gd name="connsiteY8"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7431875 h 7431875"/>
              <a:gd name="connsiteX5" fmla="*/ 0 w 6858003"/>
              <a:gd name="connsiteY5" fmla="*/ 7431875 h 7431875"/>
              <a:gd name="connsiteX6" fmla="*/ 0 w 6858003"/>
              <a:gd name="connsiteY6" fmla="*/ 552701 h 7431875"/>
              <a:gd name="connsiteX7" fmla="*/ 6858003 w 6858003"/>
              <a:gd name="connsiteY7"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7431875 h 7431875"/>
              <a:gd name="connsiteX4" fmla="*/ 0 w 6858003"/>
              <a:gd name="connsiteY4" fmla="*/ 7431875 h 7431875"/>
              <a:gd name="connsiteX5" fmla="*/ 0 w 6858003"/>
              <a:gd name="connsiteY5" fmla="*/ 552701 h 7431875"/>
              <a:gd name="connsiteX6" fmla="*/ 6858003 w 6858003"/>
              <a:gd name="connsiteY6" fmla="*/ 0 h 7431875"/>
              <a:gd name="connsiteX0" fmla="*/ 6858003 w 6858003"/>
              <a:gd name="connsiteY0" fmla="*/ 0 h 7431875"/>
              <a:gd name="connsiteX1" fmla="*/ 6858000 w 6858003"/>
              <a:gd name="connsiteY1" fmla="*/ 2647737 h 7431875"/>
              <a:gd name="connsiteX2" fmla="*/ 6858000 w 6858003"/>
              <a:gd name="connsiteY2" fmla="*/ 7431875 h 7431875"/>
              <a:gd name="connsiteX3" fmla="*/ 0 w 6858003"/>
              <a:gd name="connsiteY3" fmla="*/ 7431875 h 7431875"/>
              <a:gd name="connsiteX4" fmla="*/ 0 w 6858003"/>
              <a:gd name="connsiteY4" fmla="*/ 552701 h 7431875"/>
              <a:gd name="connsiteX5" fmla="*/ 6858003 w 6858003"/>
              <a:gd name="connsiteY5" fmla="*/ 0 h 7431875"/>
              <a:gd name="connsiteX0" fmla="*/ 6872517 w 6872517"/>
              <a:gd name="connsiteY0" fmla="*/ 42385 h 6879174"/>
              <a:gd name="connsiteX1" fmla="*/ 6858000 w 6872517"/>
              <a:gd name="connsiteY1" fmla="*/ 2095036 h 6879174"/>
              <a:gd name="connsiteX2" fmla="*/ 6858000 w 6872517"/>
              <a:gd name="connsiteY2" fmla="*/ 6879174 h 6879174"/>
              <a:gd name="connsiteX3" fmla="*/ 0 w 6872517"/>
              <a:gd name="connsiteY3" fmla="*/ 6879174 h 6879174"/>
              <a:gd name="connsiteX4" fmla="*/ 0 w 6872517"/>
              <a:gd name="connsiteY4" fmla="*/ 0 h 6879174"/>
              <a:gd name="connsiteX5" fmla="*/ 6872517 w 6872517"/>
              <a:gd name="connsiteY5" fmla="*/ 42385 h 6879174"/>
              <a:gd name="connsiteX0" fmla="*/ 6872520 w 6872520"/>
              <a:gd name="connsiteY0" fmla="*/ 0 h 6880332"/>
              <a:gd name="connsiteX1" fmla="*/ 6858000 w 6872520"/>
              <a:gd name="connsiteY1" fmla="*/ 2096194 h 6880332"/>
              <a:gd name="connsiteX2" fmla="*/ 6858000 w 6872520"/>
              <a:gd name="connsiteY2" fmla="*/ 6880332 h 6880332"/>
              <a:gd name="connsiteX3" fmla="*/ 0 w 6872520"/>
              <a:gd name="connsiteY3" fmla="*/ 6880332 h 6880332"/>
              <a:gd name="connsiteX4" fmla="*/ 0 w 6872520"/>
              <a:gd name="connsiteY4" fmla="*/ 1158 h 6880332"/>
              <a:gd name="connsiteX5" fmla="*/ 6872520 w 6872520"/>
              <a:gd name="connsiteY5" fmla="*/ 0 h 6880332"/>
              <a:gd name="connsiteX0" fmla="*/ 6872520 w 6872520"/>
              <a:gd name="connsiteY0" fmla="*/ 0 h 6880332"/>
              <a:gd name="connsiteX1" fmla="*/ 6858000 w 6872520"/>
              <a:gd name="connsiteY1" fmla="*/ 2096194 h 6880332"/>
              <a:gd name="connsiteX2" fmla="*/ 6858000 w 6872520"/>
              <a:gd name="connsiteY2" fmla="*/ 6880332 h 6880332"/>
              <a:gd name="connsiteX3" fmla="*/ 0 w 6872520"/>
              <a:gd name="connsiteY3" fmla="*/ 6880332 h 6880332"/>
              <a:gd name="connsiteX4" fmla="*/ 0 w 6872520"/>
              <a:gd name="connsiteY4" fmla="*/ 1158 h 6880332"/>
              <a:gd name="connsiteX5" fmla="*/ 6872520 w 6872520"/>
              <a:gd name="connsiteY5" fmla="*/ 0 h 6880332"/>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56191 w 6858000"/>
              <a:gd name="connsiteY0" fmla="*/ 2147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56191 w 6858000"/>
              <a:gd name="connsiteY5" fmla="*/ 214742 h 6879174"/>
              <a:gd name="connsiteX0" fmla="*/ 6856191 w 6858000"/>
              <a:gd name="connsiteY0" fmla="*/ 209979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56191 w 6858000"/>
              <a:gd name="connsiteY5" fmla="*/ 209979 h 6879174"/>
              <a:gd name="connsiteX0" fmla="*/ 6868891 w 6868891"/>
              <a:gd name="connsiteY0" fmla="*/ 197279 h 6879174"/>
              <a:gd name="connsiteX1" fmla="*/ 6858000 w 6868891"/>
              <a:gd name="connsiteY1" fmla="*/ 2095036 h 6879174"/>
              <a:gd name="connsiteX2" fmla="*/ 6858000 w 6868891"/>
              <a:gd name="connsiteY2" fmla="*/ 6879174 h 6879174"/>
              <a:gd name="connsiteX3" fmla="*/ 0 w 6868891"/>
              <a:gd name="connsiteY3" fmla="*/ 6879174 h 6879174"/>
              <a:gd name="connsiteX4" fmla="*/ 0 w 6868891"/>
              <a:gd name="connsiteY4" fmla="*/ 0 h 6879174"/>
              <a:gd name="connsiteX5" fmla="*/ 6868891 w 6868891"/>
              <a:gd name="connsiteY5" fmla="*/ 197279 h 6879174"/>
              <a:gd name="connsiteX0" fmla="*/ 6868891 w 7721392"/>
              <a:gd name="connsiteY0" fmla="*/ 197279 h 6879174"/>
              <a:gd name="connsiteX1" fmla="*/ 6858000 w 7721392"/>
              <a:gd name="connsiteY1" fmla="*/ 6879174 h 6879174"/>
              <a:gd name="connsiteX2" fmla="*/ 0 w 7721392"/>
              <a:gd name="connsiteY2" fmla="*/ 6879174 h 6879174"/>
              <a:gd name="connsiteX3" fmla="*/ 0 w 7721392"/>
              <a:gd name="connsiteY3" fmla="*/ 0 h 6879174"/>
              <a:gd name="connsiteX4" fmla="*/ 6868891 w 7721392"/>
              <a:gd name="connsiteY4" fmla="*/ 197279 h 6879174"/>
              <a:gd name="connsiteX0" fmla="*/ 6868891 w 7373946"/>
              <a:gd name="connsiteY0" fmla="*/ 197279 h 6879174"/>
              <a:gd name="connsiteX1" fmla="*/ 6858000 w 7373946"/>
              <a:gd name="connsiteY1" fmla="*/ 6879174 h 6879174"/>
              <a:gd name="connsiteX2" fmla="*/ 0 w 7373946"/>
              <a:gd name="connsiteY2" fmla="*/ 6879174 h 6879174"/>
              <a:gd name="connsiteX3" fmla="*/ 0 w 7373946"/>
              <a:gd name="connsiteY3" fmla="*/ 0 h 6879174"/>
              <a:gd name="connsiteX4" fmla="*/ 6868891 w 7373946"/>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7374082"/>
              <a:gd name="connsiteY0" fmla="*/ 197279 h 7217839"/>
              <a:gd name="connsiteX1" fmla="*/ 6858000 w 7374082"/>
              <a:gd name="connsiteY1" fmla="*/ 6879174 h 7217839"/>
              <a:gd name="connsiteX2" fmla="*/ 0 w 7374082"/>
              <a:gd name="connsiteY2" fmla="*/ 6879174 h 7217839"/>
              <a:gd name="connsiteX3" fmla="*/ 0 w 7374082"/>
              <a:gd name="connsiteY3" fmla="*/ 0 h 7217839"/>
              <a:gd name="connsiteX4" fmla="*/ 6868891 w 7374082"/>
              <a:gd name="connsiteY4" fmla="*/ 197279 h 7217839"/>
              <a:gd name="connsiteX0" fmla="*/ 6868891 w 7513044"/>
              <a:gd name="connsiteY0" fmla="*/ 197279 h 6879174"/>
              <a:gd name="connsiteX1" fmla="*/ 6858000 w 7513044"/>
              <a:gd name="connsiteY1" fmla="*/ 6879174 h 6879174"/>
              <a:gd name="connsiteX2" fmla="*/ 0 w 7513044"/>
              <a:gd name="connsiteY2" fmla="*/ 6879174 h 6879174"/>
              <a:gd name="connsiteX3" fmla="*/ 0 w 7513044"/>
              <a:gd name="connsiteY3" fmla="*/ 0 h 6879174"/>
              <a:gd name="connsiteX4" fmla="*/ 6868891 w 7513044"/>
              <a:gd name="connsiteY4" fmla="*/ 197279 h 6879174"/>
              <a:gd name="connsiteX0" fmla="*/ 6868891 w 7374082"/>
              <a:gd name="connsiteY0" fmla="*/ 197279 h 6879174"/>
              <a:gd name="connsiteX1" fmla="*/ 6858000 w 7374082"/>
              <a:gd name="connsiteY1" fmla="*/ 6879174 h 6879174"/>
              <a:gd name="connsiteX2" fmla="*/ 0 w 7374082"/>
              <a:gd name="connsiteY2" fmla="*/ 6879174 h 6879174"/>
              <a:gd name="connsiteX3" fmla="*/ 0 w 7374082"/>
              <a:gd name="connsiteY3" fmla="*/ 0 h 6879174"/>
              <a:gd name="connsiteX4" fmla="*/ 6868891 w 7374082"/>
              <a:gd name="connsiteY4" fmla="*/ 197279 h 6879174"/>
              <a:gd name="connsiteX0" fmla="*/ 6868891 w 6868891"/>
              <a:gd name="connsiteY0" fmla="*/ 197279 h 6879174"/>
              <a:gd name="connsiteX1" fmla="*/ 6858000 w 6868891"/>
              <a:gd name="connsiteY1" fmla="*/ 6879174 h 6879174"/>
              <a:gd name="connsiteX2" fmla="*/ 0 w 6868891"/>
              <a:gd name="connsiteY2" fmla="*/ 6879174 h 6879174"/>
              <a:gd name="connsiteX3" fmla="*/ 0 w 6868891"/>
              <a:gd name="connsiteY3" fmla="*/ 0 h 6879174"/>
              <a:gd name="connsiteX4" fmla="*/ 6868891 w 6868891"/>
              <a:gd name="connsiteY4" fmla="*/ 197279 h 687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gradFill flip="none" rotWithShape="1">
            <a:gsLst>
              <a:gs pos="25000">
                <a:schemeClr val="bg1"/>
              </a:gs>
              <a:gs pos="100000">
                <a:srgbClr val="DFDFDF">
                  <a:lumMod val="52000"/>
                  <a:lumOff val="48000"/>
                </a:srgbClr>
              </a:gs>
            </a:gsLst>
            <a:lin ang="2700000" scaled="1"/>
            <a:tileRect/>
          </a:gradFill>
          <a:ln>
            <a:noFill/>
          </a:ln>
          <a:effectLst>
            <a:outerShdw blurRad="25400" dist="25400" dir="10800000" algn="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ea typeface="微软雅黑" panose="020B0503020204020204" pitchFamily="34" charset="-122"/>
            </a:endParaRPr>
          </a:p>
        </p:txBody>
      </p:sp>
      <p:sp>
        <p:nvSpPr>
          <p:cNvPr id="24" name="Text Box 6">
            <a:extLst>
              <a:ext uri="{FF2B5EF4-FFF2-40B4-BE49-F238E27FC236}">
                <a16:creationId xmlns:a16="http://schemas.microsoft.com/office/drawing/2014/main" id="{2F7E9890-B37C-47B1-9A9A-7F7E24354150}"/>
              </a:ext>
            </a:extLst>
          </p:cNvPr>
          <p:cNvSpPr txBox="1">
            <a:spLocks noChangeArrowheads="1"/>
          </p:cNvSpPr>
          <p:nvPr/>
        </p:nvSpPr>
        <p:spPr bwMode="auto">
          <a:xfrm>
            <a:off x="5063029" y="2758187"/>
            <a:ext cx="2550698" cy="461665"/>
          </a:xfrm>
          <a:prstGeom prst="rect">
            <a:avLst/>
          </a:prstGeom>
          <a:noFill/>
          <a:ln w="9525">
            <a:noFill/>
            <a:miter lim="800000"/>
            <a:headEnd/>
            <a:tailEnd/>
          </a:ln>
          <a:effectLst/>
        </p:spPr>
        <p:txBody>
          <a:bodyPr wrap="none" lIns="0">
            <a:spAutoFit/>
            <a:scene3d>
              <a:camera prst="orthographicFront"/>
              <a:lightRig rig="soft" dir="tl">
                <a:rot lat="0" lon="0" rev="0"/>
              </a:lightRig>
            </a:scene3d>
            <a:sp3d contourW="25400" prstMaterial="matte">
              <a:contourClr>
                <a:schemeClr val="accent2">
                  <a:tint val="20000"/>
                </a:schemeClr>
              </a:contourClr>
            </a:sp3d>
          </a:bodyPr>
          <a:lstStyle/>
          <a:p>
            <a:r>
              <a:rPr lang="zh-CN" altLang="en-US" spc="67" dirty="0">
                <a:ln w="11430">
                  <a:noFill/>
                </a:ln>
                <a:solidFill>
                  <a:sysClr val="windowText" lastClr="000000"/>
                </a:solidFill>
                <a:latin typeface="微软雅黑" pitchFamily="34" charset="-122"/>
                <a:ea typeface="微软雅黑" pitchFamily="34" charset="-122"/>
              </a:rPr>
              <a:t>目录 </a:t>
            </a:r>
            <a:r>
              <a:rPr lang="en-US" altLang="zh-CN" spc="67" dirty="0">
                <a:ln w="11430">
                  <a:noFill/>
                </a:ln>
                <a:solidFill>
                  <a:schemeClr val="bg1">
                    <a:lumMod val="75000"/>
                  </a:schemeClr>
                </a:solidFill>
                <a:latin typeface="微软雅黑" pitchFamily="34" charset="-122"/>
                <a:ea typeface="微软雅黑" pitchFamily="34" charset="-122"/>
              </a:rPr>
              <a:t>| CONTENT</a:t>
            </a:r>
          </a:p>
        </p:txBody>
      </p:sp>
      <p:pic>
        <p:nvPicPr>
          <p:cNvPr id="27" name="图片 26">
            <a:extLst>
              <a:ext uri="{FF2B5EF4-FFF2-40B4-BE49-F238E27FC236}">
                <a16:creationId xmlns:a16="http://schemas.microsoft.com/office/drawing/2014/main" id="{A718FB6D-9D4C-4D4B-A430-E9044A888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496" y="913692"/>
            <a:ext cx="3468315" cy="709220"/>
          </a:xfrm>
          <a:prstGeom prst="rect">
            <a:avLst/>
          </a:prstGeom>
        </p:spPr>
      </p:pic>
      <p:sp>
        <p:nvSpPr>
          <p:cNvPr id="28" name="文本框 27">
            <a:extLst>
              <a:ext uri="{FF2B5EF4-FFF2-40B4-BE49-F238E27FC236}">
                <a16:creationId xmlns:a16="http://schemas.microsoft.com/office/drawing/2014/main" id="{C1FB352F-F08B-4121-8758-985B83440FCE}"/>
              </a:ext>
            </a:extLst>
          </p:cNvPr>
          <p:cNvSpPr txBox="1"/>
          <p:nvPr/>
        </p:nvSpPr>
        <p:spPr>
          <a:xfrm>
            <a:off x="4956767" y="4044708"/>
            <a:ext cx="3411044" cy="874407"/>
          </a:xfrm>
          <a:prstGeom prst="rect">
            <a:avLst/>
          </a:prstGeom>
          <a:noFill/>
        </p:spPr>
        <p:txBody>
          <a:bodyPr wrap="square" rtlCol="0">
            <a:spAutoFit/>
          </a:bodyPr>
          <a:lstStyle/>
          <a:p>
            <a:pPr marL="342900" indent="-342900">
              <a:lnSpc>
                <a:spcPct val="150000"/>
              </a:lnSpc>
              <a:buFont typeface="+mj-lt"/>
              <a:buAutoNum type="arabicPeriod"/>
            </a:pPr>
            <a:r>
              <a:rPr lang="zh-CN" altLang="en-US">
                <a:latin typeface="微软雅黑" panose="020B0503020204020204" pitchFamily="34" charset="-122"/>
                <a:ea typeface="微软雅黑" panose="020B0503020204020204" pitchFamily="34" charset="-122"/>
              </a:rPr>
              <a:t>回归测试</a:t>
            </a:r>
            <a:endParaRPr lang="en-US" altLang="zh-CN">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a:latin typeface="微软雅黑" panose="020B0503020204020204" pitchFamily="34" charset="-122"/>
                <a:ea typeface="微软雅黑" panose="020B0503020204020204" pitchFamily="34" charset="-122"/>
              </a:rPr>
              <a:t>评审意见反馈</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662592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53B11-B167-E049-AEEB-F9CC49480383}"/>
              </a:ext>
            </a:extLst>
          </p:cNvPr>
          <p:cNvSpPr>
            <a:spLocks noGrp="1"/>
          </p:cNvSpPr>
          <p:nvPr>
            <p:ph type="title"/>
          </p:nvPr>
        </p:nvSpPr>
        <p:spPr>
          <a:xfrm>
            <a:off x="595312" y="428491"/>
            <a:ext cx="7096125" cy="533400"/>
          </a:xfrm>
        </p:spPr>
        <p:txBody>
          <a:bodyPr>
            <a:normAutofit/>
          </a:bodyPr>
          <a:lstStyle/>
          <a:p>
            <a:r>
              <a:rPr kumimoji="1" lang="en-US" altLang="zh-CN" sz="2000">
                <a:latin typeface="等线" panose="02010600030101010101" pitchFamily="2" charset="-122"/>
                <a:ea typeface="等线" panose="02010600030101010101" pitchFamily="2" charset="-122"/>
              </a:rPr>
              <a:t>1. </a:t>
            </a:r>
            <a:r>
              <a:rPr kumimoji="1" lang="zh-CN" altLang="en-US" sz="2000">
                <a:latin typeface="等线" panose="02010600030101010101" pitchFamily="2" charset="-122"/>
                <a:ea typeface="等线" panose="02010600030101010101" pitchFamily="2" charset="-122"/>
              </a:rPr>
              <a:t>回归测试</a:t>
            </a:r>
            <a:endParaRPr kumimoji="1" lang="zh-CN" altLang="en-US" sz="2000" dirty="0">
              <a:latin typeface="等线" panose="02010600030101010101" pitchFamily="2" charset="-122"/>
              <a:ea typeface="等线" panose="02010600030101010101" pitchFamily="2" charset="-122"/>
            </a:endParaRPr>
          </a:p>
        </p:txBody>
      </p:sp>
      <p:sp>
        <p:nvSpPr>
          <p:cNvPr id="3" name="矩形 2">
            <a:extLst>
              <a:ext uri="{FF2B5EF4-FFF2-40B4-BE49-F238E27FC236}">
                <a16:creationId xmlns:a16="http://schemas.microsoft.com/office/drawing/2014/main" id="{7B404DD8-B35D-48DE-9C8D-523B3123D6D2}"/>
              </a:ext>
            </a:extLst>
          </p:cNvPr>
          <p:cNvSpPr/>
          <p:nvPr/>
        </p:nvSpPr>
        <p:spPr>
          <a:xfrm>
            <a:off x="1524000" y="2219649"/>
            <a:ext cx="6591301" cy="1204112"/>
          </a:xfrm>
          <a:prstGeom prst="rect">
            <a:avLst/>
          </a:prstGeom>
        </p:spPr>
        <p:txBody>
          <a:bodyPr wrap="square">
            <a:spAutoFit/>
          </a:bodyPr>
          <a:lstStyle/>
          <a:p>
            <a:pPr>
              <a:lnSpc>
                <a:spcPct val="150000"/>
              </a:lnSpc>
            </a:pPr>
            <a:r>
              <a:rPr lang="zh-CN" altLang="en-US" sz="1600"/>
              <a:t>回归测试主要包含两方面的考虑：</a:t>
            </a:r>
            <a:endParaRPr lang="en-US" altLang="zh-CN" sz="1600"/>
          </a:p>
          <a:p>
            <a:pPr marL="342900" indent="-342900">
              <a:lnSpc>
                <a:spcPct val="150000"/>
              </a:lnSpc>
              <a:buAutoNum type="alphaLcParenR"/>
            </a:pPr>
            <a:r>
              <a:rPr lang="zh-CN" altLang="en-US" sz="1600"/>
              <a:t>测试软件缺陷修复所做的改动是否修复了报告的软件缺陷；</a:t>
            </a:r>
            <a:endParaRPr lang="en-US" altLang="zh-CN" sz="1600"/>
          </a:p>
          <a:p>
            <a:pPr marL="342900" indent="-342900">
              <a:lnSpc>
                <a:spcPct val="150000"/>
              </a:lnSpc>
              <a:buAutoNum type="alphaLcParenR"/>
            </a:pPr>
            <a:r>
              <a:rPr lang="zh-CN" altLang="en-US" sz="1600"/>
              <a:t>测试软件缺陷修复所做的改动是否影响整体系统的预期行为。</a:t>
            </a:r>
          </a:p>
        </p:txBody>
      </p:sp>
      <p:graphicFrame>
        <p:nvGraphicFramePr>
          <p:cNvPr id="4" name="图示 3">
            <a:extLst>
              <a:ext uri="{FF2B5EF4-FFF2-40B4-BE49-F238E27FC236}">
                <a16:creationId xmlns:a16="http://schemas.microsoft.com/office/drawing/2014/main" id="{F9F1E003-30B6-451C-92F9-D61990A14D31}"/>
              </a:ext>
            </a:extLst>
          </p:cNvPr>
          <p:cNvGraphicFramePr/>
          <p:nvPr>
            <p:extLst>
              <p:ext uri="{D42A27DB-BD31-4B8C-83A1-F6EECF244321}">
                <p14:modId xmlns:p14="http://schemas.microsoft.com/office/powerpoint/2010/main" val="3717524252"/>
              </p:ext>
            </p:extLst>
          </p:nvPr>
        </p:nvGraphicFramePr>
        <p:xfrm>
          <a:off x="2347912" y="3965843"/>
          <a:ext cx="4448175" cy="2432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60178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53B11-B167-E049-AEEB-F9CC49480383}"/>
              </a:ext>
            </a:extLst>
          </p:cNvPr>
          <p:cNvSpPr>
            <a:spLocks noGrp="1"/>
          </p:cNvSpPr>
          <p:nvPr>
            <p:ph type="title"/>
          </p:nvPr>
        </p:nvSpPr>
        <p:spPr>
          <a:xfrm>
            <a:off x="595312" y="428491"/>
            <a:ext cx="7096125" cy="533400"/>
          </a:xfrm>
        </p:spPr>
        <p:txBody>
          <a:bodyPr>
            <a:normAutofit/>
          </a:bodyPr>
          <a:lstStyle/>
          <a:p>
            <a:r>
              <a:rPr kumimoji="1" lang="en-US" altLang="zh-CN" sz="2000">
                <a:latin typeface="等线" panose="02010600030101010101" pitchFamily="2" charset="-122"/>
                <a:ea typeface="等线" panose="02010600030101010101" pitchFamily="2" charset="-122"/>
              </a:rPr>
              <a:t>1. </a:t>
            </a:r>
            <a:r>
              <a:rPr kumimoji="1" lang="zh-CN" altLang="en-US" sz="2000">
                <a:latin typeface="等线" panose="02010600030101010101" pitchFamily="2" charset="-122"/>
                <a:ea typeface="等线" panose="02010600030101010101" pitchFamily="2" charset="-122"/>
              </a:rPr>
              <a:t>回归测试</a:t>
            </a:r>
            <a:endParaRPr kumimoji="1" lang="zh-CN" altLang="en-US" sz="2000" dirty="0">
              <a:latin typeface="等线" panose="02010600030101010101" pitchFamily="2" charset="-122"/>
              <a:ea typeface="等线" panose="02010600030101010101" pitchFamily="2" charset="-122"/>
            </a:endParaRPr>
          </a:p>
        </p:txBody>
      </p:sp>
      <p:graphicFrame>
        <p:nvGraphicFramePr>
          <p:cNvPr id="3" name="图示 2">
            <a:extLst>
              <a:ext uri="{FF2B5EF4-FFF2-40B4-BE49-F238E27FC236}">
                <a16:creationId xmlns:a16="http://schemas.microsoft.com/office/drawing/2014/main" id="{2DBACA12-6F38-49F7-A460-10067B56B6BF}"/>
              </a:ext>
            </a:extLst>
          </p:cNvPr>
          <p:cNvGraphicFramePr/>
          <p:nvPr>
            <p:extLst>
              <p:ext uri="{D42A27DB-BD31-4B8C-83A1-F6EECF244321}">
                <p14:modId xmlns:p14="http://schemas.microsoft.com/office/powerpoint/2010/main" val="1580271744"/>
              </p:ext>
            </p:extLst>
          </p:nvPr>
        </p:nvGraphicFramePr>
        <p:xfrm>
          <a:off x="1664017" y="2570797"/>
          <a:ext cx="6141720" cy="1716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a:extLst>
              <a:ext uri="{FF2B5EF4-FFF2-40B4-BE49-F238E27FC236}">
                <a16:creationId xmlns:a16="http://schemas.microsoft.com/office/drawing/2014/main" id="{B7E4E6BE-E5CE-4211-A9B7-E3E805CBE31C}"/>
              </a:ext>
            </a:extLst>
          </p:cNvPr>
          <p:cNvSpPr/>
          <p:nvPr/>
        </p:nvSpPr>
        <p:spPr>
          <a:xfrm>
            <a:off x="3646906" y="4644651"/>
            <a:ext cx="1850186" cy="382669"/>
          </a:xfrm>
          <a:prstGeom prst="rect">
            <a:avLst/>
          </a:prstGeom>
        </p:spPr>
        <p:txBody>
          <a:bodyPr wrap="none">
            <a:spAutoFit/>
          </a:bodyPr>
          <a:lstStyle/>
          <a:p>
            <a:pPr algn="ctr">
              <a:lnSpc>
                <a:spcPct val="150000"/>
              </a:lnSpc>
              <a:spcAft>
                <a:spcPts val="600"/>
              </a:spcAft>
            </a:pPr>
            <a:r>
              <a:rPr lang="zh-CN" altLang="zh-CN" sz="1400" b="1" kern="100">
                <a:latin typeface="等线" panose="02010600030101010101" pitchFamily="2" charset="-122"/>
                <a:ea typeface="等线" panose="02010600030101010101" pitchFamily="2" charset="-122"/>
                <a:cs typeface="Times New Roman" panose="02020603050405020304" pitchFamily="18" charset="0"/>
              </a:rPr>
              <a:t>回归测试的基本过程</a:t>
            </a:r>
          </a:p>
        </p:txBody>
      </p:sp>
    </p:spTree>
    <p:extLst>
      <p:ext uri="{BB962C8B-B14F-4D97-AF65-F5344CB8AC3E}">
        <p14:creationId xmlns:p14="http://schemas.microsoft.com/office/powerpoint/2010/main" val="57965054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53B11-B167-E049-AEEB-F9CC49480383}"/>
              </a:ext>
            </a:extLst>
          </p:cNvPr>
          <p:cNvSpPr>
            <a:spLocks noGrp="1"/>
          </p:cNvSpPr>
          <p:nvPr>
            <p:ph type="title"/>
          </p:nvPr>
        </p:nvSpPr>
        <p:spPr>
          <a:xfrm>
            <a:off x="595312" y="428491"/>
            <a:ext cx="7096125" cy="533400"/>
          </a:xfrm>
        </p:spPr>
        <p:txBody>
          <a:bodyPr>
            <a:normAutofit/>
          </a:bodyPr>
          <a:lstStyle/>
          <a:p>
            <a:r>
              <a:rPr kumimoji="1" lang="en-US" altLang="zh-CN" sz="2000">
                <a:latin typeface="等线" panose="02010600030101010101" pitchFamily="2" charset="-122"/>
                <a:ea typeface="等线" panose="02010600030101010101" pitchFamily="2" charset="-122"/>
              </a:rPr>
              <a:t>1. </a:t>
            </a:r>
            <a:r>
              <a:rPr kumimoji="1" lang="zh-CN" altLang="en-US" sz="2000">
                <a:latin typeface="等线" panose="02010600030101010101" pitchFamily="2" charset="-122"/>
                <a:ea typeface="等线" panose="02010600030101010101" pitchFamily="2" charset="-122"/>
              </a:rPr>
              <a:t>回归测试</a:t>
            </a:r>
            <a:endParaRPr kumimoji="1" lang="zh-CN" altLang="en-US" sz="2000" dirty="0">
              <a:latin typeface="等线" panose="02010600030101010101" pitchFamily="2" charset="-122"/>
              <a:ea typeface="等线" panose="02010600030101010101" pitchFamily="2" charset="-122"/>
            </a:endParaRPr>
          </a:p>
        </p:txBody>
      </p:sp>
      <p:graphicFrame>
        <p:nvGraphicFramePr>
          <p:cNvPr id="3" name="表格 2">
            <a:extLst>
              <a:ext uri="{FF2B5EF4-FFF2-40B4-BE49-F238E27FC236}">
                <a16:creationId xmlns:a16="http://schemas.microsoft.com/office/drawing/2014/main" id="{62953F7E-628D-432A-8A2E-9CC1432E2E60}"/>
              </a:ext>
            </a:extLst>
          </p:cNvPr>
          <p:cNvGraphicFramePr>
            <a:graphicFrameLocks noGrp="1"/>
          </p:cNvGraphicFramePr>
          <p:nvPr>
            <p:extLst>
              <p:ext uri="{D42A27DB-BD31-4B8C-83A1-F6EECF244321}">
                <p14:modId xmlns:p14="http://schemas.microsoft.com/office/powerpoint/2010/main" val="995294778"/>
              </p:ext>
            </p:extLst>
          </p:nvPr>
        </p:nvGraphicFramePr>
        <p:xfrm>
          <a:off x="1023937" y="2425702"/>
          <a:ext cx="7339013" cy="3597273"/>
        </p:xfrm>
        <a:graphic>
          <a:graphicData uri="http://schemas.openxmlformats.org/drawingml/2006/table">
            <a:tbl>
              <a:tblPr firstRow="1" firstCol="1" bandRow="1"/>
              <a:tblGrid>
                <a:gridCol w="617825">
                  <a:extLst>
                    <a:ext uri="{9D8B030D-6E8A-4147-A177-3AD203B41FA5}">
                      <a16:colId xmlns:a16="http://schemas.microsoft.com/office/drawing/2014/main" val="2398533248"/>
                    </a:ext>
                  </a:extLst>
                </a:gridCol>
                <a:gridCol w="3185992">
                  <a:extLst>
                    <a:ext uri="{9D8B030D-6E8A-4147-A177-3AD203B41FA5}">
                      <a16:colId xmlns:a16="http://schemas.microsoft.com/office/drawing/2014/main" val="3565719600"/>
                    </a:ext>
                  </a:extLst>
                </a:gridCol>
                <a:gridCol w="1615788">
                  <a:extLst>
                    <a:ext uri="{9D8B030D-6E8A-4147-A177-3AD203B41FA5}">
                      <a16:colId xmlns:a16="http://schemas.microsoft.com/office/drawing/2014/main" val="2777583066"/>
                    </a:ext>
                  </a:extLst>
                </a:gridCol>
                <a:gridCol w="1919408">
                  <a:extLst>
                    <a:ext uri="{9D8B030D-6E8A-4147-A177-3AD203B41FA5}">
                      <a16:colId xmlns:a16="http://schemas.microsoft.com/office/drawing/2014/main" val="567895156"/>
                    </a:ext>
                  </a:extLst>
                </a:gridCol>
              </a:tblGrid>
              <a:tr h="387473">
                <a:tc>
                  <a:txBody>
                    <a:bodyPr/>
                    <a:lstStyle/>
                    <a:p>
                      <a:pPr algn="ctr">
                        <a:lnSpc>
                          <a:spcPct val="150000"/>
                        </a:lnSpc>
                        <a:spcAft>
                          <a:spcPts val="0"/>
                        </a:spcAft>
                      </a:pPr>
                      <a:r>
                        <a:rPr lang="zh-CN" sz="1200" kern="100">
                          <a:effectLst/>
                          <a:latin typeface="+mn-ea"/>
                          <a:ea typeface="+mn-ea"/>
                          <a:cs typeface="Times New Roman" panose="02020603050405020304" pitchFamily="18" charset="0"/>
                        </a:rPr>
                        <a:t>编号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200" kern="100">
                          <a:effectLst/>
                          <a:latin typeface="+mn-ea"/>
                          <a:ea typeface="+mn-ea"/>
                          <a:cs typeface="Times New Roman" panose="02020603050405020304" pitchFamily="18" charset="0"/>
                        </a:rPr>
                        <a:t>软件缺陷名称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200" kern="100">
                          <a:effectLst/>
                          <a:latin typeface="+mn-ea"/>
                          <a:ea typeface="+mn-ea"/>
                          <a:cs typeface="Times New Roman" panose="02020603050405020304" pitchFamily="18" charset="0"/>
                        </a:rPr>
                        <a:t>针对性回归测试用例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200" kern="100">
                          <a:effectLst/>
                          <a:latin typeface="+mn-ea"/>
                          <a:ea typeface="+mn-ea"/>
                          <a:cs typeface="Times New Roman" panose="02020603050405020304" pitchFamily="18" charset="0"/>
                        </a:rPr>
                        <a:t>共用回归测试用例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5000314"/>
                  </a:ext>
                </a:extLst>
              </a:tr>
              <a:tr h="390305">
                <a:tc>
                  <a:txBody>
                    <a:bodyPr/>
                    <a:lstStyle/>
                    <a:p>
                      <a:pPr algn="ctr">
                        <a:lnSpc>
                          <a:spcPct val="150000"/>
                        </a:lnSpc>
                        <a:spcAft>
                          <a:spcPts val="0"/>
                        </a:spcAft>
                      </a:pPr>
                      <a:r>
                        <a:rPr lang="en-US" sz="1200" kern="100">
                          <a:effectLst/>
                          <a:latin typeface="+mn-ea"/>
                          <a:ea typeface="+mn-ea"/>
                          <a:cs typeface="Times New Roman" panose="02020603050405020304" pitchFamily="18" charset="0"/>
                        </a:rPr>
                        <a:t>1</a:t>
                      </a:r>
                      <a:endParaRPr lang="zh-CN" sz="1200" kern="10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mn-ea"/>
                          <a:ea typeface="+mn-ea"/>
                          <a:cs typeface="Times New Roman" panose="02020603050405020304" pitchFamily="18" charset="0"/>
                        </a:rPr>
                        <a:t>注册邮箱的格式检查功能未正确执行</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mn-ea"/>
                          <a:ea typeface="+mn-ea"/>
                          <a:cs typeface="Times New Roman" panose="02020603050405020304" pitchFamily="18" charset="0"/>
                        </a:rPr>
                        <a:t>用例</a:t>
                      </a:r>
                      <a:r>
                        <a:rPr lang="en-US" sz="1200" kern="100">
                          <a:effectLst/>
                          <a:latin typeface="+mn-ea"/>
                          <a:ea typeface="+mn-ea"/>
                          <a:cs typeface="Times New Roman" panose="02020603050405020304" pitchFamily="18" charset="0"/>
                        </a:rPr>
                        <a:t>001</a:t>
                      </a:r>
                      <a:r>
                        <a:rPr lang="zh-CN" sz="1200" kern="100">
                          <a:effectLst/>
                          <a:latin typeface="+mn-ea"/>
                          <a:ea typeface="+mn-ea"/>
                          <a:cs typeface="Times New Roman" panose="02020603050405020304" pitchFamily="18" charset="0"/>
                        </a:rPr>
                        <a:t>，用例</a:t>
                      </a:r>
                      <a:r>
                        <a:rPr lang="en-US" sz="1200" kern="100">
                          <a:effectLst/>
                          <a:latin typeface="+mn-ea"/>
                          <a:ea typeface="+mn-ea"/>
                          <a:cs typeface="Times New Roman" panose="02020603050405020304" pitchFamily="18" charset="0"/>
                        </a:rPr>
                        <a:t>101</a:t>
                      </a:r>
                      <a:endParaRPr lang="zh-CN" sz="1200" kern="10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algn="just">
                        <a:lnSpc>
                          <a:spcPct val="150000"/>
                        </a:lnSpc>
                        <a:spcAft>
                          <a:spcPts val="0"/>
                        </a:spcAft>
                      </a:pPr>
                      <a:r>
                        <a:rPr lang="zh-CN" sz="1200" kern="100">
                          <a:effectLst/>
                          <a:latin typeface="+mn-ea"/>
                          <a:ea typeface="+mn-ea"/>
                          <a:cs typeface="Times New Roman" panose="02020603050405020304" pitchFamily="18" charset="0"/>
                        </a:rPr>
                        <a:t>用例</a:t>
                      </a:r>
                      <a:r>
                        <a:rPr lang="en-US" sz="1200" kern="100">
                          <a:effectLst/>
                          <a:latin typeface="+mn-ea"/>
                          <a:ea typeface="+mn-ea"/>
                          <a:cs typeface="Times New Roman" panose="02020603050405020304" pitchFamily="18" charset="0"/>
                        </a:rPr>
                        <a:t>101 </a:t>
                      </a:r>
                      <a:r>
                        <a:rPr lang="zh-CN" sz="1200" kern="100">
                          <a:effectLst/>
                          <a:latin typeface="+mn-ea"/>
                          <a:ea typeface="+mn-ea"/>
                          <a:cs typeface="Times New Roman" panose="02020603050405020304" pitchFamily="18" charset="0"/>
                        </a:rPr>
                        <a:t>至 用例</a:t>
                      </a:r>
                      <a:r>
                        <a:rPr lang="en-US" sz="1200" kern="100">
                          <a:effectLst/>
                          <a:latin typeface="+mn-ea"/>
                          <a:ea typeface="+mn-ea"/>
                          <a:cs typeface="Times New Roman" panose="02020603050405020304" pitchFamily="18" charset="0"/>
                        </a:rPr>
                        <a:t>115</a:t>
                      </a:r>
                      <a:endParaRPr lang="zh-CN" sz="1200" kern="100">
                        <a:effectLst/>
                        <a:latin typeface="+mn-ea"/>
                        <a:ea typeface="+mn-ea"/>
                        <a:cs typeface="Times New Roman" panose="02020603050405020304" pitchFamily="18" charset="0"/>
                      </a:endParaRPr>
                    </a:p>
                    <a:p>
                      <a:pPr algn="just">
                        <a:lnSpc>
                          <a:spcPct val="150000"/>
                        </a:lnSpc>
                        <a:spcAft>
                          <a:spcPts val="0"/>
                        </a:spcAft>
                      </a:pPr>
                      <a:r>
                        <a:rPr lang="zh-CN" sz="1200" kern="100">
                          <a:effectLst/>
                          <a:latin typeface="+mn-ea"/>
                          <a:ea typeface="+mn-ea"/>
                          <a:cs typeface="Times New Roman" panose="02020603050405020304" pitchFamily="18" charset="0"/>
                        </a:rPr>
                        <a:t>用例</a:t>
                      </a:r>
                      <a:r>
                        <a:rPr lang="en-US" sz="1200" kern="100">
                          <a:effectLst/>
                          <a:latin typeface="+mn-ea"/>
                          <a:ea typeface="+mn-ea"/>
                          <a:cs typeface="Times New Roman" panose="02020603050405020304" pitchFamily="18" charset="0"/>
                        </a:rPr>
                        <a:t>402</a:t>
                      </a:r>
                      <a:r>
                        <a:rPr lang="zh-CN" sz="1200" kern="100">
                          <a:effectLst/>
                          <a:latin typeface="+mn-ea"/>
                          <a:ea typeface="+mn-ea"/>
                          <a:cs typeface="Times New Roman" panose="02020603050405020304" pitchFamily="18" charset="0"/>
                        </a:rPr>
                        <a:t>，用例</a:t>
                      </a:r>
                      <a:r>
                        <a:rPr lang="en-US" sz="1200" kern="100">
                          <a:effectLst/>
                          <a:latin typeface="+mn-ea"/>
                          <a:ea typeface="+mn-ea"/>
                          <a:cs typeface="Times New Roman" panose="02020603050405020304" pitchFamily="18" charset="0"/>
                        </a:rPr>
                        <a:t>403</a:t>
                      </a:r>
                      <a:r>
                        <a:rPr lang="zh-CN" sz="1200" kern="100">
                          <a:effectLst/>
                          <a:latin typeface="+mn-ea"/>
                          <a:ea typeface="+mn-ea"/>
                          <a:cs typeface="Times New Roman" panose="02020603050405020304" pitchFamily="18" charset="0"/>
                        </a:rPr>
                        <a:t>，用例</a:t>
                      </a:r>
                      <a:r>
                        <a:rPr lang="en-US" sz="1200" kern="100">
                          <a:effectLst/>
                          <a:latin typeface="+mn-ea"/>
                          <a:ea typeface="+mn-ea"/>
                          <a:cs typeface="Times New Roman" panose="02020603050405020304" pitchFamily="18" charset="0"/>
                        </a:rPr>
                        <a:t>405</a:t>
                      </a:r>
                      <a:endParaRPr lang="zh-CN" sz="1200" kern="10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3012781"/>
                  </a:ext>
                </a:extLst>
              </a:tr>
              <a:tr h="824290">
                <a:tc>
                  <a:txBody>
                    <a:bodyPr/>
                    <a:lstStyle/>
                    <a:p>
                      <a:pPr algn="ctr">
                        <a:lnSpc>
                          <a:spcPct val="150000"/>
                        </a:lnSpc>
                        <a:spcAft>
                          <a:spcPts val="0"/>
                        </a:spcAft>
                      </a:pPr>
                      <a:r>
                        <a:rPr lang="en-US" sz="1200" kern="100">
                          <a:effectLst/>
                          <a:latin typeface="+mn-ea"/>
                          <a:ea typeface="+mn-ea"/>
                          <a:cs typeface="Times New Roman" panose="02020603050405020304" pitchFamily="18" charset="0"/>
                        </a:rPr>
                        <a:t>2</a:t>
                      </a:r>
                      <a:endParaRPr lang="zh-CN" sz="1200" kern="10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mn-ea"/>
                          <a:ea typeface="+mn-ea"/>
                          <a:cs typeface="Times New Roman" panose="02020603050405020304" pitchFamily="18" charset="0"/>
                        </a:rPr>
                        <a:t>未登录用户越权访问用户数据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mn-ea"/>
                          <a:ea typeface="+mn-ea"/>
                          <a:cs typeface="Times New Roman" panose="02020603050405020304" pitchFamily="18" charset="0"/>
                        </a:rPr>
                        <a:t>用例</a:t>
                      </a:r>
                      <a:r>
                        <a:rPr lang="en-US" sz="1200" kern="100">
                          <a:effectLst/>
                          <a:latin typeface="+mn-ea"/>
                          <a:ea typeface="+mn-ea"/>
                          <a:cs typeface="Times New Roman" panose="02020603050405020304" pitchFamily="18" charset="0"/>
                        </a:rPr>
                        <a:t>002</a:t>
                      </a:r>
                      <a:r>
                        <a:rPr lang="zh-CN" sz="1200" kern="100">
                          <a:effectLst/>
                          <a:latin typeface="+mn-ea"/>
                          <a:ea typeface="+mn-ea"/>
                          <a:cs typeface="Times New Roman" panose="02020603050405020304" pitchFamily="18" charset="0"/>
                        </a:rPr>
                        <a:t>，用例</a:t>
                      </a:r>
                      <a:r>
                        <a:rPr lang="en-US" sz="1200" kern="100">
                          <a:effectLst/>
                          <a:latin typeface="+mn-ea"/>
                          <a:ea typeface="+mn-ea"/>
                          <a:cs typeface="Times New Roman" panose="02020603050405020304" pitchFamily="18" charset="0"/>
                        </a:rPr>
                        <a:t>102</a:t>
                      </a:r>
                      <a:r>
                        <a:rPr lang="zh-CN" sz="1200" kern="100">
                          <a:effectLst/>
                          <a:latin typeface="+mn-ea"/>
                          <a:ea typeface="+mn-ea"/>
                          <a:cs typeface="Times New Roman" panose="02020603050405020304" pitchFamily="18" charset="0"/>
                        </a:rPr>
                        <a:t>，用例</a:t>
                      </a:r>
                      <a:r>
                        <a:rPr lang="en-US" sz="1200" kern="100">
                          <a:effectLst/>
                          <a:latin typeface="+mn-ea"/>
                          <a:ea typeface="+mn-ea"/>
                          <a:cs typeface="Times New Roman" panose="02020603050405020304" pitchFamily="18" charset="0"/>
                        </a:rPr>
                        <a:t>501</a:t>
                      </a:r>
                      <a:endParaRPr lang="zh-CN" sz="1200" kern="10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033465136"/>
                  </a:ext>
                </a:extLst>
              </a:tr>
              <a:tr h="390305">
                <a:tc>
                  <a:txBody>
                    <a:bodyPr/>
                    <a:lstStyle/>
                    <a:p>
                      <a:pPr algn="ctr">
                        <a:lnSpc>
                          <a:spcPct val="150000"/>
                        </a:lnSpc>
                        <a:spcAft>
                          <a:spcPts val="0"/>
                        </a:spcAft>
                      </a:pPr>
                      <a:r>
                        <a:rPr lang="en-US" sz="1200" kern="100">
                          <a:effectLst/>
                          <a:latin typeface="+mn-ea"/>
                          <a:ea typeface="+mn-ea"/>
                          <a:cs typeface="Times New Roman" panose="02020603050405020304" pitchFamily="18" charset="0"/>
                        </a:rPr>
                        <a:t>3</a:t>
                      </a:r>
                      <a:endParaRPr lang="zh-CN" sz="1200" kern="10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mn-ea"/>
                          <a:ea typeface="+mn-ea"/>
                          <a:cs typeface="Times New Roman" panose="02020603050405020304" pitchFamily="18" charset="0"/>
                        </a:rPr>
                        <a:t>用户创建同名项目时的提示信息与预期不符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mn-ea"/>
                          <a:ea typeface="+mn-ea"/>
                          <a:cs typeface="Times New Roman" panose="02020603050405020304" pitchFamily="18" charset="0"/>
                        </a:rPr>
                        <a:t>用例</a:t>
                      </a:r>
                      <a:r>
                        <a:rPr lang="en-US" sz="1200" kern="100">
                          <a:effectLst/>
                          <a:latin typeface="+mn-ea"/>
                          <a:ea typeface="+mn-ea"/>
                          <a:cs typeface="Times New Roman" panose="02020603050405020304" pitchFamily="18" charset="0"/>
                        </a:rPr>
                        <a:t>003</a:t>
                      </a:r>
                      <a:r>
                        <a:rPr lang="zh-CN" sz="1200" kern="100">
                          <a:effectLst/>
                          <a:latin typeface="+mn-ea"/>
                          <a:ea typeface="+mn-ea"/>
                          <a:cs typeface="Times New Roman" panose="02020603050405020304" pitchFamily="18" charset="0"/>
                        </a:rPr>
                        <a:t>，用例</a:t>
                      </a:r>
                      <a:r>
                        <a:rPr lang="en-US" sz="1200" kern="100">
                          <a:effectLst/>
                          <a:latin typeface="+mn-ea"/>
                          <a:ea typeface="+mn-ea"/>
                          <a:cs typeface="Times New Roman" panose="02020603050405020304" pitchFamily="18" charset="0"/>
                        </a:rPr>
                        <a:t>104</a:t>
                      </a:r>
                      <a:endParaRPr lang="zh-CN" sz="1200" kern="10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959252299"/>
                  </a:ext>
                </a:extLst>
              </a:tr>
              <a:tr h="390305">
                <a:tc>
                  <a:txBody>
                    <a:bodyPr/>
                    <a:lstStyle/>
                    <a:p>
                      <a:pPr algn="ctr">
                        <a:lnSpc>
                          <a:spcPct val="150000"/>
                        </a:lnSpc>
                        <a:spcAft>
                          <a:spcPts val="0"/>
                        </a:spcAft>
                      </a:pPr>
                      <a:r>
                        <a:rPr lang="en-US" sz="1200" kern="100">
                          <a:effectLst/>
                          <a:latin typeface="+mn-ea"/>
                          <a:ea typeface="+mn-ea"/>
                          <a:cs typeface="Times New Roman" panose="02020603050405020304" pitchFamily="18" charset="0"/>
                        </a:rPr>
                        <a:t>4</a:t>
                      </a:r>
                      <a:endParaRPr lang="zh-CN" sz="1200" kern="10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mn-ea"/>
                          <a:ea typeface="+mn-ea"/>
                          <a:cs typeface="Times New Roman" panose="02020603050405020304" pitchFamily="18" charset="0"/>
                        </a:rPr>
                        <a:t>删除正在运行的实例时的提示信息与预期不符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mn-ea"/>
                          <a:ea typeface="+mn-ea"/>
                          <a:cs typeface="Times New Roman" panose="02020603050405020304" pitchFamily="18" charset="0"/>
                        </a:rPr>
                        <a:t>用例</a:t>
                      </a:r>
                      <a:r>
                        <a:rPr lang="en-US" sz="1200" kern="100">
                          <a:effectLst/>
                          <a:latin typeface="+mn-ea"/>
                          <a:ea typeface="+mn-ea"/>
                          <a:cs typeface="Times New Roman" panose="02020603050405020304" pitchFamily="18" charset="0"/>
                        </a:rPr>
                        <a:t>011</a:t>
                      </a:r>
                      <a:r>
                        <a:rPr lang="zh-CN" sz="1200" kern="100">
                          <a:effectLst/>
                          <a:latin typeface="+mn-ea"/>
                          <a:ea typeface="+mn-ea"/>
                          <a:cs typeface="Times New Roman" panose="02020603050405020304" pitchFamily="18" charset="0"/>
                        </a:rPr>
                        <a:t>，用例</a:t>
                      </a:r>
                      <a:r>
                        <a:rPr lang="en-US" sz="1200" kern="100">
                          <a:effectLst/>
                          <a:latin typeface="+mn-ea"/>
                          <a:ea typeface="+mn-ea"/>
                          <a:cs typeface="Times New Roman" panose="02020603050405020304" pitchFamily="18" charset="0"/>
                        </a:rPr>
                        <a:t>113</a:t>
                      </a:r>
                      <a:endParaRPr lang="zh-CN" sz="1200" kern="10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24910482"/>
                  </a:ext>
                </a:extLst>
              </a:tr>
              <a:tr h="390305">
                <a:tc>
                  <a:txBody>
                    <a:bodyPr/>
                    <a:lstStyle/>
                    <a:p>
                      <a:pPr algn="ctr">
                        <a:lnSpc>
                          <a:spcPct val="150000"/>
                        </a:lnSpc>
                        <a:spcAft>
                          <a:spcPts val="0"/>
                        </a:spcAft>
                      </a:pPr>
                      <a:r>
                        <a:rPr lang="en-US" sz="1200" kern="100">
                          <a:effectLst/>
                          <a:latin typeface="+mn-ea"/>
                          <a:ea typeface="+mn-ea"/>
                          <a:cs typeface="Times New Roman" panose="02020603050405020304" pitchFamily="18" charset="0"/>
                        </a:rPr>
                        <a:t>5</a:t>
                      </a:r>
                      <a:endParaRPr lang="zh-CN" sz="1200" kern="10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mn-ea"/>
                          <a:ea typeface="+mn-ea"/>
                          <a:cs typeface="Times New Roman" panose="02020603050405020304" pitchFamily="18" charset="0"/>
                        </a:rPr>
                        <a:t>模型配置中参数的数据类型错误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mn-ea"/>
                          <a:ea typeface="+mn-ea"/>
                          <a:cs typeface="Times New Roman" panose="02020603050405020304" pitchFamily="18" charset="0"/>
                        </a:rPr>
                        <a:t>用例</a:t>
                      </a:r>
                      <a:r>
                        <a:rPr lang="en-US" sz="1200" kern="100">
                          <a:effectLst/>
                          <a:latin typeface="+mn-ea"/>
                          <a:ea typeface="+mn-ea"/>
                          <a:cs typeface="Times New Roman" panose="02020603050405020304" pitchFamily="18" charset="0"/>
                        </a:rPr>
                        <a:t>008</a:t>
                      </a:r>
                      <a:r>
                        <a:rPr lang="zh-CN" sz="1200" kern="100">
                          <a:effectLst/>
                          <a:latin typeface="+mn-ea"/>
                          <a:ea typeface="+mn-ea"/>
                          <a:cs typeface="Times New Roman" panose="02020603050405020304" pitchFamily="18" charset="0"/>
                        </a:rPr>
                        <a:t>，用例</a:t>
                      </a:r>
                      <a:r>
                        <a:rPr lang="en-US" sz="1200" kern="100">
                          <a:effectLst/>
                          <a:latin typeface="+mn-ea"/>
                          <a:ea typeface="+mn-ea"/>
                          <a:cs typeface="Times New Roman" panose="02020603050405020304" pitchFamily="18" charset="0"/>
                        </a:rPr>
                        <a:t>109</a:t>
                      </a:r>
                      <a:endParaRPr lang="zh-CN" sz="1200" kern="10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200636327"/>
                  </a:ext>
                </a:extLst>
              </a:tr>
              <a:tr h="824290">
                <a:tc>
                  <a:txBody>
                    <a:bodyPr/>
                    <a:lstStyle/>
                    <a:p>
                      <a:pPr algn="ctr">
                        <a:lnSpc>
                          <a:spcPct val="150000"/>
                        </a:lnSpc>
                        <a:spcAft>
                          <a:spcPts val="0"/>
                        </a:spcAft>
                      </a:pPr>
                      <a:r>
                        <a:rPr lang="en-US" sz="1200" kern="100">
                          <a:effectLst/>
                          <a:latin typeface="+mn-ea"/>
                          <a:ea typeface="+mn-ea"/>
                          <a:cs typeface="Times New Roman" panose="02020603050405020304" pitchFamily="18" charset="0"/>
                        </a:rPr>
                        <a:t>6</a:t>
                      </a:r>
                      <a:endParaRPr lang="zh-CN" sz="1200" kern="10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mn-ea"/>
                          <a:ea typeface="+mn-ea"/>
                          <a:cs typeface="Times New Roman" panose="02020603050405020304" pitchFamily="18" charset="0"/>
                        </a:rPr>
                        <a:t>删除实例后配置文件与数据库信息不对等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a:effectLst/>
                          <a:latin typeface="+mn-ea"/>
                          <a:ea typeface="+mn-ea"/>
                          <a:cs typeface="Times New Roman" panose="02020603050405020304" pitchFamily="18" charset="0"/>
                        </a:rPr>
                        <a:t>用例</a:t>
                      </a:r>
                      <a:r>
                        <a:rPr lang="en-US" sz="1200" kern="100">
                          <a:effectLst/>
                          <a:latin typeface="+mn-ea"/>
                          <a:ea typeface="+mn-ea"/>
                          <a:cs typeface="Times New Roman" panose="02020603050405020304" pitchFamily="18" charset="0"/>
                        </a:rPr>
                        <a:t>009</a:t>
                      </a:r>
                      <a:r>
                        <a:rPr lang="zh-CN" sz="1200" kern="100">
                          <a:effectLst/>
                          <a:latin typeface="+mn-ea"/>
                          <a:ea typeface="+mn-ea"/>
                          <a:cs typeface="Times New Roman" panose="02020603050405020304" pitchFamily="18" charset="0"/>
                        </a:rPr>
                        <a:t>，用例</a:t>
                      </a:r>
                      <a:r>
                        <a:rPr lang="en-US" sz="1200" kern="100">
                          <a:effectLst/>
                          <a:latin typeface="+mn-ea"/>
                          <a:ea typeface="+mn-ea"/>
                          <a:cs typeface="Times New Roman" panose="02020603050405020304" pitchFamily="18" charset="0"/>
                        </a:rPr>
                        <a:t>113</a:t>
                      </a:r>
                      <a:r>
                        <a:rPr lang="zh-CN" sz="1200" kern="100">
                          <a:effectLst/>
                          <a:latin typeface="+mn-ea"/>
                          <a:ea typeface="+mn-ea"/>
                          <a:cs typeface="Times New Roman" panose="02020603050405020304" pitchFamily="18" charset="0"/>
                        </a:rPr>
                        <a:t>，用例</a:t>
                      </a:r>
                      <a:r>
                        <a:rPr lang="en-US" sz="1200" kern="100">
                          <a:effectLst/>
                          <a:latin typeface="+mn-ea"/>
                          <a:ea typeface="+mn-ea"/>
                          <a:cs typeface="Times New Roman" panose="02020603050405020304" pitchFamily="18" charset="0"/>
                        </a:rPr>
                        <a:t>502</a:t>
                      </a:r>
                      <a:endParaRPr lang="zh-CN" sz="1200" kern="10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613757975"/>
                  </a:ext>
                </a:extLst>
              </a:tr>
            </a:tbl>
          </a:graphicData>
        </a:graphic>
      </p:graphicFrame>
      <p:sp>
        <p:nvSpPr>
          <p:cNvPr id="4" name="Rectangle 2">
            <a:extLst>
              <a:ext uri="{FF2B5EF4-FFF2-40B4-BE49-F238E27FC236}">
                <a16:creationId xmlns:a16="http://schemas.microsoft.com/office/drawing/2014/main" id="{A52A26A3-E39D-448D-AED8-105B3CC853E1}"/>
              </a:ext>
            </a:extLst>
          </p:cNvPr>
          <p:cNvSpPr>
            <a:spLocks noChangeArrowheads="1"/>
          </p:cNvSpPr>
          <p:nvPr/>
        </p:nvSpPr>
        <p:spPr bwMode="auto">
          <a:xfrm>
            <a:off x="2865912" y="1723381"/>
            <a:ext cx="34121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mn-ea"/>
                <a:cs typeface="Times New Roman" panose="02020603050405020304" pitchFamily="18" charset="0"/>
              </a:rPr>
              <a:t>软件缺陷与对应的回归测试用例</a:t>
            </a:r>
            <a:endParaRPr kumimoji="0" lang="zh-CN" altLang="en-US" sz="3600" b="0" i="0" u="none" strike="noStrike" cap="none" normalizeH="0" baseline="0">
              <a:ln>
                <a:noFill/>
              </a:ln>
              <a:solidFill>
                <a:schemeClr val="tx1"/>
              </a:solidFill>
              <a:effectLst/>
              <a:latin typeface="+mn-ea"/>
            </a:endParaRPr>
          </a:p>
        </p:txBody>
      </p:sp>
    </p:spTree>
    <p:extLst>
      <p:ext uri="{BB962C8B-B14F-4D97-AF65-F5344CB8AC3E}">
        <p14:creationId xmlns:p14="http://schemas.microsoft.com/office/powerpoint/2010/main" val="73484951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53B11-B167-E049-AEEB-F9CC49480383}"/>
              </a:ext>
            </a:extLst>
          </p:cNvPr>
          <p:cNvSpPr>
            <a:spLocks noGrp="1"/>
          </p:cNvSpPr>
          <p:nvPr>
            <p:ph type="title"/>
          </p:nvPr>
        </p:nvSpPr>
        <p:spPr>
          <a:xfrm>
            <a:off x="595312" y="428491"/>
            <a:ext cx="7096125" cy="533400"/>
          </a:xfrm>
        </p:spPr>
        <p:txBody>
          <a:bodyPr>
            <a:normAutofit/>
          </a:bodyPr>
          <a:lstStyle/>
          <a:p>
            <a:r>
              <a:rPr kumimoji="1" lang="en-US" altLang="zh-CN" sz="2000">
                <a:latin typeface="等线" panose="02010600030101010101" pitchFamily="2" charset="-122"/>
                <a:ea typeface="等线" panose="02010600030101010101" pitchFamily="2" charset="-122"/>
              </a:rPr>
              <a:t>1. </a:t>
            </a:r>
            <a:r>
              <a:rPr kumimoji="1" lang="zh-CN" altLang="en-US" sz="2000">
                <a:latin typeface="等线" panose="02010600030101010101" pitchFamily="2" charset="-122"/>
                <a:ea typeface="等线" panose="02010600030101010101" pitchFamily="2" charset="-122"/>
              </a:rPr>
              <a:t>回归测试</a:t>
            </a:r>
            <a:endParaRPr kumimoji="1" lang="zh-CN" altLang="en-US" sz="2000" dirty="0">
              <a:latin typeface="等线" panose="02010600030101010101" pitchFamily="2" charset="-122"/>
              <a:ea typeface="等线" panose="02010600030101010101" pitchFamily="2" charset="-122"/>
            </a:endParaRPr>
          </a:p>
        </p:txBody>
      </p:sp>
      <p:graphicFrame>
        <p:nvGraphicFramePr>
          <p:cNvPr id="4" name="表格 3">
            <a:extLst>
              <a:ext uri="{FF2B5EF4-FFF2-40B4-BE49-F238E27FC236}">
                <a16:creationId xmlns:a16="http://schemas.microsoft.com/office/drawing/2014/main" id="{4C6ED587-829A-4DE3-A284-026F7C539B73}"/>
              </a:ext>
            </a:extLst>
          </p:cNvPr>
          <p:cNvGraphicFramePr>
            <a:graphicFrameLocks noGrp="1"/>
          </p:cNvGraphicFramePr>
          <p:nvPr>
            <p:extLst>
              <p:ext uri="{D42A27DB-BD31-4B8C-83A1-F6EECF244321}">
                <p14:modId xmlns:p14="http://schemas.microsoft.com/office/powerpoint/2010/main" val="2666312870"/>
              </p:ext>
            </p:extLst>
          </p:nvPr>
        </p:nvGraphicFramePr>
        <p:xfrm>
          <a:off x="1144904" y="2121843"/>
          <a:ext cx="7096125" cy="4065999"/>
        </p:xfrm>
        <a:graphic>
          <a:graphicData uri="http://schemas.openxmlformats.org/drawingml/2006/table">
            <a:tbl>
              <a:tblPr firstRow="1" firstCol="1" bandRow="1">
                <a:tableStyleId>{5940675A-B579-460E-94D1-54222C63F5DA}</a:tableStyleId>
              </a:tblPr>
              <a:tblGrid>
                <a:gridCol w="1041048">
                  <a:extLst>
                    <a:ext uri="{9D8B030D-6E8A-4147-A177-3AD203B41FA5}">
                      <a16:colId xmlns:a16="http://schemas.microsoft.com/office/drawing/2014/main" val="1230450355"/>
                    </a:ext>
                  </a:extLst>
                </a:gridCol>
                <a:gridCol w="671548">
                  <a:extLst>
                    <a:ext uri="{9D8B030D-6E8A-4147-A177-3AD203B41FA5}">
                      <a16:colId xmlns:a16="http://schemas.microsoft.com/office/drawing/2014/main" val="2203890253"/>
                    </a:ext>
                  </a:extLst>
                </a:gridCol>
                <a:gridCol w="5383529">
                  <a:extLst>
                    <a:ext uri="{9D8B030D-6E8A-4147-A177-3AD203B41FA5}">
                      <a16:colId xmlns:a16="http://schemas.microsoft.com/office/drawing/2014/main" val="1075869073"/>
                    </a:ext>
                  </a:extLst>
                </a:gridCol>
              </a:tblGrid>
              <a:tr h="322557">
                <a:tc>
                  <a:txBody>
                    <a:bodyPr/>
                    <a:lstStyle/>
                    <a:p>
                      <a:pPr algn="just">
                        <a:lnSpc>
                          <a:spcPct val="150000"/>
                        </a:lnSpc>
                        <a:spcAft>
                          <a:spcPts val="0"/>
                        </a:spcAft>
                      </a:pPr>
                      <a:r>
                        <a:rPr lang="zh-CN" sz="1200" b="1" kern="0">
                          <a:effectLst/>
                          <a:latin typeface="等线" panose="02010600030101010101" pitchFamily="2" charset="-122"/>
                          <a:ea typeface="等线" panose="02010600030101010101" pitchFamily="2" charset="-122"/>
                        </a:rPr>
                        <a:t>名称</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gridSpan="2">
                  <a:txBody>
                    <a:bodyPr/>
                    <a:lstStyle/>
                    <a:p>
                      <a:pPr algn="just">
                        <a:lnSpc>
                          <a:spcPct val="150000"/>
                        </a:lnSpc>
                        <a:spcAft>
                          <a:spcPts val="0"/>
                        </a:spcAft>
                      </a:pPr>
                      <a:r>
                        <a:rPr lang="zh-CN" sz="1200" kern="0">
                          <a:effectLst/>
                          <a:latin typeface="等线" panose="02010600030101010101" pitchFamily="2" charset="-122"/>
                          <a:ea typeface="等线" panose="02010600030101010101" pitchFamily="2" charset="-122"/>
                        </a:rPr>
                        <a:t>未登录用户越权访问用户数据的安全测试</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2043969652"/>
                  </a:ext>
                </a:extLst>
              </a:tr>
              <a:tr h="645111">
                <a:tc>
                  <a:txBody>
                    <a:bodyPr/>
                    <a:lstStyle/>
                    <a:p>
                      <a:pPr algn="just">
                        <a:lnSpc>
                          <a:spcPct val="150000"/>
                        </a:lnSpc>
                        <a:spcAft>
                          <a:spcPts val="0"/>
                        </a:spcAft>
                      </a:pPr>
                      <a:r>
                        <a:rPr lang="zh-CN" sz="1200" b="1" kern="0">
                          <a:effectLst/>
                          <a:latin typeface="等线" panose="02010600030101010101" pitchFamily="2" charset="-122"/>
                          <a:ea typeface="等线" panose="02010600030101010101" pitchFamily="2" charset="-122"/>
                        </a:rPr>
                        <a:t>简要描述</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gridSpan="2">
                  <a:txBody>
                    <a:bodyPr/>
                    <a:lstStyle/>
                    <a:p>
                      <a:pPr algn="just">
                        <a:lnSpc>
                          <a:spcPct val="150000"/>
                        </a:lnSpc>
                        <a:spcAft>
                          <a:spcPts val="0"/>
                        </a:spcAft>
                      </a:pPr>
                      <a:r>
                        <a:rPr lang="zh-CN" sz="1200" kern="0">
                          <a:effectLst/>
                          <a:latin typeface="等线" panose="02010600030101010101" pitchFamily="2" charset="-122"/>
                          <a:ea typeface="等线" panose="02010600030101010101" pitchFamily="2" charset="-122"/>
                        </a:rPr>
                        <a:t>本测试主要用于检查未登录用户通过浏览器地址越权访问其他用户数据的问题是否被正确修复</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025206409"/>
                  </a:ext>
                </a:extLst>
              </a:tr>
              <a:tr h="568089">
                <a:tc>
                  <a:txBody>
                    <a:bodyPr/>
                    <a:lstStyle/>
                    <a:p>
                      <a:pPr algn="just">
                        <a:lnSpc>
                          <a:spcPct val="150000"/>
                        </a:lnSpc>
                        <a:spcAft>
                          <a:spcPts val="0"/>
                        </a:spcAft>
                      </a:pPr>
                      <a:r>
                        <a:rPr lang="zh-CN" sz="1200" b="1" kern="0">
                          <a:effectLst/>
                          <a:latin typeface="等线" panose="02010600030101010101" pitchFamily="2" charset="-122"/>
                          <a:ea typeface="等线" panose="02010600030101010101" pitchFamily="2" charset="-122"/>
                        </a:rPr>
                        <a:t>前提和约束</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gridSpan="2">
                  <a:txBody>
                    <a:bodyPr/>
                    <a:lstStyle/>
                    <a:p>
                      <a:pPr algn="just">
                        <a:lnSpc>
                          <a:spcPct val="150000"/>
                        </a:lnSpc>
                        <a:spcAft>
                          <a:spcPts val="0"/>
                        </a:spcAft>
                      </a:pPr>
                      <a:r>
                        <a:rPr lang="zh-CN" sz="1200" kern="0">
                          <a:effectLst/>
                          <a:latin typeface="等线" panose="02010600030101010101" pitchFamily="2" charset="-122"/>
                          <a:ea typeface="等线" panose="02010600030101010101" pitchFamily="2" charset="-122"/>
                        </a:rPr>
                        <a:t>服务器正常运行，客户机网络连接状况良好，且装有浏览器</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3258979332"/>
                  </a:ext>
                </a:extLst>
              </a:tr>
              <a:tr h="322557">
                <a:tc>
                  <a:txBody>
                    <a:bodyPr/>
                    <a:lstStyle/>
                    <a:p>
                      <a:pPr algn="just">
                        <a:lnSpc>
                          <a:spcPct val="150000"/>
                        </a:lnSpc>
                        <a:spcAft>
                          <a:spcPts val="0"/>
                        </a:spcAft>
                      </a:pPr>
                      <a:r>
                        <a:rPr lang="zh-CN" sz="1200" b="1" kern="0">
                          <a:effectLst/>
                          <a:latin typeface="等线" panose="02010600030101010101" pitchFamily="2" charset="-122"/>
                          <a:ea typeface="等线" panose="02010600030101010101" pitchFamily="2" charset="-122"/>
                        </a:rPr>
                        <a:t>测试方法</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gridSpan="2">
                  <a:txBody>
                    <a:bodyPr/>
                    <a:lstStyle/>
                    <a:p>
                      <a:pPr algn="just">
                        <a:lnSpc>
                          <a:spcPct val="150000"/>
                        </a:lnSpc>
                        <a:spcAft>
                          <a:spcPts val="0"/>
                        </a:spcAft>
                      </a:pPr>
                      <a:r>
                        <a:rPr lang="zh-CN" sz="1200" kern="0">
                          <a:effectLst/>
                          <a:latin typeface="等线" panose="02010600030101010101" pitchFamily="2" charset="-122"/>
                          <a:ea typeface="等线" panose="02010600030101010101" pitchFamily="2" charset="-122"/>
                        </a:rPr>
                        <a:t>黑盒测试</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2358734079"/>
                  </a:ext>
                </a:extLst>
              </a:tr>
              <a:tr h="486246">
                <a:tc rowSpan="3">
                  <a:txBody>
                    <a:bodyPr/>
                    <a:lstStyle/>
                    <a:p>
                      <a:pPr algn="just">
                        <a:lnSpc>
                          <a:spcPct val="150000"/>
                        </a:lnSpc>
                        <a:spcAft>
                          <a:spcPts val="0"/>
                        </a:spcAft>
                      </a:pPr>
                      <a:r>
                        <a:rPr lang="zh-CN" sz="1200" b="1" kern="0">
                          <a:effectLst/>
                          <a:latin typeface="等线" panose="02010600030101010101" pitchFamily="2" charset="-122"/>
                          <a:ea typeface="等线" panose="02010600030101010101" pitchFamily="2" charset="-122"/>
                        </a:rPr>
                        <a:t>测试步骤</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等线" panose="02010600030101010101" pitchFamily="2" charset="-122"/>
                          <a:ea typeface="等线" panose="02010600030101010101" pitchFamily="2" charset="-122"/>
                        </a:rPr>
                        <a:t>1</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200" kern="0">
                          <a:effectLst/>
                          <a:latin typeface="等线" panose="02010600030101010101" pitchFamily="2" charset="-122"/>
                          <a:ea typeface="等线" panose="02010600030101010101" pitchFamily="2" charset="-122"/>
                        </a:rPr>
                        <a:t>新建项目</a:t>
                      </a:r>
                      <a:r>
                        <a:rPr lang="en-US" sz="1200" kern="0">
                          <a:effectLst/>
                          <a:latin typeface="等线" panose="02010600030101010101" pitchFamily="2" charset="-122"/>
                          <a:ea typeface="等线" panose="02010600030101010101" pitchFamily="2" charset="-122"/>
                        </a:rPr>
                        <a:t>test1</a:t>
                      </a:r>
                      <a:r>
                        <a:rPr lang="zh-CN" sz="1200" kern="0">
                          <a:effectLst/>
                          <a:latin typeface="等线" panose="02010600030101010101" pitchFamily="2" charset="-122"/>
                          <a:ea typeface="等线" panose="02010600030101010101" pitchFamily="2" charset="-122"/>
                        </a:rPr>
                        <a:t>，点击查看项目，记录当前的</a:t>
                      </a:r>
                      <a:r>
                        <a:rPr lang="en-US" sz="1200" kern="0">
                          <a:effectLst/>
                          <a:latin typeface="等线" panose="02010600030101010101" pitchFamily="2" charset="-122"/>
                          <a:ea typeface="等线" panose="02010600030101010101" pitchFamily="2" charset="-122"/>
                        </a:rPr>
                        <a:t>URL</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58139524"/>
                  </a:ext>
                </a:extLst>
              </a:tr>
              <a:tr h="514350">
                <a:tc vMerge="1">
                  <a:txBody>
                    <a:bodyPr/>
                    <a:lstStyle/>
                    <a:p>
                      <a:endParaRPr lang="zh-CN" altLang="en-US"/>
                    </a:p>
                  </a:txBody>
                  <a:tcPr/>
                </a:tc>
                <a:tc>
                  <a:txBody>
                    <a:bodyPr/>
                    <a:lstStyle/>
                    <a:p>
                      <a:pPr algn="ctr">
                        <a:lnSpc>
                          <a:spcPct val="150000"/>
                        </a:lnSpc>
                        <a:spcAft>
                          <a:spcPts val="0"/>
                        </a:spcAft>
                      </a:pPr>
                      <a:r>
                        <a:rPr lang="en-US" sz="1200" kern="0">
                          <a:effectLst/>
                          <a:latin typeface="等线" panose="02010600030101010101" pitchFamily="2" charset="-122"/>
                          <a:ea typeface="等线" panose="02010600030101010101" pitchFamily="2" charset="-122"/>
                        </a:rPr>
                        <a:t>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200" kern="0">
                          <a:effectLst/>
                          <a:latin typeface="等线" panose="02010600030101010101" pitchFamily="2" charset="-122"/>
                          <a:ea typeface="等线" panose="02010600030101010101" pitchFamily="2" charset="-122"/>
                        </a:rPr>
                        <a:t>注销用户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7788869"/>
                  </a:ext>
                </a:extLst>
              </a:tr>
              <a:tr h="561975">
                <a:tc vMerge="1">
                  <a:txBody>
                    <a:bodyPr/>
                    <a:lstStyle/>
                    <a:p>
                      <a:endParaRPr lang="zh-CN" altLang="en-US"/>
                    </a:p>
                  </a:txBody>
                  <a:tcPr/>
                </a:tc>
                <a:tc>
                  <a:txBody>
                    <a:bodyPr/>
                    <a:lstStyle/>
                    <a:p>
                      <a:pPr algn="ctr">
                        <a:lnSpc>
                          <a:spcPct val="150000"/>
                        </a:lnSpc>
                        <a:spcAft>
                          <a:spcPts val="0"/>
                        </a:spcAft>
                      </a:pPr>
                      <a:r>
                        <a:rPr lang="en-US" sz="1200" kern="0">
                          <a:effectLst/>
                          <a:latin typeface="等线" panose="02010600030101010101" pitchFamily="2" charset="-122"/>
                          <a:ea typeface="等线" panose="02010600030101010101" pitchFamily="2" charset="-122"/>
                        </a:rPr>
                        <a:t>3</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200" kern="0">
                          <a:effectLst/>
                          <a:latin typeface="等线" panose="02010600030101010101" pitchFamily="2" charset="-122"/>
                          <a:ea typeface="等线" panose="02010600030101010101" pitchFamily="2" charset="-122"/>
                        </a:rPr>
                        <a:t>在浏览器地址栏中输入步骤</a:t>
                      </a:r>
                      <a:r>
                        <a:rPr lang="en-US" sz="1200" kern="0">
                          <a:effectLst/>
                          <a:latin typeface="等线" panose="02010600030101010101" pitchFamily="2" charset="-122"/>
                          <a:ea typeface="等线" panose="02010600030101010101" pitchFamily="2" charset="-122"/>
                        </a:rPr>
                        <a:t>1</a:t>
                      </a:r>
                      <a:r>
                        <a:rPr lang="zh-CN" sz="1200" kern="0">
                          <a:effectLst/>
                          <a:latin typeface="等线" panose="02010600030101010101" pitchFamily="2" charset="-122"/>
                          <a:ea typeface="等线" panose="02010600030101010101" pitchFamily="2" charset="-122"/>
                        </a:rPr>
                        <a:t>记录的</a:t>
                      </a:r>
                      <a:r>
                        <a:rPr lang="en-US" sz="1200" kern="0">
                          <a:effectLst/>
                          <a:latin typeface="等线" panose="02010600030101010101" pitchFamily="2" charset="-122"/>
                          <a:ea typeface="等线" panose="02010600030101010101" pitchFamily="2" charset="-122"/>
                        </a:rPr>
                        <a:t>URL</a:t>
                      </a:r>
                      <a:r>
                        <a:rPr lang="zh-CN" sz="1200" kern="0">
                          <a:effectLst/>
                          <a:latin typeface="等线" panose="02010600030101010101" pitchFamily="2" charset="-122"/>
                          <a:ea typeface="等线" panose="02010600030101010101" pitchFamily="2" charset="-122"/>
                        </a:rPr>
                        <a:t>，访问该地址</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10470257"/>
                  </a:ext>
                </a:extLst>
              </a:tr>
              <a:tr h="322557">
                <a:tc>
                  <a:txBody>
                    <a:bodyPr/>
                    <a:lstStyle/>
                    <a:p>
                      <a:pPr algn="just">
                        <a:lnSpc>
                          <a:spcPct val="150000"/>
                        </a:lnSpc>
                        <a:spcAft>
                          <a:spcPts val="0"/>
                        </a:spcAft>
                      </a:pPr>
                      <a:r>
                        <a:rPr lang="zh-CN" sz="1200" b="1" kern="0">
                          <a:effectLst/>
                          <a:latin typeface="等线" panose="02010600030101010101" pitchFamily="2" charset="-122"/>
                          <a:ea typeface="等线" panose="02010600030101010101" pitchFamily="2" charset="-122"/>
                        </a:rPr>
                        <a:t>预期结果</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gridSpan="2">
                  <a:txBody>
                    <a:bodyPr/>
                    <a:lstStyle/>
                    <a:p>
                      <a:pPr algn="just">
                        <a:lnSpc>
                          <a:spcPct val="150000"/>
                        </a:lnSpc>
                        <a:spcAft>
                          <a:spcPts val="0"/>
                        </a:spcAft>
                      </a:pPr>
                      <a:r>
                        <a:rPr lang="zh-CN" sz="1200" kern="0">
                          <a:effectLst/>
                          <a:latin typeface="等线" panose="02010600030101010101" pitchFamily="2" charset="-122"/>
                          <a:ea typeface="等线" panose="02010600030101010101" pitchFamily="2" charset="-122"/>
                        </a:rPr>
                        <a:t>浏览器阻止未登录用户访问用户数据，浏览器返回到登录界面</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825183171"/>
                  </a:ext>
                </a:extLst>
              </a:tr>
              <a:tr h="322557">
                <a:tc>
                  <a:txBody>
                    <a:bodyPr/>
                    <a:lstStyle/>
                    <a:p>
                      <a:pPr algn="just">
                        <a:lnSpc>
                          <a:spcPct val="150000"/>
                        </a:lnSpc>
                        <a:spcAft>
                          <a:spcPts val="0"/>
                        </a:spcAft>
                      </a:pPr>
                      <a:r>
                        <a:rPr lang="zh-CN" sz="1200" b="1" kern="0">
                          <a:effectLst/>
                          <a:latin typeface="等线" panose="02010600030101010101" pitchFamily="2" charset="-122"/>
                          <a:ea typeface="等线" panose="02010600030101010101" pitchFamily="2" charset="-122"/>
                        </a:rPr>
                        <a:t>测试结果</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gridSpan="2">
                  <a:txBody>
                    <a:bodyPr/>
                    <a:lstStyle/>
                    <a:p>
                      <a:pPr algn="just">
                        <a:lnSpc>
                          <a:spcPct val="150000"/>
                        </a:lnSpc>
                        <a:spcAft>
                          <a:spcPts val="0"/>
                        </a:spcAft>
                      </a:pPr>
                      <a:r>
                        <a:rPr lang="zh-CN" sz="1200" kern="0">
                          <a:effectLst/>
                          <a:latin typeface="等线" panose="02010600030101010101" pitchFamily="2" charset="-122"/>
                          <a:ea typeface="等线" panose="02010600030101010101" pitchFamily="2" charset="-122"/>
                        </a:rPr>
                        <a:t>测试结果与预期相符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2376985712"/>
                  </a:ext>
                </a:extLst>
              </a:tr>
            </a:tbl>
          </a:graphicData>
        </a:graphic>
      </p:graphicFrame>
      <p:sp>
        <p:nvSpPr>
          <p:cNvPr id="5" name="Rectangle 1">
            <a:extLst>
              <a:ext uri="{FF2B5EF4-FFF2-40B4-BE49-F238E27FC236}">
                <a16:creationId xmlns:a16="http://schemas.microsoft.com/office/drawing/2014/main" id="{AA8EAE15-AE40-4CE1-850A-C421CDD76190}"/>
              </a:ext>
            </a:extLst>
          </p:cNvPr>
          <p:cNvSpPr>
            <a:spLocks noChangeArrowheads="1"/>
          </p:cNvSpPr>
          <p:nvPr/>
        </p:nvSpPr>
        <p:spPr bwMode="auto">
          <a:xfrm>
            <a:off x="2340052" y="1528491"/>
            <a:ext cx="470582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9525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用例</a:t>
            </a:r>
            <a:r>
              <a:rPr kumimoji="0" lang="en-US" altLang="zh-CN" sz="1400" b="1" i="0" u="none" strike="noStrike" cap="none" normalizeH="0" baseline="0">
                <a:ln>
                  <a:noFill/>
                </a:ln>
                <a:solidFill>
                  <a:schemeClr val="tx1"/>
                </a:solidFill>
                <a:effectLst/>
                <a:latin typeface="等线" panose="02010600030101010101" pitchFamily="2" charset="-122"/>
                <a:ea typeface="等线" panose="02010600030101010101" pitchFamily="2" charset="-122"/>
                <a:cs typeface="Arial" panose="020B0604020202020204" pitchFamily="34" charset="0"/>
              </a:rPr>
              <a:t>501 </a:t>
            </a:r>
            <a:r>
              <a:rPr kumimoji="0" lang="zh-CN" altLang="en-US" sz="1400" b="1"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未登录用户越权访问用户数据的安全测试</a:t>
            </a:r>
            <a:endParaRPr kumimoji="0" lang="zh-CN" altLang="en-US" sz="3600" b="0" i="0" u="none" strike="noStrike" cap="none" normalizeH="0" baseline="0">
              <a:ln>
                <a:noFill/>
              </a:ln>
              <a:solidFill>
                <a:schemeClr val="tx1"/>
              </a:solidFill>
              <a:effectLst/>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81088009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53B11-B167-E049-AEEB-F9CC49480383}"/>
              </a:ext>
            </a:extLst>
          </p:cNvPr>
          <p:cNvSpPr>
            <a:spLocks noGrp="1"/>
          </p:cNvSpPr>
          <p:nvPr>
            <p:ph type="title"/>
          </p:nvPr>
        </p:nvSpPr>
        <p:spPr>
          <a:xfrm>
            <a:off x="595312" y="428491"/>
            <a:ext cx="7096125" cy="533400"/>
          </a:xfrm>
        </p:spPr>
        <p:txBody>
          <a:bodyPr>
            <a:normAutofit/>
          </a:bodyPr>
          <a:lstStyle/>
          <a:p>
            <a:r>
              <a:rPr kumimoji="1" lang="en-US" altLang="zh-CN" sz="2000">
                <a:latin typeface="等线" panose="02010600030101010101" pitchFamily="2" charset="-122"/>
                <a:ea typeface="等线" panose="02010600030101010101" pitchFamily="2" charset="-122"/>
              </a:rPr>
              <a:t>1. </a:t>
            </a:r>
            <a:r>
              <a:rPr kumimoji="1" lang="zh-CN" altLang="en-US" sz="2000">
                <a:latin typeface="等线" panose="02010600030101010101" pitchFamily="2" charset="-122"/>
                <a:ea typeface="等线" panose="02010600030101010101" pitchFamily="2" charset="-122"/>
              </a:rPr>
              <a:t>回归测试</a:t>
            </a:r>
            <a:endParaRPr kumimoji="1" lang="zh-CN" altLang="en-US" sz="2000" dirty="0">
              <a:latin typeface="等线" panose="02010600030101010101" pitchFamily="2" charset="-122"/>
              <a:ea typeface="等线" panose="02010600030101010101" pitchFamily="2" charset="-122"/>
            </a:endParaRPr>
          </a:p>
        </p:txBody>
      </p:sp>
      <p:graphicFrame>
        <p:nvGraphicFramePr>
          <p:cNvPr id="7" name="表格 6">
            <a:extLst>
              <a:ext uri="{FF2B5EF4-FFF2-40B4-BE49-F238E27FC236}">
                <a16:creationId xmlns:a16="http://schemas.microsoft.com/office/drawing/2014/main" id="{D838A65D-5B65-48A8-8DBC-BB5960D86DD4}"/>
              </a:ext>
            </a:extLst>
          </p:cNvPr>
          <p:cNvGraphicFramePr>
            <a:graphicFrameLocks noGrp="1"/>
          </p:cNvGraphicFramePr>
          <p:nvPr>
            <p:extLst>
              <p:ext uri="{D42A27DB-BD31-4B8C-83A1-F6EECF244321}">
                <p14:modId xmlns:p14="http://schemas.microsoft.com/office/powerpoint/2010/main" val="1757692426"/>
              </p:ext>
            </p:extLst>
          </p:nvPr>
        </p:nvGraphicFramePr>
        <p:xfrm>
          <a:off x="1110614" y="1856166"/>
          <a:ext cx="7328536" cy="4576778"/>
        </p:xfrm>
        <a:graphic>
          <a:graphicData uri="http://schemas.openxmlformats.org/drawingml/2006/table">
            <a:tbl>
              <a:tblPr firstRow="1" firstCol="1" bandRow="1"/>
              <a:tblGrid>
                <a:gridCol w="1075144">
                  <a:extLst>
                    <a:ext uri="{9D8B030D-6E8A-4147-A177-3AD203B41FA5}">
                      <a16:colId xmlns:a16="http://schemas.microsoft.com/office/drawing/2014/main" val="3931241976"/>
                    </a:ext>
                  </a:extLst>
                </a:gridCol>
                <a:gridCol w="772958">
                  <a:extLst>
                    <a:ext uri="{9D8B030D-6E8A-4147-A177-3AD203B41FA5}">
                      <a16:colId xmlns:a16="http://schemas.microsoft.com/office/drawing/2014/main" val="1309092386"/>
                    </a:ext>
                  </a:extLst>
                </a:gridCol>
                <a:gridCol w="5480434">
                  <a:extLst>
                    <a:ext uri="{9D8B030D-6E8A-4147-A177-3AD203B41FA5}">
                      <a16:colId xmlns:a16="http://schemas.microsoft.com/office/drawing/2014/main" val="1684110407"/>
                    </a:ext>
                  </a:extLst>
                </a:gridCol>
              </a:tblGrid>
              <a:tr h="401148">
                <a:tc>
                  <a:txBody>
                    <a:bodyPr/>
                    <a:lstStyle/>
                    <a:p>
                      <a:pPr algn="just">
                        <a:lnSpc>
                          <a:spcPct val="150000"/>
                        </a:lnSpc>
                        <a:spcAft>
                          <a:spcPts val="0"/>
                        </a:spcAft>
                      </a:pPr>
                      <a:r>
                        <a:rPr lang="zh-CN" sz="1200" b="1" kern="0">
                          <a:effectLst/>
                          <a:latin typeface="等线" panose="02010600030101010101" pitchFamily="2" charset="-122"/>
                          <a:ea typeface="等线" panose="02010600030101010101" pitchFamily="2" charset="-122"/>
                          <a:cs typeface="Times New Roman" panose="02020603050405020304" pitchFamily="18" charset="0"/>
                        </a:rPr>
                        <a:t>名称</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50000"/>
                        </a:lnSpc>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配置文件与数据库信息同步动作的测试</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525107134"/>
                  </a:ext>
                </a:extLst>
              </a:tr>
              <a:tr h="529213">
                <a:tc>
                  <a:txBody>
                    <a:bodyPr/>
                    <a:lstStyle/>
                    <a:p>
                      <a:pPr algn="just">
                        <a:lnSpc>
                          <a:spcPct val="150000"/>
                        </a:lnSpc>
                        <a:spcAft>
                          <a:spcPts val="0"/>
                        </a:spcAft>
                      </a:pPr>
                      <a:r>
                        <a:rPr lang="zh-CN" sz="1200" b="1" kern="0">
                          <a:effectLst/>
                          <a:latin typeface="等线" panose="02010600030101010101" pitchFamily="2" charset="-122"/>
                          <a:ea typeface="等线" panose="02010600030101010101" pitchFamily="2" charset="-122"/>
                          <a:cs typeface="Times New Roman" panose="02020603050405020304" pitchFamily="18" charset="0"/>
                        </a:rPr>
                        <a:t>简要描述</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50000"/>
                        </a:lnSpc>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本测试主要用于检查删除实例后配置文件与数据库信息不对等的问题是否被正确修复</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640070001"/>
                  </a:ext>
                </a:extLst>
              </a:tr>
              <a:tr h="529213">
                <a:tc>
                  <a:txBody>
                    <a:bodyPr/>
                    <a:lstStyle/>
                    <a:p>
                      <a:pPr algn="just">
                        <a:lnSpc>
                          <a:spcPct val="150000"/>
                        </a:lnSpc>
                        <a:spcAft>
                          <a:spcPts val="0"/>
                        </a:spcAft>
                      </a:pPr>
                      <a:r>
                        <a:rPr lang="zh-CN" sz="1200" b="1" kern="0">
                          <a:effectLst/>
                          <a:latin typeface="等线" panose="02010600030101010101" pitchFamily="2" charset="-122"/>
                          <a:ea typeface="等线" panose="02010600030101010101" pitchFamily="2" charset="-122"/>
                          <a:cs typeface="Times New Roman" panose="02020603050405020304" pitchFamily="18" charset="0"/>
                        </a:rPr>
                        <a:t>前提和约束</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50000"/>
                        </a:lnSpc>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服务器正常运行，客户机网络连接状况良好，且装有浏览器</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981897329"/>
                  </a:ext>
                </a:extLst>
              </a:tr>
              <a:tr h="394491">
                <a:tc>
                  <a:txBody>
                    <a:bodyPr/>
                    <a:lstStyle/>
                    <a:p>
                      <a:pPr algn="just">
                        <a:lnSpc>
                          <a:spcPct val="150000"/>
                        </a:lnSpc>
                        <a:spcAft>
                          <a:spcPts val="0"/>
                        </a:spcAft>
                      </a:pPr>
                      <a:r>
                        <a:rPr lang="zh-CN" sz="1200" b="1" kern="0">
                          <a:effectLst/>
                          <a:latin typeface="等线" panose="02010600030101010101" pitchFamily="2" charset="-122"/>
                          <a:ea typeface="等线" panose="02010600030101010101" pitchFamily="2" charset="-122"/>
                          <a:cs typeface="Times New Roman" panose="02020603050405020304" pitchFamily="18" charset="0"/>
                        </a:rPr>
                        <a:t>测试方法</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50000"/>
                        </a:lnSpc>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黑盒测试</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77934567"/>
                  </a:ext>
                </a:extLst>
              </a:tr>
              <a:tr h="529213">
                <a:tc rowSpan="4">
                  <a:txBody>
                    <a:bodyPr/>
                    <a:lstStyle/>
                    <a:p>
                      <a:pPr algn="just">
                        <a:lnSpc>
                          <a:spcPct val="150000"/>
                        </a:lnSpc>
                        <a:spcAft>
                          <a:spcPts val="0"/>
                        </a:spcAft>
                      </a:pPr>
                      <a:r>
                        <a:rPr lang="zh-CN" sz="1200" b="1" kern="0">
                          <a:effectLst/>
                          <a:latin typeface="等线" panose="02010600030101010101" pitchFamily="2" charset="-122"/>
                          <a:ea typeface="等线" panose="02010600030101010101" pitchFamily="2" charset="-122"/>
                          <a:cs typeface="Times New Roman" panose="02020603050405020304" pitchFamily="18" charset="0"/>
                        </a:rPr>
                        <a:t>测试步骤</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kern="0">
                          <a:effectLst/>
                          <a:latin typeface="等线" panose="02010600030101010101" pitchFamily="2" charset="-122"/>
                          <a:ea typeface="等线" panose="02010600030101010101" pitchFamily="2" charset="-122"/>
                          <a:cs typeface="Times New Roman" panose="02020603050405020304" pitchFamily="18" charset="0"/>
                        </a:rPr>
                        <a:t>1</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修改模型参数，并在查看模型详情界面点击</a:t>
                      </a:r>
                      <a:r>
                        <a:rPr lang="en-US" sz="1200" kern="0">
                          <a:effectLst/>
                          <a:latin typeface="等线" panose="02010600030101010101" pitchFamily="2" charset="-122"/>
                          <a:ea typeface="等线" panose="02010600030101010101" pitchFamily="2" charset="-122"/>
                          <a:cs typeface="Times New Roman" panose="02020603050405020304" pitchFamily="18" charset="0"/>
                        </a:rPr>
                        <a:t>“</a:t>
                      </a:r>
                      <a:r>
                        <a:rPr lang="zh-CN" sz="1200" kern="0">
                          <a:effectLst/>
                          <a:latin typeface="等线" panose="02010600030101010101" pitchFamily="2" charset="-122"/>
                          <a:ea typeface="等线" panose="02010600030101010101" pitchFamily="2" charset="-122"/>
                          <a:cs typeface="Times New Roman" panose="02020603050405020304" pitchFamily="18" charset="0"/>
                        </a:rPr>
                        <a:t>启动实例</a:t>
                      </a:r>
                      <a:r>
                        <a:rPr lang="en-US" sz="1200" kern="0">
                          <a:effectLst/>
                          <a:latin typeface="等线" panose="02010600030101010101" pitchFamily="2" charset="-122"/>
                          <a:ea typeface="等线" panose="02010600030101010101" pitchFamily="2" charset="-122"/>
                          <a:cs typeface="Times New Roman" panose="02020603050405020304" pitchFamily="18" charset="0"/>
                        </a:rPr>
                        <a:t>”</a:t>
                      </a:r>
                      <a:r>
                        <a:rPr lang="zh-CN" sz="1200" kern="0">
                          <a:effectLst/>
                          <a:latin typeface="等线" panose="02010600030101010101" pitchFamily="2" charset="-122"/>
                          <a:ea typeface="等线" panose="02010600030101010101" pitchFamily="2" charset="-122"/>
                          <a:cs typeface="Times New Roman" panose="02020603050405020304" pitchFamily="18" charset="0"/>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316881"/>
                  </a:ext>
                </a:extLst>
              </a:tr>
              <a:tr h="478425">
                <a:tc vMerge="1">
                  <a:txBody>
                    <a:bodyPr/>
                    <a:lstStyle/>
                    <a:p>
                      <a:endParaRPr lang="zh-CN" altLang="en-US"/>
                    </a:p>
                  </a:txBody>
                  <a:tcPr/>
                </a:tc>
                <a:tc>
                  <a:txBody>
                    <a:bodyPr/>
                    <a:lstStyle/>
                    <a:p>
                      <a:pPr algn="ctr">
                        <a:lnSpc>
                          <a:spcPct val="150000"/>
                        </a:lnSpc>
                        <a:spcAft>
                          <a:spcPts val="0"/>
                        </a:spcAft>
                      </a:pPr>
                      <a:r>
                        <a:rPr lang="en-US" sz="1200" b="1" kern="0">
                          <a:effectLst/>
                          <a:latin typeface="等线" panose="02010600030101010101" pitchFamily="2" charset="-122"/>
                          <a:ea typeface="等线" panose="02010600030101010101" pitchFamily="2" charset="-122"/>
                          <a:cs typeface="Times New Roman" panose="02020603050405020304" pitchFamily="18" charset="0"/>
                        </a:rPr>
                        <a:t>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点击暂停实例使实例可以被删除；</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8356495"/>
                  </a:ext>
                </a:extLst>
              </a:tr>
              <a:tr h="529213">
                <a:tc vMerge="1">
                  <a:txBody>
                    <a:bodyPr/>
                    <a:lstStyle/>
                    <a:p>
                      <a:endParaRPr lang="zh-CN" altLang="en-US"/>
                    </a:p>
                  </a:txBody>
                  <a:tcPr/>
                </a:tc>
                <a:tc>
                  <a:txBody>
                    <a:bodyPr/>
                    <a:lstStyle/>
                    <a:p>
                      <a:pPr algn="ctr">
                        <a:lnSpc>
                          <a:spcPct val="150000"/>
                        </a:lnSpc>
                        <a:spcAft>
                          <a:spcPts val="0"/>
                        </a:spcAft>
                      </a:pPr>
                      <a:r>
                        <a:rPr lang="en-US" sz="1200" b="1" kern="0">
                          <a:effectLst/>
                          <a:latin typeface="等线" panose="02010600030101010101" pitchFamily="2" charset="-122"/>
                          <a:ea typeface="等线" panose="02010600030101010101" pitchFamily="2" charset="-122"/>
                          <a:cs typeface="Times New Roman" panose="02020603050405020304" pitchFamily="18" charset="0"/>
                        </a:rPr>
                        <a:t>3</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点击删除实例，跳转到设置部署参数界面；</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9395408"/>
                  </a:ext>
                </a:extLst>
              </a:tr>
              <a:tr h="486968">
                <a:tc vMerge="1">
                  <a:txBody>
                    <a:bodyPr/>
                    <a:lstStyle/>
                    <a:p>
                      <a:endParaRPr lang="zh-CN" altLang="en-US"/>
                    </a:p>
                  </a:txBody>
                  <a:tcPr/>
                </a:tc>
                <a:tc>
                  <a:txBody>
                    <a:bodyPr/>
                    <a:lstStyle/>
                    <a:p>
                      <a:pPr algn="ctr">
                        <a:lnSpc>
                          <a:spcPct val="150000"/>
                        </a:lnSpc>
                        <a:spcAft>
                          <a:spcPts val="0"/>
                        </a:spcAft>
                      </a:pPr>
                      <a:r>
                        <a:rPr lang="en-US" sz="1200" b="1" kern="0">
                          <a:effectLst/>
                          <a:latin typeface="等线" panose="02010600030101010101" pitchFamily="2" charset="-122"/>
                          <a:ea typeface="等线" panose="02010600030101010101" pitchFamily="2" charset="-122"/>
                          <a:cs typeface="Times New Roman" panose="02020603050405020304" pitchFamily="18" charset="0"/>
                        </a:rPr>
                        <a:t>4</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确认设置参数界面中，各参数都被清空。</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7313252"/>
                  </a:ext>
                </a:extLst>
              </a:tr>
              <a:tr h="431505">
                <a:tc>
                  <a:txBody>
                    <a:bodyPr/>
                    <a:lstStyle/>
                    <a:p>
                      <a:pPr algn="just">
                        <a:lnSpc>
                          <a:spcPct val="150000"/>
                        </a:lnSpc>
                        <a:spcAft>
                          <a:spcPts val="0"/>
                        </a:spcAft>
                      </a:pPr>
                      <a:r>
                        <a:rPr lang="zh-CN" sz="1200" b="1" kern="0">
                          <a:effectLst/>
                          <a:latin typeface="等线" panose="02010600030101010101" pitchFamily="2" charset="-122"/>
                          <a:ea typeface="等线" panose="02010600030101010101" pitchFamily="2" charset="-122"/>
                          <a:cs typeface="Times New Roman" panose="02020603050405020304" pitchFamily="18" charset="0"/>
                        </a:rPr>
                        <a:t>预期结果</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50000"/>
                        </a:lnSpc>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在用户没有对参数修改的情况下，再次点击“启动实例”，应当按照系统的默认参数运行实例</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643538971"/>
                  </a:ext>
                </a:extLst>
              </a:tr>
              <a:tr h="267389">
                <a:tc>
                  <a:txBody>
                    <a:bodyPr/>
                    <a:lstStyle/>
                    <a:p>
                      <a:pPr algn="just">
                        <a:lnSpc>
                          <a:spcPct val="150000"/>
                        </a:lnSpc>
                        <a:spcAft>
                          <a:spcPts val="0"/>
                        </a:spcAft>
                      </a:pPr>
                      <a:r>
                        <a:rPr lang="zh-CN" sz="1200" b="1" kern="0">
                          <a:effectLst/>
                          <a:latin typeface="等线" panose="02010600030101010101" pitchFamily="2" charset="-122"/>
                          <a:ea typeface="等线" panose="02010600030101010101" pitchFamily="2" charset="-122"/>
                          <a:cs typeface="Times New Roman" panose="02020603050405020304" pitchFamily="18" charset="0"/>
                        </a:rPr>
                        <a:t>测试结果</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50000"/>
                        </a:lnSpc>
                        <a:spcAft>
                          <a:spcPts val="0"/>
                        </a:spcAft>
                      </a:pPr>
                      <a:r>
                        <a:rPr lang="zh-CN" sz="1200" kern="0">
                          <a:effectLst/>
                          <a:latin typeface="等线" panose="02010600030101010101" pitchFamily="2" charset="-122"/>
                          <a:ea typeface="等线" panose="02010600030101010101" pitchFamily="2" charset="-122"/>
                          <a:cs typeface="Times New Roman" panose="02020603050405020304" pitchFamily="18" charset="0"/>
                        </a:rPr>
                        <a:t>测试结果与预期相符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755803060"/>
                  </a:ext>
                </a:extLst>
              </a:tr>
            </a:tbl>
          </a:graphicData>
        </a:graphic>
      </p:graphicFrame>
      <p:sp>
        <p:nvSpPr>
          <p:cNvPr id="9" name="矩形 8">
            <a:extLst>
              <a:ext uri="{FF2B5EF4-FFF2-40B4-BE49-F238E27FC236}">
                <a16:creationId xmlns:a16="http://schemas.microsoft.com/office/drawing/2014/main" id="{2EA81F07-4C4D-46F9-8E58-44BEA489880D}"/>
              </a:ext>
            </a:extLst>
          </p:cNvPr>
          <p:cNvSpPr/>
          <p:nvPr/>
        </p:nvSpPr>
        <p:spPr>
          <a:xfrm>
            <a:off x="2571750" y="1378713"/>
            <a:ext cx="4000500" cy="307777"/>
          </a:xfrm>
          <a:prstGeom prst="rect">
            <a:avLst/>
          </a:prstGeom>
        </p:spPr>
        <p:txBody>
          <a:bodyPr wrap="square">
            <a:spAutoFit/>
          </a:bodyPr>
          <a:lstStyle/>
          <a:p>
            <a:pPr algn="ctr"/>
            <a:r>
              <a:rPr lang="zh-CN" altLang="en-US" sz="1400" b="1">
                <a:latin typeface="等线" panose="02010600030101010101" pitchFamily="2" charset="-122"/>
                <a:ea typeface="等线" panose="02010600030101010101" pitchFamily="2" charset="-122"/>
                <a:cs typeface="Times New Roman" panose="02020603050405020304" pitchFamily="18" charset="0"/>
              </a:rPr>
              <a:t>用例</a:t>
            </a:r>
            <a:r>
              <a:rPr lang="en-US" altLang="zh-CN" sz="1400" b="1">
                <a:latin typeface="等线" panose="02010600030101010101" pitchFamily="2" charset="-122"/>
                <a:ea typeface="等线" panose="02010600030101010101" pitchFamily="2" charset="-122"/>
                <a:cs typeface="Arial" panose="020B0604020202020204" pitchFamily="34" charset="0"/>
              </a:rPr>
              <a:t>502 </a:t>
            </a:r>
            <a:r>
              <a:rPr lang="zh-CN" altLang="en-US" sz="1400" b="1">
                <a:latin typeface="等线" panose="02010600030101010101" pitchFamily="2" charset="-122"/>
                <a:ea typeface="等线" panose="02010600030101010101" pitchFamily="2" charset="-122"/>
                <a:cs typeface="Times New Roman" panose="02020603050405020304" pitchFamily="18" charset="0"/>
              </a:rPr>
              <a:t>配置文件与数据库信息同步动作的测试</a:t>
            </a:r>
            <a:endParaRPr lang="zh-CN" altLang="en-US" sz="14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24260294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53B11-B167-E049-AEEB-F9CC49480383}"/>
              </a:ext>
            </a:extLst>
          </p:cNvPr>
          <p:cNvSpPr>
            <a:spLocks noGrp="1"/>
          </p:cNvSpPr>
          <p:nvPr>
            <p:ph type="title"/>
          </p:nvPr>
        </p:nvSpPr>
        <p:spPr>
          <a:xfrm>
            <a:off x="595312" y="428491"/>
            <a:ext cx="7096125" cy="533400"/>
          </a:xfrm>
        </p:spPr>
        <p:txBody>
          <a:bodyPr>
            <a:normAutofit/>
          </a:bodyPr>
          <a:lstStyle/>
          <a:p>
            <a:r>
              <a:rPr kumimoji="1" lang="en-US" altLang="zh-CN" sz="2000">
                <a:latin typeface="等线" panose="02010600030101010101" pitchFamily="2" charset="-122"/>
                <a:ea typeface="等线" panose="02010600030101010101" pitchFamily="2" charset="-122"/>
              </a:rPr>
              <a:t>1. </a:t>
            </a:r>
            <a:r>
              <a:rPr kumimoji="1" lang="zh-CN" altLang="en-US" sz="2000">
                <a:latin typeface="等线" panose="02010600030101010101" pitchFamily="2" charset="-122"/>
                <a:ea typeface="等线" panose="02010600030101010101" pitchFamily="2" charset="-122"/>
              </a:rPr>
              <a:t>回归测试</a:t>
            </a:r>
            <a:endParaRPr kumimoji="1" lang="zh-CN" altLang="en-US" sz="2000" dirty="0">
              <a:latin typeface="等线" panose="02010600030101010101" pitchFamily="2" charset="-122"/>
              <a:ea typeface="等线" panose="02010600030101010101" pitchFamily="2" charset="-122"/>
            </a:endParaRPr>
          </a:p>
        </p:txBody>
      </p:sp>
      <p:sp>
        <p:nvSpPr>
          <p:cNvPr id="3" name="矩形 2">
            <a:extLst>
              <a:ext uri="{FF2B5EF4-FFF2-40B4-BE49-F238E27FC236}">
                <a16:creationId xmlns:a16="http://schemas.microsoft.com/office/drawing/2014/main" id="{ADCD0573-6BDC-4EBF-888B-BE826766D513}"/>
              </a:ext>
            </a:extLst>
          </p:cNvPr>
          <p:cNvSpPr/>
          <p:nvPr/>
        </p:nvSpPr>
        <p:spPr>
          <a:xfrm>
            <a:off x="1023937" y="2189629"/>
            <a:ext cx="7305676" cy="3374642"/>
          </a:xfrm>
          <a:prstGeom prst="rect">
            <a:avLst/>
          </a:prstGeom>
        </p:spPr>
        <p:txBody>
          <a:bodyPr wrap="square">
            <a:spAutoFit/>
          </a:bodyPr>
          <a:lstStyle/>
          <a:p>
            <a:pPr algn="just">
              <a:lnSpc>
                <a:spcPct val="150000"/>
              </a:lnSpc>
              <a:spcAft>
                <a:spcPts val="0"/>
              </a:spcAft>
            </a:pPr>
            <a:r>
              <a:rPr lang="zh-CN" altLang="zh-CN" sz="1600" kern="100">
                <a:latin typeface="等线" panose="02010600030101010101" pitchFamily="2" charset="-122"/>
                <a:ea typeface="等线" panose="02010600030101010101" pitchFamily="2" charset="-122"/>
                <a:cs typeface="Times New Roman" panose="02020603050405020304" pitchFamily="18" charset="0"/>
              </a:rPr>
              <a:t>反思在测试需求设计阶段所构造的测试用例未能完全覆盖程序执行情况的原因：</a:t>
            </a:r>
            <a:endParaRPr lang="en-US" altLang="zh-CN" sz="1600" kern="10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endParaRPr lang="en-US" altLang="zh-CN" sz="1600" kern="10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zh-CN" altLang="zh-CN" sz="1600" kern="100">
                <a:latin typeface="等线" panose="02010600030101010101" pitchFamily="2" charset="-122"/>
                <a:ea typeface="等线" panose="02010600030101010101" pitchFamily="2" charset="-122"/>
                <a:cs typeface="Times New Roman" panose="02020603050405020304" pitchFamily="18" charset="0"/>
              </a:rPr>
              <a:t>软件需求未能覆盖所有的异常情况，开发人员在设计软件需求时，仅依照自身经验考虑了可能的异常情况，但实际应用中出现的异常情况往往难以被完全覆盖，测试用例</a:t>
            </a:r>
            <a:r>
              <a:rPr lang="en-US" altLang="zh-CN" sz="1600" kern="100">
                <a:latin typeface="等线" panose="02010600030101010101" pitchFamily="2" charset="-122"/>
                <a:ea typeface="等线" panose="02010600030101010101" pitchFamily="2" charset="-122"/>
                <a:cs typeface="Times New Roman" panose="02020603050405020304" pitchFamily="18" charset="0"/>
              </a:rPr>
              <a:t>501</a:t>
            </a:r>
            <a:r>
              <a:rPr lang="zh-CN" altLang="zh-CN" sz="1600" kern="100">
                <a:latin typeface="等线" panose="02010600030101010101" pitchFamily="2" charset="-122"/>
                <a:ea typeface="等线" panose="02010600030101010101" pitchFamily="2" charset="-122"/>
                <a:cs typeface="Times New Roman" panose="02020603050405020304" pitchFamily="18" charset="0"/>
              </a:rPr>
              <a:t>就是为了补充约定对异常情况的应对方式；</a:t>
            </a:r>
            <a:endParaRPr lang="en-US" altLang="zh-CN" sz="1600" kern="10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endParaRPr lang="en-US" altLang="zh-CN" sz="1600" kern="10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zh-CN" altLang="zh-CN" sz="1600" kern="100">
                <a:latin typeface="等线" panose="02010600030101010101" pitchFamily="2" charset="-122"/>
                <a:ea typeface="等线" panose="02010600030101010101" pitchFamily="2" charset="-122"/>
                <a:cs typeface="Times New Roman" panose="02020603050405020304" pitchFamily="18" charset="0"/>
              </a:rPr>
              <a:t>仅根据软件需求构造的测试用例只考虑了执行单一功能的情景，未考虑诸多功能叠加时的相互作用，测试用例</a:t>
            </a:r>
            <a:r>
              <a:rPr lang="en-US" altLang="zh-CN" sz="1600" kern="100">
                <a:latin typeface="等线" panose="02010600030101010101" pitchFamily="2" charset="-122"/>
                <a:ea typeface="等线" panose="02010600030101010101" pitchFamily="2" charset="-122"/>
                <a:cs typeface="Times New Roman" panose="02020603050405020304" pitchFamily="18" charset="0"/>
              </a:rPr>
              <a:t>502</a:t>
            </a:r>
            <a:r>
              <a:rPr lang="zh-CN" altLang="zh-CN" sz="1600" kern="100">
                <a:latin typeface="等线" panose="02010600030101010101" pitchFamily="2" charset="-122"/>
                <a:ea typeface="等线" panose="02010600030101010101" pitchFamily="2" charset="-122"/>
                <a:cs typeface="Times New Roman" panose="02020603050405020304" pitchFamily="18" charset="0"/>
              </a:rPr>
              <a:t>即补充约定了修改参数、删除实例、启动实例三个功能叠加时的软件行为。</a:t>
            </a:r>
          </a:p>
        </p:txBody>
      </p:sp>
    </p:spTree>
    <p:extLst>
      <p:ext uri="{BB962C8B-B14F-4D97-AF65-F5344CB8AC3E}">
        <p14:creationId xmlns:p14="http://schemas.microsoft.com/office/powerpoint/2010/main" val="1687854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53B11-B167-E049-AEEB-F9CC49480383}"/>
              </a:ext>
            </a:extLst>
          </p:cNvPr>
          <p:cNvSpPr>
            <a:spLocks noGrp="1"/>
          </p:cNvSpPr>
          <p:nvPr>
            <p:ph type="title"/>
          </p:nvPr>
        </p:nvSpPr>
        <p:spPr>
          <a:xfrm>
            <a:off x="595312" y="428491"/>
            <a:ext cx="7096125" cy="533400"/>
          </a:xfrm>
        </p:spPr>
        <p:txBody>
          <a:bodyPr>
            <a:normAutofit/>
          </a:bodyPr>
          <a:lstStyle/>
          <a:p>
            <a:r>
              <a:rPr lang="en-US" altLang="zh-CN" sz="2000">
                <a:latin typeface="等线" panose="02010600030101010101" pitchFamily="2" charset="-122"/>
                <a:ea typeface="等线" panose="02010600030101010101" pitchFamily="2" charset="-122"/>
              </a:rPr>
              <a:t>2. </a:t>
            </a:r>
            <a:r>
              <a:rPr lang="zh-CN" altLang="en-US" sz="2000">
                <a:latin typeface="等线" panose="02010600030101010101" pitchFamily="2" charset="-122"/>
                <a:ea typeface="等线" panose="02010600030101010101" pitchFamily="2" charset="-122"/>
              </a:rPr>
              <a:t>评审意见反馈</a:t>
            </a:r>
            <a:endParaRPr kumimoji="1" lang="zh-CN" altLang="en-US" sz="2000" dirty="0">
              <a:latin typeface="等线" panose="02010600030101010101" pitchFamily="2" charset="-122"/>
              <a:ea typeface="等线" panose="02010600030101010101" pitchFamily="2" charset="-122"/>
            </a:endParaRPr>
          </a:p>
        </p:txBody>
      </p:sp>
      <p:sp>
        <p:nvSpPr>
          <p:cNvPr id="6" name="矩形 5">
            <a:extLst>
              <a:ext uri="{FF2B5EF4-FFF2-40B4-BE49-F238E27FC236}">
                <a16:creationId xmlns:a16="http://schemas.microsoft.com/office/drawing/2014/main" id="{65717ED5-4EBA-44CF-831C-B56B0C88864F}"/>
              </a:ext>
            </a:extLst>
          </p:cNvPr>
          <p:cNvSpPr/>
          <p:nvPr/>
        </p:nvSpPr>
        <p:spPr>
          <a:xfrm>
            <a:off x="1219198" y="2995599"/>
            <a:ext cx="7353301" cy="793487"/>
          </a:xfrm>
          <a:prstGeom prst="rect">
            <a:avLst/>
          </a:prstGeom>
        </p:spPr>
        <p:txBody>
          <a:bodyPr wrap="square">
            <a:spAutoFit/>
          </a:bodyPr>
          <a:lstStyle/>
          <a:p>
            <a:pPr>
              <a:lnSpc>
                <a:spcPct val="150000"/>
              </a:lnSpc>
            </a:pPr>
            <a:r>
              <a:rPr lang="zh-CN" altLang="en-US" sz="1600" dirty="0">
                <a:latin typeface="等线" panose="02010600030101010101" pitchFamily="2" charset="-122"/>
              </a:rPr>
              <a:t>收到了</a:t>
            </a:r>
            <a:r>
              <a:rPr lang="en-US" altLang="zh-CN" sz="1600" dirty="0">
                <a:latin typeface="等线" panose="02010600030101010101" pitchFamily="2" charset="-122"/>
              </a:rPr>
              <a:t>H</a:t>
            </a:r>
            <a:r>
              <a:rPr lang="zh-CN" altLang="en-US" sz="1600" dirty="0">
                <a:latin typeface="等线" panose="02010600030101010101" pitchFamily="2" charset="-122"/>
              </a:rPr>
              <a:t>组</a:t>
            </a:r>
            <a:r>
              <a:rPr lang="en-US" altLang="zh-CN" sz="1600" dirty="0">
                <a:latin typeface="等线" panose="02010600030101010101" pitchFamily="2" charset="-122"/>
              </a:rPr>
              <a:t>18</a:t>
            </a:r>
            <a:r>
              <a:rPr lang="zh-CN" altLang="en-US" sz="1600" dirty="0">
                <a:latin typeface="等线" panose="02010600030101010101" pitchFamily="2" charset="-122"/>
              </a:rPr>
              <a:t>条文档</a:t>
            </a:r>
            <a:r>
              <a:rPr lang="zh-CN" altLang="en-US" sz="1600">
                <a:latin typeface="等线" panose="02010600030101010101" pitchFamily="2" charset="-122"/>
              </a:rPr>
              <a:t>评审意见，</a:t>
            </a:r>
            <a:r>
              <a:rPr lang="en-US" altLang="zh-CN" sz="1600" dirty="0">
                <a:latin typeface="等线" panose="02010600030101010101" pitchFamily="2" charset="-122"/>
              </a:rPr>
              <a:t>22</a:t>
            </a:r>
            <a:r>
              <a:rPr lang="zh-CN" altLang="en-US" sz="1600" dirty="0">
                <a:latin typeface="等线" panose="02010600030101010101" pitchFamily="2" charset="-122"/>
              </a:rPr>
              <a:t>条软件</a:t>
            </a:r>
            <a:r>
              <a:rPr lang="zh-CN" altLang="en-US" sz="1600">
                <a:latin typeface="等线" panose="02010600030101010101" pitchFamily="2" charset="-122"/>
              </a:rPr>
              <a:t>问题报告，本组对</a:t>
            </a:r>
            <a:r>
              <a:rPr lang="en-US" altLang="zh-CN" sz="1600">
                <a:latin typeface="等线" panose="02010600030101010101" pitchFamily="2" charset="-122"/>
              </a:rPr>
              <a:t>4</a:t>
            </a:r>
            <a:r>
              <a:rPr lang="zh-CN" altLang="en-US" sz="1600">
                <a:latin typeface="等线" panose="02010600030101010101" pitchFamily="2" charset="-122"/>
              </a:rPr>
              <a:t>条进行了解释</a:t>
            </a:r>
            <a:endParaRPr lang="en-US" altLang="zh-CN" sz="1600" dirty="0">
              <a:latin typeface="等线" panose="02010600030101010101" pitchFamily="2" charset="-122"/>
            </a:endParaRPr>
          </a:p>
          <a:p>
            <a:pPr>
              <a:lnSpc>
                <a:spcPct val="150000"/>
              </a:lnSpc>
            </a:pPr>
            <a:r>
              <a:rPr lang="zh-CN" altLang="en-US" sz="1600" dirty="0">
                <a:latin typeface="等线" panose="02010600030101010101" pitchFamily="2" charset="-122"/>
              </a:rPr>
              <a:t>收到了</a:t>
            </a:r>
            <a:r>
              <a:rPr lang="en-US" altLang="zh-CN" sz="1600" dirty="0">
                <a:latin typeface="等线" panose="02010600030101010101" pitchFamily="2" charset="-122"/>
              </a:rPr>
              <a:t>I</a:t>
            </a:r>
            <a:r>
              <a:rPr lang="zh-CN" altLang="en-US" sz="1600" dirty="0">
                <a:latin typeface="等线" panose="02010600030101010101" pitchFamily="2" charset="-122"/>
              </a:rPr>
              <a:t>组</a:t>
            </a:r>
            <a:r>
              <a:rPr lang="en-US" altLang="zh-CN" sz="1600" dirty="0">
                <a:latin typeface="等线" panose="02010600030101010101" pitchFamily="2" charset="-122"/>
              </a:rPr>
              <a:t>13</a:t>
            </a:r>
            <a:r>
              <a:rPr lang="zh-CN" altLang="en-US" sz="1600" dirty="0">
                <a:latin typeface="等线" panose="02010600030101010101" pitchFamily="2" charset="-122"/>
              </a:rPr>
              <a:t>条文档评审意见，</a:t>
            </a:r>
            <a:r>
              <a:rPr lang="en-US" altLang="zh-CN" sz="1600" dirty="0">
                <a:latin typeface="等线" panose="02010600030101010101" pitchFamily="2" charset="-122"/>
              </a:rPr>
              <a:t>9</a:t>
            </a:r>
            <a:r>
              <a:rPr lang="zh-CN" altLang="en-US" sz="1600" dirty="0">
                <a:latin typeface="等线" panose="02010600030101010101" pitchFamily="2" charset="-122"/>
              </a:rPr>
              <a:t>条软件</a:t>
            </a:r>
            <a:r>
              <a:rPr lang="zh-CN" altLang="en-US" sz="1600">
                <a:latin typeface="等线" panose="02010600030101010101" pitchFamily="2" charset="-122"/>
              </a:rPr>
              <a:t>问题报告，本组全部接受</a:t>
            </a:r>
            <a:endParaRPr lang="zh-CN" altLang="en-US" sz="1600" dirty="0">
              <a:latin typeface="等线" panose="02010600030101010101" pitchFamily="2" charset="-122"/>
            </a:endParaRPr>
          </a:p>
        </p:txBody>
      </p:sp>
      <p:sp>
        <p:nvSpPr>
          <p:cNvPr id="5" name="矩形 4">
            <a:extLst>
              <a:ext uri="{FF2B5EF4-FFF2-40B4-BE49-F238E27FC236}">
                <a16:creationId xmlns:a16="http://schemas.microsoft.com/office/drawing/2014/main" id="{5417B5E4-E2FF-45A8-B2F7-5784C0CE4D66}"/>
              </a:ext>
            </a:extLst>
          </p:cNvPr>
          <p:cNvSpPr/>
          <p:nvPr/>
        </p:nvSpPr>
        <p:spPr>
          <a:xfrm>
            <a:off x="1547812" y="4706433"/>
            <a:ext cx="6048375" cy="465640"/>
          </a:xfrm>
          <a:prstGeom prst="rect">
            <a:avLst/>
          </a:prstGeom>
        </p:spPr>
        <p:txBody>
          <a:bodyPr wrap="square">
            <a:spAutoFit/>
          </a:bodyPr>
          <a:lstStyle/>
          <a:p>
            <a:pPr algn="ctr">
              <a:lnSpc>
                <a:spcPct val="150000"/>
              </a:lnSpc>
            </a:pPr>
            <a:r>
              <a:rPr lang="zh-CN" altLang="en-US" b="1">
                <a:latin typeface="等线" panose="02010600030101010101" pitchFamily="2" charset="-122"/>
              </a:rPr>
              <a:t>感谢评审组的同学们提出的建议</a:t>
            </a:r>
          </a:p>
        </p:txBody>
      </p:sp>
    </p:spTree>
    <p:extLst>
      <p:ext uri="{BB962C8B-B14F-4D97-AF65-F5344CB8AC3E}">
        <p14:creationId xmlns:p14="http://schemas.microsoft.com/office/powerpoint/2010/main" val="13538734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1314</TotalTime>
  <Words>1627</Words>
  <Application>Microsoft Office PowerPoint</Application>
  <PresentationFormat>全屏显示(4:3)</PresentationFormat>
  <Paragraphs>389</Paragraphs>
  <Slides>16</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宋体</vt:lpstr>
      <vt:lpstr>微软雅黑</vt:lpstr>
      <vt:lpstr>Arial</vt:lpstr>
      <vt:lpstr>Calibri</vt:lpstr>
      <vt:lpstr>Calibri Light</vt:lpstr>
      <vt:lpstr>Office 主题​​</vt:lpstr>
      <vt:lpstr>PowerPoint 演示文稿</vt:lpstr>
      <vt:lpstr>PowerPoint 演示文稿</vt:lpstr>
      <vt:lpstr>1. 回归测试</vt:lpstr>
      <vt:lpstr>1. 回归测试</vt:lpstr>
      <vt:lpstr>1. 回归测试</vt:lpstr>
      <vt:lpstr>1. 回归测试</vt:lpstr>
      <vt:lpstr>1. 回归测试</vt:lpstr>
      <vt:lpstr>1. 回归测试</vt:lpstr>
      <vt:lpstr>2. 评审意见反馈</vt:lpstr>
      <vt:lpstr>2. 文档评审意见反馈</vt:lpstr>
      <vt:lpstr>2. 文档评审意见反馈</vt:lpstr>
      <vt:lpstr>2. 文档评审意见反馈</vt:lpstr>
      <vt:lpstr>2. 文档评审意见反馈</vt:lpstr>
      <vt:lpstr>2. 软件评审反馈 —— H组</vt:lpstr>
      <vt:lpstr>2. 软件评审反馈 —— I组</vt:lpstr>
      <vt:lpstr>基于Flask的深度学习自动化部署系统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dc:creator>
  <cp:lastModifiedBy>L</cp:lastModifiedBy>
  <cp:revision>572</cp:revision>
  <dcterms:created xsi:type="dcterms:W3CDTF">2020-03-08T07:42:51Z</dcterms:created>
  <dcterms:modified xsi:type="dcterms:W3CDTF">2020-05-29T08:27:30Z</dcterms:modified>
</cp:coreProperties>
</file>