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263" r:id="rId3"/>
    <p:sldId id="292" r:id="rId4"/>
    <p:sldId id="291" r:id="rId5"/>
    <p:sldId id="289" r:id="rId6"/>
    <p:sldId id="295" r:id="rId7"/>
    <p:sldId id="296" r:id="rId8"/>
    <p:sldId id="297" r:id="rId9"/>
    <p:sldId id="293" r:id="rId10"/>
    <p:sldId id="290" r:id="rId11"/>
    <p:sldId id="298" r:id="rId12"/>
    <p:sldId id="299" r:id="rId13"/>
    <p:sldId id="300" r:id="rId14"/>
    <p:sldId id="301" r:id="rId15"/>
    <p:sldId id="302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1980" autoAdjust="0"/>
  </p:normalViewPr>
  <p:slideViewPr>
    <p:cSldViewPr snapToGrid="0" snapToObjects="1">
      <p:cViewPr varScale="1">
        <p:scale>
          <a:sx n="79" d="100"/>
          <a:sy n="79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3398;&#20064;\&#30805;&#22763;&#35838;&#31243;\&#36719;&#20214;&#24037;&#31243;&#32508;&#21512;&#23454;&#39564;\&#31532;&#20061;&#21608;\&#29123;&#23613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3398;&#20064;\&#30805;&#22763;&#35838;&#31243;\&#36719;&#20214;&#24037;&#31243;&#32508;&#21512;&#23454;&#39564;\&#31532;&#20061;&#21608;\&#29123;&#23613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剩余任务数量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任务数量燃尽图!$B$1</c:f>
              <c:strCache>
                <c:ptCount val="1"/>
                <c:pt idx="0">
                  <c:v>实际剩余任务数量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任务数量燃尽图!$A$2:$A$18</c:f>
              <c:numCache>
                <c:formatCode>m/d/yyyy</c:formatCode>
                <c:ptCount val="17"/>
                <c:pt idx="0">
                  <c:v>43896</c:v>
                </c:pt>
                <c:pt idx="1">
                  <c:v>43903</c:v>
                </c:pt>
                <c:pt idx="2">
                  <c:v>43910</c:v>
                </c:pt>
                <c:pt idx="3">
                  <c:v>43917</c:v>
                </c:pt>
                <c:pt idx="4">
                  <c:v>43924</c:v>
                </c:pt>
                <c:pt idx="5">
                  <c:v>43931</c:v>
                </c:pt>
                <c:pt idx="6">
                  <c:v>43938</c:v>
                </c:pt>
                <c:pt idx="7">
                  <c:v>43945</c:v>
                </c:pt>
                <c:pt idx="8">
                  <c:v>43952</c:v>
                </c:pt>
                <c:pt idx="9">
                  <c:v>43959</c:v>
                </c:pt>
                <c:pt idx="10">
                  <c:v>43966</c:v>
                </c:pt>
                <c:pt idx="11">
                  <c:v>43973</c:v>
                </c:pt>
                <c:pt idx="12">
                  <c:v>43980</c:v>
                </c:pt>
                <c:pt idx="13">
                  <c:v>43987</c:v>
                </c:pt>
                <c:pt idx="14">
                  <c:v>43994</c:v>
                </c:pt>
                <c:pt idx="15">
                  <c:v>44001</c:v>
                </c:pt>
                <c:pt idx="16">
                  <c:v>44008</c:v>
                </c:pt>
              </c:numCache>
            </c:numRef>
          </c:cat>
          <c:val>
            <c:numRef>
              <c:f>任务数量燃尽图!$B$2:$B$18</c:f>
              <c:numCache>
                <c:formatCode>General</c:formatCode>
                <c:ptCount val="17"/>
                <c:pt idx="0">
                  <c:v>49</c:v>
                </c:pt>
                <c:pt idx="1">
                  <c:v>45</c:v>
                </c:pt>
                <c:pt idx="2">
                  <c:v>42</c:v>
                </c:pt>
                <c:pt idx="3">
                  <c:v>33</c:v>
                </c:pt>
                <c:pt idx="4">
                  <c:v>29</c:v>
                </c:pt>
                <c:pt idx="5">
                  <c:v>24</c:v>
                </c:pt>
                <c:pt idx="6">
                  <c:v>21</c:v>
                </c:pt>
                <c:pt idx="7">
                  <c:v>19</c:v>
                </c:pt>
                <c:pt idx="8">
                  <c:v>19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02-4814-8274-6842E961DC18}"/>
            </c:ext>
          </c:extLst>
        </c:ser>
        <c:ser>
          <c:idx val="1"/>
          <c:order val="1"/>
          <c:tx>
            <c:strRef>
              <c:f>任务数量燃尽图!$C$1</c:f>
              <c:strCache>
                <c:ptCount val="1"/>
                <c:pt idx="0">
                  <c:v>基线剩余任务数量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任务数量燃尽图!$A$2:$A$18</c:f>
              <c:numCache>
                <c:formatCode>m/d/yyyy</c:formatCode>
                <c:ptCount val="17"/>
                <c:pt idx="0">
                  <c:v>43896</c:v>
                </c:pt>
                <c:pt idx="1">
                  <c:v>43903</c:v>
                </c:pt>
                <c:pt idx="2">
                  <c:v>43910</c:v>
                </c:pt>
                <c:pt idx="3">
                  <c:v>43917</c:v>
                </c:pt>
                <c:pt idx="4">
                  <c:v>43924</c:v>
                </c:pt>
                <c:pt idx="5">
                  <c:v>43931</c:v>
                </c:pt>
                <c:pt idx="6">
                  <c:v>43938</c:v>
                </c:pt>
                <c:pt idx="7">
                  <c:v>43945</c:v>
                </c:pt>
                <c:pt idx="8">
                  <c:v>43952</c:v>
                </c:pt>
                <c:pt idx="9">
                  <c:v>43959</c:v>
                </c:pt>
                <c:pt idx="10">
                  <c:v>43966</c:v>
                </c:pt>
                <c:pt idx="11">
                  <c:v>43973</c:v>
                </c:pt>
                <c:pt idx="12">
                  <c:v>43980</c:v>
                </c:pt>
                <c:pt idx="13">
                  <c:v>43987</c:v>
                </c:pt>
                <c:pt idx="14">
                  <c:v>43994</c:v>
                </c:pt>
                <c:pt idx="15">
                  <c:v>44001</c:v>
                </c:pt>
                <c:pt idx="16">
                  <c:v>44008</c:v>
                </c:pt>
              </c:numCache>
            </c:numRef>
          </c:cat>
          <c:val>
            <c:numRef>
              <c:f>任务数量燃尽图!$C$2:$C$18</c:f>
              <c:numCache>
                <c:formatCode>General</c:formatCode>
                <c:ptCount val="17"/>
                <c:pt idx="0">
                  <c:v>49</c:v>
                </c:pt>
                <c:pt idx="1">
                  <c:v>45</c:v>
                </c:pt>
                <c:pt idx="2">
                  <c:v>41</c:v>
                </c:pt>
                <c:pt idx="3">
                  <c:v>31</c:v>
                </c:pt>
                <c:pt idx="4">
                  <c:v>29</c:v>
                </c:pt>
                <c:pt idx="5">
                  <c:v>24</c:v>
                </c:pt>
                <c:pt idx="6">
                  <c:v>21</c:v>
                </c:pt>
                <c:pt idx="7">
                  <c:v>19</c:v>
                </c:pt>
                <c:pt idx="8">
                  <c:v>19</c:v>
                </c:pt>
                <c:pt idx="9">
                  <c:v>16</c:v>
                </c:pt>
                <c:pt idx="10">
                  <c:v>13</c:v>
                </c:pt>
                <c:pt idx="11">
                  <c:v>11</c:v>
                </c:pt>
                <c:pt idx="12">
                  <c:v>9</c:v>
                </c:pt>
                <c:pt idx="13">
                  <c:v>9</c:v>
                </c:pt>
                <c:pt idx="14">
                  <c:v>3</c:v>
                </c:pt>
                <c:pt idx="15">
                  <c:v>3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02-4814-8274-6842E961D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2169999"/>
        <c:axId val="1682221295"/>
      </c:lineChart>
      <c:dateAx>
        <c:axId val="167216999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2221295"/>
        <c:crosses val="autoZero"/>
        <c:auto val="1"/>
        <c:lblOffset val="100"/>
        <c:baseTimeUnit val="days"/>
      </c:dateAx>
      <c:valAx>
        <c:axId val="168222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216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剩余</a:t>
            </a:r>
            <a:r>
              <a:rPr lang="zh-CN" altLang="en-US"/>
              <a:t>累计</a:t>
            </a:r>
            <a:r>
              <a:rPr lang="zh-CN"/>
              <a:t>工时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累计工时燃尽图!$B$1</c:f>
              <c:strCache>
                <c:ptCount val="1"/>
                <c:pt idx="0">
                  <c:v>实际剩余累计工时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累计工时燃尽图!$A$2:$A$18</c:f>
              <c:numCache>
                <c:formatCode>m/d/yyyy</c:formatCode>
                <c:ptCount val="17"/>
                <c:pt idx="0">
                  <c:v>43896</c:v>
                </c:pt>
                <c:pt idx="1">
                  <c:v>43903</c:v>
                </c:pt>
                <c:pt idx="2">
                  <c:v>43910</c:v>
                </c:pt>
                <c:pt idx="3">
                  <c:v>43917</c:v>
                </c:pt>
                <c:pt idx="4">
                  <c:v>43924</c:v>
                </c:pt>
                <c:pt idx="5">
                  <c:v>43931</c:v>
                </c:pt>
                <c:pt idx="6">
                  <c:v>43938</c:v>
                </c:pt>
                <c:pt idx="7">
                  <c:v>43945</c:v>
                </c:pt>
                <c:pt idx="8">
                  <c:v>43952</c:v>
                </c:pt>
                <c:pt idx="9">
                  <c:v>43959</c:v>
                </c:pt>
                <c:pt idx="10">
                  <c:v>43966</c:v>
                </c:pt>
                <c:pt idx="11">
                  <c:v>43973</c:v>
                </c:pt>
                <c:pt idx="12">
                  <c:v>43980</c:v>
                </c:pt>
                <c:pt idx="13">
                  <c:v>43987</c:v>
                </c:pt>
                <c:pt idx="14">
                  <c:v>43994</c:v>
                </c:pt>
                <c:pt idx="15">
                  <c:v>44001</c:v>
                </c:pt>
                <c:pt idx="16">
                  <c:v>44008</c:v>
                </c:pt>
              </c:numCache>
            </c:numRef>
          </c:cat>
          <c:val>
            <c:numRef>
              <c:f>累计工时燃尽图!$B$2:$B$18</c:f>
              <c:numCache>
                <c:formatCode>General</c:formatCode>
                <c:ptCount val="17"/>
                <c:pt idx="0">
                  <c:v>610</c:v>
                </c:pt>
                <c:pt idx="1">
                  <c:v>600</c:v>
                </c:pt>
                <c:pt idx="2">
                  <c:v>590</c:v>
                </c:pt>
                <c:pt idx="3">
                  <c:v>550</c:v>
                </c:pt>
                <c:pt idx="4">
                  <c:v>510</c:v>
                </c:pt>
                <c:pt idx="5">
                  <c:v>480</c:v>
                </c:pt>
                <c:pt idx="6">
                  <c:v>430</c:v>
                </c:pt>
                <c:pt idx="7">
                  <c:v>380</c:v>
                </c:pt>
                <c:pt idx="8">
                  <c:v>350</c:v>
                </c:pt>
                <c:pt idx="9">
                  <c:v>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E-4410-8F22-AFF52625D4DD}"/>
            </c:ext>
          </c:extLst>
        </c:ser>
        <c:ser>
          <c:idx val="1"/>
          <c:order val="1"/>
          <c:tx>
            <c:strRef>
              <c:f>累计工时燃尽图!$C$1</c:f>
              <c:strCache>
                <c:ptCount val="1"/>
                <c:pt idx="0">
                  <c:v>基线剩余累计工时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累计工时燃尽图!$A$2:$A$18</c:f>
              <c:numCache>
                <c:formatCode>m/d/yyyy</c:formatCode>
                <c:ptCount val="17"/>
                <c:pt idx="0">
                  <c:v>43896</c:v>
                </c:pt>
                <c:pt idx="1">
                  <c:v>43903</c:v>
                </c:pt>
                <c:pt idx="2">
                  <c:v>43910</c:v>
                </c:pt>
                <c:pt idx="3">
                  <c:v>43917</c:v>
                </c:pt>
                <c:pt idx="4">
                  <c:v>43924</c:v>
                </c:pt>
                <c:pt idx="5">
                  <c:v>43931</c:v>
                </c:pt>
                <c:pt idx="6">
                  <c:v>43938</c:v>
                </c:pt>
                <c:pt idx="7">
                  <c:v>43945</c:v>
                </c:pt>
                <c:pt idx="8">
                  <c:v>43952</c:v>
                </c:pt>
                <c:pt idx="9">
                  <c:v>43959</c:v>
                </c:pt>
                <c:pt idx="10">
                  <c:v>43966</c:v>
                </c:pt>
                <c:pt idx="11">
                  <c:v>43973</c:v>
                </c:pt>
                <c:pt idx="12">
                  <c:v>43980</c:v>
                </c:pt>
                <c:pt idx="13">
                  <c:v>43987</c:v>
                </c:pt>
                <c:pt idx="14">
                  <c:v>43994</c:v>
                </c:pt>
                <c:pt idx="15">
                  <c:v>44001</c:v>
                </c:pt>
                <c:pt idx="16">
                  <c:v>44008</c:v>
                </c:pt>
              </c:numCache>
            </c:numRef>
          </c:cat>
          <c:val>
            <c:numRef>
              <c:f>累计工时燃尽图!$C$2:$C$18</c:f>
              <c:numCache>
                <c:formatCode>General</c:formatCode>
                <c:ptCount val="17"/>
                <c:pt idx="0">
                  <c:v>610</c:v>
                </c:pt>
                <c:pt idx="1">
                  <c:v>595</c:v>
                </c:pt>
                <c:pt idx="2">
                  <c:v>580</c:v>
                </c:pt>
                <c:pt idx="3">
                  <c:v>530</c:v>
                </c:pt>
                <c:pt idx="4">
                  <c:v>510</c:v>
                </c:pt>
                <c:pt idx="5">
                  <c:v>490</c:v>
                </c:pt>
                <c:pt idx="6">
                  <c:v>450</c:v>
                </c:pt>
                <c:pt idx="7">
                  <c:v>410</c:v>
                </c:pt>
                <c:pt idx="8">
                  <c:v>390</c:v>
                </c:pt>
                <c:pt idx="9">
                  <c:v>270</c:v>
                </c:pt>
                <c:pt idx="10">
                  <c:v>170</c:v>
                </c:pt>
                <c:pt idx="11">
                  <c:v>140</c:v>
                </c:pt>
                <c:pt idx="12">
                  <c:v>90</c:v>
                </c:pt>
                <c:pt idx="13">
                  <c:v>50</c:v>
                </c:pt>
                <c:pt idx="14">
                  <c:v>30</c:v>
                </c:pt>
                <c:pt idx="15">
                  <c:v>20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2E-4410-8F22-AFF52625D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6751407"/>
        <c:axId val="1808264127"/>
      </c:lineChart>
      <c:dateAx>
        <c:axId val="181675140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8264127"/>
        <c:crosses val="autoZero"/>
        <c:auto val="1"/>
        <c:lblOffset val="100"/>
        <c:baseTimeUnit val="days"/>
      </c:dateAx>
      <c:valAx>
        <c:axId val="180826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751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8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B34D9-42E9-0E4F-ABBC-338983382DC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98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B34D9-42E9-0E4F-ABBC-338983382DC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59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B34D9-42E9-0E4F-ABBC-338983382DC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7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B34D9-42E9-0E4F-ABBC-338983382DC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188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9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60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21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37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70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66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31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10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的深度学习自动化部署系统</a:t>
            </a:r>
            <a:endParaRPr lang="zh-CN" altLang="en-US" sz="2800" dirty="0">
              <a:solidFill>
                <a:srgbClr val="0461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0F3571-6199-4E27-B0A5-81FF557A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8" y="1749425"/>
            <a:ext cx="2715004" cy="3496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9D24E7-4BD2-4F7E-A32B-C96EDA8E19A6}"/>
              </a:ext>
            </a:extLst>
          </p:cNvPr>
          <p:cNvSpPr txBox="1"/>
          <p:nvPr/>
        </p:nvSpPr>
        <p:spPr>
          <a:xfrm>
            <a:off x="3454429" y="1774573"/>
            <a:ext cx="5689571" cy="347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在初始</a:t>
            </a:r>
            <a:r>
              <a:rPr lang="en-US" altLang="zh-CN" sz="1600" dirty="0"/>
              <a:t>app.py</a:t>
            </a:r>
            <a:r>
              <a:rPr lang="zh-CN" altLang="en-US" sz="1600" dirty="0"/>
              <a:t>之外按照功能重新组织了项目结构：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models</a:t>
            </a:r>
            <a:r>
              <a:rPr lang="zh-CN" altLang="en-US" sz="1600" dirty="0"/>
              <a:t>文件处理数据库相关的内容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routes</a:t>
            </a:r>
            <a:r>
              <a:rPr lang="zh-CN" altLang="en-US" sz="1600" dirty="0"/>
              <a:t>文件夹处理路由功能，为方便合作开发，</a:t>
            </a:r>
            <a:br>
              <a:rPr lang="en-US" altLang="zh-CN" sz="1600" dirty="0"/>
            </a:br>
            <a:r>
              <a:rPr lang="zh-CN" altLang="en-US" sz="1600" dirty="0"/>
              <a:t>进一步拆成</a:t>
            </a:r>
            <a:r>
              <a:rPr lang="en-US" altLang="zh-CN" sz="1600" dirty="0"/>
              <a:t>4</a:t>
            </a:r>
            <a:r>
              <a:rPr lang="zh-CN" altLang="en-US" sz="1600" dirty="0"/>
              <a:t>个功能文件和一个初始化文件；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services</a:t>
            </a:r>
            <a:r>
              <a:rPr lang="zh-CN" altLang="en-US" sz="1600" dirty="0"/>
              <a:t>文件夹处理与数据库交互的重要逻辑；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static</a:t>
            </a:r>
            <a:r>
              <a:rPr lang="zh-CN" altLang="en-US" sz="1600" dirty="0"/>
              <a:t>和</a:t>
            </a:r>
            <a:r>
              <a:rPr lang="en-US" altLang="zh-CN" sz="1600" dirty="0"/>
              <a:t>templates</a:t>
            </a:r>
            <a:r>
              <a:rPr lang="zh-CN" altLang="en-US" sz="1600" dirty="0"/>
              <a:t>放置前端的</a:t>
            </a:r>
            <a:r>
              <a:rPr lang="en-US" altLang="zh-CN" sz="1600" dirty="0"/>
              <a:t>html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css</a:t>
            </a:r>
            <a:r>
              <a:rPr lang="en-US" altLang="zh-CN" sz="1600" dirty="0"/>
              <a:t>\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文件；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以及项目整体的初始化和配置文件；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62202DF-10CD-4DB0-9BF9-65339C9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门户后端 框架搭建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41831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7F7A9C-E828-4830-A307-3124913E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4819"/>
            <a:ext cx="9144000" cy="459483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339E7EE-1982-4620-A1F0-04A3CDE5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门户后端 功能模块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0749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部署系统 模型</a:t>
            </a:r>
            <a:r>
              <a:rPr kumimoji="1" lang="zh-CN" altLang="en-US" sz="2000" dirty="0"/>
              <a:t>运行平台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1311474" y="2379249"/>
            <a:ext cx="5957888" cy="3274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F4DE704A-F2A6-475B-8FE1-B13FA3483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364174"/>
              </p:ext>
            </p:extLst>
          </p:nvPr>
        </p:nvGraphicFramePr>
        <p:xfrm>
          <a:off x="361950" y="1963978"/>
          <a:ext cx="8486206" cy="452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451">
                  <a:extLst>
                    <a:ext uri="{9D8B030D-6E8A-4147-A177-3AD203B41FA5}">
                      <a16:colId xmlns:a16="http://schemas.microsoft.com/office/drawing/2014/main" val="3330021704"/>
                    </a:ext>
                  </a:extLst>
                </a:gridCol>
                <a:gridCol w="1011879">
                  <a:extLst>
                    <a:ext uri="{9D8B030D-6E8A-4147-A177-3AD203B41FA5}">
                      <a16:colId xmlns:a16="http://schemas.microsoft.com/office/drawing/2014/main" val="3429785915"/>
                    </a:ext>
                  </a:extLst>
                </a:gridCol>
                <a:gridCol w="1576302">
                  <a:extLst>
                    <a:ext uri="{9D8B030D-6E8A-4147-A177-3AD203B41FA5}">
                      <a16:colId xmlns:a16="http://schemas.microsoft.com/office/drawing/2014/main" val="2699474523"/>
                    </a:ext>
                  </a:extLst>
                </a:gridCol>
                <a:gridCol w="2390494">
                  <a:extLst>
                    <a:ext uri="{9D8B030D-6E8A-4147-A177-3AD203B41FA5}">
                      <a16:colId xmlns:a16="http://schemas.microsoft.com/office/drawing/2014/main" val="303429188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093561015"/>
                    </a:ext>
                  </a:extLst>
                </a:gridCol>
              </a:tblGrid>
              <a:tr h="363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名称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版本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加载方法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模型文件要求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配置项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06057486"/>
                  </a:ext>
                </a:extLst>
              </a:tr>
              <a:tr h="725551">
                <a:tc row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</a:p>
                    <a:p>
                      <a:pPr marL="0" algn="ctr" defTabSz="4572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v2.1.0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图结构和参数分离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文件夹中包含</a:t>
                      </a:r>
                      <a:r>
                        <a:rPr lang="en-US" altLang="zh-CN" sz="1400" dirty="0"/>
                        <a:t>checkpoint</a:t>
                      </a:r>
                      <a:r>
                        <a:rPr lang="zh-CN" altLang="en-US" sz="1400" dirty="0"/>
                        <a:t>文件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及模型名</a:t>
                      </a:r>
                      <a:r>
                        <a:rPr lang="en-US" altLang="zh-CN" sz="1400" dirty="0"/>
                        <a:t>+</a:t>
                      </a:r>
                      <a:r>
                        <a:rPr lang="en-US" altLang="zh-CN" sz="1400" dirty="0" err="1"/>
                        <a:t>cpkt.XXX</a:t>
                      </a:r>
                      <a:r>
                        <a:rPr lang="zh-CN" altLang="en-US" sz="1400" dirty="0"/>
                        <a:t>文件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模型文件夹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模型图文件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输入节点名称</a:t>
                      </a:r>
                      <a:endParaRPr kumimoji="0" lang="en-US" altLang="zh-CN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输出节点名称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43627394"/>
                  </a:ext>
                </a:extLst>
              </a:tr>
              <a:tr h="665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Keras</a:t>
                      </a:r>
                      <a:r>
                        <a:rPr lang="zh-CN" altLang="en-US" sz="1400" dirty="0"/>
                        <a:t>接口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MODEL.h5</a:t>
                      </a:r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EBF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9EBF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EBF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模型路径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9EBF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23858527"/>
                  </a:ext>
                </a:extLst>
              </a:tr>
              <a:tr h="1083847"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v1.14.0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参数固化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MODEL.pb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模型路径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输入节点名称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FD5E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FD5E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输出节点名称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75388153"/>
                  </a:ext>
                </a:extLst>
              </a:tr>
              <a:tr h="127396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v1.5.0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模型参数固化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MODEL.pth/MODEL.pt</a:t>
                      </a:r>
                    </a:p>
                    <a:p>
                      <a:pPr marL="0" algn="ctr" defTabSz="4572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模型定义类文件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9EBF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9EBF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9EBF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模型路径</a:t>
                      </a:r>
                      <a:endParaRPr kumimoji="0" lang="en-US" altLang="zh-C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9EBF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9EBF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模型图定义类文件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4259089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583F604-744C-48F9-8FB7-A33070FD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2" y="3214500"/>
            <a:ext cx="1125100" cy="1125100"/>
          </a:xfrm>
          <a:prstGeom prst="rect">
            <a:avLst/>
          </a:prstGeom>
        </p:spPr>
      </p:pic>
      <p:pic>
        <p:nvPicPr>
          <p:cNvPr id="1026" name="Picture 2" descr="https://ss3.bdstatic.com/70cFv8Sh_Q1YnxGkpoWK1HF6hhy/it/u=1174868207,84785836&amp;fm=26&amp;gp=0.jpg">
            <a:extLst>
              <a:ext uri="{FF2B5EF4-FFF2-40B4-BE49-F238E27FC236}">
                <a16:creationId xmlns:a16="http://schemas.microsoft.com/office/drawing/2014/main" id="{7284FED3-D189-4FB4-B86E-42921211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35" y="5652808"/>
            <a:ext cx="658913" cy="6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296A0D-D379-4395-B6BA-FBB4B8E63E89}"/>
              </a:ext>
            </a:extLst>
          </p:cNvPr>
          <p:cNvGrpSpPr/>
          <p:nvPr/>
        </p:nvGrpSpPr>
        <p:grpSpPr>
          <a:xfrm>
            <a:off x="5593766" y="1047633"/>
            <a:ext cx="3254390" cy="773519"/>
            <a:chOff x="443230" y="5558522"/>
            <a:chExt cx="3254390" cy="77351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67F324-5785-4800-A3B5-C1D9C1F0A7EF}"/>
                </a:ext>
              </a:extLst>
            </p:cNvPr>
            <p:cNvSpPr txBox="1"/>
            <p:nvPr/>
          </p:nvSpPr>
          <p:spPr>
            <a:xfrm>
              <a:off x="443230" y="5760616"/>
              <a:ext cx="2427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模型配置管理：</a:t>
              </a:r>
              <a:r>
                <a:rPr lang="en-US" altLang="zh-CN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YAML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DC0D886-5D90-42A2-9EC5-9D97B8180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683" y="5558522"/>
              <a:ext cx="769937" cy="773519"/>
            </a:xfrm>
            <a:prstGeom prst="rect">
              <a:avLst/>
            </a:prstGeom>
          </p:spPr>
        </p:pic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CBC102A-2367-493F-9054-2D0ECC019E61}"/>
              </a:ext>
            </a:extLst>
          </p:cNvPr>
          <p:cNvGraphicFramePr>
            <a:graphicFrameLocks noGrp="1"/>
          </p:cNvGraphicFramePr>
          <p:nvPr/>
        </p:nvGraphicFramePr>
        <p:xfrm>
          <a:off x="6938076" y="1963978"/>
          <a:ext cx="1910080" cy="452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1410341971"/>
                    </a:ext>
                  </a:extLst>
                </a:gridCol>
              </a:tblGrid>
              <a:tr h="363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配置项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20965157"/>
                  </a:ext>
                </a:extLst>
              </a:tr>
              <a:tr h="725551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模型文件夹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模型图文件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输入节点名称</a:t>
                      </a:r>
                      <a:endParaRPr kumimoji="0" lang="en-US" altLang="zh-CN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输出节点名称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69532290"/>
                  </a:ext>
                </a:extLst>
              </a:tr>
              <a:tr h="66598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模型路径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65508048"/>
                  </a:ext>
                </a:extLst>
              </a:tr>
              <a:tr h="1083847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模型路径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输入节点名称</a:t>
                      </a:r>
                      <a:endParaRPr kumimoji="0" lang="en-US" altLang="zh-CN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输出节点名称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22153096"/>
                  </a:ext>
                </a:extLst>
              </a:tr>
              <a:tr h="1273961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模型路径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模型图定义类文件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2703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0073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部署系统 实例</a:t>
            </a:r>
            <a:r>
              <a:rPr kumimoji="1" lang="zh-CN" altLang="en-US" sz="2000" dirty="0"/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1764506" y="2169319"/>
            <a:ext cx="5957888" cy="3274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BC310-64AB-49D3-8928-5B337DDD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169905"/>
            <a:ext cx="7378496" cy="5316687"/>
          </a:xfrm>
          <a:prstGeom prst="rect">
            <a:avLst/>
          </a:prstGeom>
        </p:spPr>
      </p:pic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D2810ADB-334C-410F-BADC-8F22B75022E0}"/>
              </a:ext>
            </a:extLst>
          </p:cNvPr>
          <p:cNvGraphicFramePr>
            <a:graphicFrameLocks/>
          </p:cNvGraphicFramePr>
          <p:nvPr/>
        </p:nvGraphicFramePr>
        <p:xfrm>
          <a:off x="1308060" y="1649728"/>
          <a:ext cx="6527880" cy="416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8660">
                  <a:extLst>
                    <a:ext uri="{9D8B030D-6E8A-4147-A177-3AD203B41FA5}">
                      <a16:colId xmlns:a16="http://schemas.microsoft.com/office/drawing/2014/main" val="117609964"/>
                    </a:ext>
                  </a:extLst>
                </a:gridCol>
                <a:gridCol w="2329220">
                  <a:extLst>
                    <a:ext uri="{9D8B030D-6E8A-4147-A177-3AD203B41FA5}">
                      <a16:colId xmlns:a16="http://schemas.microsoft.com/office/drawing/2014/main" val="3365032747"/>
                    </a:ext>
                  </a:extLst>
                </a:gridCol>
              </a:tblGrid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异常项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结果代</a:t>
                      </a:r>
                      <a:r>
                        <a:rPr lang="zh-CN" sz="1200" kern="100" dirty="0">
                          <a:effectLst/>
                        </a:rPr>
                        <a:t>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035768988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模型文件地址错误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4031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38148314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模型与平台不兼容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23673963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配置项错误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837455287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模型加载失败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4034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77211417"/>
                  </a:ext>
                </a:extLst>
              </a:tr>
              <a:tr h="462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后台</a:t>
                      </a:r>
                      <a:r>
                        <a:rPr lang="en-US" sz="1200" kern="100">
                          <a:effectLst/>
                        </a:rPr>
                        <a:t>flask</a:t>
                      </a:r>
                      <a:r>
                        <a:rPr lang="zh-CN" sz="1200" kern="100">
                          <a:effectLst/>
                        </a:rPr>
                        <a:t>程序生成失败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069765365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无端口可用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4036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19006438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超出实例数目限制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837104987"/>
                  </a:ext>
                </a:extLst>
              </a:tr>
              <a:tr h="4624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超出实例内存限制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4038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3928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68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部署系统 实例</a:t>
            </a:r>
            <a:r>
              <a:rPr kumimoji="1" lang="zh-CN" altLang="en-US" sz="2000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1764506" y="2169319"/>
            <a:ext cx="5957888" cy="3274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3FDDDA-7659-4DCA-BBE2-4950B2BB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7" y="1720358"/>
            <a:ext cx="8306357" cy="4385802"/>
          </a:xfrm>
          <a:prstGeom prst="rect">
            <a:avLst/>
          </a:prstGeom>
        </p:spPr>
      </p:pic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EF919991-9449-40E2-AAAC-4BF64A021244}"/>
              </a:ext>
            </a:extLst>
          </p:cNvPr>
          <p:cNvGraphicFramePr>
            <a:graphicFrameLocks/>
          </p:cNvGraphicFramePr>
          <p:nvPr/>
        </p:nvGraphicFramePr>
        <p:xfrm>
          <a:off x="1700808" y="2693961"/>
          <a:ext cx="6085284" cy="2539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0244">
                  <a:extLst>
                    <a:ext uri="{9D8B030D-6E8A-4147-A177-3AD203B41FA5}">
                      <a16:colId xmlns:a16="http://schemas.microsoft.com/office/drawing/2014/main" val="117609964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3365032747"/>
                    </a:ext>
                  </a:extLst>
                </a:gridCol>
              </a:tblGrid>
              <a:tr h="50794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异常项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结果代码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035768988"/>
                  </a:ext>
                </a:extLst>
              </a:tr>
              <a:tr h="50794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不存在该实例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4041</a:t>
                      </a:r>
                      <a:endParaRPr lang="zh-CN" altLang="en-US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38148314"/>
                  </a:ext>
                </a:extLst>
              </a:tr>
              <a:tr h="50794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该实例正在使用中，无法删除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4042</a:t>
                      </a:r>
                      <a:endParaRPr lang="zh-CN" altLang="en-US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23673963"/>
                  </a:ext>
                </a:extLst>
              </a:tr>
              <a:tr h="50794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实例进程停止失败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4043</a:t>
                      </a:r>
                      <a:endParaRPr lang="zh-CN" altLang="en-US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837455287"/>
                  </a:ext>
                </a:extLst>
              </a:tr>
              <a:tr h="50794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实例删除成功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4044</a:t>
                      </a:r>
                      <a:endParaRPr lang="zh-CN" altLang="en-US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7721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76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部署系统 </a:t>
            </a:r>
            <a:r>
              <a:rPr lang="zh-CN" altLang="en-US" sz="2000"/>
              <a:t>与</a:t>
            </a:r>
            <a:r>
              <a:rPr lang="zh-CN" altLang="en-US" sz="2000" dirty="0"/>
              <a:t>后端通信约定</a:t>
            </a:r>
            <a:endParaRPr kumimoji="1" lang="zh-CN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3767C1-BE99-4A4B-BBE4-77D63DB5774D}"/>
              </a:ext>
            </a:extLst>
          </p:cNvPr>
          <p:cNvGraphicFramePr>
            <a:graphicFrameLocks noGrp="1"/>
          </p:cNvGraphicFramePr>
          <p:nvPr/>
        </p:nvGraphicFramePr>
        <p:xfrm>
          <a:off x="539617" y="2704123"/>
          <a:ext cx="3950971" cy="1916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303">
                  <a:extLst>
                    <a:ext uri="{9D8B030D-6E8A-4147-A177-3AD203B41FA5}">
                      <a16:colId xmlns:a16="http://schemas.microsoft.com/office/drawing/2014/main" val="490836800"/>
                    </a:ext>
                  </a:extLst>
                </a:gridCol>
                <a:gridCol w="2110925">
                  <a:extLst>
                    <a:ext uri="{9D8B030D-6E8A-4147-A177-3AD203B41FA5}">
                      <a16:colId xmlns:a16="http://schemas.microsoft.com/office/drawing/2014/main" val="317898838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848777879"/>
                    </a:ext>
                  </a:extLst>
                </a:gridCol>
              </a:tblGrid>
              <a:tr h="2168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接口名称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InstanceStart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03801"/>
                  </a:ext>
                </a:extLst>
              </a:tr>
              <a:tr h="21683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05357859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programID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76834814"/>
                  </a:ext>
                </a:extLst>
              </a:tr>
              <a:tr h="1176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二元组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serverURL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errorCode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serverUR</a:t>
                      </a:r>
                      <a:r>
                        <a:rPr lang="en-US" altLang="zh-CN" sz="1200" kern="100" dirty="0" err="1">
                          <a:effectLst/>
                        </a:rPr>
                        <a:t>L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zh-CN" sz="1200" kern="100" dirty="0">
                          <a:effectLst/>
                        </a:rPr>
                        <a:t>实例提供服务的链接，实例启动失败时为</a:t>
                      </a:r>
                      <a:r>
                        <a:rPr lang="en-US" sz="1200" kern="100" dirty="0">
                          <a:effectLst/>
                        </a:rPr>
                        <a:t>None</a:t>
                      </a:r>
                      <a:r>
                        <a:rPr lang="zh-CN" sz="1200" kern="100" dirty="0">
                          <a:effectLst/>
                        </a:rPr>
                        <a:t>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errorCode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zh-CN" sz="1200" kern="100" dirty="0">
                          <a:effectLst/>
                        </a:rPr>
                        <a:t>实例启动失败时的错误码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777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0F8E414-8B61-4B1D-B752-3108C4FB0193}"/>
              </a:ext>
            </a:extLst>
          </p:cNvPr>
          <p:cNvSpPr txBox="1"/>
          <p:nvPr/>
        </p:nvSpPr>
        <p:spPr>
          <a:xfrm>
            <a:off x="2099604" y="4576667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启动实例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92D6B-F7AE-4FDB-9562-3718BE36F59F}"/>
              </a:ext>
            </a:extLst>
          </p:cNvPr>
          <p:cNvSpPr txBox="1"/>
          <p:nvPr/>
        </p:nvSpPr>
        <p:spPr>
          <a:xfrm>
            <a:off x="6465771" y="3960819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删除实例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03172E-0110-4F5B-B39A-467FCA156371}"/>
              </a:ext>
            </a:extLst>
          </p:cNvPr>
          <p:cNvGraphicFramePr>
            <a:graphicFrameLocks noGrp="1"/>
          </p:cNvGraphicFramePr>
          <p:nvPr/>
        </p:nvGraphicFramePr>
        <p:xfrm>
          <a:off x="4928868" y="2967673"/>
          <a:ext cx="3950971" cy="985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932">
                  <a:extLst>
                    <a:ext uri="{9D8B030D-6E8A-4147-A177-3AD203B41FA5}">
                      <a16:colId xmlns:a16="http://schemas.microsoft.com/office/drawing/2014/main" val="2998309101"/>
                    </a:ext>
                  </a:extLst>
                </a:gridCol>
                <a:gridCol w="1745296">
                  <a:extLst>
                    <a:ext uri="{9D8B030D-6E8A-4147-A177-3AD203B41FA5}">
                      <a16:colId xmlns:a16="http://schemas.microsoft.com/office/drawing/2014/main" val="330579574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529000215"/>
                    </a:ext>
                  </a:extLst>
                </a:gridCol>
              </a:tblGrid>
              <a:tr h="2168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接口名称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InstanceDelete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41842"/>
                  </a:ext>
                </a:extLst>
              </a:tr>
              <a:tr h="21683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20693644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instanceID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string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76738527"/>
                  </a:ext>
                </a:extLst>
              </a:tr>
              <a:tr h="2168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r>
                        <a:rPr lang="zh-CN" sz="12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6450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66DEB8-8276-432C-8DF6-CF1A229B823D}"/>
              </a:ext>
            </a:extLst>
          </p:cNvPr>
          <p:cNvGraphicFramePr>
            <a:graphicFrameLocks noGrp="1"/>
          </p:cNvGraphicFramePr>
          <p:nvPr/>
        </p:nvGraphicFramePr>
        <p:xfrm>
          <a:off x="4928870" y="4620285"/>
          <a:ext cx="3950971" cy="144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391749772"/>
                    </a:ext>
                  </a:extLst>
                </a:gridCol>
                <a:gridCol w="1745298">
                  <a:extLst>
                    <a:ext uri="{9D8B030D-6E8A-4147-A177-3AD203B41FA5}">
                      <a16:colId xmlns:a16="http://schemas.microsoft.com/office/drawing/2014/main" val="20231201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211217653"/>
                    </a:ext>
                  </a:extLst>
                </a:gridCol>
              </a:tblGrid>
              <a:tr h="2168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接口名称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InstancePause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42551"/>
                  </a:ext>
                </a:extLst>
              </a:tr>
              <a:tr h="21683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13227211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instanceID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string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57302853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15364174"/>
                  </a:ext>
                </a:extLst>
              </a:tr>
              <a:tr h="4555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bool</a:t>
                      </a:r>
                      <a:r>
                        <a:rPr lang="zh-CN" sz="1200" kern="100" dirty="0">
                          <a:effectLst/>
                        </a:rPr>
                        <a:t>类型，成功为</a:t>
                      </a:r>
                      <a:r>
                        <a:rPr lang="en-US" sz="1200" kern="100" dirty="0">
                          <a:effectLst/>
                        </a:rPr>
                        <a:t>True</a:t>
                      </a:r>
                      <a:r>
                        <a:rPr lang="zh-CN" sz="1200" kern="100" dirty="0">
                          <a:effectLst/>
                        </a:rPr>
                        <a:t>；失败为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1144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0FCE687-EBA8-4099-AE67-D19BC0FFE7E2}"/>
              </a:ext>
            </a:extLst>
          </p:cNvPr>
          <p:cNvSpPr txBox="1"/>
          <p:nvPr/>
        </p:nvSpPr>
        <p:spPr>
          <a:xfrm>
            <a:off x="6465771" y="606590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暂停实例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5676E47-80BD-4ACB-9351-40B1CF6A25CF}"/>
              </a:ext>
            </a:extLst>
          </p:cNvPr>
          <p:cNvGraphicFramePr>
            <a:graphicFrameLocks noGrp="1"/>
          </p:cNvGraphicFramePr>
          <p:nvPr/>
        </p:nvGraphicFramePr>
        <p:xfrm>
          <a:off x="539616" y="4935819"/>
          <a:ext cx="3950971" cy="144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304">
                  <a:extLst>
                    <a:ext uri="{9D8B030D-6E8A-4147-A177-3AD203B41FA5}">
                      <a16:colId xmlns:a16="http://schemas.microsoft.com/office/drawing/2014/main" val="451688505"/>
                    </a:ext>
                  </a:extLst>
                </a:gridCol>
                <a:gridCol w="2110924">
                  <a:extLst>
                    <a:ext uri="{9D8B030D-6E8A-4147-A177-3AD203B41FA5}">
                      <a16:colId xmlns:a16="http://schemas.microsoft.com/office/drawing/2014/main" val="56747668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898051177"/>
                    </a:ext>
                  </a:extLst>
                </a:gridCol>
              </a:tblGrid>
              <a:tr h="2168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接口名称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InstanceRecover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26516"/>
                  </a:ext>
                </a:extLst>
              </a:tr>
              <a:tr h="21683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83521284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instanceID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string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77262160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95260827"/>
                  </a:ext>
                </a:extLst>
              </a:tr>
              <a:tr h="4555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bool</a:t>
                      </a:r>
                      <a:r>
                        <a:rPr lang="zh-CN" sz="1200" kern="100" dirty="0">
                          <a:effectLst/>
                        </a:rPr>
                        <a:t>类型，成功为</a:t>
                      </a:r>
                      <a:r>
                        <a:rPr lang="en-US" sz="1200" kern="100" dirty="0">
                          <a:effectLst/>
                        </a:rPr>
                        <a:t>True</a:t>
                      </a:r>
                      <a:r>
                        <a:rPr lang="zh-CN" sz="1200" kern="100" dirty="0">
                          <a:effectLst/>
                        </a:rPr>
                        <a:t>；失败为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5618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868F8C5-2AC1-4A57-A4F9-976125F5D351}"/>
              </a:ext>
            </a:extLst>
          </p:cNvPr>
          <p:cNvSpPr txBox="1"/>
          <p:nvPr/>
        </p:nvSpPr>
        <p:spPr>
          <a:xfrm>
            <a:off x="2076519" y="6441978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恢复实例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2245AF-81BC-4FB8-BDC3-E804B1192097}"/>
              </a:ext>
            </a:extLst>
          </p:cNvPr>
          <p:cNvSpPr txBox="1"/>
          <p:nvPr/>
        </p:nvSpPr>
        <p:spPr>
          <a:xfrm>
            <a:off x="536101" y="1798320"/>
            <a:ext cx="84770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通信方式：</a:t>
            </a:r>
            <a:r>
              <a:rPr lang="zh-CN" alt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函数调用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（与后端功能上耦合度高，响应及时度需求较高，一定程度上避免了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			Http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通信中的网络故障问题以及传输速度限制，总体上安全性和可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靠性方面更符合项目的需求）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644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/>
              <a:t>基于</a:t>
            </a:r>
            <a:r>
              <a:rPr kumimoji="1" lang="en-US" altLang="zh-CN" sz="2000"/>
              <a:t>Flask</a:t>
            </a:r>
            <a:r>
              <a:rPr kumimoji="1" lang="zh-CN" altLang="en-US" sz="2000"/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4F232-DEB7-4DCB-97D4-BC6FA22629F3}"/>
              </a:ext>
            </a:extLst>
          </p:cNvPr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2BC99-DE0F-445E-B879-FD113604B62E}"/>
              </a:ext>
            </a:extLst>
          </p:cNvPr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D85F-6472-4D36-8E96-11E4B33D3D9D}"/>
              </a:ext>
            </a:extLst>
          </p:cNvPr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CFA37A-CB3B-424C-A88D-695E8C131806}"/>
              </a:ext>
            </a:extLst>
          </p:cNvPr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684CB1-95C2-4BFE-A1CC-DC3C386CD749}"/>
                </a:ext>
              </a:extLst>
            </p:cNvPr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1A565E-B5C5-434A-B883-1AC7BF48A5A5}"/>
                </a:ext>
              </a:extLst>
            </p:cNvPr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2E9F3B-F3D7-48C0-97C6-2CC855CFA239}"/>
                </a:ext>
              </a:extLst>
            </p:cNvPr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349EE8-6AFB-4278-8468-A8C1711B93C5}"/>
                </a:ext>
              </a:extLst>
            </p:cNvPr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29807-5932-4C2E-AB21-923105107DD7}"/>
                </a:ext>
              </a:extLst>
            </p:cNvPr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DE30011-FA35-4F6F-AFF7-40724E4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20900"/>
            <a:ext cx="3745642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38">
            <a:extLst>
              <a:ext uri="{FF2B5EF4-FFF2-40B4-BE49-F238E27FC236}">
                <a16:creationId xmlns:a16="http://schemas.microsoft.com/office/drawing/2014/main" id="{BBD866EF-7F51-4EC7-AB1B-AE07D40F2429}"/>
              </a:ext>
            </a:extLst>
          </p:cNvPr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43">
            <a:extLst>
              <a:ext uri="{FF2B5EF4-FFF2-40B4-BE49-F238E27FC236}">
                <a16:creationId xmlns:a16="http://schemas.microsoft.com/office/drawing/2014/main" id="{1391473A-00F0-48FE-8742-C7FFA0279247}"/>
              </a:ext>
            </a:extLst>
          </p:cNvPr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2F7E9890-B37C-47B1-9A9A-7F7E2435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29" y="2758187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18FB6D-9D4C-4D4B-A430-E9044A88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6" y="913692"/>
            <a:ext cx="3468315" cy="7092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1FB352F-F08B-4121-8758-985B83440FCE}"/>
              </a:ext>
            </a:extLst>
          </p:cNvPr>
          <p:cNvSpPr txBox="1"/>
          <p:nvPr/>
        </p:nvSpPr>
        <p:spPr>
          <a:xfrm>
            <a:off x="4956767" y="3943108"/>
            <a:ext cx="311576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项目进度燃尽图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前八周分析总结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实验三过程进展汇报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25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/>
              <a:t>1. </a:t>
            </a:r>
            <a:r>
              <a:rPr kumimoji="1" lang="zh-CN" altLang="en-US" sz="2000"/>
              <a:t>项目进度燃尽图</a:t>
            </a:r>
            <a:endParaRPr kumimoji="1" lang="zh-CN" altLang="en-US" sz="2000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73289E-79B1-4707-A0B4-D4CB033B6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565096"/>
              </p:ext>
            </p:extLst>
          </p:nvPr>
        </p:nvGraphicFramePr>
        <p:xfrm>
          <a:off x="1538270" y="1128783"/>
          <a:ext cx="6214677" cy="263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178E19E-BCAF-4B34-AEF8-DC9CFB6F6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76144"/>
              </p:ext>
            </p:extLst>
          </p:nvPr>
        </p:nvGraphicFramePr>
        <p:xfrm>
          <a:off x="1578874" y="3918495"/>
          <a:ext cx="6214677" cy="263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6473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BE47AB-4B15-4BBA-A0EE-6E36D3A8F095}"/>
              </a:ext>
            </a:extLst>
          </p:cNvPr>
          <p:cNvSpPr txBox="1"/>
          <p:nvPr/>
        </p:nvSpPr>
        <p:spPr>
          <a:xfrm>
            <a:off x="1192695" y="2064586"/>
            <a:ext cx="7122630" cy="337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任务执行过程中作出的改进总结：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前期缺乏规划导致的进度滞后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/>
              <a:t>提前掌握任务流程，提前三到四周就应当进行任务规划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语音会议讨论时缺乏效率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/>
              <a:t>在会议之前就通知需要讨论的内容，让大家提前做准备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评审人阅读文档时感到晦涩难懂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/>
              <a:t>未来需要更加注重文档的易读性（图、表、叙述方式），可在完成文档后邀请第三方提建议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55D0E68-4F2C-4CF0-AEC8-EE99843875C1}"/>
              </a:ext>
            </a:extLst>
          </p:cNvPr>
          <p:cNvSpPr txBox="1">
            <a:spLocks/>
          </p:cNvSpPr>
          <p:nvPr/>
        </p:nvSpPr>
        <p:spPr>
          <a:xfrm>
            <a:off x="457200" y="37666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72000" tIns="72000" rIns="0" bIns="72000" rtlCol="0" anchor="ctr"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kumimoji="1" lang="en-US" altLang="zh-CN" sz="2000"/>
              <a:t>2. </a:t>
            </a:r>
            <a:r>
              <a:rPr kumimoji="1" lang="zh-CN" altLang="en-US" sz="2000"/>
              <a:t>前八周分析总结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495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987BE99-D87A-A047-ACE3-37D817D7B1EE}"/>
              </a:ext>
            </a:extLst>
          </p:cNvPr>
          <p:cNvSpPr/>
          <p:nvPr/>
        </p:nvSpPr>
        <p:spPr>
          <a:xfrm>
            <a:off x="52940" y="919930"/>
            <a:ext cx="1800493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当前得分统计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9E3B35C-DB9F-2F4D-AAD3-926A3931E07B}"/>
                  </a:ext>
                </a:extLst>
              </p:cNvPr>
              <p:cNvSpPr/>
              <p:nvPr/>
            </p:nvSpPr>
            <p:spPr>
              <a:xfrm>
                <a:off x="2928552" y="1059830"/>
                <a:ext cx="5662998" cy="4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工作量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采集数据个数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S Gothic" panose="020B0609070205080204" pitchFamily="49" charset="-128"/>
                          </a:rPr>
                          <m:t>数据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权重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难度系数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/100</m:t>
                        </m:r>
                      </m:e>
                    </m:nary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9E3B35C-DB9F-2F4D-AAD3-926A3931E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52" y="1059830"/>
                <a:ext cx="5662998" cy="455253"/>
              </a:xfrm>
              <a:prstGeom prst="rect">
                <a:avLst/>
              </a:prstGeom>
              <a:blipFill>
                <a:blip r:embed="rId3"/>
                <a:stretch>
                  <a:fillRect t="-67568" b="-13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17698D5-BE29-4E4D-B0AA-692CBAC2D254}"/>
              </a:ext>
            </a:extLst>
          </p:cNvPr>
          <p:cNvGraphicFramePr>
            <a:graphicFrameLocks noGrp="1"/>
          </p:cNvGraphicFramePr>
          <p:nvPr/>
        </p:nvGraphicFramePr>
        <p:xfrm>
          <a:off x="52940" y="1833339"/>
          <a:ext cx="1651000" cy="284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035129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88613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权重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9436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字数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91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图表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需求个数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33618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重构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62034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修改条目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45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页数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655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学习成本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760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代码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6380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检查项个数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334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问题个数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3307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572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分析项个数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3109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课堂展示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8742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6BBD1E-3D34-EC4D-BE55-73C0278EB557}"/>
              </a:ext>
            </a:extLst>
          </p:cNvPr>
          <p:cNvGraphicFramePr>
            <a:graphicFrameLocks noGrp="1"/>
          </p:cNvGraphicFramePr>
          <p:nvPr/>
        </p:nvGraphicFramePr>
        <p:xfrm>
          <a:off x="2545492" y="1833339"/>
          <a:ext cx="6368453" cy="1393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81">
                  <a:extLst>
                    <a:ext uri="{9D8B030D-6E8A-4147-A177-3AD203B41FA5}">
                      <a16:colId xmlns:a16="http://schemas.microsoft.com/office/drawing/2014/main" val="3621174226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089843275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391713452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855640427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948660877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03989557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206586730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402958866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4163066675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4089223722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68329045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49132178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306994209"/>
                    </a:ext>
                  </a:extLst>
                </a:gridCol>
              </a:tblGrid>
              <a:tr h="158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字数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图表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需求个数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重构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修改条目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ppt</a:t>
                      </a:r>
                      <a:r>
                        <a:rPr lang="zh-CN" altLang="en-US" sz="900" u="none" strike="noStrike">
                          <a:effectLst/>
                        </a:rPr>
                        <a:t>页数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学习成本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代码行数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检查项个数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问题个数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会议记录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分析项个数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课堂展示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707231956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1880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173317226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493422614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3758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118824444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237956256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2800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671085149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1239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913297100"/>
                  </a:ext>
                </a:extLst>
              </a:tr>
              <a:tr h="1588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60998269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7318340-5996-BD49-8936-F9B59F2CE939}"/>
              </a:ext>
            </a:extLst>
          </p:cNvPr>
          <p:cNvSpPr/>
          <p:nvPr/>
        </p:nvSpPr>
        <p:spPr>
          <a:xfrm>
            <a:off x="1546501" y="1718016"/>
            <a:ext cx="998991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实验</a:t>
            </a:r>
            <a:r>
              <a:rPr lang="en-US" altLang="zh-CN" kern="100" dirty="0">
                <a:latin typeface="等线" panose="02010600030101010101" pitchFamily="2" charset="-122"/>
              </a:rPr>
              <a:t>1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36C9C-BA06-CD40-8EA9-E60E5687351D}"/>
              </a:ext>
            </a:extLst>
          </p:cNvPr>
          <p:cNvGraphicFramePr>
            <a:graphicFrameLocks noGrp="1"/>
          </p:cNvGraphicFramePr>
          <p:nvPr/>
        </p:nvGraphicFramePr>
        <p:xfrm>
          <a:off x="2537252" y="2298916"/>
          <a:ext cx="6368453" cy="1394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81">
                  <a:extLst>
                    <a:ext uri="{9D8B030D-6E8A-4147-A177-3AD203B41FA5}">
                      <a16:colId xmlns:a16="http://schemas.microsoft.com/office/drawing/2014/main" val="2831667044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4102978228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793242815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784483930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4054733095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42751475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4074198647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348665829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559165241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681269189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02261671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56603735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689481090"/>
                    </a:ext>
                  </a:extLst>
                </a:gridCol>
              </a:tblGrid>
              <a:tr h="2802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字数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图表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需求个数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重构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修改条目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ppt</a:t>
                      </a:r>
                      <a:r>
                        <a:rPr lang="zh-CN" altLang="en-US" sz="900" u="none" strike="noStrike">
                          <a:effectLst/>
                        </a:rPr>
                        <a:t>页数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学习成本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代码行数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检查项个数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问题个数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会议记录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分析项个数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课堂展示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026707542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329504379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830540913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447828776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748448156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390932966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518745890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83924677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09ACB19B-8716-A54B-BA54-077AF28F0F03}"/>
              </a:ext>
            </a:extLst>
          </p:cNvPr>
          <p:cNvSpPr/>
          <p:nvPr/>
        </p:nvSpPr>
        <p:spPr>
          <a:xfrm>
            <a:off x="1538260" y="2241120"/>
            <a:ext cx="998992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实验</a:t>
            </a:r>
            <a:r>
              <a:rPr lang="en-US" altLang="zh-CN" kern="100" dirty="0">
                <a:latin typeface="等线" panose="02010600030101010101" pitchFamily="2" charset="-122"/>
              </a:rPr>
              <a:t>2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76A556-54C2-D149-80E4-0FE1D71C407D}"/>
              </a:ext>
            </a:extLst>
          </p:cNvPr>
          <p:cNvGraphicFramePr>
            <a:graphicFrameLocks noGrp="1"/>
          </p:cNvGraphicFramePr>
          <p:nvPr/>
        </p:nvGraphicFramePr>
        <p:xfrm>
          <a:off x="2537252" y="2843576"/>
          <a:ext cx="6368453" cy="1393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81">
                  <a:extLst>
                    <a:ext uri="{9D8B030D-6E8A-4147-A177-3AD203B41FA5}">
                      <a16:colId xmlns:a16="http://schemas.microsoft.com/office/drawing/2014/main" val="4037700012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273637279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61353255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722729576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87865577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74022286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425654181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1350478450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273405036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272208131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3797951553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2781082256"/>
                    </a:ext>
                  </a:extLst>
                </a:gridCol>
                <a:gridCol w="489881">
                  <a:extLst>
                    <a:ext uri="{9D8B030D-6E8A-4147-A177-3AD203B41FA5}">
                      <a16:colId xmlns:a16="http://schemas.microsoft.com/office/drawing/2014/main" val="810269081"/>
                    </a:ext>
                  </a:extLst>
                </a:gridCol>
              </a:tblGrid>
              <a:tr h="2954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字数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图表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需求个数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重构（结构设计）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修改条目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ppt</a:t>
                      </a:r>
                      <a:r>
                        <a:rPr lang="zh-CN" altLang="en-US" sz="900" u="none" strike="noStrike">
                          <a:effectLst/>
                        </a:rPr>
                        <a:t>页数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学习成本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代码行数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检查项个数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问题个数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会议记录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分析项个数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课堂展示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013981376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784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47655768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181746413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266574354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1611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302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552702222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052474807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4448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652461594"/>
                  </a:ext>
                </a:extLst>
              </a:tr>
              <a:tr h="1568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2434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8922199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079C107A-8559-D640-ABA7-DA4402155CE7}"/>
              </a:ext>
            </a:extLst>
          </p:cNvPr>
          <p:cNvSpPr/>
          <p:nvPr/>
        </p:nvSpPr>
        <p:spPr>
          <a:xfrm>
            <a:off x="1530019" y="2727153"/>
            <a:ext cx="998992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实验</a:t>
            </a:r>
            <a:r>
              <a:rPr lang="en-US" altLang="zh-CN" kern="100" dirty="0">
                <a:latin typeface="等线" panose="02010600030101010101" pitchFamily="2" charset="-122"/>
              </a:rPr>
              <a:t>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45E081-F7B0-5848-9191-A222D43CAC55}"/>
              </a:ext>
            </a:extLst>
          </p:cNvPr>
          <p:cNvSpPr/>
          <p:nvPr/>
        </p:nvSpPr>
        <p:spPr>
          <a:xfrm>
            <a:off x="1530019" y="3227038"/>
            <a:ext cx="998991" cy="881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实验</a:t>
            </a:r>
            <a:r>
              <a:rPr lang="en-US" altLang="zh-CN" kern="100" dirty="0">
                <a:latin typeface="等线" panose="02010600030101010101" pitchFamily="2" charset="-122"/>
              </a:rPr>
              <a:t>6</a:t>
            </a:r>
          </a:p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</a:rPr>
              <a:t>7</a:t>
            </a:r>
            <a:r>
              <a:rPr lang="zh-CN" altLang="en-US" kern="100" dirty="0">
                <a:latin typeface="等线" panose="02010600030101010101" pitchFamily="2" charset="-122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</a:rPr>
              <a:t>8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63612B5-A266-6644-B77C-230D37FA520B}"/>
              </a:ext>
            </a:extLst>
          </p:cNvPr>
          <p:cNvGraphicFramePr>
            <a:graphicFrameLocks noGrp="1"/>
          </p:cNvGraphicFramePr>
          <p:nvPr/>
        </p:nvGraphicFramePr>
        <p:xfrm>
          <a:off x="2529010" y="3425310"/>
          <a:ext cx="6384937" cy="1393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149">
                  <a:extLst>
                    <a:ext uri="{9D8B030D-6E8A-4147-A177-3AD203B41FA5}">
                      <a16:colId xmlns:a16="http://schemas.microsoft.com/office/drawing/2014/main" val="4179445163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3755944114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2828903771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1261236557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2340448313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2154752856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1918172718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577263996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1625496671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4186253081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1255040449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3656321871"/>
                    </a:ext>
                  </a:extLst>
                </a:gridCol>
                <a:gridCol w="491149">
                  <a:extLst>
                    <a:ext uri="{9D8B030D-6E8A-4147-A177-3AD203B41FA5}">
                      <a16:colId xmlns:a16="http://schemas.microsoft.com/office/drawing/2014/main" val="544025162"/>
                    </a:ext>
                  </a:extLst>
                </a:gridCol>
              </a:tblGrid>
              <a:tr h="3698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字数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图表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需求个数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重构（结构设计）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修改条目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ppt</a:t>
                      </a:r>
                      <a:r>
                        <a:rPr lang="zh-CN" altLang="en-US" sz="900" u="none" strike="noStrike">
                          <a:effectLst/>
                        </a:rPr>
                        <a:t>页数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学习成本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代码行数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检查项个数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问题个数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会议记录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分析项个数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课堂展示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679599168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482495445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17106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548954484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351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727137136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110128204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2080195071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1248432250"/>
                  </a:ext>
                </a:extLst>
              </a:tr>
              <a:tr h="146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00" marR="7000" marT="7000" marB="0" anchor="ctr"/>
                </a:tc>
                <a:extLst>
                  <a:ext uri="{0D108BD9-81ED-4DB2-BD59-A6C34878D82A}">
                    <a16:rowId xmlns:a16="http://schemas.microsoft.com/office/drawing/2014/main" val="374060228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6B2086C-80DA-DF4B-A8CA-D93DCFCE80C4}"/>
              </a:ext>
            </a:extLst>
          </p:cNvPr>
          <p:cNvGraphicFramePr>
            <a:graphicFrameLocks noGrp="1"/>
          </p:cNvGraphicFramePr>
          <p:nvPr/>
        </p:nvGraphicFramePr>
        <p:xfrm>
          <a:off x="1129274" y="4902870"/>
          <a:ext cx="1181443" cy="153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730">
                  <a:extLst>
                    <a:ext uri="{9D8B030D-6E8A-4147-A177-3AD203B41FA5}">
                      <a16:colId xmlns:a16="http://schemas.microsoft.com/office/drawing/2014/main" val="1006550298"/>
                    </a:ext>
                  </a:extLst>
                </a:gridCol>
                <a:gridCol w="857713">
                  <a:extLst>
                    <a:ext uri="{9D8B030D-6E8A-4147-A177-3AD203B41FA5}">
                      <a16:colId xmlns:a16="http://schemas.microsoft.com/office/drawing/2014/main" val="2824845868"/>
                    </a:ext>
                  </a:extLst>
                </a:gridCol>
              </a:tblGrid>
              <a:tr h="181063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工作量得分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889267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18.464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840570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B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23.863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313575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21.079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158142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21.936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377577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19.175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5570552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F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86.952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780316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29.289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80337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BD64C45-A8BB-4840-85BF-0EE24D91E6DD}"/>
              </a:ext>
            </a:extLst>
          </p:cNvPr>
          <p:cNvGraphicFramePr>
            <a:graphicFrameLocks noGrp="1"/>
          </p:cNvGraphicFramePr>
          <p:nvPr/>
        </p:nvGraphicFramePr>
        <p:xfrm>
          <a:off x="3731746" y="4878157"/>
          <a:ext cx="1181443" cy="1580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376">
                  <a:extLst>
                    <a:ext uri="{9D8B030D-6E8A-4147-A177-3AD203B41FA5}">
                      <a16:colId xmlns:a16="http://schemas.microsoft.com/office/drawing/2014/main" val="2916385094"/>
                    </a:ext>
                  </a:extLst>
                </a:gridCol>
                <a:gridCol w="928067">
                  <a:extLst>
                    <a:ext uri="{9D8B030D-6E8A-4147-A177-3AD203B41FA5}">
                      <a16:colId xmlns:a16="http://schemas.microsoft.com/office/drawing/2014/main" val="3551881232"/>
                    </a:ext>
                  </a:extLst>
                </a:gridCol>
              </a:tblGrid>
              <a:tr h="233541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工作量得分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06672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7.164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864410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B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23.863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70441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21.079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34337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6.836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3213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12.675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9250027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F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10.802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8920352"/>
                  </a:ext>
                </a:extLst>
              </a:tr>
              <a:tr h="1865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9.289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209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2162B0C-C405-7E41-8A74-099F4502A32D}"/>
              </a:ext>
            </a:extLst>
          </p:cNvPr>
          <p:cNvGraphicFramePr>
            <a:graphicFrameLocks noGrp="1"/>
          </p:cNvGraphicFramePr>
          <p:nvPr/>
        </p:nvGraphicFramePr>
        <p:xfrm>
          <a:off x="6358932" y="4867902"/>
          <a:ext cx="1181443" cy="160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923">
                  <a:extLst>
                    <a:ext uri="{9D8B030D-6E8A-4147-A177-3AD203B41FA5}">
                      <a16:colId xmlns:a16="http://schemas.microsoft.com/office/drawing/2014/main" val="913265918"/>
                    </a:ext>
                  </a:extLst>
                </a:gridCol>
                <a:gridCol w="868520">
                  <a:extLst>
                    <a:ext uri="{9D8B030D-6E8A-4147-A177-3AD203B41FA5}">
                      <a16:colId xmlns:a16="http://schemas.microsoft.com/office/drawing/2014/main" val="3036440722"/>
                    </a:ext>
                  </a:extLst>
                </a:gridCol>
              </a:tblGrid>
              <a:tr h="200374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工作量得分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798646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18.464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264284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B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23.863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6307228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21.079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3521643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21.936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172898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19.175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544856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F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26.032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727968"/>
                  </a:ext>
                </a:extLst>
              </a:tr>
              <a:tr h="2003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29.289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230026"/>
                  </a:ext>
                </a:extLst>
              </a:tr>
            </a:tbl>
          </a:graphicData>
        </a:graphic>
      </p:graphicFrame>
      <p:sp>
        <p:nvSpPr>
          <p:cNvPr id="20" name="右箭头 19">
            <a:extLst>
              <a:ext uri="{FF2B5EF4-FFF2-40B4-BE49-F238E27FC236}">
                <a16:creationId xmlns:a16="http://schemas.microsoft.com/office/drawing/2014/main" id="{49728C7E-05CA-694A-A41C-F50A49ECF288}"/>
              </a:ext>
            </a:extLst>
          </p:cNvPr>
          <p:cNvSpPr/>
          <p:nvPr/>
        </p:nvSpPr>
        <p:spPr>
          <a:xfrm>
            <a:off x="2545492" y="5659395"/>
            <a:ext cx="1013254" cy="22242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6BD45455-9C07-2847-9083-0122112FF0B3}"/>
              </a:ext>
            </a:extLst>
          </p:cNvPr>
          <p:cNvSpPr/>
          <p:nvPr/>
        </p:nvSpPr>
        <p:spPr>
          <a:xfrm>
            <a:off x="5107469" y="5663511"/>
            <a:ext cx="1013254" cy="22242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0388E3-2C54-6C4F-87E2-F485516D9138}"/>
              </a:ext>
            </a:extLst>
          </p:cNvPr>
          <p:cNvSpPr/>
          <p:nvPr/>
        </p:nvSpPr>
        <p:spPr>
          <a:xfrm>
            <a:off x="1967731" y="5030951"/>
            <a:ext cx="1843634" cy="382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去除开发阶段数据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6DFD24-A831-DB4E-8339-704E7255B86E}"/>
              </a:ext>
            </a:extLst>
          </p:cNvPr>
          <p:cNvSpPr/>
          <p:nvPr/>
        </p:nvSpPr>
        <p:spPr>
          <a:xfrm>
            <a:off x="4600961" y="5063981"/>
            <a:ext cx="1843634" cy="382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调整开发阶段权重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C8ADCCE-596D-4C97-9D20-F9B02EFE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2. </a:t>
            </a:r>
            <a:r>
              <a:rPr kumimoji="1" lang="zh-CN" altLang="en-US" sz="2000"/>
              <a:t>前八周分析总结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9398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20" grpId="0" animBg="1"/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A9C2E5-388C-4C11-BAAA-2F9F8F8B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91" y="2011903"/>
            <a:ext cx="6946816" cy="39922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E02C40-9158-479C-8AE9-55E89B73E8B0}"/>
              </a:ext>
            </a:extLst>
          </p:cNvPr>
          <p:cNvSpPr txBox="1"/>
          <p:nvPr/>
        </p:nvSpPr>
        <p:spPr>
          <a:xfrm>
            <a:off x="1369836" y="1542110"/>
            <a:ext cx="640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账户管理</a:t>
            </a:r>
            <a:r>
              <a:rPr lang="zh-CN" altLang="en-US" sz="1600" dirty="0"/>
              <a:t>：用户注册、用户登录、用户登出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AC03FC3-C913-4A34-A60A-3A249467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门户前端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37699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F2402-252B-4B7E-AB4E-B6CEFE0BD1C6}"/>
              </a:ext>
            </a:extLst>
          </p:cNvPr>
          <p:cNvSpPr txBox="1"/>
          <p:nvPr/>
        </p:nvSpPr>
        <p:spPr>
          <a:xfrm>
            <a:off x="807147" y="1749425"/>
            <a:ext cx="3302382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根模板</a:t>
            </a:r>
            <a:r>
              <a:rPr lang="en-US" altLang="zh-CN" sz="1600" dirty="0">
                <a:latin typeface="+mn-ea"/>
              </a:rPr>
              <a:t>-root.html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门户主页</a:t>
            </a:r>
            <a:r>
              <a:rPr lang="en-US" altLang="zh-CN" sz="1600" dirty="0">
                <a:latin typeface="+mn-ea"/>
              </a:rPr>
              <a:t>-home.html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账户管理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登陆页</a:t>
            </a:r>
            <a:r>
              <a:rPr lang="en-US" altLang="zh-CN" sz="1600" dirty="0">
                <a:latin typeface="+mn-ea"/>
              </a:rPr>
              <a:t>-login.html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注册页</a:t>
            </a:r>
            <a:r>
              <a:rPr lang="en-US" altLang="zh-CN" sz="1600" dirty="0">
                <a:latin typeface="+mn-ea"/>
              </a:rPr>
              <a:t>-regist.html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注册成功页</a:t>
            </a:r>
            <a:r>
              <a:rPr lang="en-US" altLang="zh-CN" sz="1600" dirty="0">
                <a:latin typeface="+mn-ea"/>
              </a:rPr>
              <a:t>-share.html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主模板</a:t>
            </a:r>
            <a:r>
              <a:rPr lang="en-US" altLang="zh-CN" sz="1600" dirty="0">
                <a:latin typeface="+mn-ea"/>
              </a:rPr>
              <a:t>-template.html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项目管理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模型管理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实例管理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6AA745-02B5-405E-9D8C-701C0B74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5" y="5879292"/>
            <a:ext cx="3763569" cy="4715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4F14E3-73E6-42E5-AD64-CB2DB745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304" y="1153976"/>
            <a:ext cx="4082286" cy="22750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0709B3F-36F3-42E0-8D2B-D1C080BBF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2" y="3632493"/>
            <a:ext cx="3669601" cy="290888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98DC93D-1529-4254-B5ED-C0C8D05C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门户前端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56621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82B5C7-1C59-48A8-B98E-65808205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68" y="1327877"/>
            <a:ext cx="6069007" cy="4989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DADC9B-C7A5-4835-925F-026568473E5A}"/>
              </a:ext>
            </a:extLst>
          </p:cNvPr>
          <p:cNvSpPr txBox="1"/>
          <p:nvPr/>
        </p:nvSpPr>
        <p:spPr>
          <a:xfrm>
            <a:off x="673032" y="1839357"/>
            <a:ext cx="2700498" cy="481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项目管理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新建项目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更新项目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删除项目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查看项目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600" b="1" dirty="0"/>
              <a:t>模型管理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导入模型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设置部署参数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查看模型配置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删除模型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600" b="1" dirty="0"/>
              <a:t>实例管理：</a:t>
            </a:r>
            <a:endParaRPr lang="en-US" altLang="zh-CN" sz="1600" b="1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启动实例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删除实例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暂停运行中实例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恢复暂停中实例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29D6F6-76C1-43B3-9A1C-1FCA9CC2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门户前端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76807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F3BBE1-2C1F-4B79-8BCE-2E67F02C0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65" y="1050344"/>
            <a:ext cx="4274944" cy="254012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4D6ACC-DF7C-4A17-84B5-889175DD4C48}"/>
              </a:ext>
            </a:extLst>
          </p:cNvPr>
          <p:cNvSpPr txBox="1"/>
          <p:nvPr/>
        </p:nvSpPr>
        <p:spPr>
          <a:xfrm>
            <a:off x="398882" y="2014341"/>
            <a:ext cx="4098698" cy="38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项目管理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项目主页</a:t>
            </a:r>
            <a:r>
              <a:rPr lang="en-US" altLang="zh-CN" sz="1600" dirty="0">
                <a:latin typeface="+mn-ea"/>
              </a:rPr>
              <a:t>-index.html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新建项目页</a:t>
            </a:r>
            <a:r>
              <a:rPr lang="en-US" altLang="zh-CN" sz="1600" dirty="0">
                <a:latin typeface="+mn-ea"/>
              </a:rPr>
              <a:t>-create_project.html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项目查看页</a:t>
            </a:r>
            <a:r>
              <a:rPr lang="en-US" altLang="zh-CN" sz="1600" dirty="0">
                <a:latin typeface="+mn-ea"/>
              </a:rPr>
              <a:t>-project.html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模型管理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导入模型页</a:t>
            </a:r>
            <a:r>
              <a:rPr lang="en-US" altLang="zh-CN" sz="1600" dirty="0">
                <a:latin typeface="+mn-ea"/>
              </a:rPr>
              <a:t>-create_model.html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部署参数设置页</a:t>
            </a:r>
            <a:r>
              <a:rPr lang="en-US" altLang="zh-CN" sz="1600" dirty="0">
                <a:latin typeface="+mn-ea"/>
              </a:rPr>
              <a:t>-model_parm.html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实例管理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模型查看页</a:t>
            </a:r>
            <a:r>
              <a:rPr lang="en-US" altLang="zh-CN" sz="1600" dirty="0">
                <a:latin typeface="+mn-ea"/>
              </a:rPr>
              <a:t>-model.html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9BA0EF-D958-452E-A3F8-1DFFE7F1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565" y="3684275"/>
            <a:ext cx="4274945" cy="2623744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45F7AC9-91A8-46E5-AE6B-89D72756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3. </a:t>
            </a:r>
            <a:r>
              <a:rPr kumimoji="1" lang="zh-CN" altLang="en-US" sz="2000"/>
              <a:t>实验三进展 </a:t>
            </a:r>
            <a:r>
              <a:rPr kumimoji="1" lang="en-US" altLang="zh-CN" sz="2000"/>
              <a:t>—— </a:t>
            </a:r>
            <a:r>
              <a:rPr kumimoji="1" lang="zh-CN" altLang="en-US" sz="2000"/>
              <a:t>门户前端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9134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1425</Words>
  <Application>Microsoft Office PowerPoint</Application>
  <PresentationFormat>全屏显示(4:3)</PresentationFormat>
  <Paragraphs>712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1. 项目进度燃尽图</vt:lpstr>
      <vt:lpstr>PowerPoint 演示文稿</vt:lpstr>
      <vt:lpstr>2. 前八周分析总结</vt:lpstr>
      <vt:lpstr>3. 实验三进展 —— 门户前端</vt:lpstr>
      <vt:lpstr>3. 实验三进展 —— 门户前端</vt:lpstr>
      <vt:lpstr>3. 实验三进展 —— 门户前端</vt:lpstr>
      <vt:lpstr>3. 实验三进展 —— 门户前端</vt:lpstr>
      <vt:lpstr>3. 实验三进展 —— 门户后端 框架搭建</vt:lpstr>
      <vt:lpstr>3. 实验三进展 —— 门户后端 功能模块</vt:lpstr>
      <vt:lpstr>3. 实验三进展 —— 部署系统 模型运行平台</vt:lpstr>
      <vt:lpstr>3. 实验三进展 —— 部署系统 实例启动</vt:lpstr>
      <vt:lpstr>3. 实验三进展 —— 部署系统 实例删除</vt:lpstr>
      <vt:lpstr>3. 实验三进展 —— 部署系统 与后端通信约定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395</cp:revision>
  <dcterms:created xsi:type="dcterms:W3CDTF">2020-03-08T07:42:51Z</dcterms:created>
  <dcterms:modified xsi:type="dcterms:W3CDTF">2020-05-08T07:32:44Z</dcterms:modified>
</cp:coreProperties>
</file>