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62" r:id="rId2"/>
    <p:sldId id="263" r:id="rId3"/>
    <p:sldId id="321" r:id="rId4"/>
    <p:sldId id="313" r:id="rId5"/>
    <p:sldId id="315" r:id="rId6"/>
    <p:sldId id="314" r:id="rId7"/>
    <p:sldId id="316" r:id="rId8"/>
    <p:sldId id="304" r:id="rId9"/>
    <p:sldId id="305" r:id="rId10"/>
    <p:sldId id="306" r:id="rId11"/>
    <p:sldId id="307" r:id="rId12"/>
    <p:sldId id="308" r:id="rId13"/>
    <p:sldId id="309" r:id="rId14"/>
    <p:sldId id="310" r:id="rId15"/>
    <p:sldId id="317" r:id="rId16"/>
    <p:sldId id="275" r:id="rId17"/>
    <p:sldId id="320" r:id="rId18"/>
    <p:sldId id="318" r:id="rId19"/>
    <p:sldId id="274" r:id="rId20"/>
    <p:sldId id="319" r:id="rId21"/>
    <p:sldId id="27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3313" autoAdjust="0"/>
  </p:normalViewPr>
  <p:slideViewPr>
    <p:cSldViewPr snapToGrid="0" snapToObjects="1">
      <p:cViewPr varScale="1">
        <p:scale>
          <a:sx n="80" d="100"/>
          <a:sy n="80" d="100"/>
        </p:scale>
        <p:origin x="13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51ABC-5D96-564B-85E1-CC2836FAB4A1}" type="datetimeFigureOut">
              <a:rPr kumimoji="1" lang="zh-CN" altLang="en-US" smtClean="0"/>
              <a:t>2020/6/12</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B34D9-42E9-0E4F-ABBC-338983382DC0}" type="slidenum">
              <a:rPr kumimoji="1" lang="zh-CN" altLang="en-US" smtClean="0"/>
              <a:t>‹#›</a:t>
            </a:fld>
            <a:endParaRPr kumimoji="1" lang="zh-CN" altLang="en-US"/>
          </a:p>
        </p:txBody>
      </p:sp>
    </p:spTree>
    <p:extLst>
      <p:ext uri="{BB962C8B-B14F-4D97-AF65-F5344CB8AC3E}">
        <p14:creationId xmlns:p14="http://schemas.microsoft.com/office/powerpoint/2010/main" val="3206833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1</a:t>
            </a:fld>
            <a:endParaRPr kumimoji="1" lang="zh-CN" altLang="en-US"/>
          </a:p>
        </p:txBody>
      </p:sp>
    </p:spTree>
    <p:extLst>
      <p:ext uri="{BB962C8B-B14F-4D97-AF65-F5344CB8AC3E}">
        <p14:creationId xmlns:p14="http://schemas.microsoft.com/office/powerpoint/2010/main" val="407794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11</a:t>
            </a:fld>
            <a:endParaRPr kumimoji="1" lang="zh-CN" altLang="en-US"/>
          </a:p>
        </p:txBody>
      </p:sp>
    </p:spTree>
    <p:extLst>
      <p:ext uri="{BB962C8B-B14F-4D97-AF65-F5344CB8AC3E}">
        <p14:creationId xmlns:p14="http://schemas.microsoft.com/office/powerpoint/2010/main" val="3527267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12</a:t>
            </a:fld>
            <a:endParaRPr kumimoji="1" lang="zh-CN" altLang="en-US"/>
          </a:p>
        </p:txBody>
      </p:sp>
    </p:spTree>
    <p:extLst>
      <p:ext uri="{BB962C8B-B14F-4D97-AF65-F5344CB8AC3E}">
        <p14:creationId xmlns:p14="http://schemas.microsoft.com/office/powerpoint/2010/main" val="735815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13</a:t>
            </a:fld>
            <a:endParaRPr kumimoji="1" lang="zh-CN" altLang="en-US"/>
          </a:p>
        </p:txBody>
      </p:sp>
    </p:spTree>
    <p:extLst>
      <p:ext uri="{BB962C8B-B14F-4D97-AF65-F5344CB8AC3E}">
        <p14:creationId xmlns:p14="http://schemas.microsoft.com/office/powerpoint/2010/main" val="883022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14</a:t>
            </a:fld>
            <a:endParaRPr kumimoji="1" lang="zh-CN" altLang="en-US"/>
          </a:p>
        </p:txBody>
      </p:sp>
    </p:spTree>
    <p:extLst>
      <p:ext uri="{BB962C8B-B14F-4D97-AF65-F5344CB8AC3E}">
        <p14:creationId xmlns:p14="http://schemas.microsoft.com/office/powerpoint/2010/main" val="4221545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15</a:t>
            </a:fld>
            <a:endParaRPr kumimoji="1" lang="zh-CN" altLang="en-US"/>
          </a:p>
        </p:txBody>
      </p:sp>
    </p:spTree>
    <p:extLst>
      <p:ext uri="{BB962C8B-B14F-4D97-AF65-F5344CB8AC3E}">
        <p14:creationId xmlns:p14="http://schemas.microsoft.com/office/powerpoint/2010/main" val="92030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16</a:t>
            </a:fld>
            <a:endParaRPr kumimoji="1" lang="zh-CN" altLang="en-US"/>
          </a:p>
        </p:txBody>
      </p:sp>
    </p:spTree>
    <p:extLst>
      <p:ext uri="{BB962C8B-B14F-4D97-AF65-F5344CB8AC3E}">
        <p14:creationId xmlns:p14="http://schemas.microsoft.com/office/powerpoint/2010/main" val="4053671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17</a:t>
            </a:fld>
            <a:endParaRPr kumimoji="1" lang="zh-CN" altLang="en-US"/>
          </a:p>
        </p:txBody>
      </p:sp>
    </p:spTree>
    <p:extLst>
      <p:ext uri="{BB962C8B-B14F-4D97-AF65-F5344CB8AC3E}">
        <p14:creationId xmlns:p14="http://schemas.microsoft.com/office/powerpoint/2010/main" val="2789665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18</a:t>
            </a:fld>
            <a:endParaRPr kumimoji="1" lang="zh-CN" altLang="en-US"/>
          </a:p>
        </p:txBody>
      </p:sp>
    </p:spTree>
    <p:extLst>
      <p:ext uri="{BB962C8B-B14F-4D97-AF65-F5344CB8AC3E}">
        <p14:creationId xmlns:p14="http://schemas.microsoft.com/office/powerpoint/2010/main" val="2399599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19</a:t>
            </a:fld>
            <a:endParaRPr kumimoji="1" lang="zh-CN" altLang="en-US"/>
          </a:p>
        </p:txBody>
      </p:sp>
    </p:spTree>
    <p:extLst>
      <p:ext uri="{BB962C8B-B14F-4D97-AF65-F5344CB8AC3E}">
        <p14:creationId xmlns:p14="http://schemas.microsoft.com/office/powerpoint/2010/main" val="3569107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20</a:t>
            </a:fld>
            <a:endParaRPr kumimoji="1" lang="zh-CN" altLang="en-US"/>
          </a:p>
        </p:txBody>
      </p:sp>
    </p:spTree>
    <p:extLst>
      <p:ext uri="{BB962C8B-B14F-4D97-AF65-F5344CB8AC3E}">
        <p14:creationId xmlns:p14="http://schemas.microsoft.com/office/powerpoint/2010/main" val="102953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3</a:t>
            </a:fld>
            <a:endParaRPr kumimoji="1" lang="zh-CN" altLang="en-US"/>
          </a:p>
        </p:txBody>
      </p:sp>
    </p:spTree>
    <p:extLst>
      <p:ext uri="{BB962C8B-B14F-4D97-AF65-F5344CB8AC3E}">
        <p14:creationId xmlns:p14="http://schemas.microsoft.com/office/powerpoint/2010/main" val="1277020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21</a:t>
            </a:fld>
            <a:endParaRPr kumimoji="1" lang="zh-CN" altLang="en-US"/>
          </a:p>
        </p:txBody>
      </p:sp>
    </p:spTree>
    <p:extLst>
      <p:ext uri="{BB962C8B-B14F-4D97-AF65-F5344CB8AC3E}">
        <p14:creationId xmlns:p14="http://schemas.microsoft.com/office/powerpoint/2010/main" val="877128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4</a:t>
            </a:fld>
            <a:endParaRPr kumimoji="1" lang="zh-CN" altLang="en-US"/>
          </a:p>
        </p:txBody>
      </p:sp>
    </p:spTree>
    <p:extLst>
      <p:ext uri="{BB962C8B-B14F-4D97-AF65-F5344CB8AC3E}">
        <p14:creationId xmlns:p14="http://schemas.microsoft.com/office/powerpoint/2010/main" val="3200626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5</a:t>
            </a:fld>
            <a:endParaRPr kumimoji="1" lang="zh-CN" altLang="en-US"/>
          </a:p>
        </p:txBody>
      </p:sp>
    </p:spTree>
    <p:extLst>
      <p:ext uri="{BB962C8B-B14F-4D97-AF65-F5344CB8AC3E}">
        <p14:creationId xmlns:p14="http://schemas.microsoft.com/office/powerpoint/2010/main" val="3642652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6</a:t>
            </a:fld>
            <a:endParaRPr kumimoji="1" lang="zh-CN" altLang="en-US"/>
          </a:p>
        </p:txBody>
      </p:sp>
    </p:spTree>
    <p:extLst>
      <p:ext uri="{BB962C8B-B14F-4D97-AF65-F5344CB8AC3E}">
        <p14:creationId xmlns:p14="http://schemas.microsoft.com/office/powerpoint/2010/main" val="2170959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7</a:t>
            </a:fld>
            <a:endParaRPr kumimoji="1" lang="zh-CN" altLang="en-US"/>
          </a:p>
        </p:txBody>
      </p:sp>
    </p:spTree>
    <p:extLst>
      <p:ext uri="{BB962C8B-B14F-4D97-AF65-F5344CB8AC3E}">
        <p14:creationId xmlns:p14="http://schemas.microsoft.com/office/powerpoint/2010/main" val="2773826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8</a:t>
            </a:fld>
            <a:endParaRPr kumimoji="1" lang="zh-CN" altLang="en-US"/>
          </a:p>
        </p:txBody>
      </p:sp>
    </p:spTree>
    <p:extLst>
      <p:ext uri="{BB962C8B-B14F-4D97-AF65-F5344CB8AC3E}">
        <p14:creationId xmlns:p14="http://schemas.microsoft.com/office/powerpoint/2010/main" val="3918389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9</a:t>
            </a:fld>
            <a:endParaRPr kumimoji="1" lang="zh-CN" altLang="en-US"/>
          </a:p>
        </p:txBody>
      </p:sp>
    </p:spTree>
    <p:extLst>
      <p:ext uri="{BB962C8B-B14F-4D97-AF65-F5344CB8AC3E}">
        <p14:creationId xmlns:p14="http://schemas.microsoft.com/office/powerpoint/2010/main" val="3291947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E4B34D9-42E9-0E4F-ABBC-338983382DC0}" type="slidenum">
              <a:rPr kumimoji="1" lang="zh-CN" altLang="en-US" smtClean="0"/>
              <a:t>10</a:t>
            </a:fld>
            <a:endParaRPr kumimoji="1" lang="zh-CN" altLang="en-US"/>
          </a:p>
        </p:txBody>
      </p:sp>
    </p:spTree>
    <p:extLst>
      <p:ext uri="{BB962C8B-B14F-4D97-AF65-F5344CB8AC3E}">
        <p14:creationId xmlns:p14="http://schemas.microsoft.com/office/powerpoint/2010/main" val="2894639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4" name="组合 3"/>
          <p:cNvGrpSpPr/>
          <p:nvPr userDrawn="1"/>
        </p:nvGrpSpPr>
        <p:grpSpPr>
          <a:xfrm>
            <a:off x="0" y="6126486"/>
            <a:ext cx="9143999" cy="731514"/>
            <a:chOff x="1" y="2947547"/>
            <a:chExt cx="9143999" cy="2827685"/>
          </a:xfrm>
        </p:grpSpPr>
        <p:sp>
          <p:nvSpPr>
            <p:cNvPr id="5" name="任意多边形 4"/>
            <p:cNvSpPr/>
            <p:nvPr/>
          </p:nvSpPr>
          <p:spPr>
            <a:xfrm>
              <a:off x="1" y="2947547"/>
              <a:ext cx="9143999" cy="229735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6" name="任意多边形 5"/>
            <p:cNvSpPr/>
            <p:nvPr/>
          </p:nvSpPr>
          <p:spPr>
            <a:xfrm>
              <a:off x="1" y="3559995"/>
              <a:ext cx="9143999" cy="2215237"/>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flip="none" rotWithShape="1">
              <a:gsLst>
                <a:gs pos="26000">
                  <a:schemeClr val="bg1"/>
                </a:gs>
                <a:gs pos="100000">
                  <a:srgbClr val="DFDFDF">
                    <a:lumMod val="52000"/>
                    <a:lumOff val="4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grpSp>
      <p:grpSp>
        <p:nvGrpSpPr>
          <p:cNvPr id="7" name="组合 6"/>
          <p:cNvGrpSpPr/>
          <p:nvPr userDrawn="1"/>
        </p:nvGrpSpPr>
        <p:grpSpPr>
          <a:xfrm rot="10800000">
            <a:off x="-7" y="-1"/>
            <a:ext cx="9144001" cy="1882013"/>
            <a:chOff x="1" y="2994858"/>
            <a:chExt cx="9144001" cy="3162457"/>
          </a:xfrm>
        </p:grpSpPr>
        <p:sp>
          <p:nvSpPr>
            <p:cNvPr id="8" name="任意多边形 7"/>
            <p:cNvSpPr/>
            <p:nvPr/>
          </p:nvSpPr>
          <p:spPr>
            <a:xfrm>
              <a:off x="1" y="2994858"/>
              <a:ext cx="9143999" cy="215401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p>
          </p:txBody>
        </p:sp>
        <p:sp>
          <p:nvSpPr>
            <p:cNvPr id="9" name="任意多边形 8"/>
            <p:cNvSpPr/>
            <p:nvPr/>
          </p:nvSpPr>
          <p:spPr>
            <a:xfrm>
              <a:off x="3" y="3474503"/>
              <a:ext cx="9143999" cy="2682812"/>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flip="none" rotWithShape="1">
              <a:gsLst>
                <a:gs pos="17000">
                  <a:schemeClr val="bg1"/>
                </a:gs>
                <a:gs pos="100000">
                  <a:srgbClr val="DFDFDF">
                    <a:lumMod val="73000"/>
                    <a:lumOff val="27000"/>
                  </a:srgbClr>
                </a:gs>
                <a:gs pos="81000">
                  <a:srgbClr val="DFDFDF">
                    <a:lumMod val="52000"/>
                    <a:lumOff val="4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grpSp>
      <p:sp>
        <p:nvSpPr>
          <p:cNvPr id="11" name="文本框 10"/>
          <p:cNvSpPr txBox="1"/>
          <p:nvPr userDrawn="1"/>
        </p:nvSpPr>
        <p:spPr>
          <a:xfrm>
            <a:off x="8703044" y="6511211"/>
            <a:ext cx="211221" cy="215442"/>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a:t>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标题 1"/>
          <p:cNvSpPr>
            <a:spLocks noGrp="1"/>
          </p:cNvSpPr>
          <p:nvPr>
            <p:ph type="title"/>
          </p:nvPr>
        </p:nvSpPr>
        <p:spPr>
          <a:xfrm>
            <a:off x="361950" y="371408"/>
            <a:ext cx="8229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p>
        </p:txBody>
      </p:sp>
      <p:pic>
        <p:nvPicPr>
          <p:cNvPr id="15" name="图片 14"/>
          <p:cNvPicPr>
            <a:picLocks noChangeAspect="1"/>
          </p:cNvPicPr>
          <p:nvPr userDrawn="1"/>
        </p:nvPicPr>
        <p:blipFill rotWithShape="1">
          <a:blip r:embed="rId2">
            <a:extLst>
              <a:ext uri="{28A0092B-C50C-407E-A947-70E740481C1C}">
                <a14:useLocalDpi xmlns:a14="http://schemas.microsoft.com/office/drawing/2010/main" val="0"/>
              </a:ext>
            </a:extLst>
          </a:blip>
          <a:srcRect r="78695"/>
          <a:stretch/>
        </p:blipFill>
        <p:spPr>
          <a:xfrm>
            <a:off x="8202096" y="295407"/>
            <a:ext cx="744346" cy="714429"/>
          </a:xfrm>
          <a:prstGeom prst="rect">
            <a:avLst/>
          </a:prstGeom>
        </p:spPr>
      </p:pic>
    </p:spTree>
    <p:extLst>
      <p:ext uri="{BB962C8B-B14F-4D97-AF65-F5344CB8AC3E}">
        <p14:creationId xmlns:p14="http://schemas.microsoft.com/office/powerpoint/2010/main" val="505418203"/>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86576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23934"/>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50FEE-C184-9C44-A87C-14688E67DF0A}" type="datetimeFigureOut">
              <a:rPr kumimoji="1" lang="zh-CN" altLang="en-US" smtClean="0"/>
              <a:t>2020/6/12</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DC8B4-F298-AA4C-BBDD-4ED5847DBBE2}" type="slidenum">
              <a:rPr kumimoji="1" lang="zh-CN" altLang="en-US" smtClean="0"/>
              <a:t>‹#›</a:t>
            </a:fld>
            <a:endParaRPr kumimoji="1" lang="zh-CN" altLang="en-US"/>
          </a:p>
        </p:txBody>
      </p:sp>
    </p:spTree>
    <p:extLst>
      <p:ext uri="{BB962C8B-B14F-4D97-AF65-F5344CB8AC3E}">
        <p14:creationId xmlns:p14="http://schemas.microsoft.com/office/powerpoint/2010/main" val="942269845"/>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14">
            <a:extLst>
              <a:ext uri="{FF2B5EF4-FFF2-40B4-BE49-F238E27FC236}">
                <a16:creationId xmlns:a16="http://schemas.microsoft.com/office/drawing/2014/main" id="{5408B285-DDFE-4DED-9D56-45511F402D3C}"/>
              </a:ext>
            </a:extLst>
          </p:cNvPr>
          <p:cNvSpPr/>
          <p:nvPr/>
        </p:nvSpPr>
        <p:spPr>
          <a:xfrm>
            <a:off x="0" y="4893854"/>
            <a:ext cx="9143999" cy="2051818"/>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任意多边形 21">
            <a:extLst>
              <a:ext uri="{FF2B5EF4-FFF2-40B4-BE49-F238E27FC236}">
                <a16:creationId xmlns:a16="http://schemas.microsoft.com/office/drawing/2014/main" id="{B3AA8AF9-70D2-47A6-883E-91AE23FDB97E}"/>
              </a:ext>
            </a:extLst>
          </p:cNvPr>
          <p:cNvSpPr/>
          <p:nvPr/>
        </p:nvSpPr>
        <p:spPr>
          <a:xfrm>
            <a:off x="0" y="5431808"/>
            <a:ext cx="9143999" cy="3478011"/>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flip="none" rotWithShape="1">
            <a:gsLst>
              <a:gs pos="17000">
                <a:schemeClr val="bg1"/>
              </a:gs>
              <a:gs pos="100000">
                <a:srgbClr val="DFDFDF">
                  <a:lumMod val="52000"/>
                  <a:lumOff val="48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sp>
        <p:nvSpPr>
          <p:cNvPr id="7" name="标题 3">
            <a:extLst>
              <a:ext uri="{FF2B5EF4-FFF2-40B4-BE49-F238E27FC236}">
                <a16:creationId xmlns:a16="http://schemas.microsoft.com/office/drawing/2014/main" id="{4D7EAF3D-ABB4-40DD-BC73-10729424F27F}"/>
              </a:ext>
            </a:extLst>
          </p:cNvPr>
          <p:cNvSpPr txBox="1">
            <a:spLocks/>
          </p:cNvSpPr>
          <p:nvPr/>
        </p:nvSpPr>
        <p:spPr>
          <a:xfrm>
            <a:off x="1627189" y="2104981"/>
            <a:ext cx="6135685" cy="52322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sz="2800">
                <a:solidFill>
                  <a:srgbClr val="04619D"/>
                </a:solidFill>
                <a:latin typeface="微软雅黑" panose="020B0503020204020204" pitchFamily="34" charset="-122"/>
                <a:ea typeface="微软雅黑" panose="020B0503020204020204" pitchFamily="34" charset="-122"/>
              </a:rPr>
              <a:t>基于</a:t>
            </a:r>
            <a:r>
              <a:rPr lang="en-US" altLang="zh-CN" sz="2800">
                <a:solidFill>
                  <a:srgbClr val="04619D"/>
                </a:solidFill>
                <a:latin typeface="微软雅黑" panose="020B0503020204020204" pitchFamily="34" charset="-122"/>
                <a:ea typeface="微软雅黑" panose="020B0503020204020204" pitchFamily="34" charset="-122"/>
              </a:rPr>
              <a:t>Flask</a:t>
            </a:r>
            <a:r>
              <a:rPr lang="zh-CN" altLang="en-US" sz="2800">
                <a:solidFill>
                  <a:srgbClr val="04619D"/>
                </a:solidFill>
                <a:latin typeface="微软雅黑" panose="020B0503020204020204" pitchFamily="34" charset="-122"/>
                <a:ea typeface="微软雅黑" panose="020B0503020204020204" pitchFamily="34" charset="-122"/>
              </a:rPr>
              <a:t>的深度学习自动化部署系统</a:t>
            </a:r>
            <a:endParaRPr lang="zh-CN" altLang="en-US" sz="2800" dirty="0">
              <a:solidFill>
                <a:srgbClr val="04619D"/>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05157F69-4D01-4549-B058-339FEFEDABDA}"/>
              </a:ext>
            </a:extLst>
          </p:cNvPr>
          <p:cNvPicPr>
            <a:picLocks noChangeAspect="1"/>
          </p:cNvPicPr>
          <p:nvPr/>
        </p:nvPicPr>
        <p:blipFill rotWithShape="1">
          <a:blip r:embed="rId3">
            <a:extLst>
              <a:ext uri="{28A0092B-C50C-407E-A947-70E740481C1C}">
                <a14:useLocalDpi xmlns:a14="http://schemas.microsoft.com/office/drawing/2010/main" val="0"/>
              </a:ext>
            </a:extLst>
          </a:blip>
          <a:srcRect r="78695"/>
          <a:stretch/>
        </p:blipFill>
        <p:spPr>
          <a:xfrm>
            <a:off x="517365" y="315501"/>
            <a:ext cx="1266985" cy="1216062"/>
          </a:xfrm>
          <a:prstGeom prst="rect">
            <a:avLst/>
          </a:prstGeom>
        </p:spPr>
      </p:pic>
      <p:sp>
        <p:nvSpPr>
          <p:cNvPr id="2" name="文本框 1">
            <a:extLst>
              <a:ext uri="{FF2B5EF4-FFF2-40B4-BE49-F238E27FC236}">
                <a16:creationId xmlns:a16="http://schemas.microsoft.com/office/drawing/2014/main" id="{6F4FE1E7-B44F-4CEB-B662-ED7947576777}"/>
              </a:ext>
            </a:extLst>
          </p:cNvPr>
          <p:cNvSpPr txBox="1"/>
          <p:nvPr/>
        </p:nvSpPr>
        <p:spPr>
          <a:xfrm>
            <a:off x="3352755" y="3770533"/>
            <a:ext cx="2438488" cy="1123321"/>
          </a:xfrm>
          <a:prstGeom prst="rect">
            <a:avLst/>
          </a:prstGeom>
          <a:noFill/>
        </p:spPr>
        <p:txBody>
          <a:bodyPr wrap="none" rtlCol="0">
            <a:spAutoFit/>
          </a:bodyPr>
          <a:lstStyle/>
          <a:p>
            <a:pPr algn="ctr">
              <a:lnSpc>
                <a:spcPct val="200000"/>
              </a:lnSpc>
            </a:pPr>
            <a:r>
              <a:rPr lang="zh-CN" altLang="en-US"/>
              <a:t>软件工程综合实验 </a:t>
            </a:r>
            <a:r>
              <a:rPr lang="en-US" altLang="zh-CN"/>
              <a:t>C</a:t>
            </a:r>
            <a:r>
              <a:rPr lang="zh-CN" altLang="en-US"/>
              <a:t>组</a:t>
            </a:r>
            <a:endParaRPr lang="en-US" altLang="zh-CN"/>
          </a:p>
          <a:p>
            <a:pPr algn="ctr">
              <a:lnSpc>
                <a:spcPct val="200000"/>
              </a:lnSpc>
            </a:pPr>
            <a:r>
              <a:rPr lang="en-US" altLang="zh-CN"/>
              <a:t>2020</a:t>
            </a:r>
            <a:r>
              <a:rPr lang="zh-CN" altLang="en-US"/>
              <a:t>年</a:t>
            </a:r>
            <a:r>
              <a:rPr lang="en-US" altLang="zh-CN"/>
              <a:t>6</a:t>
            </a:r>
            <a:r>
              <a:rPr lang="zh-CN" altLang="en-US"/>
              <a:t>月</a:t>
            </a:r>
            <a:r>
              <a:rPr lang="en-US" altLang="zh-CN"/>
              <a:t>12</a:t>
            </a:r>
            <a:r>
              <a:rPr lang="zh-CN" altLang="en-US"/>
              <a:t>日</a:t>
            </a:r>
          </a:p>
        </p:txBody>
      </p:sp>
    </p:spTree>
    <p:extLst>
      <p:ext uri="{BB962C8B-B14F-4D97-AF65-F5344CB8AC3E}">
        <p14:creationId xmlns:p14="http://schemas.microsoft.com/office/powerpoint/2010/main" val="51139883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4C6F9-2BE3-D942-9DC4-350E76A1CDF5}"/>
              </a:ext>
            </a:extLst>
          </p:cNvPr>
          <p:cNvSpPr>
            <a:spLocks noGrp="1"/>
          </p:cNvSpPr>
          <p:nvPr>
            <p:ph type="title"/>
          </p:nvPr>
        </p:nvSpPr>
        <p:spPr>
          <a:xfrm>
            <a:off x="571500" y="371408"/>
            <a:ext cx="8229600" cy="533400"/>
          </a:xfrm>
        </p:spPr>
        <p:txBody>
          <a:bodyPr>
            <a:normAutofit/>
          </a:bodyPr>
          <a:lstStyle/>
          <a:p>
            <a:r>
              <a:rPr kumimoji="1" lang="zh-CN" altLang="en-US" sz="2000" dirty="0">
                <a:latin typeface="等线" panose="02010600030101010101" pitchFamily="2" charset="-122"/>
                <a:ea typeface="等线" panose="02010600030101010101" pitchFamily="2" charset="-122"/>
              </a:rPr>
              <a:t>实验</a:t>
            </a:r>
            <a:r>
              <a:rPr kumimoji="1" lang="zh-CN" altLang="en-US" sz="2000">
                <a:latin typeface="等线" panose="02010600030101010101" pitchFamily="2" charset="-122"/>
                <a:ea typeface="等线" panose="02010600030101010101" pitchFamily="2" charset="-122"/>
              </a:rPr>
              <a:t>四：测试需求分析</a:t>
            </a:r>
            <a:endParaRPr kumimoji="1" lang="zh-CN" altLang="en-US" sz="2000" dirty="0">
              <a:latin typeface="等线" panose="02010600030101010101" pitchFamily="2" charset="-122"/>
              <a:ea typeface="等线" panose="02010600030101010101" pitchFamily="2" charset="-122"/>
            </a:endParaRPr>
          </a:p>
        </p:txBody>
      </p:sp>
      <p:sp>
        <p:nvSpPr>
          <p:cNvPr id="9" name="文本框 8">
            <a:extLst>
              <a:ext uri="{FF2B5EF4-FFF2-40B4-BE49-F238E27FC236}">
                <a16:creationId xmlns:a16="http://schemas.microsoft.com/office/drawing/2014/main" id="{1EC9C3F6-DA86-493C-B9DE-B4DBE84CDB47}"/>
              </a:ext>
            </a:extLst>
          </p:cNvPr>
          <p:cNvSpPr txBox="1"/>
          <p:nvPr/>
        </p:nvSpPr>
        <p:spPr>
          <a:xfrm>
            <a:off x="5232400" y="2247668"/>
            <a:ext cx="3789680" cy="26400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t>主要工作集中软件测试需求规格说明书</a:t>
            </a:r>
            <a:endParaRPr lang="en-US" altLang="zh-CN" sz="1600" dirty="0"/>
          </a:p>
          <a:p>
            <a:pPr marL="285750" indent="-285750">
              <a:lnSpc>
                <a:spcPct val="150000"/>
              </a:lnSpc>
              <a:buFont typeface="Arial" panose="020B0604020202020204" pitchFamily="34" charset="0"/>
              <a:buChar char="•"/>
            </a:pPr>
            <a:r>
              <a:rPr lang="zh-CN" altLang="en-US" sz="1600" dirty="0"/>
              <a:t>分类别设计了测试用例，达到</a:t>
            </a:r>
            <a:r>
              <a:rPr lang="en-US" altLang="zh-CN" sz="1600" dirty="0"/>
              <a:t>100%</a:t>
            </a:r>
            <a:r>
              <a:rPr lang="zh-CN" altLang="en-US" sz="1600" dirty="0"/>
              <a:t>的测试覆盖率</a:t>
            </a:r>
            <a:endParaRPr lang="en-US" altLang="zh-CN" sz="1600" dirty="0"/>
          </a:p>
          <a:p>
            <a:pPr marL="285750" indent="-285750">
              <a:lnSpc>
                <a:spcPct val="150000"/>
              </a:lnSpc>
              <a:buFont typeface="Arial" panose="020B0604020202020204" pitchFamily="34" charset="0"/>
              <a:buChar char="•"/>
            </a:pPr>
            <a:r>
              <a:rPr lang="zh-CN" altLang="en-US" sz="1600" dirty="0"/>
              <a:t>产出了测试需求规格说明书、测试报告、缺陷修复报告、回归测试报告和使用指南</a:t>
            </a:r>
          </a:p>
        </p:txBody>
      </p:sp>
      <p:pic>
        <p:nvPicPr>
          <p:cNvPr id="3" name="图片 2">
            <a:extLst>
              <a:ext uri="{FF2B5EF4-FFF2-40B4-BE49-F238E27FC236}">
                <a16:creationId xmlns:a16="http://schemas.microsoft.com/office/drawing/2014/main" id="{EFAC544E-5564-4A24-8EDC-CB362428B054}"/>
              </a:ext>
            </a:extLst>
          </p:cNvPr>
          <p:cNvPicPr>
            <a:picLocks noChangeAspect="1"/>
          </p:cNvPicPr>
          <p:nvPr/>
        </p:nvPicPr>
        <p:blipFill>
          <a:blip r:embed="rId3"/>
          <a:stretch>
            <a:fillRect/>
          </a:stretch>
        </p:blipFill>
        <p:spPr>
          <a:xfrm>
            <a:off x="621284" y="1772467"/>
            <a:ext cx="4502381" cy="920797"/>
          </a:xfrm>
          <a:prstGeom prst="rect">
            <a:avLst/>
          </a:prstGeom>
        </p:spPr>
      </p:pic>
      <p:pic>
        <p:nvPicPr>
          <p:cNvPr id="7" name="图片 6">
            <a:extLst>
              <a:ext uri="{FF2B5EF4-FFF2-40B4-BE49-F238E27FC236}">
                <a16:creationId xmlns:a16="http://schemas.microsoft.com/office/drawing/2014/main" id="{6F3DB6B4-2DB6-40E0-B71C-91420E3EC438}"/>
              </a:ext>
            </a:extLst>
          </p:cNvPr>
          <p:cNvPicPr>
            <a:picLocks noChangeAspect="1"/>
          </p:cNvPicPr>
          <p:nvPr/>
        </p:nvPicPr>
        <p:blipFill>
          <a:blip r:embed="rId4"/>
          <a:stretch>
            <a:fillRect/>
          </a:stretch>
        </p:blipFill>
        <p:spPr>
          <a:xfrm>
            <a:off x="1242380" y="2877304"/>
            <a:ext cx="3260187" cy="1591931"/>
          </a:xfrm>
          <a:prstGeom prst="rect">
            <a:avLst/>
          </a:prstGeom>
        </p:spPr>
      </p:pic>
      <p:pic>
        <p:nvPicPr>
          <p:cNvPr id="10" name="图片 9">
            <a:extLst>
              <a:ext uri="{FF2B5EF4-FFF2-40B4-BE49-F238E27FC236}">
                <a16:creationId xmlns:a16="http://schemas.microsoft.com/office/drawing/2014/main" id="{BE3F9946-087B-4168-B0F7-A91422DE1282}"/>
              </a:ext>
            </a:extLst>
          </p:cNvPr>
          <p:cNvPicPr>
            <a:picLocks noChangeAspect="1"/>
          </p:cNvPicPr>
          <p:nvPr/>
        </p:nvPicPr>
        <p:blipFill>
          <a:blip r:embed="rId5"/>
          <a:stretch>
            <a:fillRect/>
          </a:stretch>
        </p:blipFill>
        <p:spPr>
          <a:xfrm>
            <a:off x="1263901" y="4653275"/>
            <a:ext cx="3238666" cy="1663786"/>
          </a:xfrm>
          <a:prstGeom prst="rect">
            <a:avLst/>
          </a:prstGeom>
        </p:spPr>
      </p:pic>
    </p:spTree>
    <p:extLst>
      <p:ext uri="{BB962C8B-B14F-4D97-AF65-F5344CB8AC3E}">
        <p14:creationId xmlns:p14="http://schemas.microsoft.com/office/powerpoint/2010/main" val="364070062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4C6F9-2BE3-D942-9DC4-350E76A1CDF5}"/>
              </a:ext>
            </a:extLst>
          </p:cNvPr>
          <p:cNvSpPr>
            <a:spLocks noGrp="1"/>
          </p:cNvSpPr>
          <p:nvPr>
            <p:ph type="title"/>
          </p:nvPr>
        </p:nvSpPr>
        <p:spPr>
          <a:xfrm>
            <a:off x="571500" y="371408"/>
            <a:ext cx="8229600" cy="533400"/>
          </a:xfrm>
        </p:spPr>
        <p:txBody>
          <a:bodyPr>
            <a:normAutofit/>
          </a:bodyPr>
          <a:lstStyle/>
          <a:p>
            <a:r>
              <a:rPr kumimoji="1" lang="zh-CN" altLang="en-US" sz="2000" dirty="0">
                <a:latin typeface="等线" panose="02010600030101010101" pitchFamily="2" charset="-122"/>
                <a:ea typeface="等线" panose="02010600030101010101" pitchFamily="2" charset="-122"/>
              </a:rPr>
              <a:t>实验</a:t>
            </a:r>
            <a:r>
              <a:rPr kumimoji="1" lang="zh-CN" altLang="en-US" sz="2000">
                <a:latin typeface="等线" panose="02010600030101010101" pitchFamily="2" charset="-122"/>
                <a:ea typeface="等线" panose="02010600030101010101" pitchFamily="2" charset="-122"/>
              </a:rPr>
              <a:t>四：测试需求分析</a:t>
            </a:r>
            <a:endParaRPr kumimoji="1" lang="zh-CN" altLang="en-US" sz="2000" dirty="0">
              <a:latin typeface="等线" panose="02010600030101010101" pitchFamily="2" charset="-122"/>
              <a:ea typeface="等线" panose="02010600030101010101" pitchFamily="2" charset="-122"/>
            </a:endParaRPr>
          </a:p>
        </p:txBody>
      </p:sp>
      <p:sp>
        <p:nvSpPr>
          <p:cNvPr id="9" name="文本框 8">
            <a:extLst>
              <a:ext uri="{FF2B5EF4-FFF2-40B4-BE49-F238E27FC236}">
                <a16:creationId xmlns:a16="http://schemas.microsoft.com/office/drawing/2014/main" id="{1EC9C3F6-DA86-493C-B9DE-B4DBE84CDB47}"/>
              </a:ext>
            </a:extLst>
          </p:cNvPr>
          <p:cNvSpPr txBox="1"/>
          <p:nvPr/>
        </p:nvSpPr>
        <p:spPr>
          <a:xfrm>
            <a:off x="2819400" y="2256722"/>
            <a:ext cx="5623560" cy="79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t>分类别对软件制品设计了测试用例</a:t>
            </a:r>
            <a:endParaRPr lang="en-US" altLang="zh-CN" sz="1600" dirty="0"/>
          </a:p>
          <a:p>
            <a:pPr marL="285750" indent="-285750">
              <a:lnSpc>
                <a:spcPct val="150000"/>
              </a:lnSpc>
              <a:buFont typeface="Arial" panose="020B0604020202020204" pitchFamily="34" charset="0"/>
              <a:buChar char="•"/>
            </a:pPr>
            <a:r>
              <a:rPr lang="zh-CN" altLang="en-US" sz="1600" dirty="0"/>
              <a:t>分优先级对软件制品进行了测试</a:t>
            </a:r>
          </a:p>
        </p:txBody>
      </p:sp>
      <p:pic>
        <p:nvPicPr>
          <p:cNvPr id="13" name="图片 12">
            <a:extLst>
              <a:ext uri="{FF2B5EF4-FFF2-40B4-BE49-F238E27FC236}">
                <a16:creationId xmlns:a16="http://schemas.microsoft.com/office/drawing/2014/main" id="{56DC8DFA-2369-4BA6-8D65-242187ECDF33}"/>
              </a:ext>
            </a:extLst>
          </p:cNvPr>
          <p:cNvPicPr>
            <a:picLocks noChangeAspect="1"/>
          </p:cNvPicPr>
          <p:nvPr/>
        </p:nvPicPr>
        <p:blipFill>
          <a:blip r:embed="rId3"/>
          <a:stretch>
            <a:fillRect/>
          </a:stretch>
        </p:blipFill>
        <p:spPr>
          <a:xfrm>
            <a:off x="1005840" y="2256722"/>
            <a:ext cx="1173614" cy="1166092"/>
          </a:xfrm>
          <a:prstGeom prst="rect">
            <a:avLst/>
          </a:prstGeom>
        </p:spPr>
      </p:pic>
      <p:pic>
        <p:nvPicPr>
          <p:cNvPr id="14" name="图片 13">
            <a:extLst>
              <a:ext uri="{FF2B5EF4-FFF2-40B4-BE49-F238E27FC236}">
                <a16:creationId xmlns:a16="http://schemas.microsoft.com/office/drawing/2014/main" id="{92F399C4-7273-4B9A-BF3A-781E0839A728}"/>
              </a:ext>
            </a:extLst>
          </p:cNvPr>
          <p:cNvPicPr>
            <a:picLocks noChangeAspect="1"/>
          </p:cNvPicPr>
          <p:nvPr/>
        </p:nvPicPr>
        <p:blipFill>
          <a:blip r:embed="rId4"/>
          <a:stretch>
            <a:fillRect/>
          </a:stretch>
        </p:blipFill>
        <p:spPr>
          <a:xfrm>
            <a:off x="1005840" y="4306126"/>
            <a:ext cx="1173614" cy="1185291"/>
          </a:xfrm>
          <a:prstGeom prst="rect">
            <a:avLst/>
          </a:prstGeom>
        </p:spPr>
      </p:pic>
      <p:sp>
        <p:nvSpPr>
          <p:cNvPr id="8" name="文本框 7">
            <a:extLst>
              <a:ext uri="{FF2B5EF4-FFF2-40B4-BE49-F238E27FC236}">
                <a16:creationId xmlns:a16="http://schemas.microsoft.com/office/drawing/2014/main" id="{EEA20C61-7012-43C7-ADB8-F1BE69F2891A}"/>
              </a:ext>
            </a:extLst>
          </p:cNvPr>
          <p:cNvSpPr txBox="1"/>
          <p:nvPr/>
        </p:nvSpPr>
        <p:spPr>
          <a:xfrm>
            <a:off x="2819400" y="4458586"/>
            <a:ext cx="5623560" cy="79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t>非功能性的测试工作较少</a:t>
            </a:r>
            <a:endParaRPr lang="en-US" altLang="zh-CN" sz="1600" dirty="0"/>
          </a:p>
          <a:p>
            <a:pPr marL="285750" indent="-285750">
              <a:lnSpc>
                <a:spcPct val="150000"/>
              </a:lnSpc>
              <a:buFont typeface="Arial" panose="020B0604020202020204" pitchFamily="34" charset="0"/>
              <a:buChar char="•"/>
            </a:pPr>
            <a:r>
              <a:rPr lang="zh-CN" altLang="en-US" sz="1600" dirty="0"/>
              <a:t>测试需求规格说明书的规范性不足</a:t>
            </a:r>
          </a:p>
        </p:txBody>
      </p:sp>
    </p:spTree>
    <p:extLst>
      <p:ext uri="{BB962C8B-B14F-4D97-AF65-F5344CB8AC3E}">
        <p14:creationId xmlns:p14="http://schemas.microsoft.com/office/powerpoint/2010/main" val="342729417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4C6F9-2BE3-D942-9DC4-350E76A1CDF5}"/>
              </a:ext>
            </a:extLst>
          </p:cNvPr>
          <p:cNvSpPr>
            <a:spLocks noGrp="1"/>
          </p:cNvSpPr>
          <p:nvPr>
            <p:ph type="title"/>
          </p:nvPr>
        </p:nvSpPr>
        <p:spPr>
          <a:xfrm>
            <a:off x="571500" y="371408"/>
            <a:ext cx="8229600" cy="533400"/>
          </a:xfrm>
        </p:spPr>
        <p:txBody>
          <a:bodyPr>
            <a:normAutofit/>
          </a:bodyPr>
          <a:lstStyle/>
          <a:p>
            <a:r>
              <a:rPr kumimoji="1" lang="zh-CN" altLang="en-US" sz="2000" dirty="0">
                <a:latin typeface="等线" panose="02010600030101010101" pitchFamily="2" charset="-122"/>
                <a:ea typeface="等线" panose="02010600030101010101" pitchFamily="2" charset="-122"/>
              </a:rPr>
              <a:t>实验五：</a:t>
            </a:r>
            <a:r>
              <a:rPr kumimoji="1" lang="zh-CN" altLang="en-US" sz="2000">
                <a:latin typeface="等线" panose="02010600030101010101" pitchFamily="2" charset="-122"/>
                <a:ea typeface="等线" panose="02010600030101010101" pitchFamily="2" charset="-122"/>
              </a:rPr>
              <a:t>软件测试评审</a:t>
            </a:r>
            <a:endParaRPr kumimoji="1" lang="zh-CN" altLang="en-US" sz="2000" dirty="0">
              <a:latin typeface="等线" panose="02010600030101010101" pitchFamily="2" charset="-122"/>
              <a:ea typeface="等线" panose="02010600030101010101" pitchFamily="2" charset="-122"/>
            </a:endParaRPr>
          </a:p>
        </p:txBody>
      </p:sp>
      <p:sp>
        <p:nvSpPr>
          <p:cNvPr id="9" name="文本框 8">
            <a:extLst>
              <a:ext uri="{FF2B5EF4-FFF2-40B4-BE49-F238E27FC236}">
                <a16:creationId xmlns:a16="http://schemas.microsoft.com/office/drawing/2014/main" id="{1EC9C3F6-DA86-493C-B9DE-B4DBE84CDB47}"/>
              </a:ext>
            </a:extLst>
          </p:cNvPr>
          <p:cNvSpPr txBox="1"/>
          <p:nvPr/>
        </p:nvSpPr>
        <p:spPr>
          <a:xfrm>
            <a:off x="5138293" y="3485631"/>
            <a:ext cx="3789680" cy="12041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t>共与四个组经过了两轮的互评审</a:t>
            </a:r>
            <a:endParaRPr lang="en-US" altLang="zh-CN" sz="1600" dirty="0"/>
          </a:p>
          <a:p>
            <a:pPr marL="285750" indent="-285750">
              <a:lnSpc>
                <a:spcPct val="150000"/>
              </a:lnSpc>
              <a:buFont typeface="Arial" panose="020B0604020202020204" pitchFamily="34" charset="0"/>
              <a:buChar char="•"/>
            </a:pPr>
            <a:r>
              <a:rPr lang="zh-CN" altLang="en-US" sz="1600" dirty="0"/>
              <a:t>提出</a:t>
            </a:r>
            <a:r>
              <a:rPr lang="en-US" altLang="zh-CN" sz="1600" dirty="0"/>
              <a:t>91</a:t>
            </a:r>
            <a:r>
              <a:rPr lang="zh-CN" altLang="en-US" sz="1600" dirty="0"/>
              <a:t>个文档与软件问题</a:t>
            </a:r>
            <a:endParaRPr lang="en-US" altLang="zh-CN" sz="1600" dirty="0"/>
          </a:p>
          <a:p>
            <a:pPr marL="285750" indent="-285750">
              <a:lnSpc>
                <a:spcPct val="150000"/>
              </a:lnSpc>
              <a:buFont typeface="Arial" panose="020B0604020202020204" pitchFamily="34" charset="0"/>
              <a:buChar char="•"/>
            </a:pPr>
            <a:r>
              <a:rPr lang="zh-CN" altLang="en-US" sz="1600" dirty="0"/>
              <a:t>收到</a:t>
            </a:r>
            <a:r>
              <a:rPr lang="en-US" altLang="zh-CN" sz="1600" dirty="0"/>
              <a:t>89</a:t>
            </a:r>
            <a:r>
              <a:rPr lang="zh-CN" altLang="en-US" sz="1600" dirty="0"/>
              <a:t>个文档与软件问题</a:t>
            </a:r>
          </a:p>
        </p:txBody>
      </p:sp>
      <p:pic>
        <p:nvPicPr>
          <p:cNvPr id="4" name="图片 3">
            <a:extLst>
              <a:ext uri="{FF2B5EF4-FFF2-40B4-BE49-F238E27FC236}">
                <a16:creationId xmlns:a16="http://schemas.microsoft.com/office/drawing/2014/main" id="{DDCC1756-B489-41B2-8728-7583E5B74179}"/>
              </a:ext>
            </a:extLst>
          </p:cNvPr>
          <p:cNvPicPr>
            <a:picLocks noChangeAspect="1"/>
          </p:cNvPicPr>
          <p:nvPr/>
        </p:nvPicPr>
        <p:blipFill>
          <a:blip r:embed="rId3"/>
          <a:stretch>
            <a:fillRect/>
          </a:stretch>
        </p:blipFill>
        <p:spPr>
          <a:xfrm>
            <a:off x="4950079" y="1230923"/>
            <a:ext cx="3977894" cy="1539391"/>
          </a:xfrm>
          <a:prstGeom prst="rect">
            <a:avLst/>
          </a:prstGeom>
        </p:spPr>
      </p:pic>
      <p:pic>
        <p:nvPicPr>
          <p:cNvPr id="5" name="图片 4">
            <a:extLst>
              <a:ext uri="{FF2B5EF4-FFF2-40B4-BE49-F238E27FC236}">
                <a16:creationId xmlns:a16="http://schemas.microsoft.com/office/drawing/2014/main" id="{57A0277B-9CAE-46D7-9B9D-E77B49D55786}"/>
              </a:ext>
            </a:extLst>
          </p:cNvPr>
          <p:cNvPicPr>
            <a:picLocks noChangeAspect="1"/>
          </p:cNvPicPr>
          <p:nvPr/>
        </p:nvPicPr>
        <p:blipFill>
          <a:blip r:embed="rId4"/>
          <a:stretch>
            <a:fillRect/>
          </a:stretch>
        </p:blipFill>
        <p:spPr>
          <a:xfrm>
            <a:off x="751585" y="1712020"/>
            <a:ext cx="3977895" cy="1497883"/>
          </a:xfrm>
          <a:prstGeom prst="rect">
            <a:avLst/>
          </a:prstGeom>
        </p:spPr>
      </p:pic>
      <p:pic>
        <p:nvPicPr>
          <p:cNvPr id="6" name="图片 5">
            <a:extLst>
              <a:ext uri="{FF2B5EF4-FFF2-40B4-BE49-F238E27FC236}">
                <a16:creationId xmlns:a16="http://schemas.microsoft.com/office/drawing/2014/main" id="{0F879E07-56B2-4C83-96F4-DAFB49B5FE52}"/>
              </a:ext>
            </a:extLst>
          </p:cNvPr>
          <p:cNvPicPr>
            <a:picLocks noChangeAspect="1"/>
          </p:cNvPicPr>
          <p:nvPr/>
        </p:nvPicPr>
        <p:blipFill>
          <a:blip r:embed="rId5"/>
          <a:stretch>
            <a:fillRect/>
          </a:stretch>
        </p:blipFill>
        <p:spPr>
          <a:xfrm>
            <a:off x="751584" y="3314442"/>
            <a:ext cx="3977895" cy="3457565"/>
          </a:xfrm>
          <a:prstGeom prst="rect">
            <a:avLst/>
          </a:prstGeom>
        </p:spPr>
      </p:pic>
    </p:spTree>
    <p:extLst>
      <p:ext uri="{BB962C8B-B14F-4D97-AF65-F5344CB8AC3E}">
        <p14:creationId xmlns:p14="http://schemas.microsoft.com/office/powerpoint/2010/main" val="74923863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4C6F9-2BE3-D942-9DC4-350E76A1CDF5}"/>
              </a:ext>
            </a:extLst>
          </p:cNvPr>
          <p:cNvSpPr>
            <a:spLocks noGrp="1"/>
          </p:cNvSpPr>
          <p:nvPr>
            <p:ph type="title"/>
          </p:nvPr>
        </p:nvSpPr>
        <p:spPr>
          <a:xfrm>
            <a:off x="571500" y="371408"/>
            <a:ext cx="8229600" cy="533400"/>
          </a:xfrm>
        </p:spPr>
        <p:txBody>
          <a:bodyPr>
            <a:normAutofit/>
          </a:bodyPr>
          <a:lstStyle/>
          <a:p>
            <a:r>
              <a:rPr kumimoji="1" lang="zh-CN" altLang="en-US" sz="2000" dirty="0">
                <a:latin typeface="等线" panose="02010600030101010101" pitchFamily="2" charset="-122"/>
                <a:ea typeface="等线" panose="02010600030101010101" pitchFamily="2" charset="-122"/>
              </a:rPr>
              <a:t>实验五：</a:t>
            </a:r>
            <a:r>
              <a:rPr kumimoji="1" lang="zh-CN" altLang="en-US" sz="2000">
                <a:latin typeface="等线" panose="02010600030101010101" pitchFamily="2" charset="-122"/>
                <a:ea typeface="等线" panose="02010600030101010101" pitchFamily="2" charset="-122"/>
              </a:rPr>
              <a:t>软件测试评审</a:t>
            </a:r>
            <a:endParaRPr kumimoji="1" lang="zh-CN" altLang="en-US" sz="2000" dirty="0">
              <a:latin typeface="等线" panose="02010600030101010101" pitchFamily="2" charset="-122"/>
              <a:ea typeface="等线" panose="02010600030101010101" pitchFamily="2" charset="-122"/>
            </a:endParaRPr>
          </a:p>
        </p:txBody>
      </p:sp>
      <p:sp>
        <p:nvSpPr>
          <p:cNvPr id="9" name="文本框 8">
            <a:extLst>
              <a:ext uri="{FF2B5EF4-FFF2-40B4-BE49-F238E27FC236}">
                <a16:creationId xmlns:a16="http://schemas.microsoft.com/office/drawing/2014/main" id="{1EC9C3F6-DA86-493C-B9DE-B4DBE84CDB47}"/>
              </a:ext>
            </a:extLst>
          </p:cNvPr>
          <p:cNvSpPr txBox="1"/>
          <p:nvPr/>
        </p:nvSpPr>
        <p:spPr>
          <a:xfrm>
            <a:off x="2819400" y="2256722"/>
            <a:ext cx="5623560" cy="79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t>通过互评审发现文档和软件上的问题，进一步完善</a:t>
            </a:r>
            <a:endParaRPr lang="en-US" altLang="zh-CN" sz="1600" dirty="0"/>
          </a:p>
          <a:p>
            <a:pPr marL="285750" indent="-285750">
              <a:lnSpc>
                <a:spcPct val="150000"/>
              </a:lnSpc>
              <a:buFont typeface="Arial" panose="020B0604020202020204" pitchFamily="34" charset="0"/>
              <a:buChar char="•"/>
            </a:pPr>
            <a:r>
              <a:rPr lang="zh-CN" altLang="en-US" sz="1600" dirty="0"/>
              <a:t>学习了其他小组文档和软件上的优点</a:t>
            </a:r>
          </a:p>
        </p:txBody>
      </p:sp>
      <p:pic>
        <p:nvPicPr>
          <p:cNvPr id="13" name="图片 12">
            <a:extLst>
              <a:ext uri="{FF2B5EF4-FFF2-40B4-BE49-F238E27FC236}">
                <a16:creationId xmlns:a16="http://schemas.microsoft.com/office/drawing/2014/main" id="{56DC8DFA-2369-4BA6-8D65-242187ECDF33}"/>
              </a:ext>
            </a:extLst>
          </p:cNvPr>
          <p:cNvPicPr>
            <a:picLocks noChangeAspect="1"/>
          </p:cNvPicPr>
          <p:nvPr/>
        </p:nvPicPr>
        <p:blipFill>
          <a:blip r:embed="rId3"/>
          <a:stretch>
            <a:fillRect/>
          </a:stretch>
        </p:blipFill>
        <p:spPr>
          <a:xfrm>
            <a:off x="977265" y="2202381"/>
            <a:ext cx="1173614" cy="1166092"/>
          </a:xfrm>
          <a:prstGeom prst="rect">
            <a:avLst/>
          </a:prstGeom>
        </p:spPr>
      </p:pic>
      <p:pic>
        <p:nvPicPr>
          <p:cNvPr id="14" name="图片 13">
            <a:extLst>
              <a:ext uri="{FF2B5EF4-FFF2-40B4-BE49-F238E27FC236}">
                <a16:creationId xmlns:a16="http://schemas.microsoft.com/office/drawing/2014/main" id="{92F399C4-7273-4B9A-BF3A-781E0839A728}"/>
              </a:ext>
            </a:extLst>
          </p:cNvPr>
          <p:cNvPicPr>
            <a:picLocks noChangeAspect="1"/>
          </p:cNvPicPr>
          <p:nvPr/>
        </p:nvPicPr>
        <p:blipFill>
          <a:blip r:embed="rId4"/>
          <a:stretch>
            <a:fillRect/>
          </a:stretch>
        </p:blipFill>
        <p:spPr>
          <a:xfrm>
            <a:off x="977265" y="4306126"/>
            <a:ext cx="1173614" cy="1185291"/>
          </a:xfrm>
          <a:prstGeom prst="rect">
            <a:avLst/>
          </a:prstGeom>
        </p:spPr>
      </p:pic>
      <p:sp>
        <p:nvSpPr>
          <p:cNvPr id="8" name="文本框 7">
            <a:extLst>
              <a:ext uri="{FF2B5EF4-FFF2-40B4-BE49-F238E27FC236}">
                <a16:creationId xmlns:a16="http://schemas.microsoft.com/office/drawing/2014/main" id="{EEA20C61-7012-43C7-ADB8-F1BE69F2891A}"/>
              </a:ext>
            </a:extLst>
          </p:cNvPr>
          <p:cNvSpPr txBox="1"/>
          <p:nvPr/>
        </p:nvSpPr>
        <p:spPr>
          <a:xfrm>
            <a:off x="2819400" y="4666047"/>
            <a:ext cx="5623560" cy="4240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t>对被评审软件制品要提前了解和熟悉</a:t>
            </a:r>
          </a:p>
        </p:txBody>
      </p:sp>
    </p:spTree>
    <p:extLst>
      <p:ext uri="{BB962C8B-B14F-4D97-AF65-F5344CB8AC3E}">
        <p14:creationId xmlns:p14="http://schemas.microsoft.com/office/powerpoint/2010/main" val="398921645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53B11-B167-E049-AEEB-F9CC49480383}"/>
              </a:ext>
            </a:extLst>
          </p:cNvPr>
          <p:cNvSpPr>
            <a:spLocks noGrp="1"/>
          </p:cNvSpPr>
          <p:nvPr>
            <p:ph type="title"/>
          </p:nvPr>
        </p:nvSpPr>
        <p:spPr>
          <a:xfrm>
            <a:off x="595312" y="428491"/>
            <a:ext cx="7096125" cy="533400"/>
          </a:xfrm>
        </p:spPr>
        <p:txBody>
          <a:bodyPr>
            <a:normAutofit/>
          </a:bodyPr>
          <a:lstStyle/>
          <a:p>
            <a:r>
              <a:rPr kumimoji="1" lang="zh-CN" altLang="en-US" sz="2000">
                <a:latin typeface="等线" panose="02010600030101010101" pitchFamily="2" charset="-122"/>
                <a:ea typeface="等线" panose="02010600030101010101" pitchFamily="2" charset="-122"/>
              </a:rPr>
              <a:t>实验六：进度计划与控制</a:t>
            </a:r>
            <a:endParaRPr kumimoji="1" lang="zh-CN" altLang="en-US" sz="2000" dirty="0">
              <a:latin typeface="等线" panose="02010600030101010101" pitchFamily="2" charset="-122"/>
              <a:ea typeface="等线" panose="02010600030101010101" pitchFamily="2" charset="-122"/>
            </a:endParaRPr>
          </a:p>
        </p:txBody>
      </p:sp>
      <p:graphicFrame>
        <p:nvGraphicFramePr>
          <p:cNvPr id="4" name="表格 3">
            <a:extLst>
              <a:ext uri="{FF2B5EF4-FFF2-40B4-BE49-F238E27FC236}">
                <a16:creationId xmlns:a16="http://schemas.microsoft.com/office/drawing/2014/main" id="{193FDB20-1DCC-4C13-B055-333B8A39B6E6}"/>
              </a:ext>
            </a:extLst>
          </p:cNvPr>
          <p:cNvGraphicFramePr>
            <a:graphicFrameLocks noGrp="1"/>
          </p:cNvGraphicFramePr>
          <p:nvPr>
            <p:extLst>
              <p:ext uri="{D42A27DB-BD31-4B8C-83A1-F6EECF244321}">
                <p14:modId xmlns:p14="http://schemas.microsoft.com/office/powerpoint/2010/main" val="563127508"/>
              </p:ext>
            </p:extLst>
          </p:nvPr>
        </p:nvGraphicFramePr>
        <p:xfrm>
          <a:off x="1936430" y="1664668"/>
          <a:ext cx="5804537" cy="1328260"/>
        </p:xfrm>
        <a:graphic>
          <a:graphicData uri="http://schemas.openxmlformats.org/drawingml/2006/table">
            <a:tbl>
              <a:tblPr firstRow="1" firstCol="1" bandRow="1"/>
              <a:tblGrid>
                <a:gridCol w="2940098">
                  <a:extLst>
                    <a:ext uri="{9D8B030D-6E8A-4147-A177-3AD203B41FA5}">
                      <a16:colId xmlns:a16="http://schemas.microsoft.com/office/drawing/2014/main" val="2457131446"/>
                    </a:ext>
                  </a:extLst>
                </a:gridCol>
                <a:gridCol w="954813">
                  <a:extLst>
                    <a:ext uri="{9D8B030D-6E8A-4147-A177-3AD203B41FA5}">
                      <a16:colId xmlns:a16="http://schemas.microsoft.com/office/drawing/2014/main" val="3671792258"/>
                    </a:ext>
                  </a:extLst>
                </a:gridCol>
                <a:gridCol w="954813">
                  <a:extLst>
                    <a:ext uri="{9D8B030D-6E8A-4147-A177-3AD203B41FA5}">
                      <a16:colId xmlns:a16="http://schemas.microsoft.com/office/drawing/2014/main" val="3364556314"/>
                    </a:ext>
                  </a:extLst>
                </a:gridCol>
                <a:gridCol w="954813">
                  <a:extLst>
                    <a:ext uri="{9D8B030D-6E8A-4147-A177-3AD203B41FA5}">
                      <a16:colId xmlns:a16="http://schemas.microsoft.com/office/drawing/2014/main" val="2416225887"/>
                    </a:ext>
                  </a:extLst>
                </a:gridCol>
              </a:tblGrid>
              <a:tr h="332065">
                <a:tc>
                  <a:txBody>
                    <a:bodyPr/>
                    <a:lstStyle/>
                    <a:p>
                      <a:pPr indent="0" algn="ctr">
                        <a:lnSpc>
                          <a:spcPct val="100000"/>
                        </a:lnSpc>
                        <a:spcAft>
                          <a:spcPts val="0"/>
                        </a:spcAft>
                      </a:pPr>
                      <a:r>
                        <a:rPr lang="zh-CN" sz="1200" kern="100">
                          <a:effectLst/>
                          <a:latin typeface="等线" panose="02010600030101010101" pitchFamily="2" charset="-122"/>
                          <a:ea typeface="等线" panose="02010600030101010101" pitchFamily="2" charset="-122"/>
                        </a:rPr>
                        <a:t>制品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200" kern="100">
                          <a:effectLst/>
                          <a:latin typeface="等线" panose="02010600030101010101" pitchFamily="2" charset="-122"/>
                          <a:ea typeface="等线" panose="02010600030101010101" pitchFamily="2" charset="-122"/>
                        </a:rPr>
                        <a:t>字数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200" kern="100">
                          <a:effectLst/>
                          <a:latin typeface="等线" panose="02010600030101010101" pitchFamily="2" charset="-122"/>
                          <a:ea typeface="等线" panose="02010600030101010101" pitchFamily="2" charset="-122"/>
                        </a:rPr>
                        <a:t>图表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200" kern="100">
                          <a:effectLst/>
                          <a:latin typeface="等线" panose="02010600030101010101" pitchFamily="2" charset="-122"/>
                          <a:ea typeface="等线" panose="02010600030101010101" pitchFamily="2" charset="-122"/>
                        </a:rPr>
                        <a:t>记录条数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2155632"/>
                  </a:ext>
                </a:extLst>
              </a:tr>
              <a:tr h="332065">
                <a:tc>
                  <a:txBody>
                    <a:bodyPr/>
                    <a:lstStyle/>
                    <a:p>
                      <a:pPr indent="0" algn="ctr">
                        <a:lnSpc>
                          <a:spcPct val="100000"/>
                        </a:lnSpc>
                        <a:spcAft>
                          <a:spcPts val="0"/>
                        </a:spcAft>
                      </a:pPr>
                      <a:r>
                        <a:rPr lang="zh-CN" sz="1200" kern="100">
                          <a:effectLst/>
                          <a:latin typeface="等线" panose="02010600030101010101" pitchFamily="2" charset="-122"/>
                          <a:ea typeface="等线" panose="02010600030101010101" pitchFamily="2" charset="-122"/>
                        </a:rPr>
                        <a:t>《项目进度安排》</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200" kern="100">
                          <a:effectLst/>
                          <a:latin typeface="等线" panose="02010600030101010101" pitchFamily="2" charset="-122"/>
                          <a:ea typeface="等线" panose="02010600030101010101" pitchFamily="2" charset="-122"/>
                        </a:rPr>
                        <a:t>351</a:t>
                      </a:r>
                      <a:endParaRPr lang="zh-CN" sz="12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200" kern="100">
                          <a:effectLst/>
                          <a:latin typeface="等线" panose="02010600030101010101" pitchFamily="2" charset="-122"/>
                          <a:ea typeface="等线" panose="02010600030101010101" pitchFamily="2" charset="-122"/>
                        </a:rPr>
                        <a:t>0</a:t>
                      </a:r>
                      <a:endParaRPr lang="zh-CN" sz="12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200" kern="100">
                          <a:effectLst/>
                          <a:latin typeface="等线" panose="02010600030101010101" pitchFamily="2" charset="-122"/>
                          <a:ea typeface="等线" panose="02010600030101010101" pitchFamily="2" charset="-122"/>
                        </a:rPr>
                        <a:t>49</a:t>
                      </a:r>
                      <a:endParaRPr lang="zh-CN" sz="12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3837559"/>
                  </a:ext>
                </a:extLst>
              </a:tr>
              <a:tr h="332065">
                <a:tc>
                  <a:txBody>
                    <a:bodyPr/>
                    <a:lstStyle/>
                    <a:p>
                      <a:pPr indent="0" algn="ctr">
                        <a:lnSpc>
                          <a:spcPct val="100000"/>
                        </a:lnSpc>
                        <a:spcAft>
                          <a:spcPts val="0"/>
                        </a:spcAft>
                      </a:pPr>
                      <a:r>
                        <a:rPr lang="zh-CN" sz="1200" kern="100">
                          <a:effectLst/>
                          <a:latin typeface="等线" panose="02010600030101010101" pitchFamily="2" charset="-122"/>
                          <a:ea typeface="等线" panose="02010600030101010101" pitchFamily="2" charset="-122"/>
                        </a:rPr>
                        <a:t>《项目进度燃尽图》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200" kern="100">
                          <a:effectLst/>
                          <a:latin typeface="等线" panose="02010600030101010101" pitchFamily="2" charset="-122"/>
                          <a:ea typeface="等线" panose="02010600030101010101" pitchFamily="2" charset="-122"/>
                        </a:rPr>
                        <a:t>211</a:t>
                      </a:r>
                      <a:endParaRPr lang="zh-CN" sz="12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200" kern="100">
                          <a:effectLst/>
                          <a:latin typeface="等线" panose="02010600030101010101" pitchFamily="2" charset="-122"/>
                          <a:ea typeface="等线" panose="02010600030101010101" pitchFamily="2" charset="-122"/>
                        </a:rPr>
                        <a:t>2</a:t>
                      </a:r>
                      <a:endParaRPr lang="zh-CN" sz="12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200" kern="100">
                          <a:effectLst/>
                          <a:latin typeface="等线" panose="02010600030101010101" pitchFamily="2" charset="-122"/>
                          <a:ea typeface="等线" panose="02010600030101010101" pitchFamily="2" charset="-122"/>
                        </a:rPr>
                        <a:t>-</a:t>
                      </a:r>
                      <a:endParaRPr lang="zh-CN" sz="12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0014685"/>
                  </a:ext>
                </a:extLst>
              </a:tr>
              <a:tr h="332065">
                <a:tc>
                  <a:txBody>
                    <a:bodyPr/>
                    <a:lstStyle/>
                    <a:p>
                      <a:pPr indent="0" algn="ctr">
                        <a:lnSpc>
                          <a:spcPct val="100000"/>
                        </a:lnSpc>
                        <a:spcAft>
                          <a:spcPts val="0"/>
                        </a:spcAft>
                      </a:pPr>
                      <a:r>
                        <a:rPr lang="zh-CN" sz="1200" kern="100">
                          <a:effectLst/>
                          <a:latin typeface="等线" panose="02010600030101010101" pitchFamily="2" charset="-122"/>
                          <a:ea typeface="等线" panose="02010600030101010101" pitchFamily="2" charset="-122"/>
                        </a:rPr>
                        <a:t>《进度计划与控制报告》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200" kern="100">
                          <a:effectLst/>
                          <a:latin typeface="等线" panose="02010600030101010101" pitchFamily="2" charset="-122"/>
                          <a:ea typeface="等线" panose="02010600030101010101" pitchFamily="2" charset="-122"/>
                        </a:rPr>
                        <a:t>3060</a:t>
                      </a:r>
                      <a:endParaRPr lang="zh-CN" sz="12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200" kern="100">
                          <a:effectLst/>
                          <a:latin typeface="等线" panose="02010600030101010101" pitchFamily="2" charset="-122"/>
                          <a:ea typeface="等线" panose="02010600030101010101" pitchFamily="2" charset="-122"/>
                        </a:rPr>
                        <a:t>3</a:t>
                      </a:r>
                      <a:endParaRPr lang="zh-CN" sz="12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200" kern="100">
                          <a:effectLst/>
                          <a:latin typeface="等线" panose="02010600030101010101" pitchFamily="2" charset="-122"/>
                          <a:ea typeface="等线" panose="02010600030101010101" pitchFamily="2" charset="-122"/>
                        </a:rPr>
                        <a:t>-</a:t>
                      </a:r>
                      <a:endParaRPr lang="zh-CN" sz="12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7995157"/>
                  </a:ext>
                </a:extLst>
              </a:tr>
            </a:tbl>
          </a:graphicData>
        </a:graphic>
      </p:graphicFrame>
      <p:sp>
        <p:nvSpPr>
          <p:cNvPr id="5" name="矩形 4">
            <a:extLst>
              <a:ext uri="{FF2B5EF4-FFF2-40B4-BE49-F238E27FC236}">
                <a16:creationId xmlns:a16="http://schemas.microsoft.com/office/drawing/2014/main" id="{6580510D-B530-47FC-A08A-FC5A76357A7F}"/>
              </a:ext>
            </a:extLst>
          </p:cNvPr>
          <p:cNvSpPr/>
          <p:nvPr/>
        </p:nvSpPr>
        <p:spPr>
          <a:xfrm>
            <a:off x="1057272" y="3343287"/>
            <a:ext cx="7277102" cy="2967992"/>
          </a:xfrm>
          <a:prstGeom prst="rect">
            <a:avLst/>
          </a:prstGeom>
        </p:spPr>
        <p:txBody>
          <a:bodyPr wrap="square">
            <a:spAutoFit/>
          </a:bodyPr>
          <a:lstStyle/>
          <a:p>
            <a:pPr marL="285750" indent="-285750" algn="just">
              <a:lnSpc>
                <a:spcPct val="150000"/>
              </a:lnSpc>
              <a:spcAft>
                <a:spcPts val="0"/>
              </a:spcAft>
              <a:buFont typeface="Arial" panose="020B0604020202020204" pitchFamily="34" charset="0"/>
              <a:buChar char="•"/>
            </a:pPr>
            <a:r>
              <a:rPr lang="zh-CN" altLang="zh-CN" sz="1400" kern="100">
                <a:latin typeface="等线" panose="02010600030101010101" pitchFamily="2" charset="-122"/>
                <a:ea typeface="等线" panose="02010600030101010101" pitchFamily="2" charset="-122"/>
                <a:cs typeface="Times New Roman" panose="02020603050405020304" pitchFamily="18" charset="0"/>
              </a:rPr>
              <a:t>《项目进度安排》指的是进度管理软件生成的</a:t>
            </a:r>
            <a:r>
              <a:rPr lang="en-US" altLang="zh-CN" sz="1400" kern="100">
                <a:latin typeface="等线" panose="02010600030101010101" pitchFamily="2" charset="-122"/>
                <a:ea typeface="等线" panose="02010600030101010101" pitchFamily="2" charset="-122"/>
                <a:cs typeface="Times New Roman" panose="02020603050405020304" pitchFamily="18" charset="0"/>
              </a:rPr>
              <a:t>Gantt Project</a:t>
            </a:r>
            <a:r>
              <a:rPr lang="zh-CN" altLang="zh-CN" sz="1400" kern="100">
                <a:latin typeface="等线" panose="02010600030101010101" pitchFamily="2" charset="-122"/>
                <a:ea typeface="等线" panose="02010600030101010101" pitchFamily="2" charset="-122"/>
                <a:cs typeface="Times New Roman" panose="02020603050405020304" pitchFamily="18" charset="0"/>
              </a:rPr>
              <a:t>文件</a:t>
            </a:r>
            <a:endParaRPr lang="en-US" altLang="zh-CN" sz="1400" kern="100">
              <a:latin typeface="等线" panose="02010600030101010101" pitchFamily="2" charset="-122"/>
              <a:ea typeface="等线" panose="02010600030101010101" pitchFamily="2" charset="-122"/>
              <a:cs typeface="Times New Roman" panose="02020603050405020304" pitchFamily="18" charset="0"/>
            </a:endParaRPr>
          </a:p>
          <a:p>
            <a:pPr marL="742950" lvl="1" indent="-285750" algn="just">
              <a:lnSpc>
                <a:spcPct val="150000"/>
              </a:lnSpc>
              <a:buFont typeface="Wingdings" panose="05000000000000000000" pitchFamily="2" charset="2"/>
              <a:buChar char="Ø"/>
            </a:pPr>
            <a:r>
              <a:rPr lang="zh-CN" altLang="zh-CN" sz="1400" kern="100">
                <a:latin typeface="等线" panose="02010600030101010101" pitchFamily="2" charset="-122"/>
                <a:ea typeface="等线" panose="02010600030101010101" pitchFamily="2" charset="-122"/>
                <a:cs typeface="Times New Roman" panose="02020603050405020304" pitchFamily="18" charset="0"/>
              </a:rPr>
              <a:t>该文件详细记录了本次软件工程综合实验的</a:t>
            </a:r>
            <a:r>
              <a:rPr lang="zh-CN" altLang="en-US" sz="1400" kern="100">
                <a:latin typeface="等线" panose="02010600030101010101" pitchFamily="2" charset="-122"/>
                <a:ea typeface="等线" panose="02010600030101010101" pitchFamily="2" charset="-122"/>
                <a:cs typeface="Times New Roman" panose="02020603050405020304" pitchFamily="18" charset="0"/>
              </a:rPr>
              <a:t>各个</a:t>
            </a:r>
            <a:r>
              <a:rPr lang="zh-CN" altLang="zh-CN" sz="1400" kern="100">
                <a:latin typeface="等线" panose="02010600030101010101" pitchFamily="2" charset="-122"/>
                <a:ea typeface="等线" panose="02010600030101010101" pitchFamily="2" charset="-122"/>
                <a:cs typeface="Times New Roman" panose="02020603050405020304" pitchFamily="18" charset="0"/>
              </a:rPr>
              <a:t>子任务的任务名称、起止时间节点、人员分配情况、任务之间的依赖关系。</a:t>
            </a:r>
            <a:endParaRPr lang="en-US" altLang="zh-CN" sz="1400" kern="10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zh-CN" altLang="zh-CN" sz="1400" kern="100">
                <a:latin typeface="等线" panose="02010600030101010101" pitchFamily="2" charset="-122"/>
                <a:ea typeface="等线" panose="02010600030101010101" pitchFamily="2" charset="-122"/>
                <a:cs typeface="Times New Roman" panose="02020603050405020304" pitchFamily="18" charset="0"/>
              </a:rPr>
              <a:t>《项目进度燃尽图》</a:t>
            </a:r>
            <a:endParaRPr lang="en-US" altLang="zh-CN" sz="1400" kern="100">
              <a:latin typeface="等线" panose="02010600030101010101" pitchFamily="2" charset="-122"/>
              <a:ea typeface="等线" panose="02010600030101010101" pitchFamily="2" charset="-122"/>
              <a:cs typeface="Times New Roman" panose="02020603050405020304" pitchFamily="18" charset="0"/>
            </a:endParaRPr>
          </a:p>
          <a:p>
            <a:pPr marL="742950" lvl="1" indent="-285750" algn="just">
              <a:lnSpc>
                <a:spcPct val="150000"/>
              </a:lnSpc>
              <a:buFont typeface="Wingdings" panose="05000000000000000000" pitchFamily="2" charset="2"/>
              <a:buChar char="Ø"/>
            </a:pPr>
            <a:r>
              <a:rPr lang="zh-CN" altLang="zh-CN" sz="1400" kern="100">
                <a:latin typeface="等线" panose="02010600030101010101" pitchFamily="2" charset="-122"/>
                <a:ea typeface="等线" panose="02010600030101010101" pitchFamily="2" charset="-122"/>
                <a:cs typeface="Times New Roman" panose="02020603050405020304" pitchFamily="18" charset="0"/>
              </a:rPr>
              <a:t>项目剩余任务数量燃尽图</a:t>
            </a:r>
            <a:endParaRPr lang="en-US" altLang="zh-CN" sz="1400" kern="100">
              <a:latin typeface="等线" panose="02010600030101010101" pitchFamily="2" charset="-122"/>
              <a:ea typeface="等线" panose="02010600030101010101" pitchFamily="2" charset="-122"/>
              <a:cs typeface="Times New Roman" panose="02020603050405020304" pitchFamily="18" charset="0"/>
            </a:endParaRPr>
          </a:p>
          <a:p>
            <a:pPr marL="742950" lvl="1" indent="-285750" algn="just">
              <a:lnSpc>
                <a:spcPct val="150000"/>
              </a:lnSpc>
              <a:buFont typeface="Wingdings" panose="05000000000000000000" pitchFamily="2" charset="2"/>
              <a:buChar char="Ø"/>
            </a:pPr>
            <a:r>
              <a:rPr lang="zh-CN" altLang="zh-CN" sz="1400" kern="100">
                <a:latin typeface="等线" panose="02010600030101010101" pitchFamily="2" charset="-122"/>
                <a:ea typeface="等线" panose="02010600030101010101" pitchFamily="2" charset="-122"/>
                <a:cs typeface="Times New Roman" panose="02020603050405020304" pitchFamily="18" charset="0"/>
              </a:rPr>
              <a:t>剩余累计工时燃尽图</a:t>
            </a:r>
            <a:endParaRPr lang="en-US" altLang="zh-CN" sz="1400" kern="10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zh-CN" altLang="zh-CN" sz="1400" kern="100">
                <a:latin typeface="等线" panose="02010600030101010101" pitchFamily="2" charset="-122"/>
                <a:ea typeface="等线" panose="02010600030101010101" pitchFamily="2" charset="-122"/>
                <a:cs typeface="Times New Roman" panose="02020603050405020304" pitchFamily="18" charset="0"/>
              </a:rPr>
              <a:t>在以上两个文档的基础上，</a:t>
            </a:r>
            <a:r>
              <a:rPr lang="zh-CN" altLang="en-US" sz="1400" kern="100">
                <a:latin typeface="等线" panose="02010600030101010101" pitchFamily="2" charset="-122"/>
                <a:ea typeface="等线" panose="02010600030101010101" pitchFamily="2" charset="-122"/>
                <a:cs typeface="Times New Roman" panose="02020603050405020304" pitchFamily="18" charset="0"/>
              </a:rPr>
              <a:t>撰写</a:t>
            </a:r>
            <a:r>
              <a:rPr lang="zh-CN" altLang="zh-CN" sz="1400" kern="100">
                <a:latin typeface="等线" panose="02010600030101010101" pitchFamily="2" charset="-122"/>
                <a:ea typeface="等线" panose="02010600030101010101" pitchFamily="2" charset="-122"/>
                <a:cs typeface="Times New Roman" panose="02020603050405020304" pitchFamily="18" charset="0"/>
              </a:rPr>
              <a:t>《进度计划与控制报告》</a:t>
            </a:r>
            <a:endParaRPr lang="en-US" altLang="zh-CN" sz="1400" kern="100">
              <a:latin typeface="等线" panose="02010600030101010101" pitchFamily="2" charset="-122"/>
              <a:ea typeface="等线" panose="02010600030101010101" pitchFamily="2" charset="-122"/>
              <a:cs typeface="Times New Roman" panose="02020603050405020304" pitchFamily="18" charset="0"/>
            </a:endParaRPr>
          </a:p>
          <a:p>
            <a:pPr marL="742950" lvl="1" indent="-285750" algn="just">
              <a:lnSpc>
                <a:spcPct val="150000"/>
              </a:lnSpc>
              <a:buFont typeface="Wingdings" panose="05000000000000000000" pitchFamily="2" charset="2"/>
              <a:buChar char="Ø"/>
            </a:pPr>
            <a:r>
              <a:rPr lang="zh-CN" altLang="zh-CN" sz="1400" kern="100">
                <a:latin typeface="等线" panose="02010600030101010101" pitchFamily="2" charset="-122"/>
                <a:ea typeface="等线" panose="02010600030101010101" pitchFamily="2" charset="-122"/>
                <a:cs typeface="Times New Roman" panose="02020603050405020304" pitchFamily="18" charset="0"/>
              </a:rPr>
              <a:t>该报告描述了项目进度计划与控制的过程，分析本学期项目计划的制定，进度控制的流程，并在此基础上总结项目的执行情况，阐述优点与不足。</a:t>
            </a:r>
          </a:p>
        </p:txBody>
      </p:sp>
    </p:spTree>
    <p:extLst>
      <p:ext uri="{BB962C8B-B14F-4D97-AF65-F5344CB8AC3E}">
        <p14:creationId xmlns:p14="http://schemas.microsoft.com/office/powerpoint/2010/main" val="272374462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53B11-B167-E049-AEEB-F9CC49480383}"/>
              </a:ext>
            </a:extLst>
          </p:cNvPr>
          <p:cNvSpPr>
            <a:spLocks noGrp="1"/>
          </p:cNvSpPr>
          <p:nvPr>
            <p:ph type="title"/>
          </p:nvPr>
        </p:nvSpPr>
        <p:spPr>
          <a:xfrm>
            <a:off x="595312" y="428491"/>
            <a:ext cx="7096125" cy="533400"/>
          </a:xfrm>
        </p:spPr>
        <p:txBody>
          <a:bodyPr>
            <a:normAutofit/>
          </a:bodyPr>
          <a:lstStyle/>
          <a:p>
            <a:r>
              <a:rPr kumimoji="1" lang="zh-CN" altLang="en-US" sz="2000">
                <a:latin typeface="等线" panose="02010600030101010101" pitchFamily="2" charset="-122"/>
                <a:ea typeface="等线" panose="02010600030101010101" pitchFamily="2" charset="-122"/>
              </a:rPr>
              <a:t>实验六：进度计划与控制</a:t>
            </a:r>
            <a:endParaRPr kumimoji="1" lang="zh-CN" altLang="en-US" sz="2000" dirty="0">
              <a:latin typeface="等线" panose="02010600030101010101" pitchFamily="2" charset="-122"/>
              <a:ea typeface="等线" panose="02010600030101010101" pitchFamily="2" charset="-122"/>
            </a:endParaRPr>
          </a:p>
        </p:txBody>
      </p:sp>
      <p:sp>
        <p:nvSpPr>
          <p:cNvPr id="3" name="矩形 2">
            <a:extLst>
              <a:ext uri="{FF2B5EF4-FFF2-40B4-BE49-F238E27FC236}">
                <a16:creationId xmlns:a16="http://schemas.microsoft.com/office/drawing/2014/main" id="{906F957D-6423-4634-AF3B-F61A17C9FC02}"/>
              </a:ext>
            </a:extLst>
          </p:cNvPr>
          <p:cNvSpPr/>
          <p:nvPr/>
        </p:nvSpPr>
        <p:spPr>
          <a:xfrm>
            <a:off x="1295400" y="2038082"/>
            <a:ext cx="6553199" cy="3933834"/>
          </a:xfrm>
          <a:prstGeom prst="rect">
            <a:avLst/>
          </a:prstGeom>
        </p:spPr>
        <p:txBody>
          <a:bodyPr wrap="square">
            <a:spAutoFit/>
          </a:bodyPr>
          <a:lstStyle/>
          <a:p>
            <a:pPr algn="just">
              <a:lnSpc>
                <a:spcPct val="150000"/>
              </a:lnSpc>
              <a:spcAft>
                <a:spcPts val="0"/>
              </a:spcAft>
            </a:pPr>
            <a:r>
              <a:rPr lang="zh-CN" altLang="en-US" sz="1400" kern="100">
                <a:latin typeface="等线" panose="02010600030101010101" pitchFamily="2" charset="-122"/>
                <a:ea typeface="等线" panose="02010600030101010101" pitchFamily="2" charset="-122"/>
                <a:cs typeface="Times New Roman" panose="02020603050405020304" pitchFamily="18" charset="0"/>
              </a:rPr>
              <a:t>小结：</a:t>
            </a:r>
            <a:endParaRPr lang="en-US" altLang="zh-CN" sz="1400" kern="10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zh-CN" altLang="zh-CN" sz="1400" kern="100">
                <a:latin typeface="等线" panose="02010600030101010101" pitchFamily="2" charset="-122"/>
                <a:ea typeface="等线" panose="02010600030101010101" pitchFamily="2" charset="-122"/>
                <a:cs typeface="Times New Roman" panose="02020603050405020304" pitchFamily="18" charset="0"/>
              </a:rPr>
              <a:t>项目进度与预期相近，小幅度的进度波动处在可控范围之内</a:t>
            </a:r>
            <a:endParaRPr lang="en-US" altLang="zh-CN" sz="1400" kern="10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zh-CN" altLang="zh-CN" sz="1400" kern="100">
                <a:latin typeface="等线" panose="02010600030101010101" pitchFamily="2" charset="-122"/>
                <a:ea typeface="等线" panose="02010600030101010101" pitchFamily="2" charset="-122"/>
                <a:cs typeface="Times New Roman" panose="02020603050405020304" pitchFamily="18" charset="0"/>
              </a:rPr>
              <a:t>分析进度控制过程取得较好成效的原因</a:t>
            </a:r>
            <a:endParaRPr lang="en-US" altLang="zh-CN" sz="1400" kern="100">
              <a:latin typeface="等线" panose="02010600030101010101" pitchFamily="2" charset="-122"/>
              <a:ea typeface="等线" panose="02010600030101010101" pitchFamily="2" charset="-122"/>
              <a:cs typeface="Times New Roman" panose="02020603050405020304" pitchFamily="18" charset="0"/>
            </a:endParaRPr>
          </a:p>
          <a:p>
            <a:pPr marL="742950" lvl="1" indent="-285750" algn="just">
              <a:lnSpc>
                <a:spcPct val="150000"/>
              </a:lnSpc>
              <a:buFont typeface="Wingdings" panose="05000000000000000000" pitchFamily="2" charset="2"/>
              <a:buChar char="Ø"/>
            </a:pPr>
            <a:r>
              <a:rPr lang="zh-CN" altLang="zh-CN" sz="1400" kern="100">
                <a:latin typeface="等线" panose="02010600030101010101" pitchFamily="2" charset="-122"/>
                <a:ea typeface="等线" panose="02010600030101010101" pitchFamily="2" charset="-122"/>
                <a:cs typeface="Times New Roman" panose="02020603050405020304" pitchFamily="18" charset="0"/>
              </a:rPr>
              <a:t>项目计划的制定策略和依据较为完善</a:t>
            </a:r>
            <a:endParaRPr lang="en-US" altLang="zh-CN" sz="1400" kern="100">
              <a:latin typeface="等线" panose="02010600030101010101" pitchFamily="2" charset="-122"/>
              <a:ea typeface="等线" panose="02010600030101010101" pitchFamily="2" charset="-122"/>
              <a:cs typeface="Times New Roman" panose="02020603050405020304" pitchFamily="18" charset="0"/>
            </a:endParaRPr>
          </a:p>
          <a:p>
            <a:pPr marL="742950" lvl="1" indent="-285750" algn="just">
              <a:lnSpc>
                <a:spcPct val="150000"/>
              </a:lnSpc>
              <a:buFont typeface="Wingdings" panose="05000000000000000000" pitchFamily="2" charset="2"/>
              <a:buChar char="Ø"/>
            </a:pPr>
            <a:r>
              <a:rPr lang="zh-CN" altLang="zh-CN" sz="1400" kern="100">
                <a:latin typeface="等线" panose="02010600030101010101" pitchFamily="2" charset="-122"/>
                <a:ea typeface="等线" panose="02010600030101010101" pitchFamily="2" charset="-122"/>
                <a:cs typeface="Times New Roman" panose="02020603050405020304" pitchFamily="18" charset="0"/>
              </a:rPr>
              <a:t>项目进行过程中的计划调整能及时跟进</a:t>
            </a:r>
            <a:endParaRPr lang="en-US" altLang="zh-CN" sz="1400" kern="10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endParaRPr lang="en-US" altLang="zh-CN" sz="1400" kern="10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zh-CN" altLang="zh-CN" sz="1400" kern="100">
                <a:latin typeface="等线" panose="02010600030101010101" pitchFamily="2" charset="-122"/>
                <a:ea typeface="等线" panose="02010600030101010101" pitchFamily="2" charset="-122"/>
                <a:cs typeface="Times New Roman" panose="02020603050405020304" pitchFamily="18" charset="0"/>
              </a:rPr>
              <a:t>此外，也应当看到，本组在项目计划过程中，部分进度的计划不够充分</a:t>
            </a:r>
            <a:endParaRPr lang="en-US" altLang="zh-CN" sz="1400" kern="100">
              <a:latin typeface="等线" panose="02010600030101010101" pitchFamily="2" charset="-122"/>
              <a:ea typeface="等线" panose="02010600030101010101" pitchFamily="2" charset="-122"/>
              <a:cs typeface="Times New Roman" panose="02020603050405020304" pitchFamily="18" charset="0"/>
            </a:endParaRPr>
          </a:p>
          <a:p>
            <a:pPr marL="742950" lvl="1" indent="-285750" algn="just">
              <a:lnSpc>
                <a:spcPct val="150000"/>
              </a:lnSpc>
              <a:buFont typeface="Wingdings" panose="05000000000000000000" pitchFamily="2" charset="2"/>
              <a:buChar char="Ø"/>
            </a:pPr>
            <a:r>
              <a:rPr lang="zh-CN" altLang="zh-CN" sz="1400" kern="100">
                <a:latin typeface="等线" panose="02010600030101010101" pitchFamily="2" charset="-122"/>
                <a:ea typeface="等线" panose="02010600030101010101" pitchFamily="2" charset="-122"/>
                <a:cs typeface="Times New Roman" panose="02020603050405020304" pitchFamily="18" charset="0"/>
              </a:rPr>
              <a:t>例如本次实验开发阶段的实际任务强度大于预期，使得开发人员在此段时间的任务压力偏大</a:t>
            </a:r>
            <a:endParaRPr lang="en-US" altLang="zh-CN" sz="1400" kern="100">
              <a:latin typeface="等线" panose="02010600030101010101" pitchFamily="2" charset="-122"/>
              <a:ea typeface="等线" panose="02010600030101010101" pitchFamily="2" charset="-122"/>
              <a:cs typeface="Times New Roman" panose="02020603050405020304" pitchFamily="18" charset="0"/>
            </a:endParaRPr>
          </a:p>
          <a:p>
            <a:pPr marL="742950" lvl="1" indent="-285750" algn="just">
              <a:lnSpc>
                <a:spcPct val="150000"/>
              </a:lnSpc>
              <a:buFont typeface="Wingdings" panose="05000000000000000000" pitchFamily="2" charset="2"/>
              <a:buChar char="Ø"/>
            </a:pPr>
            <a:r>
              <a:rPr lang="zh-CN" altLang="zh-CN" sz="1400" kern="100">
                <a:latin typeface="等线" panose="02010600030101010101" pitchFamily="2" charset="-122"/>
                <a:ea typeface="等线" panose="02010600030101010101" pitchFamily="2" charset="-122"/>
                <a:cs typeface="Times New Roman" panose="02020603050405020304" pitchFamily="18" charset="0"/>
              </a:rPr>
              <a:t>未来需要在任务规划阶段更加充分地考虑可能的影响因素，结合实际开发经验判断工作量，适当高估工作量，以留下缓冲的空间，避免临时出现的意外情况影响项目工期</a:t>
            </a:r>
          </a:p>
        </p:txBody>
      </p:sp>
    </p:spTree>
    <p:extLst>
      <p:ext uri="{BB962C8B-B14F-4D97-AF65-F5344CB8AC3E}">
        <p14:creationId xmlns:p14="http://schemas.microsoft.com/office/powerpoint/2010/main" val="417857403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4C6F9-2BE3-D942-9DC4-350E76A1CDF5}"/>
              </a:ext>
            </a:extLst>
          </p:cNvPr>
          <p:cNvSpPr>
            <a:spLocks noGrp="1"/>
          </p:cNvSpPr>
          <p:nvPr>
            <p:ph type="title"/>
          </p:nvPr>
        </p:nvSpPr>
        <p:spPr>
          <a:xfrm>
            <a:off x="748099" y="476249"/>
            <a:ext cx="7062401" cy="533400"/>
          </a:xfrm>
        </p:spPr>
        <p:txBody>
          <a:bodyPr>
            <a:normAutofit/>
          </a:bodyPr>
          <a:lstStyle/>
          <a:p>
            <a:r>
              <a:rPr kumimoji="1" lang="zh-CN" altLang="en-US" sz="2000">
                <a:latin typeface="等线" panose="02010600030101010101" pitchFamily="2" charset="-122"/>
                <a:ea typeface="等线" panose="02010600030101010101" pitchFamily="2" charset="-122"/>
              </a:rPr>
              <a:t>实验七：配置管理</a:t>
            </a:r>
            <a:endParaRPr kumimoji="1" lang="zh-CN" altLang="en-US" sz="2000" dirty="0">
              <a:latin typeface="等线" panose="02010600030101010101" pitchFamily="2" charset="-122"/>
              <a:ea typeface="等线" panose="02010600030101010101" pitchFamily="2" charset="-122"/>
            </a:endParaRPr>
          </a:p>
        </p:txBody>
      </p:sp>
      <p:sp>
        <p:nvSpPr>
          <p:cNvPr id="3" name="内容占位符 2">
            <a:extLst>
              <a:ext uri="{FF2B5EF4-FFF2-40B4-BE49-F238E27FC236}">
                <a16:creationId xmlns:a16="http://schemas.microsoft.com/office/drawing/2014/main" id="{FB10759E-5DC0-4BCD-A906-D0465B850DE5}"/>
              </a:ext>
            </a:extLst>
          </p:cNvPr>
          <p:cNvSpPr txBox="1">
            <a:spLocks/>
          </p:cNvSpPr>
          <p:nvPr/>
        </p:nvSpPr>
        <p:spPr>
          <a:xfrm>
            <a:off x="828675" y="1749425"/>
            <a:ext cx="7943850" cy="43656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zh-CN" altLang="zh-CN" sz="1600" dirty="0">
              <a:latin typeface="+mn-ea"/>
            </a:endParaRPr>
          </a:p>
        </p:txBody>
      </p:sp>
      <p:sp>
        <p:nvSpPr>
          <p:cNvPr id="5" name="文本框 4">
            <a:extLst>
              <a:ext uri="{FF2B5EF4-FFF2-40B4-BE49-F238E27FC236}">
                <a16:creationId xmlns:a16="http://schemas.microsoft.com/office/drawing/2014/main" id="{3F6BE600-BA75-D843-AF37-7C78D761DE0B}"/>
              </a:ext>
            </a:extLst>
          </p:cNvPr>
          <p:cNvSpPr txBox="1"/>
          <p:nvPr/>
        </p:nvSpPr>
        <p:spPr>
          <a:xfrm>
            <a:off x="548074" y="1863322"/>
            <a:ext cx="7943850" cy="42606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kern="100" dirty="0">
                <a:latin typeface="等线" panose="02010600030101010101" pitchFamily="2" charset="-122"/>
                <a:ea typeface="等线" panose="02010600030101010101" pitchFamily="2" charset="-122"/>
              </a:rPr>
              <a:t>版本标识：</a:t>
            </a:r>
            <a:endParaRPr lang="en-US" altLang="zh-CN" sz="1400" kern="100" dirty="0">
              <a:latin typeface="等线" panose="02010600030101010101" pitchFamily="2" charset="-122"/>
              <a:ea typeface="等线" panose="02010600030101010101" pitchFamily="2" charset="-122"/>
            </a:endParaRPr>
          </a:p>
          <a:p>
            <a:pPr marL="742950" lvl="1" indent="-285750">
              <a:lnSpc>
                <a:spcPct val="150000"/>
              </a:lnSpc>
              <a:buFont typeface="Arial" panose="020B0604020202020204" pitchFamily="34" charset="0"/>
              <a:buChar char="•"/>
            </a:pPr>
            <a:r>
              <a:rPr lang="zh-CN" altLang="en-US" sz="1400" kern="100" dirty="0">
                <a:latin typeface="等线" panose="02010600030101010101" pitchFamily="2" charset="-122"/>
                <a:ea typeface="等线" panose="02010600030101010101" pitchFamily="2" charset="-122"/>
              </a:rPr>
              <a:t>文档命名规范</a:t>
            </a:r>
            <a:endParaRPr lang="en-US" altLang="zh-CN" sz="1400" kern="100" dirty="0">
              <a:latin typeface="等线" panose="02010600030101010101" pitchFamily="2" charset="-122"/>
              <a:ea typeface="等线" panose="02010600030101010101" pitchFamily="2" charset="-122"/>
            </a:endParaRPr>
          </a:p>
          <a:p>
            <a:pPr marL="742950" lvl="1" indent="-285750">
              <a:lnSpc>
                <a:spcPct val="150000"/>
              </a:lnSpc>
              <a:buFont typeface="Arial" panose="020B0604020202020204" pitchFamily="34" charset="0"/>
              <a:buChar char="•"/>
            </a:pPr>
            <a:r>
              <a:rPr lang="zh-CN" altLang="en-US" sz="1400" kern="100" dirty="0">
                <a:latin typeface="等线" panose="02010600030101010101" pitchFamily="2" charset="-122"/>
                <a:ea typeface="等线" panose="02010600030101010101" pitchFamily="2" charset="-122"/>
              </a:rPr>
              <a:t>备注规范</a:t>
            </a:r>
            <a:endParaRPr lang="en-US" altLang="zh-CN" sz="1400" kern="100" dirty="0">
              <a:latin typeface="等线" panose="02010600030101010101" pitchFamily="2" charset="-122"/>
              <a:ea typeface="等线" panose="02010600030101010101" pitchFamily="2" charset="-122"/>
            </a:endParaRPr>
          </a:p>
          <a:p>
            <a:pPr marL="285750" indent="-285750">
              <a:lnSpc>
                <a:spcPct val="150000"/>
              </a:lnSpc>
              <a:buFont typeface="Arial" panose="020B0604020202020204" pitchFamily="34" charset="0"/>
              <a:buChar char="•"/>
            </a:pPr>
            <a:r>
              <a:rPr lang="zh-CN" altLang="en-US" sz="1400" kern="100" dirty="0">
                <a:latin typeface="等线" panose="02010600030101010101" pitchFamily="2" charset="-122"/>
                <a:ea typeface="等线" panose="02010600030101010101" pitchFamily="2" charset="-122"/>
              </a:rPr>
              <a:t>优点</a:t>
            </a:r>
            <a:endParaRPr lang="en-US" altLang="zh-CN" sz="1400" kern="100" dirty="0">
              <a:latin typeface="等线" panose="02010600030101010101" pitchFamily="2" charset="-122"/>
              <a:ea typeface="等线" panose="02010600030101010101" pitchFamily="2" charset="-122"/>
            </a:endParaRPr>
          </a:p>
          <a:p>
            <a:pPr marL="742950" lvl="1" indent="-285750">
              <a:lnSpc>
                <a:spcPct val="150000"/>
              </a:lnSpc>
              <a:buFont typeface="Arial" panose="020B0604020202020204" pitchFamily="34" charset="0"/>
              <a:buChar char="•"/>
            </a:pPr>
            <a:r>
              <a:rPr lang="zh-CN" altLang="zh-CN" sz="1400" kern="100" dirty="0">
                <a:latin typeface="等线" panose="02010600030101010101" pitchFamily="2" charset="-122"/>
                <a:ea typeface="等线" panose="02010600030101010101" pitchFamily="2" charset="-122"/>
              </a:rPr>
              <a:t>较为准确的行为记录</a:t>
            </a:r>
            <a:endParaRPr lang="en-US" altLang="zh-CN" sz="1400" kern="100" dirty="0">
              <a:latin typeface="等线" panose="02010600030101010101" pitchFamily="2" charset="-122"/>
              <a:ea typeface="等线" panose="02010600030101010101" pitchFamily="2" charset="-122"/>
            </a:endParaRPr>
          </a:p>
          <a:p>
            <a:pPr marL="1200150" lvl="2" indent="-285750">
              <a:lnSpc>
                <a:spcPct val="150000"/>
              </a:lnSpc>
              <a:buFont typeface="Arial" panose="020B0604020202020204" pitchFamily="34" charset="0"/>
              <a:buChar char="•"/>
            </a:pPr>
            <a:r>
              <a:rPr lang="zh-CN" altLang="zh-CN" sz="1400" kern="100" dirty="0">
                <a:latin typeface="等线" panose="02010600030101010101" pitchFamily="2" charset="-122"/>
                <a:ea typeface="等线" panose="02010600030101010101" pitchFamily="2" charset="-122"/>
              </a:rPr>
              <a:t>在所有的</a:t>
            </a:r>
            <a:r>
              <a:rPr lang="en-US" altLang="zh-CN" sz="1400" kern="100" dirty="0">
                <a:latin typeface="等线" panose="02010600030101010101" pitchFamily="2" charset="-122"/>
                <a:ea typeface="等线" panose="02010600030101010101" pitchFamily="2" charset="-122"/>
              </a:rPr>
              <a:t>commit</a:t>
            </a:r>
            <a:r>
              <a:rPr lang="zh-CN" altLang="zh-CN" sz="1400" kern="100" dirty="0">
                <a:latin typeface="等线" panose="02010600030101010101" pitchFamily="2" charset="-122"/>
                <a:ea typeface="等线" panose="02010600030101010101" pitchFamily="2" charset="-122"/>
              </a:rPr>
              <a:t>过程中，我们小组都按照约定进行备注，因此也能够每周对于提交的内容、动作和所属实验进行统计。</a:t>
            </a:r>
          </a:p>
          <a:p>
            <a:pPr marL="742950" lvl="1" indent="-285750">
              <a:lnSpc>
                <a:spcPct val="150000"/>
              </a:lnSpc>
              <a:buFont typeface="Arial" panose="020B0604020202020204" pitchFamily="34" charset="0"/>
              <a:buChar char="•"/>
            </a:pPr>
            <a:r>
              <a:rPr lang="zh-CN" altLang="zh-CN" sz="1400" kern="100" dirty="0">
                <a:latin typeface="等线" panose="02010600030101010101" pitchFamily="2" charset="-122"/>
                <a:ea typeface="等线" panose="02010600030101010101" pitchFamily="2" charset="-122"/>
              </a:rPr>
              <a:t>较为完善的项目描述</a:t>
            </a:r>
            <a:endParaRPr lang="en-US" altLang="zh-CN" sz="1400" kern="100" dirty="0">
              <a:latin typeface="等线" panose="02010600030101010101" pitchFamily="2" charset="-122"/>
              <a:ea typeface="等线" panose="02010600030101010101" pitchFamily="2" charset="-122"/>
            </a:endParaRPr>
          </a:p>
          <a:p>
            <a:pPr marL="1200150" lvl="2" indent="-285750">
              <a:lnSpc>
                <a:spcPct val="150000"/>
              </a:lnSpc>
              <a:buFont typeface="Arial" panose="020B0604020202020204" pitchFamily="34" charset="0"/>
              <a:buChar char="•"/>
            </a:pPr>
            <a:r>
              <a:rPr lang="zh-CN" altLang="zh-CN" sz="1400" kern="100" dirty="0">
                <a:latin typeface="等线" panose="02010600030101010101" pitchFamily="2" charset="-122"/>
                <a:ea typeface="等线" panose="02010600030101010101" pitchFamily="2" charset="-122"/>
              </a:rPr>
              <a:t>我们小组的</a:t>
            </a:r>
            <a:r>
              <a:rPr lang="en-US" altLang="zh-CN" sz="1400" kern="100" dirty="0">
                <a:latin typeface="等线" panose="02010600030101010101" pitchFamily="2" charset="-122"/>
                <a:ea typeface="等线" panose="02010600030101010101" pitchFamily="2" charset="-122"/>
              </a:rPr>
              <a:t>GitHub</a:t>
            </a:r>
            <a:r>
              <a:rPr lang="zh-CN" altLang="zh-CN" sz="1400" kern="100" dirty="0">
                <a:latin typeface="等线" panose="02010600030101010101" pitchFamily="2" charset="-122"/>
                <a:ea typeface="等线" panose="02010600030101010101" pitchFamily="2" charset="-122"/>
              </a:rPr>
              <a:t>主页中的目录导览直截了当的对于每个实验制品所属的文件进行说明，对于需要进行查找的实验内容快捷方便。</a:t>
            </a:r>
          </a:p>
          <a:p>
            <a:pPr marL="742950" lvl="1" indent="-285750">
              <a:lnSpc>
                <a:spcPct val="150000"/>
              </a:lnSpc>
              <a:buFont typeface="Arial" panose="020B0604020202020204" pitchFamily="34" charset="0"/>
              <a:buChar char="•"/>
            </a:pPr>
            <a:r>
              <a:rPr lang="zh-CN" altLang="zh-CN" sz="1400" kern="100" dirty="0">
                <a:latin typeface="等线" panose="02010600030101010101" pitchFamily="2" charset="-122"/>
                <a:ea typeface="等线" panose="02010600030101010101" pitchFamily="2" charset="-122"/>
              </a:rPr>
              <a:t>统计精确</a:t>
            </a:r>
            <a:endParaRPr lang="en-US" altLang="zh-CN" sz="1400" kern="100" dirty="0">
              <a:latin typeface="等线" panose="02010600030101010101" pitchFamily="2" charset="-122"/>
              <a:ea typeface="等线" panose="02010600030101010101" pitchFamily="2" charset="-122"/>
            </a:endParaRPr>
          </a:p>
          <a:p>
            <a:pPr marL="1200150" lvl="2" indent="-285750">
              <a:lnSpc>
                <a:spcPct val="150000"/>
              </a:lnSpc>
              <a:buFont typeface="Arial" panose="020B0604020202020204" pitchFamily="34" charset="0"/>
              <a:buChar char="•"/>
            </a:pPr>
            <a:r>
              <a:rPr lang="zh-CN" altLang="zh-CN" sz="1400" kern="100" dirty="0">
                <a:latin typeface="等线" panose="02010600030101010101" pitchFamily="2" charset="-122"/>
                <a:ea typeface="等线" panose="02010600030101010101" pitchFamily="2" charset="-122"/>
              </a:rPr>
              <a:t>采用人工统计的方式，在一些可能存在疑虑的地方，比如重复提交、项目描述不准确的时候，可以直接与提交的成员进行沟通，确保每一条统计的数据精确</a:t>
            </a:r>
            <a:r>
              <a:rPr lang="zh-CN" altLang="zh-CN" sz="1400" kern="100">
                <a:latin typeface="等线" panose="02010600030101010101" pitchFamily="2" charset="-122"/>
                <a:ea typeface="等线" panose="02010600030101010101" pitchFamily="2" charset="-122"/>
              </a:rPr>
              <a:t>无误。</a:t>
            </a:r>
            <a:endParaRPr lang="en-US" altLang="zh-CN" sz="1400" kern="1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97697930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4C6F9-2BE3-D942-9DC4-350E76A1CDF5}"/>
              </a:ext>
            </a:extLst>
          </p:cNvPr>
          <p:cNvSpPr>
            <a:spLocks noGrp="1"/>
          </p:cNvSpPr>
          <p:nvPr>
            <p:ph type="title"/>
          </p:nvPr>
        </p:nvSpPr>
        <p:spPr>
          <a:xfrm>
            <a:off x="748099" y="476249"/>
            <a:ext cx="7062401" cy="533400"/>
          </a:xfrm>
        </p:spPr>
        <p:txBody>
          <a:bodyPr>
            <a:normAutofit/>
          </a:bodyPr>
          <a:lstStyle/>
          <a:p>
            <a:r>
              <a:rPr kumimoji="1" lang="zh-CN" altLang="en-US" sz="2000">
                <a:latin typeface="等线" panose="02010600030101010101" pitchFamily="2" charset="-122"/>
                <a:ea typeface="等线" panose="02010600030101010101" pitchFamily="2" charset="-122"/>
              </a:rPr>
              <a:t>实验七：配置管理</a:t>
            </a:r>
            <a:endParaRPr kumimoji="1" lang="zh-CN" altLang="en-US" sz="2000" dirty="0">
              <a:latin typeface="等线" panose="02010600030101010101" pitchFamily="2" charset="-122"/>
              <a:ea typeface="等线" panose="02010600030101010101" pitchFamily="2" charset="-122"/>
            </a:endParaRPr>
          </a:p>
        </p:txBody>
      </p:sp>
      <p:sp>
        <p:nvSpPr>
          <p:cNvPr id="3" name="内容占位符 2">
            <a:extLst>
              <a:ext uri="{FF2B5EF4-FFF2-40B4-BE49-F238E27FC236}">
                <a16:creationId xmlns:a16="http://schemas.microsoft.com/office/drawing/2014/main" id="{FB10759E-5DC0-4BCD-A906-D0465B850DE5}"/>
              </a:ext>
            </a:extLst>
          </p:cNvPr>
          <p:cNvSpPr txBox="1">
            <a:spLocks/>
          </p:cNvSpPr>
          <p:nvPr/>
        </p:nvSpPr>
        <p:spPr>
          <a:xfrm>
            <a:off x="828675" y="1749425"/>
            <a:ext cx="7943850" cy="43656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zh-CN" altLang="zh-CN" sz="1600" dirty="0">
              <a:latin typeface="+mn-ea"/>
            </a:endParaRPr>
          </a:p>
        </p:txBody>
      </p:sp>
      <p:sp>
        <p:nvSpPr>
          <p:cNvPr id="5" name="文本框 4">
            <a:extLst>
              <a:ext uri="{FF2B5EF4-FFF2-40B4-BE49-F238E27FC236}">
                <a16:creationId xmlns:a16="http://schemas.microsoft.com/office/drawing/2014/main" id="{3F6BE600-BA75-D843-AF37-7C78D761DE0B}"/>
              </a:ext>
            </a:extLst>
          </p:cNvPr>
          <p:cNvSpPr txBox="1"/>
          <p:nvPr/>
        </p:nvSpPr>
        <p:spPr>
          <a:xfrm>
            <a:off x="881449" y="1999120"/>
            <a:ext cx="7433876" cy="3614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kern="100">
                <a:latin typeface="等线" panose="02010600030101010101" pitchFamily="2" charset="-122"/>
              </a:rPr>
              <a:t>缺点</a:t>
            </a:r>
            <a:endParaRPr lang="en-US" altLang="zh-CN" sz="1400" kern="100">
              <a:latin typeface="等线" panose="02010600030101010101" pitchFamily="2" charset="-122"/>
            </a:endParaRPr>
          </a:p>
          <a:p>
            <a:pPr marL="742950" lvl="1" indent="-285750">
              <a:lnSpc>
                <a:spcPct val="150000"/>
              </a:lnSpc>
              <a:buFont typeface="Arial" panose="020B0604020202020204" pitchFamily="34" charset="0"/>
              <a:buChar char="•"/>
            </a:pPr>
            <a:r>
              <a:rPr lang="zh-CN" altLang="zh-CN" sz="1400" kern="100">
                <a:latin typeface="等线" panose="02010600030101010101" pitchFamily="2" charset="-122"/>
              </a:rPr>
              <a:t>提交与文件不能完全对应</a:t>
            </a:r>
            <a:endParaRPr lang="en-US" altLang="zh-CN" sz="1400" kern="100">
              <a:latin typeface="等线" panose="02010600030101010101" pitchFamily="2" charset="-122"/>
            </a:endParaRPr>
          </a:p>
          <a:p>
            <a:pPr marL="1200150" lvl="2" indent="-285750">
              <a:lnSpc>
                <a:spcPct val="150000"/>
              </a:lnSpc>
              <a:buFont typeface="Arial" panose="020B0604020202020204" pitchFamily="34" charset="0"/>
              <a:buChar char="•"/>
            </a:pPr>
            <a:r>
              <a:rPr lang="zh-CN" altLang="zh-CN" sz="1400" kern="100">
                <a:latin typeface="等线" panose="02010600030101010101" pitchFamily="2" charset="-122"/>
              </a:rPr>
              <a:t>我们在提交文档的时候，会发现文档的变更记录与提交的记录数据不是完全一致，那是因为对于某一个文档的修改，比如需求规格说明书，我们组员之间彼此对于存在的问题进行了更正，可能会累积多次变更后，才进行</a:t>
            </a:r>
            <a:r>
              <a:rPr lang="en-US" altLang="zh-CN" sz="1400" kern="100">
                <a:latin typeface="等线" panose="02010600030101010101" pitchFamily="2" charset="-122"/>
              </a:rPr>
              <a:t>commit</a:t>
            </a:r>
            <a:r>
              <a:rPr lang="zh-CN" altLang="zh-CN" sz="1400" kern="100">
                <a:latin typeface="等线" panose="02010600030101010101" pitchFamily="2" charset="-122"/>
              </a:rPr>
              <a:t>，因此会出现变更记录比实际提交数据多的情况。</a:t>
            </a:r>
            <a:endParaRPr lang="en-US" altLang="zh-CN" sz="1400" kern="100">
              <a:latin typeface="等线" panose="02010600030101010101" pitchFamily="2" charset="-122"/>
              <a:ea typeface="等线" panose="02010600030101010101" pitchFamily="2" charset="-122"/>
            </a:endParaRPr>
          </a:p>
          <a:p>
            <a:pPr marL="285750" indent="-285750">
              <a:lnSpc>
                <a:spcPct val="150000"/>
              </a:lnSpc>
              <a:buFont typeface="Arial" panose="020B0604020202020204" pitchFamily="34" charset="0"/>
              <a:buChar char="•"/>
            </a:pPr>
            <a:r>
              <a:rPr lang="zh-CN" altLang="en-US" sz="1400" kern="100">
                <a:latin typeface="等线" panose="02010600030101010101" pitchFamily="2" charset="-122"/>
                <a:ea typeface="等线" panose="02010600030101010101" pitchFamily="2" charset="-122"/>
              </a:rPr>
              <a:t>小结</a:t>
            </a:r>
            <a:endParaRPr lang="en-US" altLang="zh-CN" sz="1400" kern="100" dirty="0">
              <a:latin typeface="等线" panose="02010600030101010101" pitchFamily="2" charset="-122"/>
              <a:ea typeface="等线" panose="02010600030101010101" pitchFamily="2" charset="-122"/>
            </a:endParaRPr>
          </a:p>
          <a:p>
            <a:pPr marL="742950" lvl="1" indent="-285750">
              <a:lnSpc>
                <a:spcPct val="150000"/>
              </a:lnSpc>
              <a:buFont typeface="Arial" panose="020B0604020202020204" pitchFamily="34" charset="0"/>
              <a:buChar char="•"/>
            </a:pPr>
            <a:r>
              <a:rPr lang="zh-CN" altLang="zh-CN" sz="1400" kern="100" dirty="0">
                <a:latin typeface="等线" panose="02010600030101010101" pitchFamily="2" charset="-122"/>
                <a:ea typeface="等线" panose="02010600030101010101" pitchFamily="2" charset="-122"/>
              </a:rPr>
              <a:t>在配置管理期间，由于组员均对</a:t>
            </a:r>
            <a:r>
              <a:rPr lang="en-US" altLang="zh-CN" sz="1400" kern="100" dirty="0">
                <a:latin typeface="等线" panose="02010600030101010101" pitchFamily="2" charset="-122"/>
                <a:ea typeface="等线" panose="02010600030101010101" pitchFamily="2" charset="-122"/>
              </a:rPr>
              <a:t>Git</a:t>
            </a:r>
            <a:r>
              <a:rPr lang="zh-CN" altLang="zh-CN" sz="1400" kern="100" dirty="0">
                <a:latin typeface="等线" panose="02010600030101010101" pitchFamily="2" charset="-122"/>
                <a:ea typeface="等线" panose="02010600030101010101" pitchFamily="2" charset="-122"/>
              </a:rPr>
              <a:t>工具和</a:t>
            </a:r>
            <a:r>
              <a:rPr lang="en-US" altLang="zh-CN" sz="1400" kern="100" dirty="0" err="1">
                <a:latin typeface="等线" panose="02010600030101010101" pitchFamily="2" charset="-122"/>
                <a:ea typeface="等线" panose="02010600030101010101" pitchFamily="2" charset="-122"/>
              </a:rPr>
              <a:t>Github</a:t>
            </a:r>
            <a:r>
              <a:rPr lang="zh-CN" altLang="zh-CN" sz="1400" kern="100" dirty="0">
                <a:latin typeface="等线" panose="02010600030101010101" pitchFamily="2" charset="-122"/>
                <a:ea typeface="等线" panose="02010600030101010101" pitchFamily="2" charset="-122"/>
              </a:rPr>
              <a:t>网站有较长的使用时间，因此在实验中，没有发生文档覆盖、无法解决冲突的情况。</a:t>
            </a:r>
          </a:p>
          <a:p>
            <a:pPr marL="742950" lvl="1" indent="-285750">
              <a:lnSpc>
                <a:spcPct val="150000"/>
              </a:lnSpc>
              <a:buFont typeface="Arial" panose="020B0604020202020204" pitchFamily="34" charset="0"/>
              <a:buChar char="•"/>
            </a:pPr>
            <a:r>
              <a:rPr lang="zh-CN" altLang="zh-CN" sz="1400" kern="100" dirty="0">
                <a:latin typeface="等线" panose="02010600030101010101" pitchFamily="2" charset="-122"/>
                <a:ea typeface="等线" panose="02010600030101010101" pitchFamily="2" charset="-122"/>
              </a:rPr>
              <a:t>采用了规范化的注释使得提交显得较为清晰，并且在提交期间，大多数提交均能够按照约定提交，能够在后期的数据收集与</a:t>
            </a:r>
            <a:r>
              <a:rPr lang="zh-CN" altLang="zh-CN" sz="1400" kern="100">
                <a:latin typeface="等线" panose="02010600030101010101" pitchFamily="2" charset="-122"/>
                <a:ea typeface="等线" panose="02010600030101010101" pitchFamily="2" charset="-122"/>
              </a:rPr>
              <a:t>统计。</a:t>
            </a:r>
            <a:endParaRPr lang="zh-CN" altLang="zh-CN" sz="1400" kern="1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22894064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4C6F9-2BE3-D942-9DC4-350E76A1CDF5}"/>
              </a:ext>
            </a:extLst>
          </p:cNvPr>
          <p:cNvSpPr>
            <a:spLocks noGrp="1"/>
          </p:cNvSpPr>
          <p:nvPr>
            <p:ph type="title"/>
          </p:nvPr>
        </p:nvSpPr>
        <p:spPr>
          <a:xfrm>
            <a:off x="814774" y="447608"/>
            <a:ext cx="7267575" cy="533400"/>
          </a:xfrm>
        </p:spPr>
        <p:txBody>
          <a:bodyPr>
            <a:normAutofit/>
          </a:bodyPr>
          <a:lstStyle/>
          <a:p>
            <a:r>
              <a:rPr kumimoji="1" lang="zh-CN" altLang="en-US" sz="2000">
                <a:latin typeface="等线" panose="02010600030101010101" pitchFamily="2" charset="-122"/>
                <a:ea typeface="等线" panose="02010600030101010101" pitchFamily="2" charset="-122"/>
              </a:rPr>
              <a:t>实验八：工作量估计与统计分析</a:t>
            </a:r>
            <a:endParaRPr kumimoji="1" lang="zh-CN" altLang="en-US" sz="2000" dirty="0">
              <a:latin typeface="等线" panose="02010600030101010101" pitchFamily="2" charset="-122"/>
              <a:ea typeface="等线" panose="02010600030101010101" pitchFamily="2" charset="-122"/>
            </a:endParaRPr>
          </a:p>
        </p:txBody>
      </p:sp>
      <p:sp>
        <p:nvSpPr>
          <p:cNvPr id="7" name="文本框 6">
            <a:extLst>
              <a:ext uri="{FF2B5EF4-FFF2-40B4-BE49-F238E27FC236}">
                <a16:creationId xmlns:a16="http://schemas.microsoft.com/office/drawing/2014/main" id="{676565F4-B76D-674D-AF2C-241A0816BF45}"/>
              </a:ext>
            </a:extLst>
          </p:cNvPr>
          <p:cNvSpPr txBox="1"/>
          <p:nvPr/>
        </p:nvSpPr>
        <p:spPr>
          <a:xfrm>
            <a:off x="938212" y="2129401"/>
            <a:ext cx="7267575" cy="32911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kern="100" dirty="0">
                <a:latin typeface="等线" panose="02010600030101010101" pitchFamily="2" charset="-122"/>
                <a:ea typeface="等线" panose="02010600030101010101" pitchFamily="2" charset="-122"/>
              </a:rPr>
              <a:t>通过对实验项目的跟踪和记录，统计出每个成员的工作量和情况，分析成员工作量差异及其原因。为后续的任务分配、调整、控制和最终的确定成员贡献度提供支持。在实验八的统计过程中，我们组采用的方式是每周对于当周的实验制品数据进行收集，分别收集工时和具体的</a:t>
            </a:r>
            <a:r>
              <a:rPr lang="zh-CN" altLang="en-US" sz="1400" kern="100" dirty="0">
                <a:latin typeface="等线" panose="02010600030101010101" pitchFamily="2" charset="-122"/>
                <a:ea typeface="等线" panose="02010600030101010101" pitchFamily="2" charset="-122"/>
              </a:rPr>
              <a:t>数据。</a:t>
            </a:r>
            <a:endParaRPr lang="zh-CN" altLang="zh-CN" sz="1400" kern="100" dirty="0">
              <a:latin typeface="等线" panose="02010600030101010101" pitchFamily="2" charset="-122"/>
              <a:ea typeface="等线" panose="02010600030101010101" pitchFamily="2" charset="-122"/>
            </a:endParaRPr>
          </a:p>
          <a:p>
            <a:pPr marL="285750" indent="-285750">
              <a:lnSpc>
                <a:spcPct val="150000"/>
              </a:lnSpc>
              <a:buFont typeface="Arial" panose="020B0604020202020204" pitchFamily="34" charset="0"/>
              <a:buChar char="•"/>
            </a:pPr>
            <a:r>
              <a:rPr lang="zh-CN" altLang="en-US" sz="1400" kern="100" dirty="0">
                <a:latin typeface="等线" panose="02010600030101010101" pitchFamily="2" charset="-122"/>
                <a:ea typeface="等线" panose="02010600030101010101" pitchFamily="2" charset="-122"/>
              </a:rPr>
              <a:t>优点</a:t>
            </a:r>
            <a:endParaRPr lang="en-US" altLang="zh-CN" sz="1400" kern="100" dirty="0">
              <a:latin typeface="等线" panose="02010600030101010101" pitchFamily="2" charset="-122"/>
              <a:ea typeface="等线" panose="02010600030101010101" pitchFamily="2" charset="-122"/>
            </a:endParaRPr>
          </a:p>
          <a:p>
            <a:pPr marL="742950" lvl="1" indent="-285750">
              <a:lnSpc>
                <a:spcPct val="150000"/>
              </a:lnSpc>
              <a:buFont typeface="Arial" panose="020B0604020202020204" pitchFamily="34" charset="0"/>
              <a:buChar char="•"/>
            </a:pPr>
            <a:r>
              <a:rPr lang="zh-CN" altLang="en-US" sz="1400" kern="100" dirty="0">
                <a:latin typeface="等线" panose="02010600030101010101" pitchFamily="2" charset="-122"/>
                <a:ea typeface="等线" panose="02010600030101010101" pitchFamily="2" charset="-122"/>
              </a:rPr>
              <a:t>较为真实的数据收集</a:t>
            </a:r>
            <a:endParaRPr lang="en-US" altLang="zh-CN" sz="1400" kern="100" dirty="0">
              <a:latin typeface="等线" panose="02010600030101010101" pitchFamily="2" charset="-122"/>
              <a:ea typeface="等线" panose="02010600030101010101" pitchFamily="2" charset="-122"/>
            </a:endParaRPr>
          </a:p>
          <a:p>
            <a:pPr marL="1200150" lvl="2" indent="-285750">
              <a:lnSpc>
                <a:spcPct val="150000"/>
              </a:lnSpc>
              <a:buFont typeface="Arial" panose="020B0604020202020204" pitchFamily="34" charset="0"/>
              <a:buChar char="•"/>
            </a:pPr>
            <a:r>
              <a:rPr lang="zh-CN" altLang="zh-CN" sz="1400" kern="100" dirty="0">
                <a:latin typeface="等线" panose="02010600030101010101" pitchFamily="2" charset="-122"/>
                <a:ea typeface="等线" panose="02010600030101010101" pitchFamily="2" charset="-122"/>
              </a:rPr>
              <a:t>每次数据有一名同学</a:t>
            </a:r>
            <a:r>
              <a:rPr lang="zh-CN" altLang="en-US" sz="1400" kern="100" dirty="0">
                <a:latin typeface="等线" panose="02010600030101010101" pitchFamily="2" charset="-122"/>
                <a:ea typeface="等线" panose="02010600030101010101" pitchFamily="2" charset="-122"/>
              </a:rPr>
              <a:t>以周为单位</a:t>
            </a:r>
            <a:r>
              <a:rPr lang="zh-CN" altLang="zh-CN" sz="1400" kern="100" dirty="0">
                <a:latin typeface="等线" panose="02010600030101010101" pitchFamily="2" charset="-122"/>
                <a:ea typeface="等线" panose="02010600030101010101" pitchFamily="2" charset="-122"/>
              </a:rPr>
              <a:t>负责收集，没有采用在线表格的方式，这样每位成员只能填写自己的实际数据值和自己的实际工时，不会出现因为看了别人填写的数据，而更改自己的数据的情况。可以说明每次的数据都是比较真实的，也更加具有分析意义。</a:t>
            </a:r>
            <a:endParaRPr lang="en-US" altLang="zh-CN" sz="1400" kern="1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6131366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4C6F9-2BE3-D942-9DC4-350E76A1CDF5}"/>
              </a:ext>
            </a:extLst>
          </p:cNvPr>
          <p:cNvSpPr>
            <a:spLocks noGrp="1"/>
          </p:cNvSpPr>
          <p:nvPr>
            <p:ph type="title"/>
          </p:nvPr>
        </p:nvSpPr>
        <p:spPr>
          <a:xfrm>
            <a:off x="814774" y="447608"/>
            <a:ext cx="7267575" cy="533400"/>
          </a:xfrm>
        </p:spPr>
        <p:txBody>
          <a:bodyPr>
            <a:normAutofit/>
          </a:bodyPr>
          <a:lstStyle/>
          <a:p>
            <a:r>
              <a:rPr kumimoji="1" lang="zh-CN" altLang="en-US" sz="2000">
                <a:latin typeface="等线" panose="02010600030101010101" pitchFamily="2" charset="-122"/>
                <a:ea typeface="等线" panose="02010600030101010101" pitchFamily="2" charset="-122"/>
              </a:rPr>
              <a:t>实验八：工作量估计与统计分析</a:t>
            </a:r>
            <a:endParaRPr kumimoji="1" lang="zh-CN" altLang="en-US" sz="2000" dirty="0">
              <a:latin typeface="等线" panose="02010600030101010101" pitchFamily="2" charset="-122"/>
              <a:ea typeface="等线" panose="02010600030101010101" pitchFamily="2" charset="-122"/>
            </a:endParaRPr>
          </a:p>
        </p:txBody>
      </p:sp>
      <p:sp>
        <p:nvSpPr>
          <p:cNvPr id="7" name="文本框 6">
            <a:extLst>
              <a:ext uri="{FF2B5EF4-FFF2-40B4-BE49-F238E27FC236}">
                <a16:creationId xmlns:a16="http://schemas.microsoft.com/office/drawing/2014/main" id="{676565F4-B76D-674D-AF2C-241A0816BF45}"/>
              </a:ext>
            </a:extLst>
          </p:cNvPr>
          <p:cNvSpPr txBox="1"/>
          <p:nvPr/>
        </p:nvSpPr>
        <p:spPr>
          <a:xfrm>
            <a:off x="936025" y="2577844"/>
            <a:ext cx="7445976" cy="13521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kern="100" dirty="0">
                <a:latin typeface="等线" panose="02010600030101010101" pitchFamily="2" charset="-122"/>
                <a:ea typeface="等线" panose="02010600030101010101" pitchFamily="2" charset="-122"/>
              </a:rPr>
              <a:t>小结</a:t>
            </a:r>
            <a:endParaRPr lang="en-US" altLang="zh-CN" sz="1400" kern="100" dirty="0">
              <a:latin typeface="等线" panose="02010600030101010101" pitchFamily="2" charset="-122"/>
              <a:ea typeface="等线" panose="02010600030101010101" pitchFamily="2" charset="-122"/>
            </a:endParaRPr>
          </a:p>
          <a:p>
            <a:pPr marL="742950" lvl="1" indent="-285750">
              <a:lnSpc>
                <a:spcPct val="150000"/>
              </a:lnSpc>
              <a:buFont typeface="Arial" panose="020B0604020202020204" pitchFamily="34" charset="0"/>
              <a:buChar char="•"/>
            </a:pPr>
            <a:r>
              <a:rPr lang="zh-CN" altLang="zh-CN" sz="1400" kern="100" dirty="0">
                <a:latin typeface="等线" panose="02010600030101010101" pitchFamily="2" charset="-122"/>
                <a:ea typeface="等线" panose="02010600030101010101" pitchFamily="2" charset="-122"/>
              </a:rPr>
              <a:t>工作量统计是软件项目开发中的重要一环，能够帮助项目团队主管了解当前的软件开发情况，最重要的是能够决定着项目内各成员的贡献率分配和项目的总工时估计，这对调节控制软件开发成本非常重要。</a:t>
            </a:r>
          </a:p>
        </p:txBody>
      </p:sp>
    </p:spTree>
    <p:extLst>
      <p:ext uri="{BB962C8B-B14F-4D97-AF65-F5344CB8AC3E}">
        <p14:creationId xmlns:p14="http://schemas.microsoft.com/office/powerpoint/2010/main" val="282134874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14F232-DEB7-4DCB-97D4-BC6FA22629F3}"/>
              </a:ext>
            </a:extLst>
          </p:cNvPr>
          <p:cNvSpPr/>
          <p:nvPr/>
        </p:nvSpPr>
        <p:spPr bwMode="auto">
          <a:xfrm>
            <a:off x="-1" y="0"/>
            <a:ext cx="4368801" cy="6858000"/>
          </a:xfrm>
          <a:prstGeom prst="rect">
            <a:avLst/>
          </a:pr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9212BC99-DE0F-445E-B879-FD113604B62E}"/>
              </a:ext>
            </a:extLst>
          </p:cNvPr>
          <p:cNvSpPr/>
          <p:nvPr/>
        </p:nvSpPr>
        <p:spPr bwMode="auto">
          <a:xfrm rot="5400000" flipV="1">
            <a:off x="1270707" y="-1270708"/>
            <a:ext cx="1827382" cy="4368800"/>
          </a:xfrm>
          <a:prstGeom prst="rect">
            <a:avLst/>
          </a:pr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6" name="矩形 5">
            <a:extLst>
              <a:ext uri="{FF2B5EF4-FFF2-40B4-BE49-F238E27FC236}">
                <a16:creationId xmlns:a16="http://schemas.microsoft.com/office/drawing/2014/main" id="{3863D85F-6472-4D36-8E96-11E4B33D3D9D}"/>
              </a:ext>
            </a:extLst>
          </p:cNvPr>
          <p:cNvSpPr/>
          <p:nvPr/>
        </p:nvSpPr>
        <p:spPr bwMode="auto">
          <a:xfrm rot="5400000">
            <a:off x="1371901" y="3861106"/>
            <a:ext cx="1624987" cy="4368801"/>
          </a:xfrm>
          <a:prstGeom prst="rect">
            <a:avLst/>
          </a:pr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nvGrpSpPr>
          <p:cNvPr id="7" name="组合 6">
            <a:extLst>
              <a:ext uri="{FF2B5EF4-FFF2-40B4-BE49-F238E27FC236}">
                <a16:creationId xmlns:a16="http://schemas.microsoft.com/office/drawing/2014/main" id="{CACFA37A-CB3B-424C-A88D-695E8C131806}"/>
              </a:ext>
            </a:extLst>
          </p:cNvPr>
          <p:cNvGrpSpPr/>
          <p:nvPr/>
        </p:nvGrpSpPr>
        <p:grpSpPr>
          <a:xfrm>
            <a:off x="0" y="1070223"/>
            <a:ext cx="2754050" cy="4646991"/>
            <a:chOff x="0" y="1111187"/>
            <a:chExt cx="2754050" cy="4646991"/>
          </a:xfrm>
        </p:grpSpPr>
        <p:sp>
          <p:nvSpPr>
            <p:cNvPr id="8" name="椭圆 7">
              <a:extLst>
                <a:ext uri="{FF2B5EF4-FFF2-40B4-BE49-F238E27FC236}">
                  <a16:creationId xmlns:a16="http://schemas.microsoft.com/office/drawing/2014/main" id="{42684CB1-95C2-4BFE-A1CC-DC3C386CD749}"/>
                </a:ext>
              </a:extLst>
            </p:cNvPr>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61A565E-B5C5-434A-B883-1AC7BF48A5A5}"/>
                </a:ext>
              </a:extLst>
            </p:cNvPr>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1D2E9F3B-F3D7-48C0-97C6-2CC855CFA239}"/>
                </a:ext>
              </a:extLst>
            </p:cNvPr>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50349EE8-6AFB-4278-8468-A8C1711B93C5}"/>
                </a:ext>
              </a:extLst>
            </p:cNvPr>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a:extLst>
                <a:ext uri="{FF2B5EF4-FFF2-40B4-BE49-F238E27FC236}">
                  <a16:creationId xmlns:a16="http://schemas.microsoft.com/office/drawing/2014/main" id="{09B29807-5932-4C2E-AB21-923105107DD7}"/>
                </a:ext>
              </a:extLst>
            </p:cNvPr>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3" name="Picture 2">
            <a:extLst>
              <a:ext uri="{FF2B5EF4-FFF2-40B4-BE49-F238E27FC236}">
                <a16:creationId xmlns:a16="http://schemas.microsoft.com/office/drawing/2014/main" id="{7DE30011-FA35-4F6F-AFF7-40724E4780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0" y="2120900"/>
            <a:ext cx="3745642" cy="2818596"/>
          </a:xfrm>
          <a:prstGeom prst="rect">
            <a:avLst/>
          </a:prstGeom>
          <a:noFill/>
          <a:extLst>
            <a:ext uri="{909E8E84-426E-40DD-AFC4-6F175D3DCCD1}">
              <a14:hiddenFill xmlns:a14="http://schemas.microsoft.com/office/drawing/2010/main">
                <a:solidFill>
                  <a:srgbClr val="FFFFFF"/>
                </a:solidFill>
              </a14:hiddenFill>
            </a:ext>
          </a:extLst>
        </p:spPr>
      </p:pic>
      <p:sp>
        <p:nvSpPr>
          <p:cNvPr id="14" name="任意多边形 38">
            <a:extLst>
              <a:ext uri="{FF2B5EF4-FFF2-40B4-BE49-F238E27FC236}">
                <a16:creationId xmlns:a16="http://schemas.microsoft.com/office/drawing/2014/main" id="{BBD866EF-7F51-4EC7-AB1B-AE07D40F2429}"/>
              </a:ext>
            </a:extLst>
          </p:cNvPr>
          <p:cNvSpPr/>
          <p:nvPr/>
        </p:nvSpPr>
        <p:spPr>
          <a:xfrm rot="16200000">
            <a:off x="67870"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044856 w 9143999"/>
              <a:gd name="connsiteY5" fmla="*/ 57555 h 2051818"/>
              <a:gd name="connsiteX6" fmla="*/ 9143999 w 9143999"/>
              <a:gd name="connsiteY6"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130228 h 2182046"/>
              <a:gd name="connsiteX1" fmla="*/ 9143999 w 9143999"/>
              <a:gd name="connsiteY1" fmla="*/ 2182046 h 2182046"/>
              <a:gd name="connsiteX2" fmla="*/ 0 w 9143999"/>
              <a:gd name="connsiteY2" fmla="*/ 2182046 h 2182046"/>
              <a:gd name="connsiteX3" fmla="*/ 0 w 9143999"/>
              <a:gd name="connsiteY3" fmla="*/ 1334305 h 2182046"/>
              <a:gd name="connsiteX4" fmla="*/ 6027 w 9143999"/>
              <a:gd name="connsiteY4" fmla="*/ 0 h 2182046"/>
              <a:gd name="connsiteX5" fmla="*/ 9143999 w 9143999"/>
              <a:gd name="connsiteY5" fmla="*/ 130228 h 2182046"/>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25380 w 9143999"/>
              <a:gd name="connsiteY4" fmla="*/ 130773 h 2127943"/>
              <a:gd name="connsiteX5" fmla="*/ 9124647 w 9143999"/>
              <a:gd name="connsiteY5" fmla="*/ 0 h 2127943"/>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25380 w 9143999"/>
              <a:gd name="connsiteY4" fmla="*/ 130773 h 2127943"/>
              <a:gd name="connsiteX5" fmla="*/ 9124647 w 9143999"/>
              <a:gd name="connsiteY5" fmla="*/ 0 h 2127943"/>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6028 w 9143999"/>
              <a:gd name="connsiteY4" fmla="*/ 11147 h 2127943"/>
              <a:gd name="connsiteX5" fmla="*/ 9124647 w 9143999"/>
              <a:gd name="connsiteY5" fmla="*/ 0 h 2127943"/>
              <a:gd name="connsiteX0" fmla="*/ 9138134 w 9157486"/>
              <a:gd name="connsiteY0" fmla="*/ 0 h 2127943"/>
              <a:gd name="connsiteX1" fmla="*/ 9157486 w 9157486"/>
              <a:gd name="connsiteY1" fmla="*/ 2127943 h 2127943"/>
              <a:gd name="connsiteX2" fmla="*/ 13487 w 9157486"/>
              <a:gd name="connsiteY2" fmla="*/ 2127943 h 2127943"/>
              <a:gd name="connsiteX3" fmla="*/ 13487 w 9157486"/>
              <a:gd name="connsiteY3" fmla="*/ 1280202 h 2127943"/>
              <a:gd name="connsiteX4" fmla="*/ 163 w 9157486"/>
              <a:gd name="connsiteY4" fmla="*/ 141648 h 2127943"/>
              <a:gd name="connsiteX5" fmla="*/ 9138134 w 9157486"/>
              <a:gd name="connsiteY5" fmla="*/ 0 h 2127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任意多边形 43">
            <a:extLst>
              <a:ext uri="{FF2B5EF4-FFF2-40B4-BE49-F238E27FC236}">
                <a16:creationId xmlns:a16="http://schemas.microsoft.com/office/drawing/2014/main" id="{1391473A-00F0-48FE-8742-C7FFA0279247}"/>
              </a:ext>
            </a:extLst>
          </p:cNvPr>
          <p:cNvSpPr/>
          <p:nvPr/>
        </p:nvSpPr>
        <p:spPr>
          <a:xfrm rot="16200000">
            <a:off x="2269997" y="-16039"/>
            <a:ext cx="6868891"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 fmla="*/ 6858000 w 6941935"/>
              <a:gd name="connsiteY0" fmla="*/ 56823 h 6516240"/>
              <a:gd name="connsiteX1" fmla="*/ 6858000 w 6941935"/>
              <a:gd name="connsiteY1" fmla="*/ 1732102 h 6516240"/>
              <a:gd name="connsiteX2" fmla="*/ 6858000 w 6941935"/>
              <a:gd name="connsiteY2" fmla="*/ 1876524 h 6516240"/>
              <a:gd name="connsiteX3" fmla="*/ 6858000 w 6941935"/>
              <a:gd name="connsiteY3" fmla="*/ 2335590 h 6516240"/>
              <a:gd name="connsiteX4" fmla="*/ 6858000 w 6941935"/>
              <a:gd name="connsiteY4" fmla="*/ 4010869 h 6516240"/>
              <a:gd name="connsiteX5" fmla="*/ 6858000 w 6941935"/>
              <a:gd name="connsiteY5" fmla="*/ 4155291 h 6516240"/>
              <a:gd name="connsiteX6" fmla="*/ 6858000 w 6941935"/>
              <a:gd name="connsiteY6" fmla="*/ 4237473 h 6516240"/>
              <a:gd name="connsiteX7" fmla="*/ 6858000 w 6941935"/>
              <a:gd name="connsiteY7" fmla="*/ 6516240 h 6516240"/>
              <a:gd name="connsiteX8" fmla="*/ 0 w 6941935"/>
              <a:gd name="connsiteY8" fmla="*/ 6516240 h 6516240"/>
              <a:gd name="connsiteX9" fmla="*/ 0 w 6941935"/>
              <a:gd name="connsiteY9" fmla="*/ 4237473 h 6516240"/>
              <a:gd name="connsiteX10" fmla="*/ 0 w 6941935"/>
              <a:gd name="connsiteY10" fmla="*/ 4155291 h 6516240"/>
              <a:gd name="connsiteX11" fmla="*/ 0 w 6941935"/>
              <a:gd name="connsiteY11" fmla="*/ 4010869 h 6516240"/>
              <a:gd name="connsiteX12" fmla="*/ 0 w 6941935"/>
              <a:gd name="connsiteY12" fmla="*/ 3352747 h 6516240"/>
              <a:gd name="connsiteX13" fmla="*/ 0 w 6941935"/>
              <a:gd name="connsiteY13" fmla="*/ 1876524 h 6516240"/>
              <a:gd name="connsiteX14" fmla="*/ 0 w 6941935"/>
              <a:gd name="connsiteY14" fmla="*/ 1732102 h 6516240"/>
              <a:gd name="connsiteX15" fmla="*/ 0 w 6941935"/>
              <a:gd name="connsiteY15" fmla="*/ 1073980 h 6516240"/>
              <a:gd name="connsiteX16" fmla="*/ 227535 w 6941935"/>
              <a:gd name="connsiteY16" fmla="*/ 1223081 h 6516240"/>
              <a:gd name="connsiteX17" fmla="*/ 6270374 w 6941935"/>
              <a:gd name="connsiteY17" fmla="*/ 468824 h 6516240"/>
              <a:gd name="connsiteX18" fmla="*/ 6858000 w 6941935"/>
              <a:gd name="connsiteY18" fmla="*/ 56823 h 6516240"/>
              <a:gd name="connsiteX0" fmla="*/ 6858000 w 6858000"/>
              <a:gd name="connsiteY0" fmla="*/ 4734 h 6464151"/>
              <a:gd name="connsiteX1" fmla="*/ 6858000 w 6858000"/>
              <a:gd name="connsiteY1" fmla="*/ 1680013 h 6464151"/>
              <a:gd name="connsiteX2" fmla="*/ 6858000 w 6858000"/>
              <a:gd name="connsiteY2" fmla="*/ 1824435 h 6464151"/>
              <a:gd name="connsiteX3" fmla="*/ 6858000 w 6858000"/>
              <a:gd name="connsiteY3" fmla="*/ 2283501 h 6464151"/>
              <a:gd name="connsiteX4" fmla="*/ 6858000 w 6858000"/>
              <a:gd name="connsiteY4" fmla="*/ 3958780 h 6464151"/>
              <a:gd name="connsiteX5" fmla="*/ 6858000 w 6858000"/>
              <a:gd name="connsiteY5" fmla="*/ 4103202 h 6464151"/>
              <a:gd name="connsiteX6" fmla="*/ 6858000 w 6858000"/>
              <a:gd name="connsiteY6" fmla="*/ 4185384 h 6464151"/>
              <a:gd name="connsiteX7" fmla="*/ 6858000 w 6858000"/>
              <a:gd name="connsiteY7" fmla="*/ 6464151 h 6464151"/>
              <a:gd name="connsiteX8" fmla="*/ 0 w 6858000"/>
              <a:gd name="connsiteY8" fmla="*/ 6464151 h 6464151"/>
              <a:gd name="connsiteX9" fmla="*/ 0 w 6858000"/>
              <a:gd name="connsiteY9" fmla="*/ 4185384 h 6464151"/>
              <a:gd name="connsiteX10" fmla="*/ 0 w 6858000"/>
              <a:gd name="connsiteY10" fmla="*/ 4103202 h 6464151"/>
              <a:gd name="connsiteX11" fmla="*/ 0 w 6858000"/>
              <a:gd name="connsiteY11" fmla="*/ 3958780 h 6464151"/>
              <a:gd name="connsiteX12" fmla="*/ 0 w 6858000"/>
              <a:gd name="connsiteY12" fmla="*/ 3300658 h 6464151"/>
              <a:gd name="connsiteX13" fmla="*/ 0 w 6858000"/>
              <a:gd name="connsiteY13" fmla="*/ 1824435 h 6464151"/>
              <a:gd name="connsiteX14" fmla="*/ 0 w 6858000"/>
              <a:gd name="connsiteY14" fmla="*/ 1680013 h 6464151"/>
              <a:gd name="connsiteX15" fmla="*/ 0 w 6858000"/>
              <a:gd name="connsiteY15" fmla="*/ 1021891 h 6464151"/>
              <a:gd name="connsiteX16" fmla="*/ 227535 w 6858000"/>
              <a:gd name="connsiteY16" fmla="*/ 1170992 h 6464151"/>
              <a:gd name="connsiteX17" fmla="*/ 6858000 w 6858000"/>
              <a:gd name="connsiteY17" fmla="*/ 4734 h 6464151"/>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858000 w 6858000"/>
              <a:gd name="connsiteY17"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2647737 h 7431875"/>
              <a:gd name="connsiteX15" fmla="*/ 0 w 6858003"/>
              <a:gd name="connsiteY15" fmla="*/ 1989615 h 7431875"/>
              <a:gd name="connsiteX16" fmla="*/ 6858003 w 6858003"/>
              <a:gd name="connsiteY16" fmla="*/ 0 h 7431875"/>
              <a:gd name="connsiteX0" fmla="*/ 6872517 w 6872517"/>
              <a:gd name="connsiteY0" fmla="*/ 0 h 7431875"/>
              <a:gd name="connsiteX1" fmla="*/ 6872514 w 6872517"/>
              <a:gd name="connsiteY1" fmla="*/ 2647737 h 7431875"/>
              <a:gd name="connsiteX2" fmla="*/ 6872514 w 6872517"/>
              <a:gd name="connsiteY2" fmla="*/ 2792159 h 7431875"/>
              <a:gd name="connsiteX3" fmla="*/ 6872514 w 6872517"/>
              <a:gd name="connsiteY3" fmla="*/ 3251225 h 7431875"/>
              <a:gd name="connsiteX4" fmla="*/ 6872514 w 6872517"/>
              <a:gd name="connsiteY4" fmla="*/ 4926504 h 7431875"/>
              <a:gd name="connsiteX5" fmla="*/ 6872514 w 6872517"/>
              <a:gd name="connsiteY5" fmla="*/ 5070926 h 7431875"/>
              <a:gd name="connsiteX6" fmla="*/ 6872514 w 6872517"/>
              <a:gd name="connsiteY6" fmla="*/ 5153108 h 7431875"/>
              <a:gd name="connsiteX7" fmla="*/ 6872514 w 6872517"/>
              <a:gd name="connsiteY7" fmla="*/ 7431875 h 7431875"/>
              <a:gd name="connsiteX8" fmla="*/ 14514 w 6872517"/>
              <a:gd name="connsiteY8" fmla="*/ 7431875 h 7431875"/>
              <a:gd name="connsiteX9" fmla="*/ 14514 w 6872517"/>
              <a:gd name="connsiteY9" fmla="*/ 5153108 h 7431875"/>
              <a:gd name="connsiteX10" fmla="*/ 14514 w 6872517"/>
              <a:gd name="connsiteY10" fmla="*/ 5070926 h 7431875"/>
              <a:gd name="connsiteX11" fmla="*/ 14514 w 6872517"/>
              <a:gd name="connsiteY11" fmla="*/ 4926504 h 7431875"/>
              <a:gd name="connsiteX12" fmla="*/ 14514 w 6872517"/>
              <a:gd name="connsiteY12" fmla="*/ 4268382 h 7431875"/>
              <a:gd name="connsiteX13" fmla="*/ 14514 w 6872517"/>
              <a:gd name="connsiteY13" fmla="*/ 2792159 h 7431875"/>
              <a:gd name="connsiteX14" fmla="*/ 14514 w 6872517"/>
              <a:gd name="connsiteY14" fmla="*/ 2647737 h 7431875"/>
              <a:gd name="connsiteX15" fmla="*/ 0 w 6872517"/>
              <a:gd name="connsiteY15" fmla="*/ 480129 h 7431875"/>
              <a:gd name="connsiteX16" fmla="*/ 6872517 w 6872517"/>
              <a:gd name="connsiteY16"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2647737 h 7431875"/>
              <a:gd name="connsiteX15" fmla="*/ 0 w 6858003"/>
              <a:gd name="connsiteY15" fmla="*/ 552701 h 7431875"/>
              <a:gd name="connsiteX16" fmla="*/ 6858003 w 6858003"/>
              <a:gd name="connsiteY16"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552701 h 7431875"/>
              <a:gd name="connsiteX15" fmla="*/ 6858003 w 6858003"/>
              <a:gd name="connsiteY15"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552701 h 7431875"/>
              <a:gd name="connsiteX14" fmla="*/ 6858003 w 6858003"/>
              <a:gd name="connsiteY14"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552701 h 7431875"/>
              <a:gd name="connsiteX13" fmla="*/ 6858003 w 6858003"/>
              <a:gd name="connsiteY13"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552701 h 7431875"/>
              <a:gd name="connsiteX12" fmla="*/ 6858003 w 6858003"/>
              <a:gd name="connsiteY12"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52701 h 7431875"/>
              <a:gd name="connsiteX11" fmla="*/ 6858003 w 6858003"/>
              <a:gd name="connsiteY11"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52701 h 7431875"/>
              <a:gd name="connsiteX10" fmla="*/ 6858003 w 6858003"/>
              <a:gd name="connsiteY10"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7431875 h 7431875"/>
              <a:gd name="connsiteX7" fmla="*/ 0 w 6858003"/>
              <a:gd name="connsiteY7" fmla="*/ 7431875 h 7431875"/>
              <a:gd name="connsiteX8" fmla="*/ 0 w 6858003"/>
              <a:gd name="connsiteY8" fmla="*/ 552701 h 7431875"/>
              <a:gd name="connsiteX9" fmla="*/ 6858003 w 6858003"/>
              <a:gd name="connsiteY9"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7431875 h 7431875"/>
              <a:gd name="connsiteX6" fmla="*/ 0 w 6858003"/>
              <a:gd name="connsiteY6" fmla="*/ 7431875 h 7431875"/>
              <a:gd name="connsiteX7" fmla="*/ 0 w 6858003"/>
              <a:gd name="connsiteY7" fmla="*/ 552701 h 7431875"/>
              <a:gd name="connsiteX8" fmla="*/ 6858003 w 6858003"/>
              <a:gd name="connsiteY8"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7431875 h 7431875"/>
              <a:gd name="connsiteX5" fmla="*/ 0 w 6858003"/>
              <a:gd name="connsiteY5" fmla="*/ 7431875 h 7431875"/>
              <a:gd name="connsiteX6" fmla="*/ 0 w 6858003"/>
              <a:gd name="connsiteY6" fmla="*/ 552701 h 7431875"/>
              <a:gd name="connsiteX7" fmla="*/ 6858003 w 6858003"/>
              <a:gd name="connsiteY7"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7431875 h 7431875"/>
              <a:gd name="connsiteX4" fmla="*/ 0 w 6858003"/>
              <a:gd name="connsiteY4" fmla="*/ 7431875 h 7431875"/>
              <a:gd name="connsiteX5" fmla="*/ 0 w 6858003"/>
              <a:gd name="connsiteY5" fmla="*/ 552701 h 7431875"/>
              <a:gd name="connsiteX6" fmla="*/ 6858003 w 6858003"/>
              <a:gd name="connsiteY6" fmla="*/ 0 h 7431875"/>
              <a:gd name="connsiteX0" fmla="*/ 6858003 w 6858003"/>
              <a:gd name="connsiteY0" fmla="*/ 0 h 7431875"/>
              <a:gd name="connsiteX1" fmla="*/ 6858000 w 6858003"/>
              <a:gd name="connsiteY1" fmla="*/ 2647737 h 7431875"/>
              <a:gd name="connsiteX2" fmla="*/ 6858000 w 6858003"/>
              <a:gd name="connsiteY2" fmla="*/ 7431875 h 7431875"/>
              <a:gd name="connsiteX3" fmla="*/ 0 w 6858003"/>
              <a:gd name="connsiteY3" fmla="*/ 7431875 h 7431875"/>
              <a:gd name="connsiteX4" fmla="*/ 0 w 6858003"/>
              <a:gd name="connsiteY4" fmla="*/ 552701 h 7431875"/>
              <a:gd name="connsiteX5" fmla="*/ 6858003 w 6858003"/>
              <a:gd name="connsiteY5" fmla="*/ 0 h 7431875"/>
              <a:gd name="connsiteX0" fmla="*/ 6872517 w 6872517"/>
              <a:gd name="connsiteY0" fmla="*/ 42385 h 6879174"/>
              <a:gd name="connsiteX1" fmla="*/ 6858000 w 6872517"/>
              <a:gd name="connsiteY1" fmla="*/ 2095036 h 6879174"/>
              <a:gd name="connsiteX2" fmla="*/ 6858000 w 6872517"/>
              <a:gd name="connsiteY2" fmla="*/ 6879174 h 6879174"/>
              <a:gd name="connsiteX3" fmla="*/ 0 w 6872517"/>
              <a:gd name="connsiteY3" fmla="*/ 6879174 h 6879174"/>
              <a:gd name="connsiteX4" fmla="*/ 0 w 6872517"/>
              <a:gd name="connsiteY4" fmla="*/ 0 h 6879174"/>
              <a:gd name="connsiteX5" fmla="*/ 6872517 w 6872517"/>
              <a:gd name="connsiteY5" fmla="*/ 42385 h 6879174"/>
              <a:gd name="connsiteX0" fmla="*/ 6872520 w 6872520"/>
              <a:gd name="connsiteY0" fmla="*/ 0 h 6880332"/>
              <a:gd name="connsiteX1" fmla="*/ 6858000 w 6872520"/>
              <a:gd name="connsiteY1" fmla="*/ 2096194 h 6880332"/>
              <a:gd name="connsiteX2" fmla="*/ 6858000 w 6872520"/>
              <a:gd name="connsiteY2" fmla="*/ 6880332 h 6880332"/>
              <a:gd name="connsiteX3" fmla="*/ 0 w 6872520"/>
              <a:gd name="connsiteY3" fmla="*/ 6880332 h 6880332"/>
              <a:gd name="connsiteX4" fmla="*/ 0 w 6872520"/>
              <a:gd name="connsiteY4" fmla="*/ 1158 h 6880332"/>
              <a:gd name="connsiteX5" fmla="*/ 6872520 w 6872520"/>
              <a:gd name="connsiteY5" fmla="*/ 0 h 6880332"/>
              <a:gd name="connsiteX0" fmla="*/ 6872520 w 6872520"/>
              <a:gd name="connsiteY0" fmla="*/ 0 h 6880332"/>
              <a:gd name="connsiteX1" fmla="*/ 6858000 w 6872520"/>
              <a:gd name="connsiteY1" fmla="*/ 2096194 h 6880332"/>
              <a:gd name="connsiteX2" fmla="*/ 6858000 w 6872520"/>
              <a:gd name="connsiteY2" fmla="*/ 6880332 h 6880332"/>
              <a:gd name="connsiteX3" fmla="*/ 0 w 6872520"/>
              <a:gd name="connsiteY3" fmla="*/ 6880332 h 6880332"/>
              <a:gd name="connsiteX4" fmla="*/ 0 w 6872520"/>
              <a:gd name="connsiteY4" fmla="*/ 1158 h 6880332"/>
              <a:gd name="connsiteX5" fmla="*/ 6872520 w 6872520"/>
              <a:gd name="connsiteY5" fmla="*/ 0 h 6880332"/>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56191 w 6858000"/>
              <a:gd name="connsiteY0" fmla="*/ 2147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56191 w 6858000"/>
              <a:gd name="connsiteY5" fmla="*/ 214742 h 6879174"/>
              <a:gd name="connsiteX0" fmla="*/ 6856191 w 6858000"/>
              <a:gd name="connsiteY0" fmla="*/ 209979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56191 w 6858000"/>
              <a:gd name="connsiteY5" fmla="*/ 209979 h 6879174"/>
              <a:gd name="connsiteX0" fmla="*/ 6868891 w 6868891"/>
              <a:gd name="connsiteY0" fmla="*/ 197279 h 6879174"/>
              <a:gd name="connsiteX1" fmla="*/ 6858000 w 6868891"/>
              <a:gd name="connsiteY1" fmla="*/ 2095036 h 6879174"/>
              <a:gd name="connsiteX2" fmla="*/ 6858000 w 6868891"/>
              <a:gd name="connsiteY2" fmla="*/ 6879174 h 6879174"/>
              <a:gd name="connsiteX3" fmla="*/ 0 w 6868891"/>
              <a:gd name="connsiteY3" fmla="*/ 6879174 h 6879174"/>
              <a:gd name="connsiteX4" fmla="*/ 0 w 6868891"/>
              <a:gd name="connsiteY4" fmla="*/ 0 h 6879174"/>
              <a:gd name="connsiteX5" fmla="*/ 6868891 w 6868891"/>
              <a:gd name="connsiteY5" fmla="*/ 197279 h 6879174"/>
              <a:gd name="connsiteX0" fmla="*/ 6868891 w 7721392"/>
              <a:gd name="connsiteY0" fmla="*/ 197279 h 6879174"/>
              <a:gd name="connsiteX1" fmla="*/ 6858000 w 7721392"/>
              <a:gd name="connsiteY1" fmla="*/ 6879174 h 6879174"/>
              <a:gd name="connsiteX2" fmla="*/ 0 w 7721392"/>
              <a:gd name="connsiteY2" fmla="*/ 6879174 h 6879174"/>
              <a:gd name="connsiteX3" fmla="*/ 0 w 7721392"/>
              <a:gd name="connsiteY3" fmla="*/ 0 h 6879174"/>
              <a:gd name="connsiteX4" fmla="*/ 6868891 w 7721392"/>
              <a:gd name="connsiteY4" fmla="*/ 197279 h 6879174"/>
              <a:gd name="connsiteX0" fmla="*/ 6868891 w 7373946"/>
              <a:gd name="connsiteY0" fmla="*/ 197279 h 6879174"/>
              <a:gd name="connsiteX1" fmla="*/ 6858000 w 7373946"/>
              <a:gd name="connsiteY1" fmla="*/ 6879174 h 6879174"/>
              <a:gd name="connsiteX2" fmla="*/ 0 w 7373946"/>
              <a:gd name="connsiteY2" fmla="*/ 6879174 h 6879174"/>
              <a:gd name="connsiteX3" fmla="*/ 0 w 7373946"/>
              <a:gd name="connsiteY3" fmla="*/ 0 h 6879174"/>
              <a:gd name="connsiteX4" fmla="*/ 6868891 w 7373946"/>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7374082"/>
              <a:gd name="connsiteY0" fmla="*/ 197279 h 7217839"/>
              <a:gd name="connsiteX1" fmla="*/ 6858000 w 7374082"/>
              <a:gd name="connsiteY1" fmla="*/ 6879174 h 7217839"/>
              <a:gd name="connsiteX2" fmla="*/ 0 w 7374082"/>
              <a:gd name="connsiteY2" fmla="*/ 6879174 h 7217839"/>
              <a:gd name="connsiteX3" fmla="*/ 0 w 7374082"/>
              <a:gd name="connsiteY3" fmla="*/ 0 h 7217839"/>
              <a:gd name="connsiteX4" fmla="*/ 6868891 w 7374082"/>
              <a:gd name="connsiteY4" fmla="*/ 197279 h 7217839"/>
              <a:gd name="connsiteX0" fmla="*/ 6868891 w 7513044"/>
              <a:gd name="connsiteY0" fmla="*/ 197279 h 6879174"/>
              <a:gd name="connsiteX1" fmla="*/ 6858000 w 7513044"/>
              <a:gd name="connsiteY1" fmla="*/ 6879174 h 6879174"/>
              <a:gd name="connsiteX2" fmla="*/ 0 w 7513044"/>
              <a:gd name="connsiteY2" fmla="*/ 6879174 h 6879174"/>
              <a:gd name="connsiteX3" fmla="*/ 0 w 7513044"/>
              <a:gd name="connsiteY3" fmla="*/ 0 h 6879174"/>
              <a:gd name="connsiteX4" fmla="*/ 6868891 w 7513044"/>
              <a:gd name="connsiteY4" fmla="*/ 197279 h 6879174"/>
              <a:gd name="connsiteX0" fmla="*/ 6868891 w 7374082"/>
              <a:gd name="connsiteY0" fmla="*/ 197279 h 6879174"/>
              <a:gd name="connsiteX1" fmla="*/ 6858000 w 7374082"/>
              <a:gd name="connsiteY1" fmla="*/ 6879174 h 6879174"/>
              <a:gd name="connsiteX2" fmla="*/ 0 w 7374082"/>
              <a:gd name="connsiteY2" fmla="*/ 6879174 h 6879174"/>
              <a:gd name="connsiteX3" fmla="*/ 0 w 7374082"/>
              <a:gd name="connsiteY3" fmla="*/ 0 h 6879174"/>
              <a:gd name="connsiteX4" fmla="*/ 6868891 w 7374082"/>
              <a:gd name="connsiteY4" fmla="*/ 197279 h 6879174"/>
              <a:gd name="connsiteX0" fmla="*/ 6868891 w 6868891"/>
              <a:gd name="connsiteY0" fmla="*/ 197279 h 6879174"/>
              <a:gd name="connsiteX1" fmla="*/ 6858000 w 6868891"/>
              <a:gd name="connsiteY1" fmla="*/ 6879174 h 6879174"/>
              <a:gd name="connsiteX2" fmla="*/ 0 w 6868891"/>
              <a:gd name="connsiteY2" fmla="*/ 6879174 h 6879174"/>
              <a:gd name="connsiteX3" fmla="*/ 0 w 6868891"/>
              <a:gd name="connsiteY3" fmla="*/ 0 h 6879174"/>
              <a:gd name="connsiteX4" fmla="*/ 6868891 w 6868891"/>
              <a:gd name="connsiteY4" fmla="*/ 197279 h 687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gradFill flip="none" rotWithShape="1">
            <a:gsLst>
              <a:gs pos="25000">
                <a:schemeClr val="bg1"/>
              </a:gs>
              <a:gs pos="100000">
                <a:srgbClr val="DFDFDF">
                  <a:lumMod val="52000"/>
                  <a:lumOff val="48000"/>
                </a:srgbClr>
              </a:gs>
            </a:gsLst>
            <a:lin ang="2700000" scaled="1"/>
            <a:tileRect/>
          </a:gradFill>
          <a:ln>
            <a:noFill/>
          </a:ln>
          <a:effectLst>
            <a:outerShdw blurRad="25400" dist="25400" dir="10800000" algn="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ea typeface="微软雅黑" panose="020B0503020204020204" pitchFamily="34" charset="-122"/>
            </a:endParaRPr>
          </a:p>
        </p:txBody>
      </p:sp>
      <p:sp>
        <p:nvSpPr>
          <p:cNvPr id="24" name="Text Box 6">
            <a:extLst>
              <a:ext uri="{FF2B5EF4-FFF2-40B4-BE49-F238E27FC236}">
                <a16:creationId xmlns:a16="http://schemas.microsoft.com/office/drawing/2014/main" id="{2F7E9890-B37C-47B1-9A9A-7F7E24354150}"/>
              </a:ext>
            </a:extLst>
          </p:cNvPr>
          <p:cNvSpPr txBox="1">
            <a:spLocks noChangeArrowheads="1"/>
          </p:cNvSpPr>
          <p:nvPr/>
        </p:nvSpPr>
        <p:spPr bwMode="auto">
          <a:xfrm>
            <a:off x="5115093" y="2758187"/>
            <a:ext cx="1963486" cy="369332"/>
          </a:xfrm>
          <a:prstGeom prst="rect">
            <a:avLst/>
          </a:prstGeom>
          <a:noFill/>
          <a:ln w="9525">
            <a:noFill/>
            <a:miter lim="800000"/>
            <a:headEnd/>
            <a:tailEnd/>
          </a:ln>
          <a:effectLst/>
        </p:spPr>
        <p:txBody>
          <a:bodyPr wrap="none" lIns="0">
            <a:spAutoFit/>
            <a:scene3d>
              <a:camera prst="orthographicFront"/>
              <a:lightRig rig="soft" dir="tl">
                <a:rot lat="0" lon="0" rev="0"/>
              </a:lightRig>
            </a:scene3d>
            <a:sp3d contourW="25400" prstMaterial="matte">
              <a:contourClr>
                <a:schemeClr val="accent2">
                  <a:tint val="20000"/>
                </a:schemeClr>
              </a:contourClr>
            </a:sp3d>
          </a:bodyPr>
          <a:lstStyle/>
          <a:p>
            <a:r>
              <a:rPr lang="zh-CN" altLang="en-US" spc="67">
                <a:ln w="11430">
                  <a:noFill/>
                </a:ln>
                <a:solidFill>
                  <a:sysClr val="windowText" lastClr="000000"/>
                </a:solidFill>
                <a:latin typeface="微软雅黑" pitchFamily="34" charset="-122"/>
                <a:ea typeface="微软雅黑" pitchFamily="34" charset="-122"/>
              </a:rPr>
              <a:t>目录 </a:t>
            </a:r>
            <a:r>
              <a:rPr lang="en-US" altLang="zh-CN" spc="67" dirty="0">
                <a:ln w="11430">
                  <a:noFill/>
                </a:ln>
                <a:solidFill>
                  <a:schemeClr val="bg1">
                    <a:lumMod val="75000"/>
                  </a:schemeClr>
                </a:solidFill>
                <a:latin typeface="微软雅黑" pitchFamily="34" charset="-122"/>
                <a:ea typeface="微软雅黑" pitchFamily="34" charset="-122"/>
              </a:rPr>
              <a:t>| CONTENT</a:t>
            </a:r>
          </a:p>
        </p:txBody>
      </p:sp>
      <p:pic>
        <p:nvPicPr>
          <p:cNvPr id="27" name="图片 26">
            <a:extLst>
              <a:ext uri="{FF2B5EF4-FFF2-40B4-BE49-F238E27FC236}">
                <a16:creationId xmlns:a16="http://schemas.microsoft.com/office/drawing/2014/main" id="{A718FB6D-9D4C-4D4B-A430-E9044A888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496" y="913692"/>
            <a:ext cx="3468315" cy="709220"/>
          </a:xfrm>
          <a:prstGeom prst="rect">
            <a:avLst/>
          </a:prstGeom>
        </p:spPr>
      </p:pic>
      <p:sp>
        <p:nvSpPr>
          <p:cNvPr id="28" name="文本框 27">
            <a:extLst>
              <a:ext uri="{FF2B5EF4-FFF2-40B4-BE49-F238E27FC236}">
                <a16:creationId xmlns:a16="http://schemas.microsoft.com/office/drawing/2014/main" id="{C1FB352F-F08B-4121-8758-985B83440FCE}"/>
              </a:ext>
            </a:extLst>
          </p:cNvPr>
          <p:cNvSpPr txBox="1"/>
          <p:nvPr/>
        </p:nvSpPr>
        <p:spPr>
          <a:xfrm>
            <a:off x="4971819" y="4012716"/>
            <a:ext cx="2991081" cy="874407"/>
          </a:xfrm>
          <a:prstGeom prst="rect">
            <a:avLst/>
          </a:prstGeom>
          <a:noFill/>
        </p:spPr>
        <p:txBody>
          <a:bodyPr wrap="square" rtlCol="0">
            <a:spAutoFit/>
          </a:bodyPr>
          <a:lstStyle/>
          <a:p>
            <a:pPr marL="342900" indent="-342900">
              <a:lnSpc>
                <a:spcPct val="150000"/>
              </a:lnSpc>
              <a:buFont typeface="+mj-lt"/>
              <a:buAutoNum type="arabicPeriod"/>
            </a:pPr>
            <a:r>
              <a:rPr lang="zh-CN" altLang="en-US">
                <a:latin typeface="微软雅黑" panose="020B0503020204020204" pitchFamily="34" charset="-122"/>
                <a:ea typeface="微软雅黑" panose="020B0503020204020204" pitchFamily="34" charset="-122"/>
              </a:rPr>
              <a:t>实验</a:t>
            </a:r>
            <a:r>
              <a:rPr lang="en-US" altLang="zh-CN">
                <a:latin typeface="微软雅黑" panose="020B0503020204020204" pitchFamily="34" charset="-122"/>
                <a:ea typeface="微软雅黑" panose="020B0503020204020204" pitchFamily="34" charset="-122"/>
              </a:rPr>
              <a:t>1-8</a:t>
            </a:r>
            <a:r>
              <a:rPr lang="zh-CN" altLang="en-US">
                <a:latin typeface="微软雅黑" panose="020B0503020204020204" pitchFamily="34" charset="-122"/>
                <a:ea typeface="微软雅黑" panose="020B0503020204020204" pitchFamily="34" charset="-122"/>
              </a:rPr>
              <a:t>的小结</a:t>
            </a:r>
            <a:endParaRPr lang="en-US" altLang="zh-CN">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a:latin typeface="微软雅黑" panose="020B0503020204020204" pitchFamily="34" charset="-122"/>
                <a:ea typeface="微软雅黑" panose="020B0503020204020204" pitchFamily="34" charset="-122"/>
              </a:rPr>
              <a:t>综合实验总结</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662592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4C6F9-2BE3-D942-9DC4-350E76A1CDF5}"/>
              </a:ext>
            </a:extLst>
          </p:cNvPr>
          <p:cNvSpPr>
            <a:spLocks noGrp="1"/>
          </p:cNvSpPr>
          <p:nvPr>
            <p:ph type="title"/>
          </p:nvPr>
        </p:nvSpPr>
        <p:spPr>
          <a:xfrm>
            <a:off x="814774" y="447608"/>
            <a:ext cx="7267575" cy="533400"/>
          </a:xfrm>
        </p:spPr>
        <p:txBody>
          <a:bodyPr>
            <a:normAutofit/>
          </a:bodyPr>
          <a:lstStyle/>
          <a:p>
            <a:r>
              <a:rPr kumimoji="1" lang="zh-CN" altLang="en-US" sz="2000">
                <a:latin typeface="等线" panose="02010600030101010101" pitchFamily="2" charset="-122"/>
                <a:ea typeface="等线" panose="02010600030101010101" pitchFamily="2" charset="-122"/>
              </a:rPr>
              <a:t>综合实验总结</a:t>
            </a:r>
            <a:endParaRPr kumimoji="1" lang="zh-CN" altLang="en-US" sz="2000" dirty="0">
              <a:latin typeface="等线" panose="02010600030101010101" pitchFamily="2" charset="-122"/>
              <a:ea typeface="等线" panose="02010600030101010101" pitchFamily="2" charset="-122"/>
            </a:endParaRPr>
          </a:p>
        </p:txBody>
      </p:sp>
      <p:sp>
        <p:nvSpPr>
          <p:cNvPr id="7" name="文本框 6">
            <a:extLst>
              <a:ext uri="{FF2B5EF4-FFF2-40B4-BE49-F238E27FC236}">
                <a16:creationId xmlns:a16="http://schemas.microsoft.com/office/drawing/2014/main" id="{676565F4-B76D-674D-AF2C-241A0816BF45}"/>
              </a:ext>
            </a:extLst>
          </p:cNvPr>
          <p:cNvSpPr txBox="1"/>
          <p:nvPr/>
        </p:nvSpPr>
        <p:spPr>
          <a:xfrm>
            <a:off x="948124" y="1923586"/>
            <a:ext cx="7267575" cy="39374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a:latin typeface="等线" panose="02010600030101010101" pitchFamily="2" charset="-122"/>
                <a:ea typeface="等线" panose="02010600030101010101" pitchFamily="2" charset="-122"/>
              </a:rPr>
              <a:t>本学期的软件工程综合实验持续时间为</a:t>
            </a:r>
            <a:r>
              <a:rPr lang="en-US" altLang="zh-CN" sz="1400">
                <a:latin typeface="等线" panose="02010600030101010101" pitchFamily="2" charset="-122"/>
                <a:ea typeface="等线" panose="02010600030101010101" pitchFamily="2" charset="-122"/>
              </a:rPr>
              <a:t>15</a:t>
            </a:r>
            <a:r>
              <a:rPr lang="zh-CN" altLang="zh-CN" sz="1400">
                <a:latin typeface="等线" panose="02010600030101010101" pitchFamily="2" charset="-122"/>
                <a:ea typeface="等线" panose="02010600030101010101" pitchFamily="2" charset="-122"/>
              </a:rPr>
              <a:t>周</a:t>
            </a:r>
            <a:r>
              <a:rPr lang="zh-CN" altLang="en-US" sz="1400">
                <a:latin typeface="等线" panose="02010600030101010101" pitchFamily="2" charset="-122"/>
                <a:ea typeface="等线" panose="02010600030101010101" pitchFamily="2" charset="-122"/>
              </a:rPr>
              <a:t>，</a:t>
            </a:r>
            <a:r>
              <a:rPr lang="zh-CN" altLang="zh-CN" sz="1400">
                <a:latin typeface="等线" panose="02010600030101010101" pitchFamily="2" charset="-122"/>
                <a:ea typeface="等线" panose="02010600030101010101" pitchFamily="2" charset="-122"/>
              </a:rPr>
              <a:t>经过一个学期的付出，本组成员齐心协力，完成了软件工程综合实验的任务</a:t>
            </a:r>
            <a:endParaRPr lang="en-US" altLang="zh-CN" sz="1400">
              <a:latin typeface="等线" panose="02010600030101010101" pitchFamily="2" charset="-122"/>
              <a:ea typeface="等线" panose="02010600030101010101" pitchFamily="2" charset="-122"/>
            </a:endParaRPr>
          </a:p>
          <a:p>
            <a:pPr marL="742950" lvl="1" indent="-285750">
              <a:lnSpc>
                <a:spcPct val="150000"/>
              </a:lnSpc>
              <a:buFont typeface="Wingdings" panose="05000000000000000000" pitchFamily="2" charset="2"/>
              <a:buChar char="Ø"/>
            </a:pPr>
            <a:r>
              <a:rPr lang="zh-CN" altLang="zh-CN" sz="1400">
                <a:latin typeface="等线" panose="02010600030101010101" pitchFamily="2" charset="-122"/>
                <a:ea typeface="等线" panose="02010600030101010101" pitchFamily="2" charset="-122"/>
              </a:rPr>
              <a:t>软件需求分析过程与需求评审过程相互补充，帮助我们学会如何评估软件的预期需求，如何撰写合适的需求描述文档</a:t>
            </a:r>
            <a:endParaRPr lang="en-US" altLang="zh-CN" sz="1400">
              <a:latin typeface="等线" panose="02010600030101010101" pitchFamily="2" charset="-122"/>
              <a:ea typeface="等线" panose="02010600030101010101" pitchFamily="2" charset="-122"/>
            </a:endParaRPr>
          </a:p>
          <a:p>
            <a:pPr marL="742950" lvl="1" indent="-285750">
              <a:lnSpc>
                <a:spcPct val="150000"/>
              </a:lnSpc>
              <a:buFont typeface="Wingdings" panose="05000000000000000000" pitchFamily="2" charset="2"/>
              <a:buChar char="Ø"/>
            </a:pPr>
            <a:r>
              <a:rPr lang="zh-CN" altLang="zh-CN" sz="1400">
                <a:latin typeface="等线" panose="02010600030101010101" pitchFamily="2" charset="-122"/>
                <a:ea typeface="等线" panose="02010600030101010101" pitchFamily="2" charset="-122"/>
              </a:rPr>
              <a:t>软件改进过程锻炼了组员之间的协作能力，增强了各位组员的规范性意识</a:t>
            </a:r>
            <a:endParaRPr lang="en-US" altLang="zh-CN" sz="1400">
              <a:latin typeface="等线" panose="02010600030101010101" pitchFamily="2" charset="-122"/>
              <a:ea typeface="等线" panose="02010600030101010101" pitchFamily="2" charset="-122"/>
            </a:endParaRPr>
          </a:p>
          <a:p>
            <a:pPr marL="742950" lvl="1" indent="-285750">
              <a:lnSpc>
                <a:spcPct val="150000"/>
              </a:lnSpc>
              <a:buFont typeface="Wingdings" panose="05000000000000000000" pitchFamily="2" charset="2"/>
              <a:buChar char="Ø"/>
            </a:pPr>
            <a:r>
              <a:rPr lang="zh-CN" altLang="zh-CN" sz="1400">
                <a:latin typeface="等线" panose="02010600030101010101" pitchFamily="2" charset="-122"/>
                <a:ea typeface="等线" panose="02010600030101010101" pitchFamily="2" charset="-122"/>
              </a:rPr>
              <a:t>软件测试与测试评审过程教会了我们正确设计恰当的软件测试用例，以</a:t>
            </a:r>
            <a:r>
              <a:rPr lang="zh-CN" altLang="en-US" sz="1400">
                <a:latin typeface="等线" panose="02010600030101010101" pitchFamily="2" charset="-122"/>
                <a:ea typeface="等线" panose="02010600030101010101" pitchFamily="2" charset="-122"/>
              </a:rPr>
              <a:t>确保</a:t>
            </a:r>
            <a:r>
              <a:rPr lang="zh-CN" altLang="zh-CN" sz="1400">
                <a:latin typeface="等线" panose="02010600030101010101" pitchFamily="2" charset="-122"/>
                <a:ea typeface="等线" panose="02010600030101010101" pitchFamily="2" charset="-122"/>
              </a:rPr>
              <a:t>软件需求得到满足</a:t>
            </a:r>
            <a:endParaRPr lang="en-US" altLang="zh-CN" sz="1400">
              <a:latin typeface="等线" panose="02010600030101010101" pitchFamily="2" charset="-122"/>
              <a:ea typeface="等线" panose="02010600030101010101" pitchFamily="2" charset="-122"/>
            </a:endParaRPr>
          </a:p>
          <a:p>
            <a:pPr marL="742950" lvl="1" indent="-285750">
              <a:lnSpc>
                <a:spcPct val="150000"/>
              </a:lnSpc>
              <a:buFont typeface="Wingdings" panose="05000000000000000000" pitchFamily="2" charset="2"/>
              <a:buChar char="Ø"/>
            </a:pPr>
            <a:r>
              <a:rPr lang="zh-CN" altLang="zh-CN" sz="1400">
                <a:latin typeface="等线" panose="02010600030101010101" pitchFamily="2" charset="-122"/>
                <a:ea typeface="等线" panose="02010600030101010101" pitchFamily="2" charset="-122"/>
              </a:rPr>
              <a:t>进度控制、配置管理、工作量统计与分析这三个环节贯穿于整个实验，合理的项目计划对项目的有序顺利完成提供了很大的帮助，配置管理实验让我们小组的协助更方便和科学，可以分析我们整个项目期间的修改情况。工作量统计与分析环节记录了各位组员在这个项目中的贡献程度，为贡献率的评判提供了依据</a:t>
            </a:r>
            <a:endParaRPr lang="en-US" altLang="zh-CN" sz="1400">
              <a:latin typeface="等线" panose="02010600030101010101" pitchFamily="2" charset="-122"/>
              <a:ea typeface="等线" panose="02010600030101010101" pitchFamily="2" charset="-122"/>
            </a:endParaRPr>
          </a:p>
          <a:p>
            <a:pPr marL="285750" indent="-285750">
              <a:lnSpc>
                <a:spcPct val="150000"/>
              </a:lnSpc>
              <a:buFont typeface="Arial" panose="020B0604020202020204" pitchFamily="34" charset="0"/>
              <a:buChar char="•"/>
            </a:pPr>
            <a:r>
              <a:rPr lang="zh-CN" altLang="zh-CN" sz="1400">
                <a:latin typeface="等线" panose="02010600030101010101" pitchFamily="2" charset="-122"/>
                <a:ea typeface="等线" panose="02010600030101010101" pitchFamily="2" charset="-122"/>
              </a:rPr>
              <a:t>各个实验阶段均帮助我们更好地学会了工程化开发的方法</a:t>
            </a:r>
          </a:p>
        </p:txBody>
      </p:sp>
    </p:spTree>
    <p:extLst>
      <p:ext uri="{BB962C8B-B14F-4D97-AF65-F5344CB8AC3E}">
        <p14:creationId xmlns:p14="http://schemas.microsoft.com/office/powerpoint/2010/main" val="4909117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4C6F9-2BE3-D942-9DC4-350E76A1CDF5}"/>
              </a:ext>
            </a:extLst>
          </p:cNvPr>
          <p:cNvSpPr>
            <a:spLocks noGrp="1"/>
          </p:cNvSpPr>
          <p:nvPr>
            <p:ph type="title"/>
          </p:nvPr>
        </p:nvSpPr>
        <p:spPr>
          <a:xfrm>
            <a:off x="571500" y="371408"/>
            <a:ext cx="8229600" cy="533400"/>
          </a:xfrm>
        </p:spPr>
        <p:txBody>
          <a:bodyPr>
            <a:normAutofit/>
          </a:bodyPr>
          <a:lstStyle/>
          <a:p>
            <a:r>
              <a:rPr kumimoji="1" lang="zh-CN" altLang="en-US" sz="2000">
                <a:latin typeface="等线" panose="02010600030101010101" pitchFamily="2" charset="-122"/>
                <a:ea typeface="等线" panose="02010600030101010101" pitchFamily="2" charset="-122"/>
              </a:rPr>
              <a:t>基于</a:t>
            </a:r>
            <a:r>
              <a:rPr kumimoji="1" lang="en-US" altLang="zh-CN" sz="2000">
                <a:latin typeface="等线" panose="02010600030101010101" pitchFamily="2" charset="-122"/>
                <a:ea typeface="等线" panose="02010600030101010101" pitchFamily="2" charset="-122"/>
              </a:rPr>
              <a:t>Flask</a:t>
            </a:r>
            <a:r>
              <a:rPr kumimoji="1" lang="zh-CN" altLang="en-US" sz="2000">
                <a:latin typeface="等线" panose="02010600030101010101" pitchFamily="2" charset="-122"/>
                <a:ea typeface="等线" panose="02010600030101010101" pitchFamily="2" charset="-122"/>
              </a:rPr>
              <a:t>的深度学习自动化部署系统</a:t>
            </a:r>
          </a:p>
        </p:txBody>
      </p:sp>
      <p:sp>
        <p:nvSpPr>
          <p:cNvPr id="5" name="文本框 4">
            <a:extLst>
              <a:ext uri="{FF2B5EF4-FFF2-40B4-BE49-F238E27FC236}">
                <a16:creationId xmlns:a16="http://schemas.microsoft.com/office/drawing/2014/main" id="{9822E168-5837-4B97-A92C-E6049551EEC2}"/>
              </a:ext>
            </a:extLst>
          </p:cNvPr>
          <p:cNvSpPr txBox="1"/>
          <p:nvPr/>
        </p:nvSpPr>
        <p:spPr>
          <a:xfrm>
            <a:off x="3562350" y="3072140"/>
            <a:ext cx="1733550" cy="523220"/>
          </a:xfrm>
          <a:prstGeom prst="rect">
            <a:avLst/>
          </a:prstGeom>
          <a:noFill/>
        </p:spPr>
        <p:txBody>
          <a:bodyPr wrap="square" rtlCol="0">
            <a:spAutoFit/>
          </a:bodyPr>
          <a:lstStyle/>
          <a:p>
            <a:pPr algn="ctr"/>
            <a:r>
              <a:rPr lang="zh-CN" altLang="en-US" sz="2800">
                <a:latin typeface="等线" panose="02010600030101010101" pitchFamily="2" charset="-122"/>
                <a:ea typeface="等线" panose="02010600030101010101" pitchFamily="2" charset="-122"/>
              </a:rPr>
              <a:t>谢谢</a:t>
            </a:r>
          </a:p>
        </p:txBody>
      </p:sp>
    </p:spTree>
    <p:extLst>
      <p:ext uri="{BB962C8B-B14F-4D97-AF65-F5344CB8AC3E}">
        <p14:creationId xmlns:p14="http://schemas.microsoft.com/office/powerpoint/2010/main" val="159816522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53B11-B167-E049-AEEB-F9CC49480383}"/>
              </a:ext>
            </a:extLst>
          </p:cNvPr>
          <p:cNvSpPr>
            <a:spLocks noGrp="1"/>
          </p:cNvSpPr>
          <p:nvPr>
            <p:ph type="title"/>
          </p:nvPr>
        </p:nvSpPr>
        <p:spPr>
          <a:xfrm>
            <a:off x="595312" y="428491"/>
            <a:ext cx="7096125" cy="533400"/>
          </a:xfrm>
        </p:spPr>
        <p:txBody>
          <a:bodyPr>
            <a:normAutofit/>
          </a:bodyPr>
          <a:lstStyle/>
          <a:p>
            <a:r>
              <a:rPr kumimoji="1" lang="zh-CN" altLang="en-US" sz="2000">
                <a:latin typeface="等线" panose="02010600030101010101" pitchFamily="2" charset="-122"/>
                <a:ea typeface="等线" panose="02010600030101010101" pitchFamily="2" charset="-122"/>
              </a:rPr>
              <a:t>项目概述</a:t>
            </a:r>
            <a:endParaRPr kumimoji="1" lang="zh-CN" altLang="en-US" sz="2000" dirty="0">
              <a:latin typeface="等线" panose="02010600030101010101" pitchFamily="2" charset="-122"/>
              <a:ea typeface="等线" panose="02010600030101010101" pitchFamily="2" charset="-122"/>
            </a:endParaRPr>
          </a:p>
        </p:txBody>
      </p:sp>
      <p:sp>
        <p:nvSpPr>
          <p:cNvPr id="3" name="矩形 2">
            <a:extLst>
              <a:ext uri="{FF2B5EF4-FFF2-40B4-BE49-F238E27FC236}">
                <a16:creationId xmlns:a16="http://schemas.microsoft.com/office/drawing/2014/main" id="{B039BE5E-083A-4657-BDD3-757681B346DF}"/>
              </a:ext>
            </a:extLst>
          </p:cNvPr>
          <p:cNvSpPr/>
          <p:nvPr/>
        </p:nvSpPr>
        <p:spPr>
          <a:xfrm>
            <a:off x="995362" y="2153330"/>
            <a:ext cx="7515225" cy="3748142"/>
          </a:xfrm>
          <a:prstGeom prst="rect">
            <a:avLst/>
          </a:prstGeom>
        </p:spPr>
        <p:txBody>
          <a:bodyPr wrap="square">
            <a:spAutoFit/>
          </a:bodyPr>
          <a:lstStyle/>
          <a:p>
            <a:pPr marL="285750" indent="-285750" algn="just">
              <a:lnSpc>
                <a:spcPct val="150000"/>
              </a:lnSpc>
              <a:spcAft>
                <a:spcPts val="0"/>
              </a:spcAft>
              <a:buFont typeface="Arial" panose="020B0604020202020204" pitchFamily="34" charset="0"/>
              <a:buChar char="•"/>
            </a:pPr>
            <a:r>
              <a:rPr lang="zh-CN" altLang="zh-CN" sz="1600" kern="100">
                <a:latin typeface="等线" panose="02010600030101010101" pitchFamily="2" charset="-122"/>
                <a:ea typeface="等线" panose="02010600030101010101" pitchFamily="2" charset="-122"/>
                <a:cs typeface="Times New Roman" panose="02020603050405020304" pitchFamily="18" charset="0"/>
              </a:rPr>
              <a:t>通过自动化部署深度模型，降低算法研究人员实际部署模型的门槛，提高深度学习模型迭代研发和部署的效率。</a:t>
            </a:r>
          </a:p>
          <a:p>
            <a:pPr marL="285750" indent="-285750" algn="just">
              <a:lnSpc>
                <a:spcPct val="150000"/>
              </a:lnSpc>
              <a:spcAft>
                <a:spcPts val="0"/>
              </a:spcAft>
              <a:buFont typeface="Arial" panose="020B0604020202020204" pitchFamily="34" charset="0"/>
              <a:buChar char="•"/>
            </a:pPr>
            <a:r>
              <a:rPr lang="zh-CN" altLang="zh-CN" sz="1600" kern="100">
                <a:latin typeface="等线" panose="02010600030101010101" pitchFamily="2" charset="-122"/>
                <a:ea typeface="等线" panose="02010600030101010101" pitchFamily="2" charset="-122"/>
                <a:cs typeface="Times New Roman" panose="02020603050405020304" pitchFamily="18" charset="0"/>
              </a:rPr>
              <a:t>采用基于</a:t>
            </a:r>
            <a:r>
              <a:rPr lang="en-US" altLang="zh-CN" sz="1600" kern="100">
                <a:latin typeface="等线" panose="02010600030101010101" pitchFamily="2" charset="-122"/>
                <a:ea typeface="等线" panose="02010600030101010101" pitchFamily="2" charset="-122"/>
                <a:cs typeface="Times New Roman" panose="02020603050405020304" pitchFamily="18" charset="0"/>
              </a:rPr>
              <a:t>Python</a:t>
            </a:r>
            <a:r>
              <a:rPr lang="zh-CN" altLang="zh-CN" sz="1600" kern="100">
                <a:latin typeface="等线" panose="02010600030101010101" pitchFamily="2" charset="-122"/>
                <a:ea typeface="等线" panose="02010600030101010101" pitchFamily="2" charset="-122"/>
                <a:cs typeface="Times New Roman" panose="02020603050405020304" pitchFamily="18" charset="0"/>
              </a:rPr>
              <a:t>语言的轻量级</a:t>
            </a:r>
            <a:r>
              <a:rPr lang="en-US" altLang="zh-CN" sz="1600" kern="100">
                <a:latin typeface="等线" panose="02010600030101010101" pitchFamily="2" charset="-122"/>
                <a:ea typeface="等线" panose="02010600030101010101" pitchFamily="2" charset="-122"/>
                <a:cs typeface="Times New Roman" panose="02020603050405020304" pitchFamily="18" charset="0"/>
              </a:rPr>
              <a:t>Web</a:t>
            </a:r>
            <a:r>
              <a:rPr lang="zh-CN" altLang="zh-CN" sz="1600" kern="100">
                <a:latin typeface="等线" panose="02010600030101010101" pitchFamily="2" charset="-122"/>
                <a:ea typeface="等线" panose="02010600030101010101" pitchFamily="2" charset="-122"/>
                <a:cs typeface="Times New Roman" panose="02020603050405020304" pitchFamily="18" charset="0"/>
              </a:rPr>
              <a:t>框架</a:t>
            </a:r>
            <a:r>
              <a:rPr lang="en-US" altLang="zh-CN" sz="1600" kern="100">
                <a:latin typeface="等线" panose="02010600030101010101" pitchFamily="2" charset="-122"/>
                <a:ea typeface="等线" panose="02010600030101010101" pitchFamily="2" charset="-122"/>
                <a:cs typeface="Times New Roman" panose="02020603050405020304" pitchFamily="18" charset="0"/>
              </a:rPr>
              <a:t>Flask</a:t>
            </a:r>
            <a:r>
              <a:rPr lang="zh-CN" altLang="zh-CN" sz="1600" kern="100">
                <a:latin typeface="等线" panose="02010600030101010101" pitchFamily="2" charset="-122"/>
                <a:ea typeface="等线" panose="02010600030101010101" pitchFamily="2" charset="-122"/>
                <a:cs typeface="Times New Roman" panose="02020603050405020304" pitchFamily="18" charset="0"/>
              </a:rPr>
              <a:t>作为实际的模型部署工具</a:t>
            </a:r>
            <a:endParaRPr lang="en-US" altLang="zh-CN" sz="1600" kern="10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zh-CN" altLang="zh-CN" sz="1600" kern="100">
                <a:latin typeface="等线" panose="02010600030101010101" pitchFamily="2" charset="-122"/>
                <a:ea typeface="等线" panose="02010600030101010101" pitchFamily="2" charset="-122"/>
                <a:cs typeface="Times New Roman" panose="02020603050405020304" pitchFamily="18" charset="0"/>
              </a:rPr>
              <a:t>自动化部署系统包括了网站前端页面，网站后端模块和模型部署模块</a:t>
            </a:r>
            <a:endParaRPr lang="en-US" altLang="zh-CN" sz="1600" kern="10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endParaRPr lang="en-US" altLang="zh-CN" sz="1600" kern="10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endParaRPr lang="en-US" altLang="zh-CN" sz="1600" kern="10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zh-CN" sz="1600" kern="100">
                <a:latin typeface="等线" panose="02010600030101010101" pitchFamily="2" charset="-122"/>
                <a:ea typeface="等线" panose="02010600030101010101" pitchFamily="2" charset="-122"/>
                <a:cs typeface="Times New Roman" panose="02020603050405020304" pitchFamily="18" charset="0"/>
              </a:rPr>
              <a:t>用户通过</a:t>
            </a:r>
            <a:r>
              <a:rPr lang="en-US" altLang="zh-CN" sz="1600" kern="100">
                <a:latin typeface="等线" panose="02010600030101010101" pitchFamily="2" charset="-122"/>
                <a:ea typeface="等线" panose="02010600030101010101" pitchFamily="2" charset="-122"/>
                <a:cs typeface="Times New Roman" panose="02020603050405020304" pitchFamily="18" charset="0"/>
              </a:rPr>
              <a:t>Web</a:t>
            </a:r>
            <a:r>
              <a:rPr lang="zh-CN" altLang="zh-CN" sz="1600" kern="100">
                <a:latin typeface="等线" panose="02010600030101010101" pitchFamily="2" charset="-122"/>
                <a:ea typeface="等线" panose="02010600030101010101" pitchFamily="2" charset="-122"/>
                <a:cs typeface="Times New Roman" panose="02020603050405020304" pitchFamily="18" charset="0"/>
              </a:rPr>
              <a:t>界面完成模型的上传和部署，并在随后通过</a:t>
            </a:r>
            <a:r>
              <a:rPr lang="en-US" altLang="zh-CN" sz="1600" kern="100">
                <a:latin typeface="等线" panose="02010600030101010101" pitchFamily="2" charset="-122"/>
                <a:ea typeface="等线" panose="02010600030101010101" pitchFamily="2" charset="-122"/>
                <a:cs typeface="Times New Roman" panose="02020603050405020304" pitchFamily="18" charset="0"/>
              </a:rPr>
              <a:t>Web</a:t>
            </a:r>
            <a:r>
              <a:rPr lang="zh-CN" altLang="zh-CN" sz="1600" kern="100">
                <a:latin typeface="等线" panose="02010600030101010101" pitchFamily="2" charset="-122"/>
                <a:ea typeface="等线" panose="02010600030101010101" pitchFamily="2" charset="-122"/>
                <a:cs typeface="Times New Roman" panose="02020603050405020304" pitchFamily="18" charset="0"/>
              </a:rPr>
              <a:t>界面获得访问该模型的</a:t>
            </a:r>
            <a:r>
              <a:rPr lang="en-US" altLang="zh-CN" sz="1600" kern="100">
                <a:latin typeface="等线" panose="02010600030101010101" pitchFamily="2" charset="-122"/>
                <a:ea typeface="等线" panose="02010600030101010101" pitchFamily="2" charset="-122"/>
                <a:cs typeface="Times New Roman" panose="02020603050405020304" pitchFamily="18" charset="0"/>
              </a:rPr>
              <a:t>REST API</a:t>
            </a:r>
            <a:r>
              <a:rPr lang="zh-CN" altLang="zh-CN" sz="1600" kern="100">
                <a:latin typeface="等线" panose="02010600030101010101" pitchFamily="2" charset="-122"/>
                <a:ea typeface="等线" panose="02010600030101010101" pitchFamily="2" charset="-122"/>
                <a:cs typeface="Times New Roman" panose="02020603050405020304" pitchFamily="18" charset="0"/>
              </a:rPr>
              <a:t>。</a:t>
            </a:r>
            <a:endParaRPr lang="en-US" altLang="zh-CN" sz="1600" kern="10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zh-CN" sz="1600" kern="100">
                <a:latin typeface="等线" panose="02010600030101010101" pitchFamily="2" charset="-122"/>
                <a:ea typeface="等线" panose="02010600030101010101" pitchFamily="2" charset="-122"/>
                <a:cs typeface="Times New Roman" panose="02020603050405020304" pitchFamily="18" charset="0"/>
              </a:rPr>
              <a:t>在完成模型的部署之后，用户可在需要使用该模型的场景下调用此</a:t>
            </a:r>
            <a:r>
              <a:rPr lang="en-US" altLang="zh-CN" sz="1600" kern="100">
                <a:latin typeface="等线" panose="02010600030101010101" pitchFamily="2" charset="-122"/>
                <a:ea typeface="等线" panose="02010600030101010101" pitchFamily="2" charset="-122"/>
                <a:cs typeface="Times New Roman" panose="02020603050405020304" pitchFamily="18" charset="0"/>
              </a:rPr>
              <a:t>REST API</a:t>
            </a:r>
            <a:r>
              <a:rPr lang="zh-CN" altLang="zh-CN" sz="1600" kern="100">
                <a:latin typeface="等线" panose="02010600030101010101" pitchFamily="2" charset="-122"/>
                <a:ea typeface="等线" panose="02010600030101010101" pitchFamily="2" charset="-122"/>
                <a:cs typeface="Times New Roman" panose="02020603050405020304" pitchFamily="18" charset="0"/>
              </a:rPr>
              <a:t>，把待识别的图片发送至服务器，服务器将通过</a:t>
            </a:r>
            <a:r>
              <a:rPr lang="en-US" altLang="zh-CN" sz="1600" kern="100">
                <a:latin typeface="等线" panose="02010600030101010101" pitchFamily="2" charset="-122"/>
                <a:ea typeface="等线" panose="02010600030101010101" pitchFamily="2" charset="-122"/>
                <a:cs typeface="Times New Roman" panose="02020603050405020304" pitchFamily="18" charset="0"/>
              </a:rPr>
              <a:t>HTTP</a:t>
            </a:r>
            <a:r>
              <a:rPr lang="zh-CN" altLang="zh-CN" sz="1600" kern="100">
                <a:latin typeface="等线" panose="02010600030101010101" pitchFamily="2" charset="-122"/>
                <a:ea typeface="等线" panose="02010600030101010101" pitchFamily="2" charset="-122"/>
                <a:cs typeface="Times New Roman" panose="02020603050405020304" pitchFamily="18" charset="0"/>
              </a:rPr>
              <a:t>响应返回图片的识别结果。</a:t>
            </a:r>
          </a:p>
        </p:txBody>
      </p:sp>
    </p:spTree>
    <p:extLst>
      <p:ext uri="{BB962C8B-B14F-4D97-AF65-F5344CB8AC3E}">
        <p14:creationId xmlns:p14="http://schemas.microsoft.com/office/powerpoint/2010/main" val="4140483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53B11-B167-E049-AEEB-F9CC49480383}"/>
              </a:ext>
            </a:extLst>
          </p:cNvPr>
          <p:cNvSpPr>
            <a:spLocks noGrp="1"/>
          </p:cNvSpPr>
          <p:nvPr>
            <p:ph type="title"/>
          </p:nvPr>
        </p:nvSpPr>
        <p:spPr>
          <a:xfrm>
            <a:off x="595312" y="428491"/>
            <a:ext cx="7096125" cy="533400"/>
          </a:xfrm>
        </p:spPr>
        <p:txBody>
          <a:bodyPr>
            <a:normAutofit/>
          </a:bodyPr>
          <a:lstStyle/>
          <a:p>
            <a:r>
              <a:rPr kumimoji="1" lang="zh-CN" altLang="en-US" sz="2000">
                <a:latin typeface="等线" panose="02010600030101010101" pitchFamily="2" charset="-122"/>
                <a:ea typeface="等线" panose="02010600030101010101" pitchFamily="2" charset="-122"/>
              </a:rPr>
              <a:t>实验一：软件需求分析</a:t>
            </a:r>
            <a:endParaRPr kumimoji="1" lang="zh-CN" altLang="en-US" sz="2000" dirty="0">
              <a:latin typeface="等线" panose="02010600030101010101" pitchFamily="2" charset="-122"/>
              <a:ea typeface="等线" panose="02010600030101010101" pitchFamily="2" charset="-122"/>
            </a:endParaRPr>
          </a:p>
        </p:txBody>
      </p:sp>
      <p:graphicFrame>
        <p:nvGraphicFramePr>
          <p:cNvPr id="6" name="表格 5">
            <a:extLst>
              <a:ext uri="{FF2B5EF4-FFF2-40B4-BE49-F238E27FC236}">
                <a16:creationId xmlns:a16="http://schemas.microsoft.com/office/drawing/2014/main" id="{F786A79A-9E94-4B28-BA82-39000174D9B0}"/>
              </a:ext>
            </a:extLst>
          </p:cNvPr>
          <p:cNvGraphicFramePr>
            <a:graphicFrameLocks noGrp="1"/>
          </p:cNvGraphicFramePr>
          <p:nvPr>
            <p:extLst>
              <p:ext uri="{D42A27DB-BD31-4B8C-83A1-F6EECF244321}">
                <p14:modId xmlns:p14="http://schemas.microsoft.com/office/powerpoint/2010/main" val="2468319711"/>
              </p:ext>
            </p:extLst>
          </p:nvPr>
        </p:nvGraphicFramePr>
        <p:xfrm>
          <a:off x="2238375" y="1782601"/>
          <a:ext cx="5076825" cy="678817"/>
        </p:xfrm>
        <a:graphic>
          <a:graphicData uri="http://schemas.openxmlformats.org/drawingml/2006/table">
            <a:tbl>
              <a:tblPr firstRow="1" firstCol="1" bandRow="1"/>
              <a:tblGrid>
                <a:gridCol w="2278194">
                  <a:extLst>
                    <a:ext uri="{9D8B030D-6E8A-4147-A177-3AD203B41FA5}">
                      <a16:colId xmlns:a16="http://schemas.microsoft.com/office/drawing/2014/main" val="211090595"/>
                    </a:ext>
                  </a:extLst>
                </a:gridCol>
                <a:gridCol w="932877">
                  <a:extLst>
                    <a:ext uri="{9D8B030D-6E8A-4147-A177-3AD203B41FA5}">
                      <a16:colId xmlns:a16="http://schemas.microsoft.com/office/drawing/2014/main" val="3107117154"/>
                    </a:ext>
                  </a:extLst>
                </a:gridCol>
                <a:gridCol w="932877">
                  <a:extLst>
                    <a:ext uri="{9D8B030D-6E8A-4147-A177-3AD203B41FA5}">
                      <a16:colId xmlns:a16="http://schemas.microsoft.com/office/drawing/2014/main" val="577919318"/>
                    </a:ext>
                  </a:extLst>
                </a:gridCol>
                <a:gridCol w="932877">
                  <a:extLst>
                    <a:ext uri="{9D8B030D-6E8A-4147-A177-3AD203B41FA5}">
                      <a16:colId xmlns:a16="http://schemas.microsoft.com/office/drawing/2014/main" val="1552343772"/>
                    </a:ext>
                  </a:extLst>
                </a:gridCol>
              </a:tblGrid>
              <a:tr h="329407">
                <a:tc>
                  <a:txBody>
                    <a:bodyPr/>
                    <a:lstStyle/>
                    <a:p>
                      <a:pPr indent="0" algn="ctr">
                        <a:lnSpc>
                          <a:spcPct val="100000"/>
                        </a:lnSpc>
                        <a:spcAft>
                          <a:spcPts val="0"/>
                        </a:spcAft>
                      </a:pPr>
                      <a:r>
                        <a:rPr lang="zh-CN" sz="1200" kern="100">
                          <a:effectLst/>
                          <a:latin typeface="等线" panose="02010600030101010101" pitchFamily="2" charset="-122"/>
                          <a:ea typeface="等线" panose="02010600030101010101" pitchFamily="2" charset="-122"/>
                        </a:rPr>
                        <a:t>制品</a:t>
                      </a:r>
                      <a:endParaRPr lang="zh-CN" sz="20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200" kern="100">
                          <a:effectLst/>
                          <a:latin typeface="等线" panose="02010600030101010101" pitchFamily="2" charset="-122"/>
                          <a:ea typeface="等线" panose="02010600030101010101" pitchFamily="2" charset="-122"/>
                        </a:rPr>
                        <a:t>字数</a:t>
                      </a:r>
                      <a:endParaRPr lang="zh-CN" sz="20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200" kern="100">
                          <a:effectLst/>
                          <a:latin typeface="等线" panose="02010600030101010101" pitchFamily="2" charset="-122"/>
                          <a:ea typeface="等线" panose="02010600030101010101" pitchFamily="2" charset="-122"/>
                        </a:rPr>
                        <a:t>图表</a:t>
                      </a:r>
                      <a:endParaRPr lang="zh-CN" sz="20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200" kern="100">
                          <a:effectLst/>
                          <a:latin typeface="等线" panose="02010600030101010101" pitchFamily="2" charset="-122"/>
                          <a:ea typeface="等线" panose="02010600030101010101" pitchFamily="2" charset="-122"/>
                        </a:rPr>
                        <a:t>需求个数</a:t>
                      </a:r>
                      <a:endParaRPr lang="zh-CN" sz="20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9947895"/>
                  </a:ext>
                </a:extLst>
              </a:tr>
              <a:tr h="349410">
                <a:tc>
                  <a:txBody>
                    <a:bodyPr/>
                    <a:lstStyle/>
                    <a:p>
                      <a:pPr indent="0" algn="ctr">
                        <a:lnSpc>
                          <a:spcPct val="100000"/>
                        </a:lnSpc>
                        <a:spcAft>
                          <a:spcPts val="0"/>
                        </a:spcAft>
                      </a:pPr>
                      <a:r>
                        <a:rPr lang="zh-CN" sz="1200" kern="100">
                          <a:effectLst/>
                          <a:latin typeface="等线" panose="02010600030101010101" pitchFamily="2" charset="-122"/>
                          <a:ea typeface="等线" panose="02010600030101010101" pitchFamily="2" charset="-122"/>
                        </a:rPr>
                        <a:t>《软件需求规格说明书》</a:t>
                      </a:r>
                      <a:endParaRPr lang="zh-CN" sz="20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200" kern="100">
                          <a:effectLst/>
                          <a:latin typeface="等线" panose="02010600030101010101" pitchFamily="2" charset="-122"/>
                          <a:ea typeface="等线" panose="02010600030101010101" pitchFamily="2" charset="-122"/>
                        </a:rPr>
                        <a:t>10353</a:t>
                      </a:r>
                      <a:endParaRPr lang="zh-CN" sz="20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200" kern="100">
                          <a:effectLst/>
                          <a:latin typeface="等线" panose="02010600030101010101" pitchFamily="2" charset="-122"/>
                          <a:ea typeface="等线" panose="02010600030101010101" pitchFamily="2" charset="-122"/>
                        </a:rPr>
                        <a:t>7</a:t>
                      </a:r>
                      <a:endParaRPr lang="zh-CN" sz="20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200" kern="100">
                          <a:effectLst/>
                          <a:latin typeface="等线" panose="02010600030101010101" pitchFamily="2" charset="-122"/>
                          <a:ea typeface="等线" panose="02010600030101010101" pitchFamily="2" charset="-122"/>
                        </a:rPr>
                        <a:t>24</a:t>
                      </a:r>
                      <a:endParaRPr lang="zh-CN" sz="20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2158972"/>
                  </a:ext>
                </a:extLst>
              </a:tr>
            </a:tbl>
          </a:graphicData>
        </a:graphic>
      </p:graphicFrame>
      <p:sp>
        <p:nvSpPr>
          <p:cNvPr id="7" name="矩形 6">
            <a:extLst>
              <a:ext uri="{FF2B5EF4-FFF2-40B4-BE49-F238E27FC236}">
                <a16:creationId xmlns:a16="http://schemas.microsoft.com/office/drawing/2014/main" id="{618D3B06-61A6-4B1F-BC41-02B02E88CAC8}"/>
              </a:ext>
            </a:extLst>
          </p:cNvPr>
          <p:cNvSpPr/>
          <p:nvPr/>
        </p:nvSpPr>
        <p:spPr>
          <a:xfrm>
            <a:off x="466725" y="2870148"/>
            <a:ext cx="4048125" cy="3300519"/>
          </a:xfrm>
          <a:prstGeom prst="rect">
            <a:avLst/>
          </a:prstGeom>
        </p:spPr>
        <p:txBody>
          <a:bodyPr wrap="square">
            <a:spAutoFit/>
          </a:bodyPr>
          <a:lstStyle/>
          <a:p>
            <a:pPr algn="just">
              <a:lnSpc>
                <a:spcPct val="150000"/>
              </a:lnSpc>
              <a:spcAft>
                <a:spcPts val="0"/>
              </a:spcAft>
            </a:pPr>
            <a:r>
              <a:rPr lang="zh-CN" altLang="zh-CN" sz="1000" kern="100">
                <a:latin typeface="等线" panose="02010600030101010101" pitchFamily="2" charset="-122"/>
                <a:ea typeface="等线" panose="02010600030101010101" pitchFamily="2" charset="-122"/>
                <a:cs typeface="Times New Roman" panose="02020603050405020304" pitchFamily="18" charset="0"/>
              </a:rPr>
              <a:t>实验</a:t>
            </a:r>
            <a:r>
              <a:rPr lang="en-US" altLang="zh-CN" sz="1000" kern="100">
                <a:latin typeface="等线" panose="02010600030101010101" pitchFamily="2" charset="-122"/>
                <a:ea typeface="等线" panose="02010600030101010101" pitchFamily="2" charset="-122"/>
                <a:cs typeface="Times New Roman" panose="02020603050405020304" pitchFamily="18" charset="0"/>
              </a:rPr>
              <a:t>1</a:t>
            </a:r>
            <a:r>
              <a:rPr lang="zh-CN" altLang="zh-CN" sz="1000" kern="100">
                <a:latin typeface="等线" panose="02010600030101010101" pitchFamily="2" charset="-122"/>
                <a:ea typeface="等线" panose="02010600030101010101" pitchFamily="2" charset="-122"/>
                <a:cs typeface="Times New Roman" panose="02020603050405020304" pitchFamily="18" charset="0"/>
              </a:rPr>
              <a:t>：软件需求分析</a:t>
            </a:r>
          </a:p>
          <a:p>
            <a:pPr marL="266700" algn="just">
              <a:lnSpc>
                <a:spcPct val="150000"/>
              </a:lnSpc>
              <a:spcAft>
                <a:spcPts val="0"/>
              </a:spcAft>
            </a:pPr>
            <a:r>
              <a:rPr lang="zh-CN" altLang="zh-CN" sz="1000" kern="100">
                <a:latin typeface="等线" panose="02010600030101010101" pitchFamily="2" charset="-122"/>
                <a:ea typeface="等线" panose="02010600030101010101" pitchFamily="2" charset="-122"/>
                <a:cs typeface="Times New Roman" panose="02020603050405020304" pitchFamily="18" charset="0"/>
              </a:rPr>
              <a:t>├──</a:t>
            </a:r>
            <a:r>
              <a:rPr lang="en-US" altLang="zh-CN" sz="1000" kern="100">
                <a:latin typeface="等线" panose="02010600030101010101" pitchFamily="2" charset="-122"/>
                <a:ea typeface="等线" panose="02010600030101010101" pitchFamily="2" charset="-122"/>
                <a:cs typeface="Times New Roman" panose="02020603050405020304" pitchFamily="18" charset="0"/>
              </a:rPr>
              <a:t>C_Flask_3.26_</a:t>
            </a:r>
            <a:r>
              <a:rPr lang="zh-CN" altLang="zh-CN" sz="1000" kern="100">
                <a:latin typeface="等线" panose="02010600030101010101" pitchFamily="2" charset="-122"/>
                <a:ea typeface="等线" panose="02010600030101010101" pitchFamily="2" charset="-122"/>
                <a:cs typeface="Times New Roman" panose="02020603050405020304" pitchFamily="18" charset="0"/>
              </a:rPr>
              <a:t>软件需求规格说明书</a:t>
            </a:r>
            <a:r>
              <a:rPr lang="en-US" altLang="zh-CN" sz="1000" kern="100">
                <a:latin typeface="等线" panose="02010600030101010101" pitchFamily="2" charset="-122"/>
                <a:ea typeface="等线" panose="02010600030101010101" pitchFamily="2" charset="-122"/>
                <a:cs typeface="Times New Roman" panose="02020603050405020304" pitchFamily="18" charset="0"/>
              </a:rPr>
              <a:t>_ver1.0.0.docx</a:t>
            </a:r>
            <a:endParaRPr lang="zh-CN" altLang="zh-CN" sz="1000" kern="100">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zh-CN" altLang="zh-CN" sz="1000" kern="100">
                <a:latin typeface="等线" panose="02010600030101010101" pitchFamily="2" charset="-122"/>
                <a:ea typeface="等线" panose="02010600030101010101" pitchFamily="2" charset="-122"/>
                <a:cs typeface="Times New Roman" panose="02020603050405020304" pitchFamily="18" charset="0"/>
              </a:rPr>
              <a:t>├──</a:t>
            </a:r>
            <a:r>
              <a:rPr lang="en-US" altLang="zh-CN" sz="1000" kern="100">
                <a:latin typeface="等线" panose="02010600030101010101" pitchFamily="2" charset="-122"/>
                <a:ea typeface="等线" panose="02010600030101010101" pitchFamily="2" charset="-122"/>
                <a:cs typeface="Times New Roman" panose="02020603050405020304" pitchFamily="18" charset="0"/>
              </a:rPr>
              <a:t>C_Flask_4.2_</a:t>
            </a:r>
            <a:r>
              <a:rPr lang="zh-CN" altLang="zh-CN" sz="1000" kern="100">
                <a:latin typeface="等线" panose="02010600030101010101" pitchFamily="2" charset="-122"/>
                <a:ea typeface="等线" panose="02010600030101010101" pitchFamily="2" charset="-122"/>
                <a:cs typeface="Times New Roman" panose="02020603050405020304" pitchFamily="18" charset="0"/>
              </a:rPr>
              <a:t>软件需求规格说明书</a:t>
            </a:r>
            <a:r>
              <a:rPr lang="en-US" altLang="zh-CN" sz="1000" kern="100">
                <a:latin typeface="等线" panose="02010600030101010101" pitchFamily="2" charset="-122"/>
                <a:ea typeface="等线" panose="02010600030101010101" pitchFamily="2" charset="-122"/>
                <a:cs typeface="Times New Roman" panose="02020603050405020304" pitchFamily="18" charset="0"/>
              </a:rPr>
              <a:t>_ver2.0.0.docx</a:t>
            </a:r>
            <a:endParaRPr lang="zh-CN" altLang="zh-CN" sz="1000" kern="100">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zh-CN" altLang="zh-CN" sz="1000" kern="100">
                <a:latin typeface="等线" panose="02010600030101010101" pitchFamily="2" charset="-122"/>
                <a:ea typeface="等线" panose="02010600030101010101" pitchFamily="2" charset="-122"/>
                <a:cs typeface="Times New Roman" panose="02020603050405020304" pitchFamily="18" charset="0"/>
              </a:rPr>
              <a:t>├──</a:t>
            </a:r>
            <a:r>
              <a:rPr lang="en-US" altLang="zh-CN" sz="1000" kern="100">
                <a:latin typeface="等线" panose="02010600030101010101" pitchFamily="2" charset="-122"/>
                <a:ea typeface="等线" panose="02010600030101010101" pitchFamily="2" charset="-122"/>
                <a:cs typeface="Times New Roman" panose="02020603050405020304" pitchFamily="18" charset="0"/>
              </a:rPr>
              <a:t>C_Flask_4.2_</a:t>
            </a:r>
            <a:r>
              <a:rPr lang="zh-CN" altLang="zh-CN" sz="1000" kern="100">
                <a:latin typeface="等线" panose="02010600030101010101" pitchFamily="2" charset="-122"/>
                <a:ea typeface="等线" panose="02010600030101010101" pitchFamily="2" charset="-122"/>
                <a:cs typeface="Times New Roman" panose="02020603050405020304" pitchFamily="18" charset="0"/>
              </a:rPr>
              <a:t>软件需求规格说明书</a:t>
            </a:r>
            <a:r>
              <a:rPr lang="en-US" altLang="zh-CN" sz="1000" kern="100">
                <a:latin typeface="等线" panose="02010600030101010101" pitchFamily="2" charset="-122"/>
                <a:ea typeface="等线" panose="02010600030101010101" pitchFamily="2" charset="-122"/>
                <a:cs typeface="Times New Roman" panose="02020603050405020304" pitchFamily="18" charset="0"/>
              </a:rPr>
              <a:t>_ver2.0.1.docx</a:t>
            </a:r>
            <a:endParaRPr lang="zh-CN" altLang="zh-CN" sz="1000" kern="100">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zh-CN" altLang="zh-CN" sz="1000" kern="100">
                <a:latin typeface="等线" panose="02010600030101010101" pitchFamily="2" charset="-122"/>
                <a:ea typeface="等线" panose="02010600030101010101" pitchFamily="2" charset="-122"/>
                <a:cs typeface="Times New Roman" panose="02020603050405020304" pitchFamily="18" charset="0"/>
              </a:rPr>
              <a:t>├──</a:t>
            </a:r>
            <a:r>
              <a:rPr lang="en-US" altLang="zh-CN" sz="1000" kern="100">
                <a:latin typeface="等线" panose="02010600030101010101" pitchFamily="2" charset="-122"/>
                <a:ea typeface="等线" panose="02010600030101010101" pitchFamily="2" charset="-122"/>
                <a:cs typeface="Times New Roman" panose="02020603050405020304" pitchFamily="18" charset="0"/>
              </a:rPr>
              <a:t>C_Flask_4.2_</a:t>
            </a:r>
            <a:r>
              <a:rPr lang="zh-CN" altLang="zh-CN" sz="1000" kern="100">
                <a:latin typeface="等线" panose="02010600030101010101" pitchFamily="2" charset="-122"/>
                <a:ea typeface="等线" panose="02010600030101010101" pitchFamily="2" charset="-122"/>
                <a:cs typeface="Times New Roman" panose="02020603050405020304" pitchFamily="18" charset="0"/>
              </a:rPr>
              <a:t>软件需求规格说明书</a:t>
            </a:r>
            <a:r>
              <a:rPr lang="en-US" altLang="zh-CN" sz="1000" kern="100">
                <a:latin typeface="等线" panose="02010600030101010101" pitchFamily="2" charset="-122"/>
                <a:ea typeface="等线" panose="02010600030101010101" pitchFamily="2" charset="-122"/>
                <a:cs typeface="Times New Roman" panose="02020603050405020304" pitchFamily="18" charset="0"/>
              </a:rPr>
              <a:t>_ver2.0.2.doc</a:t>
            </a:r>
            <a:endParaRPr lang="zh-CN" altLang="zh-CN" sz="1000" kern="100">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zh-CN" altLang="zh-CN" sz="1000" kern="100">
                <a:latin typeface="等线" panose="02010600030101010101" pitchFamily="2" charset="-122"/>
                <a:ea typeface="等线" panose="02010600030101010101" pitchFamily="2" charset="-122"/>
                <a:cs typeface="Times New Roman" panose="02020603050405020304" pitchFamily="18" charset="0"/>
              </a:rPr>
              <a:t>├──</a:t>
            </a:r>
            <a:r>
              <a:rPr lang="en-US" altLang="zh-CN" sz="1000" kern="100">
                <a:latin typeface="等线" panose="02010600030101010101" pitchFamily="2" charset="-122"/>
                <a:ea typeface="等线" panose="02010600030101010101" pitchFamily="2" charset="-122"/>
                <a:cs typeface="Times New Roman" panose="02020603050405020304" pitchFamily="18" charset="0"/>
              </a:rPr>
              <a:t>C_Flask_4.2_</a:t>
            </a:r>
            <a:r>
              <a:rPr lang="zh-CN" altLang="zh-CN" sz="1000" kern="100">
                <a:latin typeface="等线" panose="02010600030101010101" pitchFamily="2" charset="-122"/>
                <a:ea typeface="等线" panose="02010600030101010101" pitchFamily="2" charset="-122"/>
                <a:cs typeface="Times New Roman" panose="02020603050405020304" pitchFamily="18" charset="0"/>
              </a:rPr>
              <a:t>软件需求规格说明书</a:t>
            </a:r>
            <a:r>
              <a:rPr lang="en-US" altLang="zh-CN" sz="1000" kern="100">
                <a:latin typeface="等线" panose="02010600030101010101" pitchFamily="2" charset="-122"/>
                <a:ea typeface="等线" panose="02010600030101010101" pitchFamily="2" charset="-122"/>
                <a:cs typeface="Times New Roman" panose="02020603050405020304" pitchFamily="18" charset="0"/>
              </a:rPr>
              <a:t>_ver2.0.3.docx</a:t>
            </a:r>
            <a:endParaRPr lang="zh-CN" altLang="zh-CN" sz="1000" kern="100">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zh-CN" altLang="zh-CN" sz="1000" kern="100">
                <a:latin typeface="等线" panose="02010600030101010101" pitchFamily="2" charset="-122"/>
                <a:ea typeface="等线" panose="02010600030101010101" pitchFamily="2" charset="-122"/>
                <a:cs typeface="Times New Roman" panose="02020603050405020304" pitchFamily="18" charset="0"/>
              </a:rPr>
              <a:t>├──</a:t>
            </a:r>
            <a:r>
              <a:rPr lang="en-US" altLang="zh-CN" sz="1000" kern="100">
                <a:latin typeface="等线" panose="02010600030101010101" pitchFamily="2" charset="-122"/>
                <a:ea typeface="等线" panose="02010600030101010101" pitchFamily="2" charset="-122"/>
                <a:cs typeface="Times New Roman" panose="02020603050405020304" pitchFamily="18" charset="0"/>
              </a:rPr>
              <a:t>C_Flask_4.2_</a:t>
            </a:r>
            <a:r>
              <a:rPr lang="zh-CN" altLang="zh-CN" sz="1000" kern="100">
                <a:latin typeface="等线" panose="02010600030101010101" pitchFamily="2" charset="-122"/>
                <a:ea typeface="等线" panose="02010600030101010101" pitchFamily="2" charset="-122"/>
                <a:cs typeface="Times New Roman" panose="02020603050405020304" pitchFamily="18" charset="0"/>
              </a:rPr>
              <a:t>软件需求规格说明书</a:t>
            </a:r>
            <a:r>
              <a:rPr lang="en-US" altLang="zh-CN" sz="1000" kern="100">
                <a:latin typeface="等线" panose="02010600030101010101" pitchFamily="2" charset="-122"/>
                <a:ea typeface="等线" panose="02010600030101010101" pitchFamily="2" charset="-122"/>
                <a:cs typeface="Times New Roman" panose="02020603050405020304" pitchFamily="18" charset="0"/>
              </a:rPr>
              <a:t>_ver2.0.4.docx</a:t>
            </a:r>
            <a:endParaRPr lang="zh-CN" altLang="zh-CN" sz="1000" kern="100">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zh-CN" altLang="zh-CN" sz="1000" kern="100">
                <a:latin typeface="等线" panose="02010600030101010101" pitchFamily="2" charset="-122"/>
                <a:ea typeface="等线" panose="02010600030101010101" pitchFamily="2" charset="-122"/>
                <a:cs typeface="Times New Roman" panose="02020603050405020304" pitchFamily="18" charset="0"/>
              </a:rPr>
              <a:t>├──</a:t>
            </a:r>
            <a:r>
              <a:rPr lang="en-US" altLang="zh-CN" sz="1000" kern="100">
                <a:latin typeface="等线" panose="02010600030101010101" pitchFamily="2" charset="-122"/>
                <a:ea typeface="等线" panose="02010600030101010101" pitchFamily="2" charset="-122"/>
                <a:cs typeface="Times New Roman" panose="02020603050405020304" pitchFamily="18" charset="0"/>
              </a:rPr>
              <a:t>C_Flask_4.9_</a:t>
            </a:r>
            <a:r>
              <a:rPr lang="zh-CN" altLang="zh-CN" sz="1000" kern="100">
                <a:latin typeface="等线" panose="02010600030101010101" pitchFamily="2" charset="-122"/>
                <a:ea typeface="等线" panose="02010600030101010101" pitchFamily="2" charset="-122"/>
                <a:cs typeface="Times New Roman" panose="02020603050405020304" pitchFamily="18" charset="0"/>
              </a:rPr>
              <a:t>软件需求规格说明书</a:t>
            </a:r>
            <a:r>
              <a:rPr lang="en-US" altLang="zh-CN" sz="1000" kern="100">
                <a:latin typeface="等线" panose="02010600030101010101" pitchFamily="2" charset="-122"/>
                <a:ea typeface="等线" panose="02010600030101010101" pitchFamily="2" charset="-122"/>
                <a:cs typeface="Times New Roman" panose="02020603050405020304" pitchFamily="18" charset="0"/>
              </a:rPr>
              <a:t>_ver2.1.0.docx</a:t>
            </a:r>
            <a:endParaRPr lang="zh-CN" altLang="zh-CN" sz="1000" kern="100">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zh-CN" altLang="zh-CN" sz="1000" kern="100">
                <a:latin typeface="等线" panose="02010600030101010101" pitchFamily="2" charset="-122"/>
                <a:ea typeface="等线" panose="02010600030101010101" pitchFamily="2" charset="-122"/>
                <a:cs typeface="Times New Roman" panose="02020603050405020304" pitchFamily="18" charset="0"/>
              </a:rPr>
              <a:t>├──</a:t>
            </a:r>
            <a:r>
              <a:rPr lang="en-US" altLang="zh-CN" sz="1000" kern="100">
                <a:latin typeface="等线" panose="02010600030101010101" pitchFamily="2" charset="-122"/>
                <a:ea typeface="等线" panose="02010600030101010101" pitchFamily="2" charset="-122"/>
                <a:cs typeface="Times New Roman" panose="02020603050405020304" pitchFamily="18" charset="0"/>
              </a:rPr>
              <a:t>C_Flask_4.9_</a:t>
            </a:r>
            <a:r>
              <a:rPr lang="zh-CN" altLang="zh-CN" sz="1000" kern="100">
                <a:latin typeface="等线" panose="02010600030101010101" pitchFamily="2" charset="-122"/>
                <a:ea typeface="等线" panose="02010600030101010101" pitchFamily="2" charset="-122"/>
                <a:cs typeface="Times New Roman" panose="02020603050405020304" pitchFamily="18" charset="0"/>
              </a:rPr>
              <a:t>软件需求规格说明书</a:t>
            </a:r>
            <a:r>
              <a:rPr lang="en-US" altLang="zh-CN" sz="1000" kern="100">
                <a:latin typeface="等线" panose="02010600030101010101" pitchFamily="2" charset="-122"/>
                <a:ea typeface="等线" panose="02010600030101010101" pitchFamily="2" charset="-122"/>
                <a:cs typeface="Times New Roman" panose="02020603050405020304" pitchFamily="18" charset="0"/>
              </a:rPr>
              <a:t>_ver2.1.1.docx</a:t>
            </a:r>
            <a:endParaRPr lang="zh-CN" altLang="zh-CN" sz="1000" kern="100">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zh-CN" altLang="zh-CN" sz="1000" kern="100">
                <a:latin typeface="等线" panose="02010600030101010101" pitchFamily="2" charset="-122"/>
                <a:ea typeface="等线" panose="02010600030101010101" pitchFamily="2" charset="-122"/>
                <a:cs typeface="Times New Roman" panose="02020603050405020304" pitchFamily="18" charset="0"/>
              </a:rPr>
              <a:t>├──</a:t>
            </a:r>
            <a:r>
              <a:rPr lang="en-US" altLang="zh-CN" sz="1000" kern="100">
                <a:latin typeface="等线" panose="02010600030101010101" pitchFamily="2" charset="-122"/>
                <a:ea typeface="等线" panose="02010600030101010101" pitchFamily="2" charset="-122"/>
                <a:cs typeface="Times New Roman" panose="02020603050405020304" pitchFamily="18" charset="0"/>
              </a:rPr>
              <a:t>C_Flask_4.9_</a:t>
            </a:r>
            <a:r>
              <a:rPr lang="zh-CN" altLang="zh-CN" sz="1000" kern="100">
                <a:latin typeface="等线" panose="02010600030101010101" pitchFamily="2" charset="-122"/>
                <a:ea typeface="等线" panose="02010600030101010101" pitchFamily="2" charset="-122"/>
                <a:cs typeface="Times New Roman" panose="02020603050405020304" pitchFamily="18" charset="0"/>
              </a:rPr>
              <a:t>软件需求规格说明书</a:t>
            </a:r>
            <a:r>
              <a:rPr lang="en-US" altLang="zh-CN" sz="1000" kern="100">
                <a:latin typeface="等线" panose="02010600030101010101" pitchFamily="2" charset="-122"/>
                <a:ea typeface="等线" panose="02010600030101010101" pitchFamily="2" charset="-122"/>
                <a:cs typeface="Times New Roman" panose="02020603050405020304" pitchFamily="18" charset="0"/>
              </a:rPr>
              <a:t>_ver2.1.2.docx</a:t>
            </a:r>
            <a:endParaRPr lang="zh-CN" altLang="zh-CN" sz="1000" kern="100">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zh-CN" altLang="zh-CN" sz="1000" kern="100">
                <a:latin typeface="等线" panose="02010600030101010101" pitchFamily="2" charset="-122"/>
                <a:ea typeface="等线" panose="02010600030101010101" pitchFamily="2" charset="-122"/>
                <a:cs typeface="Times New Roman" panose="02020603050405020304" pitchFamily="18" charset="0"/>
              </a:rPr>
              <a:t>├──</a:t>
            </a:r>
            <a:r>
              <a:rPr lang="en-US" altLang="zh-CN" sz="1000" kern="100">
                <a:latin typeface="等线" panose="02010600030101010101" pitchFamily="2" charset="-122"/>
                <a:ea typeface="等线" panose="02010600030101010101" pitchFamily="2" charset="-122"/>
                <a:cs typeface="Times New Roman" panose="02020603050405020304" pitchFamily="18" charset="0"/>
              </a:rPr>
              <a:t>C_Flask_4.17_</a:t>
            </a:r>
            <a:r>
              <a:rPr lang="zh-CN" altLang="zh-CN" sz="1000" kern="100">
                <a:latin typeface="等线" panose="02010600030101010101" pitchFamily="2" charset="-122"/>
                <a:ea typeface="等线" panose="02010600030101010101" pitchFamily="2" charset="-122"/>
                <a:cs typeface="Times New Roman" panose="02020603050405020304" pitchFamily="18" charset="0"/>
              </a:rPr>
              <a:t>软件需求规格说明书</a:t>
            </a:r>
            <a:r>
              <a:rPr lang="en-US" altLang="zh-CN" sz="1000" kern="100">
                <a:latin typeface="等线" panose="02010600030101010101" pitchFamily="2" charset="-122"/>
                <a:ea typeface="等线" panose="02010600030101010101" pitchFamily="2" charset="-122"/>
                <a:cs typeface="Times New Roman" panose="02020603050405020304" pitchFamily="18" charset="0"/>
              </a:rPr>
              <a:t>_ver2.2.0.docx</a:t>
            </a:r>
            <a:endParaRPr lang="zh-CN" altLang="zh-CN" sz="1000" kern="100">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zh-CN" altLang="zh-CN" sz="1000" kern="100">
                <a:latin typeface="等线" panose="02010600030101010101" pitchFamily="2" charset="-122"/>
                <a:ea typeface="等线" panose="02010600030101010101" pitchFamily="2" charset="-122"/>
                <a:cs typeface="Times New Roman" panose="02020603050405020304" pitchFamily="18" charset="0"/>
              </a:rPr>
              <a:t>├──</a:t>
            </a:r>
            <a:r>
              <a:rPr lang="en-US" altLang="zh-CN" sz="1000" kern="100">
                <a:latin typeface="等线" panose="02010600030101010101" pitchFamily="2" charset="-122"/>
                <a:ea typeface="等线" panose="02010600030101010101" pitchFamily="2" charset="-122"/>
                <a:cs typeface="Times New Roman" panose="02020603050405020304" pitchFamily="18" charset="0"/>
              </a:rPr>
              <a:t>C_Flask_5.9_</a:t>
            </a:r>
            <a:r>
              <a:rPr lang="zh-CN" altLang="zh-CN" sz="1000" kern="100">
                <a:latin typeface="等线" panose="02010600030101010101" pitchFamily="2" charset="-122"/>
                <a:ea typeface="等线" panose="02010600030101010101" pitchFamily="2" charset="-122"/>
                <a:cs typeface="Times New Roman" panose="02020603050405020304" pitchFamily="18" charset="0"/>
              </a:rPr>
              <a:t>软件需求规格说明书</a:t>
            </a:r>
            <a:r>
              <a:rPr lang="en-US" altLang="zh-CN" sz="1000" kern="100">
                <a:latin typeface="等线" panose="02010600030101010101" pitchFamily="2" charset="-122"/>
                <a:ea typeface="等线" panose="02010600030101010101" pitchFamily="2" charset="-122"/>
                <a:cs typeface="Times New Roman" panose="02020603050405020304" pitchFamily="18" charset="0"/>
              </a:rPr>
              <a:t>_ver2.3.0.docx</a:t>
            </a:r>
            <a:endParaRPr lang="zh-CN" altLang="zh-CN" sz="1000" kern="100">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zh-CN" altLang="zh-CN" sz="1000" kern="100">
                <a:latin typeface="等线" panose="02010600030101010101" pitchFamily="2" charset="-122"/>
                <a:ea typeface="等线" panose="02010600030101010101" pitchFamily="2" charset="-122"/>
                <a:cs typeface="Times New Roman" panose="02020603050405020304" pitchFamily="18" charset="0"/>
              </a:rPr>
              <a:t>├──</a:t>
            </a:r>
            <a:r>
              <a:rPr lang="en-US" altLang="zh-CN" sz="1000" kern="100">
                <a:latin typeface="等线" panose="02010600030101010101" pitchFamily="2" charset="-122"/>
                <a:ea typeface="等线" panose="02010600030101010101" pitchFamily="2" charset="-122"/>
                <a:cs typeface="Times New Roman" panose="02020603050405020304" pitchFamily="18" charset="0"/>
              </a:rPr>
              <a:t>C_Flask_5.18_</a:t>
            </a:r>
            <a:r>
              <a:rPr lang="zh-CN" altLang="zh-CN" sz="1000" kern="100">
                <a:latin typeface="等线" panose="02010600030101010101" pitchFamily="2" charset="-122"/>
                <a:ea typeface="等线" panose="02010600030101010101" pitchFamily="2" charset="-122"/>
                <a:cs typeface="Times New Roman" panose="02020603050405020304" pitchFamily="18" charset="0"/>
              </a:rPr>
              <a:t>软件需求规格说明书</a:t>
            </a:r>
            <a:r>
              <a:rPr lang="en-US" altLang="zh-CN" sz="1000" kern="100">
                <a:latin typeface="等线" panose="02010600030101010101" pitchFamily="2" charset="-122"/>
                <a:ea typeface="等线" panose="02010600030101010101" pitchFamily="2" charset="-122"/>
                <a:cs typeface="Times New Roman" panose="02020603050405020304" pitchFamily="18" charset="0"/>
              </a:rPr>
              <a:t>_ver2.4.0.docx</a:t>
            </a:r>
            <a:endParaRPr lang="zh-CN" altLang="zh-CN" sz="1000" kern="100">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zh-CN" altLang="zh-CN" sz="1000" kern="100">
                <a:latin typeface="等线" panose="02010600030101010101" pitchFamily="2" charset="-122"/>
                <a:ea typeface="等线" panose="02010600030101010101" pitchFamily="2" charset="-122"/>
                <a:cs typeface="Times New Roman" panose="02020603050405020304" pitchFamily="18" charset="0"/>
              </a:rPr>
              <a:t>└──</a:t>
            </a:r>
            <a:r>
              <a:rPr lang="en-US" altLang="zh-CN" sz="1000" kern="100">
                <a:latin typeface="等线" panose="02010600030101010101" pitchFamily="2" charset="-122"/>
                <a:ea typeface="等线" panose="02010600030101010101" pitchFamily="2" charset="-122"/>
                <a:cs typeface="Times New Roman" panose="02020603050405020304" pitchFamily="18" charset="0"/>
              </a:rPr>
              <a:t>C_Flask_5.18_</a:t>
            </a:r>
            <a:r>
              <a:rPr lang="zh-CN" altLang="zh-CN" sz="1000" kern="100">
                <a:latin typeface="等线" panose="02010600030101010101" pitchFamily="2" charset="-122"/>
                <a:ea typeface="等线" panose="02010600030101010101" pitchFamily="2" charset="-122"/>
                <a:cs typeface="Times New Roman" panose="02020603050405020304" pitchFamily="18" charset="0"/>
              </a:rPr>
              <a:t>软件需求规格说明书</a:t>
            </a:r>
            <a:r>
              <a:rPr lang="en-US" altLang="zh-CN" sz="1000" kern="100">
                <a:latin typeface="等线" panose="02010600030101010101" pitchFamily="2" charset="-122"/>
                <a:ea typeface="等线" panose="02010600030101010101" pitchFamily="2" charset="-122"/>
                <a:cs typeface="Times New Roman" panose="02020603050405020304" pitchFamily="18" charset="0"/>
              </a:rPr>
              <a:t>_ver2.4.1.docx</a:t>
            </a:r>
            <a:endParaRPr lang="zh-CN" altLang="zh-CN" sz="1000" kern="100">
              <a:latin typeface="等线" panose="02010600030101010101" pitchFamily="2" charset="-122"/>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8A8A8C39-4B3D-494B-A64C-A9F6241B237E}"/>
              </a:ext>
            </a:extLst>
          </p:cNvPr>
          <p:cNvSpPr/>
          <p:nvPr/>
        </p:nvSpPr>
        <p:spPr>
          <a:xfrm>
            <a:off x="4629152" y="3259370"/>
            <a:ext cx="4048123" cy="199849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sz="1400">
                <a:latin typeface="等线" panose="02010600030101010101" pitchFamily="2" charset="-122"/>
                <a:ea typeface="等线" panose="02010600030101010101" pitchFamily="2" charset="-122"/>
                <a:cs typeface="Times New Roman" panose="02020603050405020304" pitchFamily="18" charset="0"/>
              </a:rPr>
              <a:t>从</a:t>
            </a:r>
            <a:r>
              <a:rPr lang="en-US" altLang="zh-CN" sz="1400">
                <a:latin typeface="等线" panose="02010600030101010101" pitchFamily="2" charset="-122"/>
                <a:ea typeface="等线" panose="02010600030101010101" pitchFamily="2" charset="-122"/>
                <a:cs typeface="Times New Roman" panose="02020603050405020304" pitchFamily="18" charset="0"/>
              </a:rPr>
              <a:t>3</a:t>
            </a:r>
            <a:r>
              <a:rPr lang="zh-CN" altLang="zh-CN" sz="1400">
                <a:latin typeface="等线" panose="02010600030101010101" pitchFamily="2" charset="-122"/>
                <a:ea typeface="等线" panose="02010600030101010101" pitchFamily="2" charset="-122"/>
                <a:cs typeface="Times New Roman" panose="02020603050405020304" pitchFamily="18" charset="0"/>
              </a:rPr>
              <a:t>月</a:t>
            </a:r>
            <a:r>
              <a:rPr lang="en-US" altLang="zh-CN" sz="1400">
                <a:latin typeface="等线" panose="02010600030101010101" pitchFamily="2" charset="-122"/>
                <a:ea typeface="等线" panose="02010600030101010101" pitchFamily="2" charset="-122"/>
                <a:cs typeface="Times New Roman" panose="02020603050405020304" pitchFamily="18" charset="0"/>
              </a:rPr>
              <a:t>26</a:t>
            </a:r>
            <a:r>
              <a:rPr lang="zh-CN" altLang="zh-CN" sz="1400">
                <a:latin typeface="等线" panose="02010600030101010101" pitchFamily="2" charset="-122"/>
                <a:ea typeface="等线" panose="02010600030101010101" pitchFamily="2" charset="-122"/>
                <a:cs typeface="Times New Roman" panose="02020603050405020304" pitchFamily="18" charset="0"/>
              </a:rPr>
              <a:t>日的初稿，再到</a:t>
            </a:r>
            <a:r>
              <a:rPr lang="en-US" altLang="zh-CN" sz="1400">
                <a:latin typeface="等线" panose="02010600030101010101" pitchFamily="2" charset="-122"/>
                <a:ea typeface="等线" panose="02010600030101010101" pitchFamily="2" charset="-122"/>
                <a:cs typeface="Times New Roman" panose="02020603050405020304" pitchFamily="18" charset="0"/>
              </a:rPr>
              <a:t>5</a:t>
            </a:r>
            <a:r>
              <a:rPr lang="zh-CN" altLang="zh-CN" sz="1400">
                <a:latin typeface="等线" panose="02010600030101010101" pitchFamily="2" charset="-122"/>
                <a:ea typeface="等线" panose="02010600030101010101" pitchFamily="2" charset="-122"/>
                <a:cs typeface="Times New Roman" panose="02020603050405020304" pitchFamily="18" charset="0"/>
              </a:rPr>
              <a:t>月</a:t>
            </a:r>
            <a:r>
              <a:rPr lang="en-US" altLang="zh-CN" sz="1400">
                <a:latin typeface="等线" panose="02010600030101010101" pitchFamily="2" charset="-122"/>
                <a:ea typeface="等线" panose="02010600030101010101" pitchFamily="2" charset="-122"/>
                <a:cs typeface="Times New Roman" panose="02020603050405020304" pitchFamily="18" charset="0"/>
              </a:rPr>
              <a:t>18</a:t>
            </a:r>
            <a:r>
              <a:rPr lang="zh-CN" altLang="zh-CN" sz="1400">
                <a:latin typeface="等线" panose="02010600030101010101" pitchFamily="2" charset="-122"/>
                <a:ea typeface="等线" panose="02010600030101010101" pitchFamily="2" charset="-122"/>
                <a:cs typeface="Times New Roman" panose="02020603050405020304" pitchFamily="18" charset="0"/>
              </a:rPr>
              <a:t>日的终稿，共经历了</a:t>
            </a:r>
            <a:r>
              <a:rPr lang="en-US" altLang="zh-CN" sz="1400">
                <a:latin typeface="等线" panose="02010600030101010101" pitchFamily="2" charset="-122"/>
                <a:ea typeface="等线" panose="02010600030101010101" pitchFamily="2" charset="-122"/>
                <a:cs typeface="Times New Roman" panose="02020603050405020304" pitchFamily="18" charset="0"/>
              </a:rPr>
              <a:t>12</a:t>
            </a:r>
            <a:r>
              <a:rPr lang="zh-CN" altLang="zh-CN" sz="1400">
                <a:latin typeface="等线" panose="02010600030101010101" pitchFamily="2" charset="-122"/>
                <a:ea typeface="等线" panose="02010600030101010101" pitchFamily="2" charset="-122"/>
                <a:cs typeface="Times New Roman" panose="02020603050405020304" pitchFamily="18" charset="0"/>
              </a:rPr>
              <a:t>次的迭代。</a:t>
            </a:r>
            <a:endParaRPr lang="en-US" altLang="zh-CN" sz="140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400">
                <a:latin typeface="等线" panose="02010600030101010101" pitchFamily="2" charset="-122"/>
                <a:ea typeface="等线" panose="02010600030101010101" pitchFamily="2" charset="-122"/>
                <a:cs typeface="Times New Roman" panose="02020603050405020304" pitchFamily="18" charset="0"/>
              </a:rPr>
              <a:t>包含了</a:t>
            </a:r>
            <a:r>
              <a:rPr lang="en-US" altLang="zh-CN" sz="1400">
                <a:latin typeface="等线" panose="02010600030101010101" pitchFamily="2" charset="-122"/>
                <a:ea typeface="等线" panose="02010600030101010101" pitchFamily="2" charset="-122"/>
                <a:cs typeface="Times New Roman" panose="02020603050405020304" pitchFamily="18" charset="0"/>
              </a:rPr>
              <a:t>24</a:t>
            </a:r>
            <a:r>
              <a:rPr lang="zh-CN" altLang="zh-CN" sz="1400">
                <a:latin typeface="等线" panose="02010600030101010101" pitchFamily="2" charset="-122"/>
                <a:ea typeface="等线" panose="02010600030101010101" pitchFamily="2" charset="-122"/>
                <a:cs typeface="Times New Roman" panose="02020603050405020304" pitchFamily="18" charset="0"/>
              </a:rPr>
              <a:t>条软件需求</a:t>
            </a:r>
            <a:r>
              <a:rPr lang="zh-CN" altLang="en-US" sz="1400">
                <a:latin typeface="等线" panose="02010600030101010101" pitchFamily="2" charset="-122"/>
                <a:ea typeface="等线" panose="02010600030101010101" pitchFamily="2" charset="-122"/>
                <a:cs typeface="Times New Roman" panose="02020603050405020304" pitchFamily="18" charset="0"/>
              </a:rPr>
              <a:t>：</a:t>
            </a:r>
            <a:r>
              <a:rPr lang="zh-CN" altLang="zh-CN" sz="1400">
                <a:latin typeface="等线" panose="02010600030101010101" pitchFamily="2" charset="-122"/>
                <a:ea typeface="等线" panose="02010600030101010101" pitchFamily="2" charset="-122"/>
                <a:cs typeface="Times New Roman" panose="02020603050405020304" pitchFamily="18" charset="0"/>
              </a:rPr>
              <a:t>其中</a:t>
            </a:r>
            <a:r>
              <a:rPr lang="en-US" altLang="zh-CN" sz="1400">
                <a:latin typeface="等线" panose="02010600030101010101" pitchFamily="2" charset="-122"/>
                <a:ea typeface="等线" panose="02010600030101010101" pitchFamily="2" charset="-122"/>
                <a:cs typeface="Times New Roman" panose="02020603050405020304" pitchFamily="18" charset="0"/>
              </a:rPr>
              <a:t>15</a:t>
            </a:r>
            <a:r>
              <a:rPr lang="zh-CN" altLang="zh-CN" sz="1400">
                <a:latin typeface="等线" panose="02010600030101010101" pitchFamily="2" charset="-122"/>
                <a:ea typeface="等线" panose="02010600030101010101" pitchFamily="2" charset="-122"/>
                <a:cs typeface="Times New Roman" panose="02020603050405020304" pitchFamily="18" charset="0"/>
              </a:rPr>
              <a:t>条功能需求，</a:t>
            </a:r>
            <a:r>
              <a:rPr lang="en-US" altLang="zh-CN" sz="1400">
                <a:latin typeface="等线" panose="02010600030101010101" pitchFamily="2" charset="-122"/>
                <a:ea typeface="等线" panose="02010600030101010101" pitchFamily="2" charset="-122"/>
                <a:cs typeface="Times New Roman" panose="02020603050405020304" pitchFamily="18" charset="0"/>
              </a:rPr>
              <a:t>2</a:t>
            </a:r>
            <a:r>
              <a:rPr lang="zh-CN" altLang="zh-CN" sz="1400">
                <a:latin typeface="等线" panose="02010600030101010101" pitchFamily="2" charset="-122"/>
                <a:ea typeface="等线" panose="02010600030101010101" pitchFamily="2" charset="-122"/>
                <a:cs typeface="Times New Roman" panose="02020603050405020304" pitchFamily="18" charset="0"/>
              </a:rPr>
              <a:t>条性能需求，</a:t>
            </a:r>
            <a:r>
              <a:rPr lang="en-US" altLang="zh-CN" sz="1400">
                <a:latin typeface="等线" panose="02010600030101010101" pitchFamily="2" charset="-122"/>
                <a:ea typeface="等线" panose="02010600030101010101" pitchFamily="2" charset="-122"/>
                <a:cs typeface="Times New Roman" panose="02020603050405020304" pitchFamily="18" charset="0"/>
              </a:rPr>
              <a:t>2</a:t>
            </a:r>
            <a:r>
              <a:rPr lang="zh-CN" altLang="zh-CN" sz="1400">
                <a:latin typeface="等线" panose="02010600030101010101" pitchFamily="2" charset="-122"/>
                <a:ea typeface="等线" panose="02010600030101010101" pitchFamily="2" charset="-122"/>
                <a:cs typeface="Times New Roman" panose="02020603050405020304" pitchFamily="18" charset="0"/>
              </a:rPr>
              <a:t>条用户接口需求，</a:t>
            </a:r>
            <a:r>
              <a:rPr lang="en-US" altLang="zh-CN" sz="1400">
                <a:latin typeface="等线" panose="02010600030101010101" pitchFamily="2" charset="-122"/>
                <a:ea typeface="等线" panose="02010600030101010101" pitchFamily="2" charset="-122"/>
                <a:cs typeface="Times New Roman" panose="02020603050405020304" pitchFamily="18" charset="0"/>
              </a:rPr>
              <a:t>1</a:t>
            </a:r>
            <a:r>
              <a:rPr lang="zh-CN" altLang="zh-CN" sz="1400">
                <a:latin typeface="等线" panose="02010600030101010101" pitchFamily="2" charset="-122"/>
                <a:ea typeface="等线" panose="02010600030101010101" pitchFamily="2" charset="-122"/>
                <a:cs typeface="Times New Roman" panose="02020603050405020304" pitchFamily="18" charset="0"/>
              </a:rPr>
              <a:t>条软件接口需求，</a:t>
            </a:r>
            <a:r>
              <a:rPr lang="en-US" altLang="zh-CN" sz="1400">
                <a:latin typeface="等线" panose="02010600030101010101" pitchFamily="2" charset="-122"/>
                <a:ea typeface="等线" panose="02010600030101010101" pitchFamily="2" charset="-122"/>
                <a:cs typeface="Times New Roman" panose="02020603050405020304" pitchFamily="18" charset="0"/>
              </a:rPr>
              <a:t>4</a:t>
            </a:r>
            <a:r>
              <a:rPr lang="zh-CN" altLang="zh-CN" sz="1400">
                <a:latin typeface="等线" panose="02010600030101010101" pitchFamily="2" charset="-122"/>
                <a:ea typeface="等线" panose="02010600030101010101" pitchFamily="2" charset="-122"/>
                <a:cs typeface="Times New Roman" panose="02020603050405020304" pitchFamily="18" charset="0"/>
              </a:rPr>
              <a:t>条软件质量特征需求</a:t>
            </a:r>
            <a:r>
              <a:rPr lang="zh-CN" altLang="en-US" sz="1400">
                <a:latin typeface="等线" panose="02010600030101010101" pitchFamily="2" charset="-122"/>
                <a:ea typeface="等线" panose="02010600030101010101" pitchFamily="2" charset="-122"/>
                <a:cs typeface="Times New Roman" panose="02020603050405020304" pitchFamily="18" charset="0"/>
              </a:rPr>
              <a:t>。</a:t>
            </a:r>
            <a:endParaRPr lang="en-US" altLang="zh-CN" sz="140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400">
                <a:latin typeface="等线" panose="02010600030101010101" pitchFamily="2" charset="-122"/>
              </a:rPr>
              <a:t>7</a:t>
            </a:r>
            <a:r>
              <a:rPr lang="zh-CN" altLang="en-US" sz="1400">
                <a:latin typeface="等线" panose="02010600030101010101" pitchFamily="2" charset="-122"/>
              </a:rPr>
              <a:t>名组员参与，两周的充分设计和修改</a:t>
            </a:r>
            <a:endParaRPr lang="zh-CN" altLang="en-US" sz="14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38992444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53B11-B167-E049-AEEB-F9CC49480383}"/>
              </a:ext>
            </a:extLst>
          </p:cNvPr>
          <p:cNvSpPr>
            <a:spLocks noGrp="1"/>
          </p:cNvSpPr>
          <p:nvPr>
            <p:ph type="title"/>
          </p:nvPr>
        </p:nvSpPr>
        <p:spPr>
          <a:xfrm>
            <a:off x="595312" y="428491"/>
            <a:ext cx="7096125" cy="533400"/>
          </a:xfrm>
        </p:spPr>
        <p:txBody>
          <a:bodyPr>
            <a:normAutofit/>
          </a:bodyPr>
          <a:lstStyle/>
          <a:p>
            <a:r>
              <a:rPr kumimoji="1" lang="zh-CN" altLang="en-US" sz="2000">
                <a:latin typeface="等线" panose="02010600030101010101" pitchFamily="2" charset="-122"/>
                <a:ea typeface="等线" panose="02010600030101010101" pitchFamily="2" charset="-122"/>
              </a:rPr>
              <a:t>实验一：软件需求分析</a:t>
            </a:r>
            <a:endParaRPr kumimoji="1" lang="zh-CN" altLang="en-US" sz="2000" dirty="0">
              <a:latin typeface="等线" panose="02010600030101010101" pitchFamily="2" charset="-122"/>
              <a:ea typeface="等线" panose="02010600030101010101" pitchFamily="2" charset="-122"/>
            </a:endParaRPr>
          </a:p>
        </p:txBody>
      </p:sp>
      <p:sp>
        <p:nvSpPr>
          <p:cNvPr id="3" name="矩形 2">
            <a:extLst>
              <a:ext uri="{FF2B5EF4-FFF2-40B4-BE49-F238E27FC236}">
                <a16:creationId xmlns:a16="http://schemas.microsoft.com/office/drawing/2014/main" id="{298126BC-BD03-4118-ACCE-C728A4F07F7A}"/>
              </a:ext>
            </a:extLst>
          </p:cNvPr>
          <p:cNvSpPr/>
          <p:nvPr/>
        </p:nvSpPr>
        <p:spPr>
          <a:xfrm>
            <a:off x="1524000" y="2004532"/>
            <a:ext cx="6572250" cy="3748142"/>
          </a:xfrm>
          <a:prstGeom prst="rect">
            <a:avLst/>
          </a:prstGeom>
        </p:spPr>
        <p:txBody>
          <a:bodyPr wrap="square">
            <a:spAutoFit/>
          </a:bodyPr>
          <a:lstStyle/>
          <a:p>
            <a:pPr algn="just">
              <a:lnSpc>
                <a:spcPct val="150000"/>
              </a:lnSpc>
              <a:spcAft>
                <a:spcPts val="0"/>
              </a:spcAft>
            </a:pPr>
            <a:r>
              <a:rPr lang="zh-CN" altLang="en-US" sz="1600" kern="100">
                <a:latin typeface="等线" panose="02010600030101010101" pitchFamily="2" charset="-122"/>
                <a:ea typeface="等线" panose="02010600030101010101" pitchFamily="2" charset="-122"/>
                <a:cs typeface="Times New Roman" panose="02020603050405020304" pitchFamily="18" charset="0"/>
              </a:rPr>
              <a:t>质量水平分析：</a:t>
            </a:r>
            <a:endParaRPr lang="en-US" altLang="zh-CN" sz="1600" kern="10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zh-CN" altLang="zh-CN" sz="1600" kern="100">
                <a:latin typeface="等线" panose="02010600030101010101" pitchFamily="2" charset="-122"/>
                <a:ea typeface="等线" panose="02010600030101010101" pitchFamily="2" charset="-122"/>
                <a:cs typeface="Times New Roman" panose="02020603050405020304" pitchFamily="18" charset="0"/>
              </a:rPr>
              <a:t>软件需求规格说明书的总体结构较为完备</a:t>
            </a:r>
            <a:r>
              <a:rPr lang="zh-CN" altLang="en-US" sz="1600" kern="100">
                <a:latin typeface="等线" panose="02010600030101010101" pitchFamily="2" charset="-122"/>
                <a:ea typeface="等线" panose="02010600030101010101" pitchFamily="2" charset="-122"/>
                <a:cs typeface="Times New Roman" panose="02020603050405020304" pitchFamily="18" charset="0"/>
              </a:rPr>
              <a:t>。</a:t>
            </a:r>
            <a:endParaRPr lang="en-US" altLang="zh-CN" sz="1600" kern="10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zh-CN" altLang="zh-CN" sz="1600" kern="100">
                <a:latin typeface="等线" panose="02010600030101010101" pitchFamily="2" charset="-122"/>
                <a:ea typeface="等线" panose="02010600030101010101" pitchFamily="2" charset="-122"/>
                <a:cs typeface="Times New Roman" panose="02020603050405020304" pitchFamily="18" charset="0"/>
              </a:rPr>
              <a:t>在两次需求评审的过程中，充分吸纳其他组成员的建议，消除了格式错误和语句错误，增添了部分需求描述细节，较好地提升了软件需求规格说明书的质量。</a:t>
            </a:r>
          </a:p>
          <a:p>
            <a:pPr marL="285750" indent="-285750" algn="just">
              <a:lnSpc>
                <a:spcPct val="150000"/>
              </a:lnSpc>
              <a:spcAft>
                <a:spcPts val="0"/>
              </a:spcAft>
              <a:buFont typeface="Arial" panose="020B0604020202020204" pitchFamily="34" charset="0"/>
              <a:buChar char="•"/>
            </a:pPr>
            <a:r>
              <a:rPr lang="zh-CN" altLang="zh-CN" sz="1600" kern="100">
                <a:latin typeface="等线" panose="02010600030101010101" pitchFamily="2" charset="-122"/>
                <a:ea typeface="等线" panose="02010600030101010101" pitchFamily="2" charset="-122"/>
                <a:cs typeface="Times New Roman" panose="02020603050405020304" pitchFamily="18" charset="0"/>
              </a:rPr>
              <a:t>在组间互评过程中，本组接收到的最多的反馈是文档可读性较差，缺乏清晰易读的图表。</a:t>
            </a:r>
            <a:endParaRPr lang="en-US" altLang="zh-CN" sz="1600" kern="10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endParaRPr lang="en-US" altLang="zh-CN" sz="1600" kern="10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zh-CN" altLang="en-US" sz="1600" kern="100">
                <a:latin typeface="等线" panose="02010600030101010101" pitchFamily="2" charset="-122"/>
                <a:ea typeface="等线" panose="02010600030101010101" pitchFamily="2" charset="-122"/>
                <a:cs typeface="Times New Roman" panose="02020603050405020304" pitchFamily="18" charset="0"/>
              </a:rPr>
              <a:t>改进方式：</a:t>
            </a:r>
            <a:endParaRPr lang="en-US" altLang="zh-CN" sz="1600" kern="10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zh-CN" altLang="en-US" sz="1600" kern="100">
                <a:latin typeface="等线" panose="02010600030101010101" pitchFamily="2" charset="-122"/>
                <a:cs typeface="Times New Roman" panose="02020603050405020304" pitchFamily="18" charset="0"/>
              </a:rPr>
              <a:t>邀请组外人员阅读与点评，使得文档撰写者得到合适的阅读反馈。</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0734227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53B11-B167-E049-AEEB-F9CC49480383}"/>
              </a:ext>
            </a:extLst>
          </p:cNvPr>
          <p:cNvSpPr>
            <a:spLocks noGrp="1"/>
          </p:cNvSpPr>
          <p:nvPr>
            <p:ph type="title"/>
          </p:nvPr>
        </p:nvSpPr>
        <p:spPr>
          <a:xfrm>
            <a:off x="595312" y="428491"/>
            <a:ext cx="7096125" cy="533400"/>
          </a:xfrm>
        </p:spPr>
        <p:txBody>
          <a:bodyPr>
            <a:normAutofit/>
          </a:bodyPr>
          <a:lstStyle/>
          <a:p>
            <a:r>
              <a:rPr kumimoji="1" lang="zh-CN" altLang="en-US" sz="2000">
                <a:latin typeface="等线" panose="02010600030101010101" pitchFamily="2" charset="-122"/>
                <a:ea typeface="等线" panose="02010600030101010101" pitchFamily="2" charset="-122"/>
              </a:rPr>
              <a:t>实验二：软件需求评审</a:t>
            </a:r>
            <a:endParaRPr kumimoji="1" lang="zh-CN" altLang="en-US" sz="2000" dirty="0">
              <a:latin typeface="等线" panose="02010600030101010101" pitchFamily="2" charset="-122"/>
              <a:ea typeface="等线" panose="02010600030101010101" pitchFamily="2" charset="-122"/>
            </a:endParaRPr>
          </a:p>
        </p:txBody>
      </p:sp>
      <p:graphicFrame>
        <p:nvGraphicFramePr>
          <p:cNvPr id="4" name="表格 3">
            <a:extLst>
              <a:ext uri="{FF2B5EF4-FFF2-40B4-BE49-F238E27FC236}">
                <a16:creationId xmlns:a16="http://schemas.microsoft.com/office/drawing/2014/main" id="{C286C3F7-505D-4FAA-A5E3-859A6942B0D3}"/>
              </a:ext>
            </a:extLst>
          </p:cNvPr>
          <p:cNvGraphicFramePr>
            <a:graphicFrameLocks noGrp="1"/>
          </p:cNvGraphicFramePr>
          <p:nvPr>
            <p:extLst>
              <p:ext uri="{D42A27DB-BD31-4B8C-83A1-F6EECF244321}">
                <p14:modId xmlns:p14="http://schemas.microsoft.com/office/powerpoint/2010/main" val="2227108913"/>
              </p:ext>
            </p:extLst>
          </p:nvPr>
        </p:nvGraphicFramePr>
        <p:xfrm>
          <a:off x="2368980" y="1707847"/>
          <a:ext cx="4698570" cy="1311763"/>
        </p:xfrm>
        <a:graphic>
          <a:graphicData uri="http://schemas.openxmlformats.org/drawingml/2006/table">
            <a:tbl>
              <a:tblPr firstRow="1" firstCol="1" bandRow="1"/>
              <a:tblGrid>
                <a:gridCol w="828438">
                  <a:extLst>
                    <a:ext uri="{9D8B030D-6E8A-4147-A177-3AD203B41FA5}">
                      <a16:colId xmlns:a16="http://schemas.microsoft.com/office/drawing/2014/main" val="3148010052"/>
                    </a:ext>
                  </a:extLst>
                </a:gridCol>
                <a:gridCol w="828438">
                  <a:extLst>
                    <a:ext uri="{9D8B030D-6E8A-4147-A177-3AD203B41FA5}">
                      <a16:colId xmlns:a16="http://schemas.microsoft.com/office/drawing/2014/main" val="836487083"/>
                    </a:ext>
                  </a:extLst>
                </a:gridCol>
                <a:gridCol w="1137251">
                  <a:extLst>
                    <a:ext uri="{9D8B030D-6E8A-4147-A177-3AD203B41FA5}">
                      <a16:colId xmlns:a16="http://schemas.microsoft.com/office/drawing/2014/main" val="730785427"/>
                    </a:ext>
                  </a:extLst>
                </a:gridCol>
                <a:gridCol w="841381">
                  <a:extLst>
                    <a:ext uri="{9D8B030D-6E8A-4147-A177-3AD203B41FA5}">
                      <a16:colId xmlns:a16="http://schemas.microsoft.com/office/drawing/2014/main" val="4055396505"/>
                    </a:ext>
                  </a:extLst>
                </a:gridCol>
                <a:gridCol w="1063062">
                  <a:extLst>
                    <a:ext uri="{9D8B030D-6E8A-4147-A177-3AD203B41FA5}">
                      <a16:colId xmlns:a16="http://schemas.microsoft.com/office/drawing/2014/main" val="197379885"/>
                    </a:ext>
                  </a:extLst>
                </a:gridCol>
              </a:tblGrid>
              <a:tr h="437255">
                <a:tc>
                  <a:txBody>
                    <a:bodyPr/>
                    <a:lstStyle/>
                    <a:p>
                      <a:pPr indent="0" algn="ctr">
                        <a:lnSpc>
                          <a:spcPct val="100000"/>
                        </a:lnSpc>
                        <a:spcAft>
                          <a:spcPts val="0"/>
                        </a:spcAft>
                      </a:pPr>
                      <a:r>
                        <a:rPr lang="zh-CN" sz="1050" kern="100">
                          <a:effectLst/>
                          <a:latin typeface="等线" panose="02010600030101010101" pitchFamily="2" charset="-122"/>
                          <a:ea typeface="等线" panose="02010600030101010101" pitchFamily="2" charset="-122"/>
                        </a:rPr>
                        <a:t>组号</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050" kern="100">
                          <a:effectLst/>
                          <a:latin typeface="等线" panose="02010600030101010101" pitchFamily="2" charset="-122"/>
                          <a:ea typeface="等线" panose="02010600030101010101" pitchFamily="2" charset="-122"/>
                        </a:rPr>
                        <a:t>检查项数量</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050" kern="100">
                          <a:effectLst/>
                          <a:latin typeface="等线" panose="02010600030101010101" pitchFamily="2" charset="-122"/>
                          <a:ea typeface="等线" panose="02010600030101010101" pitchFamily="2" charset="-122"/>
                        </a:rPr>
                        <a:t>向被评审组提出的问题数</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050" kern="100">
                          <a:effectLst/>
                          <a:latin typeface="等线" panose="02010600030101010101" pitchFamily="2" charset="-122"/>
                          <a:ea typeface="等线" panose="02010600030101010101" pitchFamily="2" charset="-122"/>
                        </a:rPr>
                        <a:t>接收到的问题数</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050" kern="100">
                          <a:effectLst/>
                          <a:latin typeface="等线" panose="02010600030101010101" pitchFamily="2" charset="-122"/>
                          <a:ea typeface="等线" panose="02010600030101010101" pitchFamily="2" charset="-122"/>
                        </a:rPr>
                        <a:t>接受并修改的问题数</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8725907"/>
                  </a:ext>
                </a:extLst>
              </a:tr>
              <a:tr h="218627">
                <a:tc>
                  <a:txBody>
                    <a:bodyPr/>
                    <a:lstStyle/>
                    <a:p>
                      <a:pPr indent="0" algn="ctr">
                        <a:lnSpc>
                          <a:spcPct val="100000"/>
                        </a:lnSpc>
                        <a:spcAft>
                          <a:spcPts val="0"/>
                        </a:spcAft>
                      </a:pPr>
                      <a:r>
                        <a:rPr lang="en-US" sz="1050" kern="100">
                          <a:effectLst/>
                          <a:latin typeface="等线" panose="02010600030101010101" pitchFamily="2" charset="-122"/>
                          <a:ea typeface="等线" panose="02010600030101010101" pitchFamily="2" charset="-122"/>
                        </a:rPr>
                        <a:t>A</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050" kern="100">
                          <a:effectLst/>
                          <a:latin typeface="等线" panose="02010600030101010101" pitchFamily="2" charset="-122"/>
                          <a:ea typeface="等线" panose="02010600030101010101" pitchFamily="2" charset="-122"/>
                        </a:rPr>
                        <a:t>20</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050" kern="100">
                          <a:effectLst/>
                          <a:latin typeface="等线" panose="02010600030101010101" pitchFamily="2" charset="-122"/>
                          <a:ea typeface="等线" panose="02010600030101010101" pitchFamily="2" charset="-122"/>
                        </a:rPr>
                        <a:t>17</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050" kern="100">
                          <a:effectLst/>
                          <a:latin typeface="等线" panose="02010600030101010101" pitchFamily="2" charset="-122"/>
                          <a:ea typeface="等线" panose="02010600030101010101" pitchFamily="2" charset="-122"/>
                        </a:rPr>
                        <a:t>15</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050" kern="100">
                          <a:effectLst/>
                          <a:latin typeface="等线" panose="02010600030101010101" pitchFamily="2" charset="-122"/>
                          <a:ea typeface="等线" panose="02010600030101010101" pitchFamily="2" charset="-122"/>
                        </a:rPr>
                        <a:t>14</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1691178"/>
                  </a:ext>
                </a:extLst>
              </a:tr>
              <a:tr h="218627">
                <a:tc>
                  <a:txBody>
                    <a:bodyPr/>
                    <a:lstStyle/>
                    <a:p>
                      <a:pPr indent="0" algn="ctr">
                        <a:lnSpc>
                          <a:spcPct val="100000"/>
                        </a:lnSpc>
                        <a:spcAft>
                          <a:spcPts val="0"/>
                        </a:spcAft>
                      </a:pPr>
                      <a:r>
                        <a:rPr lang="en-US" sz="1050" kern="100">
                          <a:effectLst/>
                          <a:latin typeface="等线" panose="02010600030101010101" pitchFamily="2" charset="-122"/>
                          <a:ea typeface="等线" panose="02010600030101010101" pitchFamily="2" charset="-122"/>
                        </a:rPr>
                        <a:t>B</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050" kern="100">
                          <a:effectLst/>
                          <a:latin typeface="等线" panose="02010600030101010101" pitchFamily="2" charset="-122"/>
                          <a:ea typeface="等线" panose="02010600030101010101" pitchFamily="2" charset="-122"/>
                        </a:rPr>
                        <a:t>20</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050" kern="100">
                          <a:effectLst/>
                          <a:latin typeface="等线" panose="02010600030101010101" pitchFamily="2" charset="-122"/>
                          <a:ea typeface="等线" panose="02010600030101010101" pitchFamily="2" charset="-122"/>
                        </a:rPr>
                        <a:t>13</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050" kern="100">
                          <a:effectLst/>
                          <a:latin typeface="等线" panose="02010600030101010101" pitchFamily="2" charset="-122"/>
                          <a:ea typeface="等线" panose="02010600030101010101" pitchFamily="2" charset="-122"/>
                        </a:rPr>
                        <a:t>8</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050" kern="100">
                          <a:effectLst/>
                          <a:latin typeface="等线" panose="02010600030101010101" pitchFamily="2" charset="-122"/>
                          <a:ea typeface="等线" panose="02010600030101010101" pitchFamily="2" charset="-122"/>
                        </a:rPr>
                        <a:t>8</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408346"/>
                  </a:ext>
                </a:extLst>
              </a:tr>
              <a:tr h="218627">
                <a:tc>
                  <a:txBody>
                    <a:bodyPr/>
                    <a:lstStyle/>
                    <a:p>
                      <a:pPr indent="0" algn="ctr">
                        <a:lnSpc>
                          <a:spcPct val="100000"/>
                        </a:lnSpc>
                        <a:spcAft>
                          <a:spcPts val="0"/>
                        </a:spcAft>
                      </a:pPr>
                      <a:r>
                        <a:rPr lang="en-US" sz="1050" kern="100">
                          <a:effectLst/>
                          <a:latin typeface="等线" panose="02010600030101010101" pitchFamily="2" charset="-122"/>
                          <a:ea typeface="等线" panose="02010600030101010101" pitchFamily="2" charset="-122"/>
                        </a:rPr>
                        <a:t>D</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050" kern="100">
                          <a:effectLst/>
                          <a:latin typeface="等线" panose="02010600030101010101" pitchFamily="2" charset="-122"/>
                          <a:ea typeface="等线" panose="02010600030101010101" pitchFamily="2" charset="-122"/>
                        </a:rPr>
                        <a:t>20</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050" kern="100">
                          <a:effectLst/>
                          <a:latin typeface="等线" panose="02010600030101010101" pitchFamily="2" charset="-122"/>
                          <a:ea typeface="等线" panose="02010600030101010101" pitchFamily="2" charset="-122"/>
                        </a:rPr>
                        <a:t>11</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050" kern="100">
                          <a:effectLst/>
                          <a:latin typeface="等线" panose="02010600030101010101" pitchFamily="2" charset="-122"/>
                          <a:ea typeface="等线" panose="02010600030101010101" pitchFamily="2" charset="-122"/>
                        </a:rPr>
                        <a:t>18</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050" kern="100">
                          <a:effectLst/>
                          <a:latin typeface="等线" panose="02010600030101010101" pitchFamily="2" charset="-122"/>
                          <a:ea typeface="等线" panose="02010600030101010101" pitchFamily="2" charset="-122"/>
                        </a:rPr>
                        <a:t>17</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5311497"/>
                  </a:ext>
                </a:extLst>
              </a:tr>
              <a:tr h="218627">
                <a:tc>
                  <a:txBody>
                    <a:bodyPr/>
                    <a:lstStyle/>
                    <a:p>
                      <a:pPr indent="0" algn="ctr">
                        <a:lnSpc>
                          <a:spcPct val="100000"/>
                        </a:lnSpc>
                        <a:spcAft>
                          <a:spcPts val="0"/>
                        </a:spcAft>
                      </a:pPr>
                      <a:r>
                        <a:rPr lang="en-US" sz="1050" kern="100">
                          <a:effectLst/>
                          <a:latin typeface="等线" panose="02010600030101010101" pitchFamily="2" charset="-122"/>
                          <a:ea typeface="等线" panose="02010600030101010101" pitchFamily="2" charset="-122"/>
                        </a:rPr>
                        <a:t>E</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050" kern="100">
                          <a:effectLst/>
                          <a:latin typeface="等线" panose="02010600030101010101" pitchFamily="2" charset="-122"/>
                          <a:ea typeface="等线" panose="02010600030101010101" pitchFamily="2" charset="-122"/>
                        </a:rPr>
                        <a:t>20</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050" kern="100">
                          <a:effectLst/>
                          <a:latin typeface="等线" panose="02010600030101010101" pitchFamily="2" charset="-122"/>
                          <a:ea typeface="等线" panose="02010600030101010101" pitchFamily="2" charset="-122"/>
                        </a:rPr>
                        <a:t>9</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050" kern="100">
                          <a:effectLst/>
                          <a:latin typeface="等线" panose="02010600030101010101" pitchFamily="2" charset="-122"/>
                          <a:ea typeface="等线" panose="02010600030101010101" pitchFamily="2" charset="-122"/>
                        </a:rPr>
                        <a:t>14</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050" kern="100">
                          <a:effectLst/>
                          <a:latin typeface="等线" panose="02010600030101010101" pitchFamily="2" charset="-122"/>
                          <a:ea typeface="等线" panose="02010600030101010101" pitchFamily="2" charset="-122"/>
                        </a:rPr>
                        <a:t>13</a:t>
                      </a:r>
                      <a:endParaRPr lang="zh-CN" sz="1600" kern="100">
                        <a:effectLst/>
                        <a:latin typeface="等线" panose="02010600030101010101" pitchFamily="2" charset="-122"/>
                        <a:ea typeface="等线"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2558704"/>
                  </a:ext>
                </a:extLst>
              </a:tr>
            </a:tbl>
          </a:graphicData>
        </a:graphic>
      </p:graphicFrame>
      <p:sp>
        <p:nvSpPr>
          <p:cNvPr id="5" name="矩形 4">
            <a:extLst>
              <a:ext uri="{FF2B5EF4-FFF2-40B4-BE49-F238E27FC236}">
                <a16:creationId xmlns:a16="http://schemas.microsoft.com/office/drawing/2014/main" id="{237CE3DF-583C-40C7-A83F-C9B14CF2F324}"/>
              </a:ext>
            </a:extLst>
          </p:cNvPr>
          <p:cNvSpPr/>
          <p:nvPr/>
        </p:nvSpPr>
        <p:spPr>
          <a:xfrm>
            <a:off x="752475" y="3318336"/>
            <a:ext cx="3733800" cy="3111173"/>
          </a:xfrm>
          <a:prstGeom prst="rect">
            <a:avLst/>
          </a:prstGeom>
        </p:spPr>
        <p:txBody>
          <a:bodyPr wrap="square">
            <a:spAutoFit/>
          </a:bodyPr>
          <a:lstStyle/>
          <a:p>
            <a:pPr algn="just">
              <a:lnSpc>
                <a:spcPct val="150000"/>
              </a:lnSpc>
              <a:spcAft>
                <a:spcPts val="0"/>
              </a:spcAft>
            </a:pPr>
            <a:r>
              <a:rPr lang="zh-CN" altLang="zh-CN" sz="1200" kern="100">
                <a:latin typeface="等线" panose="02010600030101010101" pitchFamily="2" charset="-122"/>
                <a:ea typeface="等线" panose="02010600030101010101" pitchFamily="2" charset="-122"/>
                <a:cs typeface="Times New Roman" panose="02020603050405020304" pitchFamily="18" charset="0"/>
              </a:rPr>
              <a:t>├──第一次评审</a:t>
            </a:r>
          </a:p>
          <a:p>
            <a:pPr marL="266700" algn="just">
              <a:lnSpc>
                <a:spcPct val="150000"/>
              </a:lnSpc>
              <a:spcAft>
                <a:spcPts val="0"/>
              </a:spcAft>
            </a:pPr>
            <a:r>
              <a:rPr lang="zh-CN" altLang="zh-CN" sz="1200" kern="100">
                <a:latin typeface="等线" panose="02010600030101010101" pitchFamily="2" charset="-122"/>
                <a:ea typeface="等线" panose="02010600030101010101" pitchFamily="2" charset="-122"/>
                <a:cs typeface="Times New Roman" panose="02020603050405020304" pitchFamily="18" charset="0"/>
              </a:rPr>
              <a:t>├──</a:t>
            </a:r>
            <a:r>
              <a:rPr lang="en-US" altLang="zh-CN" sz="1200" kern="100">
                <a:latin typeface="等线" panose="02010600030101010101" pitchFamily="2" charset="-122"/>
                <a:ea typeface="等线" panose="02010600030101010101" pitchFamily="2" charset="-122"/>
                <a:cs typeface="Times New Roman" panose="02020603050405020304" pitchFamily="18" charset="0"/>
              </a:rPr>
              <a:t>C_</a:t>
            </a:r>
            <a:r>
              <a:rPr lang="zh-CN" altLang="zh-CN" sz="1200" kern="100">
                <a:latin typeface="等线" panose="02010600030101010101" pitchFamily="2" charset="-122"/>
                <a:ea typeface="等线" panose="02010600030101010101" pitchFamily="2" charset="-122"/>
                <a:cs typeface="Times New Roman" panose="02020603050405020304" pitchFamily="18" charset="0"/>
              </a:rPr>
              <a:t>对</a:t>
            </a:r>
            <a:r>
              <a:rPr lang="en-US" altLang="zh-CN" sz="1200" kern="100">
                <a:latin typeface="等线" panose="02010600030101010101" pitchFamily="2" charset="-122"/>
                <a:ea typeface="等线" panose="02010600030101010101" pitchFamily="2" charset="-122"/>
                <a:cs typeface="Times New Roman" panose="02020603050405020304" pitchFamily="18" charset="0"/>
              </a:rPr>
              <a:t>A</a:t>
            </a:r>
            <a:r>
              <a:rPr lang="zh-CN" altLang="zh-CN" sz="1200" kern="100">
                <a:latin typeface="等线" panose="02010600030101010101" pitchFamily="2" charset="-122"/>
                <a:ea typeface="等线" panose="02010600030101010101" pitchFamily="2" charset="-122"/>
                <a:cs typeface="Times New Roman" panose="02020603050405020304" pitchFamily="18" charset="0"/>
              </a:rPr>
              <a:t>组的需求评审表单</a:t>
            </a:r>
            <a:r>
              <a:rPr lang="en-US" altLang="zh-CN" sz="1200" kern="100">
                <a:latin typeface="等线" panose="02010600030101010101" pitchFamily="2" charset="-122"/>
                <a:ea typeface="等线" panose="02010600030101010101" pitchFamily="2" charset="-122"/>
                <a:cs typeface="Times New Roman" panose="02020603050405020304" pitchFamily="18" charset="0"/>
              </a:rPr>
              <a:t>_ver1.0.0.docx</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zh-CN" altLang="zh-CN" sz="1200" kern="100">
                <a:latin typeface="等线" panose="02010600030101010101" pitchFamily="2" charset="-122"/>
                <a:ea typeface="等线" panose="02010600030101010101" pitchFamily="2" charset="-122"/>
                <a:cs typeface="Times New Roman" panose="02020603050405020304" pitchFamily="18" charset="0"/>
              </a:rPr>
              <a:t>├──</a:t>
            </a:r>
            <a:r>
              <a:rPr lang="en-US" altLang="zh-CN" sz="1200" kern="100">
                <a:latin typeface="等线" panose="02010600030101010101" pitchFamily="2" charset="-122"/>
                <a:ea typeface="等线" panose="02010600030101010101" pitchFamily="2" charset="-122"/>
                <a:cs typeface="Times New Roman" panose="02020603050405020304" pitchFamily="18" charset="0"/>
              </a:rPr>
              <a:t>C_</a:t>
            </a:r>
            <a:r>
              <a:rPr lang="zh-CN" altLang="zh-CN" sz="1200" kern="100">
                <a:latin typeface="等线" panose="02010600030101010101" pitchFamily="2" charset="-122"/>
                <a:ea typeface="等线" panose="02010600030101010101" pitchFamily="2" charset="-122"/>
                <a:cs typeface="Times New Roman" panose="02020603050405020304" pitchFamily="18" charset="0"/>
              </a:rPr>
              <a:t>对</a:t>
            </a:r>
            <a:r>
              <a:rPr lang="en-US" altLang="zh-CN" sz="1200" kern="100">
                <a:latin typeface="等线" panose="02010600030101010101" pitchFamily="2" charset="-122"/>
                <a:ea typeface="等线" panose="02010600030101010101" pitchFamily="2" charset="-122"/>
                <a:cs typeface="Times New Roman" panose="02020603050405020304" pitchFamily="18" charset="0"/>
              </a:rPr>
              <a:t>B</a:t>
            </a:r>
            <a:r>
              <a:rPr lang="zh-CN" altLang="zh-CN" sz="1200" kern="100">
                <a:latin typeface="等线" panose="02010600030101010101" pitchFamily="2" charset="-122"/>
                <a:ea typeface="等线" panose="02010600030101010101" pitchFamily="2" charset="-122"/>
                <a:cs typeface="Times New Roman" panose="02020603050405020304" pitchFamily="18" charset="0"/>
              </a:rPr>
              <a:t>组的需求评审表单</a:t>
            </a:r>
            <a:r>
              <a:rPr lang="en-US" altLang="zh-CN" sz="1200" kern="100">
                <a:latin typeface="等线" panose="02010600030101010101" pitchFamily="2" charset="-122"/>
                <a:ea typeface="等线" panose="02010600030101010101" pitchFamily="2" charset="-122"/>
                <a:cs typeface="Times New Roman" panose="02020603050405020304" pitchFamily="18" charset="0"/>
              </a:rPr>
              <a:t>_ver1.0.0.docx</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zh-CN" altLang="zh-CN" sz="1200" kern="100">
                <a:latin typeface="等线" panose="02010600030101010101" pitchFamily="2" charset="-122"/>
                <a:ea typeface="等线" panose="02010600030101010101" pitchFamily="2" charset="-122"/>
                <a:cs typeface="Times New Roman" panose="02020603050405020304" pitchFamily="18" charset="0"/>
              </a:rPr>
              <a:t>├──</a:t>
            </a:r>
            <a:r>
              <a:rPr lang="en-US" altLang="zh-CN" sz="1200" kern="100">
                <a:latin typeface="等线" panose="02010600030101010101" pitchFamily="2" charset="-122"/>
                <a:ea typeface="等线" panose="02010600030101010101" pitchFamily="2" charset="-122"/>
                <a:cs typeface="Times New Roman" panose="02020603050405020304" pitchFamily="18" charset="0"/>
              </a:rPr>
              <a:t>C_</a:t>
            </a:r>
            <a:r>
              <a:rPr lang="zh-CN" altLang="zh-CN" sz="1200" kern="100">
                <a:latin typeface="等线" panose="02010600030101010101" pitchFamily="2" charset="-122"/>
                <a:ea typeface="等线" panose="02010600030101010101" pitchFamily="2" charset="-122"/>
                <a:cs typeface="Times New Roman" panose="02020603050405020304" pitchFamily="18" charset="0"/>
              </a:rPr>
              <a:t>对</a:t>
            </a:r>
            <a:r>
              <a:rPr lang="en-US" altLang="zh-CN" sz="1200" kern="100">
                <a:latin typeface="等线" panose="02010600030101010101" pitchFamily="2" charset="-122"/>
                <a:ea typeface="等线" panose="02010600030101010101" pitchFamily="2" charset="-122"/>
                <a:cs typeface="Times New Roman" panose="02020603050405020304" pitchFamily="18" charset="0"/>
              </a:rPr>
              <a:t>D</a:t>
            </a:r>
            <a:r>
              <a:rPr lang="zh-CN" altLang="zh-CN" sz="1200" kern="100">
                <a:latin typeface="等线" panose="02010600030101010101" pitchFamily="2" charset="-122"/>
                <a:ea typeface="等线" panose="02010600030101010101" pitchFamily="2" charset="-122"/>
                <a:cs typeface="Times New Roman" panose="02020603050405020304" pitchFamily="18" charset="0"/>
              </a:rPr>
              <a:t>组的评审意见反馈</a:t>
            </a:r>
            <a:r>
              <a:rPr lang="en-US" altLang="zh-CN" sz="1200" kern="100">
                <a:latin typeface="等线" panose="02010600030101010101" pitchFamily="2" charset="-122"/>
                <a:ea typeface="等线" panose="02010600030101010101" pitchFamily="2" charset="-122"/>
                <a:cs typeface="Times New Roman" panose="02020603050405020304" pitchFamily="18" charset="0"/>
              </a:rPr>
              <a:t>_ver1.0.0.docx</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en-US" altLang="zh-CN" sz="1200" kern="100">
                <a:latin typeface="等线" panose="02010600030101010101" pitchFamily="2" charset="-122"/>
                <a:ea typeface="等线" panose="02010600030101010101" pitchFamily="2" charset="-122"/>
                <a:cs typeface="Times New Roman" panose="02020603050405020304" pitchFamily="18" charset="0"/>
              </a:rPr>
              <a:t>└──C_</a:t>
            </a:r>
            <a:r>
              <a:rPr lang="zh-CN" altLang="zh-CN" sz="1200" kern="100">
                <a:latin typeface="等线" panose="02010600030101010101" pitchFamily="2" charset="-122"/>
                <a:ea typeface="等线" panose="02010600030101010101" pitchFamily="2" charset="-122"/>
                <a:cs typeface="Times New Roman" panose="02020603050405020304" pitchFamily="18" charset="0"/>
              </a:rPr>
              <a:t>对</a:t>
            </a:r>
            <a:r>
              <a:rPr lang="en-US" altLang="zh-CN" sz="1200" kern="100">
                <a:latin typeface="等线" panose="02010600030101010101" pitchFamily="2" charset="-122"/>
                <a:ea typeface="等线" panose="02010600030101010101" pitchFamily="2" charset="-122"/>
                <a:cs typeface="Times New Roman" panose="02020603050405020304" pitchFamily="18" charset="0"/>
              </a:rPr>
              <a:t>E</a:t>
            </a:r>
            <a:r>
              <a:rPr lang="zh-CN" altLang="zh-CN" sz="1200" kern="100">
                <a:latin typeface="等线" panose="02010600030101010101" pitchFamily="2" charset="-122"/>
                <a:ea typeface="等线" panose="02010600030101010101" pitchFamily="2" charset="-122"/>
                <a:cs typeface="Times New Roman" panose="02020603050405020304" pitchFamily="18" charset="0"/>
              </a:rPr>
              <a:t>组的评审意见反馈</a:t>
            </a:r>
            <a:r>
              <a:rPr lang="en-US" altLang="zh-CN" sz="1200" kern="100">
                <a:latin typeface="等线" panose="02010600030101010101" pitchFamily="2" charset="-122"/>
                <a:ea typeface="等线" panose="02010600030101010101" pitchFamily="2" charset="-122"/>
                <a:cs typeface="Times New Roman" panose="02020603050405020304" pitchFamily="18" charset="0"/>
              </a:rPr>
              <a:t>_ver1.0.0.docx</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zh-CN" altLang="zh-CN" sz="1200" kern="100">
                <a:latin typeface="等线" panose="02010600030101010101" pitchFamily="2" charset="-122"/>
                <a:ea typeface="等线" panose="02010600030101010101" pitchFamily="2" charset="-122"/>
                <a:cs typeface="Times New Roman" panose="02020603050405020304" pitchFamily="18" charset="0"/>
              </a:rPr>
              <a:t>├──第二次评审</a:t>
            </a:r>
          </a:p>
          <a:p>
            <a:pPr marL="266700" algn="just">
              <a:lnSpc>
                <a:spcPct val="150000"/>
              </a:lnSpc>
              <a:spcAft>
                <a:spcPts val="0"/>
              </a:spcAft>
            </a:pPr>
            <a:r>
              <a:rPr lang="zh-CN" altLang="zh-CN" sz="1200" kern="100">
                <a:latin typeface="等线" panose="02010600030101010101" pitchFamily="2" charset="-122"/>
                <a:ea typeface="等线" panose="02010600030101010101" pitchFamily="2" charset="-122"/>
                <a:cs typeface="Times New Roman" panose="02020603050405020304" pitchFamily="18" charset="0"/>
              </a:rPr>
              <a:t>├──</a:t>
            </a:r>
            <a:r>
              <a:rPr lang="en-US" altLang="zh-CN" sz="1200" kern="100">
                <a:latin typeface="等线" panose="02010600030101010101" pitchFamily="2" charset="-122"/>
                <a:ea typeface="等线" panose="02010600030101010101" pitchFamily="2" charset="-122"/>
                <a:cs typeface="Times New Roman" panose="02020603050405020304" pitchFamily="18" charset="0"/>
              </a:rPr>
              <a:t>C_</a:t>
            </a:r>
            <a:r>
              <a:rPr lang="zh-CN" altLang="zh-CN" sz="1200" kern="100">
                <a:latin typeface="等线" panose="02010600030101010101" pitchFamily="2" charset="-122"/>
                <a:ea typeface="等线" panose="02010600030101010101" pitchFamily="2" charset="-122"/>
                <a:cs typeface="Times New Roman" panose="02020603050405020304" pitchFamily="18" charset="0"/>
              </a:rPr>
              <a:t>对</a:t>
            </a:r>
            <a:r>
              <a:rPr lang="en-US" altLang="zh-CN" sz="1200" kern="100">
                <a:latin typeface="等线" panose="02010600030101010101" pitchFamily="2" charset="-122"/>
                <a:ea typeface="等线" panose="02010600030101010101" pitchFamily="2" charset="-122"/>
                <a:cs typeface="Times New Roman" panose="02020603050405020304" pitchFamily="18" charset="0"/>
              </a:rPr>
              <a:t>D</a:t>
            </a:r>
            <a:r>
              <a:rPr lang="zh-CN" altLang="zh-CN" sz="1200" kern="100">
                <a:latin typeface="等线" panose="02010600030101010101" pitchFamily="2" charset="-122"/>
                <a:ea typeface="等线" panose="02010600030101010101" pitchFamily="2" charset="-122"/>
                <a:cs typeface="Times New Roman" panose="02020603050405020304" pitchFamily="18" charset="0"/>
              </a:rPr>
              <a:t>组的需求评审表单</a:t>
            </a:r>
            <a:r>
              <a:rPr lang="en-US" altLang="zh-CN" sz="1200" kern="100">
                <a:latin typeface="等线" panose="02010600030101010101" pitchFamily="2" charset="-122"/>
                <a:ea typeface="等线" panose="02010600030101010101" pitchFamily="2" charset="-122"/>
                <a:cs typeface="Times New Roman" panose="02020603050405020304" pitchFamily="18" charset="0"/>
              </a:rPr>
              <a:t>_ver1.0.0.docx</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zh-CN" altLang="zh-CN" sz="1200" kern="100">
                <a:latin typeface="等线" panose="02010600030101010101" pitchFamily="2" charset="-122"/>
                <a:ea typeface="等线" panose="02010600030101010101" pitchFamily="2" charset="-122"/>
                <a:cs typeface="Times New Roman" panose="02020603050405020304" pitchFamily="18" charset="0"/>
              </a:rPr>
              <a:t>├──</a:t>
            </a:r>
            <a:r>
              <a:rPr lang="en-US" altLang="zh-CN" sz="1200" kern="100">
                <a:latin typeface="等线" panose="02010600030101010101" pitchFamily="2" charset="-122"/>
                <a:ea typeface="等线" panose="02010600030101010101" pitchFamily="2" charset="-122"/>
                <a:cs typeface="Times New Roman" panose="02020603050405020304" pitchFamily="18" charset="0"/>
              </a:rPr>
              <a:t>C_</a:t>
            </a:r>
            <a:r>
              <a:rPr lang="zh-CN" altLang="zh-CN" sz="1200" kern="100">
                <a:latin typeface="等线" panose="02010600030101010101" pitchFamily="2" charset="-122"/>
                <a:ea typeface="等线" panose="02010600030101010101" pitchFamily="2" charset="-122"/>
                <a:cs typeface="Times New Roman" panose="02020603050405020304" pitchFamily="18" charset="0"/>
              </a:rPr>
              <a:t>对</a:t>
            </a:r>
            <a:r>
              <a:rPr lang="en-US" altLang="zh-CN" sz="1200" kern="100">
                <a:latin typeface="等线" panose="02010600030101010101" pitchFamily="2" charset="-122"/>
                <a:ea typeface="等线" panose="02010600030101010101" pitchFamily="2" charset="-122"/>
                <a:cs typeface="Times New Roman" panose="02020603050405020304" pitchFamily="18" charset="0"/>
              </a:rPr>
              <a:t>E</a:t>
            </a:r>
            <a:r>
              <a:rPr lang="zh-CN" altLang="zh-CN" sz="1200" kern="100">
                <a:latin typeface="等线" panose="02010600030101010101" pitchFamily="2" charset="-122"/>
                <a:ea typeface="等线" panose="02010600030101010101" pitchFamily="2" charset="-122"/>
                <a:cs typeface="Times New Roman" panose="02020603050405020304" pitchFamily="18" charset="0"/>
              </a:rPr>
              <a:t>组的需求评审表单</a:t>
            </a:r>
            <a:r>
              <a:rPr lang="en-US" altLang="zh-CN" sz="1200" kern="100">
                <a:latin typeface="等线" panose="02010600030101010101" pitchFamily="2" charset="-122"/>
                <a:ea typeface="等线" panose="02010600030101010101" pitchFamily="2" charset="-122"/>
                <a:cs typeface="Times New Roman" panose="02020603050405020304" pitchFamily="18" charset="0"/>
              </a:rPr>
              <a:t>_ver1.0.0.docx</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zh-CN" altLang="zh-CN" sz="1200" kern="100">
                <a:latin typeface="等线" panose="02010600030101010101" pitchFamily="2" charset="-122"/>
                <a:ea typeface="等线" panose="02010600030101010101" pitchFamily="2" charset="-122"/>
                <a:cs typeface="Times New Roman" panose="02020603050405020304" pitchFamily="18" charset="0"/>
              </a:rPr>
              <a:t>├──</a:t>
            </a:r>
            <a:r>
              <a:rPr lang="en-US" altLang="zh-CN" sz="1200" kern="100">
                <a:latin typeface="等线" panose="02010600030101010101" pitchFamily="2" charset="-122"/>
                <a:ea typeface="等线" panose="02010600030101010101" pitchFamily="2" charset="-122"/>
                <a:cs typeface="Times New Roman" panose="02020603050405020304" pitchFamily="18" charset="0"/>
              </a:rPr>
              <a:t>C_</a:t>
            </a:r>
            <a:r>
              <a:rPr lang="zh-CN" altLang="zh-CN" sz="1200" kern="100">
                <a:latin typeface="等线" panose="02010600030101010101" pitchFamily="2" charset="-122"/>
                <a:ea typeface="等线" panose="02010600030101010101" pitchFamily="2" charset="-122"/>
                <a:cs typeface="Times New Roman" panose="02020603050405020304" pitchFamily="18" charset="0"/>
              </a:rPr>
              <a:t>对</a:t>
            </a:r>
            <a:r>
              <a:rPr lang="en-US" altLang="zh-CN" sz="1200" kern="100">
                <a:latin typeface="等线" panose="02010600030101010101" pitchFamily="2" charset="-122"/>
                <a:ea typeface="等线" panose="02010600030101010101" pitchFamily="2" charset="-122"/>
                <a:cs typeface="Times New Roman" panose="02020603050405020304" pitchFamily="18" charset="0"/>
              </a:rPr>
              <a:t>A</a:t>
            </a:r>
            <a:r>
              <a:rPr lang="zh-CN" altLang="zh-CN" sz="1200" kern="100">
                <a:latin typeface="等线" panose="02010600030101010101" pitchFamily="2" charset="-122"/>
                <a:ea typeface="等线" panose="02010600030101010101" pitchFamily="2" charset="-122"/>
                <a:cs typeface="Times New Roman" panose="02020603050405020304" pitchFamily="18" charset="0"/>
              </a:rPr>
              <a:t>组的评审意见反馈</a:t>
            </a:r>
            <a:r>
              <a:rPr lang="en-US" altLang="zh-CN" sz="1200" kern="100">
                <a:latin typeface="等线" panose="02010600030101010101" pitchFamily="2" charset="-122"/>
                <a:ea typeface="等线" panose="02010600030101010101" pitchFamily="2" charset="-122"/>
                <a:cs typeface="Times New Roman" panose="02020603050405020304" pitchFamily="18" charset="0"/>
              </a:rPr>
              <a:t>_ver1.0.0.docx</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en-US" altLang="zh-CN" sz="1200" kern="100">
                <a:latin typeface="等线" panose="02010600030101010101" pitchFamily="2" charset="-122"/>
                <a:ea typeface="等线" panose="02010600030101010101" pitchFamily="2" charset="-122"/>
                <a:cs typeface="Times New Roman" panose="02020603050405020304" pitchFamily="18" charset="0"/>
              </a:rPr>
              <a:t>└──C_</a:t>
            </a:r>
            <a:r>
              <a:rPr lang="zh-CN" altLang="zh-CN" sz="1200" kern="100">
                <a:latin typeface="等线" panose="02010600030101010101" pitchFamily="2" charset="-122"/>
                <a:ea typeface="等线" panose="02010600030101010101" pitchFamily="2" charset="-122"/>
                <a:cs typeface="Times New Roman" panose="02020603050405020304" pitchFamily="18" charset="0"/>
              </a:rPr>
              <a:t>对</a:t>
            </a:r>
            <a:r>
              <a:rPr lang="en-US" altLang="zh-CN" sz="1200" kern="100">
                <a:latin typeface="等线" panose="02010600030101010101" pitchFamily="2" charset="-122"/>
                <a:ea typeface="等线" panose="02010600030101010101" pitchFamily="2" charset="-122"/>
                <a:cs typeface="Times New Roman" panose="02020603050405020304" pitchFamily="18" charset="0"/>
              </a:rPr>
              <a:t>B</a:t>
            </a:r>
            <a:r>
              <a:rPr lang="zh-CN" altLang="zh-CN" sz="1200" kern="100">
                <a:latin typeface="等线" panose="02010600030101010101" pitchFamily="2" charset="-122"/>
                <a:ea typeface="等线" panose="02010600030101010101" pitchFamily="2" charset="-122"/>
                <a:cs typeface="Times New Roman" panose="02020603050405020304" pitchFamily="18" charset="0"/>
              </a:rPr>
              <a:t>组的评审意见反馈</a:t>
            </a:r>
            <a:r>
              <a:rPr lang="en-US" altLang="zh-CN" sz="1200" kern="100">
                <a:latin typeface="等线" panose="02010600030101010101" pitchFamily="2" charset="-122"/>
                <a:ea typeface="等线" panose="02010600030101010101" pitchFamily="2" charset="-122"/>
                <a:cs typeface="Times New Roman" panose="02020603050405020304" pitchFamily="18" charset="0"/>
              </a:rPr>
              <a:t>_ver1.0.0.docx</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zh-CN" altLang="zh-CN" sz="1200" kern="100">
                <a:latin typeface="等线" panose="02010600030101010101" pitchFamily="2" charset="-122"/>
                <a:ea typeface="等线" panose="02010600030101010101" pitchFamily="2" charset="-122"/>
                <a:cs typeface="Times New Roman" panose="02020603050405020304" pitchFamily="18" charset="0"/>
              </a:rPr>
              <a:t>└──</a:t>
            </a:r>
            <a:r>
              <a:rPr lang="en-US" altLang="zh-CN" sz="1200" kern="100">
                <a:latin typeface="等线" panose="02010600030101010101" pitchFamily="2" charset="-122"/>
                <a:ea typeface="等线" panose="02010600030101010101" pitchFamily="2" charset="-122"/>
                <a:cs typeface="Times New Roman" panose="02020603050405020304" pitchFamily="18" charset="0"/>
              </a:rPr>
              <a:t>C_Flask_4.2_</a:t>
            </a:r>
            <a:r>
              <a:rPr lang="zh-CN" altLang="zh-CN" sz="1200" kern="100">
                <a:latin typeface="等线" panose="02010600030101010101" pitchFamily="2" charset="-122"/>
                <a:ea typeface="等线" panose="02010600030101010101" pitchFamily="2" charset="-122"/>
                <a:cs typeface="Times New Roman" panose="02020603050405020304" pitchFamily="18" charset="0"/>
              </a:rPr>
              <a:t>需求评审表单设计</a:t>
            </a:r>
            <a:r>
              <a:rPr lang="en-US" altLang="zh-CN" sz="1200" kern="100">
                <a:latin typeface="等线" panose="02010600030101010101" pitchFamily="2" charset="-122"/>
                <a:ea typeface="等线" panose="02010600030101010101" pitchFamily="2" charset="-122"/>
                <a:cs typeface="Times New Roman" panose="02020603050405020304" pitchFamily="18" charset="0"/>
              </a:rPr>
              <a:t>_ver1.0.1.docx</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975ABC55-477C-4594-85EC-7D1DBC120B37}"/>
              </a:ext>
            </a:extLst>
          </p:cNvPr>
          <p:cNvSpPr txBox="1"/>
          <p:nvPr/>
        </p:nvSpPr>
        <p:spPr>
          <a:xfrm>
            <a:off x="5138293" y="3946041"/>
            <a:ext cx="3577082" cy="12041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t>共与四个组经过了两轮的互评审</a:t>
            </a:r>
            <a:endParaRPr lang="en-US" altLang="zh-CN" sz="1600" dirty="0"/>
          </a:p>
          <a:p>
            <a:pPr marL="285750" indent="-285750">
              <a:lnSpc>
                <a:spcPct val="150000"/>
              </a:lnSpc>
              <a:buFont typeface="Arial" panose="020B0604020202020204" pitchFamily="34" charset="0"/>
              <a:buChar char="•"/>
            </a:pPr>
            <a:r>
              <a:rPr lang="zh-CN" altLang="en-US" sz="1600"/>
              <a:t>提出</a:t>
            </a:r>
            <a:r>
              <a:rPr lang="en-US" altLang="zh-CN" sz="1600"/>
              <a:t>50</a:t>
            </a:r>
            <a:r>
              <a:rPr lang="zh-CN" altLang="en-US" sz="1600"/>
              <a:t>个文档问题</a:t>
            </a:r>
            <a:endParaRPr lang="en-US" altLang="zh-CN" sz="1600" dirty="0"/>
          </a:p>
          <a:p>
            <a:pPr marL="285750" indent="-285750">
              <a:lnSpc>
                <a:spcPct val="150000"/>
              </a:lnSpc>
              <a:buFont typeface="Arial" panose="020B0604020202020204" pitchFamily="34" charset="0"/>
              <a:buChar char="•"/>
            </a:pPr>
            <a:r>
              <a:rPr lang="zh-CN" altLang="en-US" sz="1600"/>
              <a:t>收到</a:t>
            </a:r>
            <a:r>
              <a:rPr lang="en-US" altLang="zh-CN" sz="1600"/>
              <a:t>55</a:t>
            </a:r>
            <a:r>
              <a:rPr lang="zh-CN" altLang="en-US" sz="1600"/>
              <a:t>个文档问题</a:t>
            </a:r>
            <a:endParaRPr lang="zh-CN" altLang="en-US" sz="1600" dirty="0"/>
          </a:p>
        </p:txBody>
      </p:sp>
    </p:spTree>
    <p:extLst>
      <p:ext uri="{BB962C8B-B14F-4D97-AF65-F5344CB8AC3E}">
        <p14:creationId xmlns:p14="http://schemas.microsoft.com/office/powerpoint/2010/main" val="272440175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53B11-B167-E049-AEEB-F9CC49480383}"/>
              </a:ext>
            </a:extLst>
          </p:cNvPr>
          <p:cNvSpPr>
            <a:spLocks noGrp="1"/>
          </p:cNvSpPr>
          <p:nvPr>
            <p:ph type="title"/>
          </p:nvPr>
        </p:nvSpPr>
        <p:spPr>
          <a:xfrm>
            <a:off x="595312" y="428491"/>
            <a:ext cx="7096125" cy="533400"/>
          </a:xfrm>
        </p:spPr>
        <p:txBody>
          <a:bodyPr>
            <a:normAutofit/>
          </a:bodyPr>
          <a:lstStyle/>
          <a:p>
            <a:r>
              <a:rPr kumimoji="1" lang="zh-CN" altLang="en-US" sz="2000">
                <a:latin typeface="等线" panose="02010600030101010101" pitchFamily="2" charset="-122"/>
                <a:ea typeface="等线" panose="02010600030101010101" pitchFamily="2" charset="-122"/>
              </a:rPr>
              <a:t>实验二：软件需求评审</a:t>
            </a:r>
            <a:endParaRPr kumimoji="1" lang="zh-CN" altLang="en-US" sz="2000" dirty="0">
              <a:latin typeface="等线" panose="02010600030101010101" pitchFamily="2" charset="-122"/>
              <a:ea typeface="等线" panose="02010600030101010101" pitchFamily="2" charset="-122"/>
            </a:endParaRPr>
          </a:p>
        </p:txBody>
      </p:sp>
      <p:sp>
        <p:nvSpPr>
          <p:cNvPr id="3" name="矩形 2">
            <a:extLst>
              <a:ext uri="{FF2B5EF4-FFF2-40B4-BE49-F238E27FC236}">
                <a16:creationId xmlns:a16="http://schemas.microsoft.com/office/drawing/2014/main" id="{0874D672-B79B-42A9-9E27-E76EBE400043}"/>
              </a:ext>
            </a:extLst>
          </p:cNvPr>
          <p:cNvSpPr/>
          <p:nvPr/>
        </p:nvSpPr>
        <p:spPr>
          <a:xfrm>
            <a:off x="1440656" y="2474110"/>
            <a:ext cx="6262688" cy="2270814"/>
          </a:xfrm>
          <a:prstGeom prst="rect">
            <a:avLst/>
          </a:prstGeom>
        </p:spPr>
        <p:txBody>
          <a:bodyPr wrap="square">
            <a:spAutoFit/>
          </a:bodyPr>
          <a:lstStyle/>
          <a:p>
            <a:pPr algn="just">
              <a:lnSpc>
                <a:spcPct val="150000"/>
              </a:lnSpc>
              <a:spcAft>
                <a:spcPts val="0"/>
              </a:spcAft>
            </a:pPr>
            <a:r>
              <a:rPr lang="zh-CN" altLang="en-US" sz="1600" kern="100">
                <a:latin typeface="等线" panose="02010600030101010101" pitchFamily="2" charset="-122"/>
                <a:ea typeface="等线" panose="02010600030101010101" pitchFamily="2" charset="-122"/>
              </a:rPr>
              <a:t>经验小结：</a:t>
            </a:r>
            <a:endParaRPr lang="en-US" altLang="zh-CN" sz="1600" kern="100">
              <a:latin typeface="等线" panose="02010600030101010101" pitchFamily="2" charset="-122"/>
              <a:ea typeface="等线" panose="02010600030101010101" pitchFamily="2" charset="-122"/>
            </a:endParaRPr>
          </a:p>
          <a:p>
            <a:pPr marL="285750" indent="-285750" algn="just">
              <a:lnSpc>
                <a:spcPct val="150000"/>
              </a:lnSpc>
              <a:spcAft>
                <a:spcPts val="0"/>
              </a:spcAft>
              <a:buFont typeface="Arial" panose="020B0604020202020204" pitchFamily="34" charset="0"/>
              <a:buChar char="•"/>
            </a:pPr>
            <a:r>
              <a:rPr lang="zh-CN" altLang="zh-CN" sz="1600" kern="100">
                <a:latin typeface="等线" panose="02010600030101010101" pitchFamily="2" charset="-122"/>
                <a:ea typeface="等线" panose="02010600030101010101" pitchFamily="2" charset="-122"/>
              </a:rPr>
              <a:t>本组的软件需求规格说明书经过同学和老师的评审，暴露出了很多的不足，帮助了我们进一步完善文档制品。</a:t>
            </a:r>
          </a:p>
          <a:p>
            <a:pPr marL="285750" indent="-285750" algn="just">
              <a:lnSpc>
                <a:spcPct val="150000"/>
              </a:lnSpc>
              <a:spcAft>
                <a:spcPts val="0"/>
              </a:spcAft>
              <a:buFont typeface="Arial" panose="020B0604020202020204" pitchFamily="34" charset="0"/>
              <a:buChar char="•"/>
            </a:pPr>
            <a:r>
              <a:rPr lang="zh-CN" altLang="zh-CN" sz="1600" kern="100">
                <a:latin typeface="等线" panose="02010600030101010101" pitchFamily="2" charset="-122"/>
                <a:ea typeface="等线" panose="02010600030101010101" pitchFamily="2" charset="-122"/>
              </a:rPr>
              <a:t>关于需求评审的有效方法，在软件需求评审及复评审过程中，建议组间增强沟通与协调</a:t>
            </a:r>
            <a:r>
              <a:rPr lang="zh-CN" altLang="en-US" sz="1600" kern="100">
                <a:latin typeface="等线" panose="02010600030101010101" pitchFamily="2" charset="-122"/>
                <a:ea typeface="等线" panose="02010600030101010101" pitchFamily="2" charset="-122"/>
              </a:rPr>
              <a:t>。</a:t>
            </a:r>
            <a:endParaRPr lang="en-US" altLang="zh-CN" sz="1600" kern="100">
              <a:latin typeface="等线" panose="02010600030101010101" pitchFamily="2" charset="-122"/>
              <a:ea typeface="等线" panose="02010600030101010101" pitchFamily="2" charset="-122"/>
            </a:endParaRPr>
          </a:p>
          <a:p>
            <a:pPr marL="285750" indent="-285750" algn="just">
              <a:lnSpc>
                <a:spcPct val="150000"/>
              </a:lnSpc>
              <a:spcAft>
                <a:spcPts val="0"/>
              </a:spcAft>
              <a:buFont typeface="Arial" panose="020B0604020202020204" pitchFamily="34" charset="0"/>
              <a:buChar char="•"/>
            </a:pPr>
            <a:r>
              <a:rPr lang="zh-CN" altLang="zh-CN" sz="1600" kern="100">
                <a:latin typeface="等线" panose="02010600030101010101" pitchFamily="2" charset="-122"/>
                <a:ea typeface="等线" panose="02010600030101010101" pitchFamily="2" charset="-122"/>
              </a:rPr>
              <a:t>若组间沟通渠道通畅，评审意见的接</a:t>
            </a:r>
            <a:r>
              <a:rPr lang="zh-CN" altLang="en-US" sz="1600" kern="100">
                <a:latin typeface="等线" panose="02010600030101010101" pitchFamily="2" charset="-122"/>
                <a:ea typeface="等线" panose="02010600030101010101" pitchFamily="2" charset="-122"/>
              </a:rPr>
              <a:t>受</a:t>
            </a:r>
            <a:r>
              <a:rPr lang="zh-CN" altLang="zh-CN" sz="1600" kern="100">
                <a:latin typeface="等线" panose="02010600030101010101" pitchFamily="2" charset="-122"/>
                <a:ea typeface="等线" panose="02010600030101010101" pitchFamily="2" charset="-122"/>
              </a:rPr>
              <a:t>率</a:t>
            </a:r>
            <a:r>
              <a:rPr lang="zh-CN" altLang="en-US" sz="1600" kern="100">
                <a:latin typeface="等线" panose="02010600030101010101" pitchFamily="2" charset="-122"/>
                <a:ea typeface="等线" panose="02010600030101010101" pitchFamily="2" charset="-122"/>
              </a:rPr>
              <a:t>能</a:t>
            </a:r>
            <a:r>
              <a:rPr lang="zh-CN" altLang="zh-CN" sz="1600" kern="100">
                <a:latin typeface="等线" panose="02010600030101010101" pitchFamily="2" charset="-122"/>
                <a:ea typeface="等线" panose="02010600030101010101" pitchFamily="2" charset="-122"/>
              </a:rPr>
              <a:t>有较大幅度的提升。</a:t>
            </a:r>
            <a:endParaRPr lang="zh-CN" altLang="zh-CN" sz="1600" kern="100">
              <a:effectLst/>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52375721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4C6F9-2BE3-D942-9DC4-350E76A1CDF5}"/>
              </a:ext>
            </a:extLst>
          </p:cNvPr>
          <p:cNvSpPr>
            <a:spLocks noGrp="1"/>
          </p:cNvSpPr>
          <p:nvPr>
            <p:ph type="title"/>
          </p:nvPr>
        </p:nvSpPr>
        <p:spPr>
          <a:xfrm>
            <a:off x="571500" y="371408"/>
            <a:ext cx="8229600" cy="533400"/>
          </a:xfrm>
        </p:spPr>
        <p:txBody>
          <a:bodyPr>
            <a:normAutofit/>
          </a:bodyPr>
          <a:lstStyle/>
          <a:p>
            <a:r>
              <a:rPr kumimoji="1" lang="zh-CN" altLang="en-US" sz="2000" dirty="0">
                <a:latin typeface="等线" panose="02010600030101010101" pitchFamily="2" charset="-122"/>
                <a:ea typeface="等线" panose="02010600030101010101" pitchFamily="2" charset="-122"/>
              </a:rPr>
              <a:t>实验三：软件设计</a:t>
            </a:r>
            <a:r>
              <a:rPr kumimoji="1" lang="zh-CN" altLang="en-US" sz="2000">
                <a:latin typeface="等线" panose="02010600030101010101" pitchFamily="2" charset="-122"/>
                <a:ea typeface="等线" panose="02010600030101010101" pitchFamily="2" charset="-122"/>
              </a:rPr>
              <a:t>与实现</a:t>
            </a:r>
            <a:endParaRPr kumimoji="1" lang="zh-CN" altLang="en-US" sz="2000" dirty="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BAFE5C92-C8E6-4074-BB36-AC35F1BE22EA}"/>
              </a:ext>
            </a:extLst>
          </p:cNvPr>
          <p:cNvPicPr>
            <a:picLocks noChangeAspect="1"/>
          </p:cNvPicPr>
          <p:nvPr/>
        </p:nvPicPr>
        <p:blipFill>
          <a:blip r:embed="rId3"/>
          <a:stretch>
            <a:fillRect/>
          </a:stretch>
        </p:blipFill>
        <p:spPr>
          <a:xfrm>
            <a:off x="704804" y="1949403"/>
            <a:ext cx="4330923" cy="946199"/>
          </a:xfrm>
          <a:prstGeom prst="rect">
            <a:avLst/>
          </a:prstGeom>
        </p:spPr>
      </p:pic>
      <p:pic>
        <p:nvPicPr>
          <p:cNvPr id="6" name="图片 5">
            <a:extLst>
              <a:ext uri="{FF2B5EF4-FFF2-40B4-BE49-F238E27FC236}">
                <a16:creationId xmlns:a16="http://schemas.microsoft.com/office/drawing/2014/main" id="{76C41F24-3802-4AA8-A602-822E202240FF}"/>
              </a:ext>
            </a:extLst>
          </p:cNvPr>
          <p:cNvPicPr>
            <a:picLocks noChangeAspect="1"/>
          </p:cNvPicPr>
          <p:nvPr/>
        </p:nvPicPr>
        <p:blipFill>
          <a:blip r:embed="rId4"/>
          <a:stretch>
            <a:fillRect/>
          </a:stretch>
        </p:blipFill>
        <p:spPr>
          <a:xfrm>
            <a:off x="259316" y="3314040"/>
            <a:ext cx="5226319" cy="920797"/>
          </a:xfrm>
          <a:prstGeom prst="rect">
            <a:avLst/>
          </a:prstGeom>
        </p:spPr>
      </p:pic>
      <p:pic>
        <p:nvPicPr>
          <p:cNvPr id="8" name="图片 7">
            <a:extLst>
              <a:ext uri="{FF2B5EF4-FFF2-40B4-BE49-F238E27FC236}">
                <a16:creationId xmlns:a16="http://schemas.microsoft.com/office/drawing/2014/main" id="{327054C7-2174-4C79-8DCA-C81A723DD0E2}"/>
              </a:ext>
            </a:extLst>
          </p:cNvPr>
          <p:cNvPicPr>
            <a:picLocks noChangeAspect="1"/>
          </p:cNvPicPr>
          <p:nvPr/>
        </p:nvPicPr>
        <p:blipFill>
          <a:blip r:embed="rId5"/>
          <a:stretch>
            <a:fillRect/>
          </a:stretch>
        </p:blipFill>
        <p:spPr>
          <a:xfrm>
            <a:off x="838002" y="4653275"/>
            <a:ext cx="3848298" cy="571529"/>
          </a:xfrm>
          <a:prstGeom prst="rect">
            <a:avLst/>
          </a:prstGeom>
        </p:spPr>
      </p:pic>
      <p:sp>
        <p:nvSpPr>
          <p:cNvPr id="9" name="文本框 8">
            <a:extLst>
              <a:ext uri="{FF2B5EF4-FFF2-40B4-BE49-F238E27FC236}">
                <a16:creationId xmlns:a16="http://schemas.microsoft.com/office/drawing/2014/main" id="{1EC9C3F6-DA86-493C-B9DE-B4DBE84CDB47}"/>
              </a:ext>
            </a:extLst>
          </p:cNvPr>
          <p:cNvSpPr txBox="1"/>
          <p:nvPr/>
        </p:nvSpPr>
        <p:spPr>
          <a:xfrm>
            <a:off x="5781040" y="2422502"/>
            <a:ext cx="3103644" cy="15320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t>主要工作集中在软件开发</a:t>
            </a:r>
            <a:endParaRPr lang="en-US" altLang="zh-CN" sz="1600" dirty="0"/>
          </a:p>
          <a:p>
            <a:pPr marL="285750" indent="-285750">
              <a:lnSpc>
                <a:spcPct val="150000"/>
              </a:lnSpc>
              <a:buFont typeface="Arial" panose="020B0604020202020204" pitchFamily="34" charset="0"/>
              <a:buChar char="•"/>
            </a:pPr>
            <a:r>
              <a:rPr lang="zh-CN" altLang="en-US" sz="1600" dirty="0"/>
              <a:t>较多的工时花费在学习成本</a:t>
            </a:r>
            <a:endParaRPr lang="en-US" altLang="zh-CN" sz="1600" dirty="0"/>
          </a:p>
          <a:p>
            <a:pPr marL="285750" indent="-285750">
              <a:lnSpc>
                <a:spcPct val="150000"/>
              </a:lnSpc>
              <a:buFont typeface="Arial" panose="020B0604020202020204" pitchFamily="34" charset="0"/>
              <a:buChar char="•"/>
            </a:pPr>
            <a:r>
              <a:rPr lang="zh-CN" altLang="en-US" sz="1600" dirty="0"/>
              <a:t>开发前和开发后各产生一版设计说明书</a:t>
            </a:r>
          </a:p>
        </p:txBody>
      </p:sp>
    </p:spTree>
    <p:extLst>
      <p:ext uri="{BB962C8B-B14F-4D97-AF65-F5344CB8AC3E}">
        <p14:creationId xmlns:p14="http://schemas.microsoft.com/office/powerpoint/2010/main" val="288130201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4C6F9-2BE3-D942-9DC4-350E76A1CDF5}"/>
              </a:ext>
            </a:extLst>
          </p:cNvPr>
          <p:cNvSpPr>
            <a:spLocks noGrp="1"/>
          </p:cNvSpPr>
          <p:nvPr>
            <p:ph type="title"/>
          </p:nvPr>
        </p:nvSpPr>
        <p:spPr>
          <a:xfrm>
            <a:off x="571500" y="371408"/>
            <a:ext cx="8229600" cy="533400"/>
          </a:xfrm>
        </p:spPr>
        <p:txBody>
          <a:bodyPr>
            <a:normAutofit/>
          </a:bodyPr>
          <a:lstStyle/>
          <a:p>
            <a:r>
              <a:rPr kumimoji="1" lang="zh-CN" altLang="en-US" sz="2000" dirty="0">
                <a:latin typeface="等线" panose="02010600030101010101" pitchFamily="2" charset="-122"/>
                <a:ea typeface="等线" panose="02010600030101010101" pitchFamily="2" charset="-122"/>
              </a:rPr>
              <a:t>实验三：软件设计</a:t>
            </a:r>
            <a:r>
              <a:rPr kumimoji="1" lang="zh-CN" altLang="en-US" sz="2000">
                <a:latin typeface="等线" panose="02010600030101010101" pitchFamily="2" charset="-122"/>
                <a:ea typeface="等线" panose="02010600030101010101" pitchFamily="2" charset="-122"/>
              </a:rPr>
              <a:t>与实现</a:t>
            </a:r>
            <a:endParaRPr kumimoji="1" lang="zh-CN" altLang="en-US" sz="2000" dirty="0">
              <a:latin typeface="等线" panose="02010600030101010101" pitchFamily="2" charset="-122"/>
              <a:ea typeface="等线" panose="02010600030101010101" pitchFamily="2" charset="-122"/>
            </a:endParaRPr>
          </a:p>
        </p:txBody>
      </p:sp>
      <p:sp>
        <p:nvSpPr>
          <p:cNvPr id="9" name="文本框 8">
            <a:extLst>
              <a:ext uri="{FF2B5EF4-FFF2-40B4-BE49-F238E27FC236}">
                <a16:creationId xmlns:a16="http://schemas.microsoft.com/office/drawing/2014/main" id="{1EC9C3F6-DA86-493C-B9DE-B4DBE84CDB47}"/>
              </a:ext>
            </a:extLst>
          </p:cNvPr>
          <p:cNvSpPr txBox="1"/>
          <p:nvPr/>
        </p:nvSpPr>
        <p:spPr>
          <a:xfrm>
            <a:off x="2819400" y="2048684"/>
            <a:ext cx="5623560" cy="12041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t>按职能，按模块为开发人员分配任务</a:t>
            </a:r>
            <a:endParaRPr lang="en-US" altLang="zh-CN" sz="1600" dirty="0"/>
          </a:p>
          <a:p>
            <a:pPr marL="285750" indent="-285750">
              <a:lnSpc>
                <a:spcPct val="150000"/>
              </a:lnSpc>
              <a:buFont typeface="Arial" panose="020B0604020202020204" pitchFamily="34" charset="0"/>
              <a:buChar char="•"/>
            </a:pPr>
            <a:r>
              <a:rPr lang="zh-CN" altLang="en-US" sz="1600" dirty="0"/>
              <a:t>“吹风”会布置具体开发任务</a:t>
            </a:r>
            <a:endParaRPr lang="en-US" altLang="zh-CN" sz="1600" dirty="0"/>
          </a:p>
          <a:p>
            <a:pPr marL="285750" indent="-285750">
              <a:lnSpc>
                <a:spcPct val="150000"/>
              </a:lnSpc>
              <a:buFont typeface="Arial" panose="020B0604020202020204" pitchFamily="34" charset="0"/>
              <a:buChar char="•"/>
            </a:pPr>
            <a:r>
              <a:rPr lang="zh-CN" altLang="en-US" sz="1600" dirty="0"/>
              <a:t>通过设计文档对接口进行约定</a:t>
            </a:r>
          </a:p>
        </p:txBody>
      </p:sp>
      <p:pic>
        <p:nvPicPr>
          <p:cNvPr id="13" name="图片 12">
            <a:extLst>
              <a:ext uri="{FF2B5EF4-FFF2-40B4-BE49-F238E27FC236}">
                <a16:creationId xmlns:a16="http://schemas.microsoft.com/office/drawing/2014/main" id="{56DC8DFA-2369-4BA6-8D65-242187ECDF33}"/>
              </a:ext>
            </a:extLst>
          </p:cNvPr>
          <p:cNvPicPr>
            <a:picLocks noChangeAspect="1"/>
          </p:cNvPicPr>
          <p:nvPr/>
        </p:nvPicPr>
        <p:blipFill>
          <a:blip r:embed="rId3"/>
          <a:stretch>
            <a:fillRect/>
          </a:stretch>
        </p:blipFill>
        <p:spPr>
          <a:xfrm>
            <a:off x="986790" y="2086704"/>
            <a:ext cx="1173614" cy="1166092"/>
          </a:xfrm>
          <a:prstGeom prst="rect">
            <a:avLst/>
          </a:prstGeom>
        </p:spPr>
      </p:pic>
      <p:pic>
        <p:nvPicPr>
          <p:cNvPr id="14" name="图片 13">
            <a:extLst>
              <a:ext uri="{FF2B5EF4-FFF2-40B4-BE49-F238E27FC236}">
                <a16:creationId xmlns:a16="http://schemas.microsoft.com/office/drawing/2014/main" id="{92F399C4-7273-4B9A-BF3A-781E0839A728}"/>
              </a:ext>
            </a:extLst>
          </p:cNvPr>
          <p:cNvPicPr>
            <a:picLocks noChangeAspect="1"/>
          </p:cNvPicPr>
          <p:nvPr/>
        </p:nvPicPr>
        <p:blipFill>
          <a:blip r:embed="rId4"/>
          <a:stretch>
            <a:fillRect/>
          </a:stretch>
        </p:blipFill>
        <p:spPr>
          <a:xfrm>
            <a:off x="986790" y="4278969"/>
            <a:ext cx="1173614" cy="1185291"/>
          </a:xfrm>
          <a:prstGeom prst="rect">
            <a:avLst/>
          </a:prstGeom>
        </p:spPr>
      </p:pic>
      <p:sp>
        <p:nvSpPr>
          <p:cNvPr id="16" name="文本框 15">
            <a:extLst>
              <a:ext uri="{FF2B5EF4-FFF2-40B4-BE49-F238E27FC236}">
                <a16:creationId xmlns:a16="http://schemas.microsoft.com/office/drawing/2014/main" id="{C6B5752D-2A5D-428F-A868-9359D2D3B4DB}"/>
              </a:ext>
            </a:extLst>
          </p:cNvPr>
          <p:cNvSpPr txBox="1"/>
          <p:nvPr/>
        </p:nvSpPr>
        <p:spPr>
          <a:xfrm>
            <a:off x="2819400" y="4458586"/>
            <a:ext cx="5623560" cy="79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t>忽视了学习成本占用的工时</a:t>
            </a:r>
            <a:endParaRPr lang="en-US" altLang="zh-CN" sz="1600" dirty="0"/>
          </a:p>
          <a:p>
            <a:pPr marL="285750" indent="-285750">
              <a:lnSpc>
                <a:spcPct val="150000"/>
              </a:lnSpc>
              <a:buFont typeface="Arial" panose="020B0604020202020204" pitchFamily="34" charset="0"/>
              <a:buChar char="•"/>
            </a:pPr>
            <a:r>
              <a:rPr lang="zh-CN" altLang="en-US" sz="1600" dirty="0"/>
              <a:t>开发流程效率需要提升</a:t>
            </a:r>
          </a:p>
        </p:txBody>
      </p:sp>
    </p:spTree>
    <p:extLst>
      <p:ext uri="{BB962C8B-B14F-4D97-AF65-F5344CB8AC3E}">
        <p14:creationId xmlns:p14="http://schemas.microsoft.com/office/powerpoint/2010/main" val="3638190357"/>
      </p:ext>
    </p:extLst>
  </p:cSld>
  <p:clrMapOvr>
    <a:masterClrMapping/>
  </p:clrMapOvr>
  <p:transition spd="slow">
    <p:wipe/>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1333</TotalTime>
  <Words>2036</Words>
  <Application>Microsoft Office PowerPoint</Application>
  <PresentationFormat>全屏显示(4:3)</PresentationFormat>
  <Paragraphs>209</Paragraphs>
  <Slides>21</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等线</vt:lpstr>
      <vt:lpstr>微软雅黑</vt:lpstr>
      <vt:lpstr>Arial</vt:lpstr>
      <vt:lpstr>Calibri</vt:lpstr>
      <vt:lpstr>Calibri Light</vt:lpstr>
      <vt:lpstr>Wingdings</vt:lpstr>
      <vt:lpstr>Office 主题​​</vt:lpstr>
      <vt:lpstr>PowerPoint 演示文稿</vt:lpstr>
      <vt:lpstr>PowerPoint 演示文稿</vt:lpstr>
      <vt:lpstr>项目概述</vt:lpstr>
      <vt:lpstr>实验一：软件需求分析</vt:lpstr>
      <vt:lpstr>实验一：软件需求分析</vt:lpstr>
      <vt:lpstr>实验二：软件需求评审</vt:lpstr>
      <vt:lpstr>实验二：软件需求评审</vt:lpstr>
      <vt:lpstr>实验三：软件设计与实现</vt:lpstr>
      <vt:lpstr>实验三：软件设计与实现</vt:lpstr>
      <vt:lpstr>实验四：测试需求分析</vt:lpstr>
      <vt:lpstr>实验四：测试需求分析</vt:lpstr>
      <vt:lpstr>实验五：软件测试评审</vt:lpstr>
      <vt:lpstr>实验五：软件测试评审</vt:lpstr>
      <vt:lpstr>实验六：进度计划与控制</vt:lpstr>
      <vt:lpstr>实验六：进度计划与控制</vt:lpstr>
      <vt:lpstr>实验七：配置管理</vt:lpstr>
      <vt:lpstr>实验七：配置管理</vt:lpstr>
      <vt:lpstr>实验八：工作量估计与统计分析</vt:lpstr>
      <vt:lpstr>实验八：工作量估计与统计分析</vt:lpstr>
      <vt:lpstr>综合实验总结</vt:lpstr>
      <vt:lpstr>基于Flask的深度学习自动化部署系统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dc:creator>
  <cp:lastModifiedBy>L</cp:lastModifiedBy>
  <cp:revision>415</cp:revision>
  <dcterms:created xsi:type="dcterms:W3CDTF">2020-03-08T07:42:51Z</dcterms:created>
  <dcterms:modified xsi:type="dcterms:W3CDTF">2020-06-12T07:39:54Z</dcterms:modified>
</cp:coreProperties>
</file>