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4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5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6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notesSlides/notesSlide8.xml" ContentType="application/vnd.openxmlformats-officedocument.presentationml.notesSlid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9" r:id="rId4"/>
    <p:sldId id="269" r:id="rId5"/>
    <p:sldId id="270" r:id="rId6"/>
    <p:sldId id="258" r:id="rId7"/>
    <p:sldId id="268" r:id="rId8"/>
    <p:sldId id="271" r:id="rId9"/>
    <p:sldId id="273" r:id="rId10"/>
    <p:sldId id="281" r:id="rId11"/>
    <p:sldId id="292" r:id="rId12"/>
    <p:sldId id="293" r:id="rId13"/>
    <p:sldId id="291" r:id="rId14"/>
    <p:sldId id="289" r:id="rId15"/>
    <p:sldId id="282" r:id="rId16"/>
    <p:sldId id="294" r:id="rId17"/>
    <p:sldId id="295" r:id="rId18"/>
    <p:sldId id="296" r:id="rId19"/>
    <p:sldId id="262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2020/4/3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B94C8-1318-4BC0-902A-936B04FB079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4.xml"/><Relationship Id="rId10" Type="http://schemas.openxmlformats.org/officeDocument/2006/relationships/image" Target="../media/image3.png"/><Relationship Id="rId4" Type="http://schemas.openxmlformats.org/officeDocument/2006/relationships/tags" Target="../tags/tag33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2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5.png"/><Relationship Id="rId5" Type="http://schemas.openxmlformats.org/officeDocument/2006/relationships/tags" Target="../tags/tag52.xml"/><Relationship Id="rId10" Type="http://schemas.openxmlformats.org/officeDocument/2006/relationships/image" Target="file:///C:\Users\1V994W2\Documents\Tencent%20Files\574576071\FileRecv\&#25340;&#35013;&#32032;&#26448;\&#21830;&#21153;&#31185;&#25216;-16\\08\subject_holdleft_77,209,255_0_staid_full_0.png" TargetMode="External"/><Relationship Id="rId4" Type="http://schemas.openxmlformats.org/officeDocument/2006/relationships/tags" Target="../tags/tag51.xml"/><Relationship Id="rId9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2.xml"/><Relationship Id="rId10" Type="http://schemas.openxmlformats.org/officeDocument/2006/relationships/image" Target="../media/image3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2.png"/><Relationship Id="rId5" Type="http://schemas.openxmlformats.org/officeDocument/2006/relationships/tags" Target="../tags/tag7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9.xml"/><Relationship Id="rId9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7.xml"/><Relationship Id="rId10" Type="http://schemas.openxmlformats.org/officeDocument/2006/relationships/image" Target="../media/image2.png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3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file:///C:\Users\1V994W2\Documents\Tencent%20Files\574576071\FileRecv\&#25340;&#35013;&#32032;&#26448;\&#21830;&#21153;&#31185;&#25216;-16\\08\subject_holdleft_77,209,255_0_staid_full_0.png" TargetMode="External"/><Relationship Id="rId5" Type="http://schemas.openxmlformats.org/officeDocument/2006/relationships/tags" Target="../tags/tag83.xml"/><Relationship Id="rId10" Type="http://schemas.openxmlformats.org/officeDocument/2006/relationships/image" Target="../media/image1.png"/><Relationship Id="rId4" Type="http://schemas.openxmlformats.org/officeDocument/2006/relationships/tags" Target="../tags/tag82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91.xml"/><Relationship Id="rId10" Type="http://schemas.openxmlformats.org/officeDocument/2006/relationships/image" Target="../media/image2.png"/><Relationship Id="rId4" Type="http://schemas.openxmlformats.org/officeDocument/2006/relationships/tags" Target="../tags/tag90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2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7.xml"/><Relationship Id="rId10" Type="http://schemas.openxmlformats.org/officeDocument/2006/relationships/image" Target="../media/image3.png"/><Relationship Id="rId4" Type="http://schemas.openxmlformats.org/officeDocument/2006/relationships/tags" Target="../tags/tag96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105.xml"/><Relationship Id="rId10" Type="http://schemas.openxmlformats.org/officeDocument/2006/relationships/image" Target="../media/image2.png"/><Relationship Id="rId4" Type="http://schemas.openxmlformats.org/officeDocument/2006/relationships/tags" Target="../tags/tag104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../media/image2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3.png"/><Relationship Id="rId5" Type="http://schemas.openxmlformats.org/officeDocument/2006/relationships/tags" Target="../tags/tag1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image" Target="../media/image2.png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image" Target="../media/image3.png"/><Relationship Id="rId5" Type="http://schemas.openxmlformats.org/officeDocument/2006/relationships/tags" Target="../tags/tag1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image" Target="../media/image5.png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8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image" Target="../media/image6.png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image" Target="../media/image8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2.xml"/><Relationship Id="rId10" Type="http://schemas.openxmlformats.org/officeDocument/2006/relationships/image" Target="../media/image7.png"/><Relationship Id="rId4" Type="http://schemas.openxmlformats.org/officeDocument/2006/relationships/tags" Target="../tags/tag141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file:///C:\Users\1V994W2\Documents\Tencent%20Files\574576071\FileRecv\&#25340;&#35013;&#32032;&#26448;\&#21830;&#21153;&#31185;&#25216;-16\\08\subject_holdleft_77,209,255_0_staid_full_0.png" TargetMode="Externa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2032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4702175" y="2738353"/>
            <a:ext cx="4536440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702175" y="3777214"/>
            <a:ext cx="4536440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34440"/>
            <a:ext cx="4389120" cy="438912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41259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2020/4/3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5800"/>
            <a:ext cx="5486400" cy="548640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762317" y="4210685"/>
            <a:ext cx="4825365" cy="4940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  <p:custDataLst>
              <p:tags r:id="rId7"/>
            </p:custDataLst>
          </p:nvPr>
        </p:nvSpPr>
        <p:spPr>
          <a:xfrm>
            <a:off x="905827" y="4214495"/>
            <a:ext cx="4518660" cy="490220"/>
          </a:xfrm>
        </p:spPr>
        <p:txBody>
          <a:bodyPr vert="horz" wrap="square" lIns="0" tIns="0" rIns="0" bIns="0" anchor="ctr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762317" y="2834005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1674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41259"/>
            <a:ext cx="720090" cy="71674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259"/>
            <a:ext cx="720090" cy="71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245333"/>
            <a:ext cx="1620202" cy="1612667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5333"/>
            <a:ext cx="1620202" cy="1612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85800"/>
            <a:ext cx="5486400" cy="5486400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1674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6473826" y="4301490"/>
            <a:ext cx="175577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6473826" y="4823460"/>
            <a:ext cx="175577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9" name="任意多边形 5"/>
          <p:cNvSpPr/>
          <p:nvPr userDrawn="1">
            <p:custDataLst>
              <p:tags r:id="rId8"/>
            </p:custDataLst>
          </p:nvPr>
        </p:nvSpPr>
        <p:spPr>
          <a:xfrm>
            <a:off x="6473825" y="162560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6734176" y="2041526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6734175" y="3216911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88.xml"/><Relationship Id="rId4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13" Type="http://schemas.openxmlformats.org/officeDocument/2006/relationships/tags" Target="../tags/tag206.xml"/><Relationship Id="rId18" Type="http://schemas.openxmlformats.org/officeDocument/2006/relationships/tags" Target="../tags/tag211.xml"/><Relationship Id="rId26" Type="http://schemas.openxmlformats.org/officeDocument/2006/relationships/slideLayout" Target="../slideLayouts/slideLayout15.xml"/><Relationship Id="rId3" Type="http://schemas.openxmlformats.org/officeDocument/2006/relationships/tags" Target="../tags/tag196.xml"/><Relationship Id="rId21" Type="http://schemas.openxmlformats.org/officeDocument/2006/relationships/tags" Target="../tags/tag214.xml"/><Relationship Id="rId7" Type="http://schemas.openxmlformats.org/officeDocument/2006/relationships/tags" Target="../tags/tag200.xml"/><Relationship Id="rId12" Type="http://schemas.openxmlformats.org/officeDocument/2006/relationships/tags" Target="../tags/tag205.xml"/><Relationship Id="rId17" Type="http://schemas.openxmlformats.org/officeDocument/2006/relationships/tags" Target="../tags/tag210.xml"/><Relationship Id="rId25" Type="http://schemas.openxmlformats.org/officeDocument/2006/relationships/tags" Target="../tags/tag218.xml"/><Relationship Id="rId2" Type="http://schemas.openxmlformats.org/officeDocument/2006/relationships/tags" Target="../tags/tag195.xml"/><Relationship Id="rId16" Type="http://schemas.openxmlformats.org/officeDocument/2006/relationships/tags" Target="../tags/tag209.xml"/><Relationship Id="rId20" Type="http://schemas.openxmlformats.org/officeDocument/2006/relationships/tags" Target="../tags/tag213.xml"/><Relationship Id="rId29" Type="http://schemas.openxmlformats.org/officeDocument/2006/relationships/image" Target="../media/image6.png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24" Type="http://schemas.openxmlformats.org/officeDocument/2006/relationships/tags" Target="../tags/tag217.xml"/><Relationship Id="rId5" Type="http://schemas.openxmlformats.org/officeDocument/2006/relationships/tags" Target="../tags/tag198.xml"/><Relationship Id="rId15" Type="http://schemas.openxmlformats.org/officeDocument/2006/relationships/tags" Target="../tags/tag208.xml"/><Relationship Id="rId23" Type="http://schemas.openxmlformats.org/officeDocument/2006/relationships/tags" Target="../tags/tag216.xml"/><Relationship Id="rId28" Type="http://schemas.openxmlformats.org/officeDocument/2006/relationships/image" Target="file:///C:\Users\1V994W2\PycharmProjects\PPT_Background_Generation/pic_temp/0_pic_quater_right_down.png" TargetMode="External"/><Relationship Id="rId10" Type="http://schemas.openxmlformats.org/officeDocument/2006/relationships/tags" Target="../tags/tag203.xml"/><Relationship Id="rId19" Type="http://schemas.openxmlformats.org/officeDocument/2006/relationships/tags" Target="../tags/tag212.xml"/><Relationship Id="rId4" Type="http://schemas.openxmlformats.org/officeDocument/2006/relationships/tags" Target="../tags/tag197.xml"/><Relationship Id="rId9" Type="http://schemas.openxmlformats.org/officeDocument/2006/relationships/tags" Target="../tags/tag202.xml"/><Relationship Id="rId14" Type="http://schemas.openxmlformats.org/officeDocument/2006/relationships/tags" Target="../tags/tag207.xml"/><Relationship Id="rId22" Type="http://schemas.openxmlformats.org/officeDocument/2006/relationships/tags" Target="../tags/tag215.xml"/><Relationship Id="rId27" Type="http://schemas.openxmlformats.org/officeDocument/2006/relationships/image" Target="../media/image5.png"/><Relationship Id="rId30" Type="http://schemas.openxmlformats.org/officeDocument/2006/relationships/image" Target="file:///C:\Users\1V994W2\PycharmProjects\PPT_Background_Generation/pic_temp/1_pic_quater_left_down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54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153.xml"/><Relationship Id="rId9" Type="http://schemas.openxmlformats.org/officeDocument/2006/relationships/tags" Target="../tags/tag1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6473826" y="5575654"/>
            <a:ext cx="1755775" cy="408940"/>
          </a:xfrm>
        </p:spPr>
        <p:txBody>
          <a:bodyPr/>
          <a:lstStyle/>
          <a:p>
            <a:r>
              <a:rPr lang="en-US" altLang="zh-CN"/>
              <a:t>20TeamD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>
          <a:xfrm>
            <a:off x="6473826" y="6097624"/>
            <a:ext cx="1755775" cy="408940"/>
          </a:xfrm>
        </p:spPr>
        <p:txBody>
          <a:bodyPr/>
          <a:lstStyle/>
          <a:p>
            <a:r>
              <a:rPr lang="en-US" altLang="zh-CN"/>
              <a:t>2020/0</a:t>
            </a:r>
            <a:r>
              <a:rPr lang="en-US" altLang="zh-CN">
                <a:solidFill>
                  <a:srgbClr val="404040"/>
                </a:solidFill>
                <a:ea typeface="微软雅黑" charset="0"/>
              </a:rPr>
              <a:t>4</a:t>
            </a:r>
            <a:r>
              <a:rPr lang="en-US" altLang="zh-CN"/>
              <a:t>/0</a:t>
            </a:r>
            <a:r>
              <a:rPr lang="en-US" altLang="zh-CN">
                <a:solidFill>
                  <a:srgbClr val="404040"/>
                </a:solidFill>
                <a:ea typeface="微软雅黑" charset="0"/>
              </a:rPr>
              <a:t>3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4"/>
            </p:custDataLst>
          </p:nvPr>
        </p:nvSpPr>
        <p:spPr>
          <a:xfrm>
            <a:off x="6595782" y="2272884"/>
            <a:ext cx="5456144" cy="968188"/>
          </a:xfrm>
        </p:spPr>
        <p:txBody>
          <a:bodyPr>
            <a:normAutofit fontScale="90000"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ea typeface="汉仪旗黑-85S" charset="0"/>
              </a:rPr>
              <a:t>基于</a:t>
            </a:r>
            <a:r>
              <a:rPr lang="en-US" altLang="zh-CN" sz="3600" b="1" dirty="0">
                <a:solidFill>
                  <a:srgbClr val="000000"/>
                </a:solidFill>
                <a:ea typeface="汉仪旗黑-85S" charset="0"/>
              </a:rPr>
              <a:t>EOS</a:t>
            </a:r>
            <a:r>
              <a:rPr lang="zh-CN" altLang="en-US" sz="3600" b="1" dirty="0">
                <a:solidFill>
                  <a:srgbClr val="000000"/>
                </a:solidFill>
                <a:ea typeface="汉仪旗黑-85S" charset="0"/>
              </a:rPr>
              <a:t>平台的小众点评</a:t>
            </a:r>
            <a:endParaRPr lang="zh-CN" altLang="zh-CN" sz="36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4"/>
    </mc:Choice>
    <mc:Fallback>
      <p:transition spd="slow" advTm="141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项目确定及介绍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12192000" cy="1409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3531534"/>
            <a:ext cx="12192000" cy="28003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343044" y="2899937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97500" lnSpcReduction="1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>
              <a:buNone/>
            </a:pPr>
            <a:r>
              <a:t>项目计划书的撰写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65"/>
    </mc:Choice>
    <mc:Fallback>
      <p:transition spd="slow" advTm="1846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32" y="59993"/>
            <a:ext cx="10852237" cy="44196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t>软件需求分析</a:t>
            </a:r>
            <a:br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282"/>
            <a:ext cx="1219200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82" y="2702859"/>
            <a:ext cx="4407274" cy="415514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/>
        </p:nvSpPr>
        <p:spPr>
          <a:xfrm>
            <a:off x="2107970" y="308620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 fontScale="32500" lnSpcReduction="200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>
              <a:buNone/>
            </a:pPr>
            <a:r>
              <a:rPr lang="en-US" altLang="zh-CN" sz="5000"/>
              <a:t>Teambition</a:t>
            </a:r>
            <a:r>
              <a:rPr sz="5000"/>
              <a:t>项目时间轴展示</a:t>
            </a:r>
            <a:r>
              <a:t/>
            </a:r>
            <a:br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0"/>
    </mc:Choice>
    <mc:Fallback>
      <p:transition spd="slow" advTm="78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05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619129" y="2702897"/>
            <a:ext cx="4536440" cy="83566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汉仪旗黑-85S" charset="0"/>
              </a:rPr>
              <a:t>配置管理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"/>
    </mc:Choice>
    <mc:Fallback>
      <p:transition spd="slow" advTm="45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0000"/>
                </a:solidFill>
                <a:ea typeface="微软雅黑" charset="0"/>
              </a:rPr>
              <a:t>配置管理改进</a:t>
            </a:r>
            <a:r>
              <a:rPr lang="zh-CN" altLang="en-US"/>
              <a:t>：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674822" y="1060351"/>
            <a:ext cx="3098800" cy="42354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文档命名规范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4" y="1638759"/>
            <a:ext cx="5150386" cy="498513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389783" y="123940"/>
            <a:ext cx="4723482" cy="757410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细化了各个实验文档的负责人员和审核人员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39" y="881465"/>
            <a:ext cx="4654627" cy="5880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"/>
    </mc:Choice>
    <mc:Fallback>
      <p:transition spd="slow" advTm="24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000000"/>
                </a:solidFill>
                <a:ea typeface="微软雅黑" charset="0"/>
              </a:rPr>
              <a:t>配置管理数据展示</a:t>
            </a:r>
            <a:r>
              <a:rPr lang="zh-CN" altLang="en-US"/>
              <a:t>：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6747871" y="881964"/>
            <a:ext cx="3098800" cy="42354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需求规格说明书变更记录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889" y="1308253"/>
            <a:ext cx="5150386" cy="1638759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761758" y="3098472"/>
            <a:ext cx="3098800" cy="42354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微软雅黑" charset="0"/>
              </a:rPr>
              <a:t>项目开发</a:t>
            </a:r>
            <a:r>
              <a:rPr lang="zh-CN" altLang="en-US"/>
              <a:t>计划书变更记录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65" y="3663108"/>
            <a:ext cx="5467120" cy="29332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66" y="881407"/>
            <a:ext cx="6141904" cy="5866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1"/>
    </mc:Choice>
    <mc:Fallback>
      <p:transition spd="slow" advTm="27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</a:t>
            </a:r>
            <a:r>
              <a:rPr lang="en-US" altLang="zh-CN" sz="7200" b="1" spc="200">
                <a:solidFill>
                  <a:srgbClr val="4DD1FE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  <a:sym typeface="+mn-lt"/>
              </a:rPr>
              <a:t>6</a:t>
            </a:r>
            <a:endParaRPr lang="en-US" altLang="zh-CN" sz="72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619129" y="2702897"/>
            <a:ext cx="4536440" cy="835660"/>
          </a:xfrm>
        </p:spPr>
        <p:txBody>
          <a:bodyPr/>
          <a:lstStyle/>
          <a:p>
            <a:r>
              <a:rPr lang="zh-CN" altLang="en-US"/>
              <a:t>工作量统计与分析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"/>
    </mc:Choice>
    <mc:Fallback>
      <p:transition spd="slow" advTm="29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工作量统计展示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978" y="3599427"/>
            <a:ext cx="4431113" cy="3258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231" y="163610"/>
            <a:ext cx="4444748" cy="388574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354489" y="940759"/>
            <a:ext cx="2740473" cy="2972254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截止当前，实验</a:t>
            </a:r>
            <a:r>
              <a:rPr lang="en-US" altLang="zh-CN"/>
              <a:t>8</a:t>
            </a:r>
            <a:r>
              <a:rPr lang="zh-CN" altLang="en-US"/>
              <a:t>统计了三个阶段的工时，分别是：实验准备阶段，项目计划书制定阶段，需求分析阶段。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3563" y="4281137"/>
            <a:ext cx="6667121" cy="2004227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可以看到，需求分析阶段一号和二号组员工时明显较多，也是因为这两位组员主要负责需求分析，符合相应预期，后续开发阶段和测试阶段相应负责人员的工时也会较多。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807" y="0"/>
            <a:ext cx="4690163" cy="3599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5"/>
    </mc:Choice>
    <mc:Fallback>
      <p:transition spd="slow" advTm="38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</a:t>
            </a:r>
            <a:r>
              <a:rPr lang="en-US" altLang="zh-CN" sz="7200" b="1" spc="200">
                <a:solidFill>
                  <a:srgbClr val="4DD1FE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  <a:sym typeface="+mn-lt"/>
              </a:rPr>
              <a:t>7</a:t>
            </a:r>
            <a:endParaRPr lang="en-US" altLang="zh-CN" sz="72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619129" y="2702897"/>
            <a:ext cx="4536440" cy="83566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汉仪旗黑-85S" charset="0"/>
              </a:rPr>
              <a:t>下周任务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8"/>
    </mc:Choice>
    <mc:Fallback>
      <p:transition spd="slow" advTm="4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9" name="图片 28"/>
          <p:cNvPicPr/>
          <p:nvPr>
            <p:custDataLst>
              <p:tags r:id="rId3"/>
            </p:custDataLst>
          </p:nvPr>
        </p:nvPicPr>
        <p:blipFill>
          <a:blip r:embed="rId27" r:link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41259"/>
            <a:ext cx="720090" cy="716741"/>
          </a:xfrm>
          <a:prstGeom prst="rect">
            <a:avLst/>
          </a:prstGeom>
        </p:spPr>
      </p:pic>
      <p:pic>
        <p:nvPicPr>
          <p:cNvPr id="30" name="图片 29"/>
          <p:cNvPicPr/>
          <p:nvPr>
            <p:custDataLst>
              <p:tags r:id="rId4"/>
            </p:custDataLst>
          </p:nvPr>
        </p:nvPicPr>
        <p:blipFill>
          <a:blip r:embed="rId29" r:link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259"/>
            <a:ext cx="720090" cy="716741"/>
          </a:xfrm>
          <a:prstGeom prst="rect">
            <a:avLst/>
          </a:prstGeom>
        </p:spPr>
      </p:pic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rgbClr val="FFFFFF"/>
                </a:solidFill>
                <a:latin typeface="Arial" panose="020B0604020202020204" pitchFamily="34" charset="0"/>
                <a:ea typeface="微软雅黑" charset="0"/>
                <a:cs typeface="微软雅黑" panose="020B0503020204020204" charset="-122"/>
              </a:rPr>
              <a:t>07.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rgbClr val="FFFFFF"/>
                </a:solidFill>
                <a:latin typeface="Arial" panose="020B0604020202020204" pitchFamily="34" charset="0"/>
                <a:ea typeface="微软雅黑" charset="0"/>
                <a:cs typeface="微软雅黑" panose="020B0503020204020204" charset="-122"/>
              </a:rPr>
              <a:t>下周任务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直接连接符 4"/>
          <p:cNvSpPr/>
          <p:nvPr>
            <p:custDataLst>
              <p:tags r:id="rId6"/>
            </p:custDataLst>
          </p:nvPr>
        </p:nvSpPr>
        <p:spPr>
          <a:xfrm>
            <a:off x="1206736" y="2227955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泪滴形 5"/>
          <p:cNvSpPr/>
          <p:nvPr>
            <p:custDataLst>
              <p:tags r:id="rId7"/>
            </p:custDataLst>
          </p:nvPr>
        </p:nvSpPr>
        <p:spPr>
          <a:xfrm rot="2714409">
            <a:off x="1187051" y="1770755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任意多边形 38"/>
          <p:cNvSpPr/>
          <p:nvPr>
            <p:custDataLst>
              <p:tags r:id="rId8"/>
            </p:custDataLst>
          </p:nvPr>
        </p:nvSpPr>
        <p:spPr bwMode="auto">
          <a:xfrm>
            <a:off x="1467721" y="2035550"/>
            <a:ext cx="340360" cy="348615"/>
          </a:xfrm>
          <a:custGeom>
            <a:avLst/>
            <a:gdLst>
              <a:gd name="connsiteX0" fmla="*/ 127516 w 340122"/>
              <a:gd name="connsiteY0" fmla="*/ 195559 h 348579"/>
              <a:gd name="connsiteX1" fmla="*/ 148382 w 340122"/>
              <a:gd name="connsiteY1" fmla="*/ 214107 h 348579"/>
              <a:gd name="connsiteX2" fmla="*/ 27822 w 340122"/>
              <a:gd name="connsiteY2" fmla="*/ 348579 h 348579"/>
              <a:gd name="connsiteX3" fmla="*/ 0 w 340122"/>
              <a:gd name="connsiteY3" fmla="*/ 316120 h 348579"/>
              <a:gd name="connsiteX4" fmla="*/ 283624 w 340122"/>
              <a:gd name="connsiteY4" fmla="*/ 70361 h 348579"/>
              <a:gd name="connsiteX5" fmla="*/ 252712 w 340122"/>
              <a:gd name="connsiteY5" fmla="*/ 181647 h 348579"/>
              <a:gd name="connsiteX6" fmla="*/ 234164 w 340122"/>
              <a:gd name="connsiteY6" fmla="*/ 175465 h 348579"/>
              <a:gd name="connsiteX7" fmla="*/ 283624 w 340122"/>
              <a:gd name="connsiteY7" fmla="*/ 70361 h 348579"/>
              <a:gd name="connsiteX8" fmla="*/ 230302 w 340122"/>
              <a:gd name="connsiteY8" fmla="*/ 28505 h 348579"/>
              <a:gd name="connsiteX9" fmla="*/ 170597 w 340122"/>
              <a:gd name="connsiteY9" fmla="*/ 53927 h 348579"/>
              <a:gd name="connsiteX10" fmla="*/ 170597 w 340122"/>
              <a:gd name="connsiteY10" fmla="*/ 171025 h 348579"/>
              <a:gd name="connsiteX11" fmla="*/ 287695 w 340122"/>
              <a:gd name="connsiteY11" fmla="*/ 171025 h 348579"/>
              <a:gd name="connsiteX12" fmla="*/ 287695 w 340122"/>
              <a:gd name="connsiteY12" fmla="*/ 53927 h 348579"/>
              <a:gd name="connsiteX13" fmla="*/ 230302 w 340122"/>
              <a:gd name="connsiteY13" fmla="*/ 28505 h 348579"/>
              <a:gd name="connsiteX14" fmla="*/ 230687 w 340122"/>
              <a:gd name="connsiteY14" fmla="*/ 0 h 348579"/>
              <a:gd name="connsiteX15" fmla="*/ 309266 w 340122"/>
              <a:gd name="connsiteY15" fmla="*/ 32356 h 348579"/>
              <a:gd name="connsiteX16" fmla="*/ 306184 w 340122"/>
              <a:gd name="connsiteY16" fmla="*/ 189515 h 348579"/>
              <a:gd name="connsiteX17" fmla="*/ 161353 w 340122"/>
              <a:gd name="connsiteY17" fmla="*/ 198759 h 348579"/>
              <a:gd name="connsiteX18" fmla="*/ 142864 w 340122"/>
              <a:gd name="connsiteY18" fmla="*/ 183352 h 348579"/>
              <a:gd name="connsiteX19" fmla="*/ 152108 w 340122"/>
              <a:gd name="connsiteY19" fmla="*/ 32356 h 348579"/>
              <a:gd name="connsiteX20" fmla="*/ 230687 w 340122"/>
              <a:gd name="connsiteY20" fmla="*/ 0 h 34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0122" h="348579">
                <a:moveTo>
                  <a:pt x="127516" y="195559"/>
                </a:moveTo>
                <a:lnTo>
                  <a:pt x="148382" y="214107"/>
                </a:lnTo>
                <a:lnTo>
                  <a:pt x="27822" y="348579"/>
                </a:lnTo>
                <a:lnTo>
                  <a:pt x="0" y="316120"/>
                </a:lnTo>
                <a:close/>
                <a:moveTo>
                  <a:pt x="283624" y="70361"/>
                </a:moveTo>
                <a:cubicBezTo>
                  <a:pt x="283624" y="70361"/>
                  <a:pt x="326902" y="135278"/>
                  <a:pt x="252712" y="181647"/>
                </a:cubicBezTo>
                <a:cubicBezTo>
                  <a:pt x="252712" y="181647"/>
                  <a:pt x="252712" y="181647"/>
                  <a:pt x="234164" y="175465"/>
                </a:cubicBezTo>
                <a:cubicBezTo>
                  <a:pt x="234164" y="175465"/>
                  <a:pt x="295989" y="150734"/>
                  <a:pt x="283624" y="70361"/>
                </a:cubicBezTo>
                <a:close/>
                <a:moveTo>
                  <a:pt x="230302" y="28505"/>
                </a:moveTo>
                <a:cubicBezTo>
                  <a:pt x="209116" y="28505"/>
                  <a:pt x="187546" y="36979"/>
                  <a:pt x="170597" y="53927"/>
                </a:cubicBezTo>
                <a:cubicBezTo>
                  <a:pt x="136701" y="84743"/>
                  <a:pt x="136701" y="137129"/>
                  <a:pt x="170597" y="171025"/>
                </a:cubicBezTo>
                <a:cubicBezTo>
                  <a:pt x="201413" y="201841"/>
                  <a:pt x="253798" y="201841"/>
                  <a:pt x="287695" y="171025"/>
                </a:cubicBezTo>
                <a:cubicBezTo>
                  <a:pt x="321592" y="137129"/>
                  <a:pt x="321592" y="84743"/>
                  <a:pt x="287695" y="53927"/>
                </a:cubicBezTo>
                <a:cubicBezTo>
                  <a:pt x="272288" y="36979"/>
                  <a:pt x="251487" y="28505"/>
                  <a:pt x="230302" y="28505"/>
                </a:cubicBezTo>
                <a:close/>
                <a:moveTo>
                  <a:pt x="230687" y="0"/>
                </a:moveTo>
                <a:cubicBezTo>
                  <a:pt x="259191" y="0"/>
                  <a:pt x="287695" y="10786"/>
                  <a:pt x="309266" y="32356"/>
                </a:cubicBezTo>
                <a:cubicBezTo>
                  <a:pt x="352407" y="78579"/>
                  <a:pt x="349326" y="146373"/>
                  <a:pt x="306184" y="189515"/>
                </a:cubicBezTo>
                <a:cubicBezTo>
                  <a:pt x="266125" y="229575"/>
                  <a:pt x="204494" y="232656"/>
                  <a:pt x="161353" y="198759"/>
                </a:cubicBezTo>
                <a:cubicBezTo>
                  <a:pt x="155190" y="195678"/>
                  <a:pt x="152108" y="192596"/>
                  <a:pt x="142864" y="183352"/>
                </a:cubicBezTo>
                <a:cubicBezTo>
                  <a:pt x="108967" y="140210"/>
                  <a:pt x="108967" y="75498"/>
                  <a:pt x="152108" y="32356"/>
                </a:cubicBezTo>
                <a:cubicBezTo>
                  <a:pt x="173679" y="10786"/>
                  <a:pt x="202183" y="0"/>
                  <a:pt x="230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 bwMode="auto">
          <a:xfrm>
            <a:off x="4047091" y="1784725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 dirty="0">
                <a:solidFill>
                  <a:srgbClr val="404040"/>
                </a:solidFill>
                <a:uFillTx/>
                <a:latin typeface="Arial" panose="020B0604020202020204" pitchFamily="34" charset="0"/>
                <a:ea typeface="微软雅黑" charset="0"/>
              </a:rPr>
              <a:t>根据课程要求安排组员进行需求评审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 bwMode="auto">
          <a:xfrm>
            <a:off x="2607546" y="1784725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rgbClr val="404040"/>
                </a:solidFill>
                <a:uFillTx/>
                <a:latin typeface="Arial" panose="020B0604020202020204" pitchFamily="34" charset="0"/>
                <a:ea typeface="微软雅黑" charset="0"/>
              </a:rPr>
              <a:t>需求评审</a:t>
            </a:r>
            <a:endParaRPr lang="zh-CN" altLang="en-US" sz="2000" b="1" spc="3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直接连接符 9"/>
          <p:cNvSpPr/>
          <p:nvPr>
            <p:custDataLst>
              <p:tags r:id="rId11"/>
            </p:custDataLst>
          </p:nvPr>
        </p:nvSpPr>
        <p:spPr>
          <a:xfrm flipV="1">
            <a:off x="1870946" y="3280512"/>
            <a:ext cx="912939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泪滴形 11"/>
          <p:cNvSpPr/>
          <p:nvPr>
            <p:custDataLst>
              <p:tags r:id="rId12"/>
            </p:custDataLst>
          </p:nvPr>
        </p:nvSpPr>
        <p:spPr>
          <a:xfrm rot="2714409">
            <a:off x="1833481" y="2825852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 37"/>
          <p:cNvSpPr/>
          <p:nvPr>
            <p:custDataLst>
              <p:tags r:id="rId13"/>
            </p:custDataLst>
          </p:nvPr>
        </p:nvSpPr>
        <p:spPr bwMode="auto">
          <a:xfrm>
            <a:off x="2149711" y="3107792"/>
            <a:ext cx="311785" cy="274320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 bwMode="auto">
          <a:xfrm>
            <a:off x="4695940" y="2864386"/>
            <a:ext cx="6458639" cy="3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 dirty="0">
                <a:solidFill>
                  <a:srgbClr val="404040"/>
                </a:solidFill>
                <a:uFillTx/>
                <a:latin typeface="Arial" panose="020B0604020202020204" pitchFamily="34" charset="0"/>
                <a:ea typeface="微软雅黑" charset="0"/>
              </a:rPr>
              <a:t>许栋亮、陈瀚清根据发现的不足继续改进需求规格说明书、项目开发计划书等</a:t>
            </a:r>
            <a:endParaRPr lang="zh-CN" altLang="en-US" sz="14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 bwMode="auto">
          <a:xfrm>
            <a:off x="3253976" y="2857602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rgbClr val="404040"/>
                </a:solidFill>
                <a:uFillTx/>
                <a:latin typeface="Arial" panose="020B0604020202020204" pitchFamily="34" charset="0"/>
                <a:ea typeface="微软雅黑" charset="0"/>
              </a:rPr>
              <a:t>文档改进</a:t>
            </a:r>
            <a:endParaRPr lang="zh-CN" altLang="en-US" sz="2000" b="1" spc="3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直接连接符 17"/>
          <p:cNvSpPr/>
          <p:nvPr>
            <p:custDataLst>
              <p:tags r:id="rId16"/>
            </p:custDataLst>
          </p:nvPr>
        </p:nvSpPr>
        <p:spPr>
          <a:xfrm>
            <a:off x="1206736" y="4338149"/>
            <a:ext cx="979360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泪滴形 18"/>
          <p:cNvSpPr/>
          <p:nvPr>
            <p:custDataLst>
              <p:tags r:id="rId17"/>
            </p:custDataLst>
          </p:nvPr>
        </p:nvSpPr>
        <p:spPr>
          <a:xfrm rot="2714409">
            <a:off x="1187051" y="3880949"/>
            <a:ext cx="914400" cy="9144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任意多边形 39"/>
          <p:cNvSpPr/>
          <p:nvPr>
            <p:custDataLst>
              <p:tags r:id="rId18"/>
            </p:custDataLst>
          </p:nvPr>
        </p:nvSpPr>
        <p:spPr bwMode="auto">
          <a:xfrm>
            <a:off x="1467721" y="4184479"/>
            <a:ext cx="339725" cy="298450"/>
          </a:xfrm>
          <a:custGeom>
            <a:avLst/>
            <a:gdLst>
              <a:gd name="connsiteX0" fmla="*/ 17895 w 339996"/>
              <a:gd name="connsiteY0" fmla="*/ 101403 h 298243"/>
              <a:gd name="connsiteX1" fmla="*/ 17895 w 339996"/>
              <a:gd name="connsiteY1" fmla="*/ 197383 h 298243"/>
              <a:gd name="connsiteX2" fmla="*/ 0 w 339996"/>
              <a:gd name="connsiteY2" fmla="*/ 184295 h 298243"/>
              <a:gd name="connsiteX3" fmla="*/ 0 w 339996"/>
              <a:gd name="connsiteY3" fmla="*/ 118854 h 298243"/>
              <a:gd name="connsiteX4" fmla="*/ 17895 w 339996"/>
              <a:gd name="connsiteY4" fmla="*/ 101403 h 298243"/>
              <a:gd name="connsiteX5" fmla="*/ 193090 w 339996"/>
              <a:gd name="connsiteY5" fmla="*/ 78086 h 298243"/>
              <a:gd name="connsiteX6" fmla="*/ 210631 w 339996"/>
              <a:gd name="connsiteY6" fmla="*/ 78086 h 298243"/>
              <a:gd name="connsiteX7" fmla="*/ 239135 w 339996"/>
              <a:gd name="connsiteY7" fmla="*/ 149665 h 298243"/>
              <a:gd name="connsiteX8" fmla="*/ 210631 w 339996"/>
              <a:gd name="connsiteY8" fmla="*/ 219074 h 298243"/>
              <a:gd name="connsiteX9" fmla="*/ 201861 w 339996"/>
              <a:gd name="connsiteY9" fmla="*/ 223412 h 298243"/>
              <a:gd name="connsiteX10" fmla="*/ 193090 w 339996"/>
              <a:gd name="connsiteY10" fmla="*/ 219074 h 298243"/>
              <a:gd name="connsiteX11" fmla="*/ 193090 w 339996"/>
              <a:gd name="connsiteY11" fmla="*/ 203891 h 298243"/>
              <a:gd name="connsiteX12" fmla="*/ 215016 w 339996"/>
              <a:gd name="connsiteY12" fmla="*/ 149665 h 298243"/>
              <a:gd name="connsiteX13" fmla="*/ 193090 w 339996"/>
              <a:gd name="connsiteY13" fmla="*/ 95439 h 298243"/>
              <a:gd name="connsiteX14" fmla="*/ 193090 w 339996"/>
              <a:gd name="connsiteY14" fmla="*/ 78086 h 298243"/>
              <a:gd name="connsiteX15" fmla="*/ 226070 w 339996"/>
              <a:gd name="connsiteY15" fmla="*/ 40660 h 298243"/>
              <a:gd name="connsiteX16" fmla="*/ 241130 w 339996"/>
              <a:gd name="connsiteY16" fmla="*/ 40660 h 298243"/>
              <a:gd name="connsiteX17" fmla="*/ 286313 w 339996"/>
              <a:gd name="connsiteY17" fmla="*/ 148849 h 298243"/>
              <a:gd name="connsiteX18" fmla="*/ 241130 w 339996"/>
              <a:gd name="connsiteY18" fmla="*/ 257037 h 298243"/>
              <a:gd name="connsiteX19" fmla="*/ 232524 w 339996"/>
              <a:gd name="connsiteY19" fmla="*/ 259201 h 298243"/>
              <a:gd name="connsiteX20" fmla="*/ 226070 w 339996"/>
              <a:gd name="connsiteY20" fmla="*/ 257037 h 298243"/>
              <a:gd name="connsiteX21" fmla="*/ 226070 w 339996"/>
              <a:gd name="connsiteY21" fmla="*/ 239727 h 298243"/>
              <a:gd name="connsiteX22" fmla="*/ 262646 w 339996"/>
              <a:gd name="connsiteY22" fmla="*/ 148849 h 298243"/>
              <a:gd name="connsiteX23" fmla="*/ 226070 w 339996"/>
              <a:gd name="connsiteY23" fmla="*/ 57970 h 298243"/>
              <a:gd name="connsiteX24" fmla="*/ 226070 w 339996"/>
              <a:gd name="connsiteY24" fmla="*/ 40660 h 298243"/>
              <a:gd name="connsiteX25" fmla="*/ 155445 w 339996"/>
              <a:gd name="connsiteY25" fmla="*/ 18200 h 298243"/>
              <a:gd name="connsiteX26" fmla="*/ 157797 w 339996"/>
              <a:gd name="connsiteY26" fmla="*/ 22775 h 298243"/>
              <a:gd name="connsiteX27" fmla="*/ 157797 w 339996"/>
              <a:gd name="connsiteY27" fmla="*/ 270045 h 298243"/>
              <a:gd name="connsiteX28" fmla="*/ 140592 w 339996"/>
              <a:gd name="connsiteY28" fmla="*/ 270045 h 298243"/>
              <a:gd name="connsiteX29" fmla="*/ 50265 w 339996"/>
              <a:gd name="connsiteY29" fmla="*/ 202805 h 298243"/>
              <a:gd name="connsiteX30" fmla="*/ 30909 w 339996"/>
              <a:gd name="connsiteY30" fmla="*/ 198467 h 298243"/>
              <a:gd name="connsiteX31" fmla="*/ 30909 w 339996"/>
              <a:gd name="connsiteY31" fmla="*/ 96522 h 298243"/>
              <a:gd name="connsiteX32" fmla="*/ 50265 w 339996"/>
              <a:gd name="connsiteY32" fmla="*/ 94353 h 298243"/>
              <a:gd name="connsiteX33" fmla="*/ 142742 w 339996"/>
              <a:gd name="connsiteY33" fmla="*/ 22775 h 298243"/>
              <a:gd name="connsiteX34" fmla="*/ 155445 w 339996"/>
              <a:gd name="connsiteY34" fmla="*/ 18200 h 298243"/>
              <a:gd name="connsiteX35" fmla="*/ 262938 w 339996"/>
              <a:gd name="connsiteY35" fmla="*/ 3254 h 298243"/>
              <a:gd name="connsiteX36" fmla="*/ 280062 w 339996"/>
              <a:gd name="connsiteY36" fmla="*/ 3254 h 298243"/>
              <a:gd name="connsiteX37" fmla="*/ 339996 w 339996"/>
              <a:gd name="connsiteY37" fmla="*/ 148580 h 298243"/>
              <a:gd name="connsiteX38" fmla="*/ 280062 w 339996"/>
              <a:gd name="connsiteY38" fmla="*/ 293905 h 298243"/>
              <a:gd name="connsiteX39" fmla="*/ 271500 w 339996"/>
              <a:gd name="connsiteY39" fmla="*/ 298243 h 298243"/>
              <a:gd name="connsiteX40" fmla="*/ 262938 w 339996"/>
              <a:gd name="connsiteY40" fmla="*/ 293905 h 298243"/>
              <a:gd name="connsiteX41" fmla="*/ 262938 w 339996"/>
              <a:gd name="connsiteY41" fmla="*/ 276553 h 298243"/>
              <a:gd name="connsiteX42" fmla="*/ 316451 w 339996"/>
              <a:gd name="connsiteY42" fmla="*/ 148580 h 298243"/>
              <a:gd name="connsiteX43" fmla="*/ 262938 w 339996"/>
              <a:gd name="connsiteY43" fmla="*/ 18437 h 298243"/>
              <a:gd name="connsiteX44" fmla="*/ 262938 w 339996"/>
              <a:gd name="connsiteY44" fmla="*/ 3254 h 29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39996" h="298243">
                <a:moveTo>
                  <a:pt x="17895" y="101403"/>
                </a:moveTo>
                <a:cubicBezTo>
                  <a:pt x="17895" y="101403"/>
                  <a:pt x="17895" y="101403"/>
                  <a:pt x="17895" y="197383"/>
                </a:cubicBezTo>
                <a:cubicBezTo>
                  <a:pt x="8947" y="193020"/>
                  <a:pt x="0" y="188658"/>
                  <a:pt x="0" y="184295"/>
                </a:cubicBezTo>
                <a:cubicBezTo>
                  <a:pt x="0" y="171207"/>
                  <a:pt x="0" y="136305"/>
                  <a:pt x="0" y="118854"/>
                </a:cubicBezTo>
                <a:cubicBezTo>
                  <a:pt x="0" y="110129"/>
                  <a:pt x="8947" y="105766"/>
                  <a:pt x="17895" y="101403"/>
                </a:cubicBezTo>
                <a:close/>
                <a:moveTo>
                  <a:pt x="193090" y="78086"/>
                </a:moveTo>
                <a:cubicBezTo>
                  <a:pt x="197475" y="73748"/>
                  <a:pt x="204053" y="73748"/>
                  <a:pt x="210631" y="78086"/>
                </a:cubicBezTo>
                <a:cubicBezTo>
                  <a:pt x="230365" y="97608"/>
                  <a:pt x="239135" y="123636"/>
                  <a:pt x="239135" y="149665"/>
                </a:cubicBezTo>
                <a:cubicBezTo>
                  <a:pt x="239135" y="175693"/>
                  <a:pt x="230365" y="199553"/>
                  <a:pt x="210631" y="219074"/>
                </a:cubicBezTo>
                <a:cubicBezTo>
                  <a:pt x="208438" y="221243"/>
                  <a:pt x="204053" y="223412"/>
                  <a:pt x="201861" y="223412"/>
                </a:cubicBezTo>
                <a:cubicBezTo>
                  <a:pt x="197475" y="223412"/>
                  <a:pt x="195283" y="221243"/>
                  <a:pt x="193090" y="219074"/>
                </a:cubicBezTo>
                <a:cubicBezTo>
                  <a:pt x="188705" y="214736"/>
                  <a:pt x="188705" y="208229"/>
                  <a:pt x="193090" y="203891"/>
                </a:cubicBezTo>
                <a:cubicBezTo>
                  <a:pt x="208438" y="188707"/>
                  <a:pt x="215016" y="169186"/>
                  <a:pt x="215016" y="149665"/>
                </a:cubicBezTo>
                <a:cubicBezTo>
                  <a:pt x="215016" y="130143"/>
                  <a:pt x="208438" y="110622"/>
                  <a:pt x="193090" y="95439"/>
                </a:cubicBezTo>
                <a:cubicBezTo>
                  <a:pt x="188705" y="91100"/>
                  <a:pt x="188705" y="82424"/>
                  <a:pt x="193090" y="78086"/>
                </a:cubicBezTo>
                <a:close/>
                <a:moveTo>
                  <a:pt x="226070" y="40660"/>
                </a:moveTo>
                <a:cubicBezTo>
                  <a:pt x="230373" y="36332"/>
                  <a:pt x="236827" y="36332"/>
                  <a:pt x="241130" y="40660"/>
                </a:cubicBezTo>
                <a:cubicBezTo>
                  <a:pt x="271252" y="70953"/>
                  <a:pt x="286313" y="109901"/>
                  <a:pt x="286313" y="148849"/>
                </a:cubicBezTo>
                <a:cubicBezTo>
                  <a:pt x="286313" y="187797"/>
                  <a:pt x="271252" y="226745"/>
                  <a:pt x="241130" y="257037"/>
                </a:cubicBezTo>
                <a:cubicBezTo>
                  <a:pt x="238979" y="259201"/>
                  <a:pt x="236827" y="259201"/>
                  <a:pt x="232524" y="259201"/>
                </a:cubicBezTo>
                <a:cubicBezTo>
                  <a:pt x="230373" y="259201"/>
                  <a:pt x="228221" y="259201"/>
                  <a:pt x="226070" y="257037"/>
                </a:cubicBezTo>
                <a:cubicBezTo>
                  <a:pt x="219615" y="252710"/>
                  <a:pt x="219615" y="244055"/>
                  <a:pt x="226070" y="239727"/>
                </a:cubicBezTo>
                <a:cubicBezTo>
                  <a:pt x="249737" y="213762"/>
                  <a:pt x="262646" y="181305"/>
                  <a:pt x="262646" y="148849"/>
                </a:cubicBezTo>
                <a:cubicBezTo>
                  <a:pt x="262646" y="116392"/>
                  <a:pt x="249737" y="81771"/>
                  <a:pt x="226070" y="57970"/>
                </a:cubicBezTo>
                <a:cubicBezTo>
                  <a:pt x="219615" y="53642"/>
                  <a:pt x="219615" y="44987"/>
                  <a:pt x="226070" y="40660"/>
                </a:cubicBezTo>
                <a:close/>
                <a:moveTo>
                  <a:pt x="155445" y="18200"/>
                </a:moveTo>
                <a:cubicBezTo>
                  <a:pt x="156856" y="18708"/>
                  <a:pt x="157797" y="20064"/>
                  <a:pt x="157797" y="22775"/>
                </a:cubicBezTo>
                <a:cubicBezTo>
                  <a:pt x="157797" y="35789"/>
                  <a:pt x="157797" y="254862"/>
                  <a:pt x="157797" y="270045"/>
                </a:cubicBezTo>
                <a:cubicBezTo>
                  <a:pt x="157797" y="285228"/>
                  <a:pt x="140592" y="270045"/>
                  <a:pt x="140592" y="270045"/>
                </a:cubicBezTo>
                <a:cubicBezTo>
                  <a:pt x="140592" y="270045"/>
                  <a:pt x="140592" y="270045"/>
                  <a:pt x="50265" y="202805"/>
                </a:cubicBezTo>
                <a:cubicBezTo>
                  <a:pt x="50265" y="202805"/>
                  <a:pt x="41662" y="200636"/>
                  <a:pt x="30909" y="198467"/>
                </a:cubicBezTo>
                <a:cubicBezTo>
                  <a:pt x="30909" y="198467"/>
                  <a:pt x="30909" y="198467"/>
                  <a:pt x="30909" y="96522"/>
                </a:cubicBezTo>
                <a:cubicBezTo>
                  <a:pt x="41662" y="94353"/>
                  <a:pt x="50265" y="94353"/>
                  <a:pt x="50265" y="94353"/>
                </a:cubicBezTo>
                <a:cubicBezTo>
                  <a:pt x="50265" y="94353"/>
                  <a:pt x="50265" y="94353"/>
                  <a:pt x="142742" y="22775"/>
                </a:cubicBezTo>
                <a:cubicBezTo>
                  <a:pt x="142742" y="22775"/>
                  <a:pt x="151211" y="16675"/>
                  <a:pt x="155445" y="18200"/>
                </a:cubicBezTo>
                <a:close/>
                <a:moveTo>
                  <a:pt x="262938" y="3254"/>
                </a:moveTo>
                <a:cubicBezTo>
                  <a:pt x="269360" y="-1084"/>
                  <a:pt x="275781" y="-1084"/>
                  <a:pt x="280062" y="3254"/>
                </a:cubicBezTo>
                <a:cubicBezTo>
                  <a:pt x="320732" y="42297"/>
                  <a:pt x="339996" y="96523"/>
                  <a:pt x="339996" y="148580"/>
                </a:cubicBezTo>
                <a:cubicBezTo>
                  <a:pt x="339996" y="200637"/>
                  <a:pt x="320732" y="252693"/>
                  <a:pt x="280062" y="293905"/>
                </a:cubicBezTo>
                <a:cubicBezTo>
                  <a:pt x="277922" y="296074"/>
                  <a:pt x="275781" y="298243"/>
                  <a:pt x="271500" y="298243"/>
                </a:cubicBezTo>
                <a:cubicBezTo>
                  <a:pt x="269360" y="298243"/>
                  <a:pt x="267219" y="296074"/>
                  <a:pt x="262938" y="293905"/>
                </a:cubicBezTo>
                <a:cubicBezTo>
                  <a:pt x="258657" y="289567"/>
                  <a:pt x="258657" y="280891"/>
                  <a:pt x="262938" y="276553"/>
                </a:cubicBezTo>
                <a:cubicBezTo>
                  <a:pt x="299327" y="241848"/>
                  <a:pt x="316451" y="194129"/>
                  <a:pt x="316451" y="148580"/>
                </a:cubicBezTo>
                <a:cubicBezTo>
                  <a:pt x="316451" y="100861"/>
                  <a:pt x="299327" y="55311"/>
                  <a:pt x="262938" y="18437"/>
                </a:cubicBezTo>
                <a:cubicBezTo>
                  <a:pt x="258657" y="14099"/>
                  <a:pt x="258657" y="7592"/>
                  <a:pt x="262938" y="32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 bwMode="auto">
          <a:xfrm>
            <a:off x="3817575" y="3749404"/>
            <a:ext cx="8207785" cy="73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300" spc="150" dirty="0">
                <a:solidFill>
                  <a:srgbClr val="404040"/>
                </a:solidFill>
                <a:latin typeface="Arial" panose="020B0604020202020204" pitchFamily="34" charset="0"/>
                <a:ea typeface="微软雅黑" charset="0"/>
              </a:rPr>
              <a:t>开发人员刘新宇、叶明林、林讯进行</a:t>
            </a:r>
            <a:r>
              <a:rPr lang="en-US" altLang="zh-CN" sz="1300" spc="150" dirty="0">
                <a:solidFill>
                  <a:srgbClr val="404040"/>
                </a:solidFill>
                <a:latin typeface="Arial" panose="020B0604020202020204" pitchFamily="34" charset="0"/>
                <a:ea typeface="微软雅黑" charset="0"/>
              </a:rPr>
              <a:t>EOS</a:t>
            </a:r>
            <a:r>
              <a:rPr lang="zh-CN" altLang="en-US" sz="1300" spc="150" dirty="0">
                <a:solidFill>
                  <a:srgbClr val="404040"/>
                </a:solidFill>
                <a:latin typeface="Arial" panose="020B0604020202020204" pitchFamily="34" charset="0"/>
                <a:ea typeface="微软雅黑" charset="0"/>
              </a:rPr>
              <a:t>平台开发相关知识学习，为后续开发</a:t>
            </a:r>
            <a:r>
              <a:rPr lang="zh-CN" altLang="en-US" sz="1300" spc="150" dirty="0" smtClean="0">
                <a:solidFill>
                  <a:srgbClr val="404040"/>
                </a:solidFill>
                <a:latin typeface="Arial" panose="020B0604020202020204" pitchFamily="34" charset="0"/>
                <a:ea typeface="微软雅黑" charset="0"/>
              </a:rPr>
              <a:t>工作做准备</a:t>
            </a:r>
            <a:endParaRPr lang="zh-CN" altLang="en-US" sz="1300" spc="150" dirty="0">
              <a:solidFill>
                <a:srgbClr val="404040"/>
              </a:solidFill>
              <a:latin typeface="Arial" panose="020B0604020202020204" pitchFamily="34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0"/>
            </p:custDataLst>
          </p:nvPr>
        </p:nvSpPr>
        <p:spPr bwMode="auto">
          <a:xfrm>
            <a:off x="2346561" y="3912699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rgbClr val="404040"/>
                </a:solidFill>
                <a:uFillTx/>
                <a:latin typeface="Arial" panose="020B0604020202020204" pitchFamily="34" charset="0"/>
                <a:ea typeface="微软雅黑" charset="0"/>
              </a:rPr>
              <a:t>知识学习</a:t>
            </a:r>
            <a:endParaRPr lang="zh-CN" altLang="en-US" sz="2000" b="1" spc="3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直接连接符 22"/>
          <p:cNvSpPr/>
          <p:nvPr>
            <p:custDataLst>
              <p:tags r:id="rId21"/>
            </p:custDataLst>
          </p:nvPr>
        </p:nvSpPr>
        <p:spPr>
          <a:xfrm flipV="1">
            <a:off x="1902061" y="5395151"/>
            <a:ext cx="909828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泪滴形 23"/>
          <p:cNvSpPr/>
          <p:nvPr>
            <p:custDataLst>
              <p:tags r:id="rId22"/>
            </p:custDataLst>
          </p:nvPr>
        </p:nvSpPr>
        <p:spPr>
          <a:xfrm rot="2714409">
            <a:off x="1833481" y="4936046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任意多边形 31"/>
          <p:cNvSpPr/>
          <p:nvPr>
            <p:custDataLst>
              <p:tags r:id="rId23"/>
            </p:custDataLst>
          </p:nvPr>
        </p:nvSpPr>
        <p:spPr bwMode="auto">
          <a:xfrm>
            <a:off x="2125581" y="5169726"/>
            <a:ext cx="335915" cy="389255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 bwMode="auto">
          <a:xfrm>
            <a:off x="4693521" y="4967796"/>
            <a:ext cx="63061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spc="150">
                <a:solidFill>
                  <a:srgbClr val="404040"/>
                </a:solidFill>
                <a:uFillTx/>
                <a:latin typeface="Arial" panose="020B0604020202020204" pitchFamily="34" charset="0"/>
                <a:ea typeface="微软雅黑" charset="0"/>
              </a:rPr>
              <a:t>开发人员刘新宇、叶明林、林讯进行环境搭建、初步讨论系统架构</a:t>
            </a:r>
            <a:endParaRPr lang="zh-CN" altLang="en-US" sz="1400" spc="15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3250042" y="4971384"/>
            <a:ext cx="139509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spc="300">
                <a:solidFill>
                  <a:srgbClr val="404040"/>
                </a:solidFill>
                <a:uFillTx/>
                <a:latin typeface="Arial" panose="020B0604020202020204" pitchFamily="34" charset="0"/>
                <a:ea typeface="微软雅黑" charset="0"/>
              </a:rPr>
              <a:t>开发准备</a:t>
            </a:r>
            <a:endParaRPr lang="zh-CN" altLang="en-US" sz="2000" b="1" spc="30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"/>
    </mc:Choice>
    <mc:Fallback>
      <p:transition spd="slow" advTm="45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微软雅黑" charset="0"/>
              </a:rPr>
              <a:t>20TeamD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8" name="文本框 5"/>
          <p:cNvSpPr txBox="1"/>
          <p:nvPr>
            <p:custDataLst>
              <p:tags r:id="rId4"/>
            </p:custDataLst>
          </p:nvPr>
        </p:nvSpPr>
        <p:spPr>
          <a:xfrm>
            <a:off x="839317" y="2153285"/>
            <a:ext cx="1704975" cy="680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4000" b="1" spc="2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2020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1"/>
    </mc:Choice>
    <mc:Fallback>
      <p:transition spd="slow" advTm="128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7027545" y="795973"/>
            <a:ext cx="4232910" cy="83484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44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7008090" y="3272219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03.</a:t>
            </a:r>
            <a:r>
              <a:rPr lang="zh-CN" altLang="en-US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 评审表单设计</a:t>
            </a:r>
            <a:endParaRPr lang="zh-CN" altLang="en-US" b="1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7021724" y="2564537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02. </a:t>
            </a:r>
            <a:r>
              <a:rPr lang="zh-CN" altLang="en-US" b="1" spc="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需求规格说明书</a:t>
            </a:r>
          </a:p>
        </p:txBody>
      </p:sp>
      <p:sp>
        <p:nvSpPr>
          <p:cNvPr id="38" name="文本框 37"/>
          <p:cNvSpPr txBox="1"/>
          <p:nvPr>
            <p:custDataLst>
              <p:tags r:id="rId5"/>
            </p:custDataLst>
          </p:nvPr>
        </p:nvSpPr>
        <p:spPr>
          <a:xfrm>
            <a:off x="7021696" y="1833846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01. </a:t>
            </a:r>
            <a:r>
              <a:rPr lang="zh-CN" altLang="en-US" b="1" spc="3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评分标准</a:t>
            </a:r>
          </a:p>
        </p:txBody>
      </p:sp>
      <p:sp>
        <p:nvSpPr>
          <p:cNvPr id="45" name="文本框 44"/>
          <p:cNvSpPr txBox="1"/>
          <p:nvPr>
            <p:custDataLst>
              <p:tags r:id="rId6"/>
            </p:custDataLst>
          </p:nvPr>
        </p:nvSpPr>
        <p:spPr>
          <a:xfrm>
            <a:off x="7021724" y="4716890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05.</a:t>
            </a:r>
            <a:r>
              <a:rPr lang="zh-CN" altLang="en-US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 配置管理</a:t>
            </a:r>
            <a:endParaRPr lang="zh-CN" altLang="en-US" b="1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7021756" y="3998570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04.</a:t>
            </a:r>
            <a:r>
              <a:rPr lang="zh-CN" altLang="en-US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 进度计划报告</a:t>
            </a:r>
            <a:endParaRPr lang="zh-CN" altLang="en-US" b="1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7021724" y="5425868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06.</a:t>
            </a:r>
            <a:r>
              <a:rPr lang="zh-CN" altLang="en-US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 工作量统计与分析</a:t>
            </a:r>
            <a:endParaRPr lang="zh-CN" altLang="en-US" b="1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7023396" y="6145025"/>
            <a:ext cx="3911331" cy="329803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07.</a:t>
            </a:r>
            <a:r>
              <a:rPr lang="zh-CN" altLang="en-US" b="1" spc="30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charset="0"/>
                <a:sym typeface="Arial" panose="020B0604020202020204" pitchFamily="34" charset="0"/>
              </a:rPr>
              <a:t> 下周任务</a:t>
            </a:r>
            <a:endParaRPr lang="zh-CN" altLang="en-US" b="1" spc="3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3"/>
    </mc:Choice>
    <mc:Fallback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972114" y="2702897"/>
            <a:ext cx="4536440" cy="83566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汉仪旗黑-85S" charset="0"/>
              </a:rPr>
              <a:t>评分标准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2"/>
    </mc:Choice>
    <mc:Fallback>
      <p:transition spd="slow" advTm="15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评分标准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64" y="880672"/>
            <a:ext cx="5724369" cy="5752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61" y="4103557"/>
            <a:ext cx="3204148" cy="24827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558" y="880775"/>
            <a:ext cx="2319618" cy="3035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31"/>
    </mc:Choice>
    <mc:Fallback>
      <p:transition spd="slow" advTm="5343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</a:t>
            </a:r>
            <a:r>
              <a:rPr lang="en-US" altLang="zh-CN" sz="7200" b="1" spc="200">
                <a:solidFill>
                  <a:srgbClr val="4DD1FE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  <a:sym typeface="+mn-lt"/>
              </a:rPr>
              <a:t>2</a:t>
            </a:r>
            <a:endParaRPr lang="en-US" altLang="zh-CN" sz="72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619129" y="2702897"/>
            <a:ext cx="4536440" cy="83566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汉仪旗黑-85S" charset="0"/>
              </a:rPr>
              <a:t>需求规格说明书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4"/>
    </mc:Choice>
    <mc:Fallback>
      <p:transition spd="slow" advTm="424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需求规格说明书修改：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8" y="1583391"/>
            <a:ext cx="3963521" cy="42559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371" y="1714500"/>
            <a:ext cx="2299447" cy="43770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676" y="1714500"/>
            <a:ext cx="5284694" cy="3469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24"/>
    </mc:Choice>
    <mc:Fallback>
      <p:transition spd="slow" advTm="2612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</a:t>
            </a:r>
            <a:r>
              <a:rPr lang="en-US" altLang="zh-CN" sz="7200" b="1" spc="200">
                <a:solidFill>
                  <a:srgbClr val="4DD1FE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  <a:sym typeface="+mn-lt"/>
              </a:rPr>
              <a:t>3</a:t>
            </a:r>
            <a:endParaRPr lang="en-US" altLang="zh-CN" sz="72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619129" y="2702897"/>
            <a:ext cx="4536440" cy="83566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汉仪旗黑-85S" charset="0"/>
              </a:rPr>
              <a:t>评审表单设计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25"/>
    </mc:Choice>
    <mc:Fallback>
      <p:transition spd="slow" advTm="37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99973" y="2876971"/>
            <a:ext cx="3931920" cy="1115060"/>
          </a:xfrm>
        </p:spPr>
        <p:txBody>
          <a:bodyPr/>
          <a:lstStyle/>
          <a:p>
            <a:r>
              <a:t>严重性分级说明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58954" y="4076624"/>
            <a:ext cx="10157475" cy="1990592"/>
          </a:xfrm>
        </p:spPr>
        <p:txBody>
          <a:bodyPr>
            <a:normAutofit/>
          </a:bodyPr>
          <a:lstStyle/>
          <a:p>
            <a:r>
              <a:rPr lang="zh-CN" altLang="en-US" sz="2000"/>
              <a:t>严重：逻辑、技术性错误或严重影响文档可读性的语病，以及文档整体结构问题。</a:t>
            </a:r>
          </a:p>
          <a:p>
            <a:r>
              <a:rPr lang="zh-CN" altLang="en-US" sz="2000"/>
              <a:t>普通：有可能使读者造成误解的表述问题或章节的格式问题。</a:t>
            </a:r>
          </a:p>
          <a:p>
            <a:r>
              <a:rPr lang="zh-CN" altLang="en-US" sz="2000"/>
              <a:t>轻微：错别字、错误拼写单词或影响文档整体观感的标题、段落、表格、文字的细节设计。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48" y="599905"/>
            <a:ext cx="7539710" cy="3108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72"/>
    </mc:Choice>
    <mc:Fallback>
      <p:transition spd="slow" advTm="5507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>
            <p:custDataLst>
              <p:tags r:id="rId2"/>
            </p:custDataLst>
          </p:nvPr>
        </p:nvSpPr>
        <p:spPr>
          <a:xfrm>
            <a:off x="3053080" y="2899093"/>
            <a:ext cx="1487170" cy="12407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72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</a:p>
        </p:txBody>
      </p:sp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935605" y="2441258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2935605" y="4594543"/>
            <a:ext cx="632079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619129" y="2702897"/>
            <a:ext cx="4536440" cy="835660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ea typeface="汉仪旗黑-85S" charset="0"/>
              </a:rPr>
              <a:t>进度计划报告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9"/>
    </mc:Choice>
    <mc:Fallback>
      <p:transition spd="slow" advTm="834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1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1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1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1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3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1"/>
  <p:tag name="KSO_WM_TEMPLATE_MASTER_THUMB_INDEX" val="12"/>
  <p:tag name="KSO_WM_TEMPLATE_THUMBS_INDEX" val="1、4、7、9、11、14、15、16、17、18、21、26、29、32、33、3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2"/>
  <p:tag name="KSO_WM_UNIT_PRESET_TEXT" val="汇报人姓名"/>
  <p:tag name="KSO_WM_UNIT_TYPE" val="b"/>
  <p:tag name="KSO_WM_TEMPLATE_CATEGORY" val="custom"/>
  <p:tag name="KSO_WM_TEMPLATE_INDEX" val="20204564"/>
  <p:tag name="KSO_WM_UNIT_ID" val="custom20204564_1*b*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INDEX" val="3"/>
  <p:tag name="KSO_WM_UNIT_PRESET_TEXT" val="2020/01/01"/>
  <p:tag name="KSO_WM_UNIT_TYPE" val="b"/>
  <p:tag name="KSO_WM_TEMPLATE_CATEGORY" val="custom"/>
  <p:tag name="KSO_WM_TEMPLATE_INDEX" val="20204564"/>
  <p:tag name="KSO_WM_UNIT_ID" val="custom20204564_1*b*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0"/>
  <p:tag name="KSO_WM_UNIT_TYPE" val="a"/>
  <p:tag name="KSO_WM_UNIT_INDEX" val="1"/>
  <p:tag name="KSO_WM_UNIT_PRESET_TEXT" val="蓝色简约汇报"/>
  <p:tag name="KSO_WM_TEMPLATE_CATEGORY" val="custom"/>
  <p:tag name="KSO_WM_TEMPLATE_INDEX" val="20204564"/>
  <p:tag name="KSO_WM_UNIT_ID" val="custom20204564_1*a*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564"/>
  <p:tag name="KSO_WM_SLIDE_ID" val="custom20204564_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4*a*1"/>
  <p:tag name="KSO_WM_UNIT_TEXT_FILL_FORE_SCHEMECOLOR_INDEX" val="14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3_1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2_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1_1"/>
  <p:tag name="KSO_WM_UNIT_TEXT_FILL_FORE_SCHEMECOLOR_INDEX" val="14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4_1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4_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4_1"/>
  <p:tag name="KSO_WM_UNIT_TEXT_FILL_FORE_SCHEMECOLOR_INDEX" val="14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4*l_h_a*1_4_1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4564"/>
  <p:tag name="KSO_WM_SLIDE_ID" val="custom20204564_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4564"/>
  <p:tag name="KSO_WM_UNIT_ID" val="custom20204564_7*e*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1"/>
  <p:tag name="KSO_WM_UNIT_TYPE" val="i"/>
  <p:tag name="KSO_WM_UNIT_INDEX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4564"/>
  <p:tag name="KSO_WM_UNIT_ID" val="custom20204564_7*i*2"/>
  <p:tag name="KSO_WM_UNIT_TYPE" val="i"/>
  <p:tag name="KSO_WM_UNIT_INDEX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4564"/>
  <p:tag name="KSO_WM_UNIT_ID" val="custom20204564_7*a*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CAN_ADD_NAVIGATION" val="1"/>
  <p:tag name="KSO_WM_SLIDE_BACKGROUND" val="[&quot;navigation&quot;]"/>
  <p:tag name="KSO_WM_SLIDE_RATIO" val="1.777778"/>
  <p:tag name="KSO_WM_TEMPLATE_SUBCATEGORY" val="0"/>
  <p:tag name="KSO_WM_SLIDE_TYPE" val="text"/>
  <p:tag name="KSO_WM_SLIDE_SUBTYPE" val="diag"/>
  <p:tag name="KSO_WM_SLIDE_ITEM_CNT" val="4"/>
  <p:tag name="KSO_WM_SLIDE_INDEX" val="21"/>
  <p:tag name="KSO_WM_SLIDE_SIZE" val="772.7*321.236"/>
  <p:tag name="KSO_WM_SLIDE_POSITION" val="93.4686*139.43"/>
  <p:tag name="KSO_WM_DIAGRAM_GROUP_CODE" val="l1-4"/>
  <p:tag name="KSO_WM_SLIDE_DIAGTYPE" val="l"/>
  <p:tag name="KSO_WM_TAG_VERSION" val="1.0"/>
  <p:tag name="KSO_WM_BEAUTIFY_FLAG" val="#wm#"/>
  <p:tag name="KSO_WM_SLIDE_LAYOUT" val="a_i_l"/>
  <p:tag name="KSO_WM_SLIDE_LAYOUT_CNT" val="1_1_1"/>
  <p:tag name="KSO_WM_TEMPLATE_MASTER_TYPE" val="1"/>
  <p:tag name="KSO_WM_TEMPLATE_COLOR_TYPE" val="1"/>
  <p:tag name="KSO_WM_TEMPLATE_CATEGORY" val="custom"/>
  <p:tag name="KSO_WM_TEMPLATE_INDEX" val="20204564"/>
  <p:tag name="KSO_WM_SLIDE_ID" val="custom20204564_2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564"/>
  <p:tag name="KSO_WM_UNIT_ID" val="custom20204564_2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BK_DARK_LIGHT" val="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64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564_21*i*1"/>
  <p:tag name="KSO_WM_UNIT_LAYERLEVEL" val="1"/>
  <p:tag name="KSO_WM_TAG_VERSION" val="1.0"/>
  <p:tag name="KSO_WM_BEAUTIFY_FLAG" val="#wm#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TEMPLATE_CATEGORY" val="custom"/>
  <p:tag name="KSO_WM_TEMPLATE_INDEX" val="20204564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ID" val="custom20204564_21*i*2"/>
  <p:tag name="KSO_WM_UNIT_LAYERLEVEL" val="1"/>
  <p:tag name="KSO_WM_TAG_VERSION" val="1.0"/>
  <p:tag name="KSO_WM_BEAUTIFY_FLAG" val="#wm#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4564"/>
  <p:tag name="KSO_WM_UNIT_ID" val="custom20204564_21*a*1"/>
  <p:tag name="KSO_WM_DIAGRAM_GROUP_CODE" val="l1-4"/>
  <p:tag name="KSO_WM_UNIT_TEXT_FILL_FORE_SCHEMECOLOR_INDEX" val="14"/>
  <p:tag name="KSO_WM_UNIT_TEXT_FILL_TYPE" val="1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1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6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1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7*94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564"/>
  <p:tag name="KSO_WM_UNIT_ID" val="custom20204564_21*l_h_f*1_1_1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64"/>
  <p:tag name="KSO_WM_UNIT_ID" val="custom20204564_21*l_h_a*1_1_1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2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2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76*87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x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564"/>
  <p:tag name="KSO_WM_UNIT_ID" val="custom20204564_21*l_h_f*1_2_1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64"/>
  <p:tag name="KSO_WM_UNIT_ID" val="custom20204564_21*l_h_a*1_2_1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3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3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3*94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x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564"/>
  <p:tag name="KSO_WM_UNIT_ID" val="custom20204564_21*l_h_f*1_3_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64"/>
  <p:tag name="KSO_WM_UNIT_ID" val="custom20204564_21*l_h_a*1_3_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4_1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i*1_4_2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8*93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x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64"/>
  <p:tag name="KSO_WM_UNIT_ID" val="custom20204564_21*l_h_x*1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TEMPLATE_CATEGORY" val="custom"/>
  <p:tag name="KSO_WM_TEMPLATE_INDEX" val="20204564"/>
  <p:tag name="KSO_WM_UNIT_ID" val="custom20204564_21*l_h_f*1_4_1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l_h_a"/>
  <p:tag name="KSO_WM_UNIT_INDEX" val="1_4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564"/>
  <p:tag name="KSO_WM_UNIT_ID" val="custom20204564_21*l_h_a*1_4_1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SLIDE_TYPE" val="endPage"/>
  <p:tag name="KSO_WM_SLIDE_SUBTYPE" val="pureTxt"/>
  <p:tag name="KSO_WM_SLIDE_ITEM_CNT" val="0"/>
  <p:tag name="KSO_WM_SLIDE_INDEX" val="34"/>
  <p:tag name="KSO_WM_TAG_VERSION" val="1.0"/>
  <p:tag name="KSO_WM_BEAUTIFY_FLAG" val="#wm#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564"/>
  <p:tag name="KSO_WM_SLIDE_ID" val="custom20204564_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b"/>
  <p:tag name="KSO_WM_UNIT_INDEX" val="1"/>
  <p:tag name="KSO_WM_UNIT_PRESET_TEXT" val="单击此处添加副标题内容"/>
  <p:tag name="KSO_WM_TEMPLATE_CATEGORY" val="custom"/>
  <p:tag name="KSO_WM_TEMPLATE_INDEX" val="20204564"/>
  <p:tag name="KSO_WM_UNIT_ID" val="custom20204564_34*b*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10"/>
  <p:tag name="KSO_WM_UNIT_TYPE" val="a"/>
  <p:tag name="KSO_WM_UNIT_INDEX" val="1"/>
  <p:tag name="KSO_WM_UNIT_PRESET_TEXT" val="谢谢观看"/>
  <p:tag name="KSO_WM_TEMPLATE_CATEGORY" val="custom"/>
  <p:tag name="KSO_WM_TEMPLATE_INDEX" val="20204564"/>
  <p:tag name="KSO_WM_UNIT_ID" val="custom20204564_34*a*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64_34*i*2"/>
  <p:tag name="KSO_WM_TEMPLATE_CATEGORY" val="custom"/>
  <p:tag name="KSO_WM_TEMPLATE_INDEX" val="20204564"/>
  <p:tag name="KSO_WM_UNIT_LAYERLEVEL" val="1"/>
  <p:tag name="KSO_WM_TAG_VERSION" val="1.0"/>
  <p:tag name="KSO_WM_BEAUTIFY_FLAG" val="#wm#"/>
  <p:tag name="KSO_WM_UNIT_PRESET_TEXT" val="20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6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4、15、16、17、18、21、26、29、32、33、3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1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60">
      <a:dk1>
        <a:srgbClr val="000000"/>
      </a:dk1>
      <a:lt1>
        <a:srgbClr val="FFFFFF"/>
      </a:lt1>
      <a:dk2>
        <a:srgbClr val="192022"/>
      </a:dk2>
      <a:lt2>
        <a:srgbClr val="FFFFFF"/>
      </a:lt2>
      <a:accent1>
        <a:srgbClr val="4DD1FE"/>
      </a:accent1>
      <a:accent2>
        <a:srgbClr val="4FB8FF"/>
      </a:accent2>
      <a:accent3>
        <a:srgbClr val="6C9CFF"/>
      </a:accent3>
      <a:accent4>
        <a:srgbClr val="A07DFC"/>
      </a:accent4>
      <a:accent5>
        <a:srgbClr val="D961BF"/>
      </a:accent5>
      <a:accent6>
        <a:srgbClr val="FD4D7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325</Words>
  <Application>Microsoft Office PowerPoint</Application>
  <PresentationFormat>宽屏</PresentationFormat>
  <Paragraphs>58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汉仪旗黑-85S</vt:lpstr>
      <vt:lpstr>微软雅黑</vt:lpstr>
      <vt:lpstr>Arial</vt:lpstr>
      <vt:lpstr>webwppDefTheme</vt:lpstr>
      <vt:lpstr>1_Office 主题​​</vt:lpstr>
      <vt:lpstr>基于EOS平台的小众点评</vt:lpstr>
      <vt:lpstr>PowerPoint 演示文稿</vt:lpstr>
      <vt:lpstr>评分标准</vt:lpstr>
      <vt:lpstr>评分标准 </vt:lpstr>
      <vt:lpstr>需求规格说明书</vt:lpstr>
      <vt:lpstr>需求规格说明书修改：</vt:lpstr>
      <vt:lpstr>评审表单设计</vt:lpstr>
      <vt:lpstr>严重性分级说明</vt:lpstr>
      <vt:lpstr>进度计划报告</vt:lpstr>
      <vt:lpstr>项目确定及介绍</vt:lpstr>
      <vt:lpstr>软件需求分析 </vt:lpstr>
      <vt:lpstr>配置管理</vt:lpstr>
      <vt:lpstr>配置管理改进：</vt:lpstr>
      <vt:lpstr>配置管理数据展示：</vt:lpstr>
      <vt:lpstr>工作量统计与分析</vt:lpstr>
      <vt:lpstr>工作量统计展示</vt:lpstr>
      <vt:lpstr>下周任务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基于EOS系统的小众点评</dc:title>
  <dc:creator/>
  <cp:lastModifiedBy>许栋亮</cp:lastModifiedBy>
  <cp:revision>42</cp:revision>
  <dcterms:created xsi:type="dcterms:W3CDTF">2020-04-03T07:04:37Z</dcterms:created>
  <dcterms:modified xsi:type="dcterms:W3CDTF">2020-04-03T08:52:08Z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