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8" r:id="rId32"/>
    <p:sldId id="287" r:id="rId33"/>
    <p:sldId id="284" r:id="rId34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Arial"/>
        <a:ea typeface="微软雅黑"/>
      </a:defRPr>
    </a:lvl1pPr>
    <a:lvl2pPr marL="457200" lvl="1" algn="l" defTabSz="914400">
      <a:defRPr sz="1800" kern="1200">
        <a:solidFill>
          <a:schemeClr val="tx1"/>
        </a:solidFill>
        <a:latin typeface="Arial"/>
        <a:ea typeface="微软雅黑"/>
      </a:defRPr>
    </a:lvl2pPr>
    <a:lvl3pPr marL="914400" lvl="2" algn="l" defTabSz="914400">
      <a:defRPr sz="1800" kern="1200">
        <a:solidFill>
          <a:schemeClr val="tx1"/>
        </a:solidFill>
        <a:latin typeface="Arial"/>
        <a:ea typeface="微软雅黑"/>
      </a:defRPr>
    </a:lvl3pPr>
    <a:lvl4pPr marL="1371600" lvl="3" algn="l" defTabSz="914400">
      <a:defRPr sz="1800" kern="1200">
        <a:solidFill>
          <a:schemeClr val="tx1"/>
        </a:solidFill>
        <a:latin typeface="Arial"/>
        <a:ea typeface="微软雅黑"/>
      </a:defRPr>
    </a:lvl4pPr>
    <a:lvl5pPr marL="1828800" lvl="4" algn="l" defTabSz="914400">
      <a:defRPr sz="1800" kern="1200">
        <a:solidFill>
          <a:schemeClr val="tx1"/>
        </a:solidFill>
        <a:latin typeface="Arial"/>
        <a:ea typeface="微软雅黑"/>
      </a:defRPr>
    </a:lvl5pPr>
    <a:lvl6pPr marL="2286000" lvl="5" algn="l" defTabSz="914400">
      <a:defRPr sz="1800" kern="1200">
        <a:solidFill>
          <a:schemeClr val="tx1"/>
        </a:solidFill>
        <a:latin typeface="Arial"/>
        <a:ea typeface="微软雅黑"/>
      </a:defRPr>
    </a:lvl6pPr>
    <a:lvl7pPr marL="2743200" lvl="6" algn="l" defTabSz="914400">
      <a:defRPr sz="1800" kern="1200">
        <a:solidFill>
          <a:schemeClr val="tx1"/>
        </a:solidFill>
        <a:latin typeface="Arial"/>
        <a:ea typeface="微软雅黑"/>
      </a:defRPr>
    </a:lvl7pPr>
    <a:lvl8pPr marL="3200400" lvl="7" algn="l" defTabSz="914400">
      <a:defRPr sz="1800" kern="1200">
        <a:solidFill>
          <a:schemeClr val="tx1"/>
        </a:solidFill>
        <a:latin typeface="Arial"/>
        <a:ea typeface="微软雅黑"/>
      </a:defRPr>
    </a:lvl8pPr>
    <a:lvl9pPr marL="3657600" lvl="8" algn="l" defTabSz="914400">
      <a:defRPr sz="1800" kern="1200">
        <a:solidFill>
          <a:schemeClr val="tx1"/>
        </a:solidFill>
        <a:latin typeface="Arial"/>
        <a:ea typeface="微软雅黑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rgbClr val="000000"/>
        </a:fontRef>
        <a:schemeClr val="tx1"/>
      </a:tcTxStyle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</a:tcBdr>
      </a:tcStyle>
    </a:band1H>
    <a:band1V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</a:tcBdr>
      </a:tcStyle>
    </a:band1V>
    <a:band2V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8542034-FE4F-4ADA-92B8-4CA66D0F0DF3}" styleName="腾讯文档-基本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2020/3/27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/>
          <a:ea typeface="微软雅黑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Arial"/>
          <a:ea typeface="微软雅黑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Arial"/>
          <a:ea typeface="微软雅黑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Arial"/>
          <a:ea typeface="微软雅黑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Arial"/>
          <a:ea typeface="微软雅黑"/>
        </a:defRPr>
      </a:lvl1pPr>
      <a:lvl2pPr marL="457200" lvl="1" algn="l" defTabSz="914400">
        <a:defRPr sz="1800" kern="1200">
          <a:solidFill>
            <a:schemeClr val="tx1"/>
          </a:solidFill>
          <a:latin typeface="Arial"/>
          <a:ea typeface="微软雅黑"/>
        </a:defRPr>
      </a:lvl2pPr>
      <a:lvl3pPr marL="914400" lvl="2" algn="l" defTabSz="914400">
        <a:defRPr sz="1800" kern="1200">
          <a:solidFill>
            <a:schemeClr val="tx1"/>
          </a:solidFill>
          <a:latin typeface="Arial"/>
          <a:ea typeface="微软雅黑"/>
        </a:defRPr>
      </a:lvl3pPr>
      <a:lvl4pPr marL="1371600" lvl="3" algn="l" defTabSz="914400">
        <a:defRPr sz="1800" kern="1200">
          <a:solidFill>
            <a:schemeClr val="tx1"/>
          </a:solidFill>
          <a:latin typeface="Arial"/>
          <a:ea typeface="微软雅黑"/>
        </a:defRPr>
      </a:lvl4pPr>
      <a:lvl5pPr marL="1828800" lvl="4" algn="l" defTabSz="914400">
        <a:defRPr sz="1800" kern="1200">
          <a:solidFill>
            <a:schemeClr val="tx1"/>
          </a:solidFill>
          <a:latin typeface="Arial"/>
          <a:ea typeface="微软雅黑"/>
        </a:defRPr>
      </a:lvl5pPr>
      <a:lvl6pPr marL="2286000" lvl="5" algn="l" defTabSz="914400">
        <a:defRPr sz="1800" kern="1200">
          <a:solidFill>
            <a:schemeClr val="tx1"/>
          </a:solidFill>
          <a:latin typeface="Arial"/>
          <a:ea typeface="微软雅黑"/>
        </a:defRPr>
      </a:lvl6pPr>
      <a:lvl7pPr marL="2743200" lvl="6" algn="l" defTabSz="914400">
        <a:defRPr sz="1800" kern="1200">
          <a:solidFill>
            <a:schemeClr val="tx1"/>
          </a:solidFill>
          <a:latin typeface="Arial"/>
          <a:ea typeface="微软雅黑"/>
        </a:defRPr>
      </a:lvl7pPr>
      <a:lvl8pPr marL="3200400" lvl="7" algn="l" defTabSz="914400">
        <a:defRPr sz="1800" kern="1200">
          <a:solidFill>
            <a:schemeClr val="tx1"/>
          </a:solidFill>
          <a:latin typeface="Arial"/>
          <a:ea typeface="微软雅黑"/>
        </a:defRPr>
      </a:lvl8pPr>
      <a:lvl9pPr marL="3657600" lvl="8" algn="l" defTabSz="914400">
        <a:defRPr sz="1800" kern="1200">
          <a:solidFill>
            <a:schemeClr val="tx1"/>
          </a:solidFill>
          <a:latin typeface="Arial"/>
          <a:ea typeface="微软雅黑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 flipH="1">
            <a:off x="8568518" y="48823"/>
            <a:ext cx="1432318" cy="1488982"/>
          </a:xfrm>
          <a:prstGeom prst="line">
            <a:avLst/>
          </a:prstGeom>
          <a:ln w="9525">
            <a:solidFill>
              <a:srgbClr val="E94236"/>
            </a:solidFill>
            <a:prstDash val="solid"/>
            <a:miter/>
          </a:ln>
        </p:spPr>
      </p:cxnSp>
      <p:cxnSp>
        <p:nvCxnSpPr>
          <p:cNvPr id="41" name="直接连接符 40"/>
          <p:cNvCxnSpPr/>
          <p:nvPr/>
        </p:nvCxnSpPr>
        <p:spPr>
          <a:xfrm flipH="1">
            <a:off x="8267272" y="1222738"/>
            <a:ext cx="402115" cy="432997"/>
          </a:xfrm>
          <a:prstGeom prst="line">
            <a:avLst/>
          </a:prstGeom>
          <a:ln w="9525">
            <a:solidFill>
              <a:srgbClr val="4384F1"/>
            </a:solidFill>
            <a:prstDash val="solid"/>
            <a:miter/>
          </a:ln>
        </p:spPr>
      </p:cxnSp>
      <p:cxnSp>
        <p:nvCxnSpPr>
          <p:cNvPr id="42" name="直接连接符 41"/>
          <p:cNvCxnSpPr/>
          <p:nvPr/>
        </p:nvCxnSpPr>
        <p:spPr>
          <a:xfrm flipH="1">
            <a:off x="1733016" y="5549453"/>
            <a:ext cx="992803" cy="1047163"/>
          </a:xfrm>
          <a:prstGeom prst="line">
            <a:avLst/>
          </a:prstGeom>
          <a:ln w="9525">
            <a:solidFill>
              <a:srgbClr val="33A952"/>
            </a:solidFill>
            <a:prstDash val="solid"/>
            <a:miter/>
          </a:ln>
        </p:spPr>
      </p:cxnSp>
      <p:cxnSp>
        <p:nvCxnSpPr>
          <p:cNvPr id="43" name="直接连接符 42"/>
          <p:cNvCxnSpPr/>
          <p:nvPr/>
        </p:nvCxnSpPr>
        <p:spPr>
          <a:xfrm flipH="1">
            <a:off x="2595393" y="5109442"/>
            <a:ext cx="816713" cy="853366"/>
          </a:xfrm>
          <a:prstGeom prst="line">
            <a:avLst/>
          </a:prstGeom>
          <a:ln w="9525">
            <a:solidFill>
              <a:srgbClr val="FBBD06"/>
            </a:solidFill>
            <a:prstDash val="solid"/>
            <a:miter/>
          </a:ln>
        </p:spPr>
      </p:cxnSp>
      <p:sp>
        <p:nvSpPr>
          <p:cNvPr id="47" name="椭圆 46"/>
          <p:cNvSpPr/>
          <p:nvPr/>
        </p:nvSpPr>
        <p:spPr>
          <a:xfrm rot="13620000" flipH="1" flipV="1">
            <a:off x="3655059" y="5368122"/>
            <a:ext cx="158611" cy="392578"/>
          </a:xfrm>
          <a:prstGeom prst="ellipse">
            <a:avLst/>
          </a:prstGeom>
          <a:solidFill>
            <a:srgbClr val="4384F1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 rot="13620000" flipH="1" flipV="1">
            <a:off x="1083115" y="5677472"/>
            <a:ext cx="231354" cy="503486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 rot="13620000" flipH="1" flipV="1">
            <a:off x="10234250" y="715994"/>
            <a:ext cx="100646" cy="286001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 rot="13620000" flipH="1" flipV="1">
            <a:off x="8197797" y="802967"/>
            <a:ext cx="100646" cy="286001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71990" y="1493303"/>
            <a:ext cx="6009979" cy="1938992"/>
          </a:xfrm>
          <a:prstGeom prst="rect">
            <a:avLst/>
          </a:prstGeom>
          <a:noFill/>
        </p:spPr>
        <p:txBody>
          <a:bodyPr wrap="none"/>
          <a:lstStyle/>
          <a:p>
            <a:pPr algn="ctr"/>
            <a:r>
              <a:rPr lang="zh-CN" sz="6000" b="1">
                <a:latin typeface="微软雅黑"/>
                <a:ea typeface="微软雅黑"/>
              </a:rPr>
              <a:t>WeChatterBot需求分析</a:t>
            </a:r>
          </a:p>
          <a:p>
            <a:pPr algn="ctr"/>
            <a:r>
              <a:rPr lang="zh-CN" sz="6000" b="1">
                <a:latin typeface="微软雅黑"/>
                <a:ea typeface="微软雅黑"/>
              </a:rPr>
              <a:t>E组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68169" y="3591597"/>
            <a:ext cx="5255790" cy="1517845"/>
          </a:xfrm>
          <a:prstGeom prst="rect">
            <a:avLst/>
          </a:prstGeom>
          <a:noFill/>
        </p:spPr>
        <p:txBody>
          <a:bodyPr wrap="square"/>
          <a:lstStyle/>
          <a:p>
            <a:pPr>
              <a:lnSpc>
                <a:spcPct val="150000"/>
              </a:lnSpc>
            </a:pPr>
            <a:r>
              <a:rPr lang="zh-CN" sz="2800">
                <a:latin typeface="微软雅黑"/>
                <a:ea typeface="微软雅黑"/>
              </a:rPr>
              <a:t>成员：郭维泽、李书缘、吕江枫</a:t>
            </a:r>
          </a:p>
          <a:p>
            <a:pPr>
              <a:lnSpc>
                <a:spcPct val="150000"/>
              </a:lnSpc>
            </a:pPr>
            <a:r>
              <a:rPr lang="en-US" sz="2800">
                <a:latin typeface="微软雅黑"/>
                <a:ea typeface="微软雅黑"/>
              </a:rPr>
              <a:t>	</a:t>
            </a:r>
            <a:r>
              <a:rPr lang="zh-CN" sz="2800">
                <a:latin typeface="微软雅黑"/>
                <a:ea typeface="微软雅黑"/>
              </a:rPr>
              <a:t> 王元玮、王云杰、张延钊</a:t>
            </a:r>
            <a:endParaRPr lang="lat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 defTabSz="91440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zh-CN"/>
              <a:t>需求分析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 77"/>
          <p:cNvSpPr txBox="1"/>
          <p:nvPr/>
        </p:nvSpPr>
        <p:spPr>
          <a:xfrm>
            <a:off x="432000" y="216000"/>
            <a:ext cx="5783028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sz="4400" b="1"/>
              <a:t>业务需求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9201527" y="6257222"/>
            <a:ext cx="2990473" cy="614062"/>
            <a:chOff x="9201527" y="6257222"/>
            <a:chExt cx="2990473" cy="600778"/>
          </a:xfrm>
        </p:grpSpPr>
        <p:grpSp>
          <p:nvGrpSpPr>
            <p:cNvPr id="38" name="组合 37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44" name="等腰三角形 43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7" name="等腰三角形 46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1" name="等腰三角形 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79" name="文本框 78"/>
          <p:cNvSpPr txBox="1"/>
          <p:nvPr/>
        </p:nvSpPr>
        <p:spPr>
          <a:xfrm>
            <a:off x="948224" y="1356841"/>
            <a:ext cx="10533607" cy="4401293"/>
          </a:xfrm>
          <a:prstGeom prst="rect">
            <a:avLst/>
          </a:prstGeom>
          <a:ln w="0"/>
        </p:spPr>
        <p:txBody>
          <a:bodyPr/>
          <a:lstStyle/>
          <a:p>
            <a:r>
              <a:rPr lang="zh-CN" sz="2400" b="1">
                <a:latin typeface="宋体"/>
                <a:ea typeface="Microsoft YaHei"/>
              </a:rPr>
              <a:t>从维护人员角度：</a:t>
            </a:r>
          </a:p>
          <a:p>
            <a:r>
              <a:rPr lang="zh-CN" sz="2000"/>
              <a:t>1</a:t>
            </a:r>
            <a:r>
              <a:rPr lang="zh-CN" sz="2000">
                <a:latin typeface="宋体"/>
                <a:ea typeface="宋体"/>
              </a:rPr>
              <a:t>）维护人员能够对</a:t>
            </a:r>
            <a:r>
              <a:rPr lang="zh-CN" sz="2000"/>
              <a:t>WeChatterBot</a:t>
            </a:r>
            <a:r>
              <a:rPr lang="zh-CN" sz="2000">
                <a:latin typeface="宋体"/>
                <a:ea typeface="宋体"/>
              </a:rPr>
              <a:t>使用的模型进行更新。</a:t>
            </a:r>
          </a:p>
          <a:p>
            <a:r>
              <a:rPr lang="zh-CN" sz="2000"/>
              <a:t>2</a:t>
            </a:r>
            <a:r>
              <a:rPr lang="zh-CN" sz="2000">
                <a:latin typeface="宋体"/>
                <a:ea typeface="宋体"/>
              </a:rPr>
              <a:t>）维护人员可以对使用的数据进行更新与维护。</a:t>
            </a:r>
          </a:p>
          <a:p>
            <a:r>
              <a:rPr lang="zh-CN" sz="2000"/>
              <a:t>3</a:t>
            </a:r>
            <a:r>
              <a:rPr lang="zh-CN" sz="2000">
                <a:latin typeface="宋体"/>
                <a:ea typeface="宋体"/>
              </a:rPr>
              <a:t>）维护人员可以选择性的去掉</a:t>
            </a:r>
            <a:r>
              <a:rPr lang="zh-CN" sz="2000"/>
              <a:t>WeChatterBot</a:t>
            </a:r>
            <a:r>
              <a:rPr lang="zh-CN" sz="2000">
                <a:latin typeface="宋体"/>
                <a:ea typeface="宋体"/>
              </a:rPr>
              <a:t>中回答不恰当的规则以及人为添加规则。</a:t>
            </a:r>
          </a:p>
          <a:p>
            <a:r>
              <a:rPr lang="zh-CN" sz="2000"/>
              <a:t>4</a:t>
            </a:r>
            <a:r>
              <a:rPr lang="zh-CN" sz="2000">
                <a:latin typeface="宋体"/>
                <a:ea typeface="宋体"/>
              </a:rPr>
              <a:t>）维护人员可以将后台使用的数据迁移到其他数据库。</a:t>
            </a:r>
          </a:p>
          <a:p>
            <a:endParaRPr lang="zh-CN" sz="2000">
              <a:latin typeface="宋体"/>
              <a:ea typeface="宋体"/>
            </a:endParaRPr>
          </a:p>
          <a:p>
            <a:r>
              <a:rPr lang="zh-CN" sz="2400" b="1">
                <a:latin typeface="宋体"/>
                <a:ea typeface="Microsoft YaHei"/>
              </a:rPr>
              <a:t>从用户的角度：</a:t>
            </a:r>
          </a:p>
          <a:p>
            <a:r>
              <a:rPr lang="zh-CN" sz="2000"/>
              <a:t>1</a:t>
            </a:r>
            <a:r>
              <a:rPr lang="zh-CN" sz="2000">
                <a:latin typeface="宋体"/>
                <a:ea typeface="宋体"/>
              </a:rPr>
              <a:t>）用户可以通过微信公众号的对话界面发送文本信息。文本可以是中文或英文。</a:t>
            </a:r>
          </a:p>
          <a:p>
            <a:r>
              <a:rPr lang="zh-CN" sz="2000"/>
              <a:t>2</a:t>
            </a:r>
            <a:r>
              <a:rPr lang="zh-CN" sz="2000">
                <a:latin typeface="宋体"/>
                <a:ea typeface="宋体"/>
              </a:rPr>
              <a:t>）用户在发送信息后可以获得</a:t>
            </a:r>
            <a:r>
              <a:rPr lang="zh-CN" sz="2000"/>
              <a:t>WeChatterBot</a:t>
            </a:r>
            <a:r>
              <a:rPr lang="zh-CN" sz="2000">
                <a:latin typeface="宋体"/>
                <a:ea typeface="宋体"/>
              </a:rPr>
              <a:t>相应的回复。</a:t>
            </a:r>
          </a:p>
          <a:p>
            <a:r>
              <a:rPr lang="zh-CN" sz="2000"/>
              <a:t>3</a:t>
            </a:r>
            <a:r>
              <a:rPr lang="zh-CN" sz="2000">
                <a:latin typeface="宋体"/>
                <a:ea typeface="宋体"/>
              </a:rPr>
              <a:t>）用户可以通过对话获取一些服务如：快递查询、天气查询等。</a:t>
            </a:r>
          </a:p>
          <a:p>
            <a:r>
              <a:rPr lang="zh-CN" sz="2000"/>
              <a:t>4</a:t>
            </a:r>
            <a:r>
              <a:rPr lang="zh-CN" sz="2000">
                <a:latin typeface="宋体"/>
                <a:ea typeface="宋体"/>
              </a:rPr>
              <a:t>）用户可以根据自己的设定调教</a:t>
            </a:r>
            <a:r>
              <a:rPr lang="zh-CN" sz="2000"/>
              <a:t>WeChatterBot</a:t>
            </a:r>
            <a:r>
              <a:rPr lang="zh-CN" sz="2000">
                <a:latin typeface="宋体"/>
                <a:ea typeface="宋体"/>
              </a:rPr>
              <a:t>，使其对一些信息做出用户指定的回复。</a:t>
            </a:r>
          </a:p>
          <a:p>
            <a:r>
              <a:rPr lang="zh-CN" sz="2000"/>
              <a:t>5</a:t>
            </a:r>
            <a:r>
              <a:rPr lang="zh-CN" sz="2000">
                <a:latin typeface="宋体"/>
                <a:ea typeface="宋体"/>
              </a:rPr>
              <a:t>）用户结束对话后可以对对话质量进行评估。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 77"/>
          <p:cNvSpPr txBox="1"/>
          <p:nvPr/>
        </p:nvSpPr>
        <p:spPr>
          <a:xfrm>
            <a:off x="432000" y="216000"/>
            <a:ext cx="5783028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sz="4400" b="1"/>
              <a:t>功能需求——用例图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9201527" y="6257222"/>
            <a:ext cx="2990473" cy="614062"/>
            <a:chOff x="9201527" y="6257222"/>
            <a:chExt cx="2990473" cy="600778"/>
          </a:xfrm>
        </p:grpSpPr>
        <p:grpSp>
          <p:nvGrpSpPr>
            <p:cNvPr id="38" name="组合 37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44" name="等腰三角形 43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7" name="等腰三角形 46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1" name="等腰三角形 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pic>
        <p:nvPicPr>
          <p:cNvPr id="79" name="图片 78"/>
          <p:cNvPicPr/>
          <p:nvPr/>
        </p:nvPicPr>
        <p:blipFill>
          <a:blip r:embed="rId3"/>
          <a:stretch/>
        </p:blipFill>
        <p:spPr>
          <a:xfrm>
            <a:off x="3011779" y="1025999"/>
            <a:ext cx="6189748" cy="54746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 77"/>
          <p:cNvSpPr txBox="1"/>
          <p:nvPr/>
        </p:nvSpPr>
        <p:spPr>
          <a:xfrm>
            <a:off x="432000" y="216000"/>
            <a:ext cx="5783028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sz="4400" b="1"/>
              <a:t>功能需求——RUCM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9201527" y="6257222"/>
            <a:ext cx="2990473" cy="614062"/>
            <a:chOff x="9201527" y="6257222"/>
            <a:chExt cx="2990473" cy="600778"/>
          </a:xfrm>
        </p:grpSpPr>
        <p:grpSp>
          <p:nvGrpSpPr>
            <p:cNvPr id="38" name="组合 37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44" name="等腰三角形 43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7" name="等腰三角形 46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1" name="等腰三角形 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pic>
        <p:nvPicPr>
          <p:cNvPr id="79" name="图片 78"/>
          <p:cNvPicPr/>
          <p:nvPr/>
        </p:nvPicPr>
        <p:blipFill>
          <a:blip r:embed="rId3"/>
          <a:stretch/>
        </p:blipFill>
        <p:spPr>
          <a:xfrm>
            <a:off x="2244956" y="985441"/>
            <a:ext cx="6793716" cy="5759616"/>
          </a:xfrm>
          <a:prstGeom prst="rect">
            <a:avLst/>
          </a:prstGeom>
        </p:spPr>
      </p:pic>
      <p:sp>
        <p:nvSpPr>
          <p:cNvPr id="80" name="文本框 1"/>
          <p:cNvSpPr txBox="1"/>
          <p:nvPr/>
        </p:nvSpPr>
        <p:spPr>
          <a:xfrm>
            <a:off x="7318022" y="297283"/>
            <a:ext cx="3273118" cy="606875"/>
          </a:xfrm>
          <a:prstGeom prst="rect">
            <a:avLst/>
          </a:prstGeom>
          <a:noFill/>
        </p:spPr>
        <p:txBody>
          <a:bodyPr wrap="square"/>
          <a:lstStyle/>
          <a:p>
            <a:pPr algn="l">
              <a:lnSpc>
                <a:spcPct val="150000"/>
              </a:lnSpc>
            </a:pPr>
            <a:r>
              <a:rPr lang="zh-CN" sz="2400"/>
              <a:t>微信交互用例的RUCM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 77"/>
          <p:cNvSpPr txBox="1"/>
          <p:nvPr/>
        </p:nvSpPr>
        <p:spPr>
          <a:xfrm>
            <a:off x="432000" y="216000"/>
            <a:ext cx="5783028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sz="4400" b="1"/>
              <a:t>功能需求——RUCM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9201527" y="6257222"/>
            <a:ext cx="2990473" cy="614062"/>
            <a:chOff x="9201527" y="6257222"/>
            <a:chExt cx="2990473" cy="600778"/>
          </a:xfrm>
        </p:grpSpPr>
        <p:grpSp>
          <p:nvGrpSpPr>
            <p:cNvPr id="38" name="组合 37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44" name="等腰三角形 43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7" name="等腰三角形 46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1" name="等腰三角形 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79" name="文本框 1"/>
          <p:cNvSpPr txBox="1"/>
          <p:nvPr/>
        </p:nvSpPr>
        <p:spPr>
          <a:xfrm>
            <a:off x="7116644" y="297283"/>
            <a:ext cx="3273118" cy="60687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sz="2400"/>
              <a:t>生成回复用例的RUCM</a:t>
            </a:r>
          </a:p>
        </p:txBody>
      </p:sp>
      <p:sp>
        <p:nvSpPr>
          <p:cNvPr id="80" name=" 79"/>
          <p:cNvSpPr/>
          <p:nvPr/>
        </p:nvSpPr>
        <p:spPr>
          <a:xfrm>
            <a:off x="0" y="0"/>
            <a:ext cx="5080000" cy="5080000"/>
          </a:xfrm>
        </p:spPr>
        <p:txBody>
          <a:bodyPr/>
          <a:lstStyle/>
          <a:p>
            <a:r>
              <a:t>
            </a:t>
            </a:r>
          </a:p>
        </p:txBody>
      </p:sp>
      <p:pic>
        <p:nvPicPr>
          <p:cNvPr id="81" name="图片 80"/>
          <p:cNvPicPr/>
          <p:nvPr/>
        </p:nvPicPr>
        <p:blipFill>
          <a:blip r:embed="rId3"/>
          <a:stretch/>
        </p:blipFill>
        <p:spPr>
          <a:xfrm>
            <a:off x="1713408" y="1181076"/>
            <a:ext cx="8610711" cy="49522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 77"/>
          <p:cNvSpPr txBox="1"/>
          <p:nvPr/>
        </p:nvSpPr>
        <p:spPr>
          <a:xfrm>
            <a:off x="432000" y="216000"/>
            <a:ext cx="5783028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sz="4400" b="1"/>
              <a:t>功能需求——RUCM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9201527" y="6257222"/>
            <a:ext cx="2990473" cy="614062"/>
            <a:chOff x="9201527" y="6257222"/>
            <a:chExt cx="2990473" cy="600778"/>
          </a:xfrm>
        </p:grpSpPr>
        <p:grpSp>
          <p:nvGrpSpPr>
            <p:cNvPr id="38" name="组合 37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44" name="等腰三角形 43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7" name="等腰三角形 46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1" name="等腰三角形 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79" name="文本框 1"/>
          <p:cNvSpPr txBox="1"/>
          <p:nvPr/>
        </p:nvSpPr>
        <p:spPr>
          <a:xfrm>
            <a:off x="6467764" y="216000"/>
            <a:ext cx="4139077" cy="60687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sz="2400"/>
              <a:t>对话信息维护用例的RUCM</a:t>
            </a:r>
          </a:p>
        </p:txBody>
      </p:sp>
      <p:pic>
        <p:nvPicPr>
          <p:cNvPr id="80" name="图片 79"/>
          <p:cNvPicPr/>
          <p:nvPr/>
        </p:nvPicPr>
        <p:blipFill>
          <a:blip r:embed="rId3"/>
          <a:stretch/>
        </p:blipFill>
        <p:spPr>
          <a:xfrm>
            <a:off x="719788" y="985441"/>
            <a:ext cx="5029460" cy="2048697"/>
          </a:xfrm>
          <a:prstGeom prst="rect">
            <a:avLst/>
          </a:prstGeom>
        </p:spPr>
      </p:pic>
      <p:pic>
        <p:nvPicPr>
          <p:cNvPr id="81" name="图片 80"/>
          <p:cNvPicPr/>
          <p:nvPr/>
        </p:nvPicPr>
        <p:blipFill>
          <a:blip r:embed="rId4"/>
          <a:stretch/>
        </p:blipFill>
        <p:spPr>
          <a:xfrm>
            <a:off x="599268" y="3048064"/>
            <a:ext cx="5270500" cy="3810000"/>
          </a:xfrm>
          <a:prstGeom prst="rect">
            <a:avLst/>
          </a:prstGeom>
        </p:spPr>
      </p:pic>
      <p:pic>
        <p:nvPicPr>
          <p:cNvPr id="82" name="图片 81"/>
          <p:cNvPicPr/>
          <p:nvPr/>
        </p:nvPicPr>
        <p:blipFill>
          <a:blip r:embed="rId5"/>
          <a:stretch/>
        </p:blipFill>
        <p:spPr>
          <a:xfrm>
            <a:off x="6291214" y="936806"/>
            <a:ext cx="5270500" cy="3619500"/>
          </a:xfrm>
          <a:prstGeom prst="rect">
            <a:avLst/>
          </a:prstGeom>
        </p:spPr>
      </p:pic>
      <p:pic>
        <p:nvPicPr>
          <p:cNvPr id="83" name="图片 82"/>
          <p:cNvPicPr/>
          <p:nvPr/>
        </p:nvPicPr>
        <p:blipFill>
          <a:blip r:embed="rId6"/>
          <a:stretch/>
        </p:blipFill>
        <p:spPr>
          <a:xfrm>
            <a:off x="6291214" y="4540314"/>
            <a:ext cx="5270500" cy="825500"/>
          </a:xfrm>
          <a:prstGeom prst="rect">
            <a:avLst/>
          </a:prstGeom>
        </p:spPr>
      </p:pic>
      <p:pic>
        <p:nvPicPr>
          <p:cNvPr id="84" name="图片 83"/>
          <p:cNvPicPr/>
          <p:nvPr/>
        </p:nvPicPr>
        <p:blipFill>
          <a:blip r:embed="rId7"/>
          <a:stretch/>
        </p:blipFill>
        <p:spPr>
          <a:xfrm>
            <a:off x="6291214" y="5365814"/>
            <a:ext cx="52705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 77"/>
          <p:cNvSpPr txBox="1"/>
          <p:nvPr/>
        </p:nvSpPr>
        <p:spPr>
          <a:xfrm>
            <a:off x="432000" y="216000"/>
            <a:ext cx="5783028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sz="4400" b="1"/>
              <a:t>功能需求——RUCM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9201527" y="6257222"/>
            <a:ext cx="2990473" cy="614062"/>
            <a:chOff x="9201527" y="6257222"/>
            <a:chExt cx="2990473" cy="600778"/>
          </a:xfrm>
        </p:grpSpPr>
        <p:grpSp>
          <p:nvGrpSpPr>
            <p:cNvPr id="38" name="组合 37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44" name="等腰三角形 43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7" name="等腰三角形 46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1" name="等腰三角形 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79" name="文本框 1"/>
          <p:cNvSpPr txBox="1"/>
          <p:nvPr/>
        </p:nvSpPr>
        <p:spPr>
          <a:xfrm>
            <a:off x="6579640" y="297283"/>
            <a:ext cx="4178891" cy="60687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sz="2400"/>
              <a:t>对话规则查询用例的RUCM</a:t>
            </a:r>
          </a:p>
        </p:txBody>
      </p:sp>
      <p:pic>
        <p:nvPicPr>
          <p:cNvPr id="80" name="图片 79"/>
          <p:cNvPicPr/>
          <p:nvPr/>
        </p:nvPicPr>
        <p:blipFill>
          <a:blip r:embed="rId3"/>
          <a:stretch/>
        </p:blipFill>
        <p:spPr>
          <a:xfrm>
            <a:off x="2632868" y="1574322"/>
            <a:ext cx="6724888" cy="39539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 77"/>
          <p:cNvSpPr txBox="1"/>
          <p:nvPr/>
        </p:nvSpPr>
        <p:spPr>
          <a:xfrm>
            <a:off x="432000" y="216000"/>
            <a:ext cx="5783028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sz="4400" b="1"/>
              <a:t>功能需求——RUCM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9201527" y="6257222"/>
            <a:ext cx="2990473" cy="614062"/>
            <a:chOff x="9201527" y="6257222"/>
            <a:chExt cx="2990473" cy="600778"/>
          </a:xfrm>
        </p:grpSpPr>
        <p:grpSp>
          <p:nvGrpSpPr>
            <p:cNvPr id="38" name="组合 37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44" name="等腰三角形 43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7" name="等腰三角形 46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1" name="等腰三角形 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79" name="文本框 1"/>
          <p:cNvSpPr txBox="1"/>
          <p:nvPr/>
        </p:nvSpPr>
        <p:spPr>
          <a:xfrm>
            <a:off x="6848142" y="297283"/>
            <a:ext cx="3273118" cy="60687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sz="2400"/>
              <a:t>对话查询用例的RUCM</a:t>
            </a:r>
          </a:p>
        </p:txBody>
      </p:sp>
      <p:pic>
        <p:nvPicPr>
          <p:cNvPr id="80" name="图片 79"/>
          <p:cNvPicPr/>
          <p:nvPr/>
        </p:nvPicPr>
        <p:blipFill>
          <a:blip r:embed="rId3"/>
          <a:stretch/>
        </p:blipFill>
        <p:spPr>
          <a:xfrm>
            <a:off x="339119" y="1816164"/>
            <a:ext cx="5594111" cy="1914965"/>
          </a:xfrm>
          <a:prstGeom prst="rect">
            <a:avLst/>
          </a:prstGeom>
        </p:spPr>
      </p:pic>
      <p:pic>
        <p:nvPicPr>
          <p:cNvPr id="81" name="图片 80"/>
          <p:cNvPicPr/>
          <p:nvPr/>
        </p:nvPicPr>
        <p:blipFill>
          <a:blip r:embed="rId4"/>
          <a:stretch/>
        </p:blipFill>
        <p:spPr>
          <a:xfrm>
            <a:off x="6011523" y="1324788"/>
            <a:ext cx="6103378" cy="385321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 77"/>
          <p:cNvSpPr txBox="1"/>
          <p:nvPr/>
        </p:nvSpPr>
        <p:spPr>
          <a:xfrm>
            <a:off x="432000" y="216000"/>
            <a:ext cx="5783028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sz="4400" b="1"/>
              <a:t>功能需求——RUCM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9201527" y="6257222"/>
            <a:ext cx="2990473" cy="614062"/>
            <a:chOff x="9201527" y="6257222"/>
            <a:chExt cx="2990473" cy="600778"/>
          </a:xfrm>
        </p:grpSpPr>
        <p:grpSp>
          <p:nvGrpSpPr>
            <p:cNvPr id="38" name="组合 37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44" name="等腰三角形 43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7" name="等腰三角形 46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1" name="等腰三角形 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79" name="文本框 1"/>
          <p:cNvSpPr txBox="1"/>
          <p:nvPr/>
        </p:nvSpPr>
        <p:spPr>
          <a:xfrm>
            <a:off x="6962266" y="297283"/>
            <a:ext cx="3273118" cy="60687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sz="2400"/>
              <a:t>对话添加用例的RUCM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2476241" y="1165706"/>
            <a:ext cx="6859140" cy="5136266"/>
            <a:chOff x="753350" y="1120956"/>
            <a:chExt cx="5270500" cy="4127500"/>
          </a:xfrm>
        </p:grpSpPr>
        <p:pic>
          <p:nvPicPr>
            <p:cNvPr id="81" name="图片 80"/>
            <p:cNvPicPr/>
            <p:nvPr/>
          </p:nvPicPr>
          <p:blipFill>
            <a:blip r:embed="rId3"/>
            <a:stretch/>
          </p:blipFill>
          <p:spPr>
            <a:xfrm>
              <a:off x="753350" y="1120956"/>
              <a:ext cx="5270500" cy="3251200"/>
            </a:xfrm>
            <a:prstGeom prst="rect">
              <a:avLst/>
            </a:prstGeom>
          </p:spPr>
        </p:pic>
        <p:pic>
          <p:nvPicPr>
            <p:cNvPr id="82" name="图片 81"/>
            <p:cNvPicPr/>
            <p:nvPr/>
          </p:nvPicPr>
          <p:blipFill>
            <a:blip r:embed="rId4"/>
            <a:stretch/>
          </p:blipFill>
          <p:spPr>
            <a:xfrm>
              <a:off x="753350" y="4372156"/>
              <a:ext cx="5270500" cy="8763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 77"/>
          <p:cNvSpPr txBox="1"/>
          <p:nvPr/>
        </p:nvSpPr>
        <p:spPr>
          <a:xfrm>
            <a:off x="432000" y="216000"/>
            <a:ext cx="5783028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sz="4400" b="1"/>
              <a:t>功能需求——RUCM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9201527" y="6257222"/>
            <a:ext cx="2990473" cy="614062"/>
            <a:chOff x="9201527" y="6257222"/>
            <a:chExt cx="2990473" cy="600778"/>
          </a:xfrm>
        </p:grpSpPr>
        <p:grpSp>
          <p:nvGrpSpPr>
            <p:cNvPr id="38" name="组合 37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44" name="等腰三角形 43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7" name="等腰三角形 46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1" name="等腰三角形 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79" name="文本框 1"/>
          <p:cNvSpPr txBox="1"/>
          <p:nvPr/>
        </p:nvSpPr>
        <p:spPr>
          <a:xfrm>
            <a:off x="6995896" y="232590"/>
            <a:ext cx="3273118" cy="60687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sz="2400" dirty="0"/>
              <a:t>对话删除用例的RUCM</a:t>
            </a:r>
          </a:p>
        </p:txBody>
      </p:sp>
      <p:pic>
        <p:nvPicPr>
          <p:cNvPr id="80" name="图片 79"/>
          <p:cNvPicPr/>
          <p:nvPr/>
        </p:nvPicPr>
        <p:blipFill>
          <a:blip r:embed="rId3"/>
          <a:stretch/>
        </p:blipFill>
        <p:spPr>
          <a:xfrm>
            <a:off x="3158685" y="904158"/>
            <a:ext cx="5841068" cy="58408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 defTabSz="91440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zh-CN"/>
              <a:t>引言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 77"/>
          <p:cNvSpPr txBox="1"/>
          <p:nvPr/>
        </p:nvSpPr>
        <p:spPr>
          <a:xfrm>
            <a:off x="432000" y="216000"/>
            <a:ext cx="5783028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sz="4400" b="1"/>
              <a:t>功能需求——RUCM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9201527" y="6257222"/>
            <a:ext cx="2990473" cy="614062"/>
            <a:chOff x="9201527" y="6257222"/>
            <a:chExt cx="2990473" cy="600778"/>
          </a:xfrm>
        </p:grpSpPr>
        <p:grpSp>
          <p:nvGrpSpPr>
            <p:cNvPr id="38" name="组合 37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44" name="等腰三角形 43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7" name="等腰三角形 46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1" name="等腰三角形 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79" name="文本框 1"/>
          <p:cNvSpPr txBox="1"/>
          <p:nvPr/>
        </p:nvSpPr>
        <p:spPr>
          <a:xfrm>
            <a:off x="6774172" y="297283"/>
            <a:ext cx="4099263" cy="60687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sz="2400"/>
              <a:t>对话规则更新用例的RUCM</a:t>
            </a:r>
          </a:p>
        </p:txBody>
      </p:sp>
      <p:pic>
        <p:nvPicPr>
          <p:cNvPr id="80" name="图片 79"/>
          <p:cNvPicPr/>
          <p:nvPr/>
        </p:nvPicPr>
        <p:blipFill>
          <a:blip r:embed="rId3"/>
          <a:stretch/>
        </p:blipFill>
        <p:spPr>
          <a:xfrm>
            <a:off x="268502" y="1975204"/>
            <a:ext cx="7384742" cy="2506541"/>
          </a:xfrm>
          <a:prstGeom prst="rect">
            <a:avLst/>
          </a:prstGeom>
        </p:spPr>
      </p:pic>
      <p:pic>
        <p:nvPicPr>
          <p:cNvPr id="81" name="图片 80"/>
          <p:cNvPicPr/>
          <p:nvPr/>
        </p:nvPicPr>
        <p:blipFill>
          <a:blip r:embed="rId4"/>
          <a:stretch/>
        </p:blipFill>
        <p:spPr>
          <a:xfrm>
            <a:off x="5226742" y="985441"/>
            <a:ext cx="6813000" cy="557881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zh-CN"/>
              <a:t>非功能需求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640" y="265589"/>
            <a:ext cx="10515600" cy="1325563"/>
          </a:xfrm>
          <a:prstGeom prst="rect">
            <a:avLst/>
          </a:prstGeom>
        </p:spPr>
        <p:txBody>
          <a:bodyPr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zh-CN" sz="4400" b="1" i="0" strike="noStrike" spc="0">
                <a:solidFill>
                  <a:srgbClr val="000000"/>
                </a:solidFill>
                <a:latin typeface="Arial"/>
                <a:ea typeface="微软雅黑"/>
              </a:rPr>
              <a:t>非功能需求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8031" y="1093475"/>
            <a:ext cx="10515600" cy="5163748"/>
          </a:xfrm>
          <a:prstGeom prst="rect">
            <a:avLst/>
          </a:prstGeom>
        </p:spPr>
        <p:txBody>
          <a:bodyPr/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sz="2000" b="1">
                <a:latin typeface="宋体"/>
                <a:ea typeface="Microsoft YaHei"/>
              </a:rPr>
              <a:t>高效性</a:t>
            </a:r>
          </a:p>
          <a:p>
            <a:pPr marL="546100" lvl="1" indent="-273050"/>
            <a:r>
              <a:rPr lang="zh-CN" sz="1800">
                <a:ea typeface="Microsoft YaHei"/>
              </a:rPr>
              <a:t>高效性需求对系统在处理特定功能时的工作效率和时间提出要求。本项目从以下四方面定义高效性需求：</a:t>
            </a:r>
          </a:p>
          <a:p>
            <a:pPr marL="546100" lvl="1" indent="-273050"/>
            <a:r>
              <a:rPr lang="zh-CN" sz="1800">
                <a:ea typeface="Microsoft YaHei"/>
              </a:rPr>
              <a:t>1）响应时间</a:t>
            </a:r>
          </a:p>
          <a:p>
            <a:pPr marL="546100" lvl="1" indent="-273050"/>
            <a:r>
              <a:rPr lang="zh-CN" sz="1800">
                <a:ea typeface="Microsoft YaHei"/>
              </a:rPr>
              <a:t>2）并发能力</a:t>
            </a:r>
          </a:p>
          <a:p>
            <a:pPr marL="546100" lvl="1" indent="-273050"/>
            <a:r>
              <a:rPr lang="zh-CN" sz="1800">
                <a:ea typeface="Microsoft YaHei"/>
              </a:rPr>
              <a:t>3）资源使用</a:t>
            </a:r>
          </a:p>
          <a:p>
            <a:pPr marL="546100" lvl="1" indent="-273050"/>
            <a:r>
              <a:rPr lang="zh-CN" sz="1800">
                <a:ea typeface="Microsoft YaHei"/>
              </a:rPr>
              <a:t>4）对话效果</a:t>
            </a:r>
          </a:p>
          <a:p>
            <a:r>
              <a:rPr lang="zh-CN" sz="2000" b="1">
                <a:latin typeface="宋体"/>
                <a:ea typeface="Microsoft YaHei"/>
              </a:rPr>
              <a:t>可靠性</a:t>
            </a:r>
          </a:p>
          <a:p>
            <a:pPr marL="546100" lvl="1" indent="-273050"/>
            <a:r>
              <a:rPr lang="zh-CN" sz="1800">
                <a:ea typeface="Microsoft YaHei"/>
              </a:rPr>
              <a:t>1）异常处理</a:t>
            </a:r>
          </a:p>
          <a:p>
            <a:pPr marL="546100" lvl="1" indent="-273050"/>
            <a:r>
              <a:rPr lang="zh-CN" sz="1800">
                <a:ea typeface="Microsoft YaHei"/>
              </a:rPr>
              <a:t>2）异常输入</a:t>
            </a:r>
          </a:p>
          <a:p>
            <a:r>
              <a:rPr lang="zh-CN" sz="2000" b="1">
                <a:latin typeface="宋体"/>
                <a:ea typeface="Microsoft YaHei"/>
              </a:rPr>
              <a:t>可扩展性</a:t>
            </a:r>
          </a:p>
          <a:p>
            <a:pPr marL="546100" lvl="1" indent="-273050"/>
            <a:r>
              <a:rPr lang="zh-CN" sz="1800">
                <a:ea typeface="Microsoft YaHei"/>
              </a:rPr>
              <a:t>可扩展性需求要求软件系统能满足未来使用的需要。</a:t>
            </a:r>
          </a:p>
          <a:p>
            <a:pPr marL="546100" lvl="1" indent="-273050"/>
            <a:r>
              <a:rPr lang="zh-CN" sz="1800">
                <a:ea typeface="Microsoft YaHei"/>
              </a:rPr>
              <a:t>本项目给出面向更多功能的扩展性需求。</a:t>
            </a:r>
            <a:r>
              <a:rPr lang="zh-CN" sz="1800">
                <a:solidFill>
                  <a:srgbClr val="000000"/>
                </a:solidFill>
                <a:latin typeface="Arial"/>
                <a:ea typeface="Microsoft YaHei"/>
              </a:rPr>
              <a:t>WeChatterBot框架需要为后续开发人员提供比较大的灵活性。主要的关注点是WeChatterBot应当为后续开发人员提供丰富的配置接口。</a:t>
            </a:r>
          </a:p>
          <a:p>
            <a:endParaRPr lang="zh-CN" sz="1200"/>
          </a:p>
        </p:txBody>
      </p:sp>
      <p:grpSp>
        <p:nvGrpSpPr>
          <p:cNvPr id="4" name="组合 3"/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5" name="组合 4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1" name="等腰三角形 43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44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45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等腰三角形 46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7" name="等腰三角形 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8" name="等腰三角形 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9" name="等腰三角形 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等腰三角形 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 defTabSz="91440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zh-CN"/>
              <a:t>环境需求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640" y="265589"/>
            <a:ext cx="10515600" cy="1325563"/>
          </a:xfrm>
        </p:spPr>
        <p:txBody>
          <a:bodyPr/>
          <a:lstStyle/>
          <a:p>
            <a:r>
              <a:rPr lang="zh-CN" sz="4400" b="1" i="0" strike="noStrike" spc="0">
                <a:solidFill>
                  <a:srgbClr val="000000"/>
                </a:solidFill>
                <a:latin typeface="Arial"/>
                <a:ea typeface="微软雅黑"/>
              </a:rPr>
              <a:t>设备环境&amp;支持软件环境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64" y="1660827"/>
            <a:ext cx="10515600" cy="4351338"/>
          </a:xfrm>
        </p:spPr>
        <p:txBody>
          <a:bodyPr/>
          <a:lstStyle/>
          <a:p>
            <a:r>
              <a:rPr lang="zh-CN" sz="2000" b="0" i="0" strike="noStrike" spc="0">
                <a:solidFill>
                  <a:srgbClr val="000000"/>
                </a:solidFill>
                <a:latin typeface="Arial"/>
                <a:ea typeface="微软雅黑"/>
              </a:rPr>
              <a:t>CPU:  Intel等主流CPU</a:t>
            </a:r>
          </a:p>
          <a:p>
            <a:r>
              <a:rPr lang="zh-CN" sz="2000" b="0" i="0" strike="noStrike" spc="0">
                <a:solidFill>
                  <a:srgbClr val="000000"/>
                </a:solidFill>
                <a:latin typeface="Arial"/>
                <a:ea typeface="微软雅黑"/>
              </a:rPr>
              <a:t>内存：2G内存及以上</a:t>
            </a:r>
          </a:p>
          <a:p>
            <a:r>
              <a:rPr lang="zh-CN" sz="2000" b="0" i="0" strike="noStrike" spc="0">
                <a:solidFill>
                  <a:srgbClr val="000000"/>
                </a:solidFill>
                <a:latin typeface="Arial"/>
                <a:ea typeface="微软雅黑"/>
              </a:rPr>
              <a:t>硬盘：20G硬盘及以上</a:t>
            </a:r>
          </a:p>
          <a:p>
            <a:r>
              <a:rPr lang="zh-CN" sz="2000" b="0" i="0" strike="noStrike" spc="0">
                <a:solidFill>
                  <a:srgbClr val="000000"/>
                </a:solidFill>
                <a:latin typeface="Arial"/>
                <a:ea typeface="微软雅黑"/>
              </a:rPr>
              <a:t>GPU：能够使用CUDA（只有G80、G92、G94、G96、GT200、GF100、GF110、GK100、GK104、GK107及以上平台的Nvidia显卡）</a:t>
            </a:r>
          </a:p>
          <a:p>
            <a:pPr marL="0" indent="0">
              <a:buNone/>
            </a:pPr>
            <a:endParaRPr lang="zh-CN" sz="2000" b="0" i="0" strike="noStrike" spc="0">
              <a:solidFill>
                <a:srgbClr val="000000"/>
              </a:solidFill>
              <a:latin typeface="Arial"/>
              <a:ea typeface="微软雅黑"/>
            </a:endParaRPr>
          </a:p>
          <a:p>
            <a:r>
              <a:rPr lang="zh-CN" sz="2000" b="0" i="0" strike="noStrike" spc="0">
                <a:solidFill>
                  <a:srgbClr val="000000"/>
                </a:solidFill>
                <a:latin typeface="Arial"/>
                <a:ea typeface="微软雅黑"/>
              </a:rPr>
              <a:t>操作系统：Linux（包括Ubuntu 14.04.以上和OS X 10.0以上等）</a:t>
            </a:r>
          </a:p>
          <a:p>
            <a:r>
              <a:rPr lang="zh-CN" sz="2000" b="0" i="0" strike="noStrike" spc="0">
                <a:solidFill>
                  <a:srgbClr val="000000"/>
                </a:solidFill>
                <a:latin typeface="Arial"/>
                <a:ea typeface="微软雅黑"/>
              </a:rPr>
              <a:t>编译环境：Python 3.6, ChatterBot 2.0, nltk 6.2.5</a:t>
            </a:r>
          </a:p>
          <a:p>
            <a:endParaRPr lang="en-US" sz="2000">
              <a:latin typeface="Microsoft YaHei"/>
              <a:ea typeface="微软雅黑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5" name="组合 4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1" name="等腰三角形 43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44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45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等腰三角形 46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7" name="等腰三角形 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8" name="等腰三角形 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9" name="等腰三角形 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等腰三角形 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640" y="265589"/>
            <a:ext cx="10515600" cy="1325563"/>
          </a:xfrm>
          <a:prstGeom prst="rect">
            <a:avLst/>
          </a:prstGeom>
        </p:spPr>
        <p:txBody>
          <a:bodyPr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zh-CN" sz="4400" b="1" i="0" strike="noStrike" spc="0">
                <a:solidFill>
                  <a:srgbClr val="000000"/>
                </a:solidFill>
                <a:latin typeface="Arial"/>
                <a:ea typeface="微软雅黑"/>
              </a:rPr>
              <a:t>软件接口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64" y="1660827"/>
            <a:ext cx="10515600" cy="1604157"/>
          </a:xfrm>
          <a:prstGeom prst="rect">
            <a:avLst/>
          </a:prstGeom>
        </p:spPr>
        <p:txBody>
          <a:bodyPr/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b="1"/>
              <a:t>1）</a:t>
            </a:r>
            <a:r>
              <a:rPr lang="zh-CN" b="1">
                <a:latin typeface="宋体"/>
                <a:ea typeface="宋体"/>
              </a:rPr>
              <a:t>获取</a:t>
            </a:r>
            <a:r>
              <a:rPr lang="zh-CN" b="1"/>
              <a:t>access_token</a:t>
            </a:r>
          </a:p>
          <a:p>
            <a:r>
              <a:rPr lang="zh-CN"/>
              <a:t>access_token</a:t>
            </a:r>
            <a:r>
              <a:rPr lang="zh-CN">
                <a:latin typeface="宋体"/>
                <a:ea typeface="宋体"/>
              </a:rPr>
              <a:t>是公众号的全局唯一接口调用凭据，公众号调用各接口时都需使用</a:t>
            </a:r>
            <a:r>
              <a:rPr lang="zh-CN"/>
              <a:t>access_token</a:t>
            </a:r>
            <a:r>
              <a:rPr lang="zh-CN">
                <a:latin typeface="宋体"/>
                <a:ea typeface="宋体"/>
              </a:rPr>
              <a:t>。参数说明见下表：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5" name="组合 4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1" name="等腰三角形 43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44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45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等腰三角形 46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7" name="等腰三角形 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8" name="等腰三角形 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9" name="等腰三角形 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等腰三角形 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graphicFrame>
        <p:nvGraphicFramePr>
          <p:cNvPr id="15" name="表格 14"/>
          <p:cNvGraphicFramePr/>
          <p:nvPr/>
        </p:nvGraphicFramePr>
        <p:xfrm>
          <a:off x="1990788" y="3546434"/>
          <a:ext cx="8210550" cy="227584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zh-CN" b="1">
                          <a:ea typeface="Microsoft YaHei"/>
                        </a:rPr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b="1">
                          <a:ea typeface="Microsoft YaHei"/>
                        </a:rPr>
                        <a:t>是否必须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b="1">
                          <a:ea typeface="Microsoft YaHei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ea typeface="Microsoft YaHei"/>
                        </a:rPr>
                        <a:t>grant_type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宋体"/>
                          <a:ea typeface="Microsoft YaHei"/>
                        </a:rPr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宋体"/>
                          <a:ea typeface="Microsoft YaHei"/>
                        </a:rPr>
                        <a:t>获取</a:t>
                      </a:r>
                      <a:r>
                        <a:rPr lang="zh-CN">
                          <a:ea typeface="Microsoft YaHei"/>
                        </a:rPr>
                        <a:t>access_token</a:t>
                      </a:r>
                      <a:r>
                        <a:rPr lang="zh-CN">
                          <a:latin typeface="宋体"/>
                          <a:ea typeface="Microsoft YaHei"/>
                        </a:rPr>
                        <a:t>填写</a:t>
                      </a:r>
                      <a:r>
                        <a:rPr lang="zh-CN">
                          <a:ea typeface="Microsoft YaHei"/>
                        </a:rPr>
                        <a:t>client_credential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ea typeface="Microsoft YaHei"/>
                        </a:rPr>
                        <a:t>appid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宋体"/>
                          <a:ea typeface="Microsoft YaHei"/>
                        </a:rPr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宋体"/>
                          <a:ea typeface="Microsoft YaHei"/>
                        </a:rPr>
                        <a:t>第三方用户唯一凭证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ea typeface="Microsoft YaHei"/>
                        </a:rPr>
                        <a:t>secret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宋体"/>
                          <a:ea typeface="Microsoft YaHei"/>
                        </a:rPr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宋体"/>
                          <a:ea typeface="Microsoft YaHei"/>
                        </a:rPr>
                        <a:t>第三方用户唯一凭证密钥，即</a:t>
                      </a:r>
                      <a:r>
                        <a:rPr lang="zh-CN">
                          <a:ea typeface="Microsoft YaHei"/>
                        </a:rPr>
                        <a:t>appsecret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640" y="265589"/>
            <a:ext cx="10515600" cy="1325563"/>
          </a:xfrm>
          <a:prstGeom prst="rect">
            <a:avLst/>
          </a:prstGeom>
        </p:spPr>
        <p:txBody>
          <a:bodyPr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zh-CN" sz="4400" b="1" i="0" strike="noStrike" spc="0">
                <a:solidFill>
                  <a:srgbClr val="000000"/>
                </a:solidFill>
                <a:latin typeface="Arial"/>
                <a:ea typeface="微软雅黑"/>
              </a:rPr>
              <a:t>软件接口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64" y="1660827"/>
            <a:ext cx="10515600" cy="4351338"/>
          </a:xfrm>
          <a:prstGeom prst="rect">
            <a:avLst/>
          </a:prstGeom>
        </p:spPr>
        <p:txBody>
          <a:bodyPr/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sz="2800" b="1"/>
              <a:t>2）</a:t>
            </a:r>
            <a:r>
              <a:rPr lang="zh-CN" sz="2800" b="1">
                <a:latin typeface="宋体"/>
                <a:ea typeface="宋体"/>
              </a:rPr>
              <a:t>接收普通消息</a:t>
            </a:r>
          </a:p>
          <a:p>
            <a:r>
              <a:rPr lang="zh-CN" sz="2800">
                <a:latin typeface="宋体"/>
                <a:ea typeface="宋体"/>
              </a:rPr>
              <a:t>当普通微信用户向公众账号发消息时，微信服务器将</a:t>
            </a:r>
            <a:r>
              <a:rPr lang="zh-CN" sz="2800"/>
              <a:t>POST</a:t>
            </a:r>
            <a:r>
              <a:rPr lang="zh-CN" sz="2800">
                <a:latin typeface="宋体"/>
                <a:ea typeface="宋体"/>
              </a:rPr>
              <a:t>消息的</a:t>
            </a:r>
            <a:r>
              <a:rPr lang="zh-CN" sz="2800"/>
              <a:t>XML</a:t>
            </a:r>
            <a:r>
              <a:rPr lang="zh-CN" sz="2800">
                <a:latin typeface="宋体"/>
                <a:ea typeface="宋体"/>
              </a:rPr>
              <a:t>数据包到开发者填写的</a:t>
            </a:r>
            <a:r>
              <a:rPr lang="zh-CN" sz="2800"/>
              <a:t>URL</a:t>
            </a:r>
            <a:r>
              <a:rPr lang="zh-CN" sz="2800">
                <a:latin typeface="宋体"/>
                <a:ea typeface="宋体"/>
              </a:rPr>
              <a:t>上。参数说明见下表：</a:t>
            </a:r>
          </a:p>
          <a:p>
            <a:endParaRPr lang="zh-CN" sz="2800"/>
          </a:p>
          <a:p>
            <a:endParaRPr lang="en-US" sz="900">
              <a:latin typeface="Microsoft YaHei"/>
              <a:ea typeface="微软雅黑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5" name="组合 4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1" name="等腰三角形 43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44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45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等腰三角形 46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7" name="等腰三角形 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8" name="等腰三角形 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9" name="等腰三角形 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等腰三角形 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graphicFrame>
        <p:nvGraphicFramePr>
          <p:cNvPr id="15" name="表格 14"/>
          <p:cNvGraphicFramePr/>
          <p:nvPr/>
        </p:nvGraphicFramePr>
        <p:xfrm>
          <a:off x="1990788" y="3369681"/>
          <a:ext cx="7950200" cy="332486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397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algn="ctr"/>
                      <a:r>
                        <a:rPr lang="zh-CN" b="1">
                          <a:ea typeface="Microsoft YaHei"/>
                        </a:rPr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b="1">
                          <a:ea typeface="Microsoft YaHei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ea typeface="Microsoft YaHei"/>
                        </a:rPr>
                        <a:t>ToUserName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宋体"/>
                          <a:ea typeface="Microsoft YaHei"/>
                        </a:rPr>
                        <a:t>开发者微信号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ea typeface="Microsoft YaHei"/>
                        </a:rPr>
                        <a:t>FromUserName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宋体"/>
                          <a:ea typeface="Microsoft YaHei"/>
                        </a:rPr>
                        <a:t>发送方账号(OpenID)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ea typeface="Microsoft YaHei"/>
                        </a:rPr>
                        <a:t>CreateTime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宋体"/>
                          <a:ea typeface="Microsoft YaHei"/>
                        </a:rPr>
                        <a:t>消息创建时间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ea typeface="Microsoft YaHei"/>
                        </a:rPr>
                        <a:t>MsgType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ea typeface="Microsoft YaHei"/>
                        </a:rPr>
                        <a:t>消息类型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ea typeface="Microsoft YaHei"/>
                        </a:rPr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ea typeface="Microsoft YaHei"/>
                        </a:rPr>
                        <a:t>文本消息内容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ea typeface="Microsoft YaHei"/>
                        </a:rPr>
                        <a:t>MsgId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ea typeface="Microsoft YaHei"/>
                        </a:rPr>
                        <a:t>消息ID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640" y="265589"/>
            <a:ext cx="10515600" cy="1325563"/>
          </a:xfrm>
          <a:prstGeom prst="rect">
            <a:avLst/>
          </a:prstGeom>
        </p:spPr>
        <p:txBody>
          <a:bodyPr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zh-CN" sz="4400" b="1" i="0" strike="noStrike" spc="0">
                <a:solidFill>
                  <a:srgbClr val="000000"/>
                </a:solidFill>
                <a:latin typeface="Arial"/>
                <a:ea typeface="微软雅黑"/>
              </a:rPr>
              <a:t>软件接口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64" y="1660827"/>
            <a:ext cx="10515600" cy="4351338"/>
          </a:xfrm>
          <a:prstGeom prst="rect">
            <a:avLst/>
          </a:prstGeom>
        </p:spPr>
        <p:txBody>
          <a:bodyPr/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sz="2800" b="1"/>
              <a:t>3）</a:t>
            </a:r>
            <a:r>
              <a:rPr lang="zh-CN" sz="2800" b="1">
                <a:latin typeface="宋体"/>
                <a:ea typeface="宋体"/>
              </a:rPr>
              <a:t>回复文本消息</a:t>
            </a:r>
          </a:p>
          <a:p>
            <a:r>
              <a:rPr lang="zh-CN" sz="2800">
                <a:latin typeface="宋体"/>
                <a:ea typeface="宋体"/>
              </a:rPr>
              <a:t>当用户发送消息给公众号时（或某些特定的用户操作引发的事件推送时），会产生一个</a:t>
            </a:r>
            <a:r>
              <a:rPr lang="zh-CN" sz="2800"/>
              <a:t>POST</a:t>
            </a:r>
            <a:r>
              <a:rPr lang="zh-CN" sz="2800">
                <a:latin typeface="宋体"/>
                <a:ea typeface="宋体"/>
              </a:rPr>
              <a:t>请求，开发者可以在响应包（</a:t>
            </a:r>
            <a:r>
              <a:rPr lang="zh-CN" sz="2800"/>
              <a:t>Get</a:t>
            </a:r>
            <a:r>
              <a:rPr lang="zh-CN" sz="2800">
                <a:latin typeface="宋体"/>
                <a:ea typeface="宋体"/>
              </a:rPr>
              <a:t>）中返回特定</a:t>
            </a:r>
            <a:r>
              <a:rPr lang="zh-CN" sz="2800"/>
              <a:t>XML</a:t>
            </a:r>
            <a:r>
              <a:rPr lang="zh-CN" sz="2800">
                <a:latin typeface="宋体"/>
                <a:ea typeface="宋体"/>
              </a:rPr>
              <a:t>结构，来对该消息进行相应（现支持回复文本、图片、图文、语音、视频、音乐）。参数说明见下表：</a:t>
            </a:r>
          </a:p>
          <a:p>
            <a:endParaRPr lang="zh-CN" sz="2800">
              <a:latin typeface="宋体"/>
              <a:ea typeface="宋体"/>
            </a:endParaRPr>
          </a:p>
          <a:p>
            <a:endParaRPr lang="en-US" sz="900">
              <a:latin typeface="Microsoft YaHei"/>
              <a:ea typeface="微软雅黑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5" name="组合 4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1" name="等腰三角形 43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44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45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等腰三角形 46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7" name="等腰三角形 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8" name="等腰三角形 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9" name="等腰三角形 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等腰三角形 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graphicFrame>
        <p:nvGraphicFramePr>
          <p:cNvPr id="15" name="表格 14"/>
          <p:cNvGraphicFramePr/>
          <p:nvPr/>
        </p:nvGraphicFramePr>
        <p:xfrm>
          <a:off x="1955438" y="3908754"/>
          <a:ext cx="7950200" cy="282956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397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algn="ctr"/>
                      <a:r>
                        <a:rPr lang="zh-CN" b="1">
                          <a:ea typeface="Microsoft YaHei"/>
                        </a:rPr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b="1">
                          <a:ea typeface="Microsoft YaHei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ea typeface="Microsoft YaHei"/>
                        </a:rPr>
                        <a:t>ToUserName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宋体"/>
                          <a:ea typeface="Microsoft YaHei"/>
                        </a:rPr>
                        <a:t>接收方账号(OpenID)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ea typeface="Microsoft YaHei"/>
                        </a:rPr>
                        <a:t>FromUserName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宋体"/>
                          <a:ea typeface="Microsoft YaHei"/>
                        </a:rPr>
                        <a:t>开发者微信号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ea typeface="Microsoft YaHei"/>
                        </a:rPr>
                        <a:t>CreateTime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宋体"/>
                          <a:ea typeface="Microsoft YaHei"/>
                        </a:rPr>
                        <a:t>消息创建时间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ea typeface="Microsoft YaHei"/>
                        </a:rPr>
                        <a:t>MsgType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ea typeface="Microsoft YaHei"/>
                        </a:rPr>
                        <a:t>消息类型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ea typeface="Microsoft YaHei"/>
                        </a:rPr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ea typeface="Microsoft YaHei"/>
                        </a:rPr>
                        <a:t>回复消息内容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640" y="265589"/>
            <a:ext cx="10515600" cy="1325563"/>
          </a:xfrm>
          <a:prstGeom prst="rect">
            <a:avLst/>
          </a:prstGeom>
        </p:spPr>
        <p:txBody>
          <a:bodyPr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zh-CN" sz="4400" b="1" i="0" strike="noStrike" spc="0">
                <a:solidFill>
                  <a:srgbClr val="000000"/>
                </a:solidFill>
                <a:latin typeface="Arial"/>
                <a:ea typeface="微软雅黑"/>
              </a:rPr>
              <a:t>安全保密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64" y="1660827"/>
            <a:ext cx="10515600" cy="4351338"/>
          </a:xfrm>
          <a:prstGeom prst="rect">
            <a:avLst/>
          </a:prstGeom>
        </p:spPr>
        <p:txBody>
          <a:bodyPr/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/>
              <a:t>1）在对数据库进行操作的时候，如若遇到突发的意外情况，如网络通信故障，突然断电等情况，要保证对数据库操作的ACID属性。</a:t>
            </a:r>
          </a:p>
          <a:p>
            <a:r>
              <a:rPr lang="zh-CN"/>
              <a:t>2）对于数据库的各种操作而言，要防止非法用户进行SQL注入，危害内部数据。</a:t>
            </a:r>
          </a:p>
          <a:p>
            <a:r>
              <a:rPr lang="zh-CN"/>
              <a:t>3）加密数据库中的敏感数据。</a:t>
            </a:r>
          </a:p>
          <a:p>
            <a:r>
              <a:rPr lang="zh-CN"/>
              <a:t>4）尽量避免使用不成熟的第三方库。</a:t>
            </a:r>
          </a:p>
          <a:p>
            <a:r>
              <a:rPr lang="zh-CN"/>
              <a:t>5）应该正确处理所有可能的非法操作。</a:t>
            </a:r>
          </a:p>
          <a:p>
            <a:r>
              <a:rPr lang="zh-CN"/>
              <a:t>6）应该考虑使用加密算法保护用户cookie和session等信息。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5" name="组合 4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1" name="等腰三角形 43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44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45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等腰三角形 46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7" name="等腰三角形 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8" name="等腰三角形 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9" name="等腰三角形 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等腰三角形 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 defTabSz="91440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zh-CN" altLang="en-US" dirty="0"/>
              <a:t>工作进度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80838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64" y="1205516"/>
            <a:ext cx="10515600" cy="5405492"/>
          </a:xfrm>
          <a:prstGeom prst="rect">
            <a:avLst/>
          </a:prstGeom>
        </p:spPr>
        <p:txBody>
          <a:bodyPr/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sz="3200">
                <a:latin typeface="宋体"/>
                <a:ea typeface="宋体"/>
              </a:rPr>
              <a:t>刘超、任健：《软件工程综合实验》讲义</a:t>
            </a:r>
          </a:p>
          <a:p>
            <a:r>
              <a:rPr lang="zh-CN" sz="3200">
                <a:latin typeface="宋体"/>
                <a:ea typeface="宋体"/>
              </a:rPr>
              <a:t>吴际、刘超：《高级软件工程》讲义</a:t>
            </a:r>
          </a:p>
          <a:p>
            <a:r>
              <a:rPr lang="zh-CN" sz="3200">
                <a:latin typeface="宋体"/>
                <a:ea typeface="宋体"/>
              </a:rPr>
              <a:t>梅宏译，软件工程—实践者的研究方法（原书第</a:t>
            </a:r>
            <a:r>
              <a:rPr lang="zh-CN" sz="3200"/>
              <a:t>5</a:t>
            </a:r>
            <a:r>
              <a:rPr lang="zh-CN" sz="3200">
                <a:latin typeface="宋体"/>
                <a:ea typeface="宋体"/>
              </a:rPr>
              <a:t>版），（美）</a:t>
            </a:r>
            <a:r>
              <a:rPr lang="zh-CN" sz="3200"/>
              <a:t>Roger S. Pressman</a:t>
            </a:r>
            <a:r>
              <a:rPr lang="zh-CN" sz="3200">
                <a:latin typeface="宋体"/>
                <a:ea typeface="宋体"/>
              </a:rPr>
              <a:t>，机械工业出版社</a:t>
            </a:r>
            <a:r>
              <a:rPr lang="zh-CN" sz="3200"/>
              <a:t> </a:t>
            </a:r>
          </a:p>
          <a:p>
            <a:r>
              <a:rPr lang="zh-CN" sz="3200">
                <a:latin typeface="宋体"/>
                <a:ea typeface="宋体"/>
              </a:rPr>
              <a:t>姚淑珍等译，</a:t>
            </a:r>
            <a:r>
              <a:rPr lang="zh-CN" sz="3200"/>
              <a:t>UML</a:t>
            </a:r>
            <a:r>
              <a:rPr lang="zh-CN" sz="3200">
                <a:latin typeface="宋体"/>
                <a:ea typeface="宋体"/>
              </a:rPr>
              <a:t>参考手册，机械工业出版社，</a:t>
            </a:r>
            <a:r>
              <a:rPr lang="zh-CN" sz="3200"/>
              <a:t>2001.1</a:t>
            </a:r>
          </a:p>
          <a:p>
            <a:r>
              <a:rPr lang="zh-CN" sz="3200">
                <a:latin typeface="宋体"/>
                <a:ea typeface="宋体"/>
              </a:rPr>
              <a:t>国家军用标准</a:t>
            </a:r>
            <a:r>
              <a:rPr lang="zh-CN" sz="3200"/>
              <a:t> GJB438B-2009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2000" y="216000"/>
            <a:ext cx="2521407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sz="4400" b="1"/>
              <a:t>参考资料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8" name="组合 7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4" name="等腰三角形 1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等腰三角形 1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10" name="等腰三角形 135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等腰三角形 136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7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8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640" y="265590"/>
            <a:ext cx="10515600" cy="924980"/>
          </a:xfrm>
          <a:prstGeom prst="rect">
            <a:avLst/>
          </a:prstGeom>
        </p:spPr>
        <p:txBody>
          <a:bodyPr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zh-CN" altLang="en-US" sz="4400" b="1" i="0" strike="noStrike" spc="0" dirty="0">
                <a:solidFill>
                  <a:srgbClr val="000000"/>
                </a:solidFill>
                <a:latin typeface="Arial"/>
                <a:ea typeface="微软雅黑"/>
              </a:rPr>
              <a:t>个人分工</a:t>
            </a:r>
            <a:endParaRPr lang="zh-CN" sz="4400" b="1" i="0" strike="noStrike" spc="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5" name="组合 4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1" name="等腰三角形 43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44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45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等腰三角形 46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7" name="等腰三角形 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8" name="等腰三角形 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9" name="等腰三角形 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等腰三角形 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8" name="文本框 1">
            <a:extLst>
              <a:ext uri="{FF2B5EF4-FFF2-40B4-BE49-F238E27FC236}">
                <a16:creationId xmlns:a16="http://schemas.microsoft.com/office/drawing/2014/main" id="{5A58E67E-CD7D-694D-99EF-F49E4B093EF3}"/>
              </a:ext>
            </a:extLst>
          </p:cNvPr>
          <p:cNvSpPr txBox="1"/>
          <p:nvPr/>
        </p:nvSpPr>
        <p:spPr>
          <a:xfrm>
            <a:off x="1500557" y="1368498"/>
            <a:ext cx="9544683" cy="4051942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郭维泽：需求文档概述、对话规则更新</a:t>
            </a:r>
            <a:r>
              <a:rPr lang="en-US" altLang="zh-CN" sz="2400" dirty="0"/>
              <a:t>RUCM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王元玮：需求文档引言、</a:t>
            </a:r>
            <a:r>
              <a:rPr lang="en-US" altLang="zh-CN" sz="2400" dirty="0"/>
              <a:t> </a:t>
            </a:r>
            <a:r>
              <a:rPr lang="zh-CN" altLang="en-US" sz="2400" dirty="0"/>
              <a:t>文档整理、制作</a:t>
            </a:r>
            <a:r>
              <a:rPr lang="en-US" altLang="zh-CN" sz="2400" dirty="0"/>
              <a:t>RUCM</a:t>
            </a:r>
            <a:r>
              <a:rPr lang="zh-CN" altLang="en-US" sz="2400" dirty="0"/>
              <a:t>图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李书缘：需求文档用户业务需求、微信交互</a:t>
            </a:r>
            <a:r>
              <a:rPr lang="en-US" altLang="zh-CN" sz="2400" dirty="0"/>
              <a:t>RUCM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王云杰：需求文档维护人员业务需求、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吕江枫：需求文档非功能需求、对话信息维护和对话查询</a:t>
            </a:r>
            <a:r>
              <a:rPr lang="en-US" altLang="zh-CN" sz="2400" dirty="0"/>
              <a:t>RUCM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张延钊：需求文档环境需求、生成回复和对话查询</a:t>
            </a:r>
            <a:r>
              <a:rPr lang="en-US" altLang="zh-CN" sz="2400" dirty="0"/>
              <a:t>RUCM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会议讨论：</a:t>
            </a:r>
            <a:r>
              <a:rPr lang="en-US" altLang="zh-CN" sz="2400" dirty="0"/>
              <a:t>2</a:t>
            </a:r>
            <a:r>
              <a:rPr lang="zh-CN" altLang="en-US" sz="2400" dirty="0"/>
              <a:t>次，共</a:t>
            </a:r>
            <a:r>
              <a:rPr lang="en-US" altLang="zh-CN" sz="2400" dirty="0"/>
              <a:t>3</a:t>
            </a:r>
            <a:r>
              <a:rPr lang="zh-CN" altLang="en-US" sz="2400" dirty="0"/>
              <a:t>小时</a:t>
            </a:r>
            <a:endParaRPr lang="zh-CN" sz="2400" dirty="0"/>
          </a:p>
        </p:txBody>
      </p:sp>
    </p:spTree>
    <p:extLst>
      <p:ext uri="{BB962C8B-B14F-4D97-AF65-F5344CB8AC3E}">
        <p14:creationId xmlns:p14="http://schemas.microsoft.com/office/powerpoint/2010/main" val="3587919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640" y="265590"/>
            <a:ext cx="10515600" cy="924980"/>
          </a:xfrm>
          <a:prstGeom prst="rect">
            <a:avLst/>
          </a:prstGeom>
        </p:spPr>
        <p:txBody>
          <a:bodyPr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zh-CN" altLang="en-US" b="1" dirty="0">
                <a:solidFill>
                  <a:srgbClr val="000000"/>
                </a:solidFill>
                <a:latin typeface="Arial"/>
              </a:rPr>
              <a:t>评分标准</a:t>
            </a:r>
            <a:endParaRPr lang="zh-CN" sz="4400" b="1" i="0" strike="noStrike" spc="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5" name="组合 4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1" name="等腰三角形 43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44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45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等腰三角形 46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7" name="等腰三角形 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8" name="等腰三角形 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9" name="等腰三角形 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等腰三角形 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8" name="文本框 1">
            <a:extLst>
              <a:ext uri="{FF2B5EF4-FFF2-40B4-BE49-F238E27FC236}">
                <a16:creationId xmlns:a16="http://schemas.microsoft.com/office/drawing/2014/main" id="{5A58E67E-CD7D-694D-99EF-F49E4B093EF3}"/>
              </a:ext>
            </a:extLst>
          </p:cNvPr>
          <p:cNvSpPr txBox="1"/>
          <p:nvPr/>
        </p:nvSpPr>
        <p:spPr>
          <a:xfrm>
            <a:off x="3250250" y="2132049"/>
            <a:ext cx="5951277" cy="2593902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dirty="0"/>
              <a:t>统计每个人的工作量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大家协商一致同意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按照每个人的工作量打分</a:t>
            </a:r>
            <a:endParaRPr lang="zh-CN" sz="3200" dirty="0"/>
          </a:p>
        </p:txBody>
      </p:sp>
    </p:spTree>
    <p:extLst>
      <p:ext uri="{BB962C8B-B14F-4D97-AF65-F5344CB8AC3E}">
        <p14:creationId xmlns:p14="http://schemas.microsoft.com/office/powerpoint/2010/main" val="3021865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640" y="265590"/>
            <a:ext cx="10515600" cy="924980"/>
          </a:xfrm>
          <a:prstGeom prst="rect">
            <a:avLst/>
          </a:prstGeom>
        </p:spPr>
        <p:txBody>
          <a:bodyPr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zh-CN" altLang="en-US" sz="4400" b="1" i="0" strike="noStrike" spc="0" dirty="0">
                <a:solidFill>
                  <a:srgbClr val="000000"/>
                </a:solidFill>
                <a:latin typeface="Arial"/>
                <a:ea typeface="微软雅黑"/>
              </a:rPr>
              <a:t>下周计划</a:t>
            </a:r>
            <a:endParaRPr lang="zh-CN" sz="4400" b="1" i="0" strike="noStrike" spc="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5" name="组合 4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1" name="等腰三角形 43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44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45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等腰三角形 46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7" name="等腰三角形 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8" name="等腰三角形 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9" name="等腰三角形 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等腰三角形 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8" name="文本框 1">
            <a:extLst>
              <a:ext uri="{FF2B5EF4-FFF2-40B4-BE49-F238E27FC236}">
                <a16:creationId xmlns:a16="http://schemas.microsoft.com/office/drawing/2014/main" id="{5A58E67E-CD7D-694D-99EF-F49E4B093EF3}"/>
              </a:ext>
            </a:extLst>
          </p:cNvPr>
          <p:cNvSpPr txBox="1"/>
          <p:nvPr/>
        </p:nvSpPr>
        <p:spPr>
          <a:xfrm>
            <a:off x="1910582" y="1902855"/>
            <a:ext cx="9968180" cy="339337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800" dirty="0"/>
              <a:t>完善和改进需求文档的已完成部分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800" dirty="0"/>
              <a:t>对项目进行整体设计，得到详细的</a:t>
            </a:r>
            <a:r>
              <a:rPr lang="en-US" altLang="zh-CN" sz="2800" dirty="0"/>
              <a:t>UML</a:t>
            </a:r>
            <a:r>
              <a:rPr lang="zh-CN" altLang="en-US" sz="2800" dirty="0"/>
              <a:t>类图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800" dirty="0"/>
              <a:t>参考</a:t>
            </a:r>
            <a:r>
              <a:rPr lang="en-US" altLang="zh-CN" sz="2800" dirty="0"/>
              <a:t>UML</a:t>
            </a:r>
            <a:r>
              <a:rPr lang="zh-CN" altLang="en-US" sz="2800" dirty="0"/>
              <a:t>类图进行详细设计，得到模块的数据字典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800" dirty="0"/>
              <a:t>设计完成后，开始初步编码</a:t>
            </a:r>
            <a:endParaRPr lang="zh-CN" sz="2800" dirty="0"/>
          </a:p>
        </p:txBody>
      </p:sp>
    </p:spTree>
    <p:extLst>
      <p:ext uri="{BB962C8B-B14F-4D97-AF65-F5344CB8AC3E}">
        <p14:creationId xmlns:p14="http://schemas.microsoft.com/office/powerpoint/2010/main" val="1687707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847238" y="2579805"/>
            <a:ext cx="4288353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lvl="0">
              <a:defRPr sz="30000">
                <a:solidFill>
                  <a:schemeClr val="bg1"/>
                </a:solidFill>
                <a:latin typeface="Aharoni"/>
              </a:defRPr>
            </a:lvl1pPr>
          </a:lstStyle>
          <a:p>
            <a:pPr algn="ctr"/>
            <a:r>
              <a:rPr lang="zh-CN" sz="8000" b="1">
                <a:solidFill>
                  <a:schemeClr val="tx1"/>
                </a:solidFill>
              </a:rPr>
              <a:t>感谢倾听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8352282" y="279315"/>
            <a:ext cx="1432318" cy="1488982"/>
          </a:xfrm>
          <a:prstGeom prst="line">
            <a:avLst/>
          </a:prstGeom>
          <a:ln w="9525">
            <a:solidFill>
              <a:srgbClr val="E94236"/>
            </a:solidFill>
            <a:prstDash val="solid"/>
            <a:miter/>
          </a:ln>
        </p:spPr>
      </p:cxnSp>
      <p:cxnSp>
        <p:nvCxnSpPr>
          <p:cNvPr id="30" name="直接连接符 29"/>
          <p:cNvCxnSpPr/>
          <p:nvPr/>
        </p:nvCxnSpPr>
        <p:spPr>
          <a:xfrm flipH="1">
            <a:off x="8051036" y="1453230"/>
            <a:ext cx="402115" cy="432997"/>
          </a:xfrm>
          <a:prstGeom prst="line">
            <a:avLst/>
          </a:prstGeom>
          <a:ln w="9525">
            <a:solidFill>
              <a:srgbClr val="4384F1"/>
            </a:solidFill>
            <a:prstDash val="solid"/>
            <a:miter/>
          </a:ln>
        </p:spPr>
      </p:cxnSp>
      <p:cxnSp>
        <p:nvCxnSpPr>
          <p:cNvPr id="31" name="直接连接符 30"/>
          <p:cNvCxnSpPr/>
          <p:nvPr/>
        </p:nvCxnSpPr>
        <p:spPr>
          <a:xfrm flipH="1">
            <a:off x="2984861" y="5567038"/>
            <a:ext cx="992803" cy="1047163"/>
          </a:xfrm>
          <a:prstGeom prst="line">
            <a:avLst/>
          </a:prstGeom>
          <a:ln w="9525">
            <a:solidFill>
              <a:srgbClr val="33A952"/>
            </a:solidFill>
            <a:prstDash val="solid"/>
            <a:miter/>
          </a:ln>
        </p:spPr>
      </p:cxnSp>
      <p:cxnSp>
        <p:nvCxnSpPr>
          <p:cNvPr id="32" name="直接连接符 31"/>
          <p:cNvCxnSpPr/>
          <p:nvPr/>
        </p:nvCxnSpPr>
        <p:spPr>
          <a:xfrm flipH="1">
            <a:off x="3847238" y="5127027"/>
            <a:ext cx="816713" cy="853366"/>
          </a:xfrm>
          <a:prstGeom prst="line">
            <a:avLst/>
          </a:prstGeom>
          <a:ln w="9525">
            <a:solidFill>
              <a:srgbClr val="FBBD06"/>
            </a:solidFill>
            <a:prstDash val="solid"/>
            <a:miter/>
          </a:ln>
        </p:spPr>
      </p:cxnSp>
      <p:sp>
        <p:nvSpPr>
          <p:cNvPr id="33" name="椭圆 32"/>
          <p:cNvSpPr/>
          <p:nvPr/>
        </p:nvSpPr>
        <p:spPr>
          <a:xfrm rot="13620000" flipH="1" flipV="1">
            <a:off x="4906904" y="5385707"/>
            <a:ext cx="158611" cy="392578"/>
          </a:xfrm>
          <a:prstGeom prst="ellipse">
            <a:avLst/>
          </a:prstGeom>
          <a:solidFill>
            <a:srgbClr val="4384F1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 rot="13620000" flipH="1" flipV="1">
            <a:off x="2334960" y="5695057"/>
            <a:ext cx="231354" cy="503486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 rot="13620000" flipH="1" flipV="1">
            <a:off x="10018014" y="946486"/>
            <a:ext cx="100646" cy="286001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 rot="13620000" flipH="1" flipV="1">
            <a:off x="7981561" y="1033459"/>
            <a:ext cx="100646" cy="286001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64" y="1205516"/>
            <a:ext cx="10515600" cy="5405492"/>
          </a:xfrm>
          <a:prstGeom prst="rect">
            <a:avLst/>
          </a:prstGeom>
        </p:spPr>
        <p:txBody>
          <a:bodyPr/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endParaRPr lang="zh-CN" sz="3200">
              <a:latin typeface="宋体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2000" y="216000"/>
            <a:ext cx="3864726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sz="4400" b="1"/>
              <a:t>术语和缩略语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8" name="组合 7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4" name="等腰三角形 1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等腰三角形 1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10" name="等腰三角形 135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等腰三角形 136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7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8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graphicFrame>
        <p:nvGraphicFramePr>
          <p:cNvPr id="18" name="表格 17"/>
          <p:cNvGraphicFramePr/>
          <p:nvPr/>
        </p:nvGraphicFramePr>
        <p:xfrm>
          <a:off x="822947" y="1205516"/>
          <a:ext cx="10541000" cy="526542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13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algn="ctr"/>
                      <a:r>
                        <a:rPr lang="zh-CN" sz="2000" b="1">
                          <a:latin typeface="宋体"/>
                          <a:ea typeface="Microsoft YaHei"/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>
                          <a:latin typeface="宋体"/>
                          <a:ea typeface="Microsoft YaHei"/>
                        </a:rPr>
                        <a:t>术语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>
                          <a:latin typeface="宋体"/>
                          <a:ea typeface="Microsoft YaHei"/>
                        </a:rPr>
                        <a:t>英文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>
                          <a:latin typeface="宋体"/>
                          <a:ea typeface="Microsoft YaHei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UCM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UCM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宋体"/>
                          <a:ea typeface="宋体"/>
                        </a:rPr>
                        <a:t>用例建模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RUCM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RUCM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宋体"/>
                          <a:ea typeface="宋体"/>
                        </a:rPr>
                        <a:t>限制性用例模型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ChatterBot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ChatterBot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ChatterBot</a:t>
                      </a:r>
                      <a:r>
                        <a:rPr lang="zh-CN">
                          <a:latin typeface="宋体"/>
                          <a:ea typeface="宋体"/>
                        </a:rPr>
                        <a:t>是一个基于机器学习的聊天机器人引擎，构建在</a:t>
                      </a:r>
                      <a:r>
                        <a:rPr lang="zh-CN"/>
                        <a:t>python</a:t>
                      </a:r>
                      <a:r>
                        <a:rPr lang="zh-CN">
                          <a:latin typeface="宋体"/>
                          <a:ea typeface="宋体"/>
                        </a:rPr>
                        <a:t>上，主要特点是可以自可以从已有的对话中进行学习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0750"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ACID</a:t>
                      </a:r>
                      <a:r>
                        <a:rPr lang="zh-CN">
                          <a:latin typeface="宋体"/>
                          <a:ea typeface="宋体"/>
                        </a:rPr>
                        <a:t>，是指数据库管理系统在写入或更新资料的过程中，为保证事务是正确可靠的，所必须具备的四个特性：原子性、一致性、隔离性、持久性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SQLite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SQLite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SQLite</a:t>
                      </a:r>
                      <a:r>
                        <a:rPr lang="zh-CN">
                          <a:latin typeface="宋体"/>
                          <a:ea typeface="宋体"/>
                        </a:rPr>
                        <a:t>是遵守</a:t>
                      </a:r>
                      <a:r>
                        <a:rPr lang="zh-CN"/>
                        <a:t>ACID</a:t>
                      </a:r>
                      <a:r>
                        <a:rPr lang="zh-CN">
                          <a:latin typeface="宋体"/>
                          <a:ea typeface="宋体"/>
                        </a:rPr>
                        <a:t>的关系数据库管理系统，它包含在一个相对小的</a:t>
                      </a:r>
                      <a:r>
                        <a:rPr lang="zh-CN"/>
                        <a:t>C</a:t>
                      </a:r>
                      <a:r>
                        <a:rPr lang="zh-CN">
                          <a:latin typeface="宋体"/>
                          <a:ea typeface="宋体"/>
                        </a:rPr>
                        <a:t>程序库中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MongoDB</a:t>
                      </a:r>
                      <a:r>
                        <a:rPr lang="zh-CN">
                          <a:latin typeface="宋体"/>
                          <a:ea typeface="宋体"/>
                        </a:rPr>
                        <a:t>是一种面向文档的数据库管理系统，用</a:t>
                      </a:r>
                      <a:r>
                        <a:rPr lang="zh-CN"/>
                        <a:t>C++</a:t>
                      </a:r>
                      <a:r>
                        <a:rPr lang="zh-CN">
                          <a:latin typeface="宋体"/>
                          <a:ea typeface="宋体"/>
                        </a:rPr>
                        <a:t>等语言撰写而成，以解决应用程序开发社区中的大量现实问题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宋体"/>
                          <a:ea typeface="宋体"/>
                        </a:rPr>
                        <a:t>微信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WeChat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宋体"/>
                          <a:ea typeface="宋体"/>
                        </a:rPr>
                        <a:t>微信是腾讯推出的一款支持主流操作系统的即时通讯软件</a:t>
                      </a:r>
                      <a:r>
                        <a:rPr lang="zh-CN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64" y="1205516"/>
            <a:ext cx="10515600" cy="5405492"/>
          </a:xfrm>
          <a:prstGeom prst="rect">
            <a:avLst/>
          </a:prstGeom>
        </p:spPr>
        <p:txBody>
          <a:bodyPr/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endParaRPr lang="zh-CN" sz="3200">
              <a:latin typeface="宋体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2000" y="216000"/>
            <a:ext cx="3864726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sz="4400" b="1"/>
              <a:t>术语和缩略语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8" name="组合 7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4" name="等腰三角形 1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等腰三角形 1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10" name="等腰三角形 135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等腰三角形 136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7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8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graphicFrame>
        <p:nvGraphicFramePr>
          <p:cNvPr id="18" name="表格 17"/>
          <p:cNvGraphicFramePr/>
          <p:nvPr/>
        </p:nvGraphicFramePr>
        <p:xfrm>
          <a:off x="822947" y="1205516"/>
          <a:ext cx="10541000" cy="556006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13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algn="ctr"/>
                      <a:r>
                        <a:rPr lang="zh-CN" sz="2000" b="1">
                          <a:latin typeface="宋体"/>
                          <a:ea typeface="Microsoft YaHei"/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>
                          <a:latin typeface="宋体"/>
                          <a:ea typeface="Microsoft YaHei"/>
                        </a:rPr>
                        <a:t>术语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>
                          <a:latin typeface="宋体"/>
                          <a:ea typeface="Microsoft YaHei"/>
                        </a:rPr>
                        <a:t>英文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>
                          <a:latin typeface="宋体"/>
                          <a:ea typeface="Microsoft YaHei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宋体"/>
                          <a:ea typeface="宋体"/>
                        </a:rPr>
                        <a:t>机器学习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宋体"/>
                          <a:ea typeface="宋体"/>
                        </a:rPr>
                        <a:t>机器学习是一门多领域交叉学科，专门研究计算机怎样模拟或实现人类的学习行为，以获取新的知识或技能，重新组织已有的知识结构使之不断改善自身的性能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Pytorch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Pytorch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PyTorch</a:t>
                      </a:r>
                      <a:r>
                        <a:rPr lang="zh-CN">
                          <a:latin typeface="宋体"/>
                          <a:ea typeface="宋体"/>
                        </a:rPr>
                        <a:t>是一个开源的</a:t>
                      </a:r>
                      <a:r>
                        <a:rPr lang="zh-CN"/>
                        <a:t>Python</a:t>
                      </a:r>
                      <a:r>
                        <a:rPr lang="zh-CN">
                          <a:latin typeface="宋体"/>
                          <a:ea typeface="宋体"/>
                        </a:rPr>
                        <a:t>机器学习库，基于</a:t>
                      </a:r>
                      <a:r>
                        <a:rPr lang="zh-CN"/>
                        <a:t>Torch</a:t>
                      </a:r>
                      <a:r>
                        <a:rPr lang="zh-CN">
                          <a:latin typeface="宋体"/>
                          <a:ea typeface="宋体"/>
                        </a:rPr>
                        <a:t>，底层由</a:t>
                      </a:r>
                      <a:r>
                        <a:rPr lang="zh-CN"/>
                        <a:t>C++</a:t>
                      </a:r>
                      <a:r>
                        <a:rPr lang="zh-CN">
                          <a:latin typeface="宋体"/>
                          <a:ea typeface="宋体"/>
                        </a:rPr>
                        <a:t>实现，应用于人工智能领域，如自然语言处理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Tensor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Tensor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宋体"/>
                          <a:ea typeface="宋体"/>
                        </a:rPr>
                        <a:t>张量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0850"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宋体"/>
                          <a:ea typeface="宋体"/>
                        </a:rPr>
                        <a:t>神经网络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Artificial Neural
 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宋体"/>
                          <a:ea typeface="宋体"/>
                        </a:rPr>
                        <a:t>从信息处理角度对人脑神经元网络进行抽象，</a:t>
                      </a:r>
                      <a:r>
                        <a:rPr lang="zh-CN"/>
                        <a:t> </a:t>
                      </a:r>
                      <a:r>
                        <a:rPr lang="zh-CN">
                          <a:latin typeface="宋体"/>
                          <a:ea typeface="宋体"/>
                        </a:rPr>
                        <a:t>建立某种简单模型，按不同的连接方式组成不同的网络。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宋体"/>
                          <a:ea typeface="宋体"/>
                        </a:rPr>
                        <a:t>深度学习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宋体"/>
                          <a:ea typeface="宋体"/>
                        </a:rPr>
                        <a:t>深度学习是机器学习研究中的一个新的领域，其动机在于建立、模拟人脑进行分析学习的神经网络，它模仿人脑的机制来解释数据，例如图像，声音和文本。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 defTabSz="91440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zh-CN"/>
              <a:t>系统说明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648000" y="4789077"/>
            <a:ext cx="2880000" cy="720000"/>
          </a:xfrm>
          <a:prstGeom prst="rect">
            <a:avLst/>
          </a:prstGeom>
          <a:gradFill flip="none" rotWithShape="1">
            <a:gsLst>
              <a:gs pos="1500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28575">
            <a:solidFill>
              <a:srgbClr val="FBBD06"/>
            </a:solidFill>
            <a:prstDash val="solid"/>
            <a:miter/>
          </a:ln>
        </p:spPr>
        <p:txBody>
          <a:bodyPr wrap="square" anchor="ctr"/>
          <a:lstStyle>
            <a:lvl1pPr lvl="0" algn="ctr">
              <a:defRPr>
                <a:solidFill>
                  <a:schemeClr val="lt1"/>
                </a:solidFill>
              </a:defRPr>
            </a:lvl1pPr>
            <a:lvl2pPr lvl="1">
              <a:defRPr>
                <a:solidFill>
                  <a:schemeClr val="lt1"/>
                </a:solidFill>
              </a:defRPr>
            </a:lvl2pPr>
            <a:lvl3pPr lvl="2">
              <a:defRPr>
                <a:solidFill>
                  <a:schemeClr val="lt1"/>
                </a:solidFill>
              </a:defRPr>
            </a:lvl3pPr>
            <a:lvl4pPr lvl="3">
              <a:defRPr>
                <a:solidFill>
                  <a:schemeClr val="lt1"/>
                </a:solidFill>
              </a:defRPr>
            </a:lvl4pPr>
            <a:lvl5pPr lvl="4">
              <a:defRPr>
                <a:solidFill>
                  <a:schemeClr val="lt1"/>
                </a:solidFill>
              </a:defRPr>
            </a:lvl5pPr>
            <a:lvl6pPr lvl="5">
              <a:defRPr>
                <a:solidFill>
                  <a:schemeClr val="lt1"/>
                </a:solidFill>
              </a:defRPr>
            </a:lvl6pPr>
            <a:lvl7pPr lvl="6">
              <a:defRPr>
                <a:solidFill>
                  <a:schemeClr val="lt1"/>
                </a:solidFill>
              </a:defRPr>
            </a:lvl7pPr>
            <a:lvl8pPr lvl="7">
              <a:defRPr>
                <a:solidFill>
                  <a:schemeClr val="lt1"/>
                </a:solidFill>
              </a:defRPr>
            </a:lvl8pPr>
            <a:lvl9pPr lvl="8">
              <a:defRPr>
                <a:solidFill>
                  <a:schemeClr val="lt1"/>
                </a:solidFill>
              </a:defRPr>
            </a:lvl9pPr>
          </a:lstStyle>
          <a:p>
            <a:endParaRPr lang="zh-CN" sz="2400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48000" y="2778876"/>
            <a:ext cx="2880000" cy="720000"/>
          </a:xfrm>
          <a:prstGeom prst="rect">
            <a:avLst/>
          </a:prstGeom>
          <a:gradFill flip="none" rotWithShape="1">
            <a:gsLst>
              <a:gs pos="1500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28575">
            <a:solidFill>
              <a:srgbClr val="E94236"/>
            </a:solidFill>
            <a:prstDash val="solid"/>
            <a:miter/>
          </a:ln>
        </p:spPr>
        <p:txBody>
          <a:bodyPr wrap="square" anchor="ctr"/>
          <a:lstStyle>
            <a:lvl1pPr lvl="0" algn="ctr">
              <a:defRPr>
                <a:solidFill>
                  <a:schemeClr val="lt1"/>
                </a:solidFill>
              </a:defRPr>
            </a:lvl1pPr>
            <a:lvl2pPr lvl="1">
              <a:defRPr>
                <a:solidFill>
                  <a:schemeClr val="lt1"/>
                </a:solidFill>
              </a:defRPr>
            </a:lvl2pPr>
            <a:lvl3pPr lvl="2">
              <a:defRPr>
                <a:solidFill>
                  <a:schemeClr val="lt1"/>
                </a:solidFill>
              </a:defRPr>
            </a:lvl3pPr>
            <a:lvl4pPr lvl="3">
              <a:defRPr>
                <a:solidFill>
                  <a:schemeClr val="lt1"/>
                </a:solidFill>
              </a:defRPr>
            </a:lvl4pPr>
            <a:lvl5pPr lvl="4">
              <a:defRPr>
                <a:solidFill>
                  <a:schemeClr val="lt1"/>
                </a:solidFill>
              </a:defRPr>
            </a:lvl5pPr>
            <a:lvl6pPr lvl="5">
              <a:defRPr>
                <a:solidFill>
                  <a:schemeClr val="lt1"/>
                </a:solidFill>
              </a:defRPr>
            </a:lvl6pPr>
            <a:lvl7pPr lvl="6">
              <a:defRPr>
                <a:solidFill>
                  <a:schemeClr val="lt1"/>
                </a:solidFill>
              </a:defRPr>
            </a:lvl7pPr>
            <a:lvl8pPr lvl="7">
              <a:defRPr>
                <a:solidFill>
                  <a:schemeClr val="lt1"/>
                </a:solidFill>
              </a:defRPr>
            </a:lvl8pPr>
            <a:lvl9pPr lvl="8">
              <a:defRPr>
                <a:solidFill>
                  <a:schemeClr val="lt1"/>
                </a:solidFill>
              </a:defRPr>
            </a:lvl9pPr>
          </a:lstStyle>
          <a:p>
            <a:endParaRPr lang="zh-CN" sz="2400">
              <a:solidFill>
                <a:schemeClr val="tx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48000" y="1378264"/>
            <a:ext cx="2880000" cy="720000"/>
          </a:xfrm>
          <a:prstGeom prst="rect">
            <a:avLst/>
          </a:prstGeom>
          <a:gradFill flip="none" rotWithShape="1">
            <a:gsLst>
              <a:gs pos="1500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28575">
            <a:solidFill>
              <a:srgbClr val="4384F1"/>
            </a:solidFill>
            <a:prstDash val="solid"/>
            <a:miter/>
          </a:ln>
        </p:spPr>
        <p:txBody>
          <a:bodyPr wrap="square" anchor="ctr"/>
          <a:lstStyle>
            <a:lvl1pPr lvl="0" algn="ctr">
              <a:defRPr>
                <a:solidFill>
                  <a:schemeClr val="lt1"/>
                </a:solidFill>
              </a:defRPr>
            </a:lvl1pPr>
            <a:lvl2pPr lvl="1">
              <a:defRPr>
                <a:solidFill>
                  <a:schemeClr val="lt1"/>
                </a:solidFill>
              </a:defRPr>
            </a:lvl2pPr>
            <a:lvl3pPr lvl="2">
              <a:defRPr>
                <a:solidFill>
                  <a:schemeClr val="lt1"/>
                </a:solidFill>
              </a:defRPr>
            </a:lvl3pPr>
            <a:lvl4pPr lvl="3">
              <a:defRPr>
                <a:solidFill>
                  <a:schemeClr val="lt1"/>
                </a:solidFill>
              </a:defRPr>
            </a:lvl4pPr>
            <a:lvl5pPr lvl="4">
              <a:defRPr>
                <a:solidFill>
                  <a:schemeClr val="lt1"/>
                </a:solidFill>
              </a:defRPr>
            </a:lvl5pPr>
            <a:lvl6pPr lvl="5">
              <a:defRPr>
                <a:solidFill>
                  <a:schemeClr val="lt1"/>
                </a:solidFill>
              </a:defRPr>
            </a:lvl6pPr>
            <a:lvl7pPr lvl="6">
              <a:defRPr>
                <a:solidFill>
                  <a:schemeClr val="lt1"/>
                </a:solidFill>
              </a:defRPr>
            </a:lvl7pPr>
            <a:lvl8pPr lvl="7">
              <a:defRPr>
                <a:solidFill>
                  <a:schemeClr val="lt1"/>
                </a:solidFill>
              </a:defRPr>
            </a:lvl8pPr>
            <a:lvl9pPr lvl="8">
              <a:defRPr>
                <a:solidFill>
                  <a:schemeClr val="lt1"/>
                </a:solidFill>
              </a:defRPr>
            </a:lvl9pPr>
          </a:lstStyle>
          <a:p>
            <a:endParaRPr lang="zh-CN" sz="240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2000" y="216000"/>
            <a:ext cx="26248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4400" b="1"/>
              <a:t>项目概述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1217319" y="1458304"/>
            <a:ext cx="174136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sz="3000"/>
              <a:t>背景介绍</a:t>
            </a:r>
            <a:endParaRPr lang="en-US" sz="3000"/>
          </a:p>
        </p:txBody>
      </p:sp>
      <p:sp>
        <p:nvSpPr>
          <p:cNvPr id="31" name="文本框 30"/>
          <p:cNvSpPr txBox="1"/>
          <p:nvPr/>
        </p:nvSpPr>
        <p:spPr>
          <a:xfrm>
            <a:off x="1169553" y="2861877"/>
            <a:ext cx="18873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sz="3000"/>
              <a:t>使用情况</a:t>
            </a:r>
            <a:endParaRPr lang="en-US" sz="3000"/>
          </a:p>
        </p:txBody>
      </p:sp>
      <p:sp>
        <p:nvSpPr>
          <p:cNvPr id="51" name="文本框 50"/>
          <p:cNvSpPr txBox="1"/>
          <p:nvPr/>
        </p:nvSpPr>
        <p:spPr>
          <a:xfrm>
            <a:off x="1243262" y="4872078"/>
            <a:ext cx="190334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lvl="0" algn="just">
              <a:defRPr sz="3000"/>
            </a:lvl1pPr>
          </a:lstStyle>
          <a:p>
            <a:r>
              <a:rPr lang="zh-CN"/>
              <a:t>使用举例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4395690" y="950473"/>
            <a:ext cx="71254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ChatterBot</a:t>
            </a:r>
            <a:r>
              <a:rPr lang="zh-CN" sz="2400"/>
              <a:t>是一个</a:t>
            </a:r>
            <a:r>
              <a:rPr lang="en-US" sz="2400"/>
              <a:t>Python</a:t>
            </a:r>
            <a:r>
              <a:rPr lang="zh-CN" sz="2400"/>
              <a:t>库，可以轻松生成对用户输入的自动响应。</a:t>
            </a:r>
            <a:r>
              <a:rPr lang="en-US" sz="2400"/>
              <a:t>ChatterBot</a:t>
            </a:r>
            <a:r>
              <a:rPr lang="zh-CN" sz="2400"/>
              <a:t>使用一系列机器学习算法来产生不同类型的响应。这使开发人员可以轻松创建聊天机器人并自动与用户进行对话。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26" name="组合 25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27" name="等腰三角形 26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28" name="等腰三角形 27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4" name="等腰三角形 43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47" name="等腰三角形 46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8" name="等腰三角形 47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9" name="等腰三角形 48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53" name="等腰三角形 5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pic>
        <p:nvPicPr>
          <p:cNvPr id="2" name="图片 1"/>
          <p:cNvPicPr/>
          <p:nvPr/>
        </p:nvPicPr>
        <p:blipFill rotWithShape="1">
          <a:blip r:embed="rId3"/>
          <a:srcRect r="46491"/>
          <a:stretch/>
        </p:blipFill>
        <p:spPr>
          <a:xfrm>
            <a:off x="4680613" y="3547633"/>
            <a:ext cx="5973515" cy="3153456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/>
        </p:blipFill>
        <p:spPr>
          <a:xfrm>
            <a:off x="3713222" y="2792698"/>
            <a:ext cx="8395318" cy="6526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文本框 81"/>
          <p:cNvSpPr txBox="1"/>
          <p:nvPr/>
        </p:nvSpPr>
        <p:spPr>
          <a:xfrm>
            <a:off x="1152000" y="5635878"/>
            <a:ext cx="3717629" cy="535770"/>
          </a:xfrm>
          <a:prstGeom prst="rect">
            <a:avLst/>
          </a:prstGeom>
          <a:gradFill flip="none" rotWithShape="1">
            <a:gsLst>
              <a:gs pos="1500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accent1">
                <a:shade val="50000"/>
              </a:schemeClr>
            </a:solidFill>
            <a:prstDash val="solid"/>
            <a:miter/>
          </a:ln>
        </p:spPr>
        <p:txBody>
          <a:bodyPr wrap="square" anchor="ctr"/>
          <a:lstStyle>
            <a:lvl1pPr lvl="0" algn="ctr">
              <a:defRPr>
                <a:solidFill>
                  <a:schemeClr val="lt1"/>
                </a:solidFill>
              </a:defRPr>
            </a:lvl1pPr>
            <a:lvl2pPr lvl="1">
              <a:defRPr>
                <a:solidFill>
                  <a:schemeClr val="lt1"/>
                </a:solidFill>
              </a:defRPr>
            </a:lvl2pPr>
            <a:lvl3pPr lvl="2">
              <a:defRPr>
                <a:solidFill>
                  <a:schemeClr val="lt1"/>
                </a:solidFill>
              </a:defRPr>
            </a:lvl3pPr>
            <a:lvl4pPr lvl="3">
              <a:defRPr>
                <a:solidFill>
                  <a:schemeClr val="lt1"/>
                </a:solidFill>
              </a:defRPr>
            </a:lvl4pPr>
            <a:lvl5pPr lvl="4">
              <a:defRPr>
                <a:solidFill>
                  <a:schemeClr val="lt1"/>
                </a:solidFill>
              </a:defRPr>
            </a:lvl5pPr>
            <a:lvl6pPr lvl="5">
              <a:defRPr>
                <a:solidFill>
                  <a:schemeClr val="lt1"/>
                </a:solidFill>
              </a:defRPr>
            </a:lvl6pPr>
            <a:lvl7pPr lvl="6">
              <a:defRPr>
                <a:solidFill>
                  <a:schemeClr val="lt1"/>
                </a:solidFill>
              </a:defRPr>
            </a:lvl7pPr>
            <a:lvl8pPr lvl="7">
              <a:defRPr>
                <a:solidFill>
                  <a:schemeClr val="lt1"/>
                </a:solidFill>
              </a:defRPr>
            </a:lvl8pPr>
            <a:lvl9pPr lvl="8">
              <a:defRPr>
                <a:solidFill>
                  <a:schemeClr val="lt1"/>
                </a:solidFill>
              </a:defRPr>
            </a:lvl9pPr>
          </a:lstStyle>
          <a:p>
            <a:endParaRPr lang="zh-CN" sz="240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152000" y="4573150"/>
            <a:ext cx="3717629" cy="535770"/>
          </a:xfrm>
          <a:prstGeom prst="rect">
            <a:avLst/>
          </a:prstGeom>
          <a:gradFill flip="none" rotWithShape="1">
            <a:gsLst>
              <a:gs pos="1500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accent1">
                <a:shade val="50000"/>
              </a:schemeClr>
            </a:solidFill>
            <a:prstDash val="solid"/>
            <a:miter/>
          </a:ln>
        </p:spPr>
        <p:txBody>
          <a:bodyPr wrap="square" anchor="ctr"/>
          <a:lstStyle>
            <a:lvl1pPr lvl="0" algn="ctr">
              <a:defRPr>
                <a:solidFill>
                  <a:schemeClr val="lt1"/>
                </a:solidFill>
              </a:defRPr>
            </a:lvl1pPr>
            <a:lvl2pPr lvl="1">
              <a:defRPr>
                <a:solidFill>
                  <a:schemeClr val="lt1"/>
                </a:solidFill>
              </a:defRPr>
            </a:lvl2pPr>
            <a:lvl3pPr lvl="2">
              <a:defRPr>
                <a:solidFill>
                  <a:schemeClr val="lt1"/>
                </a:solidFill>
              </a:defRPr>
            </a:lvl3pPr>
            <a:lvl4pPr lvl="3">
              <a:defRPr>
                <a:solidFill>
                  <a:schemeClr val="lt1"/>
                </a:solidFill>
              </a:defRPr>
            </a:lvl4pPr>
            <a:lvl5pPr lvl="4">
              <a:defRPr>
                <a:solidFill>
                  <a:schemeClr val="lt1"/>
                </a:solidFill>
              </a:defRPr>
            </a:lvl5pPr>
            <a:lvl6pPr lvl="5">
              <a:defRPr>
                <a:solidFill>
                  <a:schemeClr val="lt1"/>
                </a:solidFill>
              </a:defRPr>
            </a:lvl6pPr>
            <a:lvl7pPr lvl="6">
              <a:defRPr>
                <a:solidFill>
                  <a:schemeClr val="lt1"/>
                </a:solidFill>
              </a:defRPr>
            </a:lvl7pPr>
            <a:lvl8pPr lvl="7">
              <a:defRPr>
                <a:solidFill>
                  <a:schemeClr val="lt1"/>
                </a:solidFill>
              </a:defRPr>
            </a:lvl8pPr>
            <a:lvl9pPr lvl="8">
              <a:defRPr>
                <a:solidFill>
                  <a:schemeClr val="lt1"/>
                </a:solidFill>
              </a:defRPr>
            </a:lvl9pPr>
          </a:lstStyle>
          <a:p>
            <a:endParaRPr lang="zh-CN" sz="240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152000" y="3497763"/>
            <a:ext cx="3717629" cy="535770"/>
          </a:xfrm>
          <a:prstGeom prst="rect">
            <a:avLst/>
          </a:prstGeom>
          <a:gradFill flip="none" rotWithShape="1">
            <a:gsLst>
              <a:gs pos="1500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accent1">
                <a:shade val="50000"/>
              </a:schemeClr>
            </a:solidFill>
            <a:prstDash val="solid"/>
            <a:miter/>
          </a:ln>
        </p:spPr>
        <p:txBody>
          <a:bodyPr wrap="square" anchor="ctr"/>
          <a:lstStyle>
            <a:lvl1pPr lvl="0" algn="ctr">
              <a:defRPr>
                <a:solidFill>
                  <a:schemeClr val="lt1"/>
                </a:solidFill>
              </a:defRPr>
            </a:lvl1pPr>
            <a:lvl2pPr lvl="1">
              <a:defRPr>
                <a:solidFill>
                  <a:schemeClr val="lt1"/>
                </a:solidFill>
              </a:defRPr>
            </a:lvl2pPr>
            <a:lvl3pPr lvl="2">
              <a:defRPr>
                <a:solidFill>
                  <a:schemeClr val="lt1"/>
                </a:solidFill>
              </a:defRPr>
            </a:lvl3pPr>
            <a:lvl4pPr lvl="3">
              <a:defRPr>
                <a:solidFill>
                  <a:schemeClr val="lt1"/>
                </a:solidFill>
              </a:defRPr>
            </a:lvl4pPr>
            <a:lvl5pPr lvl="4">
              <a:defRPr>
                <a:solidFill>
                  <a:schemeClr val="lt1"/>
                </a:solidFill>
              </a:defRPr>
            </a:lvl5pPr>
            <a:lvl6pPr lvl="5">
              <a:defRPr>
                <a:solidFill>
                  <a:schemeClr val="lt1"/>
                </a:solidFill>
              </a:defRPr>
            </a:lvl6pPr>
            <a:lvl7pPr lvl="6">
              <a:defRPr>
                <a:solidFill>
                  <a:schemeClr val="lt1"/>
                </a:solidFill>
              </a:defRPr>
            </a:lvl7pPr>
            <a:lvl8pPr lvl="7">
              <a:defRPr>
                <a:solidFill>
                  <a:schemeClr val="lt1"/>
                </a:solidFill>
              </a:defRPr>
            </a:lvl8pPr>
            <a:lvl9pPr lvl="8">
              <a:defRPr>
                <a:solidFill>
                  <a:schemeClr val="lt1"/>
                </a:solidFill>
              </a:defRPr>
            </a:lvl9pPr>
          </a:lstStyle>
          <a:p>
            <a:endParaRPr lang="zh-CN" sz="2400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152000" y="2431677"/>
            <a:ext cx="3717629" cy="535770"/>
          </a:xfrm>
          <a:prstGeom prst="rect">
            <a:avLst/>
          </a:prstGeom>
          <a:gradFill flip="none" rotWithShape="1">
            <a:gsLst>
              <a:gs pos="1500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accent1">
                <a:shade val="50000"/>
              </a:schemeClr>
            </a:solidFill>
            <a:prstDash val="solid"/>
            <a:miter/>
          </a:ln>
        </p:spPr>
        <p:txBody>
          <a:bodyPr wrap="square" anchor="ctr"/>
          <a:lstStyle>
            <a:lvl1pPr lvl="0" algn="ctr">
              <a:defRPr>
                <a:solidFill>
                  <a:schemeClr val="lt1"/>
                </a:solidFill>
              </a:defRPr>
            </a:lvl1pPr>
            <a:lvl2pPr lvl="1">
              <a:defRPr>
                <a:solidFill>
                  <a:schemeClr val="lt1"/>
                </a:solidFill>
              </a:defRPr>
            </a:lvl2pPr>
            <a:lvl3pPr lvl="2">
              <a:defRPr>
                <a:solidFill>
                  <a:schemeClr val="lt1"/>
                </a:solidFill>
              </a:defRPr>
            </a:lvl3pPr>
            <a:lvl4pPr lvl="3">
              <a:defRPr>
                <a:solidFill>
                  <a:schemeClr val="lt1"/>
                </a:solidFill>
              </a:defRPr>
            </a:lvl4pPr>
            <a:lvl5pPr lvl="4">
              <a:defRPr>
                <a:solidFill>
                  <a:schemeClr val="lt1"/>
                </a:solidFill>
              </a:defRPr>
            </a:lvl5pPr>
            <a:lvl6pPr lvl="5">
              <a:defRPr>
                <a:solidFill>
                  <a:schemeClr val="lt1"/>
                </a:solidFill>
              </a:defRPr>
            </a:lvl6pPr>
            <a:lvl7pPr lvl="6">
              <a:defRPr>
                <a:solidFill>
                  <a:schemeClr val="lt1"/>
                </a:solidFill>
              </a:defRPr>
            </a:lvl7pPr>
            <a:lvl8pPr lvl="7">
              <a:defRPr>
                <a:solidFill>
                  <a:schemeClr val="lt1"/>
                </a:solidFill>
              </a:defRPr>
            </a:lvl8pPr>
            <a:lvl9pPr lvl="8">
              <a:defRPr>
                <a:solidFill>
                  <a:schemeClr val="lt1"/>
                </a:solidFill>
              </a:defRPr>
            </a:lvl9pPr>
          </a:lstStyle>
          <a:p>
            <a:endParaRPr lang="zh-CN" sz="2400">
              <a:solidFill>
                <a:schemeClr val="tx1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>
            <a:off x="504703" y="2304000"/>
            <a:ext cx="861240" cy="763391"/>
          </a:xfrm>
          <a:custGeom>
            <a:avLst/>
            <a:gdLst/>
            <a:ahLst/>
            <a:cxnLst/>
            <a:rect l="0" t="0" r="r" b="b"/>
            <a:pathLst>
              <a:path w="861240" h="763391">
                <a:moveTo>
                  <a:pt x="250779" y="763391"/>
                </a:moveTo>
                <a:cubicBezTo>
                  <a:pt x="228798" y="763391"/>
                  <a:pt x="201822" y="747383"/>
                  <a:pt x="190832" y="728373"/>
                </a:cubicBezTo>
                <a:cubicBezTo>
                  <a:pt x="10990" y="416213"/>
                  <a:pt x="10990" y="416213"/>
                  <a:pt x="10990" y="416213"/>
                </a:cubicBezTo>
                <a:cubicBezTo>
                  <a:pt x="0" y="397203"/>
                  <a:pt x="0" y="366188"/>
                  <a:pt x="10990" y="347178"/>
                </a:cubicBezTo>
                <a:cubicBezTo>
                  <a:pt x="190832" y="35018"/>
                  <a:pt x="190832" y="35018"/>
                  <a:pt x="190832" y="35018"/>
                </a:cubicBezTo>
                <a:cubicBezTo>
                  <a:pt x="201822" y="16008"/>
                  <a:pt x="228798" y="0"/>
                  <a:pt x="250779" y="0"/>
                </a:cubicBezTo>
                <a:cubicBezTo>
                  <a:pt x="610461" y="0"/>
                  <a:pt x="610461" y="0"/>
                  <a:pt x="610461" y="0"/>
                </a:cubicBezTo>
                <a:cubicBezTo>
                  <a:pt x="632442" y="0"/>
                  <a:pt x="659418" y="16008"/>
                  <a:pt x="670408" y="35018"/>
                </a:cubicBezTo>
                <a:cubicBezTo>
                  <a:pt x="850250" y="347178"/>
                  <a:pt x="850250" y="347178"/>
                  <a:pt x="850250" y="347178"/>
                </a:cubicBezTo>
                <a:cubicBezTo>
                  <a:pt x="861240" y="366188"/>
                  <a:pt x="861240" y="397203"/>
                  <a:pt x="850250" y="416213"/>
                </a:cubicBezTo>
                <a:cubicBezTo>
                  <a:pt x="670408" y="728373"/>
                  <a:pt x="670408" y="728373"/>
                  <a:pt x="670408" y="728373"/>
                </a:cubicBezTo>
                <a:cubicBezTo>
                  <a:pt x="659418" y="747383"/>
                  <a:pt x="632442" y="763391"/>
                  <a:pt x="610461" y="763391"/>
                </a:cubicBezTo>
                <a:lnTo>
                  <a:pt x="250779" y="763391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77" name="Freeform 6"/>
          <p:cNvSpPr/>
          <p:nvPr/>
        </p:nvSpPr>
        <p:spPr>
          <a:xfrm>
            <a:off x="504000" y="4464000"/>
            <a:ext cx="861240" cy="763391"/>
          </a:xfrm>
          <a:custGeom>
            <a:avLst/>
            <a:gdLst/>
            <a:ahLst/>
            <a:cxnLst/>
            <a:rect l="0" t="0" r="r" b="b"/>
            <a:pathLst>
              <a:path w="861240" h="763391">
                <a:moveTo>
                  <a:pt x="250779" y="763391"/>
                </a:moveTo>
                <a:cubicBezTo>
                  <a:pt x="228798" y="763391"/>
                  <a:pt x="201822" y="747383"/>
                  <a:pt x="190832" y="728373"/>
                </a:cubicBezTo>
                <a:cubicBezTo>
                  <a:pt x="10990" y="416213"/>
                  <a:pt x="10990" y="416213"/>
                  <a:pt x="10990" y="416213"/>
                </a:cubicBezTo>
                <a:cubicBezTo>
                  <a:pt x="0" y="397203"/>
                  <a:pt x="0" y="366188"/>
                  <a:pt x="10990" y="347178"/>
                </a:cubicBezTo>
                <a:cubicBezTo>
                  <a:pt x="190832" y="35018"/>
                  <a:pt x="190832" y="35018"/>
                  <a:pt x="190832" y="35018"/>
                </a:cubicBezTo>
                <a:cubicBezTo>
                  <a:pt x="201822" y="16008"/>
                  <a:pt x="228798" y="0"/>
                  <a:pt x="250779" y="0"/>
                </a:cubicBezTo>
                <a:cubicBezTo>
                  <a:pt x="610461" y="0"/>
                  <a:pt x="610461" y="0"/>
                  <a:pt x="610461" y="0"/>
                </a:cubicBezTo>
                <a:cubicBezTo>
                  <a:pt x="632442" y="0"/>
                  <a:pt x="659418" y="16008"/>
                  <a:pt x="670408" y="35018"/>
                </a:cubicBezTo>
                <a:cubicBezTo>
                  <a:pt x="850250" y="347178"/>
                  <a:pt x="850250" y="347178"/>
                  <a:pt x="850250" y="347178"/>
                </a:cubicBezTo>
                <a:cubicBezTo>
                  <a:pt x="861240" y="366188"/>
                  <a:pt x="861240" y="397203"/>
                  <a:pt x="850250" y="416213"/>
                </a:cubicBezTo>
                <a:cubicBezTo>
                  <a:pt x="670408" y="728373"/>
                  <a:pt x="670408" y="728373"/>
                  <a:pt x="670408" y="728373"/>
                </a:cubicBezTo>
                <a:cubicBezTo>
                  <a:pt x="659418" y="747383"/>
                  <a:pt x="632442" y="763391"/>
                  <a:pt x="610461" y="763391"/>
                </a:cubicBezTo>
                <a:lnTo>
                  <a:pt x="250779" y="763391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>
            <a:off x="505057" y="3384000"/>
            <a:ext cx="861240" cy="763391"/>
          </a:xfrm>
          <a:custGeom>
            <a:avLst/>
            <a:gdLst/>
            <a:ahLst/>
            <a:cxnLst/>
            <a:rect l="0" t="0" r="r" b="b"/>
            <a:pathLst>
              <a:path w="861240" h="763391">
                <a:moveTo>
                  <a:pt x="250779" y="763391"/>
                </a:moveTo>
                <a:cubicBezTo>
                  <a:pt x="228798" y="763391"/>
                  <a:pt x="201822" y="747383"/>
                  <a:pt x="190832" y="728373"/>
                </a:cubicBezTo>
                <a:cubicBezTo>
                  <a:pt x="10990" y="416213"/>
                  <a:pt x="10990" y="416213"/>
                  <a:pt x="10990" y="416213"/>
                </a:cubicBezTo>
                <a:cubicBezTo>
                  <a:pt x="0" y="397203"/>
                  <a:pt x="0" y="366188"/>
                  <a:pt x="10990" y="347178"/>
                </a:cubicBezTo>
                <a:cubicBezTo>
                  <a:pt x="190832" y="35018"/>
                  <a:pt x="190832" y="35018"/>
                  <a:pt x="190832" y="35018"/>
                </a:cubicBezTo>
                <a:cubicBezTo>
                  <a:pt x="201822" y="16008"/>
                  <a:pt x="228798" y="0"/>
                  <a:pt x="250779" y="0"/>
                </a:cubicBezTo>
                <a:cubicBezTo>
                  <a:pt x="610461" y="0"/>
                  <a:pt x="610461" y="0"/>
                  <a:pt x="610461" y="0"/>
                </a:cubicBezTo>
                <a:cubicBezTo>
                  <a:pt x="632442" y="0"/>
                  <a:pt x="659418" y="16008"/>
                  <a:pt x="670408" y="35018"/>
                </a:cubicBezTo>
                <a:cubicBezTo>
                  <a:pt x="850250" y="347178"/>
                  <a:pt x="850250" y="347178"/>
                  <a:pt x="850250" y="347178"/>
                </a:cubicBezTo>
                <a:cubicBezTo>
                  <a:pt x="861240" y="366188"/>
                  <a:pt x="861240" y="397203"/>
                  <a:pt x="850250" y="416213"/>
                </a:cubicBezTo>
                <a:cubicBezTo>
                  <a:pt x="670408" y="728373"/>
                  <a:pt x="670408" y="728373"/>
                  <a:pt x="670408" y="728373"/>
                </a:cubicBezTo>
                <a:cubicBezTo>
                  <a:pt x="659418" y="747383"/>
                  <a:pt x="632442" y="763391"/>
                  <a:pt x="610461" y="763391"/>
                </a:cubicBezTo>
                <a:lnTo>
                  <a:pt x="250779" y="763391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79" name="Freeform 6"/>
          <p:cNvSpPr/>
          <p:nvPr/>
        </p:nvSpPr>
        <p:spPr>
          <a:xfrm>
            <a:off x="498968" y="5544000"/>
            <a:ext cx="861240" cy="763391"/>
          </a:xfrm>
          <a:custGeom>
            <a:avLst/>
            <a:gdLst/>
            <a:ahLst/>
            <a:cxnLst/>
            <a:rect l="0" t="0" r="r" b="b"/>
            <a:pathLst>
              <a:path w="861240" h="763391">
                <a:moveTo>
                  <a:pt x="250779" y="763391"/>
                </a:moveTo>
                <a:cubicBezTo>
                  <a:pt x="228798" y="763391"/>
                  <a:pt x="201822" y="747383"/>
                  <a:pt x="190832" y="728373"/>
                </a:cubicBezTo>
                <a:cubicBezTo>
                  <a:pt x="10990" y="416213"/>
                  <a:pt x="10990" y="416213"/>
                  <a:pt x="10990" y="416213"/>
                </a:cubicBezTo>
                <a:cubicBezTo>
                  <a:pt x="0" y="397203"/>
                  <a:pt x="0" y="366188"/>
                  <a:pt x="10990" y="347178"/>
                </a:cubicBezTo>
                <a:cubicBezTo>
                  <a:pt x="190832" y="35018"/>
                  <a:pt x="190832" y="35018"/>
                  <a:pt x="190832" y="35018"/>
                </a:cubicBezTo>
                <a:cubicBezTo>
                  <a:pt x="201822" y="16008"/>
                  <a:pt x="228798" y="0"/>
                  <a:pt x="250779" y="0"/>
                </a:cubicBezTo>
                <a:cubicBezTo>
                  <a:pt x="610461" y="0"/>
                  <a:pt x="610461" y="0"/>
                  <a:pt x="610461" y="0"/>
                </a:cubicBezTo>
                <a:cubicBezTo>
                  <a:pt x="632442" y="0"/>
                  <a:pt x="659418" y="16008"/>
                  <a:pt x="670408" y="35018"/>
                </a:cubicBezTo>
                <a:cubicBezTo>
                  <a:pt x="850250" y="347178"/>
                  <a:pt x="850250" y="347178"/>
                  <a:pt x="850250" y="347178"/>
                </a:cubicBezTo>
                <a:cubicBezTo>
                  <a:pt x="861240" y="366188"/>
                  <a:pt x="861240" y="397203"/>
                  <a:pt x="850250" y="416213"/>
                </a:cubicBezTo>
                <a:cubicBezTo>
                  <a:pt x="670408" y="728373"/>
                  <a:pt x="670408" y="728373"/>
                  <a:pt x="670408" y="728373"/>
                </a:cubicBezTo>
                <a:cubicBezTo>
                  <a:pt x="659418" y="747383"/>
                  <a:pt x="632442" y="763391"/>
                  <a:pt x="610461" y="763391"/>
                </a:cubicBezTo>
                <a:lnTo>
                  <a:pt x="250779" y="763391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152000" y="1319374"/>
            <a:ext cx="3717629" cy="535770"/>
          </a:xfrm>
          <a:prstGeom prst="rect">
            <a:avLst/>
          </a:prstGeom>
          <a:gradFill flip="none" rotWithShape="1">
            <a:gsLst>
              <a:gs pos="1500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accent1">
                <a:shade val="50000"/>
              </a:schemeClr>
            </a:solidFill>
            <a:prstDash val="solid"/>
            <a:miter/>
          </a:ln>
        </p:spPr>
        <p:txBody>
          <a:bodyPr wrap="square" anchor="ctr"/>
          <a:lstStyle>
            <a:lvl1pPr lvl="0" algn="ctr">
              <a:defRPr>
                <a:solidFill>
                  <a:schemeClr val="lt1"/>
                </a:solidFill>
              </a:defRPr>
            </a:lvl1pPr>
            <a:lvl2pPr lvl="1">
              <a:defRPr>
                <a:solidFill>
                  <a:schemeClr val="lt1"/>
                </a:solidFill>
              </a:defRPr>
            </a:lvl2pPr>
            <a:lvl3pPr lvl="2">
              <a:defRPr>
                <a:solidFill>
                  <a:schemeClr val="lt1"/>
                </a:solidFill>
              </a:defRPr>
            </a:lvl3pPr>
            <a:lvl4pPr lvl="3">
              <a:defRPr>
                <a:solidFill>
                  <a:schemeClr val="lt1"/>
                </a:solidFill>
              </a:defRPr>
            </a:lvl4pPr>
            <a:lvl5pPr lvl="4">
              <a:defRPr>
                <a:solidFill>
                  <a:schemeClr val="lt1"/>
                </a:solidFill>
              </a:defRPr>
            </a:lvl5pPr>
            <a:lvl6pPr lvl="5">
              <a:defRPr>
                <a:solidFill>
                  <a:schemeClr val="lt1"/>
                </a:solidFill>
              </a:defRPr>
            </a:lvl6pPr>
            <a:lvl7pPr lvl="6">
              <a:defRPr>
                <a:solidFill>
                  <a:schemeClr val="lt1"/>
                </a:solidFill>
              </a:defRPr>
            </a:lvl7pPr>
            <a:lvl8pPr lvl="7">
              <a:defRPr>
                <a:solidFill>
                  <a:schemeClr val="lt1"/>
                </a:solidFill>
              </a:defRPr>
            </a:lvl8pPr>
            <a:lvl9pPr lvl="8">
              <a:defRPr>
                <a:solidFill>
                  <a:schemeClr val="lt1"/>
                </a:solidFill>
              </a:defRPr>
            </a:lvl9pPr>
          </a:lstStyle>
          <a:p>
            <a:endParaRPr lang="zh-CN" sz="2400">
              <a:solidFill>
                <a:schemeClr val="tx1"/>
              </a:solidFill>
            </a:endParaRPr>
          </a:p>
        </p:txBody>
      </p:sp>
      <p:sp>
        <p:nvSpPr>
          <p:cNvPr id="50" name="Freeform 6"/>
          <p:cNvSpPr/>
          <p:nvPr/>
        </p:nvSpPr>
        <p:spPr>
          <a:xfrm>
            <a:off x="504000" y="1224000"/>
            <a:ext cx="861240" cy="763391"/>
          </a:xfrm>
          <a:custGeom>
            <a:avLst/>
            <a:gdLst/>
            <a:ahLst/>
            <a:cxnLst/>
            <a:rect l="0" t="0" r="r" b="b"/>
            <a:pathLst>
              <a:path w="861240" h="763391">
                <a:moveTo>
                  <a:pt x="250779" y="763391"/>
                </a:moveTo>
                <a:cubicBezTo>
                  <a:pt x="228798" y="763391"/>
                  <a:pt x="201822" y="747383"/>
                  <a:pt x="190832" y="728373"/>
                </a:cubicBezTo>
                <a:cubicBezTo>
                  <a:pt x="10990" y="416213"/>
                  <a:pt x="10990" y="416213"/>
                  <a:pt x="10990" y="416213"/>
                </a:cubicBezTo>
                <a:cubicBezTo>
                  <a:pt x="0" y="397203"/>
                  <a:pt x="0" y="366188"/>
                  <a:pt x="10990" y="347178"/>
                </a:cubicBezTo>
                <a:cubicBezTo>
                  <a:pt x="190832" y="35018"/>
                  <a:pt x="190832" y="35018"/>
                  <a:pt x="190832" y="35018"/>
                </a:cubicBezTo>
                <a:cubicBezTo>
                  <a:pt x="201822" y="16008"/>
                  <a:pt x="228798" y="0"/>
                  <a:pt x="250779" y="0"/>
                </a:cubicBezTo>
                <a:cubicBezTo>
                  <a:pt x="610461" y="0"/>
                  <a:pt x="610461" y="0"/>
                  <a:pt x="610461" y="0"/>
                </a:cubicBezTo>
                <a:cubicBezTo>
                  <a:pt x="632442" y="0"/>
                  <a:pt x="659418" y="16008"/>
                  <a:pt x="670408" y="35018"/>
                </a:cubicBezTo>
                <a:cubicBezTo>
                  <a:pt x="850250" y="347178"/>
                  <a:pt x="850250" y="347178"/>
                  <a:pt x="850250" y="347178"/>
                </a:cubicBezTo>
                <a:cubicBezTo>
                  <a:pt x="861240" y="366188"/>
                  <a:pt x="861240" y="397203"/>
                  <a:pt x="850250" y="416213"/>
                </a:cubicBezTo>
                <a:cubicBezTo>
                  <a:pt x="670408" y="728373"/>
                  <a:pt x="670408" y="728373"/>
                  <a:pt x="670408" y="728373"/>
                </a:cubicBezTo>
                <a:cubicBezTo>
                  <a:pt x="659418" y="747383"/>
                  <a:pt x="632442" y="763391"/>
                  <a:pt x="610461" y="763391"/>
                </a:cubicBezTo>
                <a:lnTo>
                  <a:pt x="250779" y="763391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32000" y="216000"/>
            <a:ext cx="26090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4400" b="1"/>
              <a:t>主要模块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38" name="组合 37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44" name="等腰三角形 43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7" name="等腰三角形 46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1" name="等腰三角形 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48" name="文本框 47"/>
          <p:cNvSpPr txBox="1"/>
          <p:nvPr/>
        </p:nvSpPr>
        <p:spPr>
          <a:xfrm>
            <a:off x="686574" y="1166936"/>
            <a:ext cx="4860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800">
                <a:solidFill>
                  <a:srgbClr val="4384F1"/>
                </a:solidFill>
                <a:latin typeface="Aharoni"/>
              </a:rPr>
              <a:t>1</a:t>
            </a:r>
            <a:endParaRPr lang="zh-CN" sz="4800">
              <a:solidFill>
                <a:srgbClr val="4384F1"/>
              </a:solidFill>
              <a:latin typeface="Aharon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86832" y="1351601"/>
            <a:ext cx="2989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Trainer</a:t>
            </a:r>
            <a:endParaRPr lang="zh-CN" sz="2400"/>
          </a:p>
        </p:txBody>
      </p:sp>
      <p:sp>
        <p:nvSpPr>
          <p:cNvPr id="35" name="文本框 34"/>
          <p:cNvSpPr txBox="1"/>
          <p:nvPr/>
        </p:nvSpPr>
        <p:spPr>
          <a:xfrm>
            <a:off x="692308" y="2264404"/>
            <a:ext cx="4860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800">
                <a:solidFill>
                  <a:srgbClr val="E94236"/>
                </a:solidFill>
                <a:latin typeface="Aharoni"/>
              </a:rPr>
              <a:t>2</a:t>
            </a:r>
            <a:endParaRPr lang="zh-CN" sz="4800">
              <a:solidFill>
                <a:srgbClr val="E94236"/>
              </a:solidFill>
              <a:latin typeface="Aharoni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86574" y="3350196"/>
            <a:ext cx="4860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800">
                <a:solidFill>
                  <a:srgbClr val="FBBD06"/>
                </a:solidFill>
                <a:latin typeface="Aharoni"/>
              </a:rPr>
              <a:t>3</a:t>
            </a:r>
            <a:endParaRPr lang="zh-CN" sz="4800">
              <a:solidFill>
                <a:srgbClr val="FBBD06"/>
              </a:solidFill>
              <a:latin typeface="Aharoni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86573" y="4411799"/>
            <a:ext cx="4860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800">
                <a:solidFill>
                  <a:srgbClr val="33A952"/>
                </a:solidFill>
                <a:latin typeface="Aharoni"/>
              </a:rPr>
              <a:t>4</a:t>
            </a:r>
            <a:endParaRPr lang="zh-CN" sz="4800">
              <a:solidFill>
                <a:srgbClr val="33A952"/>
              </a:solidFill>
              <a:latin typeface="Aharoni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91539" y="5507204"/>
            <a:ext cx="4860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800">
                <a:solidFill>
                  <a:srgbClr val="7030A0"/>
                </a:solidFill>
                <a:latin typeface="Aharoni"/>
              </a:rPr>
              <a:t>5</a:t>
            </a:r>
            <a:endParaRPr lang="zh-CN" sz="4800">
              <a:solidFill>
                <a:srgbClr val="7030A0"/>
              </a:solidFill>
              <a:latin typeface="Aharoni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638031" y="2449069"/>
            <a:ext cx="31561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Input/output adapter</a:t>
            </a:r>
            <a:endParaRPr lang="zh-CN" sz="2400"/>
          </a:p>
        </p:txBody>
      </p:sp>
      <p:sp>
        <p:nvSpPr>
          <p:cNvPr id="75" name="文本框 74"/>
          <p:cNvSpPr txBox="1"/>
          <p:nvPr/>
        </p:nvSpPr>
        <p:spPr>
          <a:xfrm>
            <a:off x="1536016" y="4618586"/>
            <a:ext cx="3286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Storage adapter</a:t>
            </a:r>
            <a:endParaRPr lang="zh-CN" sz="2400"/>
          </a:p>
        </p:txBody>
      </p:sp>
      <p:sp>
        <p:nvSpPr>
          <p:cNvPr id="83" name="文本框 82"/>
          <p:cNvSpPr txBox="1"/>
          <p:nvPr/>
        </p:nvSpPr>
        <p:spPr>
          <a:xfrm>
            <a:off x="1642140" y="3526430"/>
            <a:ext cx="29598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Logit adapter</a:t>
            </a:r>
            <a:endParaRPr lang="zh-CN" sz="2400"/>
          </a:p>
        </p:txBody>
      </p:sp>
      <p:sp>
        <p:nvSpPr>
          <p:cNvPr id="84" name="文本框 83"/>
          <p:cNvSpPr txBox="1"/>
          <p:nvPr/>
        </p:nvSpPr>
        <p:spPr>
          <a:xfrm>
            <a:off x="1753562" y="5648537"/>
            <a:ext cx="26737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Chatbot</a:t>
            </a:r>
            <a:endParaRPr 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5497460" y="2453916"/>
            <a:ext cx="5392902" cy="445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sz="2200"/>
              <a:t>预处理输入</a:t>
            </a:r>
            <a:r>
              <a:rPr lang="en-US" sz="2200"/>
              <a:t>/</a:t>
            </a:r>
            <a:r>
              <a:rPr lang="zh-CN" sz="2200"/>
              <a:t>输出文本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97460" y="3496568"/>
            <a:ext cx="5839041" cy="447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sz="2200"/>
              <a:t>根据不同的策略搜索正确的答案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97460" y="4539816"/>
            <a:ext cx="6166078" cy="832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sz="2200"/>
              <a:t>为</a:t>
            </a:r>
            <a:r>
              <a:rPr lang="en-US" sz="2200"/>
              <a:t>ChatterBot</a:t>
            </a:r>
            <a:r>
              <a:rPr lang="zh-CN" sz="2200"/>
              <a:t>提供连接到各种存储系统（如</a:t>
            </a:r>
            <a:r>
              <a:rPr lang="en-US" sz="2200"/>
              <a:t>MongoDB</a:t>
            </a:r>
            <a:r>
              <a:rPr lang="zh-CN" sz="2200"/>
              <a:t>或本地文件存储）的接口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97460" y="5711506"/>
            <a:ext cx="6400801" cy="447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sz="2200"/>
              <a:t>对所有模块的整合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497460" y="1176090"/>
            <a:ext cx="5392902" cy="832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sz="2200"/>
              <a:t>用修饰器修饰，会根据不同的训练器执行不同的训练方法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 77"/>
          <p:cNvSpPr txBox="1"/>
          <p:nvPr/>
        </p:nvSpPr>
        <p:spPr>
          <a:xfrm>
            <a:off x="432000" y="216000"/>
            <a:ext cx="261779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4400" b="1"/>
              <a:t>主要流程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9201527" y="6257222"/>
            <a:ext cx="2990473" cy="614062"/>
            <a:chOff x="9201527" y="6257222"/>
            <a:chExt cx="2990473" cy="600778"/>
          </a:xfrm>
        </p:grpSpPr>
        <p:grpSp>
          <p:nvGrpSpPr>
            <p:cNvPr id="38" name="组合 37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44" name="等腰三角形 43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7" name="等腰三角形 46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1" name="等腰三角形 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3866821" y="68194"/>
            <a:ext cx="2937260" cy="580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400"/>
              <a:t>用户给定一个输入</a:t>
            </a:r>
            <a:endParaRPr 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2048194" y="2059919"/>
            <a:ext cx="4507228" cy="1134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sz="2400"/>
              <a:t>对输入进行预处理</a:t>
            </a:r>
            <a:endParaRPr lang="en-US" sz="2400"/>
          </a:p>
          <a:p>
            <a:pPr algn="r">
              <a:lnSpc>
                <a:spcPct val="150000"/>
              </a:lnSpc>
            </a:pPr>
            <a:r>
              <a:rPr lang="zh-CN" sz="2400"/>
              <a:t>利用不同的策略寻找可能的答案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18163" y="3576330"/>
            <a:ext cx="2937259" cy="1134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400"/>
              <a:t>对候选答案进行排序</a:t>
            </a:r>
            <a:endParaRPr lang="en-US" sz="2400"/>
          </a:p>
          <a:p>
            <a:pPr algn="r">
              <a:lnSpc>
                <a:spcPct val="150000"/>
              </a:lnSpc>
            </a:pPr>
            <a:r>
              <a:rPr lang="zh-CN" sz="2400"/>
              <a:t>得到最终答案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50302" y="6107132"/>
            <a:ext cx="3305120" cy="580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400"/>
              <a:t>将最终答案返回给用户</a:t>
            </a:r>
          </a:p>
        </p:txBody>
      </p:sp>
      <p:pic>
        <p:nvPicPr>
          <p:cNvPr id="1026" name="Picture 2"/>
          <p:cNvPicPr/>
          <p:nvPr/>
        </p:nvPicPr>
        <p:blipFill>
          <a:blip r:embed="rId3"/>
          <a:stretch/>
        </p:blipFill>
        <p:spPr>
          <a:xfrm>
            <a:off x="6643997" y="0"/>
            <a:ext cx="4651406" cy="68744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384F1"/>
      </a:accent1>
      <a:accent2>
        <a:srgbClr val="E94236"/>
      </a:accent2>
      <a:accent3>
        <a:srgbClr val="FBBD06"/>
      </a:accent3>
      <a:accent4>
        <a:srgbClr val="33A952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1581</Words>
  <Application>Microsoft Macintosh PowerPoint</Application>
  <PresentationFormat>宽屏</PresentationFormat>
  <Paragraphs>226</Paragraphs>
  <Slides>33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宋体</vt:lpstr>
      <vt:lpstr>微软雅黑</vt:lpstr>
      <vt:lpstr>微软雅黑</vt:lpstr>
      <vt:lpstr>Aharoni</vt:lpstr>
      <vt:lpstr>Arial</vt:lpstr>
      <vt:lpstr>Arial Black</vt:lpstr>
      <vt:lpstr>Office 主题​​</vt:lpstr>
      <vt:lpstr>PowerPoint 演示文稿</vt:lpstr>
      <vt:lpstr>引言</vt:lpstr>
      <vt:lpstr>PowerPoint 演示文稿</vt:lpstr>
      <vt:lpstr>PowerPoint 演示文稿</vt:lpstr>
      <vt:lpstr>PowerPoint 演示文稿</vt:lpstr>
      <vt:lpstr>系统说明</vt:lpstr>
      <vt:lpstr>PowerPoint 演示文稿</vt:lpstr>
      <vt:lpstr>PowerPoint 演示文稿</vt:lpstr>
      <vt:lpstr>PowerPoint 演示文稿</vt:lpstr>
      <vt:lpstr>需求分析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非功能需求</vt:lpstr>
      <vt:lpstr>非功能需求</vt:lpstr>
      <vt:lpstr>环境需求</vt:lpstr>
      <vt:lpstr>设备环境&amp;支持软件环境</vt:lpstr>
      <vt:lpstr>软件接口</vt:lpstr>
      <vt:lpstr>软件接口</vt:lpstr>
      <vt:lpstr>软件接口</vt:lpstr>
      <vt:lpstr>安全保密</vt:lpstr>
      <vt:lpstr>工作进度</vt:lpstr>
      <vt:lpstr>个人分工</vt:lpstr>
      <vt:lpstr>评分标准</vt:lpstr>
      <vt:lpstr>下周计划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郭 维泽</cp:lastModifiedBy>
  <cp:revision>16</cp:revision>
  <dcterms:modified xsi:type="dcterms:W3CDTF">2020-03-27T09:19:40Z</dcterms:modified>
</cp:coreProperties>
</file>