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1" r:id="rId3"/>
    <p:sldId id="288" r:id="rId4"/>
    <p:sldId id="290" r:id="rId5"/>
    <p:sldId id="297" r:id="rId6"/>
    <p:sldId id="304" r:id="rId7"/>
    <p:sldId id="303" r:id="rId8"/>
    <p:sldId id="305" r:id="rId9"/>
    <p:sldId id="302" r:id="rId10"/>
    <p:sldId id="298" r:id="rId11"/>
    <p:sldId id="299" r:id="rId12"/>
    <p:sldId id="300" r:id="rId13"/>
    <p:sldId id="306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li Lian" initials="XL" lastIdx="9" clrIdx="0">
    <p:extLst>
      <p:ext uri="{19B8F6BF-5375-455C-9EA6-DF929625EA0E}">
        <p15:presenceInfo xmlns:p15="http://schemas.microsoft.com/office/powerpoint/2012/main" userId="518c4a2d00a8ae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236"/>
    <a:srgbClr val="33A952"/>
    <a:srgbClr val="FBBD06"/>
    <a:srgbClr val="438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61823" autoAdjust="0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B838B-2942-46B4-A38A-FD2C615B7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3C65B-E4EE-4511-AC3F-73D058018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8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D492B-9547-42B3-A496-CF2A884A9F7E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5408-B264-4BD8-9C85-48DCABCC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9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各位评委老师好，我的题目是：基于自然语言处理的软件需求间的冲突检测技术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接下来是研究现状</a:t>
            </a:r>
            <a:endParaRPr lang="en-US" altLang="zh-CN" dirty="0"/>
          </a:p>
          <a:p>
            <a:r>
              <a:rPr lang="zh-CN" altLang="en-US" dirty="0"/>
              <a:t>在需求冲突检测方面，我主要找到了三种方法，但它们只能针对特殊结构的需求进行分析，无法处理用自然语言描述的需求。而在实际应用中，大部分的需求都是用自然语言描述的。另外，对需求的语义 结构化定义和对需求冲突类型的定义也不是很完善。</a:t>
            </a:r>
          </a:p>
          <a:p>
            <a:r>
              <a:rPr lang="zh-CN" altLang="en-US" dirty="0"/>
              <a:t>在英文</a:t>
            </a:r>
            <a:r>
              <a:rPr lang="en-US" altLang="zh-CN" dirty="0"/>
              <a:t>NLP</a:t>
            </a:r>
            <a:r>
              <a:rPr lang="zh-CN" altLang="en-US" dirty="0"/>
              <a:t>方面，主要可以利用的是词性标注和语义依存分析这两项技术。词性标注用来找出需求语句中的有效部分，并为语义依存分析做准备。而语义依存分析用来找出这些有效部分之间的联系，从而实现需求的自动结构化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NLP</a:t>
            </a:r>
            <a:r>
              <a:rPr lang="zh-CN" altLang="en-US" dirty="0"/>
              <a:t>工具，我主要选择</a:t>
            </a:r>
            <a:r>
              <a:rPr lang="en-US" altLang="zh-CN" dirty="0"/>
              <a:t>NLTK</a:t>
            </a:r>
            <a:r>
              <a:rPr lang="zh-CN" altLang="en-US" dirty="0"/>
              <a:t>和</a:t>
            </a:r>
            <a:r>
              <a:rPr lang="en-US" altLang="zh-CN" dirty="0" err="1"/>
              <a:t>CoreNLP</a:t>
            </a:r>
            <a:r>
              <a:rPr lang="zh-CN" altLang="en-US" dirty="0"/>
              <a:t>。一是因为它们的词性标注和语义依存分析功能更加强大，二是因为它们可以在一起结合使用，更加方便。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8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为了分析需求冲突的类型，第一步要分析需求的语义，找到需求的语义结构化定义，就是明确一条需求语句中所包含的各个语义元素，以及这些元素之间的关系。</a:t>
            </a:r>
            <a:endParaRPr lang="en-US" altLang="zh-CN" dirty="0"/>
          </a:p>
          <a:p>
            <a:r>
              <a:rPr lang="zh-CN" altLang="en-US" dirty="0"/>
              <a:t>之后，根据这个结构化定义，找出各个元素与需求语句成分，也就是主谓宾等，之间的对应关系，并借助</a:t>
            </a:r>
            <a:r>
              <a:rPr lang="en-US" altLang="zh-CN" dirty="0"/>
              <a:t>NLP</a:t>
            </a:r>
            <a:r>
              <a:rPr lang="zh-CN" altLang="en-US" dirty="0"/>
              <a:t>工具实现自动结构化算法。</a:t>
            </a:r>
            <a:endParaRPr lang="en-US" altLang="zh-CN" dirty="0"/>
          </a:p>
          <a:p>
            <a:r>
              <a:rPr lang="zh-CN" altLang="en-US" dirty="0"/>
              <a:t>然后，根据语义结构化定义和自动结构化算法，结合相关研究，明确需求冲突的定义，制定冲突检测规则。</a:t>
            </a:r>
            <a:endParaRPr lang="en-US" altLang="zh-CN" dirty="0"/>
          </a:p>
          <a:p>
            <a:r>
              <a:rPr lang="zh-CN" altLang="en-US" dirty="0"/>
              <a:t>最后，基于以上三步，实现需求冲突检测算法，算法应该有良好的可用性和可扩展性。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6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我的研究方案总的来说就是</a:t>
            </a:r>
            <a:r>
              <a:rPr lang="zh-CN" altLang="en-US" sz="1200" dirty="0"/>
              <a:t>以现有的无人机需求集为切入点，以当前需求冲突领域的研究为基础，借助</a:t>
            </a:r>
            <a:r>
              <a:rPr lang="en-US" altLang="zh-CN" sz="1200" dirty="0"/>
              <a:t>NLP</a:t>
            </a:r>
            <a:r>
              <a:rPr lang="zh-CN" altLang="en-US" sz="1200" dirty="0"/>
              <a:t>相关技术，完成上述研究任务。</a:t>
            </a:r>
          </a:p>
          <a:p>
            <a:r>
              <a:rPr lang="zh-CN" altLang="en-US" dirty="0"/>
              <a:t>第一步是分析</a:t>
            </a:r>
            <a:r>
              <a:rPr lang="en-US" altLang="zh-CN" dirty="0"/>
              <a:t>99</a:t>
            </a:r>
            <a:r>
              <a:rPr lang="zh-CN" altLang="en-US" dirty="0"/>
              <a:t>条无人机需求语句，找到需求的一般规律和语义结构化定义。</a:t>
            </a:r>
            <a:endParaRPr lang="en-US" altLang="zh-CN" dirty="0"/>
          </a:p>
          <a:p>
            <a:r>
              <a:rPr lang="zh-CN" altLang="en-US" dirty="0"/>
              <a:t>第二步是手工标注这</a:t>
            </a:r>
            <a:r>
              <a:rPr lang="en-US" altLang="zh-CN" dirty="0"/>
              <a:t>99</a:t>
            </a:r>
            <a:r>
              <a:rPr lang="zh-CN" altLang="en-US" dirty="0"/>
              <a:t>条需求，将其拆分为各个元素。</a:t>
            </a:r>
            <a:endParaRPr lang="en-US" altLang="zh-CN" dirty="0"/>
          </a:p>
          <a:p>
            <a:r>
              <a:rPr lang="zh-CN" altLang="en-US" dirty="0"/>
              <a:t>第三步是根据手工标注的经验和</a:t>
            </a:r>
            <a:r>
              <a:rPr lang="en-US" altLang="zh-CN" dirty="0"/>
              <a:t>NLP</a:t>
            </a:r>
            <a:r>
              <a:rPr lang="zh-CN" altLang="en-US" dirty="0"/>
              <a:t>工具，设计需求自动结构化算法，主要利用词性标注和语义依存分析技术。</a:t>
            </a:r>
            <a:endParaRPr lang="en-US" altLang="zh-CN" dirty="0"/>
          </a:p>
          <a:p>
            <a:r>
              <a:rPr lang="zh-CN" altLang="en-US" dirty="0"/>
              <a:t>第四步是依据结构化定义和对象之间的关系得到冲突检测规则，同时要参考相关研究。</a:t>
            </a:r>
            <a:endParaRPr lang="en-US" altLang="zh-CN" dirty="0"/>
          </a:p>
          <a:p>
            <a:r>
              <a:rPr lang="zh-CN" altLang="en-US" dirty="0"/>
              <a:t>第五步是根据检测规则实现程序，有较高的查全率和查准率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0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最后感谢您的倾听，接下来请您指教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566DE-B94F-48C8-B499-9EED89F4BD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9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5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4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A66E9-94DB-4796-808B-8A3CE0FBB6C5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9546ED-7A57-4FAD-960C-25C9ACD88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9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06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hidden="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0" y="1"/>
            <a:ext cx="12138054" cy="685800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 flipH="1">
            <a:off x="8568518" y="48823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8267272" y="1222738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1733016" y="5549453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2595393" y="5109442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 rot="13620000" flipH="1" flipV="1">
            <a:off x="3655059" y="5368122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1083115" y="5677472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234250" y="715994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8197797" y="802967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1990" y="1493303"/>
            <a:ext cx="6009979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r>
              <a:rPr lang="zh-CN" altLang="en-US" sz="6000" b="1" dirty="0">
                <a:latin typeface="+mj-ea"/>
                <a:ea typeface="+mj-ea"/>
              </a:rPr>
              <a:t>软件工程实验</a:t>
            </a:r>
            <a:r>
              <a:rPr lang="en-US" altLang="zh-CN" sz="6000" b="1" dirty="0">
                <a:latin typeface="+mj-ea"/>
                <a:ea typeface="+mj-ea"/>
              </a:rPr>
              <a:t>E</a:t>
            </a:r>
            <a:r>
              <a:rPr lang="zh-CN" altLang="en-US" sz="6000" b="1" dirty="0">
                <a:latin typeface="+mj-ea"/>
                <a:ea typeface="+mj-ea"/>
              </a:rPr>
              <a:t>组</a:t>
            </a:r>
            <a:endParaRPr lang="en-US" altLang="zh-CN" sz="6000" b="1" dirty="0">
              <a:latin typeface="+mj-ea"/>
              <a:ea typeface="+mj-ea"/>
            </a:endParaRPr>
          </a:p>
          <a:p>
            <a:pPr algn="ctr"/>
            <a:r>
              <a:rPr lang="zh-CN" altLang="en-US" sz="6000" b="1" dirty="0">
                <a:latin typeface="+mj-ea"/>
                <a:ea typeface="+mj-ea"/>
              </a:rPr>
              <a:t>项目介绍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6954" y="3702860"/>
            <a:ext cx="5202434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成员：郭维泽、</a:t>
            </a:r>
            <a:r>
              <a:rPr lang="zh-CN" altLang="en-US" sz="2800" dirty="0">
                <a:latin typeface="+mj-ea"/>
              </a:rPr>
              <a:t>李书缘、吕江枫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j-ea"/>
                <a:ea typeface="+mj-ea"/>
              </a:rPr>
              <a:t>	</a:t>
            </a:r>
            <a:r>
              <a:rPr lang="zh-CN" altLang="en-US" sz="2800" dirty="0">
                <a:latin typeface="+mj-ea"/>
                <a:ea typeface="+mj-ea"/>
              </a:rPr>
              <a:t> 王元玮、王云杰、</a:t>
            </a:r>
            <a:r>
              <a:rPr lang="zh-CN" altLang="en-US" sz="2800" dirty="0">
                <a:latin typeface="+mj-ea"/>
              </a:rPr>
              <a:t>张延钊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94086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1" grpId="0" animBg="1"/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EAF94DE-B14D-864C-87D6-42EC3395B8FA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CFE1A0B-F11D-BE42-8CA1-05A570274FFC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139">
                <a:extLst>
                  <a:ext uri="{FF2B5EF4-FFF2-40B4-BE49-F238E27FC236}">
                    <a16:creationId xmlns:a16="http://schemas.microsoft.com/office/drawing/2014/main" id="{ACCDE295-AB54-674C-B29B-A10E7AFDE77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0">
                <a:extLst>
                  <a:ext uri="{FF2B5EF4-FFF2-40B4-BE49-F238E27FC236}">
                    <a16:creationId xmlns:a16="http://schemas.microsoft.com/office/drawing/2014/main" id="{539CB586-1419-2C45-85A6-EB63E2547C3B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41">
                <a:extLst>
                  <a:ext uri="{FF2B5EF4-FFF2-40B4-BE49-F238E27FC236}">
                    <a16:creationId xmlns:a16="http://schemas.microsoft.com/office/drawing/2014/main" id="{C3EE07FE-3F93-904B-A89E-5CF645CCAD6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42">
                <a:extLst>
                  <a:ext uri="{FF2B5EF4-FFF2-40B4-BE49-F238E27FC236}">
                    <a16:creationId xmlns:a16="http://schemas.microsoft.com/office/drawing/2014/main" id="{E31F9D25-6A87-9B40-97CE-076BF6546604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C551993-B247-7C47-94CC-8ADD4D3E2A17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135">
                <a:extLst>
                  <a:ext uri="{FF2B5EF4-FFF2-40B4-BE49-F238E27FC236}">
                    <a16:creationId xmlns:a16="http://schemas.microsoft.com/office/drawing/2014/main" id="{4713D896-64BC-E246-99DA-8B015224529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36">
                <a:extLst>
                  <a:ext uri="{FF2B5EF4-FFF2-40B4-BE49-F238E27FC236}">
                    <a16:creationId xmlns:a16="http://schemas.microsoft.com/office/drawing/2014/main" id="{26D7B42B-DF95-5241-AFA5-81D8A794CA6C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137">
                <a:extLst>
                  <a:ext uri="{FF2B5EF4-FFF2-40B4-BE49-F238E27FC236}">
                    <a16:creationId xmlns:a16="http://schemas.microsoft.com/office/drawing/2014/main" id="{A7AC1D44-D98D-0D49-9CA5-6D19FE4B491A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138">
                <a:extLst>
                  <a:ext uri="{FF2B5EF4-FFF2-40B4-BE49-F238E27FC236}">
                    <a16:creationId xmlns:a16="http://schemas.microsoft.com/office/drawing/2014/main" id="{23E5C5FD-5E94-904B-94F4-B8C6DAF5D1B1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D5306523-48E2-944C-8357-A51165089A3C}"/>
              </a:ext>
            </a:extLst>
          </p:cNvPr>
          <p:cNvSpPr txBox="1"/>
          <p:nvPr/>
        </p:nvSpPr>
        <p:spPr>
          <a:xfrm>
            <a:off x="432000" y="216000"/>
            <a:ext cx="3540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项目团队组织</a:t>
            </a:r>
          </a:p>
        </p:txBody>
      </p:sp>
      <p:sp>
        <p:nvSpPr>
          <p:cNvPr id="16" name="文本框 24">
            <a:extLst>
              <a:ext uri="{FF2B5EF4-FFF2-40B4-BE49-F238E27FC236}">
                <a16:creationId xmlns:a16="http://schemas.microsoft.com/office/drawing/2014/main" id="{CE66ED1C-9D94-B448-8FDB-FE364923901F}"/>
              </a:ext>
            </a:extLst>
          </p:cNvPr>
          <p:cNvSpPr txBox="1"/>
          <p:nvPr/>
        </p:nvSpPr>
        <p:spPr>
          <a:xfrm>
            <a:off x="1894108" y="1102279"/>
            <a:ext cx="8613249" cy="1301858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CD5746-5D77-AE43-900B-8DFEC0402C83}"/>
              </a:ext>
            </a:extLst>
          </p:cNvPr>
          <p:cNvSpPr txBox="1"/>
          <p:nvPr/>
        </p:nvSpPr>
        <p:spPr>
          <a:xfrm>
            <a:off x="2097985" y="1140828"/>
            <a:ext cx="8137398" cy="1072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团队组织结构：本团队分为组员和组长。组长组织团队成员沟通协调，根据个人的特长安排任务，每个人都应及时完成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2CCBA9-83B1-6A42-BE23-21DDD5609BE1}"/>
              </a:ext>
            </a:extLst>
          </p:cNvPr>
          <p:cNvSpPr txBox="1"/>
          <p:nvPr/>
        </p:nvSpPr>
        <p:spPr>
          <a:xfrm>
            <a:off x="1548195" y="2557706"/>
            <a:ext cx="10339005" cy="358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经过团队成员讨论同意，分工安排如下：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组长：郭维泽，主要项目管理、系统的概要设计、</a:t>
            </a:r>
            <a:r>
              <a:rPr lang="zh-CN" altLang="en-US" sz="2200" dirty="0">
                <a:latin typeface="+mj-ea"/>
              </a:rPr>
              <a:t>相应文档撰写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组员：</a:t>
            </a:r>
            <a:r>
              <a:rPr lang="zh-CN" altLang="en-US" sz="2200" dirty="0">
                <a:latin typeface="+mj-ea"/>
              </a:rPr>
              <a:t>李书缘，主要负责</a:t>
            </a:r>
            <a:r>
              <a:rPr lang="zh-CN" altLang="en-US" sz="2200" dirty="0"/>
              <a:t>微信服务的开发、相应开发</a:t>
            </a:r>
            <a:r>
              <a:rPr lang="zh-CN" altLang="en-US" sz="2200" dirty="0">
                <a:latin typeface="+mj-ea"/>
              </a:rPr>
              <a:t>文档撰写</a:t>
            </a:r>
            <a:endParaRPr lang="en-US" altLang="zh-CN" sz="22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j-ea"/>
              </a:rPr>
              <a:t>	</a:t>
            </a:r>
            <a:r>
              <a:rPr lang="zh-CN" altLang="en-US" sz="2200" dirty="0">
                <a:latin typeface="+mj-ea"/>
              </a:rPr>
              <a:t>  吕江枫，主要负责项目测试、相应文档撰写</a:t>
            </a:r>
            <a:endParaRPr lang="en-US" altLang="zh-CN" sz="22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j-ea"/>
              </a:rPr>
              <a:t>	</a:t>
            </a:r>
            <a:r>
              <a:rPr lang="zh-CN" altLang="en-US" sz="2200" dirty="0">
                <a:latin typeface="+mj-ea"/>
              </a:rPr>
              <a:t>  王元玮，主要负责系统的详细设计、相应文档撰写</a:t>
            </a:r>
            <a:endParaRPr lang="en-US" altLang="zh-CN" sz="22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j-ea"/>
              </a:rPr>
              <a:t>	</a:t>
            </a:r>
            <a:r>
              <a:rPr lang="zh-CN" altLang="en-US" sz="2200" dirty="0">
                <a:latin typeface="+mj-ea"/>
              </a:rPr>
              <a:t>  王云杰，主要负责</a:t>
            </a:r>
            <a:r>
              <a:rPr lang="en" altLang="zh-CN" sz="2200" dirty="0">
                <a:latin typeface="+mj-ea"/>
              </a:rPr>
              <a:t>storage</a:t>
            </a:r>
            <a:r>
              <a:rPr lang="zh-CN" altLang="en-US" sz="2200" dirty="0">
                <a:latin typeface="+mj-ea"/>
              </a:rPr>
              <a:t>模块的实现</a:t>
            </a:r>
            <a:r>
              <a:rPr lang="zh-CN" altLang="en-US" sz="2200" dirty="0"/>
              <a:t>、相应开发文档撰写</a:t>
            </a:r>
            <a:endParaRPr lang="en-US" altLang="zh-CN" sz="22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j-ea"/>
              </a:rPr>
              <a:t>	</a:t>
            </a:r>
            <a:r>
              <a:rPr lang="zh-CN" altLang="en-US" sz="2200" dirty="0">
                <a:latin typeface="+mj-ea"/>
              </a:rPr>
              <a:t>  张延钊，主要负责改进</a:t>
            </a:r>
            <a:r>
              <a:rPr lang="en" altLang="zh-CN" sz="2200" dirty="0">
                <a:latin typeface="+mj-ea"/>
              </a:rPr>
              <a:t>Logic Adaptor </a:t>
            </a:r>
            <a:r>
              <a:rPr lang="zh-CN" altLang="en-US" sz="2200" dirty="0">
                <a:latin typeface="+mj-ea"/>
              </a:rPr>
              <a:t>的实现、相应开发文档撰写</a:t>
            </a:r>
            <a:endParaRPr lang="en-US" altLang="zh-CN" sz="2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16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EAF94DE-B14D-864C-87D6-42EC3395B8FA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CFE1A0B-F11D-BE42-8CA1-05A570274FFC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139">
                <a:extLst>
                  <a:ext uri="{FF2B5EF4-FFF2-40B4-BE49-F238E27FC236}">
                    <a16:creationId xmlns:a16="http://schemas.microsoft.com/office/drawing/2014/main" id="{ACCDE295-AB54-674C-B29B-A10E7AFDE77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0">
                <a:extLst>
                  <a:ext uri="{FF2B5EF4-FFF2-40B4-BE49-F238E27FC236}">
                    <a16:creationId xmlns:a16="http://schemas.microsoft.com/office/drawing/2014/main" id="{539CB586-1419-2C45-85A6-EB63E2547C3B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41">
                <a:extLst>
                  <a:ext uri="{FF2B5EF4-FFF2-40B4-BE49-F238E27FC236}">
                    <a16:creationId xmlns:a16="http://schemas.microsoft.com/office/drawing/2014/main" id="{C3EE07FE-3F93-904B-A89E-5CF645CCAD6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42">
                <a:extLst>
                  <a:ext uri="{FF2B5EF4-FFF2-40B4-BE49-F238E27FC236}">
                    <a16:creationId xmlns:a16="http://schemas.microsoft.com/office/drawing/2014/main" id="{E31F9D25-6A87-9B40-97CE-076BF6546604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C551993-B247-7C47-94CC-8ADD4D3E2A17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135">
                <a:extLst>
                  <a:ext uri="{FF2B5EF4-FFF2-40B4-BE49-F238E27FC236}">
                    <a16:creationId xmlns:a16="http://schemas.microsoft.com/office/drawing/2014/main" id="{4713D896-64BC-E246-99DA-8B015224529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36">
                <a:extLst>
                  <a:ext uri="{FF2B5EF4-FFF2-40B4-BE49-F238E27FC236}">
                    <a16:creationId xmlns:a16="http://schemas.microsoft.com/office/drawing/2014/main" id="{26D7B42B-DF95-5241-AFA5-81D8A794CA6C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137">
                <a:extLst>
                  <a:ext uri="{FF2B5EF4-FFF2-40B4-BE49-F238E27FC236}">
                    <a16:creationId xmlns:a16="http://schemas.microsoft.com/office/drawing/2014/main" id="{A7AC1D44-D98D-0D49-9CA5-6D19FE4B491A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138">
                <a:extLst>
                  <a:ext uri="{FF2B5EF4-FFF2-40B4-BE49-F238E27FC236}">
                    <a16:creationId xmlns:a16="http://schemas.microsoft.com/office/drawing/2014/main" id="{23E5C5FD-5E94-904B-94F4-B8C6DAF5D1B1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B713047-A7D3-9C46-867A-BCA105E6117D}"/>
              </a:ext>
            </a:extLst>
          </p:cNvPr>
          <p:cNvSpPr txBox="1"/>
          <p:nvPr/>
        </p:nvSpPr>
        <p:spPr>
          <a:xfrm>
            <a:off x="432000" y="216000"/>
            <a:ext cx="3540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团队协作方式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5A1B45-1820-0248-8C51-5AA28E012879}"/>
              </a:ext>
            </a:extLst>
          </p:cNvPr>
          <p:cNvSpPr txBox="1"/>
          <p:nvPr/>
        </p:nvSpPr>
        <p:spPr>
          <a:xfrm>
            <a:off x="2024412" y="1272657"/>
            <a:ext cx="8409372" cy="189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沟通方式：微信和腾讯会议。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简单问题可以在微信群里及时讨论，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重大复杂问题需要商定时间通过腾讯会议开会讨论决定。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C939F1-3F9E-5E46-A845-83C375E56B72}"/>
              </a:ext>
            </a:extLst>
          </p:cNvPr>
          <p:cNvSpPr txBox="1"/>
          <p:nvPr/>
        </p:nvSpPr>
        <p:spPr>
          <a:xfrm>
            <a:off x="2024412" y="3628500"/>
            <a:ext cx="8409372" cy="1896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协作方式：</a:t>
            </a:r>
            <a:r>
              <a:rPr lang="en-US" altLang="zh-CN" sz="2400" dirty="0" err="1">
                <a:solidFill>
                  <a:schemeClr val="tx1"/>
                </a:solidFill>
              </a:rPr>
              <a:t>Github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Microsoft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Project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代码完全通过</a:t>
            </a:r>
            <a:r>
              <a:rPr lang="en-US" altLang="zh-CN" sz="2400" dirty="0" err="1">
                <a:solidFill>
                  <a:schemeClr val="tx1"/>
                </a:solidFill>
              </a:rPr>
              <a:t>Github</a:t>
            </a:r>
            <a:r>
              <a:rPr lang="zh-CN" altLang="en-US" sz="2400" dirty="0">
                <a:solidFill>
                  <a:schemeClr val="tx1"/>
                </a:solidFill>
              </a:rPr>
              <a:t>进行同步，文档和相关资料也会同步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文档和进度安排部分通过</a:t>
            </a:r>
            <a:r>
              <a:rPr lang="en-US" altLang="zh-CN" sz="2400" dirty="0">
                <a:solidFill>
                  <a:schemeClr val="tx1"/>
                </a:solidFill>
              </a:rPr>
              <a:t>Microsoft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Project </a:t>
            </a:r>
            <a:r>
              <a:rPr lang="zh-CN" altLang="en-US" sz="2400" dirty="0">
                <a:solidFill>
                  <a:schemeClr val="tx1"/>
                </a:solidFill>
              </a:rPr>
              <a:t>进行协作。</a:t>
            </a:r>
          </a:p>
        </p:txBody>
      </p:sp>
    </p:spTree>
    <p:extLst>
      <p:ext uri="{BB962C8B-B14F-4D97-AF65-F5344CB8AC3E}">
        <p14:creationId xmlns:p14="http://schemas.microsoft.com/office/powerpoint/2010/main" val="13280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EAF94DE-B14D-864C-87D6-42EC3395B8FA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CFE1A0B-F11D-BE42-8CA1-05A570274FFC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139">
                <a:extLst>
                  <a:ext uri="{FF2B5EF4-FFF2-40B4-BE49-F238E27FC236}">
                    <a16:creationId xmlns:a16="http://schemas.microsoft.com/office/drawing/2014/main" id="{ACCDE295-AB54-674C-B29B-A10E7AFDE77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0">
                <a:extLst>
                  <a:ext uri="{FF2B5EF4-FFF2-40B4-BE49-F238E27FC236}">
                    <a16:creationId xmlns:a16="http://schemas.microsoft.com/office/drawing/2014/main" id="{539CB586-1419-2C45-85A6-EB63E2547C3B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41">
                <a:extLst>
                  <a:ext uri="{FF2B5EF4-FFF2-40B4-BE49-F238E27FC236}">
                    <a16:creationId xmlns:a16="http://schemas.microsoft.com/office/drawing/2014/main" id="{C3EE07FE-3F93-904B-A89E-5CF645CCAD6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42">
                <a:extLst>
                  <a:ext uri="{FF2B5EF4-FFF2-40B4-BE49-F238E27FC236}">
                    <a16:creationId xmlns:a16="http://schemas.microsoft.com/office/drawing/2014/main" id="{E31F9D25-6A87-9B40-97CE-076BF6546604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C551993-B247-7C47-94CC-8ADD4D3E2A17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135">
                <a:extLst>
                  <a:ext uri="{FF2B5EF4-FFF2-40B4-BE49-F238E27FC236}">
                    <a16:creationId xmlns:a16="http://schemas.microsoft.com/office/drawing/2014/main" id="{4713D896-64BC-E246-99DA-8B015224529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36">
                <a:extLst>
                  <a:ext uri="{FF2B5EF4-FFF2-40B4-BE49-F238E27FC236}">
                    <a16:creationId xmlns:a16="http://schemas.microsoft.com/office/drawing/2014/main" id="{26D7B42B-DF95-5241-AFA5-81D8A794CA6C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137">
                <a:extLst>
                  <a:ext uri="{FF2B5EF4-FFF2-40B4-BE49-F238E27FC236}">
                    <a16:creationId xmlns:a16="http://schemas.microsoft.com/office/drawing/2014/main" id="{A7AC1D44-D98D-0D49-9CA5-6D19FE4B491A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138">
                <a:extLst>
                  <a:ext uri="{FF2B5EF4-FFF2-40B4-BE49-F238E27FC236}">
                    <a16:creationId xmlns:a16="http://schemas.microsoft.com/office/drawing/2014/main" id="{23E5C5FD-5E94-904B-94F4-B8C6DAF5D1B1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295BA38-B841-7943-AA0C-20BA2103E605}"/>
              </a:ext>
            </a:extLst>
          </p:cNvPr>
          <p:cNvSpPr txBox="1"/>
          <p:nvPr/>
        </p:nvSpPr>
        <p:spPr>
          <a:xfrm>
            <a:off x="432000" y="216000"/>
            <a:ext cx="245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计划进度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5B6AD26-6B6A-D644-8610-C194797F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91549"/>
              </p:ext>
            </p:extLst>
          </p:nvPr>
        </p:nvGraphicFramePr>
        <p:xfrm>
          <a:off x="3149114" y="215239"/>
          <a:ext cx="8562772" cy="6136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34">
                  <a:extLst>
                    <a:ext uri="{9D8B030D-6E8A-4147-A177-3AD203B41FA5}">
                      <a16:colId xmlns:a16="http://schemas.microsoft.com/office/drawing/2014/main" val="1608654582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3675002826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3694598159"/>
                    </a:ext>
                  </a:extLst>
                </a:gridCol>
                <a:gridCol w="1607007">
                  <a:extLst>
                    <a:ext uri="{9D8B030D-6E8A-4147-A177-3AD203B41FA5}">
                      <a16:colId xmlns:a16="http://schemas.microsoft.com/office/drawing/2014/main" val="629250958"/>
                    </a:ext>
                  </a:extLst>
                </a:gridCol>
              </a:tblGrid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任务名称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任务量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开始日期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结束日期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00133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项目确定及介绍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13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7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11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56616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项目调研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714247"/>
                  </a:ext>
                </a:extLst>
              </a:tr>
              <a:tr h="481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选题会议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416364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项目初步熟悉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1405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汇报准备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186638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撰写项目计划书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20--30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13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19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39810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软件需求分析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40--50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20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644849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软件需求评审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30--40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16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85952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软件改进与展示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80--100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17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14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29943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软件测试分析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40--50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15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21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00786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软件测试评审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30--40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22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5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78210"/>
                  </a:ext>
                </a:extLst>
              </a:tr>
              <a:tr h="47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软件进度计划与控制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60--70</a:t>
                      </a:r>
                      <a:r>
                        <a:rPr lang="zh-CN" altLang="en-US" b="1" dirty="0"/>
                        <a:t>小时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7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r>
                        <a:rPr lang="zh-CN" altLang="en-US" b="1" dirty="0"/>
                        <a:t>月</a:t>
                      </a:r>
                      <a:r>
                        <a:rPr lang="en-US" altLang="zh-CN" b="1" dirty="0"/>
                        <a:t>12</a:t>
                      </a:r>
                      <a:r>
                        <a:rPr lang="zh-CN" altLang="en-US" b="1" dirty="0"/>
                        <a:t>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36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EAF94DE-B14D-864C-87D6-42EC3395B8FA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CFE1A0B-F11D-BE42-8CA1-05A570274FFC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139">
                <a:extLst>
                  <a:ext uri="{FF2B5EF4-FFF2-40B4-BE49-F238E27FC236}">
                    <a16:creationId xmlns:a16="http://schemas.microsoft.com/office/drawing/2014/main" id="{ACCDE295-AB54-674C-B29B-A10E7AFDE77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40">
                <a:extLst>
                  <a:ext uri="{FF2B5EF4-FFF2-40B4-BE49-F238E27FC236}">
                    <a16:creationId xmlns:a16="http://schemas.microsoft.com/office/drawing/2014/main" id="{539CB586-1419-2C45-85A6-EB63E2547C3B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41">
                <a:extLst>
                  <a:ext uri="{FF2B5EF4-FFF2-40B4-BE49-F238E27FC236}">
                    <a16:creationId xmlns:a16="http://schemas.microsoft.com/office/drawing/2014/main" id="{C3EE07FE-3F93-904B-A89E-5CF645CCAD67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42">
                <a:extLst>
                  <a:ext uri="{FF2B5EF4-FFF2-40B4-BE49-F238E27FC236}">
                    <a16:creationId xmlns:a16="http://schemas.microsoft.com/office/drawing/2014/main" id="{E31F9D25-6A87-9B40-97CE-076BF6546604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C551993-B247-7C47-94CC-8ADD4D3E2A17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135">
                <a:extLst>
                  <a:ext uri="{FF2B5EF4-FFF2-40B4-BE49-F238E27FC236}">
                    <a16:creationId xmlns:a16="http://schemas.microsoft.com/office/drawing/2014/main" id="{4713D896-64BC-E246-99DA-8B015224529E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136">
                <a:extLst>
                  <a:ext uri="{FF2B5EF4-FFF2-40B4-BE49-F238E27FC236}">
                    <a16:creationId xmlns:a16="http://schemas.microsoft.com/office/drawing/2014/main" id="{26D7B42B-DF95-5241-AFA5-81D8A794CA6C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137">
                <a:extLst>
                  <a:ext uri="{FF2B5EF4-FFF2-40B4-BE49-F238E27FC236}">
                    <a16:creationId xmlns:a16="http://schemas.microsoft.com/office/drawing/2014/main" id="{A7AC1D44-D98D-0D49-9CA5-6D19FE4B491A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138">
                <a:extLst>
                  <a:ext uri="{FF2B5EF4-FFF2-40B4-BE49-F238E27FC236}">
                    <a16:creationId xmlns:a16="http://schemas.microsoft.com/office/drawing/2014/main" id="{23E5C5FD-5E94-904B-94F4-B8C6DAF5D1B1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295BA38-B841-7943-AA0C-20BA2103E605}"/>
              </a:ext>
            </a:extLst>
          </p:cNvPr>
          <p:cNvSpPr txBox="1"/>
          <p:nvPr/>
        </p:nvSpPr>
        <p:spPr>
          <a:xfrm>
            <a:off x="432000" y="216000"/>
            <a:ext cx="245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计划进度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11FEB7E-BA62-5A46-8BB7-2C23E7B2DE5C}"/>
              </a:ext>
            </a:extLst>
          </p:cNvPr>
          <p:cNvGrpSpPr/>
          <p:nvPr/>
        </p:nvGrpSpPr>
        <p:grpSpPr>
          <a:xfrm>
            <a:off x="0" y="1645303"/>
            <a:ext cx="12170979" cy="2703229"/>
            <a:chOff x="432000" y="1934107"/>
            <a:chExt cx="10653329" cy="212562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F92B266-6458-874B-AC04-27FECBDEB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29" r="64306" b="32712"/>
            <a:stretch/>
          </p:blipFill>
          <p:spPr>
            <a:xfrm>
              <a:off x="432000" y="1934107"/>
              <a:ext cx="3647090" cy="212562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86799F-321D-3C4B-A7D6-A640E05BB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914" r="4171" b="32712"/>
            <a:stretch/>
          </p:blipFill>
          <p:spPr>
            <a:xfrm>
              <a:off x="4079090" y="1934107"/>
              <a:ext cx="7006239" cy="2125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3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847238" y="2579805"/>
            <a:ext cx="428835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0000">
                <a:solidFill>
                  <a:schemeClr val="bg1"/>
                </a:solidFill>
                <a:effectLst>
                  <a:outerShdw blurRad="254000" dist="215900" dir="3000000" sx="90000" sy="90000" algn="tl" rotWithShape="0">
                    <a:prstClr val="black">
                      <a:alpha val="35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algn="ctr"/>
            <a:r>
              <a:rPr lang="zh-CN" altLang="en-US" sz="8000" b="1" dirty="0">
                <a:solidFill>
                  <a:schemeClr val="tx1"/>
                </a:solidFill>
                <a:effectLst>
                  <a:outerShdw blurRad="254000" dist="1524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感谢倾听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F75E5-6439-40A6-AD1C-8D68B11F7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项目选择</a:t>
            </a:r>
          </a:p>
        </p:txBody>
      </p:sp>
    </p:spTree>
    <p:extLst>
      <p:ext uri="{BB962C8B-B14F-4D97-AF65-F5344CB8AC3E}">
        <p14:creationId xmlns:p14="http://schemas.microsoft.com/office/powerpoint/2010/main" val="266788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648000" y="4789077"/>
            <a:ext cx="2880000" cy="72000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28575">
            <a:solidFill>
              <a:srgbClr val="FBBD06"/>
            </a:soli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8000" y="2778876"/>
            <a:ext cx="2880000" cy="72000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28575">
            <a:solidFill>
              <a:srgbClr val="E94236"/>
            </a:soli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8000" y="1378264"/>
            <a:ext cx="2880000" cy="72000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28575">
            <a:solidFill>
              <a:srgbClr val="4384F1"/>
            </a:soli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000" y="216000"/>
            <a:ext cx="2624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项目概述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217319" y="1458304"/>
            <a:ext cx="1741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000" dirty="0"/>
              <a:t>背景介绍</a:t>
            </a:r>
            <a:endParaRPr lang="en-US" altLang="zh-CN" sz="3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9553" y="2861877"/>
            <a:ext cx="1887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000" dirty="0"/>
              <a:t>使用情况</a:t>
            </a:r>
            <a:endParaRPr lang="en-US" altLang="zh-CN" sz="3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243262" y="4872078"/>
            <a:ext cx="1903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3000"/>
            </a:lvl1pPr>
          </a:lstStyle>
          <a:p>
            <a:r>
              <a:rPr lang="zh-CN" altLang="en-US" dirty="0"/>
              <a:t>使用举例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395690" y="950473"/>
            <a:ext cx="7125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ChatterBot</a:t>
            </a:r>
            <a:r>
              <a:rPr lang="zh-CN" altLang="en-US" sz="2400" dirty="0"/>
              <a:t>是一个</a:t>
            </a:r>
            <a:r>
              <a:rPr lang="en-US" altLang="zh-CN" sz="2400" dirty="0"/>
              <a:t>Python</a:t>
            </a:r>
            <a:r>
              <a:rPr lang="zh-CN" altLang="en-US" sz="2400" dirty="0"/>
              <a:t>库，可以轻松生成对用户输入的自动响应。</a:t>
            </a:r>
            <a:r>
              <a:rPr lang="en-US" altLang="zh-CN" sz="2400" dirty="0" err="1"/>
              <a:t>ChatterBot</a:t>
            </a:r>
            <a:r>
              <a:rPr lang="zh-CN" altLang="en-US" sz="2400" dirty="0"/>
              <a:t>使用一系列机器学习算法来产生不同类型的响应。这使开发人员可以轻松创建聊天机器人并自动与用户进行对话。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26" name="组合 25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7" name="等腰三角形 46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EA36DB0-12F5-4619-A3F4-584401560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91"/>
          <a:stretch/>
        </p:blipFill>
        <p:spPr>
          <a:xfrm>
            <a:off x="4680613" y="3547633"/>
            <a:ext cx="5973515" cy="31534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CC89B4-6131-458F-9B08-ADFCB802C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22" y="2792698"/>
            <a:ext cx="8395318" cy="6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54" grpId="0" animBg="1"/>
      <p:bldP spid="19" grpId="0"/>
      <p:bldP spid="92" grpId="0"/>
      <p:bldP spid="31" grpId="0"/>
      <p:bldP spid="5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432000" y="216000"/>
            <a:ext cx="2617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主要流程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14062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3866821" y="68194"/>
            <a:ext cx="2937260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用户给定一个输入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048194" y="2059919"/>
            <a:ext cx="4507228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/>
              <a:t>对输入进行预处理</a:t>
            </a:r>
            <a:endParaRPr lang="en-US" altLang="zh-CN" sz="2400" dirty="0"/>
          </a:p>
          <a:p>
            <a:pPr algn="r">
              <a:lnSpc>
                <a:spcPct val="150000"/>
              </a:lnSpc>
            </a:pPr>
            <a:r>
              <a:rPr lang="zh-CN" altLang="en-US" sz="2400" dirty="0"/>
              <a:t>利用不同的策略寻找可能的答案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18163" y="3576330"/>
            <a:ext cx="2937259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对候选答案进行排序</a:t>
            </a:r>
            <a:endParaRPr lang="en-US" altLang="zh-CN" sz="2400" dirty="0"/>
          </a:p>
          <a:p>
            <a:pPr algn="r">
              <a:lnSpc>
                <a:spcPct val="150000"/>
              </a:lnSpc>
            </a:pPr>
            <a:r>
              <a:rPr lang="zh-CN" altLang="en-US" sz="2400" dirty="0"/>
              <a:t>得到最终答案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50302" y="6107132"/>
            <a:ext cx="3305120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将最终答案返回给用户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21C46-5903-4016-AB94-63E460A30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70" b="97360" l="4553" r="95610">
                        <a14:foregroundMark x1="29106" y1="5171" x2="51707" y2="7591"/>
                        <a14:foregroundMark x1="17561" y1="4290" x2="18862" y2="11111"/>
                        <a14:foregroundMark x1="9756" y1="5281" x2="9431" y2="9681"/>
                        <a14:foregroundMark x1="4553" y1="4510" x2="4553" y2="9461"/>
                        <a14:foregroundMark x1="79675" y1="3630" x2="80976" y2="10121"/>
                        <a14:foregroundMark x1="95772" y1="3960" x2="93496" y2="9461"/>
                        <a14:foregroundMark x1="6016" y1="36524" x2="6992" y2="41034"/>
                        <a14:foregroundMark x1="95447" y1="37184" x2="94959" y2="42904"/>
                        <a14:foregroundMark x1="19350" y1="91419" x2="40163" y2="89879"/>
                        <a14:foregroundMark x1="72358" y1="93619" x2="85203" y2="94609"/>
                        <a14:foregroundMark x1="7967" y1="91969" x2="13171" y2="91969"/>
                        <a14:foregroundMark x1="10894" y1="88119" x2="15447" y2="94279"/>
                        <a14:foregroundMark x1="12358" y1="95600" x2="25528" y2="95930"/>
                        <a14:foregroundMark x1="47805" y1="94719" x2="61951" y2="94279"/>
                        <a14:foregroundMark x1="61951" y1="94279" x2="62602" y2="94279"/>
                        <a14:foregroundMark x1="41138" y1="93289" x2="53496" y2="92079"/>
                        <a14:foregroundMark x1="28130" y1="97910" x2="41463" y2="96040"/>
                        <a14:foregroundMark x1="41463" y1="96040" x2="41951" y2="95930"/>
                        <a14:foregroundMark x1="54146" y1="8471" x2="67967" y2="8141"/>
                        <a14:foregroundMark x1="67967" y1="8141" x2="71870" y2="8471"/>
                        <a14:foregroundMark x1="73821" y1="89219" x2="90732" y2="97360"/>
                        <a14:foregroundMark x1="50569" y1="17932" x2="50569" y2="17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997" y="0"/>
            <a:ext cx="4651406" cy="68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2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" grpId="0"/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/>
          <p:cNvSpPr txBox="1"/>
          <p:nvPr/>
        </p:nvSpPr>
        <p:spPr>
          <a:xfrm>
            <a:off x="1152000" y="5635878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19050">
            <a:gradFill flip="none" rotWithShape="1">
              <a:gsLst>
                <a:gs pos="35000">
                  <a:schemeClr val="bg1"/>
                </a:gs>
                <a:gs pos="0">
                  <a:schemeClr val="bg1"/>
                </a:gs>
                <a:gs pos="100000">
                  <a:srgbClr val="FFFFFF"/>
                </a:gs>
              </a:gsLst>
              <a:lin ang="2700000" scaled="1"/>
              <a:tileRect/>
            </a:gra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52000" y="4573150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19050">
            <a:gradFill flip="none" rotWithShape="1">
              <a:gsLst>
                <a:gs pos="35000">
                  <a:schemeClr val="bg1"/>
                </a:gs>
                <a:gs pos="0">
                  <a:schemeClr val="bg1"/>
                </a:gs>
                <a:gs pos="100000">
                  <a:srgbClr val="FFFFFF"/>
                </a:gs>
              </a:gsLst>
              <a:lin ang="2700000" scaled="1"/>
              <a:tileRect/>
            </a:gra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2000" y="3497763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19050">
            <a:gradFill flip="none" rotWithShape="1">
              <a:gsLst>
                <a:gs pos="35000">
                  <a:schemeClr val="bg1"/>
                </a:gs>
                <a:gs pos="0">
                  <a:schemeClr val="bg1"/>
                </a:gs>
                <a:gs pos="100000">
                  <a:srgbClr val="FFFFFF"/>
                </a:gs>
              </a:gsLst>
              <a:lin ang="2700000" scaled="1"/>
              <a:tileRect/>
            </a:gra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52000" y="2431677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19050">
            <a:gradFill flip="none" rotWithShape="1">
              <a:gsLst>
                <a:gs pos="35000">
                  <a:schemeClr val="bg1"/>
                </a:gs>
                <a:gs pos="0">
                  <a:schemeClr val="bg1"/>
                </a:gs>
                <a:gs pos="100000">
                  <a:srgbClr val="FFFFFF"/>
                </a:gs>
              </a:gsLst>
              <a:lin ang="2700000" scaled="1"/>
              <a:tileRect/>
            </a:gra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Freeform 6"/>
          <p:cNvSpPr>
            <a:spLocks/>
          </p:cNvSpPr>
          <p:nvPr/>
        </p:nvSpPr>
        <p:spPr bwMode="auto">
          <a:xfrm>
            <a:off x="504703" y="2304000"/>
            <a:ext cx="861240" cy="763391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7" name="Freeform 6"/>
          <p:cNvSpPr>
            <a:spLocks/>
          </p:cNvSpPr>
          <p:nvPr/>
        </p:nvSpPr>
        <p:spPr bwMode="auto">
          <a:xfrm>
            <a:off x="504000" y="4464000"/>
            <a:ext cx="861240" cy="763391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0" name="Freeform 6"/>
          <p:cNvSpPr>
            <a:spLocks/>
          </p:cNvSpPr>
          <p:nvPr/>
        </p:nvSpPr>
        <p:spPr bwMode="auto">
          <a:xfrm>
            <a:off x="505057" y="3384000"/>
            <a:ext cx="861240" cy="763391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9" name="Freeform 6"/>
          <p:cNvSpPr>
            <a:spLocks/>
          </p:cNvSpPr>
          <p:nvPr/>
        </p:nvSpPr>
        <p:spPr bwMode="auto">
          <a:xfrm>
            <a:off x="498968" y="5544000"/>
            <a:ext cx="861240" cy="763391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52000" y="1319374"/>
            <a:ext cx="3717629" cy="535770"/>
          </a:xfrm>
          <a:prstGeom prst="rect">
            <a:avLst/>
          </a:prstGeom>
          <a:gradFill flip="none" rotWithShape="1">
            <a:gsLst>
              <a:gs pos="1500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  <a:tileRect/>
          </a:gradFill>
          <a:ln w="19050">
            <a:gradFill flip="none" rotWithShape="1">
              <a:gsLst>
                <a:gs pos="35000">
                  <a:schemeClr val="bg1"/>
                </a:gs>
                <a:gs pos="0">
                  <a:schemeClr val="bg1"/>
                </a:gs>
                <a:gs pos="100000">
                  <a:srgbClr val="FFFFFF"/>
                </a:gs>
              </a:gsLst>
              <a:lin ang="2700000" scaled="1"/>
              <a:tileRect/>
            </a:gradFill>
          </a:ln>
          <a:effectLst>
            <a:outerShdw blurRad="558800" dist="635000" dir="1200000" sx="94000" sy="94000" algn="tl" rotWithShape="0">
              <a:schemeClr val="tx1">
                <a:lumMod val="65000"/>
                <a:lumOff val="35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Freeform 6"/>
          <p:cNvSpPr>
            <a:spLocks/>
          </p:cNvSpPr>
          <p:nvPr/>
        </p:nvSpPr>
        <p:spPr bwMode="auto">
          <a:xfrm>
            <a:off x="504000" y="1224000"/>
            <a:ext cx="861240" cy="763391"/>
          </a:xfrm>
          <a:custGeom>
            <a:avLst/>
            <a:gdLst>
              <a:gd name="T0" fmla="*/ 251 w 862"/>
              <a:gd name="T1" fmla="*/ 763 h 763"/>
              <a:gd name="T2" fmla="*/ 191 w 862"/>
              <a:gd name="T3" fmla="*/ 728 h 763"/>
              <a:gd name="T4" fmla="*/ 11 w 862"/>
              <a:gd name="T5" fmla="*/ 416 h 763"/>
              <a:gd name="T6" fmla="*/ 11 w 862"/>
              <a:gd name="T7" fmla="*/ 347 h 763"/>
              <a:gd name="T8" fmla="*/ 191 w 862"/>
              <a:gd name="T9" fmla="*/ 35 h 763"/>
              <a:gd name="T10" fmla="*/ 251 w 862"/>
              <a:gd name="T11" fmla="*/ 0 h 763"/>
              <a:gd name="T12" fmla="*/ 611 w 862"/>
              <a:gd name="T13" fmla="*/ 0 h 763"/>
              <a:gd name="T14" fmla="*/ 671 w 862"/>
              <a:gd name="T15" fmla="*/ 35 h 763"/>
              <a:gd name="T16" fmla="*/ 851 w 862"/>
              <a:gd name="T17" fmla="*/ 347 h 763"/>
              <a:gd name="T18" fmla="*/ 851 w 862"/>
              <a:gd name="T19" fmla="*/ 416 h 763"/>
              <a:gd name="T20" fmla="*/ 671 w 862"/>
              <a:gd name="T21" fmla="*/ 728 h 763"/>
              <a:gd name="T22" fmla="*/ 611 w 862"/>
              <a:gd name="T23" fmla="*/ 763 h 763"/>
              <a:gd name="T24" fmla="*/ 251 w 862"/>
              <a:gd name="T2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2" h="763">
                <a:moveTo>
                  <a:pt x="251" y="763"/>
                </a:moveTo>
                <a:cubicBezTo>
                  <a:pt x="229" y="763"/>
                  <a:pt x="202" y="747"/>
                  <a:pt x="191" y="728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0" y="397"/>
                  <a:pt x="0" y="366"/>
                  <a:pt x="11" y="347"/>
                </a:cubicBezTo>
                <a:cubicBezTo>
                  <a:pt x="191" y="35"/>
                  <a:pt x="191" y="35"/>
                  <a:pt x="191" y="35"/>
                </a:cubicBezTo>
                <a:cubicBezTo>
                  <a:pt x="202" y="16"/>
                  <a:pt x="229" y="0"/>
                  <a:pt x="251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33" y="0"/>
                  <a:pt x="660" y="16"/>
                  <a:pt x="671" y="35"/>
                </a:cubicBezTo>
                <a:cubicBezTo>
                  <a:pt x="851" y="347"/>
                  <a:pt x="851" y="347"/>
                  <a:pt x="851" y="347"/>
                </a:cubicBezTo>
                <a:cubicBezTo>
                  <a:pt x="862" y="366"/>
                  <a:pt x="862" y="397"/>
                  <a:pt x="851" y="416"/>
                </a:cubicBezTo>
                <a:cubicBezTo>
                  <a:pt x="671" y="728"/>
                  <a:pt x="671" y="728"/>
                  <a:pt x="671" y="728"/>
                </a:cubicBezTo>
                <a:cubicBezTo>
                  <a:pt x="660" y="747"/>
                  <a:pt x="633" y="763"/>
                  <a:pt x="611" y="763"/>
                </a:cubicBezTo>
                <a:lnTo>
                  <a:pt x="251" y="76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36000">
                <a:schemeClr val="bg1"/>
              </a:gs>
              <a:gs pos="100000">
                <a:srgbClr val="ECECEC"/>
              </a:gs>
            </a:gsLst>
            <a:lin ang="13500000" scaled="1"/>
          </a:gradFill>
          <a:ln w="19050">
            <a:solidFill>
              <a:schemeClr val="bg1"/>
            </a:solidFill>
          </a:ln>
          <a:effectLst>
            <a:outerShdw blurRad="558800" dist="533400" dir="2700000" sx="95000" sy="95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2000" y="216000"/>
            <a:ext cx="2609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主要模块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38" name="组合 3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686574" y="1166936"/>
            <a:ext cx="48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384F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zh-CN" altLang="en-US" sz="4800" dirty="0">
              <a:solidFill>
                <a:srgbClr val="4384F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832" y="1351601"/>
            <a:ext cx="298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Trainer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92308" y="2264404"/>
            <a:ext cx="48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E942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zh-CN" altLang="en-US" sz="4800" dirty="0">
              <a:solidFill>
                <a:srgbClr val="E9423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6574" y="3350196"/>
            <a:ext cx="48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BBD0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zh-CN" altLang="en-US" sz="4800" dirty="0">
              <a:solidFill>
                <a:srgbClr val="FBBD0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86573" y="4411799"/>
            <a:ext cx="48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3A95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zh-CN" altLang="en-US" sz="4800" dirty="0">
              <a:solidFill>
                <a:srgbClr val="33A95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91539" y="5507204"/>
            <a:ext cx="486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zh-CN" altLang="en-US" sz="4800" dirty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38031" y="2449069"/>
            <a:ext cx="315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Input/output adapter</a:t>
            </a:r>
            <a:endParaRPr lang="zh-CN" altLang="en-US" sz="2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1536016" y="4618586"/>
            <a:ext cx="328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Storage adapter</a:t>
            </a:r>
            <a:endParaRPr lang="zh-CN" altLang="en-US" sz="2400" dirty="0"/>
          </a:p>
        </p:txBody>
      </p:sp>
      <p:sp>
        <p:nvSpPr>
          <p:cNvPr id="83" name="文本框 82"/>
          <p:cNvSpPr txBox="1"/>
          <p:nvPr/>
        </p:nvSpPr>
        <p:spPr>
          <a:xfrm>
            <a:off x="1642140" y="3526430"/>
            <a:ext cx="295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Logit adapter</a:t>
            </a:r>
            <a:endParaRPr lang="zh-CN" altLang="en-US" sz="24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753562" y="5648537"/>
            <a:ext cx="267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Chatbot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97460" y="2453916"/>
            <a:ext cx="5392902" cy="44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 dirty="0"/>
              <a:t>预处理输入</a:t>
            </a:r>
            <a:r>
              <a:rPr lang="en-US" altLang="zh-CN" sz="2200" dirty="0"/>
              <a:t>/</a:t>
            </a:r>
            <a:r>
              <a:rPr lang="zh-CN" altLang="en-US" sz="2200" dirty="0"/>
              <a:t>输出文本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97460" y="3496568"/>
            <a:ext cx="5839041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 dirty="0"/>
              <a:t>根据不同的策略搜索正确的答案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97460" y="4539816"/>
            <a:ext cx="6166078" cy="8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 dirty="0"/>
              <a:t>为</a:t>
            </a:r>
            <a:r>
              <a:rPr lang="en-US" altLang="zh-CN" sz="2200" dirty="0" err="1"/>
              <a:t>ChatterBot</a:t>
            </a:r>
            <a:r>
              <a:rPr lang="zh-CN" altLang="en-US" sz="2200" dirty="0"/>
              <a:t>提供连接到各种存储系统（如</a:t>
            </a:r>
            <a:r>
              <a:rPr lang="en-US" altLang="zh-CN" sz="2200" dirty="0"/>
              <a:t>MongoDB</a:t>
            </a:r>
            <a:r>
              <a:rPr lang="zh-CN" altLang="en-US" sz="2200" dirty="0"/>
              <a:t>或本地文件存储）的接口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97460" y="5711506"/>
            <a:ext cx="6400801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 dirty="0"/>
              <a:t>对所有模块的整合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3FD3693-32A8-4491-916B-3282EEF1F883}"/>
              </a:ext>
            </a:extLst>
          </p:cNvPr>
          <p:cNvSpPr txBox="1"/>
          <p:nvPr/>
        </p:nvSpPr>
        <p:spPr>
          <a:xfrm>
            <a:off x="5497460" y="1176090"/>
            <a:ext cx="5392902" cy="8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 dirty="0"/>
              <a:t>用修饰器修饰，会根据不同的训练器执行不同的训练方法</a:t>
            </a:r>
          </a:p>
        </p:txBody>
      </p:sp>
    </p:spTree>
    <p:extLst>
      <p:ext uri="{BB962C8B-B14F-4D97-AF65-F5344CB8AC3E}">
        <p14:creationId xmlns:p14="http://schemas.microsoft.com/office/powerpoint/2010/main" val="40350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1" grpId="0" animBg="1"/>
      <p:bldP spid="73" grpId="0" animBg="1"/>
      <p:bldP spid="74" grpId="0" animBg="1"/>
      <p:bldP spid="76" grpId="0" animBg="1"/>
      <p:bldP spid="77" grpId="0" animBg="1"/>
      <p:bldP spid="80" grpId="0" animBg="1"/>
      <p:bldP spid="79" grpId="0" animBg="1"/>
      <p:bldP spid="61" grpId="0" animBg="1"/>
      <p:bldP spid="50" grpId="0" animBg="1"/>
      <p:bldP spid="78" grpId="0"/>
      <p:bldP spid="48" grpId="0"/>
      <p:bldP spid="3" grpId="0"/>
      <p:bldP spid="35" grpId="0"/>
      <p:bldP spid="49" grpId="0"/>
      <p:bldP spid="65" grpId="0"/>
      <p:bldP spid="67" grpId="0"/>
      <p:bldP spid="72" grpId="0"/>
      <p:bldP spid="75" grpId="0"/>
      <p:bldP spid="83" grpId="0"/>
      <p:bldP spid="84" grpId="0"/>
      <p:bldP spid="8" grpId="0"/>
      <p:bldP spid="9" grpId="0"/>
      <p:bldP spid="10" grpId="0"/>
      <p:bldP spid="11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D2255-42C9-4979-91A5-E90A7077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E3887-920D-4829-8E93-318D6481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570269"/>
            <a:ext cx="10515600" cy="4351338"/>
          </a:xfrm>
        </p:spPr>
        <p:txBody>
          <a:bodyPr/>
          <a:lstStyle/>
          <a:p>
            <a:r>
              <a:rPr lang="zh-CN" altLang="en-US" dirty="0"/>
              <a:t>结构清晰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可扩展性强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团队中熟悉</a:t>
            </a:r>
            <a:r>
              <a:rPr lang="en-US" altLang="zh-CN" dirty="0"/>
              <a:t>NLP</a:t>
            </a:r>
            <a:r>
              <a:rPr lang="zh-CN" altLang="en-US" dirty="0"/>
              <a:t>的成员比较多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易于应用到实际场景中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3C376E8-4723-3B42-BC0E-C90A0D9432AF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C0D15-3465-2543-ABAE-8B4C5615D7CB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1" name="等腰三角形 43">
                <a:extLst>
                  <a:ext uri="{FF2B5EF4-FFF2-40B4-BE49-F238E27FC236}">
                    <a16:creationId xmlns:a16="http://schemas.microsoft.com/office/drawing/2014/main" id="{FCCB152F-4892-624C-8811-02851412A2B8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44">
                <a:extLst>
                  <a:ext uri="{FF2B5EF4-FFF2-40B4-BE49-F238E27FC236}">
                    <a16:creationId xmlns:a16="http://schemas.microsoft.com/office/drawing/2014/main" id="{7BD0B121-4F1C-C64B-885A-7C4635731CA0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45">
                <a:extLst>
                  <a:ext uri="{FF2B5EF4-FFF2-40B4-BE49-F238E27FC236}">
                    <a16:creationId xmlns:a16="http://schemas.microsoft.com/office/drawing/2014/main" id="{3D2C03DF-BFF4-824D-8983-EDBB2906FF9B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46">
                <a:extLst>
                  <a:ext uri="{FF2B5EF4-FFF2-40B4-BE49-F238E27FC236}">
                    <a16:creationId xmlns:a16="http://schemas.microsoft.com/office/drawing/2014/main" id="{499208DE-F957-334F-864A-198235B1524A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30EECFB-081F-F44D-97ED-B39F8490E910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7" name="等腰三角形 39">
                <a:extLst>
                  <a:ext uri="{FF2B5EF4-FFF2-40B4-BE49-F238E27FC236}">
                    <a16:creationId xmlns:a16="http://schemas.microsoft.com/office/drawing/2014/main" id="{F47A058F-44BD-5F4C-A4F5-B2E9C9471759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40">
                <a:extLst>
                  <a:ext uri="{FF2B5EF4-FFF2-40B4-BE49-F238E27FC236}">
                    <a16:creationId xmlns:a16="http://schemas.microsoft.com/office/drawing/2014/main" id="{05274921-0688-4A48-A8D5-C892F5662095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41">
                <a:extLst>
                  <a:ext uri="{FF2B5EF4-FFF2-40B4-BE49-F238E27FC236}">
                    <a16:creationId xmlns:a16="http://schemas.microsoft.com/office/drawing/2014/main" id="{AC6092E6-E47A-434D-BD2C-F627E9C9405C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42">
                <a:extLst>
                  <a:ext uri="{FF2B5EF4-FFF2-40B4-BE49-F238E27FC236}">
                    <a16:creationId xmlns:a16="http://schemas.microsoft.com/office/drawing/2014/main" id="{78CA92F5-6B69-6642-B70D-D2A6E486747B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28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6120-76A8-48A4-A683-1C99A23CE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项目扩展</a:t>
            </a:r>
          </a:p>
        </p:txBody>
      </p:sp>
    </p:spTree>
    <p:extLst>
      <p:ext uri="{BB962C8B-B14F-4D97-AF65-F5344CB8AC3E}">
        <p14:creationId xmlns:p14="http://schemas.microsoft.com/office/powerpoint/2010/main" val="228829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1B942-09F8-447C-AF34-633E52F4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107098"/>
            <a:ext cx="10515600" cy="5405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针对具体模块的优化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改进</a:t>
            </a:r>
            <a:r>
              <a:rPr lang="en-US" altLang="zh-CN" dirty="0"/>
              <a:t>logic adaptor</a:t>
            </a:r>
            <a:r>
              <a:rPr lang="zh-CN" altLang="en-US" dirty="0"/>
              <a:t>，使用深度学习模型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同时增加新训练样本，尝试提高模型表现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优化</a:t>
            </a:r>
            <a:r>
              <a:rPr lang="en-US" altLang="zh-CN" dirty="0"/>
              <a:t>storage</a:t>
            </a:r>
            <a:r>
              <a:rPr lang="zh-CN" altLang="en-US" dirty="0"/>
              <a:t>模块，可以使用更多种类的存储服务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封装为微信小程序</a:t>
            </a:r>
            <a:r>
              <a:rPr lang="en-US" altLang="zh-CN" dirty="0"/>
              <a:t>/</a:t>
            </a:r>
            <a:r>
              <a:rPr lang="zh-CN" altLang="en-US" dirty="0"/>
              <a:t>公众号服务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提供授权接口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提供数据接口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通过微信小程序</a:t>
            </a:r>
            <a:r>
              <a:rPr lang="en-US" altLang="zh-CN" dirty="0"/>
              <a:t>/</a:t>
            </a:r>
            <a:r>
              <a:rPr lang="zh-CN" altLang="en-US" dirty="0"/>
              <a:t>公众号服务方式展示成果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9503C-AA5F-A84D-8588-F0453B7CCAA8}"/>
              </a:ext>
            </a:extLst>
          </p:cNvPr>
          <p:cNvSpPr txBox="1"/>
          <p:nvPr/>
        </p:nvSpPr>
        <p:spPr>
          <a:xfrm>
            <a:off x="432000" y="216000"/>
            <a:ext cx="2521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项目扩展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9EF763-7B80-2346-AA3C-7874AC856D41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ACE9D37-5255-1F4D-998B-635229051BB2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7C964206-2972-714A-BF03-53366753DC98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03C0124F-1892-E643-8377-C8E4F9B7A42A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1C02346A-2A31-5445-8C79-374311CAB50D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DE22E148-68E8-1A42-B5E5-CD6E5FA4E72E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02EA758-4FB6-134B-ACFD-DAADD0789685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807E0B0C-A145-DF4F-8D6F-C7706993A3A1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CD6ACD8D-54C7-0B40-AFC5-8DA66A2F5A4E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22B2774C-B9C7-104E-BBE0-B3106A3E8A00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F6B92933-57B6-5046-9ADF-EE48FC85F6D3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27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1D078-DA02-4683-8633-3F72E9A52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团队分工</a:t>
            </a:r>
          </a:p>
        </p:txBody>
      </p:sp>
    </p:spTree>
    <p:extLst>
      <p:ext uri="{BB962C8B-B14F-4D97-AF65-F5344CB8AC3E}">
        <p14:creationId xmlns:p14="http://schemas.microsoft.com/office/powerpoint/2010/main" val="90358828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1156</Words>
  <Application>Microsoft Macintosh PowerPoint</Application>
  <PresentationFormat>宽屏</PresentationFormat>
  <Paragraphs>144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Aharoni</vt:lpstr>
      <vt:lpstr>Arial</vt:lpstr>
      <vt:lpstr>Arial Black</vt:lpstr>
      <vt:lpstr>Wingdings</vt:lpstr>
      <vt:lpstr>第一PPT，www.1ppt.com</vt:lpstr>
      <vt:lpstr>PowerPoint 演示文稿</vt:lpstr>
      <vt:lpstr>项目选择</vt:lpstr>
      <vt:lpstr>PowerPoint 演示文稿</vt:lpstr>
      <vt:lpstr>PowerPoint 演示文稿</vt:lpstr>
      <vt:lpstr>PowerPoint 演示文稿</vt:lpstr>
      <vt:lpstr>选择原因</vt:lpstr>
      <vt:lpstr>项目扩展</vt:lpstr>
      <vt:lpstr>PowerPoint 演示文稿</vt:lpstr>
      <vt:lpstr>团队分工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郭维泽</dc:creator>
  <cp:lastModifiedBy>郭 维泽</cp:lastModifiedBy>
  <cp:revision>484</cp:revision>
  <dcterms:created xsi:type="dcterms:W3CDTF">2018-10-30T00:26:23Z</dcterms:created>
  <dcterms:modified xsi:type="dcterms:W3CDTF">2020-03-13T09:53:34Z</dcterms:modified>
</cp:coreProperties>
</file>