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7573" r:id="rId2"/>
    <p:sldId id="7592" r:id="rId3"/>
    <p:sldId id="7682" r:id="rId4"/>
    <p:sldId id="7700" r:id="rId5"/>
    <p:sldId id="7701" r:id="rId6"/>
    <p:sldId id="7702" r:id="rId7"/>
    <p:sldId id="7703" r:id="rId8"/>
    <p:sldId id="7704" r:id="rId9"/>
    <p:sldId id="7705" r:id="rId10"/>
    <p:sldId id="7706" r:id="rId11"/>
    <p:sldId id="7707" r:id="rId12"/>
    <p:sldId id="7708" r:id="rId13"/>
    <p:sldId id="760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71"/>
  </p:normalViewPr>
  <p:slideViewPr>
    <p:cSldViewPr snapToGrid="0" snapToObjects="1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E21C-111A-2542-8915-582D57AE390E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2ED45-1FC5-6F45-AF2A-17AA65CFA4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914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8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26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8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05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5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B31FB-244F-8A4E-AA87-0611D0A6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3C2BF-C029-0E4D-B636-EAF22E141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A4FAA-76FC-2344-847E-2CFF1790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05CE-82C8-8F45-BD99-839FE57A7E54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3DDB7-ACC4-2E4F-A6A7-E7267F68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7C4F5-27E4-634D-9E5E-6BCE0ACF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A76B-BED2-784F-BC82-6EEA17F0D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6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D6389-EFD4-4F44-AF39-83645995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49AE0-BB69-6A44-A561-CE4F02BD4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55ABC-C491-914D-B8E0-FA4215CA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05CE-82C8-8F45-BD99-839FE57A7E54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4D33B-BEFB-0B4D-BB9D-DD671FF4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B3274-26B3-EB42-862B-008B78E6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A76B-BED2-784F-BC82-6EEA17F0D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8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8DD113-ED49-CE44-A53A-5D084CC3B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5A2999-813C-804C-8A12-4488B81FB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D14E7-C8DF-DA4A-9E13-2961437D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05CE-82C8-8F45-BD99-839FE57A7E54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92542-6981-E142-9CD1-1AA3577E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6B33E-EF13-914D-BA79-216A640F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A76B-BED2-784F-BC82-6EEA17F0D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6318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42" y="231648"/>
            <a:ext cx="731711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82" y="353568"/>
            <a:ext cx="731711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513" y="292608"/>
            <a:ext cx="731711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82" y="331745"/>
            <a:ext cx="561518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AD065-94CD-E147-B22C-3BE3049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FE135-516C-6744-8445-AA9F02A4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7F7A5-C719-AA4C-A0FA-2913C7ED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05CE-82C8-8F45-BD99-839FE57A7E54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18C10-10D4-A748-883D-C605581F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1EAA2-2DAB-CC4C-ABD0-D4A57739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A76B-BED2-784F-BC82-6EEA17F0D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84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49AA3-837F-274E-A0D2-2703EF5E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9086C-0944-E74F-A15A-C2215C1D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B1D33-DB58-E74A-B4CB-0EB7AB09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05CE-82C8-8F45-BD99-839FE57A7E54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97140-50EF-D445-A273-C08BE83D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72B62-F655-AF42-85FE-BAF39477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A76B-BED2-784F-BC82-6EEA17F0D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93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C8C6F-50C9-EA46-BD86-41B7AD89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797CA-37E0-6240-80AE-07D1F611B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F740A9-332F-5347-AB27-BE41079CE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07FC0-9BDF-E841-B0C7-26D5B235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05CE-82C8-8F45-BD99-839FE57A7E54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DBD11-CE85-A249-A986-C3DE3608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042AD-5496-294A-BAE3-EE427C3C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A76B-BED2-784F-BC82-6EEA17F0D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461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7E66B-848E-5A48-B0C1-6838E391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180E6-0EE3-6C4D-BEE9-229E3B6DD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8FC73-DD5F-BA44-8C0E-5FF583A68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E22BC6-9A4C-0D4D-85F6-8588396CB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B0F988-3055-FC4E-A3AF-6726D93AF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438AA0-6501-BC43-B8F9-F9B04699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05CE-82C8-8F45-BD99-839FE57A7E54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45D432-F895-D142-8AA9-1B2DCE1F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70BE6-DA38-6547-B189-53AA2AC7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A76B-BED2-784F-BC82-6EEA17F0D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74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ADDB4-DBD2-894E-8F8C-B3B22EEE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8E8C7A-A499-0C4E-833A-5EDCE349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05CE-82C8-8F45-BD99-839FE57A7E54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4DD90B-6A9A-954A-BEBA-592AF3B0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CADCB9-5AFD-FC4B-9EC1-63670AAE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A76B-BED2-784F-BC82-6EEA17F0D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0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FD0597-BD2F-904A-9AFD-2FA4BE84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05CE-82C8-8F45-BD99-839FE57A7E54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F7758-9A39-6A4A-B11F-80F8F311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6F691E-1FD3-074B-8AF7-E5B13BEC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A76B-BED2-784F-BC82-6EEA17F0D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70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197F2-09E3-1546-98B7-E93BE77D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42B7B-953F-FE4C-9E35-02A39651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22F8E8-B0A3-C84C-89B8-DF59F922F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2EAE07-4536-AD41-AF13-EB851C8F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05CE-82C8-8F45-BD99-839FE57A7E54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5DADF-722A-5B4E-A90A-8710C843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6D798-8440-AB44-891C-9AC88654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A76B-BED2-784F-BC82-6EEA17F0D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90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5285E-C2F5-7848-89AB-ED8E2248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124C17-E1B7-7A4F-B71E-FB93C255A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BDA7E4-7375-A74F-9E21-21E6E478F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BDBDF-D00A-724F-9D62-F19A0232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05CE-82C8-8F45-BD99-839FE57A7E54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3BC7A-B5B4-754F-87A4-641B35C6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7485A-F4C8-A341-B313-20097491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A76B-BED2-784F-BC82-6EEA17F0D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22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21A210-E05F-5E4B-9608-24193FD4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9A106-6EA9-214A-9138-47434428C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99649-D5F8-8D40-BA71-67375367D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505CE-82C8-8F45-BD99-839FE57A7E54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47830-98DC-5D47-8E13-415CD6857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E1BC2-C5D2-B946-B2AB-DD99F9E9E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AA76B-BED2-784F-BC82-6EEA17F0D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797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1588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3487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1588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3629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81418" y="1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38922" y="1167125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71277" y="2156849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7825" y="4658925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42511" y="2959174"/>
            <a:ext cx="5720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491">
              <a:defRPr/>
            </a:pP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实验一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八总结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A40FB0-127C-2B4F-B731-0224DC3400CF}"/>
              </a:ext>
            </a:extLst>
          </p:cNvPr>
          <p:cNvSpPr/>
          <p:nvPr/>
        </p:nvSpPr>
        <p:spPr>
          <a:xfrm>
            <a:off x="4477751" y="3564010"/>
            <a:ext cx="323650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组长：麦梓健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组员：王子璇 王伟民 郑锋 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    孙维华 洪治凑 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E3973F-DC40-E04F-A194-8F20E3E497E7}"/>
              </a:ext>
            </a:extLst>
          </p:cNvPr>
          <p:cNvSpPr/>
          <p:nvPr/>
        </p:nvSpPr>
        <p:spPr>
          <a:xfrm>
            <a:off x="4668716" y="2598548"/>
            <a:ext cx="21483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491">
              <a:defRPr/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组第十五周交流汇报：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9D52D2-D1D4-654E-BF7A-E616583AD516}"/>
              </a:ext>
            </a:extLst>
          </p:cNvPr>
          <p:cNvSpPr txBox="1"/>
          <p:nvPr/>
        </p:nvSpPr>
        <p:spPr>
          <a:xfrm>
            <a:off x="4672548" y="1864259"/>
            <a:ext cx="2085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N-</a:t>
            </a:r>
            <a:r>
              <a:rPr lang="en-US" altLang="zh-CN" sz="3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3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F675ED-0440-304C-BC75-0BEED93F7285}"/>
              </a:ext>
            </a:extLst>
          </p:cNvPr>
          <p:cNvSpPr/>
          <p:nvPr/>
        </p:nvSpPr>
        <p:spPr>
          <a:xfrm>
            <a:off x="1090801" y="354830"/>
            <a:ext cx="5480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</a:rPr>
              <a:t>实验七：配置管理</a:t>
            </a:r>
            <a:endParaRPr lang="zh-CN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0EF266-0106-40F0-BFE7-11312991B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39" y="1302901"/>
            <a:ext cx="4584589" cy="21154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EF40C4-BAED-4CC8-8882-CED316462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591" y="1165728"/>
            <a:ext cx="4785775" cy="23898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0FA923-C225-4CC9-88EA-7D112E2E3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39" y="4242022"/>
            <a:ext cx="4560203" cy="2182557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4559CE1D-E758-4029-8C4A-722CB4A1B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930" y="3429000"/>
            <a:ext cx="6750070" cy="3363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just"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项目制品：</a:t>
            </a:r>
          </a:p>
          <a:p>
            <a:pPr marR="0" lvl="0" indent="0" algn="just"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Commit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总表：总字数约为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200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左右，图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张，表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张。</a:t>
            </a:r>
          </a:p>
          <a:p>
            <a:pPr marR="0" lvl="0" indent="0" algn="just"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）项目配置管理报告：总字数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2651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字，图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张，表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张。定稿版本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v2.7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R="0" lvl="0" indent="0" algn="just"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一共提交次数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202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indent="0" algn="just"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有效提交次数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175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indent="0" algn="just"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代码类的总有效提交次数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indent="0" algn="just"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文档类提交总有效提交次数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73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2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F675ED-0440-304C-BC75-0BEED93F7285}"/>
              </a:ext>
            </a:extLst>
          </p:cNvPr>
          <p:cNvSpPr/>
          <p:nvPr/>
        </p:nvSpPr>
        <p:spPr>
          <a:xfrm>
            <a:off x="1090801" y="354830"/>
            <a:ext cx="5480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</a:rPr>
              <a:t>实验八：工作量估计与统计分析</a:t>
            </a:r>
            <a:endParaRPr lang="zh-CN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B410DE-70A9-4A66-882F-3274F5C4BB31}"/>
              </a:ext>
            </a:extLst>
          </p:cNvPr>
          <p:cNvSpPr/>
          <p:nvPr/>
        </p:nvSpPr>
        <p:spPr>
          <a:xfrm>
            <a:off x="1500232" y="1612594"/>
            <a:ext cx="810096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输入：</a:t>
            </a:r>
            <a:endParaRPr lang="en-US" altLang="zh-CN" sz="2400" dirty="0"/>
          </a:p>
          <a:p>
            <a:r>
              <a:rPr lang="en-US" altLang="zh-CN" dirty="0"/>
              <a:t>	</a:t>
            </a:r>
            <a:r>
              <a:rPr lang="zh-CN" altLang="en-US" dirty="0"/>
              <a:t>会议记录、个人工作日志报告、阶段数据统计表、个人工时统计表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sz="2400" dirty="0"/>
              <a:t>输出：</a:t>
            </a:r>
            <a:endParaRPr lang="en-US" altLang="zh-CN" sz="2400" dirty="0"/>
          </a:p>
          <a:p>
            <a:r>
              <a:rPr lang="en-US" altLang="zh-CN" dirty="0"/>
              <a:t>	</a:t>
            </a:r>
            <a:r>
              <a:rPr lang="zh-CN" altLang="en-US" dirty="0"/>
              <a:t>工作量追踪与统计分析报告</a:t>
            </a:r>
            <a:r>
              <a:rPr lang="en-US" altLang="zh-CN" dirty="0"/>
              <a:t>——</a:t>
            </a:r>
            <a:r>
              <a:rPr lang="zh-CN" altLang="en-US" dirty="0"/>
              <a:t>总字数约</a:t>
            </a:r>
            <a:r>
              <a:rPr lang="en-US" altLang="zh-CN" dirty="0"/>
              <a:t>5200</a:t>
            </a:r>
            <a:r>
              <a:rPr lang="zh-CN" altLang="en-US" dirty="0"/>
              <a:t>字，图表个数</a:t>
            </a:r>
            <a:r>
              <a:rPr lang="en-US" altLang="zh-CN" dirty="0"/>
              <a:t>19</a:t>
            </a:r>
            <a:r>
              <a:rPr lang="zh-CN" altLang="en-US" dirty="0"/>
              <a:t>个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0934D2-88AF-48C2-AB7F-DCE47B1BAE0F}"/>
              </a:ext>
            </a:extLst>
          </p:cNvPr>
          <p:cNvSpPr/>
          <p:nvPr/>
        </p:nvSpPr>
        <p:spPr>
          <a:xfrm>
            <a:off x="1500232" y="3859767"/>
            <a:ext cx="6096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如何对数据进行有效的统计</a:t>
            </a:r>
            <a:r>
              <a:rPr lang="en-US" altLang="zh-CN" sz="2800" dirty="0">
                <a:solidFill>
                  <a:srgbClr val="FF0000"/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小组成员每周更新个人工作日志报告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与实验六</a:t>
            </a:r>
            <a:r>
              <a:rPr lang="en-US" altLang="zh-CN" dirty="0"/>
              <a:t>mpp</a:t>
            </a:r>
            <a:r>
              <a:rPr lang="zh-CN" altLang="en-US" dirty="0"/>
              <a:t>文件组员工时部分结合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定期进行阶段数据统计，不积压，对统计结果进行表决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778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F675ED-0440-304C-BC75-0BEED93F7285}"/>
              </a:ext>
            </a:extLst>
          </p:cNvPr>
          <p:cNvSpPr/>
          <p:nvPr/>
        </p:nvSpPr>
        <p:spPr>
          <a:xfrm>
            <a:off x="1090801" y="354830"/>
            <a:ext cx="5480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</a:rPr>
              <a:t>小组成员贡献表</a:t>
            </a:r>
            <a:endParaRPr lang="zh-CN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BB0C58-26E4-4F9A-9B49-396FF104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5875"/>
            <a:ext cx="12192000" cy="220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0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1588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3487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1588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3629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81418" y="1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38922" y="1167125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71277" y="2156849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7825" y="4658925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2">
            <a:extLst>
              <a:ext uri="{FF2B5EF4-FFF2-40B4-BE49-F238E27FC236}">
                <a16:creationId xmlns:a16="http://schemas.microsoft.com/office/drawing/2014/main" id="{4239CF4A-0332-CE41-ACD7-7CA40E6D23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791472" y="2871215"/>
            <a:ext cx="2106048" cy="917818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谢谢！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6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20678" y="1247710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81141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312248" y="3558044"/>
            <a:ext cx="7567504" cy="917818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实验一到五</a:t>
            </a:r>
            <a:endParaRPr lang="en-US" altLang="zh-CN" sz="5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4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90801" y="354830"/>
            <a:ext cx="5480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</a:rPr>
              <a:t>实验一：软件需求分析</a:t>
            </a:r>
            <a:endParaRPr lang="zh-CN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8A3296-CC6E-0344-9C9D-7DC4D6CE12FB}"/>
              </a:ext>
            </a:extLst>
          </p:cNvPr>
          <p:cNvSpPr txBox="1"/>
          <p:nvPr/>
        </p:nvSpPr>
        <p:spPr>
          <a:xfrm>
            <a:off x="1090801" y="2103120"/>
            <a:ext cx="795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阶段</a:t>
            </a:r>
            <a:r>
              <a:rPr lang="en-US" altLang="zh-CN" dirty="0"/>
              <a:t>Commit</a:t>
            </a:r>
            <a:r>
              <a:rPr lang="zh-CN" altLang="zh-CN" dirty="0"/>
              <a:t>次数：</a:t>
            </a:r>
            <a:r>
              <a:rPr lang="en-US" altLang="zh-CN" dirty="0"/>
              <a:t>3.21</a:t>
            </a:r>
            <a:r>
              <a:rPr lang="zh-CN" altLang="zh-CN" dirty="0"/>
              <a:t>到</a:t>
            </a:r>
            <a:r>
              <a:rPr lang="en-US" altLang="zh-CN" dirty="0"/>
              <a:t>4.3</a:t>
            </a:r>
            <a:r>
              <a:rPr lang="zh-CN" altLang="zh-CN" dirty="0"/>
              <a:t>期间，总体为</a:t>
            </a:r>
            <a:r>
              <a:rPr lang="en-US" altLang="zh-CN" dirty="0"/>
              <a:t>46</a:t>
            </a:r>
            <a:r>
              <a:rPr lang="zh-CN" altLang="zh-CN" dirty="0"/>
              <a:t>次，文档类</a:t>
            </a:r>
            <a:r>
              <a:rPr lang="en-US" altLang="zh-CN" dirty="0"/>
              <a:t>21</a:t>
            </a:r>
            <a:r>
              <a:rPr lang="zh-CN" altLang="zh-CN" dirty="0"/>
              <a:t>次，代码类</a:t>
            </a:r>
            <a:r>
              <a:rPr lang="en-US" altLang="zh-CN" dirty="0"/>
              <a:t>24</a:t>
            </a:r>
            <a:r>
              <a:rPr lang="zh-CN" altLang="zh-CN" dirty="0"/>
              <a:t>次。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B82AAC-3BE9-DE4B-9A16-46E3440CC276}"/>
              </a:ext>
            </a:extLst>
          </p:cNvPr>
          <p:cNvSpPr/>
          <p:nvPr/>
        </p:nvSpPr>
        <p:spPr>
          <a:xfrm>
            <a:off x="1090800" y="4190276"/>
            <a:ext cx="78093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项目制品——需求分析文档：最终定稿字数为</a:t>
            </a:r>
            <a:r>
              <a:rPr lang="en-US" altLang="zh-CN" dirty="0"/>
              <a:t>17324</a:t>
            </a:r>
            <a:r>
              <a:rPr lang="zh-CN" altLang="zh-CN" dirty="0"/>
              <a:t>个字，</a:t>
            </a:r>
            <a:r>
              <a:rPr lang="en-US" altLang="zh-CN" dirty="0"/>
              <a:t>5</a:t>
            </a:r>
            <a:r>
              <a:rPr lang="zh-CN" altLang="zh-CN" dirty="0"/>
              <a:t>个图以及</a:t>
            </a:r>
            <a:r>
              <a:rPr lang="en-US" altLang="zh-CN" dirty="0"/>
              <a:t>11</a:t>
            </a:r>
            <a:r>
              <a:rPr lang="zh-CN" altLang="zh-CN" dirty="0"/>
              <a:t>个表。</a:t>
            </a:r>
            <a:endParaRPr lang="en-US" altLang="zh-CN" dirty="0"/>
          </a:p>
          <a:p>
            <a:r>
              <a:rPr lang="zh-CN" altLang="zh-CN" dirty="0"/>
              <a:t>修订版本数为</a:t>
            </a:r>
            <a:r>
              <a:rPr lang="en-US" altLang="zh-CN" dirty="0"/>
              <a:t>7</a:t>
            </a:r>
            <a:r>
              <a:rPr lang="zh-CN" altLang="zh-CN" dirty="0"/>
              <a:t>次，最终版本号为</a:t>
            </a:r>
            <a:r>
              <a:rPr lang="en-US" altLang="zh-CN" dirty="0"/>
              <a:t>v1.7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图主要以用例图为主，表主要以</a:t>
            </a:r>
            <a:r>
              <a:rPr lang="en-US" altLang="zh-CN" dirty="0"/>
              <a:t>RUCM</a:t>
            </a:r>
            <a:r>
              <a:rPr lang="zh-CN" altLang="zh-CN" dirty="0"/>
              <a:t>模型为主。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24C60CA-3D25-8B47-A4AF-826E373CA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80474"/>
              </p:ext>
            </p:extLst>
          </p:nvPr>
        </p:nvGraphicFramePr>
        <p:xfrm>
          <a:off x="1178560" y="2761826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212489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42832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315372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8842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阶段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文档类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代码类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2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3.21—4.3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r>
                        <a:rPr lang="zh-CN" altLang="en-US" dirty="0"/>
                        <a:t>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r>
                        <a:rPr lang="zh-CN" altLang="en-US" dirty="0"/>
                        <a:t>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</a:t>
                      </a:r>
                      <a:r>
                        <a:rPr lang="zh-CN" altLang="en-US" dirty="0"/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8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62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DD0C91-2B1E-9242-8B0B-04CA02432FAC}"/>
              </a:ext>
            </a:extLst>
          </p:cNvPr>
          <p:cNvSpPr/>
          <p:nvPr/>
        </p:nvSpPr>
        <p:spPr>
          <a:xfrm>
            <a:off x="1090801" y="354830"/>
            <a:ext cx="5480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</a:rPr>
              <a:t>实验二：需求评审</a:t>
            </a:r>
            <a:endParaRPr lang="zh-CN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62FEE6-B319-B942-981E-DD99A0B91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801" y="1275694"/>
            <a:ext cx="80847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阶段Commit次数：总提交次数22次，代码类提交13次，文档类提交次数9次。</a:t>
            </a:r>
          </a:p>
        </p:txBody>
      </p:sp>
      <p:pic>
        <p:nvPicPr>
          <p:cNvPr id="1025" name="图片 7">
            <a:extLst>
              <a:ext uri="{FF2B5EF4-FFF2-40B4-BE49-F238E27FC236}">
                <a16:creationId xmlns:a16="http://schemas.microsoft.com/office/drawing/2014/main" id="{29F05768-7F3F-F340-870A-2ADC1DE97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00" y="1849120"/>
            <a:ext cx="8084777" cy="8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43BBD92-9AD6-E145-9246-7228582682E2}"/>
              </a:ext>
            </a:extLst>
          </p:cNvPr>
          <p:cNvSpPr/>
          <p:nvPr/>
        </p:nvSpPr>
        <p:spPr>
          <a:xfrm>
            <a:off x="1090800" y="319246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收到意见总数：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4B43A74-2FD7-6C44-BDC5-79FA7EECA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52086"/>
              </p:ext>
            </p:extLst>
          </p:nvPr>
        </p:nvGraphicFramePr>
        <p:xfrm>
          <a:off x="1090800" y="3716334"/>
          <a:ext cx="857136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120">
                  <a:extLst>
                    <a:ext uri="{9D8B030D-6E8A-4147-A177-3AD203B41FA5}">
                      <a16:colId xmlns:a16="http://schemas.microsoft.com/office/drawing/2014/main" val="1901374214"/>
                    </a:ext>
                  </a:extLst>
                </a:gridCol>
                <a:gridCol w="2857120">
                  <a:extLst>
                    <a:ext uri="{9D8B030D-6E8A-4147-A177-3AD203B41FA5}">
                      <a16:colId xmlns:a16="http://schemas.microsoft.com/office/drawing/2014/main" val="1713860980"/>
                    </a:ext>
                  </a:extLst>
                </a:gridCol>
                <a:gridCol w="2857120">
                  <a:extLst>
                    <a:ext uri="{9D8B030D-6E8A-4147-A177-3AD203B41FA5}">
                      <a16:colId xmlns:a16="http://schemas.microsoft.com/office/drawing/2014/main" val="116272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收到意见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67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初评审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 (正文 CS 字体)"/>
                        </a:rPr>
                        <a:t>43</a:t>
                      </a:r>
                      <a:r>
                        <a:rPr lang="zh-CN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 (正文 CS 字体)"/>
                        </a:rPr>
                        <a:t>条（轻微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 (正文 CS 字体)"/>
                        </a:rPr>
                        <a:t>30</a:t>
                      </a:r>
                      <a:r>
                        <a:rPr lang="zh-CN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 (正文 CS 字体)"/>
                        </a:rPr>
                        <a:t>一般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 (正文 CS 字体)"/>
                        </a:rPr>
                        <a:t>11</a:t>
                      </a:r>
                      <a:r>
                        <a:rPr lang="zh-CN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 (正文 CS 字体)"/>
                        </a:rPr>
                        <a:t>严重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 (正文 CS 字体)"/>
                        </a:rPr>
                        <a:t>2</a:t>
                      </a:r>
                      <a:r>
                        <a:rPr lang="zh-CN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 (正文 CS 字体)"/>
                        </a:rPr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</a:t>
                      </a:r>
                      <a:r>
                        <a:rPr lang="en-US" altLang="zh-CN" dirty="0"/>
                        <a:t>37</a:t>
                      </a:r>
                      <a:r>
                        <a:rPr lang="zh-CN" altLang="en-US" dirty="0"/>
                        <a:t>，拒绝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9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复评审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 (正文 CS 字体)"/>
                        </a:rPr>
                        <a:t>46</a:t>
                      </a:r>
                      <a:r>
                        <a:rPr lang="zh-CN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 (正文 CS 字体)"/>
                        </a:rPr>
                        <a:t>条（轻微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 (正文 CS 字体)"/>
                        </a:rPr>
                        <a:t>33</a:t>
                      </a:r>
                      <a:r>
                        <a:rPr lang="zh-CN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 (正文 CS 字体)"/>
                        </a:rPr>
                        <a:t>条</a:t>
                      </a:r>
                      <a:r>
                        <a:rPr lang="zh-CN" altLang="zh-CN" dirty="0">
                          <a:ea typeface="Times New Roman" panose="02020603050405020304" pitchFamily="18" charset="0"/>
                          <a:cs typeface="Times New Roman (正文 CS 字体)"/>
                        </a:rPr>
                        <a:t> </a:t>
                      </a:r>
                      <a:r>
                        <a:rPr lang="zh-CN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 (正文 CS 字体)"/>
                        </a:rPr>
                        <a:t>一般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 (正文 CS 字体)"/>
                        </a:rPr>
                        <a:t>11</a:t>
                      </a:r>
                      <a:r>
                        <a:rPr lang="zh-CN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 (正文 CS 字体)"/>
                        </a:rPr>
                        <a:t>条</a:t>
                      </a:r>
                      <a:r>
                        <a:rPr lang="zh-CN" altLang="zh-CN" dirty="0">
                          <a:ea typeface="Times New Roman" panose="02020603050405020304" pitchFamily="18" charset="0"/>
                          <a:cs typeface="Times New Roman (正文 CS 字体)"/>
                        </a:rPr>
                        <a:t> </a:t>
                      </a:r>
                      <a:r>
                        <a:rPr lang="zh-CN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 (正文 CS 字体)"/>
                        </a:rPr>
                        <a:t>严重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 (正文 CS 字体)"/>
                        </a:rPr>
                        <a:t>2</a:t>
                      </a:r>
                      <a:r>
                        <a:rPr lang="zh-CN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 (正文 CS 字体)"/>
                        </a:rPr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</a:t>
                      </a:r>
                      <a:r>
                        <a:rPr lang="en-US" altLang="zh-CN" dirty="0"/>
                        <a:t>39</a:t>
                      </a:r>
                      <a:r>
                        <a:rPr lang="zh-CN" altLang="en-US" dirty="0"/>
                        <a:t>，部分接受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，拒绝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6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</a:t>
                      </a:r>
                      <a:r>
                        <a:rPr lang="zh-CN" altLang="en-US" dirty="0"/>
                        <a:t>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</a:t>
                      </a:r>
                      <a:r>
                        <a:rPr lang="en-US" altLang="zh-CN" dirty="0"/>
                        <a:t>76</a:t>
                      </a:r>
                      <a:r>
                        <a:rPr lang="zh-CN" altLang="en-US" dirty="0"/>
                        <a:t>，部分接受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，拒绝</a:t>
                      </a: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4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96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4582315-1990-4440-A064-18A0FD36A543}"/>
              </a:ext>
            </a:extLst>
          </p:cNvPr>
          <p:cNvSpPr/>
          <p:nvPr/>
        </p:nvSpPr>
        <p:spPr>
          <a:xfrm>
            <a:off x="1090801" y="354830"/>
            <a:ext cx="5480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</a:rPr>
              <a:t>实验三：软件设计与实现</a:t>
            </a:r>
            <a:endParaRPr lang="zh-CN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37BA6C-F726-F64D-8C38-637604832648}"/>
              </a:ext>
            </a:extLst>
          </p:cNvPr>
          <p:cNvSpPr/>
          <p:nvPr/>
        </p:nvSpPr>
        <p:spPr>
          <a:xfrm>
            <a:off x="1862960" y="1805355"/>
            <a:ext cx="7270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阶段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Commit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次数：总计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6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次提交，代码类提交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4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次，文档类提交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次。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F32C2F-E675-044C-A6E0-9D55453249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61524" y="2314096"/>
            <a:ext cx="7592390" cy="12419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27E6D31-B953-B44D-B37F-D7047E17DE7E}"/>
              </a:ext>
            </a:extLst>
          </p:cNvPr>
          <p:cNvSpPr/>
          <p:nvPr/>
        </p:nvSpPr>
        <p:spPr>
          <a:xfrm>
            <a:off x="1847684" y="40442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概要设计，定稿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4516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个字，图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4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个，表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5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个。定稿版本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v0.2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。概要设计涉及总体描述、接口设计、数据结构设计、异常处理设计等四个模块。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88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E71824E-310A-6D4A-963C-5EE40BF6B8C8}"/>
              </a:ext>
            </a:extLst>
          </p:cNvPr>
          <p:cNvSpPr/>
          <p:nvPr/>
        </p:nvSpPr>
        <p:spPr>
          <a:xfrm>
            <a:off x="1090801" y="354830"/>
            <a:ext cx="5480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</a:rPr>
              <a:t>实验四：软件测试</a:t>
            </a:r>
            <a:endParaRPr lang="zh-CN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1AA44B-71FF-3A4F-A9DB-7A44F071A16E}"/>
              </a:ext>
            </a:extLst>
          </p:cNvPr>
          <p:cNvSpPr/>
          <p:nvPr/>
        </p:nvSpPr>
        <p:spPr>
          <a:xfrm>
            <a:off x="1334640" y="1337576"/>
            <a:ext cx="6600319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阶段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Commit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次数：总计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Commit34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次，文档类两次，代码类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32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B32A65-8BAC-9449-A285-C6A9EA4F0B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4640" y="1886267"/>
            <a:ext cx="6417440" cy="1014413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A2DB0ED-ED7E-114B-AB8A-959971F42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17746"/>
              </p:ext>
            </p:extLst>
          </p:nvPr>
        </p:nvGraphicFramePr>
        <p:xfrm>
          <a:off x="1334640" y="3622134"/>
          <a:ext cx="6417441" cy="2412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2754">
                  <a:extLst>
                    <a:ext uri="{9D8B030D-6E8A-4147-A177-3AD203B41FA5}">
                      <a16:colId xmlns:a16="http://schemas.microsoft.com/office/drawing/2014/main" val="1298339939"/>
                    </a:ext>
                  </a:extLst>
                </a:gridCol>
                <a:gridCol w="2084701">
                  <a:extLst>
                    <a:ext uri="{9D8B030D-6E8A-4147-A177-3AD203B41FA5}">
                      <a16:colId xmlns:a16="http://schemas.microsoft.com/office/drawing/2014/main" val="230014591"/>
                    </a:ext>
                  </a:extLst>
                </a:gridCol>
                <a:gridCol w="658774">
                  <a:extLst>
                    <a:ext uri="{9D8B030D-6E8A-4147-A177-3AD203B41FA5}">
                      <a16:colId xmlns:a16="http://schemas.microsoft.com/office/drawing/2014/main" val="1145857713"/>
                    </a:ext>
                  </a:extLst>
                </a:gridCol>
                <a:gridCol w="548076">
                  <a:extLst>
                    <a:ext uri="{9D8B030D-6E8A-4147-A177-3AD203B41FA5}">
                      <a16:colId xmlns:a16="http://schemas.microsoft.com/office/drawing/2014/main" val="2111884479"/>
                    </a:ext>
                  </a:extLst>
                </a:gridCol>
                <a:gridCol w="586008">
                  <a:extLst>
                    <a:ext uri="{9D8B030D-6E8A-4147-A177-3AD203B41FA5}">
                      <a16:colId xmlns:a16="http://schemas.microsoft.com/office/drawing/2014/main" val="2288184979"/>
                    </a:ext>
                  </a:extLst>
                </a:gridCol>
                <a:gridCol w="1007128">
                  <a:extLst>
                    <a:ext uri="{9D8B030D-6E8A-4147-A177-3AD203B41FA5}">
                      <a16:colId xmlns:a16="http://schemas.microsoft.com/office/drawing/2014/main" val="2416113865"/>
                    </a:ext>
                  </a:extLst>
                </a:gridCol>
              </a:tblGrid>
              <a:tr h="2547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字数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图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定稿版本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7792673"/>
                  </a:ext>
                </a:extLst>
              </a:tr>
              <a:tr h="5395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测试需求规格说明书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用于阐述测试工作流程和明确测试阶段工作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12683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v1.9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1964058"/>
                  </a:ext>
                </a:extLst>
              </a:tr>
              <a:tr h="5395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单元测试报告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用于说明单元测试工作的工具、流程和结果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2462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v1.2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7324714"/>
                  </a:ext>
                </a:extLst>
              </a:tr>
              <a:tr h="5395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测试报告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用于说明测试用例的自测结果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8263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v1.1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884740"/>
                  </a:ext>
                </a:extLst>
              </a:tr>
              <a:tr h="5395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缺陷报告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用于详细说明测试缺陷定义和处理流程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1244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v1.1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22622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03D60FA-F42A-F044-8A83-DCD1D5830A34}"/>
              </a:ext>
            </a:extLst>
          </p:cNvPr>
          <p:cNvSpPr txBox="1"/>
          <p:nvPr/>
        </p:nvSpPr>
        <p:spPr>
          <a:xfrm>
            <a:off x="1259840" y="31935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项目制品：</a:t>
            </a:r>
          </a:p>
        </p:txBody>
      </p:sp>
    </p:spTree>
    <p:extLst>
      <p:ext uri="{BB962C8B-B14F-4D97-AF65-F5344CB8AC3E}">
        <p14:creationId xmlns:p14="http://schemas.microsoft.com/office/powerpoint/2010/main" val="62139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F675ED-0440-304C-BC75-0BEED93F7285}"/>
              </a:ext>
            </a:extLst>
          </p:cNvPr>
          <p:cNvSpPr/>
          <p:nvPr/>
        </p:nvSpPr>
        <p:spPr>
          <a:xfrm>
            <a:off x="1090801" y="354830"/>
            <a:ext cx="5480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</a:rPr>
              <a:t>实验五：软件测试评审</a:t>
            </a:r>
            <a:endParaRPr lang="zh-CN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1DE85F-107E-574F-AD72-83681F43D48D}"/>
              </a:ext>
            </a:extLst>
          </p:cNvPr>
          <p:cNvSpPr/>
          <p:nvPr/>
        </p:nvSpPr>
        <p:spPr>
          <a:xfrm>
            <a:off x="1426081" y="1392926"/>
            <a:ext cx="6135013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阶段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Commit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次数：总计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26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次，代码类提交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18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次，文档类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8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 (正文 CS 字体)"/>
              </a:rPr>
              <a:t>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91BF16-6F7E-F74C-A832-0A3C9D578B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1290" y="2008343"/>
            <a:ext cx="5875349" cy="1181897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D234EC-EEB2-BD48-9E31-DCE9333CB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45049"/>
              </p:ext>
            </p:extLst>
          </p:nvPr>
        </p:nvGraphicFramePr>
        <p:xfrm>
          <a:off x="1535418" y="4193766"/>
          <a:ext cx="5942342" cy="2156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5765">
                  <a:extLst>
                    <a:ext uri="{9D8B030D-6E8A-4147-A177-3AD203B41FA5}">
                      <a16:colId xmlns:a16="http://schemas.microsoft.com/office/drawing/2014/main" val="4186468300"/>
                    </a:ext>
                  </a:extLst>
                </a:gridCol>
                <a:gridCol w="2169847">
                  <a:extLst>
                    <a:ext uri="{9D8B030D-6E8A-4147-A177-3AD203B41FA5}">
                      <a16:colId xmlns:a16="http://schemas.microsoft.com/office/drawing/2014/main" val="1391682548"/>
                    </a:ext>
                  </a:extLst>
                </a:gridCol>
                <a:gridCol w="1624159">
                  <a:extLst>
                    <a:ext uri="{9D8B030D-6E8A-4147-A177-3AD203B41FA5}">
                      <a16:colId xmlns:a16="http://schemas.microsoft.com/office/drawing/2014/main" val="2579498713"/>
                    </a:ext>
                  </a:extLst>
                </a:gridCol>
                <a:gridCol w="662571">
                  <a:extLst>
                    <a:ext uri="{9D8B030D-6E8A-4147-A177-3AD203B41FA5}">
                      <a16:colId xmlns:a16="http://schemas.microsoft.com/office/drawing/2014/main" val="784604632"/>
                    </a:ext>
                  </a:extLst>
                </a:gridCol>
              </a:tblGrid>
              <a:tr h="2695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收到意见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接受情况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5793848"/>
                  </a:ext>
                </a:extLst>
              </a:tr>
              <a:tr h="2695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</a:t>
                      </a:r>
                      <a:r>
                        <a:rPr lang="zh-CN" sz="1200" kern="100">
                          <a:effectLst/>
                        </a:rPr>
                        <a:t>组文档评审单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r>
                        <a:rPr lang="zh-CN" sz="1200" kern="100">
                          <a:effectLst/>
                        </a:rPr>
                        <a:t>（轻微</a:t>
                      </a:r>
                      <a:r>
                        <a:rPr lang="en-US" sz="1200" kern="100">
                          <a:effectLst/>
                        </a:rPr>
                        <a:t>9 </a:t>
                      </a:r>
                      <a:r>
                        <a:rPr lang="zh-CN" sz="1200" kern="100">
                          <a:effectLst/>
                        </a:rPr>
                        <a:t>中等</a:t>
                      </a:r>
                      <a:r>
                        <a:rPr lang="en-US" sz="1200" kern="100">
                          <a:effectLst/>
                        </a:rPr>
                        <a:t>3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接受</a:t>
                      </a:r>
                      <a:r>
                        <a:rPr lang="en-US" sz="1200" kern="100">
                          <a:effectLst/>
                        </a:rPr>
                        <a:t>10 </a:t>
                      </a:r>
                      <a:r>
                        <a:rPr lang="zh-CN" sz="1200" kern="100">
                          <a:effectLst/>
                        </a:rPr>
                        <a:t>拒绝</a:t>
                      </a: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5799345"/>
                  </a:ext>
                </a:extLst>
              </a:tr>
              <a:tr h="2695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</a:t>
                      </a:r>
                      <a:r>
                        <a:rPr lang="zh-CN" sz="1200" kern="100">
                          <a:effectLst/>
                        </a:rPr>
                        <a:t>组软件报告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r>
                        <a:rPr lang="zh-CN" sz="1200" kern="100">
                          <a:effectLst/>
                        </a:rPr>
                        <a:t>（轻微</a:t>
                      </a:r>
                      <a:r>
                        <a:rPr lang="en-US" sz="1200" kern="100">
                          <a:effectLst/>
                        </a:rPr>
                        <a:t>1 </a:t>
                      </a:r>
                      <a:r>
                        <a:rPr lang="zh-CN" sz="1200" kern="100">
                          <a:effectLst/>
                        </a:rPr>
                        <a:t>中等</a:t>
                      </a:r>
                      <a:r>
                        <a:rPr lang="en-US" sz="1200" kern="100">
                          <a:effectLst/>
                        </a:rPr>
                        <a:t>1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接受</a:t>
                      </a: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391350"/>
                  </a:ext>
                </a:extLst>
              </a:tr>
              <a:tr h="2695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</a:t>
                      </a:r>
                      <a:r>
                        <a:rPr lang="zh-CN" sz="1200" kern="100">
                          <a:effectLst/>
                        </a:rPr>
                        <a:t>组文档评审单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r>
                        <a:rPr lang="zh-CN" sz="1200" kern="100">
                          <a:effectLst/>
                        </a:rPr>
                        <a:t>（轻微</a:t>
                      </a:r>
                      <a:r>
                        <a:rPr lang="en-US" sz="1200" kern="100">
                          <a:effectLst/>
                        </a:rPr>
                        <a:t>11 </a:t>
                      </a:r>
                      <a:r>
                        <a:rPr lang="zh-CN" sz="1200" kern="100">
                          <a:effectLst/>
                        </a:rPr>
                        <a:t>中等</a:t>
                      </a:r>
                      <a:r>
                        <a:rPr lang="en-US" sz="1200" kern="100">
                          <a:effectLst/>
                        </a:rPr>
                        <a:t>1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接受</a:t>
                      </a: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8552931"/>
                  </a:ext>
                </a:extLst>
              </a:tr>
              <a:tr h="2695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</a:t>
                      </a:r>
                      <a:r>
                        <a:rPr lang="zh-CN" sz="1200" kern="100">
                          <a:effectLst/>
                        </a:rPr>
                        <a:t>组软件报告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r>
                        <a:rPr lang="zh-CN" sz="1200" kern="100" dirty="0">
                          <a:effectLst/>
                        </a:rPr>
                        <a:t>（中等</a:t>
                      </a:r>
                      <a:r>
                        <a:rPr lang="en-US" sz="1200" kern="100" dirty="0">
                          <a:effectLst/>
                        </a:rPr>
                        <a:t>2</a:t>
                      </a:r>
                      <a:r>
                        <a:rPr lang="zh-CN" sz="1200" kern="100" dirty="0">
                          <a:effectLst/>
                        </a:rPr>
                        <a:t>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拒绝</a:t>
                      </a: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3743985"/>
                  </a:ext>
                </a:extLst>
              </a:tr>
              <a:tr h="2695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</a:t>
                      </a:r>
                      <a:r>
                        <a:rPr lang="zh-CN" sz="1200" kern="100">
                          <a:effectLst/>
                        </a:rPr>
                        <a:t>组文档评审单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23</a:t>
                      </a:r>
                      <a:r>
                        <a:rPr lang="zh-CN" sz="1200" kern="100">
                          <a:effectLst/>
                        </a:rPr>
                        <a:t>（轻微</a:t>
                      </a:r>
                      <a:r>
                        <a:rPr lang="en-US" sz="1200" kern="100">
                          <a:effectLst/>
                        </a:rPr>
                        <a:t>17 </a:t>
                      </a:r>
                      <a:r>
                        <a:rPr lang="zh-CN" sz="1200" kern="100">
                          <a:effectLst/>
                        </a:rPr>
                        <a:t>中等</a:t>
                      </a:r>
                      <a:r>
                        <a:rPr lang="en-US" sz="1200" kern="100">
                          <a:effectLst/>
                        </a:rPr>
                        <a:t>6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接受</a:t>
                      </a:r>
                      <a:r>
                        <a:rPr lang="en-US" sz="1200" kern="100">
                          <a:effectLst/>
                        </a:rPr>
                        <a:t>22 </a:t>
                      </a:r>
                      <a:r>
                        <a:rPr lang="zh-CN" sz="1200" kern="100">
                          <a:effectLst/>
                        </a:rPr>
                        <a:t>部分接受</a:t>
                      </a: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1267967"/>
                  </a:ext>
                </a:extLst>
              </a:tr>
              <a:tr h="2695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</a:t>
                      </a:r>
                      <a:r>
                        <a:rPr lang="zh-CN" sz="1200" kern="100">
                          <a:effectLst/>
                        </a:rPr>
                        <a:t>组软件报告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r>
                        <a:rPr lang="zh-CN" sz="1200" kern="100">
                          <a:effectLst/>
                        </a:rPr>
                        <a:t>（轻微</a:t>
                      </a:r>
                      <a:r>
                        <a:rPr lang="en-US" sz="1200" kern="100">
                          <a:effectLst/>
                        </a:rPr>
                        <a:t>1 </a:t>
                      </a:r>
                      <a:r>
                        <a:rPr lang="zh-CN" sz="1200" kern="100">
                          <a:effectLst/>
                        </a:rPr>
                        <a:t>中等</a:t>
                      </a:r>
                      <a:r>
                        <a:rPr lang="en-US" sz="1200" kern="100">
                          <a:effectLst/>
                        </a:rPr>
                        <a:t>5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接受</a:t>
                      </a: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301969"/>
                  </a:ext>
                </a:extLst>
              </a:tr>
              <a:tr h="2695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</a:t>
                      </a:r>
                      <a:r>
                        <a:rPr lang="zh-CN" sz="1200" kern="100">
                          <a:effectLst/>
                        </a:rPr>
                        <a:t>组文档评审单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28</a:t>
                      </a:r>
                      <a:r>
                        <a:rPr lang="zh-CN" sz="1200" kern="100">
                          <a:effectLst/>
                        </a:rPr>
                        <a:t>（轻微</a:t>
                      </a:r>
                      <a:r>
                        <a:rPr lang="en-US" sz="1200" kern="100">
                          <a:effectLst/>
                        </a:rPr>
                        <a:t>16</a:t>
                      </a:r>
                      <a:r>
                        <a:rPr lang="zh-CN" sz="1200" kern="100">
                          <a:effectLst/>
                        </a:rPr>
                        <a:t>中等</a:t>
                      </a:r>
                      <a:r>
                        <a:rPr lang="en-US" sz="1200" kern="100">
                          <a:effectLst/>
                        </a:rPr>
                        <a:t>11</a:t>
                      </a:r>
                      <a:r>
                        <a:rPr lang="zh-CN" sz="1200" kern="100">
                          <a:effectLst/>
                        </a:rPr>
                        <a:t>严重</a:t>
                      </a:r>
                      <a:r>
                        <a:rPr lang="en-US" sz="1200" kern="100">
                          <a:effectLst/>
                        </a:rPr>
                        <a:t>1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接受</a:t>
                      </a:r>
                      <a:r>
                        <a:rPr lang="en-US" sz="1200" kern="100">
                          <a:effectLst/>
                        </a:rPr>
                        <a:t>27</a:t>
                      </a:r>
                      <a:r>
                        <a:rPr lang="zh-CN" sz="1200" kern="100">
                          <a:effectLst/>
                        </a:rPr>
                        <a:t>部分接受</a:t>
                      </a: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 (正文 CS 字体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73518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1B8B9324-AC99-CD46-98E9-EE124A99A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196" y="3307460"/>
            <a:ext cx="7562404" cy="87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just"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收到的意见情况：总计意见85条，轻微55条，中等29条，严重1条。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indent="0" algn="just"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接受情况总计接受81条，部分接受2条，拒绝2条。</a:t>
            </a:r>
          </a:p>
        </p:txBody>
      </p:sp>
    </p:spTree>
    <p:extLst>
      <p:ext uri="{BB962C8B-B14F-4D97-AF65-F5344CB8AC3E}">
        <p14:creationId xmlns:p14="http://schemas.microsoft.com/office/powerpoint/2010/main" val="390038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20678" y="1247710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81141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312248" y="3558044"/>
            <a:ext cx="7567504" cy="917818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实验六到八</a:t>
            </a:r>
            <a:endParaRPr lang="en-US" altLang="zh-CN" sz="5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F675ED-0440-304C-BC75-0BEED93F7285}"/>
              </a:ext>
            </a:extLst>
          </p:cNvPr>
          <p:cNvSpPr/>
          <p:nvPr/>
        </p:nvSpPr>
        <p:spPr>
          <a:xfrm>
            <a:off x="1090801" y="354830"/>
            <a:ext cx="5480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</a:rPr>
              <a:t>实验六：软件进度计划与控制</a:t>
            </a:r>
            <a:endParaRPr lang="zh-CN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30AE0B-91E4-48DB-880C-9F0FC344CBAB}"/>
              </a:ext>
            </a:extLst>
          </p:cNvPr>
          <p:cNvSpPr/>
          <p:nvPr/>
        </p:nvSpPr>
        <p:spPr>
          <a:xfrm>
            <a:off x="1090800" y="1855940"/>
            <a:ext cx="687874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项目制品：</a:t>
            </a:r>
          </a:p>
          <a:p>
            <a:r>
              <a:rPr lang="zh-CN" altLang="en-US" dirty="0"/>
              <a:t>	（</a:t>
            </a:r>
            <a:r>
              <a:rPr lang="en-US" altLang="zh-CN" dirty="0"/>
              <a:t>1</a:t>
            </a:r>
            <a:r>
              <a:rPr lang="zh-CN" altLang="en-US" dirty="0"/>
              <a:t>）个人工作日志：</a:t>
            </a:r>
            <a:r>
              <a:rPr lang="en-US" altLang="zh-CN" dirty="0"/>
              <a:t>2750</a:t>
            </a:r>
            <a:r>
              <a:rPr lang="zh-CN" altLang="en-US" dirty="0"/>
              <a:t>字，更新次数</a:t>
            </a:r>
            <a:r>
              <a:rPr lang="en-US" altLang="zh-CN" dirty="0"/>
              <a:t>14</a:t>
            </a:r>
            <a:r>
              <a:rPr lang="zh-CN" altLang="en-US" dirty="0"/>
              <a:t>次</a:t>
            </a:r>
          </a:p>
          <a:p>
            <a:r>
              <a:rPr lang="zh-CN" altLang="en-US" dirty="0"/>
              <a:t>	（</a:t>
            </a:r>
            <a:r>
              <a:rPr lang="en-US" altLang="zh-CN" dirty="0"/>
              <a:t>2</a:t>
            </a:r>
            <a:r>
              <a:rPr lang="zh-CN" altLang="en-US" dirty="0"/>
              <a:t>）项目进度计划：计划任务个数</a:t>
            </a:r>
            <a:r>
              <a:rPr lang="en-US" altLang="zh-CN" dirty="0"/>
              <a:t>128</a:t>
            </a:r>
            <a:r>
              <a:rPr lang="zh-CN" altLang="en-US" dirty="0"/>
              <a:t>个，更新次数</a:t>
            </a:r>
            <a:r>
              <a:rPr lang="en-US" altLang="zh-CN" dirty="0"/>
              <a:t>15</a:t>
            </a:r>
            <a:r>
              <a:rPr lang="zh-CN" altLang="en-US" dirty="0"/>
              <a:t>次</a:t>
            </a:r>
          </a:p>
          <a:p>
            <a:r>
              <a:rPr lang="zh-CN" altLang="en-US" dirty="0"/>
              <a:t>	（</a:t>
            </a:r>
            <a:r>
              <a:rPr lang="en-US" altLang="zh-CN" dirty="0"/>
              <a:t>3</a:t>
            </a:r>
            <a:r>
              <a:rPr lang="zh-CN" altLang="en-US" dirty="0"/>
              <a:t>）进度计划与控制分析报告：</a:t>
            </a:r>
            <a:r>
              <a:rPr lang="en-US" altLang="zh-CN" dirty="0"/>
              <a:t>1770</a:t>
            </a:r>
            <a:r>
              <a:rPr lang="zh-CN" altLang="en-US" dirty="0"/>
              <a:t>字，</a:t>
            </a:r>
            <a:r>
              <a:rPr lang="en-US" altLang="zh-CN" dirty="0"/>
              <a:t>1</a:t>
            </a:r>
            <a:r>
              <a:rPr lang="zh-CN" altLang="en-US" dirty="0"/>
              <a:t>图表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D05703-E0D0-4E2E-8F92-47AF5AB57C37}"/>
              </a:ext>
            </a:extLst>
          </p:cNvPr>
          <p:cNvSpPr/>
          <p:nvPr/>
        </p:nvSpPr>
        <p:spPr>
          <a:xfrm>
            <a:off x="1641714" y="4601950"/>
            <a:ext cx="67564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我们对影响实验实施进度原因总结如下：</a:t>
            </a:r>
          </a:p>
          <a:p>
            <a:pPr marL="342900" indent="-342900">
              <a:buAutoNum type="arabicParenR"/>
            </a:pPr>
            <a:r>
              <a:rPr lang="zh-CN" altLang="en-US" dirty="0">
                <a:solidFill>
                  <a:srgbClr val="FF0000"/>
                </a:solidFill>
              </a:rPr>
              <a:t>小组成员自身因素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2)  </a:t>
            </a:r>
            <a:r>
              <a:rPr lang="zh-CN" altLang="en-US" dirty="0">
                <a:solidFill>
                  <a:srgbClr val="FF0000"/>
                </a:solidFill>
              </a:rPr>
              <a:t>甲方需求的变更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BC4378-2E02-4A3D-BA57-1823DFB5F81F}"/>
              </a:ext>
            </a:extLst>
          </p:cNvPr>
          <p:cNvSpPr/>
          <p:nvPr/>
        </p:nvSpPr>
        <p:spPr>
          <a:xfrm>
            <a:off x="1641714" y="3429000"/>
            <a:ext cx="675649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如何有效地控制项目按照计划执行？</a:t>
            </a:r>
            <a:r>
              <a:rPr lang="zh-CN" altLang="en-US" dirty="0"/>
              <a:t>	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合理的分工和充分的会议讨论可以较好地保证计划的有效执行</a:t>
            </a:r>
          </a:p>
        </p:txBody>
      </p:sp>
    </p:spTree>
    <p:extLst>
      <p:ext uri="{BB962C8B-B14F-4D97-AF65-F5344CB8AC3E}">
        <p14:creationId xmlns:p14="http://schemas.microsoft.com/office/powerpoint/2010/main" val="6474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831</Words>
  <Application>Microsoft Office PowerPoint</Application>
  <PresentationFormat>宽屏</PresentationFormat>
  <Paragraphs>144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Microsoft YaHei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1193280091@qq.com</dc:creator>
  <cp:lastModifiedBy>H Yui</cp:lastModifiedBy>
  <cp:revision>12</cp:revision>
  <dcterms:created xsi:type="dcterms:W3CDTF">2020-06-11T11:03:31Z</dcterms:created>
  <dcterms:modified xsi:type="dcterms:W3CDTF">2020-06-11T18:49:34Z</dcterms:modified>
</cp:coreProperties>
</file>