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  <p:sldMasterId id="2147483701" r:id="rId2"/>
    <p:sldMasterId id="2147483710" r:id="rId3"/>
  </p:sldMasterIdLst>
  <p:notesMasterIdLst>
    <p:notesMasterId r:id="rId27"/>
  </p:notesMasterIdLst>
  <p:sldIdLst>
    <p:sldId id="7573" r:id="rId4"/>
    <p:sldId id="257" r:id="rId5"/>
    <p:sldId id="7592" r:id="rId6"/>
    <p:sldId id="7638" r:id="rId7"/>
    <p:sldId id="7654" r:id="rId8"/>
    <p:sldId id="7657" r:id="rId9"/>
    <p:sldId id="7639" r:id="rId10"/>
    <p:sldId id="7658" r:id="rId11"/>
    <p:sldId id="7640" r:id="rId12"/>
    <p:sldId id="7641" r:id="rId13"/>
    <p:sldId id="7655" r:id="rId14"/>
    <p:sldId id="7656" r:id="rId15"/>
    <p:sldId id="7659" r:id="rId16"/>
    <p:sldId id="7598" r:id="rId17"/>
    <p:sldId id="7634" r:id="rId18"/>
    <p:sldId id="7660" r:id="rId19"/>
    <p:sldId id="7662" r:id="rId20"/>
    <p:sldId id="7648" r:id="rId21"/>
    <p:sldId id="7661" r:id="rId22"/>
    <p:sldId id="7645" r:id="rId23"/>
    <p:sldId id="7663" r:id="rId24"/>
    <p:sldId id="7664" r:id="rId25"/>
    <p:sldId id="7602" r:id="rId26"/>
  </p:sldIdLst>
  <p:sldSz cx="12188825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2" name="1193280091@qq.com" initials="1" lastIdx="1" clrIdx="1">
    <p:extLst>
      <p:ext uri="{19B8F6BF-5375-455C-9EA6-DF929625EA0E}">
        <p15:presenceInfo xmlns:p15="http://schemas.microsoft.com/office/powerpoint/2012/main" userId="5f9f423e6d4d6b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AD7D7"/>
    <a:srgbClr val="E4EEEF"/>
    <a:srgbClr val="93C3C2"/>
    <a:srgbClr val="DBB84F"/>
    <a:srgbClr val="B7D5D5"/>
    <a:srgbClr val="B8D8D7"/>
    <a:srgbClr val="CFE3E4"/>
    <a:srgbClr val="D6E4E5"/>
    <a:srgbClr val="CAA984"/>
    <a:srgbClr val="F8E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817" autoAdjust="0"/>
    <p:restoredTop sz="93475" autoAdjust="0"/>
  </p:normalViewPr>
  <p:slideViewPr>
    <p:cSldViewPr snapToGrid="0">
      <p:cViewPr varScale="1">
        <p:scale>
          <a:sx n="89" d="100"/>
          <a:sy n="89" d="100"/>
        </p:scale>
        <p:origin x="17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-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8C3C3-31A8-453D-A20D-411C6C37285D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98766-6A9C-4F2F-8D78-A8B7F422C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27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89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120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291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013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429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040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6407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39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521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787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55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275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962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631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332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31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169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33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956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>
            <a:extLst>
              <a:ext uri="{FF2B5EF4-FFF2-40B4-BE49-F238E27FC236}">
                <a16:creationId xmlns:a16="http://schemas.microsoft.com/office/drawing/2014/main" id="{A67E5878-1857-F049-848D-01EF3A4C29C0}"/>
              </a:ext>
            </a:extLst>
          </p:cNvPr>
          <p:cNvSpPr/>
          <p:nvPr userDrawn="1"/>
        </p:nvSpPr>
        <p:spPr>
          <a:xfrm>
            <a:off x="146304" y="231648"/>
            <a:ext cx="731520" cy="694944"/>
          </a:xfrm>
          <a:prstGeom prst="parallelogram">
            <a:avLst/>
          </a:prstGeom>
          <a:noFill/>
          <a:ln w="3175">
            <a:gradFill>
              <a:gsLst>
                <a:gs pos="0">
                  <a:srgbClr val="93C3C2"/>
                </a:gs>
                <a:gs pos="99000">
                  <a:srgbClr val="BAD7D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289759F2-5574-394D-B363-9505BCCB4223}"/>
              </a:ext>
            </a:extLst>
          </p:cNvPr>
          <p:cNvSpPr/>
          <p:nvPr userDrawn="1"/>
        </p:nvSpPr>
        <p:spPr>
          <a:xfrm>
            <a:off x="298704" y="353568"/>
            <a:ext cx="731520" cy="69494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B071344B-14AF-4D4E-A54E-C4E97632A139}"/>
              </a:ext>
            </a:extLst>
          </p:cNvPr>
          <p:cNvSpPr/>
          <p:nvPr userDrawn="1"/>
        </p:nvSpPr>
        <p:spPr>
          <a:xfrm>
            <a:off x="219456" y="292608"/>
            <a:ext cx="731520" cy="694944"/>
          </a:xfrm>
          <a:prstGeom prst="parallelogram">
            <a:avLst/>
          </a:prstGeom>
          <a:gradFill>
            <a:gsLst>
              <a:gs pos="0">
                <a:srgbClr val="93C3C2"/>
              </a:gs>
              <a:gs pos="99000">
                <a:srgbClr val="B7D5D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CE7D83-8B4D-8441-92A7-93E56C982307}"/>
              </a:ext>
            </a:extLst>
          </p:cNvPr>
          <p:cNvSpPr txBox="1"/>
          <p:nvPr userDrawn="1"/>
        </p:nvSpPr>
        <p:spPr>
          <a:xfrm>
            <a:off x="298704" y="331744"/>
            <a:ext cx="561372" cy="4947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fld id="{5F8123CF-E7D1-454A-B20C-763221F63EFA}" type="slidenum">
              <a:rPr kumimoji="1"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lnSpc>
                  <a:spcPct val="120000"/>
                </a:lnSpc>
              </a:pPr>
              <a:t>‹#›</a:t>
            </a:fld>
            <a:endParaRPr kumimoji="1"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 flipV="1">
            <a:off x="2665413" y="-2665413"/>
            <a:ext cx="6858000" cy="12188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42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43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82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95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16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1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25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2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36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49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58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>
            <a:extLst>
              <a:ext uri="{FF2B5EF4-FFF2-40B4-BE49-F238E27FC236}">
                <a16:creationId xmlns:a16="http://schemas.microsoft.com/office/drawing/2014/main" id="{A67E5878-1857-F049-848D-01EF3A4C29C0}"/>
              </a:ext>
            </a:extLst>
          </p:cNvPr>
          <p:cNvSpPr/>
          <p:nvPr userDrawn="1"/>
        </p:nvSpPr>
        <p:spPr>
          <a:xfrm>
            <a:off x="146304" y="231648"/>
            <a:ext cx="731520" cy="694944"/>
          </a:xfrm>
          <a:prstGeom prst="parallelogram">
            <a:avLst/>
          </a:prstGeom>
          <a:noFill/>
          <a:ln w="3175">
            <a:gradFill>
              <a:gsLst>
                <a:gs pos="0">
                  <a:srgbClr val="93C3C2"/>
                </a:gs>
                <a:gs pos="99000">
                  <a:srgbClr val="BAD7D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289759F2-5574-394D-B363-9505BCCB4223}"/>
              </a:ext>
            </a:extLst>
          </p:cNvPr>
          <p:cNvSpPr/>
          <p:nvPr userDrawn="1"/>
        </p:nvSpPr>
        <p:spPr>
          <a:xfrm>
            <a:off x="298704" y="353568"/>
            <a:ext cx="731520" cy="69494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B071344B-14AF-4D4E-A54E-C4E97632A139}"/>
              </a:ext>
            </a:extLst>
          </p:cNvPr>
          <p:cNvSpPr/>
          <p:nvPr userDrawn="1"/>
        </p:nvSpPr>
        <p:spPr>
          <a:xfrm>
            <a:off x="219456" y="292608"/>
            <a:ext cx="731520" cy="694944"/>
          </a:xfrm>
          <a:prstGeom prst="parallelogram">
            <a:avLst/>
          </a:prstGeom>
          <a:gradFill>
            <a:gsLst>
              <a:gs pos="0">
                <a:srgbClr val="93C3C2"/>
              </a:gs>
              <a:gs pos="99000">
                <a:srgbClr val="B7D5D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CE7D83-8B4D-8441-92A7-93E56C982307}"/>
              </a:ext>
            </a:extLst>
          </p:cNvPr>
          <p:cNvSpPr txBox="1"/>
          <p:nvPr userDrawn="1"/>
        </p:nvSpPr>
        <p:spPr>
          <a:xfrm>
            <a:off x="298704" y="331744"/>
            <a:ext cx="561372" cy="4947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fld id="{5F8123CF-E7D1-454A-B20C-763221F63EFA}" type="slidenum">
              <a:rPr kumimoji="1"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lnSpc>
                  <a:spcPct val="120000"/>
                </a:lnSpc>
              </a:pPr>
              <a:t>‹#›</a:t>
            </a:fld>
            <a:endParaRPr kumimoji="1"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304BD-32ED-4569-95E0-79139CDFBD2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29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>
            <a:extLst>
              <a:ext uri="{FF2B5EF4-FFF2-40B4-BE49-F238E27FC236}">
                <a16:creationId xmlns:a16="http://schemas.microsoft.com/office/drawing/2014/main" id="{C75F5E4E-777D-774F-AA43-B0DED718F0EC}"/>
              </a:ext>
            </a:extLst>
          </p:cNvPr>
          <p:cNvSpPr/>
          <p:nvPr/>
        </p:nvSpPr>
        <p:spPr>
          <a:xfrm rot="5400000">
            <a:off x="0" y="-1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直角三角形 70">
            <a:extLst>
              <a:ext uri="{FF2B5EF4-FFF2-40B4-BE49-F238E27FC236}">
                <a16:creationId xmlns:a16="http://schemas.microsoft.com/office/drawing/2014/main" id="{01788412-3C8B-DB4D-A435-3EF8EDF15634}"/>
              </a:ext>
            </a:extLst>
          </p:cNvPr>
          <p:cNvSpPr/>
          <p:nvPr/>
        </p:nvSpPr>
        <p:spPr>
          <a:xfrm rot="16200000">
            <a:off x="7641899" y="2311073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78144B5E-6BCA-2542-9445-709960D3582A}"/>
              </a:ext>
            </a:extLst>
          </p:cNvPr>
          <p:cNvSpPr/>
          <p:nvPr/>
        </p:nvSpPr>
        <p:spPr>
          <a:xfrm rot="5400000">
            <a:off x="0" y="0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直角三角形 69">
            <a:extLst>
              <a:ext uri="{FF2B5EF4-FFF2-40B4-BE49-F238E27FC236}">
                <a16:creationId xmlns:a16="http://schemas.microsoft.com/office/drawing/2014/main" id="{0777DB84-72E7-AB43-A1DC-ABF942AA9B19}"/>
              </a:ext>
            </a:extLst>
          </p:cNvPr>
          <p:cNvSpPr/>
          <p:nvPr/>
        </p:nvSpPr>
        <p:spPr>
          <a:xfrm rot="16200000">
            <a:off x="8202041" y="2871216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09C459AD-E8F9-8C4C-9D24-5CEC77B483DC}"/>
              </a:ext>
            </a:extLst>
          </p:cNvPr>
          <p:cNvSpPr/>
          <p:nvPr/>
        </p:nvSpPr>
        <p:spPr>
          <a:xfrm>
            <a:off x="1779829" y="0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平行四边形 72">
            <a:extLst>
              <a:ext uri="{FF2B5EF4-FFF2-40B4-BE49-F238E27FC236}">
                <a16:creationId xmlns:a16="http://schemas.microsoft.com/office/drawing/2014/main" id="{C4F593FD-3671-E846-9249-DE08C68D5AEE}"/>
              </a:ext>
            </a:extLst>
          </p:cNvPr>
          <p:cNvSpPr/>
          <p:nvPr/>
        </p:nvSpPr>
        <p:spPr>
          <a:xfrm>
            <a:off x="-2440510" y="1167124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9B2B09C8-4BB9-264F-83F8-9FB4D2EF02DB}"/>
              </a:ext>
            </a:extLst>
          </p:cNvPr>
          <p:cNvSpPr/>
          <p:nvPr/>
        </p:nvSpPr>
        <p:spPr>
          <a:xfrm>
            <a:off x="10769689" y="2156848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平行四边形 74">
            <a:extLst>
              <a:ext uri="{FF2B5EF4-FFF2-40B4-BE49-F238E27FC236}">
                <a16:creationId xmlns:a16="http://schemas.microsoft.com/office/drawing/2014/main" id="{26E850BB-8B8C-1A4B-A425-D0A6C031F94A}"/>
              </a:ext>
            </a:extLst>
          </p:cNvPr>
          <p:cNvSpPr/>
          <p:nvPr/>
        </p:nvSpPr>
        <p:spPr>
          <a:xfrm>
            <a:off x="6626236" y="4658924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05711" y="2907258"/>
            <a:ext cx="82002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3491">
              <a:defRPr/>
            </a:pP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需求规格说明书复评审意见的处理反馈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A40FB0-127C-2B4F-B731-0224DC3400CF}"/>
              </a:ext>
            </a:extLst>
          </p:cNvPr>
          <p:cNvSpPr/>
          <p:nvPr/>
        </p:nvSpPr>
        <p:spPr>
          <a:xfrm>
            <a:off x="4476163" y="3564009"/>
            <a:ext cx="3236500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组长：麦梓健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组员：王子璇 王伟民 郑锋 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             孙维华 洪治凑 </a:t>
            </a:r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AE3973F-DC40-E04F-A194-8F20E3E497E7}"/>
              </a:ext>
            </a:extLst>
          </p:cNvPr>
          <p:cNvSpPr/>
          <p:nvPr/>
        </p:nvSpPr>
        <p:spPr>
          <a:xfrm>
            <a:off x="4845508" y="2497797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491">
              <a:defRPr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第七周交流汇报：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9D52D2-D1D4-654E-BF7A-E616583AD516}"/>
              </a:ext>
            </a:extLst>
          </p:cNvPr>
          <p:cNvSpPr txBox="1"/>
          <p:nvPr/>
        </p:nvSpPr>
        <p:spPr>
          <a:xfrm>
            <a:off x="4613019" y="1835622"/>
            <a:ext cx="20859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3491">
              <a:defRPr/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N-</a:t>
            </a:r>
            <a:r>
              <a:rPr lang="en-US" altLang="zh-CN" sz="3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Gitea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339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850"/>
                            </p:stCondLst>
                            <p:childTnLst>
                              <p:par>
                                <p:cTn id="1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F77DF7-25A9-5047-8235-F916B08CBDC4}"/>
              </a:ext>
            </a:extLst>
          </p:cNvPr>
          <p:cNvSpPr/>
          <p:nvPr/>
        </p:nvSpPr>
        <p:spPr>
          <a:xfrm>
            <a:off x="1089213" y="354830"/>
            <a:ext cx="34550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反馈：内容删改类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5DFE3F-B39D-784A-A2DE-342F80798ABB}"/>
              </a:ext>
            </a:extLst>
          </p:cNvPr>
          <p:cNvSpPr txBox="1"/>
          <p:nvPr/>
        </p:nvSpPr>
        <p:spPr>
          <a:xfrm>
            <a:off x="928255" y="1468582"/>
            <a:ext cx="433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1EEE1D7-65FA-6847-9930-C15CEFAF7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23771"/>
              </p:ext>
            </p:extLst>
          </p:nvPr>
        </p:nvGraphicFramePr>
        <p:xfrm>
          <a:off x="1055709" y="1045400"/>
          <a:ext cx="10077405" cy="580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9703">
                  <a:extLst>
                    <a:ext uri="{9D8B030D-6E8A-4147-A177-3AD203B41FA5}">
                      <a16:colId xmlns:a16="http://schemas.microsoft.com/office/drawing/2014/main" val="3460003156"/>
                    </a:ext>
                  </a:extLst>
                </a:gridCol>
                <a:gridCol w="2798567">
                  <a:extLst>
                    <a:ext uri="{9D8B030D-6E8A-4147-A177-3AD203B41FA5}">
                      <a16:colId xmlns:a16="http://schemas.microsoft.com/office/drawing/2014/main" val="2415762036"/>
                    </a:ext>
                  </a:extLst>
                </a:gridCol>
                <a:gridCol w="3359135">
                  <a:extLst>
                    <a:ext uri="{9D8B030D-6E8A-4147-A177-3AD203B41FA5}">
                      <a16:colId xmlns:a16="http://schemas.microsoft.com/office/drawing/2014/main" val="368426668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三</a:t>
                      </a:r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</a:t>
                      </a: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内容增删类问题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773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问题描述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修改建议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处理反馈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20. 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图</a:t>
                      </a: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3.2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部署者用例图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全文别的地方，并没有提及网页子系统的文字描述 </a:t>
                      </a:r>
                      <a:endParaRPr lang="zh-CN" altLang="en-US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建议添加说明：什么是网页子系统，以及开发子系统 </a:t>
                      </a:r>
                      <a:endParaRPr lang="zh-CN" altLang="en-US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已添加补充说明 </a:t>
                      </a:r>
                      <a:endParaRPr lang="zh-CN" altLang="en-US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00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21. 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图</a:t>
                      </a: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3.3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既然有创建账户，那么为什么用例图中没有登录用例 </a:t>
                      </a:r>
                      <a:endParaRPr lang="zh-CN" altLang="en-US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建议添加登录系统，否则账户的用处何在？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已添加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补充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4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22. 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表</a:t>
                      </a: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3.10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删除用户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那么该账户下所有仓库应该怎么处理 </a:t>
                      </a:r>
                      <a:endParaRPr lang="zh-CN" altLang="en-US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建议在</a:t>
                      </a:r>
                      <a:r>
                        <a:rPr lang="en-US" altLang="zh-CN" sz="1799" kern="1200" dirty="0" err="1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BasicFlow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中描述清楚该账户下所有仓库的处理方式。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已补充</a:t>
                      </a: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step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并在正文中描述 </a:t>
                      </a:r>
                      <a:endParaRPr lang="zh-CN" altLang="en-US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01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23. 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表</a:t>
                      </a: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5.4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订阅通知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事件的描述不明确，事件是否包括 </a:t>
                      </a: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fork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通知、</a:t>
                      </a: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start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通知、注册通知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？而且缺少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设置界面 </a:t>
                      </a:r>
                      <a:endParaRPr lang="zh-CN" altLang="en-US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建议完善</a:t>
                      </a: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Basic Flow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的描述 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简要说明下事件 </a:t>
                      </a:r>
                      <a:endParaRPr lang="zh-CN" altLang="en-US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已添加</a:t>
                      </a: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step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，并补充了例子 </a:t>
                      </a:r>
                      <a:endParaRPr lang="zh-CN" altLang="en-US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074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28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F77DF7-25A9-5047-8235-F916B08CBDC4}"/>
              </a:ext>
            </a:extLst>
          </p:cNvPr>
          <p:cNvSpPr/>
          <p:nvPr/>
        </p:nvSpPr>
        <p:spPr>
          <a:xfrm>
            <a:off x="1089213" y="354830"/>
            <a:ext cx="34550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反馈：内容删改类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5DFE3F-B39D-784A-A2DE-342F80798ABB}"/>
              </a:ext>
            </a:extLst>
          </p:cNvPr>
          <p:cNvSpPr txBox="1"/>
          <p:nvPr/>
        </p:nvSpPr>
        <p:spPr>
          <a:xfrm>
            <a:off x="928255" y="1468582"/>
            <a:ext cx="433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1EEE1D7-65FA-6847-9930-C15CEFAF7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251617"/>
              </p:ext>
            </p:extLst>
          </p:nvPr>
        </p:nvGraphicFramePr>
        <p:xfrm>
          <a:off x="1055709" y="1045400"/>
          <a:ext cx="10631466" cy="5812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5210">
                  <a:extLst>
                    <a:ext uri="{9D8B030D-6E8A-4147-A177-3AD203B41FA5}">
                      <a16:colId xmlns:a16="http://schemas.microsoft.com/office/drawing/2014/main" val="3460003156"/>
                    </a:ext>
                  </a:extLst>
                </a:gridCol>
                <a:gridCol w="2952434">
                  <a:extLst>
                    <a:ext uri="{9D8B030D-6E8A-4147-A177-3AD203B41FA5}">
                      <a16:colId xmlns:a16="http://schemas.microsoft.com/office/drawing/2014/main" val="2415762036"/>
                    </a:ext>
                  </a:extLst>
                </a:gridCol>
                <a:gridCol w="3543822">
                  <a:extLst>
                    <a:ext uri="{9D8B030D-6E8A-4147-A177-3AD203B41FA5}">
                      <a16:colId xmlns:a16="http://schemas.microsoft.com/office/drawing/2014/main" val="3684266680"/>
                    </a:ext>
                  </a:extLst>
                </a:gridCol>
              </a:tblGrid>
              <a:tr h="661145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三</a:t>
                      </a:r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</a:t>
                      </a: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内容增删类问题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773856"/>
                  </a:ext>
                </a:extLst>
              </a:tr>
              <a:tr h="4577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问题描述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修改建议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处理反馈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5407"/>
                  </a:ext>
                </a:extLst>
              </a:tr>
              <a:tr h="1288247">
                <a:tc>
                  <a:txBody>
                    <a:bodyPr/>
                    <a:lstStyle/>
                    <a:p>
                      <a:pPr marL="0" algn="l" defTabSz="914126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24. 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背景描述对于</a:t>
                      </a:r>
                      <a:r>
                        <a:rPr lang="en-US" altLang="zh-CN" sz="1799" kern="1200" dirty="0" err="1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GitHub“但是过重、过于复杂了，对于许多项目而言并不需要如此庞大的体系”理由不够充分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99" kern="1200" dirty="0" err="1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建议补充哪些功能过于复杂过重，可以举例</a:t>
                      </a:r>
                      <a:endParaRPr lang="zh-CN" altLang="zh-CN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0" algn="l" defTabSz="914126" rtl="0" eaLnBrk="1" latinLnBrk="0" hangingPunct="1">
                        <a:lnSpc>
                          <a:spcPct val="150000"/>
                        </a:lnSpc>
                      </a:pPr>
                      <a:endParaRPr lang="zh-CN" altLang="en-US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126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已经补充 </a:t>
                      </a:r>
                      <a:endParaRPr lang="zh-CN" altLang="en-US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005867"/>
                  </a:ext>
                </a:extLst>
              </a:tr>
              <a:tr h="873784">
                <a:tc>
                  <a:txBody>
                    <a:bodyPr/>
                    <a:lstStyle/>
                    <a:p>
                      <a:pPr marL="0" algn="l" defTabSz="914126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25. 3.1.2 4.第三方集成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“</a:t>
                      </a:r>
                      <a:r>
                        <a:rPr lang="en-US" altLang="zh-CN" sz="1799" kern="1200" dirty="0" err="1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Gitea支持OpenId和OAuth登陆协议</a:t>
                      </a: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”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99" kern="1200" dirty="0" err="1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建议改为“登录</a:t>
                      </a: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”</a:t>
                      </a:r>
                      <a:endParaRPr lang="zh-CN" altLang="zh-CN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12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126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已修改 </a:t>
                      </a:r>
                      <a:endParaRPr lang="zh-CN" altLang="en-US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493354"/>
                  </a:ext>
                </a:extLst>
              </a:tr>
              <a:tr h="2531638">
                <a:tc>
                  <a:txBody>
                    <a:bodyPr/>
                    <a:lstStyle/>
                    <a:p>
                      <a:pPr marL="0" algn="l" defTabSz="914126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26. </a:t>
                      </a:r>
                      <a:r>
                        <a:rPr lang="en-US" altLang="zh-CN" sz="1799" kern="1200" dirty="0" err="1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用例图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图3.2 </a:t>
                      </a:r>
                      <a:r>
                        <a:rPr lang="en-US" altLang="zh-CN" sz="1799" kern="1200" dirty="0" err="1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设置通知属性只有一个扩展邮件链接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99" kern="1200" dirty="0" err="1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可考虑加上上文提到的聊天服务</a:t>
                      </a:r>
                      <a:endParaRPr lang="zh-CN" altLang="zh-CN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12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126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解释：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已将聊天服务删去，因为该服务非</a:t>
                      </a:r>
                      <a:r>
                        <a:rPr lang="en-US" altLang="zh-CN" sz="1799" kern="1200" dirty="0" err="1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Gitea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原生提供。这里仅有 一个扩展邮件连接的原因是</a:t>
                      </a:r>
                      <a:r>
                        <a:rPr lang="en-US" altLang="zh-CN" sz="1799" kern="1200" dirty="0" err="1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Gitea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仅提供了邮件通知方式。之后功能扩展的一部分工作就是为设置通知属性增添更多内容 </a:t>
                      </a:r>
                      <a:endParaRPr lang="zh-CN" altLang="en-US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017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04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F77DF7-25A9-5047-8235-F916B08CBDC4}"/>
              </a:ext>
            </a:extLst>
          </p:cNvPr>
          <p:cNvSpPr/>
          <p:nvPr/>
        </p:nvSpPr>
        <p:spPr>
          <a:xfrm>
            <a:off x="1089213" y="354830"/>
            <a:ext cx="34550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反馈：内容删改类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5DFE3F-B39D-784A-A2DE-342F80798ABB}"/>
              </a:ext>
            </a:extLst>
          </p:cNvPr>
          <p:cNvSpPr txBox="1"/>
          <p:nvPr/>
        </p:nvSpPr>
        <p:spPr>
          <a:xfrm>
            <a:off x="928255" y="1468582"/>
            <a:ext cx="433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1EEE1D7-65FA-6847-9930-C15CEFAF7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048770"/>
              </p:ext>
            </p:extLst>
          </p:nvPr>
        </p:nvGraphicFramePr>
        <p:xfrm>
          <a:off x="1055709" y="1045400"/>
          <a:ext cx="10631466" cy="4815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5210">
                  <a:extLst>
                    <a:ext uri="{9D8B030D-6E8A-4147-A177-3AD203B41FA5}">
                      <a16:colId xmlns:a16="http://schemas.microsoft.com/office/drawing/2014/main" val="3460003156"/>
                    </a:ext>
                  </a:extLst>
                </a:gridCol>
                <a:gridCol w="2952434">
                  <a:extLst>
                    <a:ext uri="{9D8B030D-6E8A-4147-A177-3AD203B41FA5}">
                      <a16:colId xmlns:a16="http://schemas.microsoft.com/office/drawing/2014/main" val="2415762036"/>
                    </a:ext>
                  </a:extLst>
                </a:gridCol>
                <a:gridCol w="3543822">
                  <a:extLst>
                    <a:ext uri="{9D8B030D-6E8A-4147-A177-3AD203B41FA5}">
                      <a16:colId xmlns:a16="http://schemas.microsoft.com/office/drawing/2014/main" val="3684266680"/>
                    </a:ext>
                  </a:extLst>
                </a:gridCol>
              </a:tblGrid>
              <a:tr h="661145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三</a:t>
                      </a:r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</a:t>
                      </a: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内容增删类问题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773856"/>
                  </a:ext>
                </a:extLst>
              </a:tr>
              <a:tr h="4577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问题描述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修改建议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处理反馈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5407"/>
                  </a:ext>
                </a:extLst>
              </a:tr>
              <a:tr h="457785">
                <a:tc>
                  <a:txBody>
                    <a:bodyPr/>
                    <a:lstStyle/>
                    <a:p>
                      <a:pPr marL="0" algn="l" defTabSz="914126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27. 表3.11 </a:t>
                      </a:r>
                      <a:r>
                        <a:rPr lang="en-US" altLang="zh-CN" sz="1799" kern="1200" dirty="0" err="1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RUCM浏览他人仓库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799" kern="1200" dirty="0" err="1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没有浏览权限确可以点击他人仓库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99" kern="1200" dirty="0" err="1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建议改为某用户没有浏览权限就直接对该用户不可见，或者根据仓库内文件、文件夹设置访问权限</a:t>
                      </a:r>
                      <a:endParaRPr lang="zh-CN" altLang="en-US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0" algn="l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 </a:t>
                      </a:r>
                      <a:endParaRPr lang="zh-CN" altLang="en-US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此处补充了浏览过程，将浏览权限的检查移至系统后端，使用者不可见</a:t>
                      </a:r>
                    </a:p>
                    <a:p>
                      <a:pPr marL="0" algn="l" defTabSz="914126" rtl="0" eaLnBrk="1" latinLnBrk="0" hangingPunct="1">
                        <a:lnSpc>
                          <a:spcPct val="150000"/>
                        </a:lnSpc>
                      </a:pPr>
                      <a:endParaRPr lang="zh-CN" altLang="en-US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244015"/>
                  </a:ext>
                </a:extLst>
              </a:tr>
              <a:tr h="457785">
                <a:tc>
                  <a:txBody>
                    <a:bodyPr/>
                    <a:lstStyle/>
                    <a:p>
                      <a:pPr marL="0" algn="l" defTabSz="914126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28. Actor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为使用者的所有</a:t>
                      </a: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RUCM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图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既然管理员泛化自使用者，那么使用者涉及的</a:t>
                      </a: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RUCM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图，</a:t>
                      </a: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Actor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是不是也应该包括管理员 </a:t>
                      </a:r>
                      <a:endParaRPr lang="zh-CN" altLang="en-US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126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建议完善</a:t>
                      </a: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RUCM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图中</a:t>
                      </a: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Actor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126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已添加管理者至相应内容 </a:t>
                      </a:r>
                      <a:endParaRPr lang="zh-CN" altLang="en-US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271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82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F77DF7-25A9-5047-8235-F916B08CBDC4}"/>
              </a:ext>
            </a:extLst>
          </p:cNvPr>
          <p:cNvSpPr/>
          <p:nvPr/>
        </p:nvSpPr>
        <p:spPr>
          <a:xfrm>
            <a:off x="1089213" y="354830"/>
            <a:ext cx="34550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反馈：内容删改类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5DFE3F-B39D-784A-A2DE-342F80798ABB}"/>
              </a:ext>
            </a:extLst>
          </p:cNvPr>
          <p:cNvSpPr txBox="1"/>
          <p:nvPr/>
        </p:nvSpPr>
        <p:spPr>
          <a:xfrm>
            <a:off x="928255" y="1468582"/>
            <a:ext cx="433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C1AC732-5A4E-9542-A758-EE762CD19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37" y="1269333"/>
            <a:ext cx="4575176" cy="494414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C0C4C26-4573-A74E-91E0-802AE3EA59E5}"/>
              </a:ext>
            </a:extLst>
          </p:cNvPr>
          <p:cNvSpPr txBox="1"/>
          <p:nvPr/>
        </p:nvSpPr>
        <p:spPr>
          <a:xfrm>
            <a:off x="2138795" y="6213475"/>
            <a:ext cx="1915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图 用例图补充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0C2446-3F68-0D45-94D1-EBBEA21D2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387" y="1550654"/>
            <a:ext cx="5016500" cy="43815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66FD6F6-B6A0-ED44-A4D1-F447EB14FC2D}"/>
              </a:ext>
            </a:extLst>
          </p:cNvPr>
          <p:cNvSpPr txBox="1"/>
          <p:nvPr/>
        </p:nvSpPr>
        <p:spPr>
          <a:xfrm>
            <a:off x="8334807" y="6194325"/>
            <a:ext cx="1915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图 </a:t>
            </a:r>
            <a:r>
              <a:rPr kumimoji="1" lang="en-US" altLang="zh-CN" sz="1400" dirty="0"/>
              <a:t>RUCM</a:t>
            </a:r>
            <a:r>
              <a:rPr kumimoji="1" lang="zh-CN" altLang="en-US" sz="1400" dirty="0"/>
              <a:t>图例补充</a:t>
            </a:r>
          </a:p>
        </p:txBody>
      </p:sp>
    </p:spTree>
    <p:extLst>
      <p:ext uri="{BB962C8B-B14F-4D97-AF65-F5344CB8AC3E}">
        <p14:creationId xmlns:p14="http://schemas.microsoft.com/office/powerpoint/2010/main" val="376022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6">
            <a:extLst>
              <a:ext uri="{FF2B5EF4-FFF2-40B4-BE49-F238E27FC236}">
                <a16:creationId xmlns:a16="http://schemas.microsoft.com/office/drawing/2014/main" id="{FA5A0FFD-E725-B847-94ED-08C51530B43D}"/>
              </a:ext>
            </a:extLst>
          </p:cNvPr>
          <p:cNvSpPr/>
          <p:nvPr/>
        </p:nvSpPr>
        <p:spPr bwMode="auto">
          <a:xfrm rot="5400000">
            <a:off x="4819090" y="1247709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93C3C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9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4">
            <a:extLst>
              <a:ext uri="{FF2B5EF4-FFF2-40B4-BE49-F238E27FC236}">
                <a16:creationId xmlns:a16="http://schemas.microsoft.com/office/drawing/2014/main" id="{481850D3-AA65-3845-AE28-EE5D2F85336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579553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7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67B923CB-3197-A84C-8AF6-4C8369ADCEF4}"/>
              </a:ext>
            </a:extLst>
          </p:cNvPr>
          <p:cNvSpPr/>
          <p:nvPr/>
        </p:nvSpPr>
        <p:spPr>
          <a:xfrm>
            <a:off x="-1292270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6AE8F69E-5921-654C-9088-7FDA8CB138F4}"/>
              </a:ext>
            </a:extLst>
          </p:cNvPr>
          <p:cNvSpPr/>
          <p:nvPr/>
        </p:nvSpPr>
        <p:spPr>
          <a:xfrm>
            <a:off x="510083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5C035A8C-FF37-9D4F-9BE0-B3055A61A6D4}"/>
              </a:ext>
            </a:extLst>
          </p:cNvPr>
          <p:cNvSpPr/>
          <p:nvPr/>
        </p:nvSpPr>
        <p:spPr>
          <a:xfrm>
            <a:off x="9094202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5A91C13E-9F3C-F044-B1AD-A55F961EEDC6}"/>
              </a:ext>
            </a:extLst>
          </p:cNvPr>
          <p:cNvSpPr/>
          <p:nvPr/>
        </p:nvSpPr>
        <p:spPr>
          <a:xfrm>
            <a:off x="10896555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2">
            <a:extLst>
              <a:ext uri="{FF2B5EF4-FFF2-40B4-BE49-F238E27FC236}">
                <a16:creationId xmlns:a16="http://schemas.microsoft.com/office/drawing/2014/main" id="{BBAF7111-F800-9B46-B92A-472E9A472DE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76109" y="3522097"/>
            <a:ext cx="6919939" cy="110248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E</a:t>
            </a:r>
            <a:r>
              <a: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组评审意见反馈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7A0FCF-265F-8D4D-B3BC-796F4C3B4435}"/>
              </a:ext>
            </a:extLst>
          </p:cNvPr>
          <p:cNvSpPr txBox="1"/>
          <p:nvPr/>
        </p:nvSpPr>
        <p:spPr>
          <a:xfrm>
            <a:off x="5330031" y="4624581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共</a:t>
            </a:r>
            <a:r>
              <a:rPr kumimoji="1" lang="en-US" altLang="zh-CN" dirty="0"/>
              <a:t>18</a:t>
            </a:r>
            <a:r>
              <a:rPr kumimoji="1" lang="zh-CN" altLang="en-US" dirty="0"/>
              <a:t>条意见</a:t>
            </a:r>
          </a:p>
        </p:txBody>
      </p:sp>
    </p:spTree>
    <p:extLst>
      <p:ext uri="{BB962C8B-B14F-4D97-AF65-F5344CB8AC3E}">
        <p14:creationId xmlns:p14="http://schemas.microsoft.com/office/powerpoint/2010/main" val="131625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CA7D7D7-6706-C34D-9D6F-C11ACED50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421370"/>
              </p:ext>
            </p:extLst>
          </p:nvPr>
        </p:nvGraphicFramePr>
        <p:xfrm>
          <a:off x="1089212" y="1247753"/>
          <a:ext cx="10077405" cy="5481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9647">
                  <a:extLst>
                    <a:ext uri="{9D8B030D-6E8A-4147-A177-3AD203B41FA5}">
                      <a16:colId xmlns:a16="http://schemas.microsoft.com/office/drawing/2014/main" val="3460003156"/>
                    </a:ext>
                  </a:extLst>
                </a:gridCol>
                <a:gridCol w="2818623">
                  <a:extLst>
                    <a:ext uri="{9D8B030D-6E8A-4147-A177-3AD203B41FA5}">
                      <a16:colId xmlns:a16="http://schemas.microsoft.com/office/drawing/2014/main" val="2415762036"/>
                    </a:ext>
                  </a:extLst>
                </a:gridCol>
                <a:gridCol w="3359135">
                  <a:extLst>
                    <a:ext uri="{9D8B030D-6E8A-4147-A177-3AD203B41FA5}">
                      <a16:colId xmlns:a16="http://schemas.microsoft.com/office/drawing/2014/main" val="368426668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</a:t>
                      </a:r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</a:t>
                      </a: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格式修改类问题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773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问题描述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修改建议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处理反馈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部分英文大小写不统一，如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Git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XORM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Gogs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建议统一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已全部修改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00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英文前后是否有空格不统一，如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1.4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中的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API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文档、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1.2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中的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Linux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前后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建议统一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已全部统一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4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3.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术语表中末尾句号不统一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建议统一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已统一添加句号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9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4.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add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术语结束中“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&lt;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路径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&gt;”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后有不能识别的字符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建议修改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已将空格删去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017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5.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引号之间不用顿号并列</a:t>
                      </a:r>
                      <a:endParaRPr lang="en-US" alt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建议修改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已去掉多余的顿号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93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6.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并列中逗号和顿号混用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建议修改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已经修改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50717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32597A79-4645-D643-B815-BCE22C4DD4AE}"/>
              </a:ext>
            </a:extLst>
          </p:cNvPr>
          <p:cNvSpPr/>
          <p:nvPr/>
        </p:nvSpPr>
        <p:spPr>
          <a:xfrm>
            <a:off x="1089213" y="354830"/>
            <a:ext cx="34550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反馈：格式修改类</a:t>
            </a:r>
          </a:p>
        </p:txBody>
      </p:sp>
    </p:spTree>
    <p:extLst>
      <p:ext uri="{BB962C8B-B14F-4D97-AF65-F5344CB8AC3E}">
        <p14:creationId xmlns:p14="http://schemas.microsoft.com/office/powerpoint/2010/main" val="282292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CA7D7D7-6706-C34D-9D6F-C11ACED50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484809"/>
              </p:ext>
            </p:extLst>
          </p:nvPr>
        </p:nvGraphicFramePr>
        <p:xfrm>
          <a:off x="1089212" y="1247753"/>
          <a:ext cx="10077405" cy="2884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9647">
                  <a:extLst>
                    <a:ext uri="{9D8B030D-6E8A-4147-A177-3AD203B41FA5}">
                      <a16:colId xmlns:a16="http://schemas.microsoft.com/office/drawing/2014/main" val="3460003156"/>
                    </a:ext>
                  </a:extLst>
                </a:gridCol>
                <a:gridCol w="2818623">
                  <a:extLst>
                    <a:ext uri="{9D8B030D-6E8A-4147-A177-3AD203B41FA5}">
                      <a16:colId xmlns:a16="http://schemas.microsoft.com/office/drawing/2014/main" val="2415762036"/>
                    </a:ext>
                  </a:extLst>
                </a:gridCol>
                <a:gridCol w="3359135">
                  <a:extLst>
                    <a:ext uri="{9D8B030D-6E8A-4147-A177-3AD203B41FA5}">
                      <a16:colId xmlns:a16="http://schemas.microsoft.com/office/drawing/2014/main" val="368426668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</a:t>
                      </a:r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</a:t>
                      </a: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格式修改类问题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773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问题描述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修改建议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处理反馈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7.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短横线长短不一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建议修改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已经统一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00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8.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用例图过小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建议修改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已经修改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4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9.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表头格式不统一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建议修改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已经修改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96947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32597A79-4645-D643-B815-BCE22C4DD4AE}"/>
              </a:ext>
            </a:extLst>
          </p:cNvPr>
          <p:cNvSpPr/>
          <p:nvPr/>
        </p:nvSpPr>
        <p:spPr>
          <a:xfrm>
            <a:off x="1089213" y="354830"/>
            <a:ext cx="34550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反馈：格式修改类</a:t>
            </a:r>
          </a:p>
        </p:txBody>
      </p:sp>
    </p:spTree>
    <p:extLst>
      <p:ext uri="{BB962C8B-B14F-4D97-AF65-F5344CB8AC3E}">
        <p14:creationId xmlns:p14="http://schemas.microsoft.com/office/powerpoint/2010/main" val="170566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2597A79-4645-D643-B815-BCE22C4DD4AE}"/>
              </a:ext>
            </a:extLst>
          </p:cNvPr>
          <p:cNvSpPr/>
          <p:nvPr/>
        </p:nvSpPr>
        <p:spPr>
          <a:xfrm>
            <a:off x="1089213" y="354830"/>
            <a:ext cx="34550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反馈：格式修改类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275F9E-687E-40A8-8E61-90FAE832B7DC}"/>
              </a:ext>
            </a:extLst>
          </p:cNvPr>
          <p:cNvSpPr/>
          <p:nvPr/>
        </p:nvSpPr>
        <p:spPr>
          <a:xfrm>
            <a:off x="3431097" y="2710955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图 标点符号的修改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518267-75E5-43A3-A4B2-70281A0A5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291" y="3429000"/>
            <a:ext cx="7188787" cy="230783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7850C14-DA1F-4348-B957-B0D5172A0694}"/>
              </a:ext>
            </a:extLst>
          </p:cNvPr>
          <p:cNvSpPr/>
          <p:nvPr/>
        </p:nvSpPr>
        <p:spPr>
          <a:xfrm>
            <a:off x="7238437" y="5707878"/>
            <a:ext cx="2177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图 表头格式的修改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C91C25E-66A6-427A-9F7C-F5EC6DA07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97" y="1227886"/>
            <a:ext cx="8207403" cy="131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6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F77DF7-25A9-5047-8235-F916B08CBDC4}"/>
              </a:ext>
            </a:extLst>
          </p:cNvPr>
          <p:cNvSpPr/>
          <p:nvPr/>
        </p:nvSpPr>
        <p:spPr>
          <a:xfrm>
            <a:off x="1089213" y="354830"/>
            <a:ext cx="34550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反馈：描述修改类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5DFE3F-B39D-784A-A2DE-342F80798ABB}"/>
              </a:ext>
            </a:extLst>
          </p:cNvPr>
          <p:cNvSpPr txBox="1"/>
          <p:nvPr/>
        </p:nvSpPr>
        <p:spPr>
          <a:xfrm>
            <a:off x="928255" y="1468582"/>
            <a:ext cx="433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1EEE1D7-65FA-6847-9930-C15CEFAF7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852317"/>
              </p:ext>
            </p:extLst>
          </p:nvPr>
        </p:nvGraphicFramePr>
        <p:xfrm>
          <a:off x="1055709" y="1078819"/>
          <a:ext cx="10077405" cy="5481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4911">
                  <a:extLst>
                    <a:ext uri="{9D8B030D-6E8A-4147-A177-3AD203B41FA5}">
                      <a16:colId xmlns:a16="http://schemas.microsoft.com/office/drawing/2014/main" val="3460003156"/>
                    </a:ext>
                  </a:extLst>
                </a:gridCol>
                <a:gridCol w="2813359">
                  <a:extLst>
                    <a:ext uri="{9D8B030D-6E8A-4147-A177-3AD203B41FA5}">
                      <a16:colId xmlns:a16="http://schemas.microsoft.com/office/drawing/2014/main" val="2415762036"/>
                    </a:ext>
                  </a:extLst>
                </a:gridCol>
                <a:gridCol w="3359135">
                  <a:extLst>
                    <a:ext uri="{9D8B030D-6E8A-4147-A177-3AD203B41FA5}">
                      <a16:colId xmlns:a16="http://schemas.microsoft.com/office/drawing/2014/main" val="368426668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</a:t>
                      </a:r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</a:t>
                      </a: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描述修改类问题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773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问题描述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修改建议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处理反馈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10.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项目名不明确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建议明确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已添加说明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9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11.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修改人与审核人相同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建议修改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部分接受，只能往后修改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01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12.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一些名词没在术语表中，如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Gogs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OAuth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建议修改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部分接受，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Gogs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不是术语，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OAuth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已在文中添加说明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07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13.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“代码管理要求”应为“代码管理需求”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建议修改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已经修改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59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14.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语病“因此，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Gitea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的有必要结合移动端的优势”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建议修改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已经修改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84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15.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角色不统一，角色定义为管理者，用例图为管理员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建议修改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已经修改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753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76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F77DF7-25A9-5047-8235-F916B08CBDC4}"/>
              </a:ext>
            </a:extLst>
          </p:cNvPr>
          <p:cNvSpPr/>
          <p:nvPr/>
        </p:nvSpPr>
        <p:spPr>
          <a:xfrm>
            <a:off x="1089213" y="354830"/>
            <a:ext cx="34550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93C3C2"/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反馈：描述修改类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5DFE3F-B39D-784A-A2DE-342F80798ABB}"/>
              </a:ext>
            </a:extLst>
          </p:cNvPr>
          <p:cNvSpPr txBox="1"/>
          <p:nvPr/>
        </p:nvSpPr>
        <p:spPr>
          <a:xfrm>
            <a:off x="928255" y="1468582"/>
            <a:ext cx="433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	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1EEE1D7-65FA-6847-9930-C15CEFAF7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038355"/>
              </p:ext>
            </p:extLst>
          </p:nvPr>
        </p:nvGraphicFramePr>
        <p:xfrm>
          <a:off x="1055709" y="1078819"/>
          <a:ext cx="10077405" cy="2387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4911">
                  <a:extLst>
                    <a:ext uri="{9D8B030D-6E8A-4147-A177-3AD203B41FA5}">
                      <a16:colId xmlns:a16="http://schemas.microsoft.com/office/drawing/2014/main" val="3460003156"/>
                    </a:ext>
                  </a:extLst>
                </a:gridCol>
                <a:gridCol w="2813359">
                  <a:extLst>
                    <a:ext uri="{9D8B030D-6E8A-4147-A177-3AD203B41FA5}">
                      <a16:colId xmlns:a16="http://schemas.microsoft.com/office/drawing/2014/main" val="2415762036"/>
                    </a:ext>
                  </a:extLst>
                </a:gridCol>
                <a:gridCol w="3359135">
                  <a:extLst>
                    <a:ext uri="{9D8B030D-6E8A-4147-A177-3AD203B41FA5}">
                      <a16:colId xmlns:a16="http://schemas.microsoft.com/office/drawing/2014/main" val="368426668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</a:t>
                      </a:r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</a:t>
                      </a: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描述修改类问题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773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问题描述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修改建议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处理反馈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16.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RUCM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取消通知部分，应该为“已订阅的事件”而不是“已订阅的时间”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建议修改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已经修改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96947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9BB72D46-F179-0343-8270-BB6685E48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71" y="3995046"/>
            <a:ext cx="4336473" cy="21294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47F2678-F358-C542-9479-5F81035DFFA7}"/>
              </a:ext>
            </a:extLst>
          </p:cNvPr>
          <p:cNvSpPr/>
          <p:nvPr/>
        </p:nvSpPr>
        <p:spPr>
          <a:xfrm>
            <a:off x="1502611" y="6488668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图 封面项目明确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50F199C-9A59-4643-B2CE-DA5804C38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597" y="4340400"/>
            <a:ext cx="6876884" cy="143878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A3E4B10-16F4-EF4A-9C53-98BABEF93D9B}"/>
              </a:ext>
            </a:extLst>
          </p:cNvPr>
          <p:cNvSpPr/>
          <p:nvPr/>
        </p:nvSpPr>
        <p:spPr>
          <a:xfrm>
            <a:off x="7597192" y="6488668"/>
            <a:ext cx="17896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图 语病的修改</a:t>
            </a:r>
          </a:p>
        </p:txBody>
      </p:sp>
    </p:spTree>
    <p:extLst>
      <p:ext uri="{BB962C8B-B14F-4D97-AF65-F5344CB8AC3E}">
        <p14:creationId xmlns:p14="http://schemas.microsoft.com/office/powerpoint/2010/main" val="108533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>
            <a:extLst>
              <a:ext uri="{FF2B5EF4-FFF2-40B4-BE49-F238E27FC236}">
                <a16:creationId xmlns:a16="http://schemas.microsoft.com/office/drawing/2014/main" id="{A50F544C-F5D9-5140-B827-495431104F37}"/>
              </a:ext>
            </a:extLst>
          </p:cNvPr>
          <p:cNvSpPr/>
          <p:nvPr/>
        </p:nvSpPr>
        <p:spPr>
          <a:xfrm>
            <a:off x="-1727490" y="221162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4680102" y="1268943"/>
            <a:ext cx="3950107" cy="1015663"/>
            <a:chOff x="3534580" y="915467"/>
            <a:chExt cx="3475820" cy="1015928"/>
          </a:xfrm>
        </p:grpSpPr>
        <p:sp>
          <p:nvSpPr>
            <p:cNvPr id="65" name="文本框 64"/>
            <p:cNvSpPr txBox="1"/>
            <p:nvPr/>
          </p:nvSpPr>
          <p:spPr>
            <a:xfrm>
              <a:off x="3534580" y="915467"/>
              <a:ext cx="1818861" cy="1015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目录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191539" y="1477652"/>
              <a:ext cx="1818861" cy="400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 CONTENTS </a:t>
              </a:r>
              <a:endParaRPr lang="zh-CN" alt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3" name="平行四边形 32">
            <a:extLst>
              <a:ext uri="{FF2B5EF4-FFF2-40B4-BE49-F238E27FC236}">
                <a16:creationId xmlns:a16="http://schemas.microsoft.com/office/drawing/2014/main" id="{275BC3CD-5EB5-8345-8E12-A8F1E19FE111}"/>
              </a:ext>
            </a:extLst>
          </p:cNvPr>
          <p:cNvSpPr/>
          <p:nvPr/>
        </p:nvSpPr>
        <p:spPr>
          <a:xfrm>
            <a:off x="-1789972" y="-3134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平行四边形 34">
            <a:extLst>
              <a:ext uri="{FF2B5EF4-FFF2-40B4-BE49-F238E27FC236}">
                <a16:creationId xmlns:a16="http://schemas.microsoft.com/office/drawing/2014/main" id="{7201A34F-8C57-8E4C-A10F-E634C0D4987B}"/>
              </a:ext>
            </a:extLst>
          </p:cNvPr>
          <p:cNvSpPr/>
          <p:nvPr/>
        </p:nvSpPr>
        <p:spPr>
          <a:xfrm>
            <a:off x="7833271" y="5929126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平行四边形 66">
            <a:extLst>
              <a:ext uri="{FF2B5EF4-FFF2-40B4-BE49-F238E27FC236}">
                <a16:creationId xmlns:a16="http://schemas.microsoft.com/office/drawing/2014/main" id="{CBF16D95-AAF3-9242-80BF-60DFDD256689}"/>
              </a:ext>
            </a:extLst>
          </p:cNvPr>
          <p:cNvSpPr/>
          <p:nvPr/>
        </p:nvSpPr>
        <p:spPr>
          <a:xfrm>
            <a:off x="8083004" y="5926964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0448990-633D-3E47-8505-6F89E4DD6355}"/>
              </a:ext>
            </a:extLst>
          </p:cNvPr>
          <p:cNvGrpSpPr/>
          <p:nvPr/>
        </p:nvGrpSpPr>
        <p:grpSpPr>
          <a:xfrm>
            <a:off x="1493317" y="2753711"/>
            <a:ext cx="9726098" cy="2648472"/>
            <a:chOff x="1917249" y="2772872"/>
            <a:chExt cx="8754249" cy="264847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61EFEF7-C2C6-0647-913E-A103A535D23E}"/>
                </a:ext>
              </a:extLst>
            </p:cNvPr>
            <p:cNvGrpSpPr/>
            <p:nvPr/>
          </p:nvGrpSpPr>
          <p:grpSpPr>
            <a:xfrm>
              <a:off x="1917249" y="2772872"/>
              <a:ext cx="8754249" cy="2648472"/>
              <a:chOff x="917695" y="2736329"/>
              <a:chExt cx="8754249" cy="2648472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917695" y="2755901"/>
                <a:ext cx="2076750" cy="2628900"/>
                <a:chOff x="593377" y="2140222"/>
                <a:chExt cx="2600399" cy="3551582"/>
              </a:xfrm>
              <a:solidFill>
                <a:schemeClr val="accent1"/>
              </a:solidFill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622854" y="2140222"/>
                  <a:ext cx="2570922" cy="3551582"/>
                </a:xfrm>
                <a:prstGeom prst="rect">
                  <a:avLst/>
                </a:prstGeom>
                <a:solidFill>
                  <a:srgbClr val="93C3C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593377" y="5286548"/>
                  <a:ext cx="2526403" cy="3980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 algn="ctr">
                    <a:lnSpc>
                      <a:spcPct val="150000"/>
                    </a:lnSpc>
                    <a:defRPr/>
                  </a:pPr>
                  <a:r>
                    <a:rPr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Introduction</a:t>
                  </a: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966233" y="4020479"/>
                  <a:ext cx="1818860" cy="1122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D</a:t>
                  </a:r>
                  <a:r>
                    <a:rPr lang="zh-CN" altLang="en-US" sz="24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组评审意见反馈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321906" y="2835711"/>
                  <a:ext cx="1143000" cy="1122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4800" b="1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01</a:t>
                  </a:r>
                  <a:endParaRPr lang="zh-CN" altLang="en-US" sz="4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41" name="直接连接符 40"/>
                <p:cNvCxnSpPr/>
                <p:nvPr/>
              </p:nvCxnSpPr>
              <p:spPr>
                <a:xfrm>
                  <a:off x="1378228" y="2928475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>
                  <a:off x="1321906" y="3816370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组合 42"/>
              <p:cNvGrpSpPr/>
              <p:nvPr/>
            </p:nvGrpSpPr>
            <p:grpSpPr>
              <a:xfrm>
                <a:off x="3649109" y="2736329"/>
                <a:ext cx="2084646" cy="2628900"/>
                <a:chOff x="2228236" y="2113781"/>
                <a:chExt cx="2610287" cy="3551582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2267601" y="2113781"/>
                  <a:ext cx="2570922" cy="3551582"/>
                </a:xfrm>
                <a:prstGeom prst="rect">
                  <a:avLst/>
                </a:prstGeom>
                <a:solidFill>
                  <a:srgbClr val="BAD7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2228236" y="5149937"/>
                  <a:ext cx="2526403" cy="3980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Modelling</a:t>
                  </a:r>
                  <a:r>
                    <a:rPr lang="zh-CN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 </a:t>
                  </a:r>
                  <a:endPara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2484469" y="4089738"/>
                  <a:ext cx="2160104" cy="1122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E</a:t>
                  </a:r>
                  <a:r>
                    <a:rPr lang="zh-CN" altLang="en-US" sz="24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组评审意见反馈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2908774" y="2885499"/>
                  <a:ext cx="1143000" cy="1122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4800" b="1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02</a:t>
                  </a:r>
                  <a:endParaRPr lang="zh-CN" altLang="en-US" sz="4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48" name="直接连接符 47"/>
                <p:cNvCxnSpPr/>
                <p:nvPr/>
              </p:nvCxnSpPr>
              <p:spPr>
                <a:xfrm>
                  <a:off x="2973377" y="2946880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/>
                <p:cNvCxnSpPr/>
                <p:nvPr/>
              </p:nvCxnSpPr>
              <p:spPr>
                <a:xfrm>
                  <a:off x="2984542" y="3849697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组合 49"/>
              <p:cNvGrpSpPr/>
              <p:nvPr/>
            </p:nvGrpSpPr>
            <p:grpSpPr>
              <a:xfrm>
                <a:off x="6294943" y="2736330"/>
                <a:ext cx="3377001" cy="2628902"/>
                <a:chOff x="3755933" y="2113781"/>
                <a:chExt cx="4228503" cy="3551582"/>
              </a:xfrm>
              <a:solidFill>
                <a:schemeClr val="accent1"/>
              </a:solidFill>
            </p:grpSpPr>
            <p:sp>
              <p:nvSpPr>
                <p:cNvPr id="51" name="矩形 50"/>
                <p:cNvSpPr/>
                <p:nvPr/>
              </p:nvSpPr>
              <p:spPr>
                <a:xfrm>
                  <a:off x="3789104" y="2113781"/>
                  <a:ext cx="2570922" cy="3551582"/>
                </a:xfrm>
                <a:prstGeom prst="rect">
                  <a:avLst/>
                </a:prstGeom>
                <a:solidFill>
                  <a:srgbClr val="93C3C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dirty="0"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3755933" y="5186453"/>
                  <a:ext cx="2526403" cy="3980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Theoretical verification</a:t>
                  </a: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3755933" y="4024202"/>
                  <a:ext cx="2637262" cy="623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其他工作</a:t>
                  </a: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4488156" y="2809270"/>
                  <a:ext cx="1143000" cy="1122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4800" b="1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03</a:t>
                  </a:r>
                  <a:endParaRPr lang="zh-CN" altLang="en-US" sz="4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55" name="直接连接符 54"/>
                <p:cNvCxnSpPr/>
                <p:nvPr/>
              </p:nvCxnSpPr>
              <p:spPr>
                <a:xfrm>
                  <a:off x="6970644" y="2928475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>
                <a:xfrm>
                  <a:off x="6914322" y="3816370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7" name="直接连接符 47">
              <a:extLst>
                <a:ext uri="{FF2B5EF4-FFF2-40B4-BE49-F238E27FC236}">
                  <a16:creationId xmlns:a16="http://schemas.microsoft.com/office/drawing/2014/main" id="{675A6E54-6BB5-7A40-B759-2CF2B9A507F7}"/>
                </a:ext>
              </a:extLst>
            </p:cNvPr>
            <p:cNvCxnSpPr/>
            <p:nvPr/>
          </p:nvCxnSpPr>
          <p:spPr>
            <a:xfrm>
              <a:off x="7930863" y="3386458"/>
              <a:ext cx="809642" cy="0"/>
            </a:xfrm>
            <a:prstGeom prst="lin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47">
              <a:extLst>
                <a:ext uri="{FF2B5EF4-FFF2-40B4-BE49-F238E27FC236}">
                  <a16:creationId xmlns:a16="http://schemas.microsoft.com/office/drawing/2014/main" id="{DAD61E64-D810-A142-BCE9-DF218351B3DB}"/>
                </a:ext>
              </a:extLst>
            </p:cNvPr>
            <p:cNvCxnSpPr/>
            <p:nvPr/>
          </p:nvCxnSpPr>
          <p:spPr>
            <a:xfrm>
              <a:off x="7879269" y="4033137"/>
              <a:ext cx="809642" cy="0"/>
            </a:xfrm>
            <a:prstGeom prst="lin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F77DF7-25A9-5047-8235-F916B08CBDC4}"/>
              </a:ext>
            </a:extLst>
          </p:cNvPr>
          <p:cNvSpPr/>
          <p:nvPr/>
        </p:nvSpPr>
        <p:spPr>
          <a:xfrm>
            <a:off x="1089213" y="354830"/>
            <a:ext cx="34550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反馈：内容删改类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5DFE3F-B39D-784A-A2DE-342F80798ABB}"/>
              </a:ext>
            </a:extLst>
          </p:cNvPr>
          <p:cNvSpPr txBox="1"/>
          <p:nvPr/>
        </p:nvSpPr>
        <p:spPr>
          <a:xfrm>
            <a:off x="928255" y="1468582"/>
            <a:ext cx="433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1EEE1D7-65FA-6847-9930-C15CEFAF7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171421"/>
              </p:ext>
            </p:extLst>
          </p:nvPr>
        </p:nvGraphicFramePr>
        <p:xfrm>
          <a:off x="1055709" y="1078819"/>
          <a:ext cx="10077405" cy="3252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9703">
                  <a:extLst>
                    <a:ext uri="{9D8B030D-6E8A-4147-A177-3AD203B41FA5}">
                      <a16:colId xmlns:a16="http://schemas.microsoft.com/office/drawing/2014/main" val="3460003156"/>
                    </a:ext>
                  </a:extLst>
                </a:gridCol>
                <a:gridCol w="2798567">
                  <a:extLst>
                    <a:ext uri="{9D8B030D-6E8A-4147-A177-3AD203B41FA5}">
                      <a16:colId xmlns:a16="http://schemas.microsoft.com/office/drawing/2014/main" val="2415762036"/>
                    </a:ext>
                  </a:extLst>
                </a:gridCol>
                <a:gridCol w="3359135">
                  <a:extLst>
                    <a:ext uri="{9D8B030D-6E8A-4147-A177-3AD203B41FA5}">
                      <a16:colId xmlns:a16="http://schemas.microsoft.com/office/drawing/2014/main" val="368426668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三</a:t>
                      </a:r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</a:t>
                      </a: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内容增删类问题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773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问题描述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修改建议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处理反馈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17.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高性能没有给出具体指标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建议修改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这个只是定性的说明而不是定量分析，而且如果要说明需要大量的数据分析，而这并不是文章的重点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00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18.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运行环境应该在功能扩展之后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建议修改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按照国标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GB/T 9385-2008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493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92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6">
            <a:extLst>
              <a:ext uri="{FF2B5EF4-FFF2-40B4-BE49-F238E27FC236}">
                <a16:creationId xmlns:a16="http://schemas.microsoft.com/office/drawing/2014/main" id="{FA5A0FFD-E725-B847-94ED-08C51530B43D}"/>
              </a:ext>
            </a:extLst>
          </p:cNvPr>
          <p:cNvSpPr/>
          <p:nvPr/>
        </p:nvSpPr>
        <p:spPr bwMode="auto">
          <a:xfrm rot="5400000">
            <a:off x="4819090" y="1247709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93C3C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9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4">
            <a:extLst>
              <a:ext uri="{FF2B5EF4-FFF2-40B4-BE49-F238E27FC236}">
                <a16:creationId xmlns:a16="http://schemas.microsoft.com/office/drawing/2014/main" id="{481850D3-AA65-3845-AE28-EE5D2F85336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579553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7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67B923CB-3197-A84C-8AF6-4C8369ADCEF4}"/>
              </a:ext>
            </a:extLst>
          </p:cNvPr>
          <p:cNvSpPr/>
          <p:nvPr/>
        </p:nvSpPr>
        <p:spPr>
          <a:xfrm>
            <a:off x="-1292270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6AE8F69E-5921-654C-9088-7FDA8CB138F4}"/>
              </a:ext>
            </a:extLst>
          </p:cNvPr>
          <p:cNvSpPr/>
          <p:nvPr/>
        </p:nvSpPr>
        <p:spPr>
          <a:xfrm>
            <a:off x="510083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5C035A8C-FF37-9D4F-9BE0-B3055A61A6D4}"/>
              </a:ext>
            </a:extLst>
          </p:cNvPr>
          <p:cNvSpPr/>
          <p:nvPr/>
        </p:nvSpPr>
        <p:spPr>
          <a:xfrm>
            <a:off x="9094202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5A91C13E-9F3C-F044-B1AD-A55F961EEDC6}"/>
              </a:ext>
            </a:extLst>
          </p:cNvPr>
          <p:cNvSpPr/>
          <p:nvPr/>
        </p:nvSpPr>
        <p:spPr>
          <a:xfrm>
            <a:off x="10896555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2">
            <a:extLst>
              <a:ext uri="{FF2B5EF4-FFF2-40B4-BE49-F238E27FC236}">
                <a16:creationId xmlns:a16="http://schemas.microsoft.com/office/drawing/2014/main" id="{BBAF7111-F800-9B46-B92A-472E9A472DE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030883" y="3500894"/>
            <a:ext cx="3810391" cy="110248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其他工作</a:t>
            </a:r>
          </a:p>
        </p:txBody>
      </p:sp>
    </p:spTree>
    <p:extLst>
      <p:ext uri="{BB962C8B-B14F-4D97-AF65-F5344CB8AC3E}">
        <p14:creationId xmlns:p14="http://schemas.microsoft.com/office/powerpoint/2010/main" val="414237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F77DF7-25A9-5047-8235-F916B08CBDC4}"/>
              </a:ext>
            </a:extLst>
          </p:cNvPr>
          <p:cNvSpPr/>
          <p:nvPr/>
        </p:nvSpPr>
        <p:spPr>
          <a:xfrm>
            <a:off x="1089213" y="354830"/>
            <a:ext cx="1939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其他工作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5DFE3F-B39D-784A-A2DE-342F80798ABB}"/>
              </a:ext>
            </a:extLst>
          </p:cNvPr>
          <p:cNvSpPr txBox="1"/>
          <p:nvPr/>
        </p:nvSpPr>
        <p:spPr>
          <a:xfrm>
            <a:off x="928255" y="1468582"/>
            <a:ext cx="433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AEA8B5-EF25-664A-AA8C-789F55397586}"/>
              </a:ext>
            </a:extLst>
          </p:cNvPr>
          <p:cNvSpPr txBox="1"/>
          <p:nvPr/>
        </p:nvSpPr>
        <p:spPr>
          <a:xfrm>
            <a:off x="436129" y="1486412"/>
            <a:ext cx="565828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通知扩展模块开发工作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更新有关</a:t>
            </a:r>
            <a:r>
              <a:rPr lang="zh-CN" altLang="e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微信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通知模块的数据库操作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添加微信服务号支持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微信服务实现移至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实现微信服务号接口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添加微信服务号测试用例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实现微信模块公共接口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F22B37DF-255D-BD49-9104-8446402F8B6D}"/>
              </a:ext>
            </a:extLst>
          </p:cNvPr>
          <p:cNvCxnSpPr/>
          <p:nvPr/>
        </p:nvCxnSpPr>
        <p:spPr>
          <a:xfrm>
            <a:off x="5872163" y="878050"/>
            <a:ext cx="0" cy="5129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61ECD8D4-F170-A44D-B122-759894711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662" y="1468582"/>
            <a:ext cx="5969000" cy="3810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838982-F9D1-D34C-ABC4-74650B4F856E}"/>
              </a:ext>
            </a:extLst>
          </p:cNvPr>
          <p:cNvSpPr txBox="1"/>
          <p:nvPr/>
        </p:nvSpPr>
        <p:spPr>
          <a:xfrm>
            <a:off x="8001000" y="5486400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图 部分</a:t>
            </a:r>
            <a:r>
              <a:rPr kumimoji="1" lang="en-US" altLang="zh-CN" dirty="0"/>
              <a:t>commit</a:t>
            </a:r>
            <a:r>
              <a:rPr kumimoji="1" lang="zh-CN" altLang="en-US" dirty="0"/>
              <a:t>记录</a:t>
            </a:r>
          </a:p>
        </p:txBody>
      </p:sp>
    </p:spTree>
    <p:extLst>
      <p:ext uri="{BB962C8B-B14F-4D97-AF65-F5344CB8AC3E}">
        <p14:creationId xmlns:p14="http://schemas.microsoft.com/office/powerpoint/2010/main" val="218761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>
            <a:extLst>
              <a:ext uri="{FF2B5EF4-FFF2-40B4-BE49-F238E27FC236}">
                <a16:creationId xmlns:a16="http://schemas.microsoft.com/office/drawing/2014/main" id="{C75F5E4E-777D-774F-AA43-B0DED718F0EC}"/>
              </a:ext>
            </a:extLst>
          </p:cNvPr>
          <p:cNvSpPr/>
          <p:nvPr/>
        </p:nvSpPr>
        <p:spPr>
          <a:xfrm rot="5400000">
            <a:off x="0" y="-1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直角三角形 70">
            <a:extLst>
              <a:ext uri="{FF2B5EF4-FFF2-40B4-BE49-F238E27FC236}">
                <a16:creationId xmlns:a16="http://schemas.microsoft.com/office/drawing/2014/main" id="{01788412-3C8B-DB4D-A435-3EF8EDF15634}"/>
              </a:ext>
            </a:extLst>
          </p:cNvPr>
          <p:cNvSpPr/>
          <p:nvPr/>
        </p:nvSpPr>
        <p:spPr>
          <a:xfrm rot="16200000">
            <a:off x="7641899" y="2311073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78144B5E-6BCA-2542-9445-709960D3582A}"/>
              </a:ext>
            </a:extLst>
          </p:cNvPr>
          <p:cNvSpPr/>
          <p:nvPr/>
        </p:nvSpPr>
        <p:spPr>
          <a:xfrm rot="5400000">
            <a:off x="0" y="0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直角三角形 69">
            <a:extLst>
              <a:ext uri="{FF2B5EF4-FFF2-40B4-BE49-F238E27FC236}">
                <a16:creationId xmlns:a16="http://schemas.microsoft.com/office/drawing/2014/main" id="{0777DB84-72E7-AB43-A1DC-ABF942AA9B19}"/>
              </a:ext>
            </a:extLst>
          </p:cNvPr>
          <p:cNvSpPr/>
          <p:nvPr/>
        </p:nvSpPr>
        <p:spPr>
          <a:xfrm rot="16200000">
            <a:off x="8202041" y="2871216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09C459AD-E8F9-8C4C-9D24-5CEC77B483DC}"/>
              </a:ext>
            </a:extLst>
          </p:cNvPr>
          <p:cNvSpPr/>
          <p:nvPr/>
        </p:nvSpPr>
        <p:spPr>
          <a:xfrm>
            <a:off x="1779829" y="0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平行四边形 72">
            <a:extLst>
              <a:ext uri="{FF2B5EF4-FFF2-40B4-BE49-F238E27FC236}">
                <a16:creationId xmlns:a16="http://schemas.microsoft.com/office/drawing/2014/main" id="{C4F593FD-3671-E846-9249-DE08C68D5AEE}"/>
              </a:ext>
            </a:extLst>
          </p:cNvPr>
          <p:cNvSpPr/>
          <p:nvPr/>
        </p:nvSpPr>
        <p:spPr>
          <a:xfrm>
            <a:off x="-2440510" y="1167124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9B2B09C8-4BB9-264F-83F8-9FB4D2EF02DB}"/>
              </a:ext>
            </a:extLst>
          </p:cNvPr>
          <p:cNvSpPr/>
          <p:nvPr/>
        </p:nvSpPr>
        <p:spPr>
          <a:xfrm>
            <a:off x="10769689" y="2156848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平行四边形 74">
            <a:extLst>
              <a:ext uri="{FF2B5EF4-FFF2-40B4-BE49-F238E27FC236}">
                <a16:creationId xmlns:a16="http://schemas.microsoft.com/office/drawing/2014/main" id="{26E850BB-8B8C-1A4B-A425-D0A6C031F94A}"/>
              </a:ext>
            </a:extLst>
          </p:cNvPr>
          <p:cNvSpPr/>
          <p:nvPr/>
        </p:nvSpPr>
        <p:spPr>
          <a:xfrm>
            <a:off x="6626236" y="4658924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2">
            <a:extLst>
              <a:ext uri="{FF2B5EF4-FFF2-40B4-BE49-F238E27FC236}">
                <a16:creationId xmlns:a16="http://schemas.microsoft.com/office/drawing/2014/main" id="{4239CF4A-0332-CE41-ACD7-7CA40E6D23E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82777" y="5909739"/>
            <a:ext cx="2106048" cy="110248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/>
            <a:r>
              <a:rPr lang="en-US" altLang="zh-CN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End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B48E3F-8BEA-F844-8022-1869476C9AB3}"/>
              </a:ext>
            </a:extLst>
          </p:cNvPr>
          <p:cNvSpPr txBox="1"/>
          <p:nvPr/>
        </p:nvSpPr>
        <p:spPr>
          <a:xfrm>
            <a:off x="972036" y="2776455"/>
            <a:ext cx="10243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最后：</a:t>
            </a:r>
            <a:endParaRPr kumimoji="1"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感谢实验二 </a:t>
            </a:r>
            <a:r>
              <a:rPr kumimoji="1"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DEGH</a:t>
            </a:r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四组细致耐心的交流指导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269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6">
            <a:extLst>
              <a:ext uri="{FF2B5EF4-FFF2-40B4-BE49-F238E27FC236}">
                <a16:creationId xmlns:a16="http://schemas.microsoft.com/office/drawing/2014/main" id="{48488B04-52DC-4DF9-BC44-951F34DBBEEC}"/>
              </a:ext>
            </a:extLst>
          </p:cNvPr>
          <p:cNvSpPr/>
          <p:nvPr/>
        </p:nvSpPr>
        <p:spPr bwMode="auto">
          <a:xfrm rot="5400000">
            <a:off x="4819090" y="1247709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93C3C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9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4">
            <a:extLst>
              <a:ext uri="{FF2B5EF4-FFF2-40B4-BE49-F238E27FC236}">
                <a16:creationId xmlns:a16="http://schemas.microsoft.com/office/drawing/2014/main" id="{A9504009-67AB-4F44-8FCF-E182A8706CA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579553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7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41" name="2">
            <a:extLst>
              <a:ext uri="{FF2B5EF4-FFF2-40B4-BE49-F238E27FC236}">
                <a16:creationId xmlns:a16="http://schemas.microsoft.com/office/drawing/2014/main" id="{E01395C7-8230-4890-B209-7D41ECCF413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76109" y="3522097"/>
            <a:ext cx="6919939" cy="110248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D</a:t>
            </a:r>
            <a:r>
              <a: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组评审意见反馈</a:t>
            </a:r>
            <a:endParaRPr lang="en-US" altLang="zh-CN" sz="6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4DFF303-64C5-2B46-8FF5-969720EBCBBF}"/>
              </a:ext>
            </a:extLst>
          </p:cNvPr>
          <p:cNvSpPr/>
          <p:nvPr/>
        </p:nvSpPr>
        <p:spPr>
          <a:xfrm>
            <a:off x="-1292270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BA8E2AFE-4DB1-D84B-84F9-297A3310E288}"/>
              </a:ext>
            </a:extLst>
          </p:cNvPr>
          <p:cNvSpPr/>
          <p:nvPr/>
        </p:nvSpPr>
        <p:spPr>
          <a:xfrm>
            <a:off x="510083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7AD87EAA-9BAE-CA4F-B955-A89E3867943E}"/>
              </a:ext>
            </a:extLst>
          </p:cNvPr>
          <p:cNvSpPr/>
          <p:nvPr/>
        </p:nvSpPr>
        <p:spPr>
          <a:xfrm>
            <a:off x="9094202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19DC2462-77B8-744F-83AE-B0E2AEEAA8E4}"/>
              </a:ext>
            </a:extLst>
          </p:cNvPr>
          <p:cNvSpPr/>
          <p:nvPr/>
        </p:nvSpPr>
        <p:spPr>
          <a:xfrm>
            <a:off x="10896555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9083DE-3F2F-084F-9431-F6DCFBD0DA9B}"/>
              </a:ext>
            </a:extLst>
          </p:cNvPr>
          <p:cNvSpPr txBox="1"/>
          <p:nvPr/>
        </p:nvSpPr>
        <p:spPr>
          <a:xfrm>
            <a:off x="5330031" y="4624581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共</a:t>
            </a:r>
            <a:r>
              <a:rPr kumimoji="1" lang="en-US" altLang="zh-CN" dirty="0"/>
              <a:t>28</a:t>
            </a:r>
            <a:r>
              <a:rPr kumimoji="1" lang="zh-CN" altLang="en-US" dirty="0"/>
              <a:t>条意见</a:t>
            </a:r>
          </a:p>
        </p:txBody>
      </p:sp>
    </p:spTree>
    <p:extLst>
      <p:ext uri="{BB962C8B-B14F-4D97-AF65-F5344CB8AC3E}">
        <p14:creationId xmlns:p14="http://schemas.microsoft.com/office/powerpoint/2010/main" val="153102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F77DF7-25A9-5047-8235-F916B08CBDC4}"/>
              </a:ext>
            </a:extLst>
          </p:cNvPr>
          <p:cNvSpPr/>
          <p:nvPr/>
        </p:nvSpPr>
        <p:spPr>
          <a:xfrm>
            <a:off x="1089212" y="354830"/>
            <a:ext cx="41755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反馈：格式修改类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5DFE3F-B39D-784A-A2DE-342F80798ABB}"/>
              </a:ext>
            </a:extLst>
          </p:cNvPr>
          <p:cNvSpPr txBox="1"/>
          <p:nvPr/>
        </p:nvSpPr>
        <p:spPr>
          <a:xfrm>
            <a:off x="928255" y="1468582"/>
            <a:ext cx="433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1EEE1D7-65FA-6847-9930-C15CEFAF7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944868"/>
              </p:ext>
            </p:extLst>
          </p:nvPr>
        </p:nvGraphicFramePr>
        <p:xfrm>
          <a:off x="1089212" y="1247753"/>
          <a:ext cx="10077405" cy="5524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9647">
                  <a:extLst>
                    <a:ext uri="{9D8B030D-6E8A-4147-A177-3AD203B41FA5}">
                      <a16:colId xmlns:a16="http://schemas.microsoft.com/office/drawing/2014/main" val="3460003156"/>
                    </a:ext>
                  </a:extLst>
                </a:gridCol>
                <a:gridCol w="2818623">
                  <a:extLst>
                    <a:ext uri="{9D8B030D-6E8A-4147-A177-3AD203B41FA5}">
                      <a16:colId xmlns:a16="http://schemas.microsoft.com/office/drawing/2014/main" val="2415762036"/>
                    </a:ext>
                  </a:extLst>
                </a:gridCol>
                <a:gridCol w="3359135">
                  <a:extLst>
                    <a:ext uri="{9D8B030D-6E8A-4147-A177-3AD203B41FA5}">
                      <a16:colId xmlns:a16="http://schemas.microsoft.com/office/drawing/2014/main" val="368426668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</a:t>
                      </a:r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</a:t>
                      </a: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格式修改类问题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773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问题描述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修改建议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处理反馈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126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封面日期没有修改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126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改为该文档版本的日期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已修改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00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修改人与审核人一样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修改人和审核人建议不同人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部分接受，解释：由于不能往前改，只能在后面做到修改人与审核人不同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4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3.RUCM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表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3.2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前多一个空格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删除空格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已删除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9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4.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1.1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句子结尾部分无标点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建议统一格式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已统一补充句号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01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5.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部分中英字符之间存在多余空格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建议检查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检查后，统一去除空格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93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126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6.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表</a:t>
                      </a: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1.1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799" kern="1200" dirty="0" err="1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push条目的代码段出现了中文冒号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126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建议检查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已更换为英文格式冒号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27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126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7.3.2.1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799" kern="1200" dirty="0" err="1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bindatad后短线缺少空格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99" kern="1200" dirty="0" err="1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建议统一格式</a:t>
                      </a:r>
                      <a:endParaRPr lang="zh-CN" altLang="zh-CN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已统一格式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90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61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F77DF7-25A9-5047-8235-F916B08CBDC4}"/>
              </a:ext>
            </a:extLst>
          </p:cNvPr>
          <p:cNvSpPr/>
          <p:nvPr/>
        </p:nvSpPr>
        <p:spPr>
          <a:xfrm>
            <a:off x="1089212" y="354830"/>
            <a:ext cx="41755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反馈：格式修改类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5DFE3F-B39D-784A-A2DE-342F80798ABB}"/>
              </a:ext>
            </a:extLst>
          </p:cNvPr>
          <p:cNvSpPr txBox="1"/>
          <p:nvPr/>
        </p:nvSpPr>
        <p:spPr>
          <a:xfrm>
            <a:off x="928255" y="1468582"/>
            <a:ext cx="433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1EEE1D7-65FA-6847-9930-C15CEFAF7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510715"/>
              </p:ext>
            </p:extLst>
          </p:nvPr>
        </p:nvGraphicFramePr>
        <p:xfrm>
          <a:off x="1089212" y="1247753"/>
          <a:ext cx="10077405" cy="4983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9647">
                  <a:extLst>
                    <a:ext uri="{9D8B030D-6E8A-4147-A177-3AD203B41FA5}">
                      <a16:colId xmlns:a16="http://schemas.microsoft.com/office/drawing/2014/main" val="3460003156"/>
                    </a:ext>
                  </a:extLst>
                </a:gridCol>
                <a:gridCol w="2818623">
                  <a:extLst>
                    <a:ext uri="{9D8B030D-6E8A-4147-A177-3AD203B41FA5}">
                      <a16:colId xmlns:a16="http://schemas.microsoft.com/office/drawing/2014/main" val="2415762036"/>
                    </a:ext>
                  </a:extLst>
                </a:gridCol>
                <a:gridCol w="3359135">
                  <a:extLst>
                    <a:ext uri="{9D8B030D-6E8A-4147-A177-3AD203B41FA5}">
                      <a16:colId xmlns:a16="http://schemas.microsoft.com/office/drawing/2014/main" val="368426668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</a:t>
                      </a:r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</a:t>
                      </a: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格式修改类问题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773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问题描述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修改建议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处理反馈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126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8.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permission2、pongo2后短线与其他短线不是一个字符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3.2.1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99" kern="1200" dirty="0" err="1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建议统一格式</a:t>
                      </a:r>
                      <a:endParaRPr lang="zh-CN" altLang="zh-CN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0" algn="l" defTabSz="914126" rtl="0" eaLnBrk="1" latinLnBrk="0" hangingPunct="1">
                        <a:lnSpc>
                          <a:spcPct val="150000"/>
                        </a:lnSpc>
                      </a:pPr>
                      <a:endParaRPr lang="zh-CN" altLang="zh-CN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126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已统一格式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00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126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9.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表2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799" kern="1200" dirty="0" err="1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没有表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字</a:t>
                      </a: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799" kern="1200" dirty="0" err="1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且编号格式不符前文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99" kern="1200" dirty="0" err="1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建议统一格式</a:t>
                      </a:r>
                      <a:endParaRPr lang="zh-CN" altLang="zh-CN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126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已统一格式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4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126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10. </a:t>
                      </a:r>
                      <a:r>
                        <a:rPr lang="en-US" altLang="zh-CN" sz="1799" kern="1200" dirty="0" err="1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首段因为采用左对齐的格式，导致y部分文字后有额外的空格</a:t>
                      </a: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。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3.1.1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3.1.2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99" kern="1200" dirty="0" err="1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建议文档的部分内容格式改成双端对齐</a:t>
                      </a:r>
                      <a:endParaRPr lang="zh-CN" altLang="zh-CN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12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126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已修改为双端对齐 </a:t>
                      </a:r>
                      <a:endParaRPr lang="zh-CN" altLang="en-US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628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126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11. </a:t>
                      </a:r>
                      <a:r>
                        <a:rPr lang="en-US" altLang="zh-CN" sz="1799" kern="1200" dirty="0" err="1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Xorm和XORM不确定是否指同一个内容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99" kern="1200" dirty="0" err="1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建议统一大小写</a:t>
                      </a:r>
                      <a:endParaRPr lang="zh-CN" altLang="zh-CN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12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126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已逐个修改完毕 </a:t>
                      </a:r>
                      <a:endParaRPr lang="en-US" altLang="zh-CN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45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09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5113193-0971-E347-948D-2BA1CE2CDAA8}"/>
              </a:ext>
            </a:extLst>
          </p:cNvPr>
          <p:cNvSpPr/>
          <p:nvPr/>
        </p:nvSpPr>
        <p:spPr>
          <a:xfrm>
            <a:off x="1089212" y="354830"/>
            <a:ext cx="41755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反馈：格式修改类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8275A3-D7A0-EC4A-A55D-F1B765DB8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0" y="1034118"/>
            <a:ext cx="4110783" cy="51577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D61EF4C-B063-144F-8A80-85697DC43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638" y="1404006"/>
            <a:ext cx="2946400" cy="47879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47265E5-2083-5742-A831-57E493584705}"/>
              </a:ext>
            </a:extLst>
          </p:cNvPr>
          <p:cNvSpPr txBox="1"/>
          <p:nvPr/>
        </p:nvSpPr>
        <p:spPr>
          <a:xfrm>
            <a:off x="2628900" y="6347974"/>
            <a:ext cx="148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图 封面修改日期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FBE040-522E-BF4E-B92D-0CDA95F24B3E}"/>
              </a:ext>
            </a:extLst>
          </p:cNvPr>
          <p:cNvSpPr txBox="1"/>
          <p:nvPr/>
        </p:nvSpPr>
        <p:spPr>
          <a:xfrm>
            <a:off x="8751888" y="6347974"/>
            <a:ext cx="148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图 大小写统一</a:t>
            </a:r>
          </a:p>
        </p:txBody>
      </p:sp>
    </p:spTree>
    <p:extLst>
      <p:ext uri="{BB962C8B-B14F-4D97-AF65-F5344CB8AC3E}">
        <p14:creationId xmlns:p14="http://schemas.microsoft.com/office/powerpoint/2010/main" val="247722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F77DF7-25A9-5047-8235-F916B08CBDC4}"/>
              </a:ext>
            </a:extLst>
          </p:cNvPr>
          <p:cNvSpPr/>
          <p:nvPr/>
        </p:nvSpPr>
        <p:spPr>
          <a:xfrm>
            <a:off x="1089213" y="354830"/>
            <a:ext cx="34550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反馈：描述修改类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5DFE3F-B39D-784A-A2DE-342F80798ABB}"/>
              </a:ext>
            </a:extLst>
          </p:cNvPr>
          <p:cNvSpPr txBox="1"/>
          <p:nvPr/>
        </p:nvSpPr>
        <p:spPr>
          <a:xfrm>
            <a:off x="928255" y="1468582"/>
            <a:ext cx="433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1EEE1D7-65FA-6847-9930-C15CEFAF7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77096"/>
              </p:ext>
            </p:extLst>
          </p:nvPr>
        </p:nvGraphicFramePr>
        <p:xfrm>
          <a:off x="1055709" y="1078819"/>
          <a:ext cx="10077406" cy="5763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6257">
                  <a:extLst>
                    <a:ext uri="{9D8B030D-6E8A-4147-A177-3AD203B41FA5}">
                      <a16:colId xmlns:a16="http://schemas.microsoft.com/office/drawing/2014/main" val="3460003156"/>
                    </a:ext>
                  </a:extLst>
                </a:gridCol>
                <a:gridCol w="2812014">
                  <a:extLst>
                    <a:ext uri="{9D8B030D-6E8A-4147-A177-3AD203B41FA5}">
                      <a16:colId xmlns:a16="http://schemas.microsoft.com/office/drawing/2014/main" val="2415762036"/>
                    </a:ext>
                  </a:extLst>
                </a:gridCol>
                <a:gridCol w="3359135">
                  <a:extLst>
                    <a:ext uri="{9D8B030D-6E8A-4147-A177-3AD203B41FA5}">
                      <a16:colId xmlns:a16="http://schemas.microsoft.com/office/drawing/2014/main" val="368426668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</a:t>
                      </a:r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</a:t>
                      </a: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描述修改类问题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773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问题描述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修改建议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处理反馈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126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12.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文字中提及有数据库配置，用例图中只有设置数据库连接 </a:t>
                      </a:r>
                      <a:endParaRPr lang="zh-CN" altLang="en-US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如果数据库配置</a:t>
                      </a: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=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设置数据库连接，建议统一描述，否则容易造成误解。</a:t>
                      </a:r>
                    </a:p>
                    <a:p>
                      <a:pPr marL="0" algn="l" defTabSz="914126" rtl="0" eaLnBrk="1" latinLnBrk="0" hangingPunct="1">
                        <a:lnSpc>
                          <a:spcPct val="150000"/>
                        </a:lnSpc>
                      </a:pPr>
                      <a:endParaRPr lang="zh-CN" altLang="en-US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126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已修改为配置数据库 </a:t>
                      </a:r>
                      <a:endParaRPr lang="zh-CN" altLang="en-US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01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126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13.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用户角色中只有管理者，图中却出现管理员</a:t>
                      </a: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建议统一标准。用例图名字为用户用例图</a:t>
                      </a: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..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用户还包括部署者，该图名不恰当 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3.3.1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建议统一描述</a:t>
                      </a:r>
                    </a:p>
                    <a:p>
                      <a:pPr marL="0" algn="l" defTabSz="914126" rtl="0" eaLnBrk="1" latinLnBrk="0" hangingPunct="1">
                        <a:lnSpc>
                          <a:spcPct val="150000"/>
                        </a:lnSpc>
                      </a:pPr>
                      <a:endParaRPr lang="zh-CN" altLang="en-US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126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统一为管理者 </a:t>
                      </a:r>
                      <a:endParaRPr lang="zh-CN" altLang="en-US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07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126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14.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整个事件流描述的都是连接数据库，但</a:t>
                      </a:r>
                      <a:r>
                        <a:rPr lang="en-US" altLang="zh-CN" sz="1799" kern="1200" dirty="0" err="1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PostCondition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却提示数据库配置成功</a:t>
                      </a: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表</a:t>
                      </a: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3.1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，表</a:t>
                      </a: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3.2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建议更改为数据库连接成功。数据库连接和数据库配置建议统一用语。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126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统一为配置数据库 </a:t>
                      </a:r>
                      <a:endParaRPr lang="zh-CN" altLang="en-US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594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54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F77DF7-25A9-5047-8235-F916B08CBDC4}"/>
              </a:ext>
            </a:extLst>
          </p:cNvPr>
          <p:cNvSpPr/>
          <p:nvPr/>
        </p:nvSpPr>
        <p:spPr>
          <a:xfrm>
            <a:off x="1089213" y="354830"/>
            <a:ext cx="34550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反馈：描述修改类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5DFE3F-B39D-784A-A2DE-342F80798ABB}"/>
              </a:ext>
            </a:extLst>
          </p:cNvPr>
          <p:cNvSpPr txBox="1"/>
          <p:nvPr/>
        </p:nvSpPr>
        <p:spPr>
          <a:xfrm>
            <a:off x="928255" y="1468582"/>
            <a:ext cx="433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1EEE1D7-65FA-6847-9930-C15CEFAF7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411950"/>
              </p:ext>
            </p:extLst>
          </p:nvPr>
        </p:nvGraphicFramePr>
        <p:xfrm>
          <a:off x="1089213" y="1051495"/>
          <a:ext cx="10077405" cy="5786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3093">
                  <a:extLst>
                    <a:ext uri="{9D8B030D-6E8A-4147-A177-3AD203B41FA5}">
                      <a16:colId xmlns:a16="http://schemas.microsoft.com/office/drawing/2014/main" val="3460003156"/>
                    </a:ext>
                  </a:extLst>
                </a:gridCol>
                <a:gridCol w="2805177">
                  <a:extLst>
                    <a:ext uri="{9D8B030D-6E8A-4147-A177-3AD203B41FA5}">
                      <a16:colId xmlns:a16="http://schemas.microsoft.com/office/drawing/2014/main" val="2415762036"/>
                    </a:ext>
                  </a:extLst>
                </a:gridCol>
                <a:gridCol w="3359135">
                  <a:extLst>
                    <a:ext uri="{9D8B030D-6E8A-4147-A177-3AD203B41FA5}">
                      <a16:colId xmlns:a16="http://schemas.microsoft.com/office/drawing/2014/main" val="3684266680"/>
                    </a:ext>
                  </a:extLst>
                </a:gridCol>
              </a:tblGrid>
              <a:tr h="608398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</a:t>
                      </a:r>
                      <a:r>
                        <a:rPr lang="en-US" altLang="zh-CN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</a:t>
                      </a:r>
                      <a:r>
                        <a:rPr lang="zh-CN" altLang="en-US" sz="2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描述修改类问题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773856"/>
                  </a:ext>
                </a:extLst>
              </a:tr>
              <a:tr h="4212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问题描述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修改建议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处理反馈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5407"/>
                  </a:ext>
                </a:extLst>
              </a:tr>
              <a:tr h="421262">
                <a:tc>
                  <a:txBody>
                    <a:bodyPr/>
                    <a:lstStyle/>
                    <a:p>
                      <a:pPr marL="0" algn="l" defTabSz="914126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15.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文字描述：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“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管理员功能主要包括：设置管理员账户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”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。 但是</a:t>
                      </a: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RUCM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的</a:t>
                      </a: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Actor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却是部署者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。（表</a:t>
                      </a: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3.4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126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更改文字描述 </a:t>
                      </a:r>
                      <a:endParaRPr lang="zh-CN" altLang="en-US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接受，已修改 </a:t>
                      </a:r>
                      <a:endParaRPr lang="zh-CN" altLang="en-US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397112"/>
                  </a:ext>
                </a:extLst>
              </a:tr>
              <a:tr h="802659">
                <a:tc>
                  <a:txBody>
                    <a:bodyPr/>
                    <a:lstStyle/>
                    <a:p>
                      <a:pPr marL="0" algn="l" defTabSz="914126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16. P18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：文字描述：使用者可以向</a:t>
                      </a:r>
                      <a:r>
                        <a:rPr lang="en-US" altLang="zh-CN" sz="1799" kern="1200" dirty="0" err="1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Gitea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系统申请创建用户 </a:t>
                      </a:r>
                      <a:endParaRPr lang="zh-CN" altLang="en-US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应该是创建账户吧</a:t>
                      </a:r>
                    </a:p>
                    <a:p>
                      <a:pPr marL="0" marR="0" lvl="0" indent="0" algn="l" defTabSz="91412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126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已修改为创建用户 </a:t>
                      </a:r>
                      <a:endParaRPr lang="zh-CN" altLang="en-US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493354"/>
                  </a:ext>
                </a:extLst>
              </a:tr>
              <a:tr h="802659">
                <a:tc>
                  <a:txBody>
                    <a:bodyPr/>
                    <a:lstStyle/>
                    <a:p>
                      <a:pPr marL="0" algn="l" defTabSz="914126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17. 2.2用户特点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“</a:t>
                      </a:r>
                      <a:r>
                        <a:rPr lang="en-US" altLang="zh-CN" sz="1799" kern="1200" dirty="0" err="1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对服务器部署有速度等要求</a:t>
                      </a: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”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126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799" kern="1200" dirty="0" err="1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建议改成“有快速进行服务器部署的需求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126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已经修改 </a:t>
                      </a:r>
                      <a:endParaRPr lang="zh-CN" altLang="en-US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84460"/>
                  </a:ext>
                </a:extLst>
              </a:tr>
              <a:tr h="802659">
                <a:tc>
                  <a:txBody>
                    <a:bodyPr/>
                    <a:lstStyle/>
                    <a:p>
                      <a:pPr marL="0" algn="l" defTabSz="914126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18.  3.6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“</a:t>
                      </a:r>
                      <a:r>
                        <a:rPr lang="en-US" altLang="zh-CN" sz="1799" kern="1200" dirty="0" err="1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推拉”指代不明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99" kern="1200" dirty="0" err="1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建议详细说明</a:t>
                      </a:r>
                      <a:endParaRPr lang="zh-CN" altLang="zh-CN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126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已修改为</a:t>
                      </a: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push/pull</a:t>
                      </a:r>
                      <a:r>
                        <a:rPr lang="zh-CN" altLang="en-US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，前文已有定义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772535"/>
                  </a:ext>
                </a:extLst>
              </a:tr>
              <a:tr h="802659">
                <a:tc>
                  <a:txBody>
                    <a:bodyPr/>
                    <a:lstStyle/>
                    <a:p>
                      <a:pPr marL="0" algn="l" defTabSz="914126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19. 4.2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799" kern="1200" dirty="0" err="1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Webhook前文未说明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99" kern="1200" dirty="0" err="1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建议详细说明</a:t>
                      </a:r>
                      <a:endParaRPr lang="zh-CN" altLang="zh-CN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126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已经修改为</a:t>
                      </a:r>
                      <a:r>
                        <a:rPr lang="en-US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hook</a:t>
                      </a:r>
                      <a:r>
                        <a:rPr lang="zh-CN" altLang="zh-CN" sz="1799" kern="120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799" kern="120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14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34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F77DF7-25A9-5047-8235-F916B08CBDC4}"/>
              </a:ext>
            </a:extLst>
          </p:cNvPr>
          <p:cNvSpPr/>
          <p:nvPr/>
        </p:nvSpPr>
        <p:spPr>
          <a:xfrm>
            <a:off x="1089213" y="354830"/>
            <a:ext cx="34550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反馈：描述修改类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5DFE3F-B39D-784A-A2DE-342F80798ABB}"/>
              </a:ext>
            </a:extLst>
          </p:cNvPr>
          <p:cNvSpPr txBox="1"/>
          <p:nvPr/>
        </p:nvSpPr>
        <p:spPr>
          <a:xfrm>
            <a:off x="928255" y="1468582"/>
            <a:ext cx="433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54BE622-239E-E34F-8ABC-646AF5FCD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41" y="1176683"/>
            <a:ext cx="5397500" cy="28448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A3AC845-CCAA-CA40-8D48-9ADF439586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69" b="34772"/>
          <a:stretch/>
        </p:blipFill>
        <p:spPr>
          <a:xfrm>
            <a:off x="404812" y="4021483"/>
            <a:ext cx="5689600" cy="202882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876A507-89F4-584F-B243-A1F9057FF3EE}"/>
              </a:ext>
            </a:extLst>
          </p:cNvPr>
          <p:cNvSpPr txBox="1"/>
          <p:nvPr/>
        </p:nvSpPr>
        <p:spPr>
          <a:xfrm>
            <a:off x="2291916" y="6349281"/>
            <a:ext cx="1915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图 </a:t>
            </a:r>
            <a:r>
              <a:rPr kumimoji="1" lang="en-US" altLang="zh-CN" sz="1400" dirty="0"/>
              <a:t>RUCM</a:t>
            </a:r>
            <a:r>
              <a:rPr kumimoji="1" lang="zh-CN" altLang="en-US" sz="1400" dirty="0"/>
              <a:t>图例修改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E40146-E418-AD42-ABDF-FE5E4A138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755" y="1467213"/>
            <a:ext cx="5549900" cy="1295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2759C2D-E5D8-BD49-BC6C-2698D07011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2312" y="3561987"/>
            <a:ext cx="6235700" cy="18288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E5DDC84-E8E1-E443-B089-8FD0204ED873}"/>
              </a:ext>
            </a:extLst>
          </p:cNvPr>
          <p:cNvSpPr txBox="1"/>
          <p:nvPr/>
        </p:nvSpPr>
        <p:spPr>
          <a:xfrm>
            <a:off x="8186735" y="5742532"/>
            <a:ext cx="1915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图 一些说法的修改</a:t>
            </a:r>
          </a:p>
        </p:txBody>
      </p:sp>
    </p:spTree>
    <p:extLst>
      <p:ext uri="{BB962C8B-B14F-4D97-AF65-F5344CB8AC3E}">
        <p14:creationId xmlns:p14="http://schemas.microsoft.com/office/powerpoint/2010/main" val="429346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几何多边形年终总结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千图网海量PPT模板www.58pic.com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F5B58"/>
      </a:accent1>
      <a:accent2>
        <a:srgbClr val="866853"/>
      </a:accent2>
      <a:accent3>
        <a:srgbClr val="FF4D5B"/>
      </a:accent3>
      <a:accent4>
        <a:srgbClr val="4F5B58"/>
      </a:accent4>
      <a:accent5>
        <a:srgbClr val="866853"/>
      </a:accent5>
      <a:accent6>
        <a:srgbClr val="FF4D5B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思源黑体 CN Regular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千图网海量PPT模板www.58pic.com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DA8B1"/>
      </a:accent1>
      <a:accent2>
        <a:srgbClr val="397D71"/>
      </a:accent2>
      <a:accent3>
        <a:srgbClr val="EE4D0A"/>
      </a:accent3>
      <a:accent4>
        <a:srgbClr val="5DA8B1"/>
      </a:accent4>
      <a:accent5>
        <a:srgbClr val="BCDB92"/>
      </a:accent5>
      <a:accent6>
        <a:srgbClr val="397D71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自定义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AEABAB"/>
      </a:accent2>
      <a:accent3>
        <a:srgbClr val="C00000"/>
      </a:accent3>
      <a:accent4>
        <a:srgbClr val="AEABAB"/>
      </a:accent4>
      <a:accent5>
        <a:srgbClr val="C00000"/>
      </a:accent5>
      <a:accent6>
        <a:srgbClr val="AEABAB"/>
      </a:accent6>
      <a:hlink>
        <a:srgbClr val="FF0000"/>
      </a:hlink>
      <a:folHlink>
        <a:srgbClr val="C00000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3151</TotalTime>
  <Words>1537</Words>
  <Application>Microsoft Macintosh PowerPoint</Application>
  <PresentationFormat>自定义</PresentationFormat>
  <Paragraphs>297</Paragraphs>
  <Slides>23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等线</vt:lpstr>
      <vt:lpstr>汉仪南宫体简</vt:lpstr>
      <vt:lpstr>腾祥铁山楷书简繁合集</vt:lpstr>
      <vt:lpstr>Microsoft YaHei</vt:lpstr>
      <vt:lpstr>Arial</vt:lpstr>
      <vt:lpstr>Calibri</vt:lpstr>
      <vt:lpstr>Calibri Light</vt:lpstr>
      <vt:lpstr>千图网海量PPT模板www.58pic.com</vt:lpstr>
      <vt:lpstr>1_千图网海量PPT模板www.58pic.com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几何多边形年终总结</dc:title>
  <dc:creator>张 建春</dc:creator>
  <cp:lastModifiedBy>Microsoft Office User</cp:lastModifiedBy>
  <cp:revision>218</cp:revision>
  <dcterms:created xsi:type="dcterms:W3CDTF">2018-10-20T02:59:00Z</dcterms:created>
  <dcterms:modified xsi:type="dcterms:W3CDTF">2020-04-17T03:23:49Z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2052-10.1.0.7521</vt:lpwstr>
  </property>
</Properties>
</file>