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10" r:id="rId3"/>
  </p:sldMasterIdLst>
  <p:notesMasterIdLst>
    <p:notesMasterId r:id="rId20"/>
  </p:notesMasterIdLst>
  <p:sldIdLst>
    <p:sldId id="7573" r:id="rId4"/>
    <p:sldId id="257" r:id="rId5"/>
    <p:sldId id="7592" r:id="rId6"/>
    <p:sldId id="7669" r:id="rId7"/>
    <p:sldId id="7670" r:id="rId8"/>
    <p:sldId id="7671" r:id="rId9"/>
    <p:sldId id="7674" r:id="rId10"/>
    <p:sldId id="7668" r:id="rId11"/>
    <p:sldId id="7672" r:id="rId12"/>
    <p:sldId id="7598" r:id="rId13"/>
    <p:sldId id="7645" r:id="rId14"/>
    <p:sldId id="7665" r:id="rId15"/>
    <p:sldId id="7673" r:id="rId16"/>
    <p:sldId id="7666" r:id="rId17"/>
    <p:sldId id="7667" r:id="rId18"/>
    <p:sldId id="7602" r:id="rId19"/>
  </p:sldIdLst>
  <p:sldSz cx="12188825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1193280091@qq.com" initials="1" lastIdx="1" clrIdx="1">
    <p:extLst>
      <p:ext uri="{19B8F6BF-5375-455C-9EA6-DF929625EA0E}">
        <p15:presenceInfo xmlns:p15="http://schemas.microsoft.com/office/powerpoint/2012/main" userId="5f9f423e6d4d6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AD7D7"/>
    <a:srgbClr val="E4EEEF"/>
    <a:srgbClr val="93C3C2"/>
    <a:srgbClr val="DBB84F"/>
    <a:srgbClr val="B7D5D5"/>
    <a:srgbClr val="B8D8D7"/>
    <a:srgbClr val="CFE3E4"/>
    <a:srgbClr val="D6E4E5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38" autoAdjust="0"/>
    <p:restoredTop sz="93475" autoAdjust="0"/>
  </p:normalViewPr>
  <p:slideViewPr>
    <p:cSldViewPr snapToGrid="0">
      <p:cViewPr varScale="1">
        <p:scale>
          <a:sx n="89" d="100"/>
          <a:sy n="89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9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68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85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10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68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2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7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4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8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5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04BD-32ED-4569-95E0-79139CDFBD2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20780" y="2903522"/>
            <a:ext cx="5696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阶段性总结与汇报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4476163" y="3564009"/>
            <a:ext cx="323650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组长：麦梓健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组员：王子璇 王伟民 郑锋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孙维华 洪治凑 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E3973F-DC40-E04F-A194-8F20E3E497E7}"/>
              </a:ext>
            </a:extLst>
          </p:cNvPr>
          <p:cNvSpPr/>
          <p:nvPr/>
        </p:nvSpPr>
        <p:spPr>
          <a:xfrm>
            <a:off x="4900775" y="2581589"/>
            <a:ext cx="1653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491">
              <a:defRPr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第八周交流汇报：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9D52D2-D1D4-654E-BF7A-E616583AD516}"/>
              </a:ext>
            </a:extLst>
          </p:cNvPr>
          <p:cNvSpPr txBox="1"/>
          <p:nvPr/>
        </p:nvSpPr>
        <p:spPr>
          <a:xfrm>
            <a:off x="4683782" y="1850419"/>
            <a:ext cx="2085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N-</a:t>
            </a:r>
            <a:r>
              <a:rPr lang="en-US" altLang="zh-CN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5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>
            <a:extLst>
              <a:ext uri="{FF2B5EF4-FFF2-40B4-BE49-F238E27FC236}">
                <a16:creationId xmlns:a16="http://schemas.microsoft.com/office/drawing/2014/main" id="{FA5A0FFD-E725-B847-94ED-08C51530B43D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>
            <a:extLst>
              <a:ext uri="{FF2B5EF4-FFF2-40B4-BE49-F238E27FC236}">
                <a16:creationId xmlns:a16="http://schemas.microsoft.com/office/drawing/2014/main" id="{481850D3-AA65-3845-AE28-EE5D2F8533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7B923CB-3197-A84C-8AF6-4C8369ADCEF4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6AE8F69E-5921-654C-9088-7FDA8CB138F4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C035A8C-FF37-9D4F-9BE0-B3055A61A6D4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A91C13E-9F3C-F044-B1AD-A55F961EEDC6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BBAF7111-F800-9B46-B92A-472E9A472DE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88422" y="3706933"/>
            <a:ext cx="5095313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实验七阶段总结</a:t>
            </a:r>
          </a:p>
        </p:txBody>
      </p:sp>
    </p:spTree>
    <p:extLst>
      <p:ext uri="{BB962C8B-B14F-4D97-AF65-F5344CB8AC3E}">
        <p14:creationId xmlns:p14="http://schemas.microsoft.com/office/powerpoint/2010/main" val="13162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692987-C383-5A4B-8D71-6EFF9E99F79C}"/>
              </a:ext>
            </a:extLst>
          </p:cNvPr>
          <p:cNvSpPr txBox="1"/>
          <p:nvPr/>
        </p:nvSpPr>
        <p:spPr>
          <a:xfrm>
            <a:off x="333656" y="1212056"/>
            <a:ext cx="151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C084BD-7288-B645-825C-97246707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868" y="1212056"/>
            <a:ext cx="5321300" cy="2667000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F29ABBA-8BA2-1541-97F2-CDAE22765085}"/>
              </a:ext>
            </a:extLst>
          </p:cNvPr>
          <p:cNvCxnSpPr/>
          <p:nvPr/>
        </p:nvCxnSpPr>
        <p:spPr>
          <a:xfrm>
            <a:off x="6215063" y="1314450"/>
            <a:ext cx="0" cy="51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D035372-426D-194E-B700-A08D9396C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168" y="4565557"/>
            <a:ext cx="5321297" cy="18781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950312-3C2F-2F4D-9668-67B085424B64}"/>
              </a:ext>
            </a:extLst>
          </p:cNvPr>
          <p:cNvSpPr txBox="1"/>
          <p:nvPr/>
        </p:nvSpPr>
        <p:spPr>
          <a:xfrm>
            <a:off x="219361" y="1749883"/>
            <a:ext cx="5754402" cy="446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---</a:t>
            </a:r>
            <a:r>
              <a:rPr kumimoji="1" lang="zh-CN" altLang="en-US" sz="2400" dirty="0">
                <a:solidFill>
                  <a:srgbClr val="FF0000"/>
                </a:solidFill>
              </a:rPr>
              <a:t>红色：总述，对本次代码</a:t>
            </a:r>
            <a:r>
              <a:rPr kumimoji="1" lang="en-US" altLang="zh-CN" sz="2400" dirty="0">
                <a:solidFill>
                  <a:srgbClr val="FF0000"/>
                </a:solidFill>
              </a:rPr>
              <a:t>commit</a:t>
            </a:r>
            <a:r>
              <a:rPr kumimoji="1" lang="zh-CN" altLang="en-US" sz="2400" dirty="0">
                <a:solidFill>
                  <a:srgbClr val="FF0000"/>
                </a:solidFill>
              </a:rPr>
              <a:t>的一个概括性描述，需要简洁、明确的表达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B0F0"/>
                </a:solidFill>
              </a:rPr>
              <a:t>---</a:t>
            </a:r>
            <a:r>
              <a:rPr kumimoji="1" lang="zh-CN" altLang="en-US" sz="2400" dirty="0">
                <a:solidFill>
                  <a:srgbClr val="00B0F0"/>
                </a:solidFill>
              </a:rPr>
              <a:t>蓝色：分块描述，对各个模块的修改的概括</a:t>
            </a:r>
            <a:endParaRPr kumimoji="1" lang="en-US" altLang="zh-CN" sz="24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92D050"/>
                </a:solidFill>
              </a:rPr>
              <a:t>---</a:t>
            </a:r>
            <a:r>
              <a:rPr kumimoji="1" lang="zh-CN" altLang="en-US" sz="2400" dirty="0">
                <a:solidFill>
                  <a:srgbClr val="92D050"/>
                </a:solidFill>
              </a:rPr>
              <a:t>绿色：对某个模块修改的详细描述，按条列出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0BB8A6-6564-574D-B0E6-810BF542CAF5}"/>
              </a:ext>
            </a:extLst>
          </p:cNvPr>
          <p:cNvSpPr txBox="1"/>
          <p:nvPr/>
        </p:nvSpPr>
        <p:spPr>
          <a:xfrm>
            <a:off x="7223178" y="4068418"/>
            <a:ext cx="4171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 代码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commit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：为用户添加微信设置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0D1B92-04AD-AF4C-9B32-CFC3887DBC7A}"/>
              </a:ext>
            </a:extLst>
          </p:cNvPr>
          <p:cNvSpPr txBox="1"/>
          <p:nvPr/>
        </p:nvSpPr>
        <p:spPr>
          <a:xfrm>
            <a:off x="7223178" y="6443662"/>
            <a:ext cx="437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 代码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commit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：更新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WeChatOpenid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的数据库操作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0CC89E-E9DD-9E4B-97C2-851296EF607B}"/>
              </a:ext>
            </a:extLst>
          </p:cNvPr>
          <p:cNvSpPr/>
          <p:nvPr/>
        </p:nvSpPr>
        <p:spPr>
          <a:xfrm>
            <a:off x="1089213" y="354830"/>
            <a:ext cx="353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(1)</a:t>
            </a:r>
            <a:r>
              <a:rPr lang="en-US" altLang="zh-CN" sz="2800" b="1" dirty="0" err="1">
                <a:solidFill>
                  <a:srgbClr val="93C3C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GitCommit</a:t>
            </a:r>
            <a:r>
              <a:rPr lang="zh-CN" altLang="en-US" sz="2800" b="1" dirty="0">
                <a:solidFill>
                  <a:srgbClr val="93C3C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状况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2BF0C0-D1F4-8D4E-9B93-AF037C6CDFA7}"/>
              </a:ext>
            </a:extLst>
          </p:cNvPr>
          <p:cNvSpPr txBox="1"/>
          <p:nvPr/>
        </p:nvSpPr>
        <p:spPr>
          <a:xfrm>
            <a:off x="2971800" y="-1014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92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353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(1)</a:t>
            </a:r>
            <a:r>
              <a:rPr lang="en-US" altLang="zh-CN" sz="2800" b="1" dirty="0" err="1">
                <a:solidFill>
                  <a:srgbClr val="93C3C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GitCommit</a:t>
            </a:r>
            <a:r>
              <a:rPr lang="zh-CN" altLang="en-US" sz="2800" b="1" dirty="0">
                <a:solidFill>
                  <a:srgbClr val="93C3C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状况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692987-C383-5A4B-8D71-6EFF9E99F79C}"/>
              </a:ext>
            </a:extLst>
          </p:cNvPr>
          <p:cNvSpPr txBox="1"/>
          <p:nvPr/>
        </p:nvSpPr>
        <p:spPr>
          <a:xfrm>
            <a:off x="333656" y="1212056"/>
            <a:ext cx="151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文档部分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F29ABBA-8BA2-1541-97F2-CDAE22765085}"/>
              </a:ext>
            </a:extLst>
          </p:cNvPr>
          <p:cNvCxnSpPr/>
          <p:nvPr/>
        </p:nvCxnSpPr>
        <p:spPr>
          <a:xfrm>
            <a:off x="6215063" y="1314450"/>
            <a:ext cx="0" cy="51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D950312-3C2F-2F4D-9668-67B085424B64}"/>
              </a:ext>
            </a:extLst>
          </p:cNvPr>
          <p:cNvSpPr txBox="1"/>
          <p:nvPr/>
        </p:nvSpPr>
        <p:spPr>
          <a:xfrm>
            <a:off x="486810" y="1995523"/>
            <a:ext cx="5471441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---</a:t>
            </a:r>
            <a:r>
              <a:rPr kumimoji="1" lang="zh-CN" altLang="en-US" sz="2400" dirty="0">
                <a:solidFill>
                  <a:srgbClr val="FF0000"/>
                </a:solidFill>
              </a:rPr>
              <a:t>红色：总述，所有修改文档的总述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B0F0"/>
                </a:solidFill>
              </a:rPr>
              <a:t>---</a:t>
            </a:r>
            <a:r>
              <a:rPr kumimoji="1" lang="zh-CN" altLang="en-US" sz="2400" dirty="0">
                <a:solidFill>
                  <a:srgbClr val="00B0F0"/>
                </a:solidFill>
              </a:rPr>
              <a:t>蓝色：涉及的文件</a:t>
            </a:r>
            <a:endParaRPr kumimoji="1" lang="en-US" altLang="zh-CN" sz="24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92D050"/>
                </a:solidFill>
              </a:rPr>
              <a:t>---</a:t>
            </a:r>
            <a:r>
              <a:rPr kumimoji="1" lang="zh-CN" altLang="en-US" sz="2400" dirty="0">
                <a:solidFill>
                  <a:srgbClr val="92D050"/>
                </a:solidFill>
              </a:rPr>
              <a:t>绿色：对该文件的修改项详细描述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0BB8A6-6564-574D-B0E6-810BF542CAF5}"/>
              </a:ext>
            </a:extLst>
          </p:cNvPr>
          <p:cNvSpPr txBox="1"/>
          <p:nvPr/>
        </p:nvSpPr>
        <p:spPr>
          <a:xfrm>
            <a:off x="7732391" y="3722106"/>
            <a:ext cx="3239085" cy="31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 文档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commit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：第七周文件记录汇总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9321A5-8085-AF4E-9554-AEBB9747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68" y="1212056"/>
            <a:ext cx="5053847" cy="24144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2E54D6-1EA3-EA41-B842-4AE421CE9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167" y="4340225"/>
            <a:ext cx="4918681" cy="19177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CBD6F52-3C9B-6442-ACD7-61037B22E481}"/>
              </a:ext>
            </a:extLst>
          </p:cNvPr>
          <p:cNvSpPr txBox="1"/>
          <p:nvPr/>
        </p:nvSpPr>
        <p:spPr>
          <a:xfrm>
            <a:off x="7732391" y="6405195"/>
            <a:ext cx="3239085" cy="31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 文档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commit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：评审意见汇总反馈</a:t>
            </a:r>
          </a:p>
        </p:txBody>
      </p:sp>
    </p:spTree>
    <p:extLst>
      <p:ext uri="{BB962C8B-B14F-4D97-AF65-F5344CB8AC3E}">
        <p14:creationId xmlns:p14="http://schemas.microsoft.com/office/powerpoint/2010/main" val="4215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4" y="354830"/>
            <a:ext cx="3225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(2)</a:t>
            </a:r>
            <a:r>
              <a:rPr lang="en-US" altLang="zh-CN" sz="2800" b="1" dirty="0" err="1">
                <a:solidFill>
                  <a:srgbClr val="93C3C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GitTag</a:t>
            </a:r>
            <a:r>
              <a:rPr lang="zh-CN" altLang="en-US" sz="2800" b="1" dirty="0">
                <a:solidFill>
                  <a:srgbClr val="93C3C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状况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F29ABBA-8BA2-1541-97F2-CDAE22765085}"/>
              </a:ext>
            </a:extLst>
          </p:cNvPr>
          <p:cNvCxnSpPr/>
          <p:nvPr/>
        </p:nvCxnSpPr>
        <p:spPr>
          <a:xfrm>
            <a:off x="6215063" y="1314450"/>
            <a:ext cx="0" cy="51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6FEBDCB-4529-224B-93FE-E71D452E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156" y="1314450"/>
            <a:ext cx="4636518" cy="16981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9FBB32-B736-DC4E-9A70-7BC5EF96E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157" y="3429000"/>
            <a:ext cx="5414492" cy="30146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127926B-D023-9540-8000-79CA907F28DC}"/>
              </a:ext>
            </a:extLst>
          </p:cNvPr>
          <p:cNvSpPr txBox="1"/>
          <p:nvPr/>
        </p:nvSpPr>
        <p:spPr>
          <a:xfrm>
            <a:off x="8366313" y="6443662"/>
            <a:ext cx="164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 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 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情况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1577AF-1DDA-D346-87CD-6EC86753C551}"/>
              </a:ext>
            </a:extLst>
          </p:cNvPr>
          <p:cNvSpPr txBox="1"/>
          <p:nvPr/>
        </p:nvSpPr>
        <p:spPr>
          <a:xfrm>
            <a:off x="146248" y="1343025"/>
            <a:ext cx="5827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使用说明：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对于重要的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分支版本标记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主要以实验阶段进行标记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命名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规范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文档名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&gt;v&lt;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版本号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例：需求规格说明书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作用：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维护更加方便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日志更加清晰，突出关键节点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90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3797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(3)</a:t>
            </a:r>
            <a:r>
              <a:rPr lang="zh-CN" altLang="en-US" sz="2800" b="1" dirty="0">
                <a:solidFill>
                  <a:srgbClr val="93C3C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文档命名整理情况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F29ABBA-8BA2-1541-97F2-CDAE22765085}"/>
              </a:ext>
            </a:extLst>
          </p:cNvPr>
          <p:cNvCxnSpPr/>
          <p:nvPr/>
        </p:nvCxnSpPr>
        <p:spPr>
          <a:xfrm>
            <a:off x="6215063" y="1314450"/>
            <a:ext cx="0" cy="51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E3E3F4B5-EB87-5340-9C72-DE5029E75404}"/>
              </a:ext>
            </a:extLst>
          </p:cNvPr>
          <p:cNvSpPr/>
          <p:nvPr/>
        </p:nvSpPr>
        <p:spPr>
          <a:xfrm>
            <a:off x="7" y="1868882"/>
            <a:ext cx="6094405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版本号格式：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主版本号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&gt;.&lt;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次版本号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&gt;.&lt;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修订版本号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主版本号递增：文档方向、主体大幅度变更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次版本号递增：内容增加修改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修订版本号递增：修改文字图例的大小和格式、重新排版和修改措辞等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整体格式：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20F_&lt;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文档名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&gt;&lt;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版本号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对于日常的交流文件、会议记录等等，不需要添加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20F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组号识别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对于实验主要的输出文件，必须添加组号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A36880-8BEF-DD45-BC38-B396308D8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1562377"/>
            <a:ext cx="4559300" cy="4089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925147A-CA42-3448-B130-FC506288E283}"/>
              </a:ext>
            </a:extLst>
          </p:cNvPr>
          <p:cNvSpPr txBox="1"/>
          <p:nvPr/>
        </p:nvSpPr>
        <p:spPr>
          <a:xfrm>
            <a:off x="8531872" y="5933783"/>
            <a:ext cx="164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 仓库文档整理</a:t>
            </a:r>
          </a:p>
        </p:txBody>
      </p:sp>
    </p:spTree>
    <p:extLst>
      <p:ext uri="{BB962C8B-B14F-4D97-AF65-F5344CB8AC3E}">
        <p14:creationId xmlns:p14="http://schemas.microsoft.com/office/powerpoint/2010/main" val="24046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3" y="354830"/>
            <a:ext cx="3025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(4)</a:t>
            </a:r>
            <a:r>
              <a:rPr lang="zh-CN" altLang="en-US" sz="2800" b="1" dirty="0">
                <a:solidFill>
                  <a:srgbClr val="93C3C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配置管理报告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89B6D6-9BD9-0F4B-8018-6C9FEDC29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5" y="47626"/>
            <a:ext cx="5029200" cy="2755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99C22E-C4FA-0043-BB13-A90D1BA87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5" y="2038350"/>
            <a:ext cx="5092700" cy="27813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AAED7DE-DD7B-1047-A73C-B43E019BEB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061"/>
          <a:stretch/>
        </p:blipFill>
        <p:spPr>
          <a:xfrm>
            <a:off x="6905625" y="3717926"/>
            <a:ext cx="5283199" cy="31400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167935-2E97-0648-B40E-3019C5361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2" y="1011400"/>
            <a:ext cx="5029200" cy="2425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72FB15-E414-E646-BAD9-1B06FDC79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06" y="3044826"/>
            <a:ext cx="4953000" cy="134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D2B2CC-0440-074F-BC28-19D95E463E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06" y="4356100"/>
            <a:ext cx="5029200" cy="2501900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14BF26D-BBD3-1943-9C9F-6CDAFE67335C}"/>
              </a:ext>
            </a:extLst>
          </p:cNvPr>
          <p:cNvCxnSpPr>
            <a:cxnSpLocks/>
          </p:cNvCxnSpPr>
          <p:nvPr/>
        </p:nvCxnSpPr>
        <p:spPr>
          <a:xfrm>
            <a:off x="6094412" y="354830"/>
            <a:ext cx="0" cy="636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8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2">
            <a:extLst>
              <a:ext uri="{FF2B5EF4-FFF2-40B4-BE49-F238E27FC236}">
                <a16:creationId xmlns:a16="http://schemas.microsoft.com/office/drawing/2014/main" id="{4239CF4A-0332-CE41-ACD7-7CA40E6D2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89884" y="2871215"/>
            <a:ext cx="2106048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End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B48E3F-8BEA-F844-8022-1869476C9AB3}"/>
              </a:ext>
            </a:extLst>
          </p:cNvPr>
          <p:cNvSpPr txBox="1"/>
          <p:nvPr/>
        </p:nvSpPr>
        <p:spPr>
          <a:xfrm>
            <a:off x="6427295" y="3938204"/>
            <a:ext cx="219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谢谢大家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7490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80102" y="1268943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9972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3271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3004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448990-633D-3E47-8505-6F89E4DD6355}"/>
              </a:ext>
            </a:extLst>
          </p:cNvPr>
          <p:cNvGrpSpPr/>
          <p:nvPr/>
        </p:nvGrpSpPr>
        <p:grpSpPr>
          <a:xfrm>
            <a:off x="1493317" y="2753711"/>
            <a:ext cx="9726098" cy="2648472"/>
            <a:chOff x="1917249" y="2772872"/>
            <a:chExt cx="8754249" cy="264847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61EFEF7-C2C6-0647-913E-A103A535D23E}"/>
                </a:ext>
              </a:extLst>
            </p:cNvPr>
            <p:cNvGrpSpPr/>
            <p:nvPr/>
          </p:nvGrpSpPr>
          <p:grpSpPr>
            <a:xfrm>
              <a:off x="1917249" y="2772872"/>
              <a:ext cx="8754249" cy="2648472"/>
              <a:chOff x="917695" y="2736329"/>
              <a:chExt cx="8754249" cy="264847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917695" y="2755901"/>
                <a:ext cx="2076750" cy="2628900"/>
                <a:chOff x="593377" y="2140222"/>
                <a:chExt cx="2600399" cy="3551582"/>
              </a:xfrm>
              <a:solidFill>
                <a:schemeClr val="accent1"/>
              </a:solidFill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22854" y="2140222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93377" y="5286548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Introduction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966233" y="4020479"/>
                  <a:ext cx="181886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实验六</a:t>
                  </a:r>
                  <a:endPara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阶段总结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21906" y="2835711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01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>
                  <a:off x="1378228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321906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/>
              <p:cNvGrpSpPr/>
              <p:nvPr/>
            </p:nvGrpSpPr>
            <p:grpSpPr>
              <a:xfrm>
                <a:off x="3649109" y="2736329"/>
                <a:ext cx="2084646" cy="2628900"/>
                <a:chOff x="2228236" y="2113781"/>
                <a:chExt cx="2610287" cy="355158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2267601" y="2113781"/>
                  <a:ext cx="2570922" cy="3551582"/>
                </a:xfrm>
                <a:prstGeom prst="rect">
                  <a:avLst/>
                </a:prstGeom>
                <a:solidFill>
                  <a:srgbClr val="BAD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228236" y="5149937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Modelling</a:t>
                  </a:r>
                  <a:r>
                    <a:rPr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 </a:t>
                  </a:r>
                  <a:endPara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484469" y="4089738"/>
                  <a:ext cx="2160104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实验八</a:t>
                  </a:r>
                  <a:endPara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阶段总结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908774" y="2885499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02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8" name="直接连接符 47"/>
                <p:cNvCxnSpPr/>
                <p:nvPr/>
              </p:nvCxnSpPr>
              <p:spPr>
                <a:xfrm>
                  <a:off x="2973377" y="294688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2984542" y="3849697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6294943" y="2736330"/>
                <a:ext cx="3377001" cy="2628902"/>
                <a:chOff x="3755933" y="2113781"/>
                <a:chExt cx="4228503" cy="3551582"/>
              </a:xfrm>
              <a:solidFill>
                <a:schemeClr val="accent1"/>
              </a:solidFill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789104" y="2113781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755933" y="5186453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Theoretical verification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755933" y="4024202"/>
                  <a:ext cx="2637262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实验七</a:t>
                  </a:r>
                  <a:endPara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阶段总结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4488156" y="2809270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03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>
                  <a:off x="6970644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6914322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7" name="直接连接符 47">
              <a:extLst>
                <a:ext uri="{FF2B5EF4-FFF2-40B4-BE49-F238E27FC236}">
                  <a16:creationId xmlns:a16="http://schemas.microsoft.com/office/drawing/2014/main" id="{675A6E54-6BB5-7A40-B759-2CF2B9A507F7}"/>
                </a:ext>
              </a:extLst>
            </p:cNvPr>
            <p:cNvCxnSpPr/>
            <p:nvPr/>
          </p:nvCxnSpPr>
          <p:spPr>
            <a:xfrm>
              <a:off x="7930863" y="3386458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47">
              <a:extLst>
                <a:ext uri="{FF2B5EF4-FFF2-40B4-BE49-F238E27FC236}">
                  <a16:creationId xmlns:a16="http://schemas.microsoft.com/office/drawing/2014/main" id="{DAD61E64-D810-A142-BCE9-DF218351B3DB}"/>
                </a:ext>
              </a:extLst>
            </p:cNvPr>
            <p:cNvCxnSpPr/>
            <p:nvPr/>
          </p:nvCxnSpPr>
          <p:spPr>
            <a:xfrm>
              <a:off x="7879269" y="4033137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10660" y="3558044"/>
            <a:ext cx="7567504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实验六阶段总结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2" y="354830"/>
            <a:ext cx="5140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实验六：软件需求分析阶段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4F4C31-16BA-4882-BA2C-6AFF7C5B3D86}"/>
              </a:ext>
            </a:extLst>
          </p:cNvPr>
          <p:cNvSpPr txBox="1"/>
          <p:nvPr/>
        </p:nvSpPr>
        <p:spPr>
          <a:xfrm>
            <a:off x="5026602" y="635571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 软件需求分析部分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0924B1-4700-44B5-BB92-9125BF9EB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51" y="1103126"/>
            <a:ext cx="10407521" cy="50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2" y="354830"/>
            <a:ext cx="4825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实验六：软件需求评审阶段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F8B55-FBBA-4813-9674-0DF93560E9F6}"/>
              </a:ext>
            </a:extLst>
          </p:cNvPr>
          <p:cNvSpPr txBox="1"/>
          <p:nvPr/>
        </p:nvSpPr>
        <p:spPr>
          <a:xfrm>
            <a:off x="4753840" y="6318504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 软件需求评审以及本阶段工作部分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8E24F0-8A9B-4FFB-A5BD-8A8EF7550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12" y="878050"/>
            <a:ext cx="10621343" cy="52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9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2" y="354830"/>
            <a:ext cx="417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实验六：甘特图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C73296-D4FC-433C-A845-2E608BC7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71" y="1114831"/>
            <a:ext cx="11520170" cy="5471466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5CD0792-73B5-7044-821E-DD3ABEA9262B}"/>
              </a:ext>
            </a:extLst>
          </p:cNvPr>
          <p:cNvCxnSpPr/>
          <p:nvPr/>
        </p:nvCxnSpPr>
        <p:spPr>
          <a:xfrm>
            <a:off x="3414713" y="4729163"/>
            <a:ext cx="1057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63012BF-A87A-6B40-908C-9D6D4B3EC1AB}"/>
              </a:ext>
            </a:extLst>
          </p:cNvPr>
          <p:cNvSpPr txBox="1"/>
          <p:nvPr/>
        </p:nvSpPr>
        <p:spPr>
          <a:xfrm>
            <a:off x="3028951" y="4374119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目前阶段</a:t>
            </a:r>
          </a:p>
        </p:txBody>
      </p:sp>
    </p:spTree>
    <p:extLst>
      <p:ext uri="{BB962C8B-B14F-4D97-AF65-F5344CB8AC3E}">
        <p14:creationId xmlns:p14="http://schemas.microsoft.com/office/powerpoint/2010/main" val="172014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>
            <a:extLst>
              <a:ext uri="{FF2B5EF4-FFF2-40B4-BE49-F238E27FC236}">
                <a16:creationId xmlns:a16="http://schemas.microsoft.com/office/drawing/2014/main" id="{FA5A0FFD-E725-B847-94ED-08C51530B43D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>
            <a:extLst>
              <a:ext uri="{FF2B5EF4-FFF2-40B4-BE49-F238E27FC236}">
                <a16:creationId xmlns:a16="http://schemas.microsoft.com/office/drawing/2014/main" id="{481850D3-AA65-3845-AE28-EE5D2F8533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7B923CB-3197-A84C-8AF6-4C8369ADCEF4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6AE8F69E-5921-654C-9088-7FDA8CB138F4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C035A8C-FF37-9D4F-9BE0-B3055A61A6D4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A91C13E-9F3C-F044-B1AD-A55F961EEDC6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BBAF7111-F800-9B46-B92A-472E9A472DE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59847" y="3522097"/>
            <a:ext cx="5152463" cy="917818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实验八阶段总结</a:t>
            </a:r>
          </a:p>
        </p:txBody>
      </p:sp>
    </p:spTree>
    <p:extLst>
      <p:ext uri="{BB962C8B-B14F-4D97-AF65-F5344CB8AC3E}">
        <p14:creationId xmlns:p14="http://schemas.microsoft.com/office/powerpoint/2010/main" val="31610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2" y="354830"/>
            <a:ext cx="44829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实验八：软件需求分析阶段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90EC47-8349-463E-B911-7FA0B8E9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77" y="1368745"/>
            <a:ext cx="8885690" cy="6961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69AA75-A574-4760-A718-9FBC61A0B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277" y="2580005"/>
            <a:ext cx="8885690" cy="13183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30F18-262E-4CF3-9A1C-AF6AE4CDABD6}"/>
              </a:ext>
            </a:extLst>
          </p:cNvPr>
          <p:cNvSpPr txBox="1"/>
          <p:nvPr/>
        </p:nvSpPr>
        <p:spPr>
          <a:xfrm>
            <a:off x="5100619" y="2092644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 小组工作量评估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3C6A18-98F8-4D03-87D1-E4485196D0C9}"/>
              </a:ext>
            </a:extLst>
          </p:cNvPr>
          <p:cNvSpPr txBox="1"/>
          <p:nvPr/>
        </p:nvSpPr>
        <p:spPr>
          <a:xfrm>
            <a:off x="5100619" y="3949770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 组员工作量评估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80D5EE-7B17-47DE-A02D-298C9F4CC845}"/>
              </a:ext>
            </a:extLst>
          </p:cNvPr>
          <p:cNvSpPr txBox="1"/>
          <p:nvPr/>
        </p:nvSpPr>
        <p:spPr>
          <a:xfrm>
            <a:off x="5100619" y="6300667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 阶段性数据统计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AEE8F7-4F50-BE4D-B9FE-C9A398AA0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277" y="4288324"/>
            <a:ext cx="888569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6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7DF7-25A9-5047-8235-F916B08CBDC4}"/>
              </a:ext>
            </a:extLst>
          </p:cNvPr>
          <p:cNvSpPr/>
          <p:nvPr/>
        </p:nvSpPr>
        <p:spPr>
          <a:xfrm>
            <a:off x="1089211" y="354830"/>
            <a:ext cx="4654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实验八：软件需求评审阶段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50CDC0-CCCE-4379-B3E3-4D41549D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45" y="1864985"/>
            <a:ext cx="11705334" cy="14378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0CD8D0-F07D-4DB4-9D20-16F90BAAD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45" y="4060616"/>
            <a:ext cx="11705334" cy="16155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EF1BB9-9D9E-4882-88BB-479017C3033F}"/>
              </a:ext>
            </a:extLst>
          </p:cNvPr>
          <p:cNvSpPr txBox="1"/>
          <p:nvPr/>
        </p:nvSpPr>
        <p:spPr>
          <a:xfrm>
            <a:off x="5463470" y="3379719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 小组工作量评估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0919F9-B621-44FA-A1C5-F1D5175C46B2}"/>
              </a:ext>
            </a:extLst>
          </p:cNvPr>
          <p:cNvSpPr txBox="1"/>
          <p:nvPr/>
        </p:nvSpPr>
        <p:spPr>
          <a:xfrm>
            <a:off x="5463470" y="5827937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 组员工作量评估</a:t>
            </a:r>
          </a:p>
        </p:txBody>
      </p:sp>
    </p:spTree>
    <p:extLst>
      <p:ext uri="{BB962C8B-B14F-4D97-AF65-F5344CB8AC3E}">
        <p14:creationId xmlns:p14="http://schemas.microsoft.com/office/powerpoint/2010/main" val="163067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EABAB"/>
      </a:accent2>
      <a:accent3>
        <a:srgbClr val="C00000"/>
      </a:accent3>
      <a:accent4>
        <a:srgbClr val="AEABAB"/>
      </a:accent4>
      <a:accent5>
        <a:srgbClr val="C00000"/>
      </a:accent5>
      <a:accent6>
        <a:srgbClr val="AEABAB"/>
      </a:accent6>
      <a:hlink>
        <a:srgbClr val="FF0000"/>
      </a:hlink>
      <a:folHlink>
        <a:srgbClr val="C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454</Words>
  <Application>Microsoft Macintosh PowerPoint</Application>
  <PresentationFormat>自定义</PresentationFormat>
  <Paragraphs>96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汉仪南宫体简</vt:lpstr>
      <vt:lpstr>腾祥铁山楷书简繁合集</vt:lpstr>
      <vt:lpstr>Microsoft YaHei</vt:lpstr>
      <vt:lpstr>Arial</vt:lpstr>
      <vt:lpstr>Calibri</vt:lpstr>
      <vt:lpstr>Calibri Light</vt:lpstr>
      <vt:lpstr>千图网海量PPT模板www.58pic.com</vt:lpstr>
      <vt:lpstr>1_千图网海量PPT模板www.58pic.com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Microsoft Office User</cp:lastModifiedBy>
  <cp:revision>238</cp:revision>
  <dcterms:created xsi:type="dcterms:W3CDTF">2018-10-20T02:59:00Z</dcterms:created>
  <dcterms:modified xsi:type="dcterms:W3CDTF">2020-04-24T09:05:56Z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