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 id="2147483666" r:id="rId3"/>
  </p:sldMasterIdLst>
  <p:notesMasterIdLst>
    <p:notesMasterId r:id="rId24"/>
  </p:notesMasterIdLst>
  <p:sldIdLst>
    <p:sldId id="7573" r:id="rId4"/>
    <p:sldId id="7693" r:id="rId5"/>
    <p:sldId id="257" r:id="rId6"/>
    <p:sldId id="7592" r:id="rId7"/>
    <p:sldId id="7670" r:id="rId8"/>
    <p:sldId id="7681" r:id="rId9"/>
    <p:sldId id="7682" r:id="rId10"/>
    <p:sldId id="7679" r:id="rId11"/>
    <p:sldId id="7680" r:id="rId12"/>
    <p:sldId id="7683" r:id="rId13"/>
    <p:sldId id="7685" r:id="rId14"/>
    <p:sldId id="7598" r:id="rId15"/>
    <p:sldId id="7684" r:id="rId16"/>
    <p:sldId id="7687" r:id="rId17"/>
    <p:sldId id="7688" r:id="rId18"/>
    <p:sldId id="7689" r:id="rId19"/>
    <p:sldId id="7690" r:id="rId20"/>
    <p:sldId id="7691" r:id="rId21"/>
    <p:sldId id="7692" r:id="rId22"/>
    <p:sldId id="7602" r:id="rId23"/>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 id="2" name="1193280091@qq.com" initials="1"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E4E5"/>
    <a:srgbClr val="BAD7D7"/>
    <a:srgbClr val="E4EEEF"/>
    <a:srgbClr val="93C3C2"/>
    <a:srgbClr val="DBB84F"/>
    <a:srgbClr val="B7D5D5"/>
    <a:srgbClr val="B8D8D7"/>
    <a:srgbClr val="CFE3E4"/>
    <a:srgbClr val="CAA984"/>
    <a:srgbClr val="F8E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402" autoAdjust="0"/>
    <p:restoredTop sz="93448" autoAdjust="0"/>
  </p:normalViewPr>
  <p:slideViewPr>
    <p:cSldViewPr snapToGrid="0">
      <p:cViewPr varScale="1">
        <p:scale>
          <a:sx n="86" d="100"/>
          <a:sy n="86" d="100"/>
        </p:scale>
        <p:origin x="240" y="792"/>
      </p:cViewPr>
      <p:guideLst/>
    </p:cSldViewPr>
  </p:slideViewPr>
  <p:notesTextViewPr>
    <p:cViewPr>
      <p:scale>
        <a:sx n="1" d="1"/>
        <a:sy n="1" d="1"/>
      </p:scale>
      <p:origin x="0" y="0"/>
    </p:cViewPr>
  </p:notesTextViewPr>
  <p:sorterViewPr>
    <p:cViewPr>
      <p:scale>
        <a:sx n="190" d="100"/>
        <a:sy n="190" d="100"/>
      </p:scale>
      <p:origin x="0" y="-3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8C3C3-31A8-453D-A20D-411C6C37285D}"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98766-6A9C-4F2F-8D78-A8B7F422C2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a:t>
            </a:fld>
            <a:endParaRPr lang="zh-CN" altLang="en-US"/>
          </a:p>
        </p:txBody>
      </p:sp>
    </p:spTree>
    <p:extLst>
      <p:ext uri="{BB962C8B-B14F-4D97-AF65-F5344CB8AC3E}">
        <p14:creationId xmlns:p14="http://schemas.microsoft.com/office/powerpoint/2010/main" val="2674487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 name="平行四边形 4"/>
          <p:cNvSpPr/>
          <p:nvPr userDrawn="1"/>
        </p:nvSpPr>
        <p:spPr>
          <a:xfrm>
            <a:off x="146304" y="231648"/>
            <a:ext cx="731520"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平行四边形 3"/>
          <p:cNvSpPr/>
          <p:nvPr userDrawn="1"/>
        </p:nvSpPr>
        <p:spPr>
          <a:xfrm>
            <a:off x="298704" y="353568"/>
            <a:ext cx="731520"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平行四边形 1"/>
          <p:cNvSpPr/>
          <p:nvPr userDrawn="1"/>
        </p:nvSpPr>
        <p:spPr>
          <a:xfrm>
            <a:off x="219456" y="292608"/>
            <a:ext cx="731520"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userDrawn="1"/>
        </p:nvSpPr>
        <p:spPr>
          <a:xfrm>
            <a:off x="298704" y="331744"/>
            <a:ext cx="561372"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90204" pitchFamily="34" charset="0"/>
                <a:cs typeface="Arial" panose="020B0604020202090204" pitchFamily="34" charset="0"/>
              </a:rPr>
              <a:t>‹#›</a:t>
            </a:fld>
            <a:endParaRPr kumimoji="1" lang="zh-CN" altLang="en-US" sz="2400" dirty="0">
              <a:solidFill>
                <a:schemeClr val="bg1"/>
              </a:solidFill>
              <a:latin typeface="Arial" panose="020B0604020202090204" pitchFamily="34" charset="0"/>
              <a:cs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600"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600"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600"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600"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rot="5400000" flipH="1" flipV="1">
            <a:off x="2665413" y="-2665413"/>
            <a:ext cx="6858000" cy="12188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p:cNvSpPr/>
          <p:nvPr userDrawn="1"/>
        </p:nvSpPr>
        <p:spPr>
          <a:xfrm>
            <a:off x="146304" y="231648"/>
            <a:ext cx="731520"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平行四边形 3"/>
          <p:cNvSpPr/>
          <p:nvPr userDrawn="1"/>
        </p:nvSpPr>
        <p:spPr>
          <a:xfrm>
            <a:off x="298704" y="353568"/>
            <a:ext cx="731520"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平行四边形 1"/>
          <p:cNvSpPr/>
          <p:nvPr userDrawn="1"/>
        </p:nvSpPr>
        <p:spPr>
          <a:xfrm>
            <a:off x="219456" y="292608"/>
            <a:ext cx="731520"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userDrawn="1"/>
        </p:nvSpPr>
        <p:spPr>
          <a:xfrm>
            <a:off x="298704" y="331744"/>
            <a:ext cx="561372"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90204" pitchFamily="34" charset="0"/>
                <a:cs typeface="Arial" panose="020B0604020202090204" pitchFamily="34" charset="0"/>
              </a:rPr>
              <a:t>‹#›</a:t>
            </a:fld>
            <a:endParaRPr kumimoji="1" lang="zh-CN" altLang="en-US" sz="2400" dirty="0">
              <a:solidFill>
                <a:schemeClr val="bg1"/>
              </a:solidFill>
              <a:latin typeface="Arial" panose="020B0604020202090204" pitchFamily="34" charset="0"/>
              <a:cs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600"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9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600"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9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600"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9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600"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9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304BD-32ED-4569-95E0-79139CDFBD25}" type="datetimeFigureOut">
              <a:rPr lang="zh-CN" altLang="en-US" smtClean="0"/>
              <a:t>2020/5/15</a:t>
            </a:fld>
            <a:endParaRPr lang="zh-CN" alt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FEBCE-7B8C-4726-BE9D-7E547D7921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8.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0"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1" name="直角三角形 70"/>
          <p:cNvSpPr/>
          <p:nvPr/>
        </p:nvSpPr>
        <p:spPr>
          <a:xfrm rot="16200000">
            <a:off x="7641899"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 name="直角三角形 1"/>
          <p:cNvSpPr/>
          <p:nvPr/>
        </p:nvSpPr>
        <p:spPr>
          <a:xfrm rot="5400000">
            <a:off x="0"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0" name="直角三角形 69"/>
          <p:cNvSpPr/>
          <p:nvPr/>
        </p:nvSpPr>
        <p:spPr>
          <a:xfrm rot="16200000">
            <a:off x="8202041"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 name="平行四边形 2"/>
          <p:cNvSpPr/>
          <p:nvPr/>
        </p:nvSpPr>
        <p:spPr>
          <a:xfrm>
            <a:off x="1779829" y="0"/>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3" name="平行四边形 72"/>
          <p:cNvSpPr/>
          <p:nvPr/>
        </p:nvSpPr>
        <p:spPr>
          <a:xfrm>
            <a:off x="-2440510" y="1167124"/>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4" name="平行四边形 73"/>
          <p:cNvSpPr/>
          <p:nvPr/>
        </p:nvSpPr>
        <p:spPr>
          <a:xfrm>
            <a:off x="10769689" y="2156848"/>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5" name="平行四边形 74"/>
          <p:cNvSpPr/>
          <p:nvPr/>
        </p:nvSpPr>
        <p:spPr>
          <a:xfrm>
            <a:off x="6626236" y="4658924"/>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1" name="文本框 10"/>
          <p:cNvSpPr txBox="1"/>
          <p:nvPr/>
        </p:nvSpPr>
        <p:spPr>
          <a:xfrm>
            <a:off x="2930535" y="2960772"/>
            <a:ext cx="6393347" cy="646331"/>
          </a:xfrm>
          <a:prstGeom prst="rect">
            <a:avLst/>
          </a:prstGeom>
          <a:noFill/>
        </p:spPr>
        <p:txBody>
          <a:bodyPr wrap="square">
            <a:spAutoFit/>
          </a:bodyPr>
          <a:lstStyle/>
          <a:p>
            <a:pPr defTabSz="913130">
              <a:defRPr/>
            </a:pPr>
            <a:r>
              <a:rPr lang="en-US" altLang="zh-CN" sz="3600" dirty="0" err="1">
                <a:latin typeface="Microsoft YaHei" panose="020B0503020204020204" pitchFamily="34" charset="-122"/>
                <a:ea typeface="Microsoft YaHei" panose="020B0503020204020204" pitchFamily="34" charset="-122"/>
              </a:rPr>
              <a:t>Gitea</a:t>
            </a:r>
            <a:r>
              <a:rPr lang="zh-CN" altLang="en-US" sz="3600" dirty="0">
                <a:latin typeface="Microsoft YaHei" panose="020B0503020204020204" pitchFamily="34" charset="-122"/>
                <a:ea typeface="Microsoft YaHei" panose="020B0503020204020204" pitchFamily="34" charset="-122"/>
              </a:rPr>
              <a:t>测试说明及测试用例设计</a:t>
            </a:r>
            <a:endParaRPr lang="en-US" altLang="zh-CN" sz="3600" dirty="0">
              <a:latin typeface="Microsoft YaHei" panose="020B0503020204020204" pitchFamily="34" charset="-122"/>
              <a:ea typeface="Microsoft YaHei" panose="020B0503020204020204" pitchFamily="34" charset="-122"/>
            </a:endParaRPr>
          </a:p>
        </p:txBody>
      </p:sp>
      <p:sp>
        <p:nvSpPr>
          <p:cNvPr id="13" name="矩形 12"/>
          <p:cNvSpPr/>
          <p:nvPr/>
        </p:nvSpPr>
        <p:spPr>
          <a:xfrm>
            <a:off x="4476163" y="3564009"/>
            <a:ext cx="3236500" cy="1291379"/>
          </a:xfrm>
          <a:prstGeom prst="rect">
            <a:avLst/>
          </a:prstGeom>
        </p:spPr>
        <p:txBody>
          <a:bodyPr wrap="square">
            <a:spAutoFit/>
          </a:bodyPr>
          <a:lstStyle/>
          <a:p>
            <a:pPr>
              <a:lnSpc>
                <a:spcPct val="150000"/>
              </a:lnSpc>
            </a:pPr>
            <a:r>
              <a:rPr kumimoji="1" lang="zh-CN" altLang="en-US" dirty="0"/>
              <a:t>组长：麦梓健</a:t>
            </a:r>
            <a:endParaRPr kumimoji="1" lang="en-US" altLang="zh-CN" dirty="0"/>
          </a:p>
          <a:p>
            <a:pPr>
              <a:lnSpc>
                <a:spcPct val="150000"/>
              </a:lnSpc>
            </a:pPr>
            <a:r>
              <a:rPr kumimoji="1" lang="zh-CN" altLang="en-US" dirty="0"/>
              <a:t>组员：王子璇 王伟民 郑锋 </a:t>
            </a:r>
            <a:endParaRPr kumimoji="1" lang="en-US" altLang="zh-CN" dirty="0"/>
          </a:p>
          <a:p>
            <a:pPr>
              <a:lnSpc>
                <a:spcPct val="150000"/>
              </a:lnSpc>
            </a:pPr>
            <a:r>
              <a:rPr kumimoji="1" lang="zh-CN" altLang="en-US" dirty="0"/>
              <a:t>             孙维华 洪治凑 </a:t>
            </a:r>
            <a:endParaRPr kumimoji="1" lang="en-US" altLang="zh-CN" dirty="0"/>
          </a:p>
        </p:txBody>
      </p:sp>
      <p:sp>
        <p:nvSpPr>
          <p:cNvPr id="4" name="矩形 3"/>
          <p:cNvSpPr/>
          <p:nvPr/>
        </p:nvSpPr>
        <p:spPr>
          <a:xfrm>
            <a:off x="4900775" y="2581589"/>
            <a:ext cx="1800493" cy="307777"/>
          </a:xfrm>
          <a:prstGeom prst="rect">
            <a:avLst/>
          </a:prstGeom>
        </p:spPr>
        <p:txBody>
          <a:bodyPr wrap="none">
            <a:spAutoFit/>
          </a:bodyPr>
          <a:lstStyle/>
          <a:p>
            <a:pPr defTabSz="913130">
              <a:defRPr/>
            </a:pPr>
            <a:r>
              <a:rPr lang="zh-CN" altLang="en-US" sz="1400" dirty="0">
                <a:latin typeface="Microsoft YaHei" panose="020B0503020204020204" pitchFamily="34" charset="-122"/>
                <a:ea typeface="Microsoft YaHei" panose="020B0503020204020204" pitchFamily="34" charset="-122"/>
              </a:rPr>
              <a:t>第十一周交流汇报：</a:t>
            </a:r>
            <a:endParaRPr lang="en-US" altLang="zh-CN" sz="1400" dirty="0">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4683782" y="1850419"/>
            <a:ext cx="2085937" cy="646331"/>
          </a:xfrm>
          <a:prstGeom prst="rect">
            <a:avLst/>
          </a:prstGeom>
          <a:noFill/>
        </p:spPr>
        <p:txBody>
          <a:bodyPr wrap="square">
            <a:spAutoFit/>
          </a:bodyPr>
          <a:lstStyle/>
          <a:p>
            <a:pPr defTabSz="913130">
              <a:defRPr/>
            </a:pPr>
            <a:r>
              <a:rPr lang="en-US" altLang="zh-CN" sz="3600" dirty="0">
                <a:latin typeface="Microsoft YaHei" panose="020B0503020204020204" pitchFamily="34" charset="-122"/>
                <a:ea typeface="Microsoft YaHei" panose="020B0503020204020204" pitchFamily="34" charset="-122"/>
              </a:rPr>
              <a:t>N-</a:t>
            </a:r>
            <a:r>
              <a:rPr lang="en-US" altLang="zh-CN" sz="3600" dirty="0" err="1">
                <a:latin typeface="Microsoft YaHei" panose="020B0503020204020204" pitchFamily="34" charset="-122"/>
                <a:ea typeface="Microsoft YaHei" panose="020B0503020204020204" pitchFamily="34" charset="-122"/>
              </a:rPr>
              <a:t>Gitea</a:t>
            </a:r>
            <a:endParaRPr lang="en-US" altLang="zh-CN" sz="3600" dirty="0">
              <a:latin typeface="Microsoft YaHei" panose="020B0503020204020204" pitchFamily="34" charset="-122"/>
              <a:ea typeface="Microsoft YaHei"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par>
                          <p:cTn id="11" fill="hold">
                            <p:stCondLst>
                              <p:cond delay="250"/>
                            </p:stCondLst>
                            <p:childTnLst>
                              <p:par>
                                <p:cTn id="12" presetID="17" presetClass="entr" presetSubtype="1" fill="hold" nodeType="afterEffect">
                                  <p:stCondLst>
                                    <p:cond delay="0"/>
                                  </p:stCondLst>
                                  <p:iterate type="lt">
                                    <p:tmPct val="4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250" fill="hold"/>
                                        <p:tgtEl>
                                          <p:spTgt spid="14"/>
                                        </p:tgtEl>
                                        <p:attrNameLst>
                                          <p:attrName>ppt_x</p:attrName>
                                        </p:attrNameLst>
                                      </p:cBhvr>
                                      <p:tavLst>
                                        <p:tav tm="0">
                                          <p:val>
                                            <p:strVal val="#ppt_x"/>
                                          </p:val>
                                        </p:tav>
                                        <p:tav tm="100000">
                                          <p:val>
                                            <p:strVal val="#ppt_x"/>
                                          </p:val>
                                        </p:tav>
                                      </p:tavLst>
                                    </p:anim>
                                    <p:anim calcmode="lin" valueType="num">
                                      <p:cBhvr>
                                        <p:cTn id="15" dur="250" fill="hold"/>
                                        <p:tgtEl>
                                          <p:spTgt spid="14"/>
                                        </p:tgtEl>
                                        <p:attrNameLst>
                                          <p:attrName>ppt_y</p:attrName>
                                        </p:attrNameLst>
                                      </p:cBhvr>
                                      <p:tavLst>
                                        <p:tav tm="0">
                                          <p:val>
                                            <p:strVal val="#ppt_y-#ppt_h/2"/>
                                          </p:val>
                                        </p:tav>
                                        <p:tav tm="100000">
                                          <p:val>
                                            <p:strVal val="#ppt_y"/>
                                          </p:val>
                                        </p:tav>
                                      </p:tavLst>
                                    </p:anim>
                                    <p:anim calcmode="lin" valueType="num">
                                      <p:cBhvr>
                                        <p:cTn id="16" dur="250" fill="hold"/>
                                        <p:tgtEl>
                                          <p:spTgt spid="14"/>
                                        </p:tgtEl>
                                        <p:attrNameLst>
                                          <p:attrName>ppt_w</p:attrName>
                                        </p:attrNameLst>
                                      </p:cBhvr>
                                      <p:tavLst>
                                        <p:tav tm="0">
                                          <p:val>
                                            <p:strVal val="#ppt_w"/>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3332886"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缺陷处理流程</a:t>
            </a: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5051685" y="0"/>
            <a:ext cx="7137140" cy="6858000"/>
          </a:xfrm>
          <a:prstGeom prst="rect">
            <a:avLst/>
          </a:prstGeom>
        </p:spPr>
      </p:pic>
      <p:sp>
        <p:nvSpPr>
          <p:cNvPr id="5" name="矩形 4"/>
          <p:cNvSpPr/>
          <p:nvPr/>
        </p:nvSpPr>
        <p:spPr>
          <a:xfrm>
            <a:off x="214859" y="1755862"/>
            <a:ext cx="4207239" cy="3731214"/>
          </a:xfrm>
          <a:prstGeom prst="rect">
            <a:avLst/>
          </a:prstGeom>
        </p:spPr>
        <p:txBody>
          <a:bodyPr wrap="square">
            <a:spAutoFit/>
          </a:bodyPr>
          <a:lstStyle/>
          <a:p>
            <a:pPr algn="just">
              <a:lnSpc>
                <a:spcPct val="150000"/>
              </a:lnSpc>
              <a:spcAft>
                <a:spcPts val="0"/>
              </a:spcAft>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如图所示，我们需要对测试得到的</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列表进行处理：</a:t>
            </a:r>
          </a:p>
          <a:p>
            <a:pPr marL="342900" lvl="0" indent="-342900" algn="just">
              <a:lnSpc>
                <a:spcPct val="150000"/>
              </a:lnSpc>
              <a:spcAft>
                <a:spcPts val="0"/>
              </a:spcAft>
              <a:buFont typeface="+mj-lt"/>
              <a:buAutoNum type="arabicPeriod"/>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检查</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，判断</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的类型</a:t>
            </a:r>
          </a:p>
          <a:p>
            <a:pPr marL="742950" lvl="1" indent="-285750" algn="just">
              <a:lnSpc>
                <a:spcPct val="150000"/>
              </a:lnSpc>
              <a:spcAft>
                <a:spcPts val="0"/>
              </a:spcAft>
              <a:buFont typeface="+mj-lt"/>
              <a:buAutoNum type="alphaLcParenR"/>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是代码</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，核实</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endPar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endParaRPr>
          </a:p>
          <a:p>
            <a:pPr marL="742950" lvl="1" indent="-285750" algn="just">
              <a:lnSpc>
                <a:spcPct val="150000"/>
              </a:lnSpc>
              <a:spcAft>
                <a:spcPts val="0"/>
              </a:spcAft>
              <a:buFont typeface="+mj-lt"/>
              <a:buAutoNum type="alphaLcParenR"/>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不是</a:t>
            </a:r>
            <a:r>
              <a:rPr lang="en-US"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bug</a:t>
            </a: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，让测试组再次确实</a:t>
            </a:r>
          </a:p>
          <a:p>
            <a:pPr marL="742950" lvl="1" indent="-285750" algn="just">
              <a:lnSpc>
                <a:spcPct val="150000"/>
              </a:lnSpc>
              <a:spcAft>
                <a:spcPts val="0"/>
              </a:spcAft>
              <a:buFont typeface="+mj-lt"/>
              <a:buAutoNum type="alphaLcParenR"/>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设计问题，更新设计</a:t>
            </a:r>
          </a:p>
          <a:p>
            <a:pPr marL="342900" lvl="0" indent="-342900" algn="just">
              <a:lnSpc>
                <a:spcPct val="150000"/>
              </a:lnSpc>
              <a:spcAft>
                <a:spcPts val="0"/>
              </a:spcAft>
              <a:buFont typeface="+mj-lt"/>
              <a:buAutoNum type="arabicPeriod"/>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对问题清单一一确认</a:t>
            </a:r>
          </a:p>
          <a:p>
            <a:pPr marL="342900" lvl="0" indent="-342900" algn="just">
              <a:lnSpc>
                <a:spcPct val="150000"/>
              </a:lnSpc>
              <a:spcAft>
                <a:spcPts val="0"/>
              </a:spcAft>
              <a:buFont typeface="+mj-lt"/>
              <a:buAutoNum type="arabicPeriod"/>
            </a:pPr>
            <a:r>
              <a:rPr lang="zh-CN" altLang="zh-CN" sz="2000" kern="100" dirty="0">
                <a:latin typeface="Microsoft YaHei" panose="020B0503020204020204" pitchFamily="34" charset="-122"/>
                <a:ea typeface="Microsoft YaHei" panose="020B0503020204020204" pitchFamily="34" charset="-122"/>
                <a:cs typeface="Times New Roman" panose="02020503050405090304" pitchFamily="18" charset="0"/>
              </a:rPr>
              <a:t>去除问题</a:t>
            </a:r>
            <a:endParaRPr lang="zh-CN" altLang="zh-CN" sz="2000" kern="100" dirty="0">
              <a:effectLst/>
              <a:latin typeface="Microsoft YaHei" panose="020B0503020204020204" pitchFamily="34" charset="-122"/>
              <a:ea typeface="Microsoft YaHei"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3332886"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缺陷报告模版</a:t>
            </a:r>
          </a:p>
        </p:txBody>
      </p:sp>
      <p:graphicFrame>
        <p:nvGraphicFramePr>
          <p:cNvPr id="2" name="表格 1"/>
          <p:cNvGraphicFramePr>
            <a:graphicFrameLocks noGrp="1"/>
          </p:cNvGraphicFramePr>
          <p:nvPr/>
        </p:nvGraphicFramePr>
        <p:xfrm>
          <a:off x="5420201" y="661925"/>
          <a:ext cx="6803196" cy="5764735"/>
        </p:xfrm>
        <a:graphic>
          <a:graphicData uri="http://schemas.openxmlformats.org/drawingml/2006/table">
            <a:tbl>
              <a:tblPr firstRow="1" firstCol="1" bandRow="1">
                <a:tableStyleId>{5C22544A-7EE6-4342-B048-85BDC9FD1C3A}</a:tableStyleId>
              </a:tblPr>
              <a:tblGrid>
                <a:gridCol w="1700389">
                  <a:extLst>
                    <a:ext uri="{9D8B030D-6E8A-4147-A177-3AD203B41FA5}">
                      <a16:colId xmlns:a16="http://schemas.microsoft.com/office/drawing/2014/main" val="20000"/>
                    </a:ext>
                  </a:extLst>
                </a:gridCol>
                <a:gridCol w="1436959">
                  <a:extLst>
                    <a:ext uri="{9D8B030D-6E8A-4147-A177-3AD203B41FA5}">
                      <a16:colId xmlns:a16="http://schemas.microsoft.com/office/drawing/2014/main" val="20001"/>
                    </a:ext>
                  </a:extLst>
                </a:gridCol>
                <a:gridCol w="2093481">
                  <a:extLst>
                    <a:ext uri="{9D8B030D-6E8A-4147-A177-3AD203B41FA5}">
                      <a16:colId xmlns:a16="http://schemas.microsoft.com/office/drawing/2014/main" val="20002"/>
                    </a:ext>
                  </a:extLst>
                </a:gridCol>
                <a:gridCol w="1572367">
                  <a:extLst>
                    <a:ext uri="{9D8B030D-6E8A-4147-A177-3AD203B41FA5}">
                      <a16:colId xmlns:a16="http://schemas.microsoft.com/office/drawing/2014/main" val="20003"/>
                    </a:ext>
                  </a:extLst>
                </a:gridCol>
              </a:tblGrid>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项目组名称</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l">
                        <a:lnSpc>
                          <a:spcPct val="150000"/>
                        </a:lnSpc>
                        <a:spcAft>
                          <a:spcPts val="0"/>
                        </a:spcAft>
                      </a:pPr>
                      <a:r>
                        <a:rPr lang="en-US" sz="2000" kern="100" dirty="0">
                          <a:effectLst/>
                          <a:latin typeface="Microsoft YaHei" panose="020B0503020204020204" pitchFamily="34" charset="-122"/>
                          <a:ea typeface="Microsoft YaHei" panose="020B0503020204020204" pitchFamily="34" charset="-122"/>
                        </a:rPr>
                        <a:t>N-</a:t>
                      </a:r>
                      <a:r>
                        <a:rPr lang="en-US" sz="2000" kern="100" dirty="0" err="1">
                          <a:effectLst/>
                          <a:latin typeface="Microsoft YaHei" panose="020B0503020204020204" pitchFamily="34" charset="-122"/>
                          <a:ea typeface="Microsoft YaHei" panose="020B0503020204020204" pitchFamily="34" charset="-122"/>
                        </a:rPr>
                        <a:t>Gitea</a:t>
                      </a:r>
                      <a:endParaRPr lang="zh-CN" sz="2000" kern="100" dirty="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a:t>
                      </a:r>
                      <a:r>
                        <a:rPr lang="en-US" sz="2000" kern="100">
                          <a:effectLst/>
                          <a:latin typeface="Microsoft YaHei" panose="020B0503020204020204" pitchFamily="34" charset="-122"/>
                          <a:ea typeface="Microsoft YaHei" panose="020B0503020204020204" pitchFamily="34" charset="-122"/>
                        </a:rPr>
                        <a:t>ID</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缺陷命名</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527870">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缺陷提交时间</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缺陷类型</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缺陷状态</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提交人</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r h="877865">
                <a:tc>
                  <a:txBody>
                    <a:bodyPr/>
                    <a:lstStyle/>
                    <a:p>
                      <a:pPr algn="just">
                        <a:lnSpc>
                          <a:spcPct val="150000"/>
                        </a:lnSpc>
                        <a:spcAft>
                          <a:spcPts val="0"/>
                        </a:spcAft>
                      </a:pPr>
                      <a:r>
                        <a:rPr lang="zh-CN" sz="2000" kern="100" dirty="0">
                          <a:effectLst/>
                          <a:latin typeface="Microsoft YaHei" panose="020B0503020204020204" pitchFamily="34" charset="-122"/>
                          <a:ea typeface="Microsoft YaHei" panose="020B0503020204020204" pitchFamily="34" charset="-122"/>
                        </a:rPr>
                        <a:t>缺陷所属模块</a:t>
                      </a:r>
                      <a:endParaRPr lang="zh-CN" sz="2000" kern="100" dirty="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缺陷所属测试用例</a:t>
                      </a:r>
                      <a:r>
                        <a:rPr lang="en-US" sz="2000" kern="100">
                          <a:effectLst/>
                          <a:latin typeface="Microsoft YaHei" panose="020B0503020204020204" pitchFamily="34" charset="-122"/>
                          <a:ea typeface="Microsoft YaHei" panose="020B0503020204020204" pitchFamily="34" charset="-122"/>
                        </a:rPr>
                        <a:t>ID</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extLst>
                  <a:ext uri="{0D108BD9-81ED-4DB2-BD59-A6C34878D82A}">
                    <a16:rowId xmlns:a16="http://schemas.microsoft.com/office/drawing/2014/main" val="10004"/>
                  </a:ext>
                </a:extLst>
              </a:tr>
              <a:tr h="539438">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测试环境信息</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缺陷历史版本</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extLst>
                  <a:ext uri="{0D108BD9-81ED-4DB2-BD59-A6C34878D82A}">
                    <a16:rowId xmlns:a16="http://schemas.microsoft.com/office/drawing/2014/main" val="10005"/>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简要描述</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测试步骤</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预期结果</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实际结果</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9"/>
                  </a:ext>
                </a:extLst>
              </a:tr>
              <a:tr h="527586">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缺陷处理结果</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a:effectLst/>
                          <a:latin typeface="Microsoft YaHei" panose="020B0503020204020204" pitchFamily="34" charset="-122"/>
                          <a:ea typeface="Microsoft YaHei" panose="020B0503020204020204" pitchFamily="34" charset="-122"/>
                        </a:rPr>
                        <a:t> </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0"/>
                  </a:ext>
                </a:extLst>
              </a:tr>
              <a:tr h="411497">
                <a:tc>
                  <a:txBody>
                    <a:bodyPr/>
                    <a:lstStyle/>
                    <a:p>
                      <a:pPr algn="just">
                        <a:lnSpc>
                          <a:spcPct val="150000"/>
                        </a:lnSpc>
                        <a:spcAft>
                          <a:spcPts val="0"/>
                        </a:spcAft>
                      </a:pPr>
                      <a:r>
                        <a:rPr lang="zh-CN" sz="2000" kern="100">
                          <a:effectLst/>
                          <a:latin typeface="Microsoft YaHei" panose="020B0503020204020204" pitchFamily="34" charset="-122"/>
                          <a:ea typeface="Microsoft YaHei" panose="020B0503020204020204" pitchFamily="34" charset="-122"/>
                        </a:rPr>
                        <a:t>备注</a:t>
                      </a:r>
                      <a:endParaRPr lang="zh-CN" sz="2000" kern="10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gridSpan="3">
                  <a:txBody>
                    <a:bodyPr/>
                    <a:lstStyle/>
                    <a:p>
                      <a:pPr algn="just">
                        <a:lnSpc>
                          <a:spcPct val="150000"/>
                        </a:lnSpc>
                        <a:spcAft>
                          <a:spcPts val="0"/>
                        </a:spcAft>
                      </a:pPr>
                      <a:r>
                        <a:rPr lang="en-US" sz="2000" kern="100" dirty="0">
                          <a:effectLst/>
                          <a:latin typeface="Microsoft YaHei" panose="020B0503020204020204" pitchFamily="34" charset="-122"/>
                          <a:ea typeface="Microsoft YaHei" panose="020B0503020204020204" pitchFamily="34" charset="-122"/>
                        </a:rPr>
                        <a:t> </a:t>
                      </a:r>
                      <a:endParaRPr lang="zh-CN" sz="2000" kern="100" dirty="0">
                        <a:effectLst/>
                        <a:latin typeface="Microsoft YaHei" panose="020B0503020204020204" pitchFamily="34" charset="-122"/>
                        <a:ea typeface="Microsoft YaHei" panose="020B0503020204020204" pitchFamily="34" charset="-122"/>
                        <a:cs typeface="Times New Roman" panose="0202050305040509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1"/>
                  </a:ext>
                </a:extLst>
              </a:tr>
            </a:tbl>
          </a:graphicData>
        </a:graphic>
      </p:graphicFrame>
      <p:sp>
        <p:nvSpPr>
          <p:cNvPr id="6" name="矩形 5"/>
          <p:cNvSpPr/>
          <p:nvPr/>
        </p:nvSpPr>
        <p:spPr>
          <a:xfrm>
            <a:off x="179882" y="995626"/>
            <a:ext cx="4926766" cy="5862374"/>
          </a:xfrm>
          <a:prstGeom prst="rect">
            <a:avLst/>
          </a:prstGeom>
        </p:spPr>
        <p:txBody>
          <a:bodyPr wrap="square">
            <a:spAutoFit/>
          </a:bodyPr>
          <a:lstStyle/>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缺陷类型：设计问题，代码问题，还是其他</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缺陷状态：该缺陷的活动状态，活动或者已修复</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缺陷所属模块：与测试需求说明书保持一致</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缺陷所属测试用例</a:t>
            </a:r>
            <a:r>
              <a:rPr lang="en-US" altLang="zh-CN" kern="100" dirty="0">
                <a:latin typeface="DengXian" panose="02010600030101010101" pitchFamily="2" charset="-122"/>
                <a:cs typeface="Times New Roman" panose="02020503050405090304" pitchFamily="18" charset="0"/>
              </a:rPr>
              <a:t>ID</a:t>
            </a:r>
            <a:r>
              <a:rPr lang="zh-CN" altLang="zh-CN" kern="100" dirty="0">
                <a:latin typeface="DengXian" panose="02010600030101010101" pitchFamily="2" charset="-122"/>
                <a:cs typeface="Times New Roman" panose="02020503050405090304" pitchFamily="18" charset="0"/>
              </a:rPr>
              <a:t>：与发现缺陷时，所执行的测试用例</a:t>
            </a:r>
            <a:r>
              <a:rPr lang="en-US" altLang="zh-CN" kern="100" dirty="0">
                <a:latin typeface="DengXian" panose="02010600030101010101" pitchFamily="2" charset="-122"/>
                <a:cs typeface="Times New Roman" panose="02020503050405090304" pitchFamily="18" charset="0"/>
              </a:rPr>
              <a:t>ID</a:t>
            </a:r>
            <a:r>
              <a:rPr lang="zh-CN" altLang="zh-CN" kern="100" dirty="0">
                <a:latin typeface="DengXian" panose="02010600030101010101" pitchFamily="2" charset="-122"/>
                <a:cs typeface="Times New Roman" panose="02020503050405090304" pitchFamily="18" charset="0"/>
              </a:rPr>
              <a:t>保持一致</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测试环境信息：这一块儿需要尽可能详细</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742950" lvl="1" indent="-28575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部署的系统环境、版本</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742950" lvl="1" indent="-28575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使用的开发语言、版本</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742950" lvl="1" indent="-28575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其他参与测试的软件的版本</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测试步骤：尽量与测试用例中说明的保持一致，但要与实际相符</a:t>
            </a:r>
            <a:endParaRPr lang="zh-CN" altLang="zh-CN" kern="100" dirty="0">
              <a:latin typeface="DengXian" panose="02010600030101010101" pitchFamily="2" charset="-122"/>
              <a:ea typeface="DengXian" panose="02010600030101010101" pitchFamily="2" charset="-122"/>
              <a:cs typeface="Times New Roman" panose="02020503050405090304" pitchFamily="18" charset="0"/>
            </a:endParaRPr>
          </a:p>
          <a:p>
            <a:pPr marL="342900" lvl="0" indent="-342900" algn="just">
              <a:lnSpc>
                <a:spcPct val="150000"/>
              </a:lnSpc>
              <a:spcAft>
                <a:spcPts val="0"/>
              </a:spcAft>
              <a:buSzPts val="1000"/>
              <a:buFont typeface="Wingdings" panose="05000000000000000000" pitchFamily="2" charset="2"/>
              <a:buChar char=""/>
            </a:pPr>
            <a:r>
              <a:rPr lang="zh-CN" altLang="zh-CN" kern="100" dirty="0">
                <a:latin typeface="DengXian" panose="02010600030101010101" pitchFamily="2" charset="-122"/>
                <a:cs typeface="Times New Roman" panose="02020503050405090304" pitchFamily="18" charset="0"/>
              </a:rPr>
              <a:t>缺陷处理结果：搁置不修复，已修复，正在修复</a:t>
            </a:r>
            <a:endParaRPr lang="zh-CN" altLang="zh-CN" kern="100" dirty="0">
              <a:effectLst/>
              <a:latin typeface="DengXian" panose="02010600030101010101" pitchFamily="2" charset="-122"/>
              <a:ea typeface="DengXian" panose="02010600030101010101" pitchFamily="2" charset="-122"/>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6"/>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6" name="4"/>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5"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03</a:t>
            </a:r>
          </a:p>
        </p:txBody>
      </p:sp>
      <p:sp>
        <p:nvSpPr>
          <p:cNvPr id="19" name="平行四边形 18"/>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0" name="平行四边形 19"/>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1" name="平行四边形 20"/>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2" name="平行四边形 21"/>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9" name="2"/>
          <p:cNvSpPr txBox="1"/>
          <p:nvPr>
            <p:custDataLst>
              <p:tags r:id="rId2"/>
            </p:custDataLst>
          </p:nvPr>
        </p:nvSpPr>
        <p:spPr>
          <a:xfrm>
            <a:off x="3741565" y="3522097"/>
            <a:ext cx="4705694" cy="917818"/>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en-US"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rPr>
              <a:t>测试用例设计</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9">
                                            <p:txEl>
                                              <p:pRg st="0" end="0"/>
                                            </p:txEl>
                                          </p:spTgt>
                                        </p:tgtEl>
                                        <p:attrNameLst>
                                          <p:attrName>style.visibility</p:attrName>
                                        </p:attrNameLst>
                                      </p:cBhvr>
                                      <p:to>
                                        <p:strVal val="visible"/>
                                      </p:to>
                                    </p:set>
                                    <p:animScale>
                                      <p:cBhvr>
                                        <p:cTn id="11"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9">
                                            <p:txEl>
                                              <p:pRg st="0" end="0"/>
                                            </p:txEl>
                                          </p:spTgt>
                                        </p:tgtEl>
                                        <p:attrNameLst>
                                          <p:attrName>ppt_x</p:attrName>
                                          <p:attrName>ppt_y</p:attrName>
                                        </p:attrNameLst>
                                      </p:cBhvr>
                                    </p:animMotion>
                                    <p:animEffect transition="in" filter="fade">
                                      <p:cBhvr>
                                        <p:cTn id="13"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测试用例设计：原框架部分</a:t>
            </a:r>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p:txBody>
      </p:sp>
      <p:graphicFrame>
        <p:nvGraphicFramePr>
          <p:cNvPr id="2" name="表格 1"/>
          <p:cNvGraphicFramePr>
            <a:graphicFrameLocks noGrp="1"/>
          </p:cNvGraphicFramePr>
          <p:nvPr/>
        </p:nvGraphicFramePr>
        <p:xfrm>
          <a:off x="0" y="1199213"/>
          <a:ext cx="12188826" cy="5658786"/>
        </p:xfrm>
        <a:graphic>
          <a:graphicData uri="http://schemas.openxmlformats.org/drawingml/2006/table">
            <a:tbl>
              <a:tblPr firstRow="1" firstCol="1" bandRow="1">
                <a:tableStyleId>{5C22544A-7EE6-4342-B048-85BDC9FD1C3A}</a:tableStyleId>
              </a:tblPr>
              <a:tblGrid>
                <a:gridCol w="2439530">
                  <a:extLst>
                    <a:ext uri="{9D8B030D-6E8A-4147-A177-3AD203B41FA5}">
                      <a16:colId xmlns:a16="http://schemas.microsoft.com/office/drawing/2014/main" val="20000"/>
                    </a:ext>
                  </a:extLst>
                </a:gridCol>
                <a:gridCol w="1933383">
                  <a:extLst>
                    <a:ext uri="{9D8B030D-6E8A-4147-A177-3AD203B41FA5}">
                      <a16:colId xmlns:a16="http://schemas.microsoft.com/office/drawing/2014/main" val="20001"/>
                    </a:ext>
                  </a:extLst>
                </a:gridCol>
                <a:gridCol w="1877463">
                  <a:extLst>
                    <a:ext uri="{9D8B030D-6E8A-4147-A177-3AD203B41FA5}">
                      <a16:colId xmlns:a16="http://schemas.microsoft.com/office/drawing/2014/main" val="20002"/>
                    </a:ext>
                  </a:extLst>
                </a:gridCol>
                <a:gridCol w="2493974">
                  <a:extLst>
                    <a:ext uri="{9D8B030D-6E8A-4147-A177-3AD203B41FA5}">
                      <a16:colId xmlns:a16="http://schemas.microsoft.com/office/drawing/2014/main" val="20003"/>
                    </a:ext>
                  </a:extLst>
                </a:gridCol>
                <a:gridCol w="3444476">
                  <a:extLst>
                    <a:ext uri="{9D8B030D-6E8A-4147-A177-3AD203B41FA5}">
                      <a16:colId xmlns:a16="http://schemas.microsoft.com/office/drawing/2014/main" val="20004"/>
                    </a:ext>
                  </a:extLst>
                </a:gridCol>
              </a:tblGrid>
              <a:tr h="540598">
                <a:tc>
                  <a:txBody>
                    <a:bodyPr/>
                    <a:lstStyle/>
                    <a:p>
                      <a:pPr indent="127000" algn="ctr">
                        <a:lnSpc>
                          <a:spcPct val="150000"/>
                        </a:lnSpc>
                        <a:spcAft>
                          <a:spcPts val="0"/>
                        </a:spcAft>
                      </a:pPr>
                      <a:r>
                        <a:rPr lang="zh-CN" sz="1400" kern="100">
                          <a:effectLst/>
                        </a:rPr>
                        <a:t>测试用例编号</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ctr">
                        <a:lnSpc>
                          <a:spcPct val="150000"/>
                        </a:lnSpc>
                        <a:spcAft>
                          <a:spcPts val="0"/>
                        </a:spcAft>
                      </a:pPr>
                      <a:r>
                        <a:rPr lang="zh-CN" sz="1400" kern="100" dirty="0">
                          <a:effectLst/>
                        </a:rPr>
                        <a:t>测试用例名称</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ctr">
                        <a:lnSpc>
                          <a:spcPct val="150000"/>
                        </a:lnSpc>
                        <a:spcAft>
                          <a:spcPts val="0"/>
                        </a:spcAft>
                      </a:pPr>
                      <a:r>
                        <a:rPr lang="zh-CN" sz="1400" kern="100">
                          <a:effectLst/>
                        </a:rPr>
                        <a:t>测试部分</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ctr">
                        <a:lnSpc>
                          <a:spcPct val="150000"/>
                        </a:lnSpc>
                        <a:spcAft>
                          <a:spcPts val="0"/>
                        </a:spcAft>
                      </a:pPr>
                      <a:r>
                        <a:rPr lang="zh-CN" sz="1400" kern="100">
                          <a:effectLst/>
                        </a:rPr>
                        <a:t>测试相关模块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ctr">
                        <a:lnSpc>
                          <a:spcPct val="150000"/>
                        </a:lnSpc>
                        <a:spcAft>
                          <a:spcPts val="0"/>
                        </a:spcAft>
                      </a:pPr>
                      <a:r>
                        <a:rPr lang="zh-CN" sz="1400" kern="100">
                          <a:effectLst/>
                        </a:rPr>
                        <a:t>测试说明</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0"/>
                  </a:ext>
                </a:extLst>
              </a:tr>
              <a:tr h="615145">
                <a:tc>
                  <a:txBody>
                    <a:bodyPr/>
                    <a:lstStyle/>
                    <a:p>
                      <a:pPr indent="127000" algn="just">
                        <a:lnSpc>
                          <a:spcPct val="150000"/>
                        </a:lnSpc>
                        <a:spcAft>
                          <a:spcPts val="0"/>
                        </a:spcAft>
                      </a:pPr>
                      <a:r>
                        <a:rPr lang="en-US" sz="1400" kern="100">
                          <a:effectLst/>
                        </a:rPr>
                        <a:t>TestCase001</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Gitea</a:t>
                      </a:r>
                      <a:r>
                        <a:rPr lang="zh-CN" sz="1400" kern="100">
                          <a:effectLst/>
                        </a:rPr>
                        <a:t>分支管理有效性测试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原框架组件功能模块功能性需求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dirty="0" err="1">
                          <a:effectLst/>
                        </a:rPr>
                        <a:t>Gitea</a:t>
                      </a:r>
                      <a:r>
                        <a:rPr lang="zh-CN" sz="1400" kern="100" dirty="0">
                          <a:effectLst/>
                        </a:rPr>
                        <a:t>分支管理模块</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输入一系列</a:t>
                      </a:r>
                      <a:r>
                        <a:rPr lang="en-US" sz="1400" kern="100">
                          <a:effectLst/>
                        </a:rPr>
                        <a:t>git</a:t>
                      </a:r>
                      <a:r>
                        <a:rPr lang="zh-CN" sz="1400" kern="100">
                          <a:effectLst/>
                        </a:rPr>
                        <a:t>命令，查看能够正常执行</a:t>
                      </a:r>
                      <a:r>
                        <a:rPr lang="en-US" sz="1400" kern="100">
                          <a:effectLst/>
                        </a:rPr>
                        <a:t>git</a:t>
                      </a:r>
                      <a:r>
                        <a:rPr lang="zh-CN" sz="1400" kern="100">
                          <a:effectLst/>
                        </a:rPr>
                        <a:t>命令。</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1"/>
                  </a:ext>
                </a:extLst>
              </a:tr>
              <a:tr h="804323">
                <a:tc>
                  <a:txBody>
                    <a:bodyPr/>
                    <a:lstStyle/>
                    <a:p>
                      <a:pPr indent="127000" algn="just">
                        <a:lnSpc>
                          <a:spcPct val="150000"/>
                        </a:lnSpc>
                        <a:spcAft>
                          <a:spcPts val="0"/>
                        </a:spcAft>
                      </a:pPr>
                      <a:r>
                        <a:rPr lang="en-US" sz="1400" kern="100">
                          <a:effectLst/>
                        </a:rPr>
                        <a:t>TestCase002</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Gitea</a:t>
                      </a:r>
                      <a:r>
                        <a:rPr lang="zh-CN" sz="1400" kern="100">
                          <a:effectLst/>
                        </a:rPr>
                        <a:t>仓库管理有效性测试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原框架组件功能模块功能性需求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Gitea</a:t>
                      </a:r>
                      <a:r>
                        <a:rPr lang="zh-CN" sz="1400" kern="100">
                          <a:effectLst/>
                        </a:rPr>
                        <a:t>仓库管理模块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在</a:t>
                      </a:r>
                      <a:r>
                        <a:rPr lang="en-US" sz="1400" kern="100">
                          <a:effectLst/>
                        </a:rPr>
                        <a:t>Gitea</a:t>
                      </a:r>
                      <a:r>
                        <a:rPr lang="zh-CN" sz="1400" kern="100">
                          <a:effectLst/>
                        </a:rPr>
                        <a:t>服务管理界面上进行一系列仓库设置操作，查看能否正常执行。</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2"/>
                  </a:ext>
                </a:extLst>
              </a:tr>
              <a:tr h="1091582">
                <a:tc>
                  <a:txBody>
                    <a:bodyPr/>
                    <a:lstStyle/>
                    <a:p>
                      <a:pPr indent="127000" algn="just">
                        <a:lnSpc>
                          <a:spcPct val="150000"/>
                        </a:lnSpc>
                        <a:spcAft>
                          <a:spcPts val="0"/>
                        </a:spcAft>
                      </a:pPr>
                      <a:r>
                        <a:rPr lang="en-US" sz="1400" kern="100">
                          <a:effectLst/>
                        </a:rPr>
                        <a:t>TestCase003</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数据库配置有效性测试</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原框架组件功能模块功能性需求</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数据库配置模块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给定数据配置信息，进行数据库配置；请求连接数据库。查看能否正确配置数据库和进行数据库连接</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3"/>
                  </a:ext>
                </a:extLst>
              </a:tr>
              <a:tr h="615145">
                <a:tc>
                  <a:txBody>
                    <a:bodyPr/>
                    <a:lstStyle/>
                    <a:p>
                      <a:pPr indent="127000" algn="just">
                        <a:lnSpc>
                          <a:spcPct val="150000"/>
                        </a:lnSpc>
                        <a:spcAft>
                          <a:spcPts val="0"/>
                        </a:spcAft>
                      </a:pPr>
                      <a:r>
                        <a:rPr lang="en-US" sz="1400" kern="100">
                          <a:effectLst/>
                        </a:rPr>
                        <a:t>TestCase004</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服务属性设置有效性测试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原框架组件功能模块功能性需求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服务属性设置模块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进行一系列服务属性设置动作。查看能否正确设置服务属性</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4"/>
                  </a:ext>
                </a:extLst>
              </a:tr>
              <a:tr h="874326">
                <a:tc>
                  <a:txBody>
                    <a:bodyPr/>
                    <a:lstStyle/>
                    <a:p>
                      <a:pPr indent="127000" algn="just">
                        <a:lnSpc>
                          <a:spcPct val="150000"/>
                        </a:lnSpc>
                        <a:spcAft>
                          <a:spcPts val="0"/>
                        </a:spcAft>
                      </a:pPr>
                      <a:r>
                        <a:rPr lang="en-US" sz="1400" kern="100">
                          <a:effectLst/>
                        </a:rPr>
                        <a:t>TestCase005</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网页消息通知有效性测试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原框架组件功能模块功能性需求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网页通知消息模块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进行网页消息通知设置，并设法触发消息通知。查看能否正确的进行消息通知</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5"/>
                  </a:ext>
                </a:extLst>
              </a:tr>
              <a:tr h="1117667">
                <a:tc>
                  <a:txBody>
                    <a:bodyPr/>
                    <a:lstStyle/>
                    <a:p>
                      <a:pPr indent="127000" algn="just">
                        <a:lnSpc>
                          <a:spcPct val="150000"/>
                        </a:lnSpc>
                        <a:spcAft>
                          <a:spcPts val="0"/>
                        </a:spcAft>
                      </a:pPr>
                      <a:r>
                        <a:rPr lang="en-US" sz="1400" kern="100">
                          <a:effectLst/>
                        </a:rPr>
                        <a:t>TestCase006</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Email</a:t>
                      </a:r>
                      <a:r>
                        <a:rPr lang="zh-CN" sz="1400" kern="100">
                          <a:effectLst/>
                        </a:rPr>
                        <a:t>通知有效性测试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原框架组件功能模块功能性需求</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dirty="0">
                          <a:effectLst/>
                        </a:rPr>
                        <a:t>Email</a:t>
                      </a:r>
                      <a:r>
                        <a:rPr lang="zh-CN" sz="1400" kern="100" dirty="0">
                          <a:effectLst/>
                        </a:rPr>
                        <a:t>消息通知</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当用户操作能够触发</a:t>
                      </a:r>
                      <a:r>
                        <a:rPr lang="en-US" sz="1400" kern="100" dirty="0">
                          <a:effectLst/>
                        </a:rPr>
                        <a:t>Email</a:t>
                      </a:r>
                      <a:r>
                        <a:rPr lang="zh-CN" sz="1400" kern="100" dirty="0">
                          <a:effectLst/>
                        </a:rPr>
                        <a:t>通知时，查看相关用户是否能收到邮件通知</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测试用例设计：拓展模块部分</a:t>
            </a:r>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p:txBody>
      </p:sp>
      <p:graphicFrame>
        <p:nvGraphicFramePr>
          <p:cNvPr id="5" name="表格 4"/>
          <p:cNvGraphicFramePr>
            <a:graphicFrameLocks noGrp="1"/>
          </p:cNvGraphicFramePr>
          <p:nvPr/>
        </p:nvGraphicFramePr>
        <p:xfrm>
          <a:off x="0" y="1297742"/>
          <a:ext cx="12188823" cy="5560258"/>
        </p:xfrm>
        <a:graphic>
          <a:graphicData uri="http://schemas.openxmlformats.org/drawingml/2006/table">
            <a:tbl>
              <a:tblPr firstRow="1" firstCol="1" bandRow="1">
                <a:tableStyleId>{5C22544A-7EE6-4342-B048-85BDC9FD1C3A}</a:tableStyleId>
              </a:tblPr>
              <a:tblGrid>
                <a:gridCol w="2439529">
                  <a:extLst>
                    <a:ext uri="{9D8B030D-6E8A-4147-A177-3AD203B41FA5}">
                      <a16:colId xmlns:a16="http://schemas.microsoft.com/office/drawing/2014/main" val="20000"/>
                    </a:ext>
                  </a:extLst>
                </a:gridCol>
                <a:gridCol w="1933382">
                  <a:extLst>
                    <a:ext uri="{9D8B030D-6E8A-4147-A177-3AD203B41FA5}">
                      <a16:colId xmlns:a16="http://schemas.microsoft.com/office/drawing/2014/main" val="20001"/>
                    </a:ext>
                  </a:extLst>
                </a:gridCol>
                <a:gridCol w="1877464">
                  <a:extLst>
                    <a:ext uri="{9D8B030D-6E8A-4147-A177-3AD203B41FA5}">
                      <a16:colId xmlns:a16="http://schemas.microsoft.com/office/drawing/2014/main" val="20002"/>
                    </a:ext>
                  </a:extLst>
                </a:gridCol>
                <a:gridCol w="2493974">
                  <a:extLst>
                    <a:ext uri="{9D8B030D-6E8A-4147-A177-3AD203B41FA5}">
                      <a16:colId xmlns:a16="http://schemas.microsoft.com/office/drawing/2014/main" val="20003"/>
                    </a:ext>
                  </a:extLst>
                </a:gridCol>
                <a:gridCol w="3444474">
                  <a:extLst>
                    <a:ext uri="{9D8B030D-6E8A-4147-A177-3AD203B41FA5}">
                      <a16:colId xmlns:a16="http://schemas.microsoft.com/office/drawing/2014/main" val="20004"/>
                    </a:ext>
                  </a:extLst>
                </a:gridCol>
              </a:tblGrid>
              <a:tr h="642637">
                <a:tc>
                  <a:txBody>
                    <a:bodyPr/>
                    <a:lstStyle/>
                    <a:p>
                      <a:pPr indent="127000" algn="just">
                        <a:lnSpc>
                          <a:spcPct val="150000"/>
                        </a:lnSpc>
                        <a:spcAft>
                          <a:spcPts val="0"/>
                        </a:spcAft>
                      </a:pPr>
                      <a:r>
                        <a:rPr lang="en-US" sz="1400" kern="100" dirty="0">
                          <a:effectLst/>
                        </a:rPr>
                        <a:t>TestCase007</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微信通知模块加载有效性测试</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通知模块加载模块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在</a:t>
                      </a:r>
                      <a:r>
                        <a:rPr lang="en-US" sz="1400" kern="100" dirty="0" err="1">
                          <a:effectLst/>
                        </a:rPr>
                        <a:t>Gitea</a:t>
                      </a:r>
                      <a:r>
                        <a:rPr lang="zh-CN" sz="1400" kern="100" dirty="0">
                          <a:effectLst/>
                        </a:rPr>
                        <a:t>原生支持的环境中进行通知模块加载。查看能否正确的进行通知模块加载。</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0"/>
                  </a:ext>
                </a:extLst>
              </a:tr>
              <a:tr h="569027">
                <a:tc>
                  <a:txBody>
                    <a:bodyPr/>
                    <a:lstStyle/>
                    <a:p>
                      <a:pPr indent="127000" algn="just">
                        <a:lnSpc>
                          <a:spcPct val="150000"/>
                        </a:lnSpc>
                        <a:spcAft>
                          <a:spcPts val="0"/>
                        </a:spcAft>
                      </a:pPr>
                      <a:r>
                        <a:rPr lang="en-US" sz="1400" kern="100">
                          <a:effectLst/>
                        </a:rPr>
                        <a:t>TestCase008</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微信通知服务有效性测试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拓展模块功能性需求</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微信通知服务模块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当触发微信通知的操作时，</a:t>
                      </a:r>
                      <a:r>
                        <a:rPr lang="en-US" sz="1400" kern="100">
                          <a:effectLst/>
                        </a:rPr>
                        <a:t>Gitea</a:t>
                      </a:r>
                      <a:r>
                        <a:rPr lang="zh-CN" sz="1400" kern="100">
                          <a:effectLst/>
                        </a:rPr>
                        <a:t>将消息通过微信进行通知</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1"/>
                  </a:ext>
                </a:extLst>
              </a:tr>
              <a:tr h="642637">
                <a:tc>
                  <a:txBody>
                    <a:bodyPr/>
                    <a:lstStyle/>
                    <a:p>
                      <a:pPr indent="127000" algn="just">
                        <a:lnSpc>
                          <a:spcPct val="150000"/>
                        </a:lnSpc>
                        <a:spcAft>
                          <a:spcPts val="0"/>
                        </a:spcAft>
                      </a:pPr>
                      <a:r>
                        <a:rPr lang="en-US" sz="1400" kern="100">
                          <a:effectLst/>
                        </a:rPr>
                        <a:t>TestCase009</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dirty="0">
                          <a:effectLst/>
                        </a:rPr>
                        <a:t>UI</a:t>
                      </a:r>
                      <a:r>
                        <a:rPr lang="zh-CN" sz="1400" kern="100" dirty="0">
                          <a:effectLst/>
                        </a:rPr>
                        <a:t>界面有效性测试</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前端</a:t>
                      </a:r>
                      <a:r>
                        <a:rPr lang="en-US" sz="1400" kern="100">
                          <a:effectLst/>
                        </a:rPr>
                        <a:t>UI</a:t>
                      </a:r>
                      <a:r>
                        <a:rPr lang="zh-CN" sz="1400" kern="100">
                          <a:effectLst/>
                        </a:rPr>
                        <a:t>界面设置模块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对</a:t>
                      </a:r>
                      <a:r>
                        <a:rPr lang="en-US" sz="1400" kern="100">
                          <a:effectLst/>
                        </a:rPr>
                        <a:t>UI</a:t>
                      </a:r>
                      <a:r>
                        <a:rPr lang="zh-CN" sz="1400" kern="100">
                          <a:effectLst/>
                        </a:rPr>
                        <a:t>界面所有的</a:t>
                      </a:r>
                      <a:r>
                        <a:rPr lang="en-US" sz="1400" kern="100">
                          <a:effectLst/>
                        </a:rPr>
                        <a:t>URL</a:t>
                      </a:r>
                      <a:r>
                        <a:rPr lang="zh-CN" sz="1400" kern="100">
                          <a:effectLst/>
                        </a:rPr>
                        <a:t>进行触发测试，查看资源定位情况，能否正常返回。</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2"/>
                  </a:ext>
                </a:extLst>
              </a:tr>
              <a:tr h="974455">
                <a:tc>
                  <a:txBody>
                    <a:bodyPr/>
                    <a:lstStyle/>
                    <a:p>
                      <a:pPr indent="127000" algn="just">
                        <a:lnSpc>
                          <a:spcPct val="150000"/>
                        </a:lnSpc>
                        <a:spcAft>
                          <a:spcPts val="0"/>
                        </a:spcAft>
                      </a:pPr>
                      <a:r>
                        <a:rPr lang="en-US" sz="1400" kern="100">
                          <a:effectLst/>
                        </a:rPr>
                        <a:t>TestCase010</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Gitea</a:t>
                      </a:r>
                      <a:r>
                        <a:rPr lang="zh-CN" sz="1400" kern="100">
                          <a:effectLst/>
                        </a:rPr>
                        <a:t>数据库有效性测试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数据库模块、数据库服务模块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输入一系列</a:t>
                      </a:r>
                      <a:r>
                        <a:rPr lang="en-US" sz="1400" kern="100">
                          <a:effectLst/>
                        </a:rPr>
                        <a:t>Gitea</a:t>
                      </a:r>
                      <a:r>
                        <a:rPr lang="zh-CN" sz="1400" kern="100">
                          <a:effectLst/>
                        </a:rPr>
                        <a:t>模块配置信息。查看数据库能否正确的存储这些信息，同时能否通过拓展模块正确的进行增删查改。</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3"/>
                  </a:ext>
                </a:extLst>
              </a:tr>
              <a:tr h="569027">
                <a:tc>
                  <a:txBody>
                    <a:bodyPr/>
                    <a:lstStyle/>
                    <a:p>
                      <a:pPr indent="127000" algn="just">
                        <a:lnSpc>
                          <a:spcPct val="150000"/>
                        </a:lnSpc>
                        <a:spcAft>
                          <a:spcPts val="0"/>
                        </a:spcAft>
                      </a:pPr>
                      <a:r>
                        <a:rPr lang="en-US" sz="1400" kern="100">
                          <a:effectLst/>
                        </a:rPr>
                        <a:t>TestCase011</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gRPC</a:t>
                      </a:r>
                      <a:r>
                        <a:rPr lang="zh-CN" sz="1400" kern="100">
                          <a:effectLst/>
                        </a:rPr>
                        <a:t>数据库有效性测试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数据库模块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查看数据库是否可以正常操作用户信息以及配置信息</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4"/>
                  </a:ext>
                </a:extLst>
              </a:tr>
              <a:tr h="816121">
                <a:tc>
                  <a:txBody>
                    <a:bodyPr/>
                    <a:lstStyle/>
                    <a:p>
                      <a:pPr indent="127000" algn="just">
                        <a:lnSpc>
                          <a:spcPct val="150000"/>
                        </a:lnSpc>
                        <a:spcAft>
                          <a:spcPts val="0"/>
                        </a:spcAft>
                      </a:pPr>
                      <a:r>
                        <a:rPr lang="en-US" sz="1400" kern="100">
                          <a:effectLst/>
                        </a:rPr>
                        <a:t>TestCase0012</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URL</a:t>
                      </a:r>
                      <a:r>
                        <a:rPr lang="zh-CN" sz="1400" kern="100">
                          <a:effectLst/>
                        </a:rPr>
                        <a:t>路由有效性测试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en-US" sz="1400" kern="100">
                          <a:effectLst/>
                        </a:rPr>
                        <a:t>URL</a:t>
                      </a:r>
                      <a:r>
                        <a:rPr lang="zh-CN" sz="1400" kern="100">
                          <a:effectLst/>
                        </a:rPr>
                        <a:t>路由模块</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输入一系列</a:t>
                      </a:r>
                      <a:r>
                        <a:rPr lang="en-US" sz="1400" kern="100" dirty="0">
                          <a:effectLst/>
                        </a:rPr>
                        <a:t>URL</a:t>
                      </a:r>
                      <a:r>
                        <a:rPr lang="zh-CN" sz="1400" kern="100" dirty="0">
                          <a:effectLst/>
                        </a:rPr>
                        <a:t>进行注册</a:t>
                      </a:r>
                      <a:r>
                        <a:rPr lang="zh-CN" altLang="en-US" sz="1400" kern="100" dirty="0">
                          <a:effectLst/>
                        </a:rPr>
                        <a:t>和访问</a:t>
                      </a:r>
                      <a:r>
                        <a:rPr lang="zh-CN" sz="1400" kern="100" dirty="0">
                          <a:effectLst/>
                        </a:rPr>
                        <a:t>。查看能否正确的进行代理转发。</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5"/>
                  </a:ext>
                </a:extLst>
              </a:tr>
              <a:tr h="974455">
                <a:tc>
                  <a:txBody>
                    <a:bodyPr/>
                    <a:lstStyle/>
                    <a:p>
                      <a:pPr indent="127000" algn="just">
                        <a:lnSpc>
                          <a:spcPct val="150000"/>
                        </a:lnSpc>
                        <a:spcAft>
                          <a:spcPts val="0"/>
                        </a:spcAft>
                      </a:pPr>
                      <a:r>
                        <a:rPr lang="en-US" sz="1400" kern="100">
                          <a:effectLst/>
                        </a:rPr>
                        <a:t>TestCase0013</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配置文件管理有效性测试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配置文件管理管理模块</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输入一系列</a:t>
                      </a:r>
                      <a:r>
                        <a:rPr lang="en-US" sz="1400" kern="100" dirty="0" err="1">
                          <a:effectLst/>
                        </a:rPr>
                        <a:t>Gitea</a:t>
                      </a:r>
                      <a:r>
                        <a:rPr lang="zh-CN" sz="1400" kern="100" dirty="0">
                          <a:effectLst/>
                        </a:rPr>
                        <a:t>的全局配置和个人配置信息，然后在各个模块引用和查询。查看能否正确的进行配置文件的引用和管理。</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6"/>
                  </a:ext>
                </a:extLst>
              </a:tr>
              <a:tr h="310819">
                <a:tc>
                  <a:txBody>
                    <a:bodyPr/>
                    <a:lstStyle/>
                    <a:p>
                      <a:pPr indent="127000" algn="just">
                        <a:lnSpc>
                          <a:spcPct val="150000"/>
                        </a:lnSpc>
                        <a:spcAft>
                          <a:spcPts val="0"/>
                        </a:spcAft>
                      </a:pPr>
                      <a:r>
                        <a:rPr lang="en-US" sz="1400" kern="100" dirty="0">
                          <a:effectLst/>
                        </a:rPr>
                        <a:t>TestCase0014</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模块加载有效性测试</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a:effectLst/>
                        </a:rPr>
                        <a:t>拓展模块功能性需求</a:t>
                      </a:r>
                      <a:endParaRPr lang="zh-CN" sz="1400" kern="10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动态加载模块模块</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tc>
                  <a:txBody>
                    <a:bodyPr/>
                    <a:lstStyle/>
                    <a:p>
                      <a:pPr indent="127000" algn="just">
                        <a:lnSpc>
                          <a:spcPct val="150000"/>
                        </a:lnSpc>
                        <a:spcAft>
                          <a:spcPts val="0"/>
                        </a:spcAft>
                      </a:pPr>
                      <a:r>
                        <a:rPr lang="zh-CN" sz="1400" kern="100" dirty="0">
                          <a:effectLst/>
                        </a:rPr>
                        <a:t>利用</a:t>
                      </a:r>
                      <a:r>
                        <a:rPr lang="en-US" sz="1400" kern="100" dirty="0" err="1">
                          <a:effectLst/>
                        </a:rPr>
                        <a:t>gPRC</a:t>
                      </a:r>
                      <a:r>
                        <a:rPr lang="zh-CN" sz="1400" kern="100" dirty="0">
                          <a:effectLst/>
                        </a:rPr>
                        <a:t>动态加载模块</a:t>
                      </a:r>
                      <a:endParaRPr lang="zh-CN" sz="1400" kern="100" dirty="0">
                        <a:solidFill>
                          <a:srgbClr val="00000A"/>
                        </a:solidFill>
                        <a:effectLst/>
                        <a:latin typeface="Times New Roman" panose="02020503050405090304" pitchFamily="18" charset="0"/>
                        <a:ea typeface="宋体" panose="02010600030101010101" pitchFamily="2" charset="-122"/>
                        <a:cs typeface="微软雅黑" panose="020B0503020204020204" pitchFamily="34" charset="-122"/>
                      </a:endParaRPr>
                    </a:p>
                  </a:txBody>
                  <a:tcPr marL="16709" marR="16709" marT="0" marB="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测试用例描述：微信通知服务有效性测试</a:t>
            </a:r>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p:txBody>
      </p:sp>
      <p:graphicFrame>
        <p:nvGraphicFramePr>
          <p:cNvPr id="2" name="表格 1"/>
          <p:cNvGraphicFramePr>
            <a:graphicFrameLocks noGrp="1"/>
          </p:cNvGraphicFramePr>
          <p:nvPr/>
        </p:nvGraphicFramePr>
        <p:xfrm>
          <a:off x="0" y="976064"/>
          <a:ext cx="12188822" cy="5866234"/>
        </p:xfrm>
        <a:graphic>
          <a:graphicData uri="http://schemas.openxmlformats.org/drawingml/2006/table">
            <a:tbl>
              <a:tblPr firstRow="1" firstCol="1" bandRow="1">
                <a:tableStyleId>{5C22544A-7EE6-4342-B048-85BDC9FD1C3A}</a:tableStyleId>
              </a:tblPr>
              <a:tblGrid>
                <a:gridCol w="1873770">
                  <a:extLst>
                    <a:ext uri="{9D8B030D-6E8A-4147-A177-3AD203B41FA5}">
                      <a16:colId xmlns:a16="http://schemas.microsoft.com/office/drawing/2014/main" val="20000"/>
                    </a:ext>
                  </a:extLst>
                </a:gridCol>
                <a:gridCol w="2492813">
                  <a:extLst>
                    <a:ext uri="{9D8B030D-6E8A-4147-A177-3AD203B41FA5}">
                      <a16:colId xmlns:a16="http://schemas.microsoft.com/office/drawing/2014/main" val="20001"/>
                    </a:ext>
                  </a:extLst>
                </a:gridCol>
                <a:gridCol w="3540871">
                  <a:extLst>
                    <a:ext uri="{9D8B030D-6E8A-4147-A177-3AD203B41FA5}">
                      <a16:colId xmlns:a16="http://schemas.microsoft.com/office/drawing/2014/main" val="20002"/>
                    </a:ext>
                  </a:extLst>
                </a:gridCol>
                <a:gridCol w="1457487">
                  <a:extLst>
                    <a:ext uri="{9D8B030D-6E8A-4147-A177-3AD203B41FA5}">
                      <a16:colId xmlns:a16="http://schemas.microsoft.com/office/drawing/2014/main" val="20003"/>
                    </a:ext>
                  </a:extLst>
                </a:gridCol>
                <a:gridCol w="1457487">
                  <a:extLst>
                    <a:ext uri="{9D8B030D-6E8A-4147-A177-3AD203B41FA5}">
                      <a16:colId xmlns:a16="http://schemas.microsoft.com/office/drawing/2014/main" val="20004"/>
                    </a:ext>
                  </a:extLst>
                </a:gridCol>
                <a:gridCol w="1366394">
                  <a:extLst>
                    <a:ext uri="{9D8B030D-6E8A-4147-A177-3AD203B41FA5}">
                      <a16:colId xmlns:a16="http://schemas.microsoft.com/office/drawing/2014/main" val="20005"/>
                    </a:ext>
                  </a:extLst>
                </a:gridCol>
              </a:tblGrid>
              <a:tr h="281858">
                <a:tc>
                  <a:txBody>
                    <a:bodyPr/>
                    <a:lstStyle/>
                    <a:p>
                      <a:pPr>
                        <a:lnSpc>
                          <a:spcPct val="125000"/>
                        </a:lnSpc>
                        <a:spcAft>
                          <a:spcPts val="0"/>
                        </a:spcAft>
                      </a:pPr>
                      <a:r>
                        <a:rPr lang="zh-CN" sz="1400" kern="100">
                          <a:effectLst/>
                        </a:rPr>
                        <a:t>项目</a:t>
                      </a:r>
                      <a:r>
                        <a:rPr lang="en-US" sz="1400" kern="100">
                          <a:effectLst/>
                        </a:rPr>
                        <a:t>/</a:t>
                      </a:r>
                      <a:r>
                        <a:rPr lang="zh-CN" sz="1400" kern="100">
                          <a:effectLst/>
                        </a:rPr>
                        <a:t>软件</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en-US" sz="1400" kern="100">
                          <a:effectLst/>
                        </a:rPr>
                        <a:t>N-Gitea</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开发环境</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3">
                  <a:txBody>
                    <a:bodyPr/>
                    <a:lstStyle/>
                    <a:p>
                      <a:pPr>
                        <a:lnSpc>
                          <a:spcPct val="125000"/>
                        </a:lnSpc>
                        <a:spcAft>
                          <a:spcPts val="0"/>
                        </a:spcAft>
                      </a:pPr>
                      <a:r>
                        <a:rPr lang="en-US" sz="1400" kern="100">
                          <a:effectLst/>
                        </a:rPr>
                        <a:t>go</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34844">
                <a:tc>
                  <a:txBody>
                    <a:bodyPr/>
                    <a:lstStyle/>
                    <a:p>
                      <a:pPr>
                        <a:lnSpc>
                          <a:spcPct val="125000"/>
                        </a:lnSpc>
                        <a:spcAft>
                          <a:spcPts val="0"/>
                        </a:spcAft>
                      </a:pPr>
                      <a:r>
                        <a:rPr lang="zh-CN" sz="1400" kern="100">
                          <a:effectLst/>
                        </a:rPr>
                        <a:t>功能模块名</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微信通知服务有效性测试</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编制人</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3">
                  <a:txBody>
                    <a:bodyPr/>
                    <a:lstStyle/>
                    <a:p>
                      <a:pPr>
                        <a:lnSpc>
                          <a:spcPct val="125000"/>
                        </a:lnSpc>
                        <a:spcAft>
                          <a:spcPts val="0"/>
                        </a:spcAft>
                      </a:pPr>
                      <a:r>
                        <a:rPr lang="zh-CN" sz="1400" kern="100">
                          <a:effectLst/>
                        </a:rPr>
                        <a:t>王子璇</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43724">
                <a:tc>
                  <a:txBody>
                    <a:bodyPr/>
                    <a:lstStyle/>
                    <a:p>
                      <a:pPr>
                        <a:lnSpc>
                          <a:spcPct val="125000"/>
                        </a:lnSpc>
                        <a:spcAft>
                          <a:spcPts val="0"/>
                        </a:spcAft>
                      </a:pPr>
                      <a:r>
                        <a:rPr lang="zh-CN" sz="1400" kern="100">
                          <a:effectLst/>
                        </a:rPr>
                        <a:t>用例编号</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en-US" sz="1400" kern="100">
                          <a:effectLst/>
                        </a:rPr>
                        <a:t>TestCase008</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时间</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3">
                  <a:txBody>
                    <a:bodyPr/>
                    <a:lstStyle/>
                    <a:p>
                      <a:pPr>
                        <a:lnSpc>
                          <a:spcPct val="125000"/>
                        </a:lnSpc>
                        <a:spcAft>
                          <a:spcPts val="0"/>
                        </a:spcAft>
                      </a:pPr>
                      <a:r>
                        <a:rPr lang="en-US" sz="1400" kern="100">
                          <a:effectLst/>
                        </a:rPr>
                        <a:t>2020.5.12</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75813">
                <a:tc>
                  <a:txBody>
                    <a:bodyPr/>
                    <a:lstStyle/>
                    <a:p>
                      <a:pPr>
                        <a:lnSpc>
                          <a:spcPct val="125000"/>
                        </a:lnSpc>
                        <a:spcAft>
                          <a:spcPts val="0"/>
                        </a:spcAft>
                      </a:pPr>
                      <a:r>
                        <a:rPr lang="zh-CN" sz="1400" kern="100">
                          <a:effectLst/>
                        </a:rPr>
                        <a:t>功能模块说明</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5">
                  <a:txBody>
                    <a:bodyPr/>
                    <a:lstStyle/>
                    <a:p>
                      <a:pPr>
                        <a:lnSpc>
                          <a:spcPct val="125000"/>
                        </a:lnSpc>
                        <a:spcAft>
                          <a:spcPts val="0"/>
                        </a:spcAft>
                      </a:pPr>
                      <a:r>
                        <a:rPr lang="zh-CN" sz="1400" kern="100">
                          <a:effectLst/>
                        </a:rPr>
                        <a:t>微信通知以微信公众号的形式将消息发送给相关用户</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279637">
                <a:tc>
                  <a:txBody>
                    <a:bodyPr/>
                    <a:lstStyle/>
                    <a:p>
                      <a:pPr>
                        <a:lnSpc>
                          <a:spcPct val="125000"/>
                        </a:lnSpc>
                        <a:spcAft>
                          <a:spcPts val="0"/>
                        </a:spcAft>
                      </a:pPr>
                      <a:r>
                        <a:rPr lang="zh-CN" sz="1400" kern="100">
                          <a:effectLst/>
                        </a:rPr>
                        <a:t>测试说明</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5">
                  <a:txBody>
                    <a:bodyPr/>
                    <a:lstStyle/>
                    <a:p>
                      <a:pPr>
                        <a:lnSpc>
                          <a:spcPct val="125000"/>
                        </a:lnSpc>
                        <a:spcAft>
                          <a:spcPts val="0"/>
                        </a:spcAft>
                      </a:pPr>
                      <a:r>
                        <a:rPr lang="zh-CN" sz="1400" kern="100">
                          <a:effectLst/>
                        </a:rPr>
                        <a:t>当触发微信通知的操作时，</a:t>
                      </a:r>
                      <a:r>
                        <a:rPr lang="en-US" sz="1400" kern="100">
                          <a:effectLst/>
                        </a:rPr>
                        <a:t>Gitea</a:t>
                      </a:r>
                      <a:r>
                        <a:rPr lang="zh-CN" sz="1400" kern="100">
                          <a:effectLst/>
                        </a:rPr>
                        <a:t>将消息通过微信进行通知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39842">
                <a:tc>
                  <a:txBody>
                    <a:bodyPr/>
                    <a:lstStyle/>
                    <a:p>
                      <a:pPr>
                        <a:lnSpc>
                          <a:spcPct val="125000"/>
                        </a:lnSpc>
                        <a:spcAft>
                          <a:spcPts val="0"/>
                        </a:spcAft>
                      </a:pPr>
                      <a:r>
                        <a:rPr lang="zh-CN" sz="1400" kern="100">
                          <a:effectLst/>
                        </a:rPr>
                        <a:t>预置条件</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5">
                  <a:txBody>
                    <a:bodyPr/>
                    <a:lstStyle/>
                    <a:p>
                      <a:pPr>
                        <a:lnSpc>
                          <a:spcPct val="125000"/>
                        </a:lnSpc>
                        <a:spcAft>
                          <a:spcPts val="0"/>
                        </a:spcAft>
                      </a:pPr>
                      <a:r>
                        <a:rPr lang="zh-CN" sz="1400" kern="100">
                          <a:effectLst/>
                        </a:rPr>
                        <a:t>正确安装</a:t>
                      </a:r>
                      <a:r>
                        <a:rPr lang="en-US" sz="1400" kern="100">
                          <a:effectLst/>
                        </a:rPr>
                        <a:t>Gitea</a:t>
                      </a:r>
                      <a:r>
                        <a:rPr lang="zh-CN" sz="1400" kern="100">
                          <a:effectLst/>
                        </a:rPr>
                        <a:t>，正确配置微信通知服务，且属于被微信通知的用户</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275813">
                <a:tc>
                  <a:txBody>
                    <a:bodyPr/>
                    <a:lstStyle/>
                    <a:p>
                      <a:pPr>
                        <a:lnSpc>
                          <a:spcPct val="125000"/>
                        </a:lnSpc>
                        <a:spcAft>
                          <a:spcPts val="0"/>
                        </a:spcAft>
                      </a:pPr>
                      <a:r>
                        <a:rPr lang="zh-CN" sz="1400" kern="100">
                          <a:effectLst/>
                        </a:rPr>
                        <a:t>测试人员</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gridSpan="5">
                  <a:txBody>
                    <a:bodyPr/>
                    <a:lstStyle/>
                    <a:p>
                      <a:pPr>
                        <a:lnSpc>
                          <a:spcPct val="125000"/>
                        </a:lnSpc>
                        <a:spcAft>
                          <a:spcPts val="0"/>
                        </a:spcAft>
                      </a:pPr>
                      <a:r>
                        <a:rPr lang="zh-CN" sz="1400" kern="100" dirty="0">
                          <a:effectLst/>
                        </a:rPr>
                        <a:t>王子璇</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r h="342313">
                <a:tc>
                  <a:txBody>
                    <a:bodyPr/>
                    <a:lstStyle/>
                    <a:p>
                      <a:pPr algn="ctr">
                        <a:lnSpc>
                          <a:spcPct val="125000"/>
                        </a:lnSpc>
                        <a:spcAft>
                          <a:spcPts val="0"/>
                        </a:spcAft>
                      </a:pPr>
                      <a:r>
                        <a:rPr lang="zh-CN" sz="1400" kern="100" dirty="0">
                          <a:effectLst/>
                        </a:rPr>
                        <a:t>测试编号</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gn="ctr">
                        <a:lnSpc>
                          <a:spcPct val="125000"/>
                        </a:lnSpc>
                        <a:spcAft>
                          <a:spcPts val="0"/>
                        </a:spcAft>
                      </a:pPr>
                      <a:r>
                        <a:rPr lang="zh-CN" sz="1400" kern="100">
                          <a:effectLst/>
                        </a:rPr>
                        <a:t>操作描述</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gn="ctr">
                        <a:lnSpc>
                          <a:spcPct val="125000"/>
                        </a:lnSpc>
                        <a:spcAft>
                          <a:spcPts val="0"/>
                        </a:spcAft>
                      </a:pPr>
                      <a:r>
                        <a:rPr lang="zh-CN" sz="1400" kern="100" dirty="0">
                          <a:effectLst/>
                        </a:rPr>
                        <a:t>输入数据</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gn="ctr">
                        <a:lnSpc>
                          <a:spcPct val="125000"/>
                        </a:lnSpc>
                        <a:spcAft>
                          <a:spcPts val="0"/>
                        </a:spcAft>
                      </a:pPr>
                      <a:r>
                        <a:rPr lang="zh-CN" sz="1400" kern="100">
                          <a:effectLst/>
                        </a:rPr>
                        <a:t>期望结果</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gn="ctr">
                        <a:lnSpc>
                          <a:spcPct val="125000"/>
                        </a:lnSpc>
                        <a:spcAft>
                          <a:spcPts val="0"/>
                        </a:spcAft>
                      </a:pPr>
                      <a:r>
                        <a:rPr lang="zh-CN" sz="1400" kern="100">
                          <a:effectLst/>
                        </a:rPr>
                        <a:t>实际结果</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gn="ctr">
                        <a:lnSpc>
                          <a:spcPct val="125000"/>
                        </a:lnSpc>
                        <a:spcAft>
                          <a:spcPts val="0"/>
                        </a:spcAft>
                      </a:pPr>
                      <a:r>
                        <a:rPr lang="zh-CN" sz="1400" kern="100" dirty="0">
                          <a:effectLst/>
                        </a:rPr>
                        <a:t>测试状态（</a:t>
                      </a:r>
                      <a:r>
                        <a:rPr lang="en-US" sz="1400" kern="100" dirty="0">
                          <a:effectLst/>
                        </a:rPr>
                        <a:t>P/F</a:t>
                      </a:r>
                      <a:r>
                        <a:rPr lang="zh-CN" sz="1400" kern="100" dirty="0">
                          <a:effectLst/>
                        </a:rPr>
                        <a:t>）</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extLst>
                  <a:ext uri="{0D108BD9-81ED-4DB2-BD59-A6C34878D82A}">
                    <a16:rowId xmlns:a16="http://schemas.microsoft.com/office/drawing/2014/main" val="10007"/>
                  </a:ext>
                </a:extLst>
              </a:tr>
              <a:tr h="1162989">
                <a:tc>
                  <a:txBody>
                    <a:bodyPr/>
                    <a:lstStyle/>
                    <a:p>
                      <a:pPr>
                        <a:lnSpc>
                          <a:spcPct val="125000"/>
                        </a:lnSpc>
                        <a:spcAft>
                          <a:spcPts val="0"/>
                        </a:spcAft>
                      </a:pPr>
                      <a:r>
                        <a:rPr lang="en-US" sz="1400" kern="100" dirty="0">
                          <a:effectLst/>
                        </a:rPr>
                        <a:t>1</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spcAft>
                          <a:spcPts val="0"/>
                        </a:spcAft>
                      </a:pPr>
                      <a:r>
                        <a:rPr lang="zh-CN" sz="1400" kern="100">
                          <a:effectLst/>
                        </a:rPr>
                        <a:t>添加仓库协作者</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dirty="0">
                          <a:effectLst/>
                        </a:rPr>
                        <a:t>打开仓库设置，添加仓库协作者</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被添加的协作者收到微信公众号的消息通知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被添加的协作者收到微信公众号的消息通知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en-US" sz="1400" kern="100" dirty="0">
                          <a:effectLst/>
                        </a:rPr>
                        <a:t>P</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extLst>
                  <a:ext uri="{0D108BD9-81ED-4DB2-BD59-A6C34878D82A}">
                    <a16:rowId xmlns:a16="http://schemas.microsoft.com/office/drawing/2014/main" val="10008"/>
                  </a:ext>
                </a:extLst>
              </a:tr>
              <a:tr h="998361">
                <a:tc>
                  <a:txBody>
                    <a:bodyPr/>
                    <a:lstStyle/>
                    <a:p>
                      <a:pPr>
                        <a:lnSpc>
                          <a:spcPct val="125000"/>
                        </a:lnSpc>
                        <a:spcAft>
                          <a:spcPts val="0"/>
                        </a:spcAft>
                      </a:pPr>
                      <a:r>
                        <a:rPr lang="en-US" sz="1400" kern="100" dirty="0">
                          <a:effectLst/>
                        </a:rPr>
                        <a:t>2</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spcAft>
                          <a:spcPts val="0"/>
                        </a:spcAft>
                      </a:pPr>
                      <a:r>
                        <a:rPr lang="zh-CN" sz="1400" kern="100">
                          <a:effectLst/>
                        </a:rPr>
                        <a:t>创建</a:t>
                      </a:r>
                      <a:r>
                        <a:rPr lang="en-US" sz="1400" kern="100">
                          <a:effectLst/>
                        </a:rPr>
                        <a:t>issue</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dirty="0">
                          <a:effectLst/>
                        </a:rPr>
                        <a:t>创建</a:t>
                      </a:r>
                      <a:r>
                        <a:rPr lang="en-US" sz="1400" kern="100" dirty="0">
                          <a:effectLst/>
                        </a:rPr>
                        <a:t>issue</a:t>
                      </a:r>
                      <a:r>
                        <a:rPr lang="zh-CN" sz="1400" kern="100" dirty="0">
                          <a:effectLst/>
                        </a:rPr>
                        <a:t>，并指派成员</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dirty="0">
                          <a:effectLst/>
                        </a:rPr>
                        <a:t>被指派的用户收到微信公众号的消息通知</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被指派的用户收到微信公众号的消息通知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en-US" sz="1400" kern="100" dirty="0">
                          <a:effectLst/>
                        </a:rPr>
                        <a:t>P</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extLst>
                  <a:ext uri="{0D108BD9-81ED-4DB2-BD59-A6C34878D82A}">
                    <a16:rowId xmlns:a16="http://schemas.microsoft.com/office/drawing/2014/main" val="10009"/>
                  </a:ext>
                </a:extLst>
              </a:tr>
              <a:tr h="998361">
                <a:tc>
                  <a:txBody>
                    <a:bodyPr/>
                    <a:lstStyle/>
                    <a:p>
                      <a:pPr>
                        <a:lnSpc>
                          <a:spcPct val="125000"/>
                        </a:lnSpc>
                        <a:spcAft>
                          <a:spcPts val="0"/>
                        </a:spcAft>
                      </a:pPr>
                      <a:r>
                        <a:rPr lang="en-US" sz="1400" kern="100" dirty="0">
                          <a:effectLst/>
                        </a:rPr>
                        <a:t>3</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spcAft>
                          <a:spcPts val="0"/>
                        </a:spcAft>
                      </a:pPr>
                      <a:r>
                        <a:rPr lang="zh-CN" sz="1400" kern="100">
                          <a:effectLst/>
                        </a:rPr>
                        <a:t>合并分支</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合并某项分支到另一个分支</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仓库协作者收到微信公众号的消息通知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zh-CN" sz="1400" kern="100">
                          <a:effectLst/>
                        </a:rPr>
                        <a:t>仓库协作者收到微信公众号的消息通知</a:t>
                      </a:r>
                      <a:endParaRPr lang="zh-CN" sz="1400" kern="100">
                        <a:effectLst/>
                        <a:latin typeface="Times New Roman" panose="02020503050405090304" pitchFamily="18" charset="0"/>
                        <a:ea typeface="宋体" panose="02010600030101010101" pitchFamily="2" charset="-122"/>
                      </a:endParaRPr>
                    </a:p>
                  </a:txBody>
                  <a:tcPr marL="22162" marR="22162" marT="22162" marB="22162" anchor="ctr"/>
                </a:tc>
                <a:tc>
                  <a:txBody>
                    <a:bodyPr/>
                    <a:lstStyle/>
                    <a:p>
                      <a:pPr>
                        <a:lnSpc>
                          <a:spcPct val="125000"/>
                        </a:lnSpc>
                        <a:spcAft>
                          <a:spcPts val="0"/>
                        </a:spcAft>
                      </a:pPr>
                      <a:r>
                        <a:rPr lang="en-US" sz="1400" kern="100" dirty="0">
                          <a:effectLst/>
                        </a:rPr>
                        <a:t>P</a:t>
                      </a:r>
                      <a:endParaRPr lang="zh-CN" sz="1400" kern="100" dirty="0">
                        <a:effectLst/>
                        <a:latin typeface="Times New Roman" panose="02020503050405090304" pitchFamily="18" charset="0"/>
                        <a:ea typeface="宋体" panose="02010600030101010101" pitchFamily="2" charset="-122"/>
                      </a:endParaRPr>
                    </a:p>
                  </a:txBody>
                  <a:tcPr marL="22162" marR="22162" marT="22162" marB="22162" anchor="ct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6"/>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6" name="4"/>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5"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04</a:t>
            </a:r>
          </a:p>
        </p:txBody>
      </p:sp>
      <p:sp>
        <p:nvSpPr>
          <p:cNvPr id="19" name="平行四边形 18"/>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0" name="平行四边形 19"/>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1" name="平行四边形 20"/>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2" name="平行四边形 21"/>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9" name="2"/>
          <p:cNvSpPr txBox="1"/>
          <p:nvPr>
            <p:custDataLst>
              <p:tags r:id="rId2"/>
            </p:custDataLst>
          </p:nvPr>
        </p:nvSpPr>
        <p:spPr>
          <a:xfrm>
            <a:off x="2928145" y="3600683"/>
            <a:ext cx="6332534" cy="917818"/>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en-US"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rPr>
              <a:t>单元测试工具说明</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9">
                                            <p:txEl>
                                              <p:pRg st="0" end="0"/>
                                            </p:txEl>
                                          </p:spTgt>
                                        </p:tgtEl>
                                        <p:attrNameLst>
                                          <p:attrName>style.visibility</p:attrName>
                                        </p:attrNameLst>
                                      </p:cBhvr>
                                      <p:to>
                                        <p:strVal val="visible"/>
                                      </p:to>
                                    </p:set>
                                    <p:animScale>
                                      <p:cBhvr>
                                        <p:cTn id="11"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9">
                                            <p:txEl>
                                              <p:pRg st="0" end="0"/>
                                            </p:txEl>
                                          </p:spTgt>
                                        </p:tgtEl>
                                        <p:attrNameLst>
                                          <p:attrName>ppt_x</p:attrName>
                                          <p:attrName>ppt_y</p:attrName>
                                        </p:attrNameLst>
                                      </p:cBhvr>
                                    </p:animMotion>
                                    <p:animEffect transition="in" filter="fade">
                                      <p:cBhvr>
                                        <p:cTn id="13"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3332886"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测试工具：</a:t>
            </a:r>
            <a:r>
              <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python</a:t>
            </a:r>
            <a:endPar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 name="文本框 1"/>
          <p:cNvSpPr txBox="1"/>
          <p:nvPr/>
        </p:nvSpPr>
        <p:spPr>
          <a:xfrm>
            <a:off x="376576" y="1482114"/>
            <a:ext cx="4045522" cy="5575052"/>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kumimoji="1" lang="zh-CN" altLang="en-US" sz="2400" dirty="0"/>
              <a:t>对于</a:t>
            </a:r>
            <a:r>
              <a:rPr kumimoji="1" lang="en-US" altLang="zh-CN" sz="2400" dirty="0"/>
              <a:t>python</a:t>
            </a:r>
            <a:r>
              <a:rPr kumimoji="1" lang="zh-CN" altLang="en-US" sz="2400" dirty="0"/>
              <a:t>部分：</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使用</a:t>
            </a:r>
            <a:r>
              <a:rPr kumimoji="1" lang="en-US" altLang="zh-CN" sz="2400" dirty="0" err="1"/>
              <a:t>pytest</a:t>
            </a:r>
            <a:r>
              <a:rPr kumimoji="1" lang="zh-CN" altLang="en-US" sz="2400" dirty="0"/>
              <a:t>测试框架</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隐藏了底层细节，测试更加简单</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插件丰富，支持更复杂的功能测试</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兼容原生</a:t>
            </a:r>
            <a:r>
              <a:rPr kumimoji="1" lang="en-US" altLang="zh-CN" sz="2400" dirty="0" err="1"/>
              <a:t>unittest</a:t>
            </a:r>
            <a:endParaRPr kumimoji="1" lang="en-US" altLang="zh-CN" sz="2400" dirty="0"/>
          </a:p>
          <a:p>
            <a:pPr marL="742950" lvl="1" indent="-285750">
              <a:lnSpc>
                <a:spcPct val="150000"/>
              </a:lnSpc>
              <a:buFont typeface="Arial" panose="020B0604020202090204" pitchFamily="34" charset="0"/>
              <a:buChar char="•"/>
            </a:pPr>
            <a:endParaRPr kumimoji="1" lang="en-US" altLang="zh-CN" sz="2400" dirty="0"/>
          </a:p>
          <a:p>
            <a:pPr marL="742950" lvl="1" indent="-285750">
              <a:lnSpc>
                <a:spcPct val="150000"/>
              </a:lnSpc>
              <a:buFont typeface="Arial" panose="020B0604020202090204" pitchFamily="34" charset="0"/>
              <a:buChar char="•"/>
            </a:pPr>
            <a:endParaRPr kumimoji="1" lang="en-US" altLang="zh-CN" sz="2400" dirty="0"/>
          </a:p>
          <a:p>
            <a:pPr marL="285750" indent="-285750">
              <a:lnSpc>
                <a:spcPct val="150000"/>
              </a:lnSpc>
              <a:buFont typeface="Arial" panose="020B0604020202090204" pitchFamily="34" charset="0"/>
              <a:buChar char="•"/>
            </a:pPr>
            <a:endParaRPr kumimoji="1" lang="zh-CN" altLang="en-US" sz="2400" dirty="0"/>
          </a:p>
        </p:txBody>
      </p:sp>
      <p:pic>
        <p:nvPicPr>
          <p:cNvPr id="7" name="图片 6"/>
          <p:cNvPicPr>
            <a:picLocks noChangeAspect="1"/>
          </p:cNvPicPr>
          <p:nvPr/>
        </p:nvPicPr>
        <p:blipFill rotWithShape="1">
          <a:blip r:embed="rId3"/>
          <a:srcRect l="6689" t="2186" r="4892" b="3607"/>
          <a:stretch>
            <a:fillRect/>
          </a:stretch>
        </p:blipFill>
        <p:spPr>
          <a:xfrm>
            <a:off x="5251266" y="0"/>
            <a:ext cx="69375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3332886"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测试工具：</a:t>
            </a:r>
            <a:r>
              <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Go</a:t>
            </a:r>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部分</a:t>
            </a:r>
          </a:p>
        </p:txBody>
      </p:sp>
      <p:sp>
        <p:nvSpPr>
          <p:cNvPr id="2" name="文本框 1"/>
          <p:cNvSpPr txBox="1"/>
          <p:nvPr/>
        </p:nvSpPr>
        <p:spPr>
          <a:xfrm>
            <a:off x="261006" y="1520214"/>
            <a:ext cx="4345326" cy="286131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kumimoji="1" lang="zh-CN" altLang="en-US" sz="2400" dirty="0"/>
              <a:t>对于</a:t>
            </a:r>
            <a:r>
              <a:rPr kumimoji="1" lang="en-US" altLang="zh-CN" sz="2400" dirty="0"/>
              <a:t>Go</a:t>
            </a:r>
            <a:r>
              <a:rPr kumimoji="1" lang="zh-CN" altLang="en-US" sz="2400" dirty="0"/>
              <a:t>部分</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使用标准库</a:t>
            </a:r>
            <a:r>
              <a:rPr kumimoji="1" lang="en-US" altLang="zh-CN" sz="2400" dirty="0"/>
              <a:t>testing</a:t>
            </a:r>
            <a:r>
              <a:rPr kumimoji="1" lang="zh-CN" altLang="en-US" sz="2400" dirty="0"/>
              <a:t>包编写单元测试</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支持性能测试和单元测试</a:t>
            </a:r>
            <a:endParaRPr kumimoji="1" lang="en-US" altLang="zh-CN" sz="2400" dirty="0"/>
          </a:p>
          <a:p>
            <a:pPr marL="742950" lvl="1" indent="-285750">
              <a:lnSpc>
                <a:spcPct val="150000"/>
              </a:lnSpc>
              <a:buFont typeface="Arial" panose="020B0604020202090204" pitchFamily="34" charset="0"/>
              <a:buChar char="•"/>
            </a:pPr>
            <a:r>
              <a:rPr kumimoji="1" lang="zh-CN" altLang="en-US" sz="2400" dirty="0"/>
              <a:t>按模块生成代码覆盖率</a:t>
            </a:r>
          </a:p>
        </p:txBody>
      </p:sp>
      <p:pic>
        <p:nvPicPr>
          <p:cNvPr id="8" name="图片 7"/>
          <p:cNvPicPr/>
          <p:nvPr/>
        </p:nvPicPr>
        <p:blipFill rotWithShape="1">
          <a:blip r:embed="rId3"/>
          <a:srcRect b="55700"/>
          <a:stretch>
            <a:fillRect/>
          </a:stretch>
        </p:blipFill>
        <p:spPr>
          <a:xfrm>
            <a:off x="5143668" y="463550"/>
            <a:ext cx="6976770" cy="2038662"/>
          </a:xfrm>
          <a:prstGeom prst="rect">
            <a:avLst/>
          </a:prstGeom>
          <a:noFill/>
          <a:ln w="9525">
            <a:noFill/>
          </a:ln>
        </p:spPr>
      </p:pic>
      <p:pic>
        <p:nvPicPr>
          <p:cNvPr id="4" name="图片 3"/>
          <p:cNvPicPr>
            <a:picLocks noChangeAspect="1"/>
          </p:cNvPicPr>
          <p:nvPr/>
        </p:nvPicPr>
        <p:blipFill>
          <a:blip r:embed="rId4"/>
          <a:srcRect b="27012"/>
          <a:stretch>
            <a:fillRect/>
          </a:stretch>
        </p:blipFill>
        <p:spPr>
          <a:xfrm>
            <a:off x="5045075" y="3810"/>
            <a:ext cx="7198995" cy="2954655"/>
          </a:xfrm>
          <a:prstGeom prst="rect">
            <a:avLst/>
          </a:prstGeom>
        </p:spPr>
      </p:pic>
      <p:pic>
        <p:nvPicPr>
          <p:cNvPr id="6" name="图片 5"/>
          <p:cNvPicPr/>
          <p:nvPr/>
        </p:nvPicPr>
        <p:blipFill>
          <a:blip r:embed="rId5"/>
          <a:srcRect t="3963" b="13359"/>
          <a:stretch>
            <a:fillRect/>
          </a:stretch>
        </p:blipFill>
        <p:spPr>
          <a:xfrm>
            <a:off x="5031740" y="3041015"/>
            <a:ext cx="7199630" cy="381381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3632690"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测试覆盖率：</a:t>
            </a:r>
            <a:r>
              <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Go</a:t>
            </a:r>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部分</a:t>
            </a:r>
          </a:p>
        </p:txBody>
      </p:sp>
      <p:pic>
        <p:nvPicPr>
          <p:cNvPr id="4" name="图片 3"/>
          <p:cNvPicPr>
            <a:picLocks noChangeAspect="1"/>
          </p:cNvPicPr>
          <p:nvPr/>
        </p:nvPicPr>
        <p:blipFill>
          <a:blip r:embed="rId4"/>
          <a:stretch>
            <a:fillRect/>
          </a:stretch>
        </p:blipFill>
        <p:spPr>
          <a:xfrm>
            <a:off x="4822190" y="736600"/>
            <a:ext cx="7302500" cy="5715000"/>
          </a:xfrm>
          <a:prstGeom prst="rect">
            <a:avLst/>
          </a:prstGeom>
        </p:spPr>
      </p:pic>
      <p:sp>
        <p:nvSpPr>
          <p:cNvPr id="5" name="文本框 4"/>
          <p:cNvSpPr txBox="1"/>
          <p:nvPr/>
        </p:nvSpPr>
        <p:spPr>
          <a:xfrm>
            <a:off x="433059" y="2029540"/>
            <a:ext cx="3632690" cy="119888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kumimoji="1" lang="zh-CN" altLang="en-US" sz="2400" dirty="0">
                <a:sym typeface="+mn-ea"/>
              </a:rPr>
              <a:t>微信模块的覆盖率为</a:t>
            </a:r>
            <a:r>
              <a:rPr kumimoji="1" lang="en-US" altLang="zh-CN" sz="2400" dirty="0">
                <a:sym typeface="+mn-ea"/>
              </a:rPr>
              <a:t>62%</a:t>
            </a:r>
            <a:endParaRPr kumimoji="1" lang="zh-CN" altLang="en-US" sz="2400" dirty="0"/>
          </a:p>
        </p:txBody>
      </p:sp>
      <p:sp>
        <p:nvSpPr>
          <p:cNvPr id="2" name="文本框 1"/>
          <p:cNvSpPr txBox="1"/>
          <p:nvPr/>
        </p:nvSpPr>
        <p:spPr>
          <a:xfrm>
            <a:off x="4822190" y="6375400"/>
            <a:ext cx="7287895" cy="460375"/>
          </a:xfrm>
          <a:prstGeom prst="rect">
            <a:avLst/>
          </a:prstGeom>
          <a:noFill/>
        </p:spPr>
        <p:txBody>
          <a:bodyPr wrap="square" rtlCol="0">
            <a:spAutoFit/>
          </a:bodyPr>
          <a:lstStyle/>
          <a:p>
            <a:pPr indent="0" algn="ctr">
              <a:lnSpc>
                <a:spcPct val="150000"/>
              </a:lnSpc>
              <a:buFont typeface="Arial" panose="020B0604020202090204" pitchFamily="34" charset="0"/>
              <a:buNone/>
            </a:pPr>
            <a:r>
              <a:rPr kumimoji="1" lang="en-US" altLang="zh-CN" sz="1600" dirty="0"/>
              <a:t>Gitea</a:t>
            </a:r>
            <a:r>
              <a:rPr kumimoji="1" lang="zh-CN" altLang="en-US" sz="1600" dirty="0"/>
              <a:t>的模块代码覆盖率情况（仅包含</a:t>
            </a:r>
            <a:r>
              <a:rPr kumimoji="1" lang="zh-CN" altLang="en-US" sz="1600" dirty="0">
                <a:sym typeface="+mn-ea"/>
              </a:rPr>
              <a:t>编写了单元测试用例的模块</a:t>
            </a:r>
            <a:r>
              <a:rPr kumimoji="1" lang="zh-CN" altLang="en-US" sz="1600" dirty="0"/>
              <a:t>）</a:t>
            </a:r>
          </a:p>
        </p:txBody>
      </p:sp>
      <p:pic>
        <p:nvPicPr>
          <p:cNvPr id="6" name="图片 5"/>
          <p:cNvPicPr>
            <a:picLocks noChangeAspect="1"/>
          </p:cNvPicPr>
          <p:nvPr/>
        </p:nvPicPr>
        <p:blipFill>
          <a:blip r:embed="rId5"/>
          <a:stretch>
            <a:fillRect/>
          </a:stretch>
        </p:blipFill>
        <p:spPr>
          <a:xfrm>
            <a:off x="6165215" y="3157220"/>
            <a:ext cx="4601210" cy="873125"/>
          </a:xfrm>
          <a:prstGeom prst="rect">
            <a:avLst/>
          </a:prstGeom>
        </p:spPr>
      </p:pic>
      <p:sp>
        <p:nvSpPr>
          <p:cNvPr id="7" name="文本框 6"/>
          <p:cNvSpPr txBox="1"/>
          <p:nvPr/>
        </p:nvSpPr>
        <p:spPr>
          <a:xfrm>
            <a:off x="433070" y="3157220"/>
            <a:ext cx="3632200" cy="2306955"/>
          </a:xfrm>
          <a:prstGeom prst="rect">
            <a:avLst/>
          </a:prstGeom>
          <a:noFill/>
        </p:spPr>
        <p:txBody>
          <a:bodyPr wrap="square" rtlCol="0" anchor="t">
            <a:spAutoFit/>
          </a:bodyPr>
          <a:lstStyle/>
          <a:p>
            <a:pPr marL="285750" indent="-285750">
              <a:lnSpc>
                <a:spcPct val="150000"/>
              </a:lnSpc>
              <a:buFont typeface="Arial" panose="020B0604020202090204" pitchFamily="34" charset="0"/>
              <a:buChar char="•"/>
            </a:pPr>
            <a:r>
              <a:rPr kumimoji="1" lang="zh-CN" altLang="en-US" sz="2400" dirty="0">
                <a:sym typeface="+mn-ea"/>
              </a:rPr>
              <a:t>项目总体的代码覆盖率为44%</a:t>
            </a:r>
            <a:endParaRPr kumimoji="1" lang="zh-CN" altLang="en-US" sz="2400" dirty="0"/>
          </a:p>
          <a:p>
            <a:pPr marL="285750" indent="-285750">
              <a:lnSpc>
                <a:spcPct val="150000"/>
              </a:lnSpc>
              <a:buFont typeface="Arial" panose="020B0604020202090204" pitchFamily="34" charset="0"/>
              <a:buChar char="•"/>
            </a:pPr>
            <a:r>
              <a:rPr kumimoji="1" lang="zh-CN" altLang="en-US" sz="2400" dirty="0">
                <a:sym typeface="+mn-ea"/>
              </a:rPr>
              <a:t>有相当一部分模块没有单元测试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9" name="平行四边形 8"/>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0" name="平行四边形 9"/>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1" name="平行四边形 10"/>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 name="文本框 1">
            <a:extLst>
              <a:ext uri="{FF2B5EF4-FFF2-40B4-BE49-F238E27FC236}">
                <a16:creationId xmlns:a16="http://schemas.microsoft.com/office/drawing/2014/main" id="{FB8F8B65-F591-7545-AB1A-E5F9902F69F1}"/>
              </a:ext>
            </a:extLst>
          </p:cNvPr>
          <p:cNvSpPr txBox="1"/>
          <p:nvPr/>
        </p:nvSpPr>
        <p:spPr>
          <a:xfrm>
            <a:off x="2725149" y="2036905"/>
            <a:ext cx="7270229"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400" dirty="0">
                <a:latin typeface="Microsoft YaHei" panose="020B0503020204020204" pitchFamily="34" charset="-122"/>
                <a:ea typeface="Microsoft YaHei" panose="020B0503020204020204" pitchFamily="34" charset="-122"/>
              </a:rPr>
              <a:t>开发进度总结：</a:t>
            </a:r>
            <a:endParaRPr kumimoji="1" lang="en-US"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400" dirty="0">
                <a:latin typeface="Microsoft YaHei" panose="020B0503020204020204" pitchFamily="34" charset="-122"/>
                <a:ea typeface="Microsoft YaHei" panose="020B0503020204020204" pitchFamily="34" charset="-122"/>
              </a:rPr>
              <a:t>已经部署到服务器</a:t>
            </a:r>
            <a:endParaRPr kumimoji="1" lang="en-US"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400" dirty="0">
                <a:latin typeface="Microsoft YaHei" panose="020B0503020204020204" pitchFamily="34" charset="-122"/>
                <a:ea typeface="Microsoft YaHei" panose="020B0503020204020204" pitchFamily="34" charset="-122"/>
              </a:rPr>
              <a:t>绝大部份开发工作已经完成</a:t>
            </a:r>
            <a:endParaRPr kumimoji="1" lang="en-US" altLang="zh-CN" sz="2400"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20204" pitchFamily="34" charset="0"/>
              <a:buChar char="•"/>
            </a:pPr>
            <a:r>
              <a:rPr kumimoji="1" lang="zh-CN" altLang="en-US" sz="2400" dirty="0">
                <a:latin typeface="Microsoft YaHei" panose="020B0503020204020204" pitchFamily="34" charset="-122"/>
                <a:ea typeface="Microsoft YaHei" panose="020B0503020204020204" pitchFamily="34" charset="-122"/>
              </a:rPr>
              <a:t>剩余微信通知模块的部分工作</a:t>
            </a:r>
            <a:endParaRPr lang="en"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endParaRPr kumimoji="1"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295005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0"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1" name="直角三角形 70"/>
          <p:cNvSpPr/>
          <p:nvPr/>
        </p:nvSpPr>
        <p:spPr>
          <a:xfrm rot="16200000">
            <a:off x="7641899"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2" name="直角三角形 1"/>
          <p:cNvSpPr/>
          <p:nvPr/>
        </p:nvSpPr>
        <p:spPr>
          <a:xfrm rot="5400000">
            <a:off x="0"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0" name="直角三角形 69"/>
          <p:cNvSpPr/>
          <p:nvPr/>
        </p:nvSpPr>
        <p:spPr>
          <a:xfrm rot="16200000">
            <a:off x="8202041"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 name="平行四边形 2"/>
          <p:cNvSpPr/>
          <p:nvPr/>
        </p:nvSpPr>
        <p:spPr>
          <a:xfrm>
            <a:off x="1779829" y="0"/>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3" name="平行四边形 72"/>
          <p:cNvSpPr/>
          <p:nvPr/>
        </p:nvSpPr>
        <p:spPr>
          <a:xfrm>
            <a:off x="-2440510" y="1167124"/>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4" name="平行四边形 73"/>
          <p:cNvSpPr/>
          <p:nvPr/>
        </p:nvSpPr>
        <p:spPr>
          <a:xfrm>
            <a:off x="10769689" y="2156848"/>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75" name="平行四边形 74"/>
          <p:cNvSpPr/>
          <p:nvPr/>
        </p:nvSpPr>
        <p:spPr>
          <a:xfrm>
            <a:off x="6626236" y="4658924"/>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1" name="2"/>
          <p:cNvSpPr txBox="1"/>
          <p:nvPr>
            <p:custDataLst>
              <p:tags r:id="rId2"/>
            </p:custDataLst>
          </p:nvPr>
        </p:nvSpPr>
        <p:spPr>
          <a:xfrm>
            <a:off x="4789884" y="2871215"/>
            <a:ext cx="2106048" cy="917818"/>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dist"/>
            <a:r>
              <a:rPr lang="en-US" altLang="zh-CN"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rPr>
              <a:t>End</a:t>
            </a:r>
            <a:endParaRPr lang="zh-CN" altLang="en-US"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4" name="文本框 3"/>
          <p:cNvSpPr txBox="1"/>
          <p:nvPr/>
        </p:nvSpPr>
        <p:spPr>
          <a:xfrm>
            <a:off x="6427295" y="3938204"/>
            <a:ext cx="2196237" cy="646331"/>
          </a:xfrm>
          <a:prstGeom prst="rect">
            <a:avLst/>
          </a:prstGeom>
          <a:noFill/>
        </p:spPr>
        <p:txBody>
          <a:bodyPr wrap="square" rtlCol="0">
            <a:spAutoFit/>
          </a:bodyPr>
          <a:lstStyle/>
          <a:p>
            <a:r>
              <a:rPr kumimoji="1" lang="zh-CN" altLang="en-US" sz="3600" dirty="0">
                <a:latin typeface="Microsoft YaHei" panose="020B0503020204020204" pitchFamily="34" charset="-122"/>
                <a:ea typeface="Microsoft YaHei" panose="020B0503020204020204" pitchFamily="34" charset="-122"/>
              </a:rPr>
              <a:t>谢谢大家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Scale>
                                      <p:cBhvr>
                                        <p:cTn id="7" dur="1000" decel="50000" fill="hold">
                                          <p:stCondLst>
                                            <p:cond delay="0"/>
                                          </p:stCondLst>
                                        </p:cTn>
                                        <p:tgtEl>
                                          <p:spTgt spid="1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xEl>
                                              <p:pRg st="0" end="0"/>
                                            </p:txEl>
                                          </p:spTgt>
                                        </p:tgtEl>
                                        <p:attrNameLst>
                                          <p:attrName>ppt_x</p:attrName>
                                          <p:attrName>ppt_y</p:attrName>
                                        </p:attrNameLst>
                                      </p:cBhvr>
                                    </p:animMotion>
                                    <p:animEffect transition="in" filter="fade">
                                      <p:cBhvr>
                                        <p:cTn id="9"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p:cNvSpPr/>
          <p:nvPr/>
        </p:nvSpPr>
        <p:spPr>
          <a:xfrm>
            <a:off x="-1727490"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grpSp>
        <p:nvGrpSpPr>
          <p:cNvPr id="64" name="组合 63"/>
          <p:cNvGrpSpPr/>
          <p:nvPr/>
        </p:nvGrpSpPr>
        <p:grpSpPr>
          <a:xfrm>
            <a:off x="4680102" y="1268943"/>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90204" pitchFamily="34" charset="0"/>
                  <a:ea typeface="思源黑体 CN Regular" panose="020B0500000000000000" pitchFamily="34" charset="-122"/>
                  <a:cs typeface="+mn-ea"/>
                  <a:sym typeface="Arial" panose="020B060402020209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90204" pitchFamily="34" charset="0"/>
                  <a:ea typeface="思源黑体 CN Regular" panose="020B0500000000000000" pitchFamily="34" charset="-122"/>
                  <a:cs typeface="+mn-ea"/>
                  <a:sym typeface="Arial" panose="020B0604020202090204" pitchFamily="34" charset="0"/>
                </a:rPr>
                <a:t> CONTENTS </a:t>
              </a:r>
              <a:endParaRPr lang="zh-CN" altLang="en-US" sz="2000" dirty="0">
                <a:solidFill>
                  <a:schemeClr val="accent6">
                    <a:lumMod val="50000"/>
                  </a:schemeClr>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grpSp>
      <p:sp>
        <p:nvSpPr>
          <p:cNvPr id="33" name="平行四边形 32"/>
          <p:cNvSpPr/>
          <p:nvPr/>
        </p:nvSpPr>
        <p:spPr>
          <a:xfrm>
            <a:off x="-1789972"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5" name="平行四边形 34"/>
          <p:cNvSpPr/>
          <p:nvPr/>
        </p:nvSpPr>
        <p:spPr>
          <a:xfrm>
            <a:off x="7833271"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67" name="平行四边形 66"/>
          <p:cNvSpPr/>
          <p:nvPr/>
        </p:nvSpPr>
        <p:spPr>
          <a:xfrm>
            <a:off x="8083004"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grpSp>
        <p:nvGrpSpPr>
          <p:cNvPr id="5" name="组合 4"/>
          <p:cNvGrpSpPr/>
          <p:nvPr/>
        </p:nvGrpSpPr>
        <p:grpSpPr>
          <a:xfrm>
            <a:off x="1493317" y="2753711"/>
            <a:ext cx="9726098" cy="2648472"/>
            <a:chOff x="1917249" y="2772872"/>
            <a:chExt cx="8754249" cy="2648472"/>
          </a:xfrm>
        </p:grpSpPr>
        <p:grpSp>
          <p:nvGrpSpPr>
            <p:cNvPr id="4" name="组合 3"/>
            <p:cNvGrpSpPr/>
            <p:nvPr/>
          </p:nvGrpSpPr>
          <p:grpSpPr>
            <a:xfrm>
              <a:off x="1917249" y="2772872"/>
              <a:ext cx="8754249" cy="2648472"/>
              <a:chOff x="917695" y="2736329"/>
              <a:chExt cx="8754249" cy="2648472"/>
            </a:xfrm>
          </p:grpSpPr>
          <p:grpSp>
            <p:nvGrpSpPr>
              <p:cNvPr id="36" name="组合 35"/>
              <p:cNvGrpSpPr/>
              <p:nvPr/>
            </p:nvGrpSpPr>
            <p:grpSpPr>
              <a:xfrm>
                <a:off x="917695" y="2755901"/>
                <a:ext cx="2076750" cy="2628900"/>
                <a:chOff x="593377" y="2140222"/>
                <a:chExt cx="2600399" cy="3551582"/>
              </a:xfrm>
              <a:solidFill>
                <a:schemeClr val="accent1"/>
              </a:solidFill>
            </p:grpSpPr>
            <p:sp>
              <p:nvSpPr>
                <p:cNvPr id="37" name="矩形 36"/>
                <p:cNvSpPr/>
                <p:nvPr/>
              </p:nvSpPr>
              <p:spPr>
                <a:xfrm>
                  <a:off x="622854" y="2140222"/>
                  <a:ext cx="2570922" cy="3551582"/>
                </a:xfrm>
                <a:prstGeom prst="rect">
                  <a:avLst/>
                </a:prstGeom>
                <a:solidFill>
                  <a:srgbClr val="93C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8" name="矩形 37"/>
                <p:cNvSpPr/>
                <p:nvPr/>
              </p:nvSpPr>
              <p:spPr>
                <a:xfrm>
                  <a:off x="593377" y="5286548"/>
                  <a:ext cx="2526403" cy="398041"/>
                </a:xfrm>
                <a:prstGeom prst="rect">
                  <a:avLst/>
                </a:prstGeom>
                <a:noFill/>
              </p:spPr>
              <p:txBody>
                <a:bodyPr wrap="square">
                  <a:spAutoFit/>
                </a:bodyPr>
                <a:lstStyle/>
                <a:p>
                  <a:pPr lvl="0" algn="ctr">
                    <a:lnSpc>
                      <a:spcPct val="150000"/>
                    </a:lnSpc>
                    <a:defRPr/>
                  </a:pPr>
                  <a:r>
                    <a:rPr lang="en-US" altLang="zh-CN" sz="10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Introduction</a:t>
                  </a:r>
                </a:p>
              </p:txBody>
            </p:sp>
            <p:sp>
              <p:nvSpPr>
                <p:cNvPr id="39" name="文本框 38"/>
                <p:cNvSpPr txBox="1"/>
                <p:nvPr/>
              </p:nvSpPr>
              <p:spPr>
                <a:xfrm>
                  <a:off x="868246" y="4048802"/>
                  <a:ext cx="2001950" cy="1122657"/>
                </a:xfrm>
                <a:prstGeom prst="rect">
                  <a:avLst/>
                </a:prstGeom>
                <a:noFill/>
              </p:spPr>
              <p:txBody>
                <a:bodyPr wrap="square" rtlCol="0">
                  <a:spAutoFit/>
                </a:bodyPr>
                <a:lstStyle/>
                <a:p>
                  <a:pPr algn="ctr"/>
                  <a:r>
                    <a:rPr lang="zh-CN" altLang="en-US" sz="24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测试需求</a:t>
                  </a:r>
                  <a:endParaRPr lang="en-US" altLang="zh-CN" sz="24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endParaRPr>
                </a:p>
                <a:p>
                  <a:pPr algn="ctr"/>
                  <a:r>
                    <a:rPr lang="zh-CN" altLang="en-US" sz="24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定义</a:t>
                  </a:r>
                </a:p>
              </p:txBody>
            </p:sp>
            <p:sp>
              <p:nvSpPr>
                <p:cNvPr id="40" name="文本框 39"/>
                <p:cNvSpPr txBox="1"/>
                <p:nvPr/>
              </p:nvSpPr>
              <p:spPr>
                <a:xfrm>
                  <a:off x="1321906" y="2835711"/>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01</a:t>
                  </a:r>
                  <a:endParaRPr lang="zh-CN" altLang="en-US"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649109" y="2736329"/>
                <a:ext cx="2084646" cy="2628900"/>
                <a:chOff x="2228236" y="2113781"/>
                <a:chExt cx="2610287" cy="3551582"/>
              </a:xfrm>
              <a:solidFill>
                <a:schemeClr val="tx1">
                  <a:lumMod val="50000"/>
                  <a:lumOff val="50000"/>
                </a:schemeClr>
              </a:solidFill>
            </p:grpSpPr>
            <p:sp>
              <p:nvSpPr>
                <p:cNvPr id="44" name="矩形 43"/>
                <p:cNvSpPr/>
                <p:nvPr/>
              </p:nvSpPr>
              <p:spPr>
                <a:xfrm>
                  <a:off x="2267601" y="2113781"/>
                  <a:ext cx="2570922" cy="3551582"/>
                </a:xfrm>
                <a:prstGeom prst="rect">
                  <a:avLst/>
                </a:prstGeom>
                <a:solidFill>
                  <a:srgbClr val="BA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45" name="矩形 44"/>
                <p:cNvSpPr/>
                <p:nvPr/>
              </p:nvSpPr>
              <p:spPr>
                <a:xfrm>
                  <a:off x="2228236" y="5149937"/>
                  <a:ext cx="2526403" cy="398041"/>
                </a:xfrm>
                <a:prstGeom prst="rect">
                  <a:avLst/>
                </a:prstGeom>
                <a:noFill/>
              </p:spPr>
              <p:txBody>
                <a:bodyPr wrap="square">
                  <a:spAutoFit/>
                </a:bodyPr>
                <a:lstStyle/>
                <a:p>
                  <a:pPr algn="ctr">
                    <a:lnSpc>
                      <a:spcPct val="150000"/>
                    </a:lnSpc>
                  </a:pPr>
                  <a:r>
                    <a:rPr lang="en-US" altLang="zh-CN" sz="10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Modelling</a:t>
                  </a:r>
                  <a:r>
                    <a:rPr lang="zh-CN" altLang="en-US" sz="10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 </a:t>
                  </a:r>
                  <a:endParaRPr lang="en-US" altLang="zh-CN" sz="10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46" name="文本框 45"/>
                <p:cNvSpPr txBox="1"/>
                <p:nvPr/>
              </p:nvSpPr>
              <p:spPr>
                <a:xfrm>
                  <a:off x="2484469" y="4089738"/>
                  <a:ext cx="2160104" cy="623699"/>
                </a:xfrm>
                <a:prstGeom prst="rect">
                  <a:avLst/>
                </a:prstGeom>
                <a:noFill/>
              </p:spPr>
              <p:txBody>
                <a:bodyPr wrap="square" rtlCol="0">
                  <a:spAutoFit/>
                </a:bodyPr>
                <a:lstStyle/>
                <a:p>
                  <a:pPr algn="ctr"/>
                  <a:r>
                    <a:rPr lang="zh-CN" altLang="en-US" sz="24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缺陷说明</a:t>
                  </a:r>
                </a:p>
              </p:txBody>
            </p:sp>
            <p:sp>
              <p:nvSpPr>
                <p:cNvPr id="47" name="文本框 46"/>
                <p:cNvSpPr txBox="1"/>
                <p:nvPr/>
              </p:nvSpPr>
              <p:spPr>
                <a:xfrm>
                  <a:off x="2908774" y="2885499"/>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02</a:t>
                  </a:r>
                  <a:endParaRPr lang="zh-CN" altLang="en-US"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cxnSp>
              <p:nvCxnSpPr>
                <p:cNvPr id="48" name="直接连接符 47"/>
                <p:cNvCxnSpPr/>
                <p:nvPr/>
              </p:nvCxnSpPr>
              <p:spPr>
                <a:xfrm>
                  <a:off x="2973377" y="294688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984542" y="3849697"/>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6294943" y="2736330"/>
                <a:ext cx="3377001" cy="2628902"/>
                <a:chOff x="3755933" y="2113781"/>
                <a:chExt cx="4228503" cy="3551582"/>
              </a:xfrm>
              <a:solidFill>
                <a:schemeClr val="accent1"/>
              </a:solidFill>
            </p:grpSpPr>
            <p:sp>
              <p:nvSpPr>
                <p:cNvPr id="51" name="矩形 50"/>
                <p:cNvSpPr/>
                <p:nvPr/>
              </p:nvSpPr>
              <p:spPr>
                <a:xfrm>
                  <a:off x="3789104" y="2113781"/>
                  <a:ext cx="2570922" cy="3551582"/>
                </a:xfrm>
                <a:prstGeom prst="rect">
                  <a:avLst/>
                </a:prstGeom>
                <a:solidFill>
                  <a:srgbClr val="93C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52" name="矩形 51"/>
                <p:cNvSpPr/>
                <p:nvPr/>
              </p:nvSpPr>
              <p:spPr>
                <a:xfrm>
                  <a:off x="3755933" y="5186453"/>
                  <a:ext cx="2526403" cy="398041"/>
                </a:xfrm>
                <a:prstGeom prst="rect">
                  <a:avLst/>
                </a:prstGeom>
                <a:noFill/>
              </p:spPr>
              <p:txBody>
                <a:bodyPr wrap="square">
                  <a:spAutoFit/>
                </a:bodyPr>
                <a:lstStyle/>
                <a:p>
                  <a:pPr algn="ctr">
                    <a:lnSpc>
                      <a:spcPct val="150000"/>
                    </a:lnSpc>
                  </a:pPr>
                  <a:r>
                    <a:rPr lang="en-US" altLang="zh-CN" sz="10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Theoretical verification</a:t>
                  </a:r>
                </a:p>
              </p:txBody>
            </p:sp>
            <p:sp>
              <p:nvSpPr>
                <p:cNvPr id="53" name="文本框 52"/>
                <p:cNvSpPr txBox="1"/>
                <p:nvPr/>
              </p:nvSpPr>
              <p:spPr>
                <a:xfrm>
                  <a:off x="3755933" y="4024202"/>
                  <a:ext cx="2637262" cy="623698"/>
                </a:xfrm>
                <a:prstGeom prst="rect">
                  <a:avLst/>
                </a:prstGeom>
                <a:noFill/>
              </p:spPr>
              <p:txBody>
                <a:bodyPr wrap="square" rtlCol="0">
                  <a:spAutoFit/>
                </a:bodyPr>
                <a:lstStyle/>
                <a:p>
                  <a:pPr algn="ctr"/>
                  <a:r>
                    <a:rPr lang="zh-CN" altLang="en-US" sz="2400"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测试用例设计</a:t>
                  </a:r>
                </a:p>
              </p:txBody>
            </p:sp>
            <p:sp>
              <p:nvSpPr>
                <p:cNvPr id="54" name="文本框 53"/>
                <p:cNvSpPr txBox="1"/>
                <p:nvPr/>
              </p:nvSpPr>
              <p:spPr>
                <a:xfrm>
                  <a:off x="4488156" y="2809270"/>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03</a:t>
                  </a:r>
                  <a:endParaRPr lang="zh-CN" altLang="en-US" sz="4800" b="1"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cxnSp>
          <p:nvCxnSpPr>
            <p:cNvPr id="57" name="直接连接符 47"/>
            <p:cNvCxnSpPr/>
            <p:nvPr/>
          </p:nvCxnSpPr>
          <p:spPr>
            <a:xfrm>
              <a:off x="7930863" y="3386458"/>
              <a:ext cx="809642" cy="0"/>
            </a:xfrm>
            <a:prstGeom prst="line">
              <a:avLst/>
            </a:prstGeom>
            <a:solidFill>
              <a:schemeClr val="tx1">
                <a:lumMod val="50000"/>
                <a:lumOff val="50000"/>
              </a:schemeClr>
            </a:solid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8" name="直接连接符 47"/>
            <p:cNvCxnSpPr/>
            <p:nvPr/>
          </p:nvCxnSpPr>
          <p:spPr>
            <a:xfrm>
              <a:off x="7879269" y="4033137"/>
              <a:ext cx="809642" cy="0"/>
            </a:xfrm>
            <a:prstGeom prst="line">
              <a:avLst/>
            </a:prstGeom>
            <a:solidFill>
              <a:schemeClr val="tx1">
                <a:lumMod val="50000"/>
                <a:lumOff val="50000"/>
              </a:schemeClr>
            </a:solid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ppt_y</p:attrName>
                                        </p:attrNameLst>
                                      </p:cBhvr>
                                      <p:tavLst>
                                        <p:tav tm="0">
                                          <p:val>
                                            <p:strVal val="#ppt_y+#ppt_h*1.125000"/>
                                          </p:val>
                                        </p:tav>
                                        <p:tav tm="100000">
                                          <p:val>
                                            <p:strVal val="#ppt_y"/>
                                          </p:val>
                                        </p:tav>
                                      </p:tavLst>
                                    </p:anim>
                                    <p:animEffect transition="in" filter="wipe(up)">
                                      <p:cBhvr>
                                        <p:cTn id="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9" name="4"/>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5"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01</a:t>
            </a:r>
          </a:p>
        </p:txBody>
      </p:sp>
      <p:sp>
        <p:nvSpPr>
          <p:cNvPr id="41" name="2"/>
          <p:cNvSpPr txBox="1"/>
          <p:nvPr>
            <p:custDataLst>
              <p:tags r:id="rId2"/>
            </p:custDataLst>
          </p:nvPr>
        </p:nvSpPr>
        <p:spPr>
          <a:xfrm>
            <a:off x="2310660" y="3558044"/>
            <a:ext cx="7567504" cy="917818"/>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rPr>
              <a:t>测试需求定义</a:t>
            </a:r>
            <a:endParaRPr lang="en-US" altLang="zh-CN"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8" name="平行四边形 7"/>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9" name="平行四边形 8"/>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0" name="平行四边形 9"/>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1" name="平行四边形 10"/>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41">
                                            <p:txEl>
                                              <p:pRg st="0" end="0"/>
                                            </p:txEl>
                                          </p:spTgt>
                                        </p:tgtEl>
                                        <p:attrNameLst>
                                          <p:attrName>style.visibility</p:attrName>
                                        </p:attrNameLst>
                                      </p:cBhvr>
                                      <p:to>
                                        <p:strVal val="visible"/>
                                      </p:to>
                                    </p:set>
                                    <p:animScale>
                                      <p:cBhvr>
                                        <p:cTn id="11"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1">
                                            <p:txEl>
                                              <p:pRg st="0" end="0"/>
                                            </p:txEl>
                                          </p:spTgt>
                                        </p:tgtEl>
                                        <p:attrNameLst>
                                          <p:attrName>ppt_x</p:attrName>
                                          <p:attrName>ppt_y</p:attrName>
                                        </p:attrNameLst>
                                      </p:cBhvr>
                                    </p:animMotion>
                                    <p:animEffect transition="in" filter="fade">
                                      <p:cBhvr>
                                        <p:cTn id="13"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954107"/>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测试需求：</a:t>
            </a:r>
            <a:r>
              <a:rPr lang="zh-CN" altLang="zh-CN" sz="2800" b="1" dirty="0">
                <a:solidFill>
                  <a:srgbClr val="93C3C2"/>
                </a:solidFill>
                <a:latin typeface="Arial" panose="020B0604020202090204" pitchFamily="34" charset="0"/>
                <a:ea typeface="思源黑体 CN Regular" panose="020B0500000000000000" pitchFamily="34" charset="-122"/>
                <a:cs typeface="+mn-ea"/>
              </a:rPr>
              <a:t>原框架组件模块功能测试需求</a:t>
            </a:r>
          </a:p>
          <a:p>
            <a:endPar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graphicFrame>
        <p:nvGraphicFramePr>
          <p:cNvPr id="5" name="表格 4"/>
          <p:cNvGraphicFramePr>
            <a:graphicFrameLocks noGrp="1"/>
          </p:cNvGraphicFramePr>
          <p:nvPr/>
        </p:nvGraphicFramePr>
        <p:xfrm>
          <a:off x="0" y="1043897"/>
          <a:ext cx="12188825" cy="5776084"/>
        </p:xfrm>
        <a:graphic>
          <a:graphicData uri="http://schemas.openxmlformats.org/drawingml/2006/table">
            <a:tbl>
              <a:tblPr firstRow="1" firstCol="1" bandRow="1">
                <a:tableStyleId>{5C22544A-7EE6-4342-B048-85BDC9FD1C3A}</a:tableStyleId>
              </a:tblPr>
              <a:tblGrid>
                <a:gridCol w="2493635">
                  <a:extLst>
                    <a:ext uri="{9D8B030D-6E8A-4147-A177-3AD203B41FA5}">
                      <a16:colId xmlns:a16="http://schemas.microsoft.com/office/drawing/2014/main" val="20000"/>
                    </a:ext>
                  </a:extLst>
                </a:gridCol>
                <a:gridCol w="2918555">
                  <a:extLst>
                    <a:ext uri="{9D8B030D-6E8A-4147-A177-3AD203B41FA5}">
                      <a16:colId xmlns:a16="http://schemas.microsoft.com/office/drawing/2014/main" val="20001"/>
                    </a:ext>
                  </a:extLst>
                </a:gridCol>
                <a:gridCol w="4584410">
                  <a:extLst>
                    <a:ext uri="{9D8B030D-6E8A-4147-A177-3AD203B41FA5}">
                      <a16:colId xmlns:a16="http://schemas.microsoft.com/office/drawing/2014/main" val="20002"/>
                    </a:ext>
                  </a:extLst>
                </a:gridCol>
                <a:gridCol w="2192225">
                  <a:extLst>
                    <a:ext uri="{9D8B030D-6E8A-4147-A177-3AD203B41FA5}">
                      <a16:colId xmlns:a16="http://schemas.microsoft.com/office/drawing/2014/main" val="20003"/>
                    </a:ext>
                  </a:extLst>
                </a:gridCol>
              </a:tblGrid>
              <a:tr h="313796">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功能模块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功能描述</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测试输入输出要求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预期要求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0"/>
                  </a:ext>
                </a:extLst>
              </a:tr>
              <a:tr h="1025056">
                <a:tc>
                  <a:txBody>
                    <a:bodyPr/>
                    <a:lstStyle/>
                    <a:p>
                      <a:pPr indent="127000" algn="just">
                        <a:lnSpc>
                          <a:spcPct val="150000"/>
                        </a:lnSpc>
                        <a:spcAft>
                          <a:spcPts val="0"/>
                        </a:spcAft>
                      </a:pP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分支管理模块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基于</a:t>
                      </a:r>
                      <a:r>
                        <a:rPr lang="en-US" sz="1400" kern="100" dirty="0">
                          <a:effectLst/>
                          <a:latin typeface="Microsoft YaHei" panose="020B0503020204020204" pitchFamily="34" charset="-122"/>
                          <a:ea typeface="Microsoft YaHei" panose="020B0503020204020204" pitchFamily="34" charset="-122"/>
                        </a:rPr>
                        <a:t>git</a:t>
                      </a:r>
                      <a:r>
                        <a:rPr lang="zh-CN" sz="1400" kern="100" dirty="0">
                          <a:effectLst/>
                          <a:latin typeface="Microsoft YaHei" panose="020B0503020204020204" pitchFamily="34" charset="-122"/>
                          <a:ea typeface="Microsoft YaHei" panose="020B0503020204020204" pitchFamily="34" charset="-122"/>
                        </a:rPr>
                        <a:t>对仓库内的文件和分支进行管理</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输入：对仓库分支的一系列操作，包括分支增删合并、</a:t>
                      </a:r>
                      <a:r>
                        <a:rPr lang="en-US" sz="1400" kern="100" dirty="0">
                          <a:effectLst/>
                          <a:latin typeface="Microsoft YaHei" panose="020B0503020204020204" pitchFamily="34" charset="-122"/>
                          <a:ea typeface="Microsoft YaHei" panose="020B0503020204020204" pitchFamily="34" charset="-122"/>
                        </a:rPr>
                        <a:t>add</a:t>
                      </a:r>
                      <a:r>
                        <a:rPr lang="zh-CN" sz="1400" kern="100" dirty="0">
                          <a:effectLst/>
                          <a:latin typeface="Microsoft YaHei" panose="020B0503020204020204" pitchFamily="34" charset="-122"/>
                          <a:ea typeface="Microsoft YaHei" panose="020B0503020204020204" pitchFamily="34" charset="-122"/>
                        </a:rPr>
                        <a:t>、</a:t>
                      </a:r>
                      <a:r>
                        <a:rPr lang="en-US" sz="1400" kern="100" dirty="0">
                          <a:effectLst/>
                          <a:latin typeface="Microsoft YaHei" panose="020B0503020204020204" pitchFamily="34" charset="-122"/>
                          <a:ea typeface="Microsoft YaHei" panose="020B0503020204020204" pitchFamily="34" charset="-122"/>
                        </a:rPr>
                        <a:t>commit</a:t>
                      </a:r>
                      <a:r>
                        <a:rPr lang="zh-CN" sz="1400" kern="100" dirty="0">
                          <a:effectLst/>
                          <a:latin typeface="Microsoft YaHei" panose="020B0503020204020204" pitchFamily="34" charset="-122"/>
                          <a:ea typeface="Microsoft YaHei" panose="020B0503020204020204" pitchFamily="34" charset="-122"/>
                        </a:rPr>
                        <a:t>操作等。</a:t>
                      </a: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a:t>
                      </a:r>
                      <a:r>
                        <a:rPr lang="en-US" sz="1400" kern="100" dirty="0">
                          <a:effectLst/>
                          <a:latin typeface="Microsoft YaHei" panose="020B0503020204020204" pitchFamily="34" charset="-122"/>
                          <a:ea typeface="Microsoft YaHei" panose="020B0503020204020204" pitchFamily="34" charset="-122"/>
                        </a:rPr>
                        <a:t>git</a:t>
                      </a:r>
                      <a:r>
                        <a:rPr lang="zh-CN" sz="1400" kern="100" dirty="0">
                          <a:effectLst/>
                          <a:latin typeface="Microsoft YaHei" panose="020B0503020204020204" pitchFamily="34" charset="-122"/>
                          <a:ea typeface="Microsoft YaHei" panose="020B0503020204020204" pitchFamily="34" charset="-122"/>
                        </a:rPr>
                        <a:t>的反馈信息</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能够正确的进行基于</a:t>
                      </a:r>
                      <a:r>
                        <a:rPr lang="en-US" sz="1400" kern="100">
                          <a:effectLst/>
                          <a:latin typeface="Microsoft YaHei" panose="020B0503020204020204" pitchFamily="34" charset="-122"/>
                          <a:ea typeface="Microsoft YaHei" panose="020B0503020204020204" pitchFamily="34" charset="-122"/>
                        </a:rPr>
                        <a:t>git</a:t>
                      </a:r>
                      <a:r>
                        <a:rPr lang="zh-CN" sz="1400" kern="100">
                          <a:effectLst/>
                          <a:latin typeface="Microsoft YaHei" panose="020B0503020204020204" pitchFamily="34" charset="-122"/>
                          <a:ea typeface="Microsoft YaHei" panose="020B0503020204020204" pitchFamily="34" charset="-122"/>
                        </a:rPr>
                        <a:t>的各种管理操作</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1"/>
                  </a:ext>
                </a:extLst>
              </a:tr>
              <a:tr h="945312">
                <a:tc>
                  <a:txBody>
                    <a:bodyPr/>
                    <a:lstStyle/>
                    <a:p>
                      <a:pPr indent="127000" algn="just">
                        <a:lnSpc>
                          <a:spcPct val="150000"/>
                        </a:lnSpc>
                        <a:spcAft>
                          <a:spcPts val="0"/>
                        </a:spcAft>
                      </a:pP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仓库管理模块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对账户内的仓库进行管理</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输入：一系列对仓库的操作</a:t>
                      </a: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a:t>
                      </a:r>
                      <a:r>
                        <a:rPr lang="en-US" sz="1400" kern="100" dirty="0">
                          <a:effectLst/>
                          <a:latin typeface="Microsoft YaHei" panose="020B0503020204020204" pitchFamily="34" charset="-122"/>
                          <a:ea typeface="Microsoft YaHei" panose="020B0503020204020204" pitchFamily="34" charset="-122"/>
                        </a:rPr>
                        <a:t>git</a:t>
                      </a:r>
                      <a:r>
                        <a:rPr lang="zh-CN" sz="1400" kern="100" dirty="0">
                          <a:effectLst/>
                          <a:latin typeface="Microsoft YaHei" panose="020B0503020204020204" pitchFamily="34" charset="-122"/>
                          <a:ea typeface="Microsoft YaHei" panose="020B0503020204020204" pitchFamily="34" charset="-122"/>
                        </a:rPr>
                        <a:t>对于仓库管理的反馈信息</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能够正常的进行仓库管理动作</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2"/>
                  </a:ext>
                </a:extLst>
              </a:tr>
              <a:tr h="1273304">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数据库配置模块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进行</a:t>
                      </a: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的数据库配置和连接</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输入：数据库的配置信息，</a:t>
                      </a:r>
                      <a:r>
                        <a:rPr lang="zh-CN" altLang="en-US" sz="1400" kern="100" dirty="0">
                          <a:effectLst/>
                          <a:latin typeface="Microsoft YaHei" panose="020B0503020204020204" pitchFamily="34" charset="-122"/>
                          <a:ea typeface="Microsoft YaHei" panose="020B0503020204020204" pitchFamily="34" charset="-122"/>
                        </a:rPr>
                        <a:t>请求</a:t>
                      </a:r>
                      <a:r>
                        <a:rPr lang="zh-CN" sz="1400" kern="100" dirty="0">
                          <a:effectLst/>
                          <a:latin typeface="Microsoft YaHei" panose="020B0503020204020204" pitchFamily="34" charset="-122"/>
                          <a:ea typeface="Microsoft YaHei" panose="020B0503020204020204" pitchFamily="34" charset="-122"/>
                        </a:rPr>
                        <a:t>连接</a:t>
                      </a:r>
                      <a:r>
                        <a:rPr lang="zh-CN" altLang="en-US" sz="1400" kern="100" dirty="0">
                          <a:effectLst/>
                          <a:latin typeface="Microsoft YaHei" panose="020B0503020204020204" pitchFamily="34" charset="-122"/>
                          <a:ea typeface="Microsoft YaHei" panose="020B0503020204020204" pitchFamily="34" charset="-122"/>
                        </a:rPr>
                        <a:t>数据库</a:t>
                      </a:r>
                      <a:endParaRPr lang="zh-CN" sz="1400" kern="100" dirty="0">
                        <a:effectLst/>
                        <a:latin typeface="Microsoft YaHei" panose="020B0503020204020204" pitchFamily="34" charset="-122"/>
                        <a:ea typeface="Microsoft YaHei" panose="020B0503020204020204" pitchFamily="34" charset="-122"/>
                      </a:endParaRP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a:t>
                      </a:r>
                      <a:r>
                        <a:rPr lang="en-US" sz="1400" kern="100" dirty="0" err="1">
                          <a:effectLst/>
                          <a:latin typeface="Microsoft YaHei" panose="020B0503020204020204" pitchFamily="34" charset="-122"/>
                          <a:ea typeface="Microsoft YaHei" panose="020B0503020204020204" pitchFamily="34" charset="-122"/>
                        </a:rPr>
                        <a:t>Gitea</a:t>
                      </a:r>
                      <a:r>
                        <a:rPr lang="zh-CN" sz="1400" kern="100" dirty="0">
                          <a:effectLst/>
                          <a:latin typeface="Microsoft YaHei" panose="020B0503020204020204" pitchFamily="34" charset="-122"/>
                          <a:ea typeface="Microsoft YaHei" panose="020B0503020204020204" pitchFamily="34" charset="-122"/>
                        </a:rPr>
                        <a:t>内的数据库源信息，</a:t>
                      </a:r>
                      <a:r>
                        <a:rPr lang="en-US" sz="1400" kern="100" dirty="0" err="1">
                          <a:effectLst/>
                          <a:latin typeface="Microsoft YaHei" panose="020B0503020204020204" pitchFamily="34" charset="-122"/>
                          <a:ea typeface="Microsoft YaHei" panose="020B0503020204020204" pitchFamily="34" charset="-122"/>
                        </a:rPr>
                        <a:t>Gitea</a:t>
                      </a:r>
                      <a:r>
                        <a:rPr lang="zh-CN" sz="1400" kern="100" dirty="0">
                          <a:effectLst/>
                          <a:latin typeface="Microsoft YaHei" panose="020B0503020204020204" pitchFamily="34" charset="-122"/>
                          <a:ea typeface="Microsoft YaHei" panose="020B0503020204020204" pitchFamily="34" charset="-122"/>
                        </a:rPr>
                        <a:t>的数据库连接对象</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能够正常的进行数据库配置和连接</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3"/>
                  </a:ext>
                </a:extLst>
              </a:tr>
              <a:tr h="945312">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服务属性设置模块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进行</a:t>
                      </a: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服务属性的设置</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输入：对</a:t>
                      </a: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服务属性的一系列设置动作</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a:t>
                      </a: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的服务属性信息</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能够正常的进行的</a:t>
                      </a:r>
                      <a:r>
                        <a:rPr lang="en-US" sz="1400" kern="100">
                          <a:effectLst/>
                          <a:latin typeface="Microsoft YaHei" panose="020B0503020204020204" pitchFamily="34" charset="-122"/>
                          <a:ea typeface="Microsoft YaHei" panose="020B0503020204020204" pitchFamily="34" charset="-122"/>
                        </a:rPr>
                        <a:t>Gitea</a:t>
                      </a:r>
                      <a:r>
                        <a:rPr lang="zh-CN" sz="1400" kern="100">
                          <a:effectLst/>
                          <a:latin typeface="Microsoft YaHei" panose="020B0503020204020204" pitchFamily="34" charset="-122"/>
                          <a:ea typeface="Microsoft YaHei" panose="020B0503020204020204" pitchFamily="34" charset="-122"/>
                        </a:rPr>
                        <a:t>服务属性的设置</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4"/>
                  </a:ext>
                </a:extLst>
              </a:tr>
              <a:tr h="1273304">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通知消息模块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进行</a:t>
                      </a:r>
                      <a:r>
                        <a:rPr lang="en-US" sz="1400" kern="100" dirty="0" err="1">
                          <a:effectLst/>
                          <a:latin typeface="Microsoft YaHei" panose="020B0503020204020204" pitchFamily="34" charset="-122"/>
                          <a:ea typeface="Microsoft YaHei" panose="020B0503020204020204" pitchFamily="34" charset="-122"/>
                        </a:rPr>
                        <a:t>Gitea</a:t>
                      </a:r>
                      <a:r>
                        <a:rPr lang="zh-CN" sz="1400" kern="100" dirty="0">
                          <a:effectLst/>
                          <a:latin typeface="Microsoft YaHei" panose="020B0503020204020204" pitchFamily="34" charset="-122"/>
                          <a:ea typeface="Microsoft YaHei" panose="020B0503020204020204" pitchFamily="34" charset="-122"/>
                        </a:rPr>
                        <a:t>的通知方式设置，进行消息通知</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输入：通知方式的设置动作</a:t>
                      </a: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输出：通知方式的配置信息，得到的通知消息</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正确的进行通知方式设置动作，正确的进行消息的通知</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46805" marR="46805" marT="0" marB="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1384995"/>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测试需求：</a:t>
            </a:r>
            <a:r>
              <a:rPr lang="zh-CN" altLang="zh-CN" sz="2800" b="1" dirty="0">
                <a:solidFill>
                  <a:srgbClr val="93C3C2"/>
                </a:solidFill>
                <a:latin typeface="Arial" panose="020B0604020202090204" pitchFamily="34" charset="0"/>
                <a:ea typeface="思源黑体 CN Regular" panose="020B0500000000000000" pitchFamily="34" charset="-122"/>
                <a:cs typeface="+mn-ea"/>
              </a:rPr>
              <a:t>拓展模块功能性测试需求</a:t>
            </a:r>
          </a:p>
          <a:p>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a:p>
            <a:endPar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graphicFrame>
        <p:nvGraphicFramePr>
          <p:cNvPr id="2" name="表格 1"/>
          <p:cNvGraphicFramePr>
            <a:graphicFrameLocks noGrp="1"/>
          </p:cNvGraphicFramePr>
          <p:nvPr/>
        </p:nvGraphicFramePr>
        <p:xfrm>
          <a:off x="0" y="1049311"/>
          <a:ext cx="12188825" cy="5808690"/>
        </p:xfrm>
        <a:graphic>
          <a:graphicData uri="http://schemas.openxmlformats.org/drawingml/2006/table">
            <a:tbl>
              <a:tblPr firstRow="1" firstCol="1" bandRow="1">
                <a:tableStyleId>{5C22544A-7EE6-4342-B048-85BDC9FD1C3A}</a:tableStyleId>
              </a:tblPr>
              <a:tblGrid>
                <a:gridCol w="2493635">
                  <a:extLst>
                    <a:ext uri="{9D8B030D-6E8A-4147-A177-3AD203B41FA5}">
                      <a16:colId xmlns:a16="http://schemas.microsoft.com/office/drawing/2014/main" val="20000"/>
                    </a:ext>
                  </a:extLst>
                </a:gridCol>
                <a:gridCol w="2918555">
                  <a:extLst>
                    <a:ext uri="{9D8B030D-6E8A-4147-A177-3AD203B41FA5}">
                      <a16:colId xmlns:a16="http://schemas.microsoft.com/office/drawing/2014/main" val="20001"/>
                    </a:ext>
                  </a:extLst>
                </a:gridCol>
                <a:gridCol w="4377097">
                  <a:extLst>
                    <a:ext uri="{9D8B030D-6E8A-4147-A177-3AD203B41FA5}">
                      <a16:colId xmlns:a16="http://schemas.microsoft.com/office/drawing/2014/main" val="20002"/>
                    </a:ext>
                  </a:extLst>
                </a:gridCol>
                <a:gridCol w="2399538">
                  <a:extLst>
                    <a:ext uri="{9D8B030D-6E8A-4147-A177-3AD203B41FA5}">
                      <a16:colId xmlns:a16="http://schemas.microsoft.com/office/drawing/2014/main" val="20003"/>
                    </a:ext>
                  </a:extLst>
                </a:gridCol>
              </a:tblGrid>
              <a:tr h="297710">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子功能模块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功能描述</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测试输入输出要求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ctr">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预期要求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0"/>
                  </a:ext>
                </a:extLst>
              </a:tr>
              <a:tr h="635081">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前端</a:t>
                      </a:r>
                      <a:r>
                        <a:rPr lang="en-US" sz="1400" kern="100" dirty="0">
                          <a:effectLst/>
                          <a:latin typeface="Microsoft YaHei" panose="020B0503020204020204" pitchFamily="34" charset="-122"/>
                          <a:ea typeface="Microsoft YaHei" panose="020B0503020204020204" pitchFamily="34" charset="-122"/>
                        </a:rPr>
                        <a:t>UI</a:t>
                      </a:r>
                      <a:r>
                        <a:rPr lang="zh-CN" sz="1400" kern="100" dirty="0">
                          <a:effectLst/>
                          <a:latin typeface="Microsoft YaHei" panose="020B0503020204020204" pitchFamily="34" charset="-122"/>
                          <a:ea typeface="Microsoft YaHei" panose="020B0503020204020204" pitchFamily="34" charset="-122"/>
                        </a:rPr>
                        <a:t>设置界面模块</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允许部署者和使用者通过</a:t>
                      </a:r>
                      <a:r>
                        <a:rPr lang="en-US" sz="1400" kern="100" dirty="0">
                          <a:effectLst/>
                          <a:latin typeface="Microsoft YaHei" panose="020B0503020204020204" pitchFamily="34" charset="-122"/>
                          <a:ea typeface="Microsoft YaHei" panose="020B0503020204020204" pitchFamily="34" charset="-122"/>
                        </a:rPr>
                        <a:t>UI</a:t>
                      </a:r>
                      <a:r>
                        <a:rPr lang="zh-CN" sz="1400" kern="100" dirty="0">
                          <a:effectLst/>
                          <a:latin typeface="Microsoft YaHei" panose="020B0503020204020204" pitchFamily="34" charset="-122"/>
                          <a:ea typeface="Microsoft YaHei" panose="020B0503020204020204" pitchFamily="34" charset="-122"/>
                        </a:rPr>
                        <a:t>设置新的通知方式</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输入：各种设置动作</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输出：通知方式设置结果</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前端</a:t>
                      </a:r>
                      <a:r>
                        <a:rPr lang="en-US" sz="1400" kern="100">
                          <a:effectLst/>
                          <a:latin typeface="Microsoft YaHei" panose="020B0503020204020204" pitchFamily="34" charset="-122"/>
                          <a:ea typeface="Microsoft YaHei" panose="020B0503020204020204" pitchFamily="34" charset="-122"/>
                        </a:rPr>
                        <a:t>UI</a:t>
                      </a:r>
                      <a:r>
                        <a:rPr lang="zh-CN" sz="1400" kern="100">
                          <a:effectLst/>
                          <a:latin typeface="Microsoft YaHei" panose="020B0503020204020204" pitchFamily="34" charset="-122"/>
                          <a:ea typeface="Microsoft YaHei" panose="020B0503020204020204" pitchFamily="34" charset="-122"/>
                        </a:rPr>
                        <a:t>的</a:t>
                      </a:r>
                      <a:r>
                        <a:rPr lang="en-US" sz="1400" kern="100">
                          <a:effectLst/>
                          <a:latin typeface="Microsoft YaHei" panose="020B0503020204020204" pitchFamily="34" charset="-122"/>
                          <a:ea typeface="Microsoft YaHei" panose="020B0503020204020204" pitchFamily="34" charset="-122"/>
                        </a:rPr>
                        <a:t>url</a:t>
                      </a:r>
                      <a:r>
                        <a:rPr lang="zh-CN" sz="1400" kern="100">
                          <a:effectLst/>
                          <a:latin typeface="Microsoft YaHei" panose="020B0503020204020204" pitchFamily="34" charset="-122"/>
                          <a:ea typeface="Microsoft YaHei" panose="020B0503020204020204" pitchFamily="34" charset="-122"/>
                        </a:rPr>
                        <a:t>再定位正常，各个资源工作正常</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1"/>
                  </a:ext>
                </a:extLst>
              </a:tr>
              <a:tr h="972510">
                <a:tc>
                  <a:txBody>
                    <a:bodyPr/>
                    <a:lstStyle/>
                    <a:p>
                      <a:pPr indent="127000" algn="just">
                        <a:lnSpc>
                          <a:spcPct val="150000"/>
                        </a:lnSpc>
                        <a:spcAft>
                          <a:spcPts val="0"/>
                        </a:spcAft>
                      </a:pPr>
                      <a:r>
                        <a:rPr lang="en-US" sz="1400" kern="100">
                          <a:effectLst/>
                          <a:latin typeface="Microsoft YaHei" panose="020B0503020204020204" pitchFamily="34" charset="-122"/>
                          <a:ea typeface="Microsoft YaHei" panose="020B0503020204020204" pitchFamily="34" charset="-122"/>
                        </a:rPr>
                        <a:t>URL</a:t>
                      </a:r>
                      <a:r>
                        <a:rPr lang="zh-CN" sz="1400" kern="100">
                          <a:effectLst/>
                          <a:latin typeface="Microsoft YaHei" panose="020B0503020204020204" pitchFamily="34" charset="-122"/>
                          <a:ea typeface="Microsoft YaHei" panose="020B0503020204020204" pitchFamily="34" charset="-122"/>
                        </a:rPr>
                        <a:t>路由模块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允许在</a:t>
                      </a:r>
                      <a:r>
                        <a:rPr lang="en-US" sz="1400" kern="100" dirty="0" err="1">
                          <a:effectLst/>
                          <a:latin typeface="Microsoft YaHei" panose="020B0503020204020204" pitchFamily="34" charset="-122"/>
                          <a:ea typeface="Microsoft YaHei" panose="020B0503020204020204" pitchFamily="34" charset="-122"/>
                        </a:rPr>
                        <a:t>Gitea</a:t>
                      </a:r>
                      <a:r>
                        <a:rPr lang="zh-CN" sz="1400" kern="100" dirty="0">
                          <a:effectLst/>
                          <a:latin typeface="Microsoft YaHei" panose="020B0503020204020204" pitchFamily="34" charset="-122"/>
                          <a:ea typeface="Microsoft YaHei" panose="020B0503020204020204" pitchFamily="34" charset="-122"/>
                        </a:rPr>
                        <a:t>注册</a:t>
                      </a:r>
                      <a:r>
                        <a:rPr lang="en-US" sz="1400" kern="100" dirty="0">
                          <a:effectLst/>
                          <a:latin typeface="Microsoft YaHei" panose="020B0503020204020204" pitchFamily="34" charset="-122"/>
                          <a:ea typeface="Microsoft YaHei" panose="020B0503020204020204" pitchFamily="34" charset="-122"/>
                        </a:rPr>
                        <a:t>URL</a:t>
                      </a:r>
                      <a:r>
                        <a:rPr lang="zh-CN" sz="1400" kern="100" dirty="0">
                          <a:effectLst/>
                          <a:latin typeface="Microsoft YaHei" panose="020B0503020204020204" pitchFamily="34" charset="-122"/>
                          <a:ea typeface="Microsoft YaHei" panose="020B0503020204020204" pitchFamily="34" charset="-122"/>
                        </a:rPr>
                        <a:t>路由，并通过</a:t>
                      </a:r>
                      <a:r>
                        <a:rPr lang="en-US" sz="1400" kern="100" dirty="0" err="1">
                          <a:effectLst/>
                          <a:latin typeface="Microsoft YaHei" panose="020B0503020204020204" pitchFamily="34" charset="-122"/>
                          <a:ea typeface="Microsoft YaHei" panose="020B0503020204020204" pitchFamily="34" charset="-122"/>
                        </a:rPr>
                        <a:t>Gitea</a:t>
                      </a:r>
                      <a:r>
                        <a:rPr lang="zh-CN" sz="1400" kern="100" dirty="0">
                          <a:effectLst/>
                          <a:latin typeface="Microsoft YaHei" panose="020B0503020204020204" pitchFamily="34" charset="-122"/>
                          <a:ea typeface="Microsoft YaHei" panose="020B0503020204020204" pitchFamily="34" charset="-122"/>
                        </a:rPr>
                        <a:t>代理转发</a:t>
                      </a:r>
                      <a:r>
                        <a:rPr lang="en-US" sz="1400" kern="100" dirty="0">
                          <a:effectLst/>
                          <a:latin typeface="Microsoft YaHei" panose="020B0503020204020204" pitchFamily="34" charset="-122"/>
                          <a:ea typeface="Microsoft YaHei" panose="020B0503020204020204" pitchFamily="34" charset="-122"/>
                        </a:rPr>
                        <a:t>http</a:t>
                      </a:r>
                      <a:r>
                        <a:rPr lang="zh-CN" sz="1400" kern="100" dirty="0">
                          <a:effectLst/>
                          <a:latin typeface="Microsoft YaHei" panose="020B0503020204020204" pitchFamily="34" charset="-122"/>
                          <a:ea typeface="Microsoft YaHei" panose="020B0503020204020204" pitchFamily="34" charset="-122"/>
                        </a:rPr>
                        <a:t>请求和数据</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a:t>
                      </a:r>
                      <a:r>
                        <a:rPr lang="en-US" sz="1400" kern="100">
                          <a:effectLst/>
                          <a:latin typeface="Microsoft YaHei" panose="020B0503020204020204" pitchFamily="34" charset="-122"/>
                          <a:ea typeface="Microsoft YaHei" panose="020B0503020204020204" pitchFamily="34" charset="-122"/>
                        </a:rPr>
                        <a:t>URL</a:t>
                      </a:r>
                      <a:r>
                        <a:rPr lang="zh-CN" sz="1400" kern="100">
                          <a:effectLst/>
                          <a:latin typeface="Microsoft YaHei" panose="020B0503020204020204" pitchFamily="34" charset="-122"/>
                          <a:ea typeface="Microsoft YaHei" panose="020B0503020204020204" pitchFamily="34" charset="-122"/>
                        </a:rPr>
                        <a:t>、</a:t>
                      </a:r>
                      <a:r>
                        <a:rPr lang="en-US" sz="1400" kern="100">
                          <a:effectLst/>
                          <a:latin typeface="Microsoft YaHei" panose="020B0503020204020204" pitchFamily="34" charset="-122"/>
                          <a:ea typeface="Microsoft YaHei" panose="020B0503020204020204" pitchFamily="34" charset="-122"/>
                        </a:rPr>
                        <a:t>http</a:t>
                      </a:r>
                      <a:r>
                        <a:rPr lang="zh-CN" sz="1400" kern="100">
                          <a:effectLst/>
                          <a:latin typeface="Microsoft YaHei" panose="020B0503020204020204" pitchFamily="34" charset="-122"/>
                          <a:ea typeface="Microsoft YaHei" panose="020B0503020204020204" pitchFamily="34" charset="-122"/>
                        </a:rPr>
                        <a:t>请求</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a:t>
                      </a:r>
                      <a:r>
                        <a:rPr lang="en-US" sz="1400" kern="100">
                          <a:effectLst/>
                          <a:latin typeface="Microsoft YaHei" panose="020B0503020204020204" pitchFamily="34" charset="-122"/>
                          <a:ea typeface="Microsoft YaHei" panose="020B0503020204020204" pitchFamily="34" charset="-122"/>
                        </a:rPr>
                        <a:t>URL</a:t>
                      </a:r>
                      <a:r>
                        <a:rPr lang="zh-CN" sz="1400" kern="100">
                          <a:effectLst/>
                          <a:latin typeface="Microsoft YaHei" panose="020B0503020204020204" pitchFamily="34" charset="-122"/>
                          <a:ea typeface="Microsoft YaHei" panose="020B0503020204020204" pitchFamily="34" charset="-122"/>
                        </a:rPr>
                        <a:t>返回的数据</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能够正常注册</a:t>
                      </a:r>
                      <a:r>
                        <a:rPr lang="en-US" sz="1400" kern="100">
                          <a:effectLst/>
                          <a:latin typeface="Microsoft YaHei" panose="020B0503020204020204" pitchFamily="34" charset="-122"/>
                          <a:ea typeface="Microsoft YaHei" panose="020B0503020204020204" pitchFamily="34" charset="-122"/>
                        </a:rPr>
                        <a:t>URL</a:t>
                      </a:r>
                      <a:r>
                        <a:rPr lang="zh-CN" sz="1400" kern="100">
                          <a:effectLst/>
                          <a:latin typeface="Microsoft YaHei" panose="020B0503020204020204" pitchFamily="34" charset="-122"/>
                          <a:ea typeface="Microsoft YaHei" panose="020B0503020204020204" pitchFamily="34" charset="-122"/>
                        </a:rPr>
                        <a:t>，能够正常转发</a:t>
                      </a:r>
                      <a:r>
                        <a:rPr lang="en-US" sz="1400" kern="100">
                          <a:effectLst/>
                          <a:latin typeface="Microsoft YaHei" panose="020B0503020204020204" pitchFamily="34" charset="-122"/>
                          <a:ea typeface="Microsoft YaHei" panose="020B0503020204020204" pitchFamily="34" charset="-122"/>
                        </a:rPr>
                        <a:t>http</a:t>
                      </a:r>
                      <a:r>
                        <a:rPr lang="zh-CN" sz="1400" kern="100">
                          <a:effectLst/>
                          <a:latin typeface="Microsoft YaHei" panose="020B0503020204020204" pitchFamily="34" charset="-122"/>
                          <a:ea typeface="Microsoft YaHei" panose="020B0503020204020204" pitchFamily="34" charset="-122"/>
                        </a:rPr>
                        <a:t>请求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2"/>
                  </a:ext>
                </a:extLst>
              </a:tr>
              <a:tr h="635081">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数据库模块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存储各个模块的自定义设置</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输入：各个模块的设置</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输出：数据库响应信息</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能够正确的存储设置信息</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3"/>
                  </a:ext>
                </a:extLst>
              </a:tr>
              <a:tr h="1025636">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通知服务客户端接口模块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连接服务器，发出</a:t>
                      </a:r>
                      <a:r>
                        <a:rPr lang="en-US" sz="1400" kern="100">
                          <a:effectLst/>
                          <a:latin typeface="Microsoft YaHei" panose="020B0503020204020204" pitchFamily="34" charset="-122"/>
                          <a:ea typeface="Microsoft YaHei" panose="020B0503020204020204" pitchFamily="34" charset="-122"/>
                        </a:rPr>
                        <a:t>http</a:t>
                      </a:r>
                      <a:r>
                        <a:rPr lang="zh-CN" sz="1400" kern="100">
                          <a:effectLst/>
                          <a:latin typeface="Microsoft YaHei" panose="020B0503020204020204" pitchFamily="34" charset="-122"/>
                          <a:ea typeface="Microsoft YaHei" panose="020B0503020204020204" pitchFamily="34" charset="-122"/>
                        </a:rPr>
                        <a:t>请求</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输入：各种客户端设置动作</a:t>
                      </a: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输出：客户端响应数据</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能够正常的连接服务服务器，正常的发出</a:t>
                      </a:r>
                      <a:r>
                        <a:rPr lang="en-US" sz="1400" kern="100" dirty="0">
                          <a:effectLst/>
                          <a:latin typeface="Microsoft YaHei" panose="020B0503020204020204" pitchFamily="34" charset="-122"/>
                          <a:ea typeface="Microsoft YaHei" panose="020B0503020204020204" pitchFamily="34" charset="-122"/>
                        </a:rPr>
                        <a:t>http</a:t>
                      </a:r>
                      <a:r>
                        <a:rPr lang="zh-CN" sz="1400" kern="100" dirty="0">
                          <a:effectLst/>
                          <a:latin typeface="Microsoft YaHei" panose="020B0503020204020204" pitchFamily="34" charset="-122"/>
                          <a:ea typeface="Microsoft YaHei" panose="020B0503020204020204" pitchFamily="34" charset="-122"/>
                        </a:rPr>
                        <a:t>请求和获得返回的数据</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4"/>
                  </a:ext>
                </a:extLst>
              </a:tr>
              <a:tr h="972510">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配置文件管理管理模块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存储全局的配置信息，供各个模块的引用</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输入：各个模块的配置信息</a:t>
                      </a:r>
                    </a:p>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输出：更新后的配置文件，各个模块的引用检查状况</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能够正常的添加、更新配置文件，能够正常的被各个模块引用。</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5"/>
                  </a:ext>
                </a:extLst>
              </a:tr>
              <a:tr h="635081">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通知模块加载模块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用于在配置时，加载通知模块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输入：设置加载的动作</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输出：加载的状态信息</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能够正确的进行加载</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6"/>
                  </a:ext>
                </a:extLst>
              </a:tr>
              <a:tr h="635081">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数据库服务模块</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用于接受配置信息，生成</a:t>
                      </a:r>
                      <a:r>
                        <a:rPr lang="en-US" sz="1400" kern="100" dirty="0" err="1">
                          <a:effectLst/>
                          <a:latin typeface="Microsoft YaHei" panose="020B0503020204020204" pitchFamily="34" charset="-122"/>
                          <a:ea typeface="Microsoft YaHei" panose="020B0503020204020204" pitchFamily="34" charset="-122"/>
                        </a:rPr>
                        <a:t>sql</a:t>
                      </a:r>
                      <a:r>
                        <a:rPr lang="zh-CN" sz="1400" kern="100" dirty="0">
                          <a:effectLst/>
                          <a:latin typeface="Microsoft YaHei" panose="020B0503020204020204" pitchFamily="34" charset="-122"/>
                          <a:ea typeface="Microsoft YaHei" panose="020B0503020204020204" pitchFamily="34" charset="-122"/>
                        </a:rPr>
                        <a:t>语句进行增删查改</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输入：各个模块配置信息</a:t>
                      </a:r>
                    </a:p>
                    <a:p>
                      <a:pPr indent="127000" algn="just">
                        <a:lnSpc>
                          <a:spcPct val="150000"/>
                        </a:lnSpc>
                        <a:spcAft>
                          <a:spcPts val="0"/>
                        </a:spcAft>
                      </a:pPr>
                      <a:r>
                        <a:rPr lang="zh-CN" sz="1400" kern="100">
                          <a:effectLst/>
                          <a:latin typeface="Microsoft YaHei" panose="020B0503020204020204" pitchFamily="34" charset="-122"/>
                          <a:ea typeface="Microsoft YaHei" panose="020B0503020204020204" pitchFamily="34" charset="-122"/>
                        </a:rPr>
                        <a:t>输出：更新后的表信息</a:t>
                      </a:r>
                      <a:endParaRPr lang="zh-CN" sz="1400" kern="10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tc>
                  <a:txBody>
                    <a:bodyPr/>
                    <a:lstStyle/>
                    <a:p>
                      <a:pPr indent="127000" algn="just">
                        <a:lnSpc>
                          <a:spcPct val="150000"/>
                        </a:lnSpc>
                        <a:spcAft>
                          <a:spcPts val="0"/>
                        </a:spcAft>
                      </a:pPr>
                      <a:r>
                        <a:rPr lang="zh-CN" sz="1400" kern="100" dirty="0">
                          <a:effectLst/>
                          <a:latin typeface="Microsoft YaHei" panose="020B0503020204020204" pitchFamily="34" charset="-122"/>
                          <a:ea typeface="Microsoft YaHei" panose="020B0503020204020204" pitchFamily="34" charset="-122"/>
                        </a:rPr>
                        <a:t>能够正确的进行配置信息的增删查改</a:t>
                      </a:r>
                      <a:endParaRPr lang="zh-CN" sz="1400" kern="100" dirty="0">
                        <a:solidFill>
                          <a:srgbClr val="00000A"/>
                        </a:solidFill>
                        <a:effectLst/>
                        <a:latin typeface="Microsoft YaHei" panose="020B0503020204020204" pitchFamily="34" charset="-122"/>
                        <a:ea typeface="Microsoft YaHei" panose="020B0503020204020204" pitchFamily="34" charset="-122"/>
                        <a:cs typeface="微软雅黑" panose="020B0503020204020204" pitchFamily="34" charset="-122"/>
                      </a:endParaRPr>
                    </a:p>
                  </a:txBody>
                  <a:tcPr marL="35104" marR="35104" marT="0" marB="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7949857" cy="1384995"/>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测试需求：非功能需求</a:t>
            </a:r>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a:p>
            <a:endParaRPr lang="zh-CN" altLang="zh-CN" sz="2800" b="1" dirty="0">
              <a:solidFill>
                <a:srgbClr val="93C3C2"/>
              </a:solidFill>
              <a:latin typeface="Arial" panose="020B0604020202090204" pitchFamily="34" charset="0"/>
              <a:ea typeface="思源黑体 CN Regular" panose="020B0500000000000000" pitchFamily="34" charset="-122"/>
              <a:cs typeface="+mn-ea"/>
            </a:endParaRPr>
          </a:p>
          <a:p>
            <a:endParaRPr lang="en-US" altLang="zh-CN"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4" name="文本框 3"/>
          <p:cNvSpPr txBox="1"/>
          <p:nvPr/>
        </p:nvSpPr>
        <p:spPr>
          <a:xfrm>
            <a:off x="579547" y="1604913"/>
            <a:ext cx="4307247" cy="4746877"/>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kumimoji="1" lang="zh-CN" altLang="en-US" sz="2400" dirty="0">
                <a:latin typeface="Microsoft YaHei" panose="020B0503020204020204" pitchFamily="34" charset="-122"/>
                <a:ea typeface="Microsoft YaHei" panose="020B0503020204020204" pitchFamily="34" charset="-122"/>
              </a:rPr>
              <a:t>拓展模块非功能测试需求：</a:t>
            </a:r>
            <a:endParaRPr kumimoji="1" lang="en-US"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zh-CN" sz="2000" dirty="0">
                <a:latin typeface="Microsoft YaHei" panose="020B0503020204020204" pitchFamily="34" charset="-122"/>
                <a:ea typeface="Microsoft YaHei" panose="020B0503020204020204" pitchFamily="34" charset="-122"/>
              </a:rPr>
              <a:t>兼容性测试：原</a:t>
            </a:r>
            <a:r>
              <a:rPr lang="en-US" altLang="zh-CN" sz="2000" dirty="0" err="1">
                <a:latin typeface="Microsoft YaHei" panose="020B0503020204020204" pitchFamily="34" charset="-122"/>
                <a:ea typeface="Microsoft YaHei" panose="020B0503020204020204" pitchFamily="34" charset="-122"/>
              </a:rPr>
              <a:t>Gitea</a:t>
            </a:r>
            <a:r>
              <a:rPr lang="zh-CN" altLang="zh-CN" sz="2000" dirty="0">
                <a:latin typeface="Microsoft YaHei" panose="020B0503020204020204" pitchFamily="34" charset="-122"/>
                <a:ea typeface="Microsoft YaHei" panose="020B0503020204020204" pitchFamily="34" charset="-122"/>
              </a:rPr>
              <a:t>框架能够正常兼容拓展模块工作</a:t>
            </a:r>
          </a:p>
          <a:p>
            <a:pPr marL="742950" lvl="1" indent="-285750">
              <a:lnSpc>
                <a:spcPct val="150000"/>
              </a:lnSpc>
              <a:buFont typeface="Arial" panose="020B0604020202090204" pitchFamily="34" charset="0"/>
              <a:buChar char="•"/>
            </a:pPr>
            <a:r>
              <a:rPr lang="zh-CN" altLang="zh-CN" sz="2000" dirty="0">
                <a:latin typeface="Microsoft YaHei" panose="020B0503020204020204" pitchFamily="34" charset="-122"/>
                <a:ea typeface="Microsoft YaHei" panose="020B0503020204020204" pitchFamily="34" charset="-122"/>
              </a:rPr>
              <a:t>便捷性测试：通知扩展模块能够让部署者和使用者方便的进行通知方式的扩展和设置。</a:t>
            </a:r>
          </a:p>
          <a:p>
            <a:pPr marL="742950" lvl="1" indent="-285750">
              <a:lnSpc>
                <a:spcPct val="150000"/>
              </a:lnSpc>
              <a:buFont typeface="Arial" panose="020B0604020202090204" pitchFamily="34" charset="0"/>
              <a:buChar char="•"/>
            </a:pPr>
            <a:r>
              <a:rPr lang="zh-CN" altLang="zh-CN" sz="2000" dirty="0">
                <a:latin typeface="Microsoft YaHei" panose="020B0503020204020204" pitchFamily="34" charset="-122"/>
                <a:ea typeface="Microsoft YaHei" panose="020B0503020204020204" pitchFamily="34" charset="-122"/>
              </a:rPr>
              <a:t>扩展性测试：通知模块功能正常，且耦合度低，不影响其他功能，方便扩展。</a:t>
            </a:r>
          </a:p>
          <a:p>
            <a:pPr marL="742950" lvl="1" indent="-285750">
              <a:lnSpc>
                <a:spcPct val="150000"/>
              </a:lnSpc>
              <a:buFont typeface="Arial" panose="020B0604020202090204" pitchFamily="34" charset="0"/>
              <a:buChar char="•"/>
            </a:pPr>
            <a:endParaRPr kumimoji="1" lang="zh-CN" altLang="en-US" sz="2000" dirty="0">
              <a:latin typeface="Microsoft YaHei" panose="020B0503020204020204" pitchFamily="34" charset="-122"/>
              <a:ea typeface="Microsoft YaHei" panose="020B0503020204020204" pitchFamily="34" charset="-122"/>
            </a:endParaRPr>
          </a:p>
        </p:txBody>
      </p:sp>
      <p:sp>
        <p:nvSpPr>
          <p:cNvPr id="6" name="文本框 5"/>
          <p:cNvSpPr txBox="1"/>
          <p:nvPr/>
        </p:nvSpPr>
        <p:spPr>
          <a:xfrm>
            <a:off x="6792366" y="1620869"/>
            <a:ext cx="4307247" cy="2900218"/>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kumimoji="1" lang="zh-CN" altLang="en-US" sz="2400" dirty="0">
                <a:latin typeface="Microsoft YaHei" panose="020B0503020204020204" pitchFamily="34" charset="-122"/>
                <a:ea typeface="Microsoft YaHei" panose="020B0503020204020204" pitchFamily="34" charset="-122"/>
              </a:rPr>
              <a:t>原框架非功能测试需求：</a:t>
            </a:r>
            <a:endParaRPr kumimoji="1" lang="en-US"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2000" dirty="0">
                <a:latin typeface="Microsoft YaHei" panose="020B0503020204020204" pitchFamily="34" charset="-122"/>
                <a:ea typeface="Microsoft YaHei" panose="020B0503020204020204" pitchFamily="34" charset="-122"/>
              </a:rPr>
              <a:t>适用</a:t>
            </a:r>
            <a:r>
              <a:rPr lang="zh-CN" altLang="zh-CN" sz="2000" dirty="0">
                <a:latin typeface="Microsoft YaHei" panose="020B0503020204020204" pitchFamily="34" charset="-122"/>
                <a:ea typeface="Microsoft YaHei" panose="020B0503020204020204" pitchFamily="34" charset="-122"/>
              </a:rPr>
              <a:t>性测试：</a:t>
            </a:r>
            <a:endParaRPr lang="en-US" altLang="zh-CN" sz="2000"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90204" pitchFamily="34" charset="0"/>
              <a:buChar char="•"/>
            </a:pPr>
            <a:r>
              <a:rPr lang="zh-CN" altLang="zh-CN" sz="2000" dirty="0">
                <a:latin typeface="Microsoft YaHei" panose="020B0503020204020204" pitchFamily="34" charset="-122"/>
                <a:ea typeface="Microsoft YaHei" panose="020B0503020204020204" pitchFamily="34" charset="-122"/>
              </a:rPr>
              <a:t>原</a:t>
            </a:r>
            <a:r>
              <a:rPr lang="en-US" altLang="zh-CN" sz="2000" dirty="0" err="1">
                <a:latin typeface="Microsoft YaHei" panose="020B0503020204020204" pitchFamily="34" charset="-122"/>
                <a:ea typeface="Microsoft YaHei" panose="020B0503020204020204" pitchFamily="34" charset="-122"/>
              </a:rPr>
              <a:t>Gitea</a:t>
            </a:r>
            <a:r>
              <a:rPr lang="zh-CN" altLang="en-US" sz="2000" dirty="0">
                <a:latin typeface="Microsoft YaHei" panose="020B0503020204020204" pitchFamily="34" charset="-122"/>
                <a:ea typeface="Microsoft YaHei" panose="020B0503020204020204" pitchFamily="34" charset="-122"/>
              </a:rPr>
              <a:t>能够进行正常的部署和工作</a:t>
            </a:r>
            <a:endParaRPr lang="en-US" altLang="zh-CN" sz="2000"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90204" pitchFamily="34" charset="0"/>
              <a:buChar char="•"/>
            </a:pPr>
            <a:r>
              <a:rPr lang="zh-CN" altLang="en-US" sz="2000" dirty="0">
                <a:latin typeface="Microsoft YaHei" panose="020B0503020204020204" pitchFamily="34" charset="-122"/>
                <a:ea typeface="Microsoft YaHei" panose="020B0503020204020204" pitchFamily="34" charset="-122"/>
              </a:rPr>
              <a:t>原</a:t>
            </a:r>
            <a:r>
              <a:rPr lang="en-US" altLang="zh-CN" sz="2000" dirty="0" err="1">
                <a:latin typeface="Microsoft YaHei" panose="020B0503020204020204" pitchFamily="34" charset="-122"/>
                <a:ea typeface="Microsoft YaHei" panose="020B0503020204020204" pitchFamily="34" charset="-122"/>
              </a:rPr>
              <a:t>Gitea</a:t>
            </a:r>
            <a:r>
              <a:rPr lang="zh-CN" altLang="en-US" sz="2000" dirty="0">
                <a:latin typeface="Microsoft YaHei" panose="020B0503020204020204" pitchFamily="34" charset="-122"/>
                <a:ea typeface="Microsoft YaHei" panose="020B0503020204020204" pitchFamily="34" charset="-122"/>
              </a:rPr>
              <a:t>消息通知模块能够正常的进行工作</a:t>
            </a:r>
            <a:endParaRPr lang="en-US" altLang="zh-CN" sz="2000" dirty="0">
              <a:latin typeface="Microsoft YaHei" panose="020B0503020204020204" pitchFamily="34" charset="-122"/>
              <a:ea typeface="Microsoft YaHei" panose="020B0503020204020204" pitchFamily="34" charset="-122"/>
            </a:endParaRPr>
          </a:p>
        </p:txBody>
      </p:sp>
      <p:cxnSp>
        <p:nvCxnSpPr>
          <p:cNvPr id="8" name="直线连接符 7"/>
          <p:cNvCxnSpPr/>
          <p:nvPr/>
        </p:nvCxnSpPr>
        <p:spPr>
          <a:xfrm>
            <a:off x="5831174" y="599607"/>
            <a:ext cx="0" cy="562131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39" name="4"/>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5" dirty="0">
                <a:solidFill>
                  <a:schemeClr val="bg1"/>
                </a:solidFill>
                <a:latin typeface="Arial" panose="020B0604020202090204" pitchFamily="34" charset="0"/>
                <a:ea typeface="思源黑体 CN Regular" panose="020B0500000000000000" pitchFamily="34" charset="-122"/>
                <a:cs typeface="+mn-ea"/>
                <a:sym typeface="Arial" panose="020B0604020202090204" pitchFamily="34" charset="0"/>
              </a:rPr>
              <a:t>02</a:t>
            </a:r>
          </a:p>
        </p:txBody>
      </p:sp>
      <p:sp>
        <p:nvSpPr>
          <p:cNvPr id="41" name="2"/>
          <p:cNvSpPr txBox="1"/>
          <p:nvPr>
            <p:custDataLst>
              <p:tags r:id="rId2"/>
            </p:custDataLst>
          </p:nvPr>
        </p:nvSpPr>
        <p:spPr>
          <a:xfrm>
            <a:off x="2310660" y="3558044"/>
            <a:ext cx="7567504" cy="917818"/>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rPr>
              <a:t>缺陷说明</a:t>
            </a:r>
            <a:endParaRPr lang="en-US" altLang="zh-CN" sz="5400" b="1" dirty="0">
              <a:solidFill>
                <a:schemeClr val="tx1">
                  <a:lumMod val="85000"/>
                  <a:lumOff val="15000"/>
                </a:schemeClr>
              </a:solidFill>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8" name="平行四边形 7"/>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9" name="平行四边形 8"/>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0" name="平行四边形 9"/>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
        <p:nvSpPr>
          <p:cNvPr id="11" name="平行四边形 10"/>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思源黑体 CN Regular" panose="020B0500000000000000" pitchFamily="34" charset="-122"/>
              <a:cs typeface="+mn-ea"/>
              <a:sym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41">
                                            <p:txEl>
                                              <p:pRg st="0" end="0"/>
                                            </p:txEl>
                                          </p:spTgt>
                                        </p:tgtEl>
                                        <p:attrNameLst>
                                          <p:attrName>style.visibility</p:attrName>
                                        </p:attrNameLst>
                                      </p:cBhvr>
                                      <p:to>
                                        <p:strVal val="visible"/>
                                      </p:to>
                                    </p:set>
                                    <p:animScale>
                                      <p:cBhvr>
                                        <p:cTn id="11"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1">
                                            <p:txEl>
                                              <p:pRg st="0" end="0"/>
                                            </p:txEl>
                                          </p:spTgt>
                                        </p:tgtEl>
                                        <p:attrNameLst>
                                          <p:attrName>ppt_x</p:attrName>
                                          <p:attrName>ppt_y</p:attrName>
                                        </p:attrNameLst>
                                      </p:cBhvr>
                                    </p:animMotion>
                                    <p:animEffect transition="in" filter="fade">
                                      <p:cBhvr>
                                        <p:cTn id="13"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212" y="354830"/>
            <a:ext cx="1923811" cy="523220"/>
          </a:xfrm>
          <a:prstGeom prst="rect">
            <a:avLst/>
          </a:prstGeom>
        </p:spPr>
        <p:txBody>
          <a:bodyPr wrap="square">
            <a:spAutoFit/>
          </a:bodyPr>
          <a:lstStyle/>
          <a:p>
            <a:r>
              <a:rPr lang="zh-CN" altLang="en-US" sz="2800" b="1" dirty="0">
                <a:solidFill>
                  <a:srgbClr val="93C3C2"/>
                </a:solidFill>
                <a:latin typeface="Arial" panose="020B0604020202090204" pitchFamily="34" charset="0"/>
                <a:ea typeface="思源黑体 CN Regular" panose="020B0500000000000000" pitchFamily="34" charset="-122"/>
                <a:cs typeface="+mn-ea"/>
                <a:sym typeface="Arial" panose="020B0604020202090204" pitchFamily="34" charset="0"/>
              </a:rPr>
              <a:t>缺陷定义</a:t>
            </a:r>
          </a:p>
        </p:txBody>
      </p:sp>
      <p:sp>
        <p:nvSpPr>
          <p:cNvPr id="2" name="矩形 1"/>
          <p:cNvSpPr/>
          <p:nvPr/>
        </p:nvSpPr>
        <p:spPr>
          <a:xfrm>
            <a:off x="-1" y="1198630"/>
            <a:ext cx="6265875" cy="5567037"/>
          </a:xfrm>
          <a:prstGeom prst="rect">
            <a:avLst/>
          </a:prstGeom>
        </p:spPr>
        <p:txBody>
          <a:bodyPr wrap="square">
            <a:spAutoFit/>
          </a:bodyPr>
          <a:lstStyle/>
          <a:p>
            <a:pPr marL="285750" indent="-285750" algn="just">
              <a:lnSpc>
                <a:spcPct val="150000"/>
              </a:lnSpc>
              <a:spcAft>
                <a:spcPts val="0"/>
              </a:spcAft>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对于</a:t>
            </a:r>
            <a:r>
              <a:rPr lang="en-US"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N-</a:t>
            </a:r>
            <a:r>
              <a:rPr lang="en-US" altLang="zh-CN" sz="2400" kern="100" dirty="0" err="1">
                <a:latin typeface="Microsoft YaHei" panose="020B0503020204020204" pitchFamily="34" charset="-122"/>
                <a:ea typeface="Microsoft YaHei" panose="020B0503020204020204" pitchFamily="34" charset="-122"/>
                <a:cs typeface="Times New Roman" panose="02020503050405090304" pitchFamily="18" charset="0"/>
              </a:rPr>
              <a:t>Gitea</a:t>
            </a: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的缺陷定义为以下几种情况</a:t>
            </a:r>
          </a:p>
          <a:p>
            <a:pPr marL="800100" lvl="1" indent="-342900" algn="just">
              <a:lnSpc>
                <a:spcPct val="150000"/>
              </a:lnSpc>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软件未实现</a:t>
            </a:r>
            <a:r>
              <a:rPr lang="zh-CN" altLang="en-US" sz="2400" kern="100" dirty="0">
                <a:latin typeface="Microsoft YaHei" panose="020B0503020204020204" pitchFamily="34" charset="-122"/>
                <a:ea typeface="Microsoft YaHei" panose="020B0503020204020204" pitchFamily="34" charset="-122"/>
                <a:cs typeface="Times New Roman" panose="02020503050405090304" pitchFamily="18" charset="0"/>
              </a:rPr>
              <a:t>需求规格说明书</a:t>
            </a: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要求的功能</a:t>
            </a:r>
          </a:p>
          <a:p>
            <a:pPr marL="800100" lvl="1" indent="-342900" algn="just">
              <a:lnSpc>
                <a:spcPct val="150000"/>
              </a:lnSpc>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软件出现了需求规格说明书指明不应当出现的错误</a:t>
            </a:r>
          </a:p>
          <a:p>
            <a:pPr marL="800100" lvl="1" indent="-342900" algn="just">
              <a:lnSpc>
                <a:spcPct val="150000"/>
              </a:lnSpc>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软件实现了需求规格说明书未提及的功能</a:t>
            </a:r>
          </a:p>
          <a:p>
            <a:pPr marL="800100" lvl="1" indent="-342900" algn="just">
              <a:lnSpc>
                <a:spcPct val="150000"/>
              </a:lnSpc>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软件未实现需求和规格说明书未明确提及单应当实现的内容</a:t>
            </a:r>
          </a:p>
          <a:p>
            <a:pPr marL="800100" lvl="1" indent="-342900" algn="just">
              <a:lnSpc>
                <a:spcPct val="150000"/>
              </a:lnSpc>
              <a:buFont typeface="Arial" panose="020B0604020202090204" pitchFamily="34" charset="0"/>
              <a:buChar char="•"/>
            </a:pPr>
            <a:r>
              <a:rPr lang="zh-CN" altLang="zh-CN" sz="2400" kern="100" dirty="0">
                <a:latin typeface="Microsoft YaHei" panose="020B0503020204020204" pitchFamily="34" charset="-122"/>
                <a:ea typeface="Microsoft YaHei" panose="020B0503020204020204" pitchFamily="34" charset="-122"/>
                <a:cs typeface="Times New Roman" panose="02020503050405090304" pitchFamily="18" charset="0"/>
              </a:rPr>
              <a:t>测试用例执行的时候出现与预期结果不符合的现象</a:t>
            </a:r>
            <a:endParaRPr lang="zh-CN" altLang="zh-CN" sz="2400" kern="100" dirty="0">
              <a:effectLst/>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4" name="矩形 3"/>
          <p:cNvSpPr/>
          <p:nvPr/>
        </p:nvSpPr>
        <p:spPr>
          <a:xfrm>
            <a:off x="6952188" y="1198630"/>
            <a:ext cx="5236637" cy="3351046"/>
          </a:xfrm>
          <a:prstGeom prst="rect">
            <a:avLst/>
          </a:prstGeom>
        </p:spPr>
        <p:txBody>
          <a:bodyPr wrap="square">
            <a:spAutoFit/>
          </a:bodyPr>
          <a:lstStyle/>
          <a:p>
            <a:pPr marL="342900" indent="-342900">
              <a:lnSpc>
                <a:spcPct val="150000"/>
              </a:lnSpc>
              <a:buFont typeface="Arial" panose="020B0604020202090204" pitchFamily="34" charset="0"/>
              <a:buChar char="•"/>
            </a:pPr>
            <a:r>
              <a:rPr lang="zh-CN" altLang="zh-CN"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N-</a:t>
            </a:r>
            <a:r>
              <a:rPr lang="en-US" altLang="zh-CN" sz="2400" dirty="0" err="1">
                <a:latin typeface="Microsoft YaHei" panose="020B0503020204020204" pitchFamily="34" charset="-122"/>
                <a:ea typeface="Microsoft YaHei" panose="020B0503020204020204" pitchFamily="34" charset="-122"/>
              </a:rPr>
              <a:t>Gitea</a:t>
            </a:r>
            <a:r>
              <a:rPr lang="zh-CN" altLang="zh-CN" sz="2400" dirty="0">
                <a:latin typeface="Microsoft YaHei" panose="020B0503020204020204" pitchFamily="34" charset="-122"/>
                <a:ea typeface="Microsoft YaHei" panose="020B0503020204020204" pitchFamily="34" charset="-122"/>
              </a:rPr>
              <a:t>出现缺陷</a:t>
            </a:r>
            <a:r>
              <a:rPr lang="zh-CN" altLang="en-US" sz="2400" dirty="0">
                <a:latin typeface="Microsoft YaHei" panose="020B0503020204020204" pitchFamily="34" charset="-122"/>
                <a:ea typeface="Microsoft YaHei" panose="020B0503020204020204" pitchFamily="34" charset="-122"/>
              </a:rPr>
              <a:t>的可能原因：</a:t>
            </a:r>
            <a:endParaRPr lang="zh-CN" altLang="zh-CN" sz="2400" dirty="0">
              <a:latin typeface="Microsoft YaHei" panose="020B0503020204020204" pitchFamily="34" charset="-122"/>
              <a:ea typeface="Microsoft YaHei" panose="020B0503020204020204" pitchFamily="34" charset="-122"/>
            </a:endParaRPr>
          </a:p>
          <a:p>
            <a:pPr marL="800100" lvl="1" indent="-342900">
              <a:lnSpc>
                <a:spcPct val="150000"/>
              </a:lnSpc>
              <a:buFont typeface="Arial" panose="020B0604020202090204" pitchFamily="34" charset="0"/>
              <a:buChar char="•"/>
            </a:pPr>
            <a:r>
              <a:rPr lang="zh-CN" altLang="zh-CN" sz="2400" dirty="0">
                <a:latin typeface="Microsoft YaHei" panose="020B0503020204020204" pitchFamily="34" charset="-122"/>
                <a:ea typeface="Microsoft YaHei" panose="020B0503020204020204" pitchFamily="34" charset="-122"/>
              </a:rPr>
              <a:t>需求规格说明书撰写不规范，或者不合格</a:t>
            </a:r>
            <a:endParaRPr lang="en-US" altLang="zh-CN" sz="2400" dirty="0">
              <a:latin typeface="Microsoft YaHei" panose="020B0503020204020204" pitchFamily="34" charset="-122"/>
              <a:ea typeface="Microsoft YaHei" panose="020B0503020204020204" pitchFamily="34" charset="-122"/>
            </a:endParaRPr>
          </a:p>
          <a:p>
            <a:pPr marL="800100" lvl="1" indent="-342900">
              <a:lnSpc>
                <a:spcPct val="150000"/>
              </a:lnSpc>
              <a:buFont typeface="Arial" panose="020B0604020202090204" pitchFamily="34" charset="0"/>
              <a:buChar char="•"/>
            </a:pPr>
            <a:r>
              <a:rPr lang="zh-CN" altLang="zh-CN" sz="2400" dirty="0">
                <a:latin typeface="Microsoft YaHei" panose="020B0503020204020204" pitchFamily="34" charset="-122"/>
                <a:ea typeface="Microsoft YaHei" panose="020B0503020204020204" pitchFamily="34" charset="-122"/>
              </a:rPr>
              <a:t>设计问题</a:t>
            </a:r>
            <a:endParaRPr lang="en-US" altLang="zh-CN" sz="2400" dirty="0">
              <a:latin typeface="Microsoft YaHei" panose="020B0503020204020204" pitchFamily="34" charset="-122"/>
              <a:ea typeface="Microsoft YaHei" panose="020B0503020204020204" pitchFamily="34" charset="-122"/>
            </a:endParaRPr>
          </a:p>
          <a:p>
            <a:pPr marL="800100" lvl="1" indent="-342900">
              <a:lnSpc>
                <a:spcPct val="150000"/>
              </a:lnSpc>
              <a:buFont typeface="Arial" panose="020B0604020202090204" pitchFamily="34" charset="0"/>
              <a:buChar char="•"/>
            </a:pPr>
            <a:r>
              <a:rPr lang="zh-CN" altLang="zh-CN" sz="2400" dirty="0">
                <a:latin typeface="Microsoft YaHei" panose="020B0503020204020204" pitchFamily="34" charset="-122"/>
                <a:ea typeface="Microsoft YaHei" panose="020B0503020204020204" pitchFamily="34" charset="-122"/>
              </a:rPr>
              <a:t>实际代码问题</a:t>
            </a:r>
            <a:endParaRPr lang="en-US" altLang="zh-CN" sz="2400" dirty="0">
              <a:latin typeface="Microsoft YaHei" panose="020B0503020204020204" pitchFamily="34" charset="-122"/>
              <a:ea typeface="Microsoft YaHei" panose="020B0503020204020204" pitchFamily="34" charset="-122"/>
            </a:endParaRPr>
          </a:p>
          <a:p>
            <a:pPr marL="800100" lvl="1" indent="-342900">
              <a:lnSpc>
                <a:spcPct val="150000"/>
              </a:lnSpc>
              <a:buFont typeface="Arial" panose="020B0604020202090204" pitchFamily="34" charset="0"/>
              <a:buChar char="•"/>
            </a:pPr>
            <a:r>
              <a:rPr lang="zh-CN" altLang="zh-CN" sz="2400" dirty="0">
                <a:latin typeface="Microsoft YaHei" panose="020B0503020204020204" pitchFamily="34" charset="-122"/>
                <a:ea typeface="Microsoft YaHei" panose="020B0503020204020204" pitchFamily="34" charset="-122"/>
              </a:rPr>
              <a:t>其他问题</a:t>
            </a:r>
          </a:p>
        </p:txBody>
      </p:sp>
      <p:cxnSp>
        <p:nvCxnSpPr>
          <p:cNvPr id="5" name="直线连接符 4"/>
          <p:cNvCxnSpPr/>
          <p:nvPr/>
        </p:nvCxnSpPr>
        <p:spPr>
          <a:xfrm>
            <a:off x="6550701" y="354830"/>
            <a:ext cx="0" cy="64108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MC-欧美风主题色">
      <a:dk1>
        <a:srgbClr val="000000"/>
      </a:dk1>
      <a:lt1>
        <a:srgbClr val="FFFFFF"/>
      </a:lt1>
      <a:dk2>
        <a:srgbClr val="44546A"/>
      </a:dk2>
      <a:lt2>
        <a:srgbClr val="E7E6E6"/>
      </a:lt2>
      <a:accent1>
        <a:srgbClr val="4F5B58"/>
      </a:accent1>
      <a:accent2>
        <a:srgbClr val="866853"/>
      </a:accent2>
      <a:accent3>
        <a:srgbClr val="FF4D5B"/>
      </a:accent3>
      <a:accent4>
        <a:srgbClr val="4F5B58"/>
      </a:accent4>
      <a:accent5>
        <a:srgbClr val="866853"/>
      </a:accent5>
      <a:accent6>
        <a:srgbClr val="FF4D5B"/>
      </a:accent6>
      <a:hlink>
        <a:srgbClr val="0563C1"/>
      </a:hlink>
      <a:folHlink>
        <a:srgbClr val="954F72"/>
      </a:folHlink>
    </a:clrScheme>
    <a:fontScheme name="Temp">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千图网海量PPT模板www.58pic.com">
  <a:themeElements>
    <a:clrScheme name="MC-欧美风主题色">
      <a:dk1>
        <a:srgbClr val="000000"/>
      </a:dk1>
      <a:lt1>
        <a:srgbClr val="FFFFFF"/>
      </a:lt1>
      <a:dk2>
        <a:srgbClr val="44546A"/>
      </a:dk2>
      <a:lt2>
        <a:srgbClr val="E7E6E6"/>
      </a:lt2>
      <a:accent1>
        <a:srgbClr val="5DA8B1"/>
      </a:accent1>
      <a:accent2>
        <a:srgbClr val="397D71"/>
      </a:accent2>
      <a:accent3>
        <a:srgbClr val="EE4D0A"/>
      </a:accent3>
      <a:accent4>
        <a:srgbClr val="5DA8B1"/>
      </a:accent4>
      <a:accent5>
        <a:srgbClr val="BCDB92"/>
      </a:accent5>
      <a:accent6>
        <a:srgbClr val="397D71"/>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17">
      <a:dk1>
        <a:sysClr val="windowText" lastClr="000000"/>
      </a:dk1>
      <a:lt1>
        <a:sysClr val="window" lastClr="FFFFFF"/>
      </a:lt1>
      <a:dk2>
        <a:srgbClr val="44546A"/>
      </a:dk2>
      <a:lt2>
        <a:srgbClr val="E7E6E6"/>
      </a:lt2>
      <a:accent1>
        <a:srgbClr val="C00000"/>
      </a:accent1>
      <a:accent2>
        <a:srgbClr val="AEABAB"/>
      </a:accent2>
      <a:accent3>
        <a:srgbClr val="C00000"/>
      </a:accent3>
      <a:accent4>
        <a:srgbClr val="AEABAB"/>
      </a:accent4>
      <a:accent5>
        <a:srgbClr val="C00000"/>
      </a:accent5>
      <a:accent6>
        <a:srgbClr val="AEABAB"/>
      </a:accent6>
      <a:hlink>
        <a:srgbClr val="FF0000"/>
      </a:hlink>
      <a:folHlink>
        <a:srgbClr val="C0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1870</Words>
  <Application>Microsoft Macintosh PowerPoint</Application>
  <PresentationFormat>自定义</PresentationFormat>
  <Paragraphs>335</Paragraphs>
  <Slides>20</Slides>
  <Notes>20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20</vt:i4>
      </vt:variant>
    </vt:vector>
  </HeadingPairs>
  <TitlesOfParts>
    <vt:vector size="34" baseType="lpstr">
      <vt:lpstr>等线</vt:lpstr>
      <vt:lpstr>等线</vt:lpstr>
      <vt:lpstr>汉仪南宫体简</vt:lpstr>
      <vt:lpstr>宋体</vt:lpstr>
      <vt:lpstr>腾祥铁山楷书简繁合集</vt:lpstr>
      <vt:lpstr>Microsoft YaHei</vt:lpstr>
      <vt:lpstr>Arial</vt:lpstr>
      <vt:lpstr>Calibri</vt:lpstr>
      <vt:lpstr>Calibri Light</vt:lpstr>
      <vt:lpstr>Times New Roman</vt:lpstr>
      <vt:lpstr>Wingdings</vt:lpstr>
      <vt:lpstr>千图网海量PPT模板www.58pic.com</vt:lpstr>
      <vt:lpstr>1_千图网海量PPT模板www.58pic.com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几何多边形年终总结</dc:title>
  <dc:creator>张 建春</dc:creator>
  <cp:lastModifiedBy>Microsoft Office User</cp:lastModifiedBy>
  <cp:revision>271</cp:revision>
  <dcterms:created xsi:type="dcterms:W3CDTF">2020-05-15T03:47:52Z</dcterms:created>
  <dcterms:modified xsi:type="dcterms:W3CDTF">2020-05-15T10:16:50Z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2052-1.9.1.2994</vt:lpwstr>
  </property>
</Properties>
</file>