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7" r:id="rId1"/>
    <p:sldMasterId id="2147483701" r:id="rId2"/>
    <p:sldMasterId id="2147483710" r:id="rId3"/>
  </p:sldMasterIdLst>
  <p:notesMasterIdLst>
    <p:notesMasterId r:id="rId12"/>
  </p:notesMasterIdLst>
  <p:sldIdLst>
    <p:sldId id="7573" r:id="rId4"/>
    <p:sldId id="257" r:id="rId5"/>
    <p:sldId id="7592" r:id="rId6"/>
    <p:sldId id="7682" r:id="rId7"/>
    <p:sldId id="7699" r:id="rId8"/>
    <p:sldId id="7679" r:id="rId9"/>
    <p:sldId id="7698" r:id="rId10"/>
    <p:sldId id="7602" r:id="rId11"/>
  </p:sldIdLst>
  <p:sldSz cx="12188825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2" name="1193280091@qq.com" initials="1" lastIdx="1" clrIdx="1">
    <p:extLst>
      <p:ext uri="{19B8F6BF-5375-455C-9EA6-DF929625EA0E}">
        <p15:presenceInfo xmlns:p15="http://schemas.microsoft.com/office/powerpoint/2012/main" userId="5f9f423e6d4d6b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6E4E5"/>
    <a:srgbClr val="BAD7D7"/>
    <a:srgbClr val="E4EEEF"/>
    <a:srgbClr val="93C3C2"/>
    <a:srgbClr val="DBB84F"/>
    <a:srgbClr val="B7D5D5"/>
    <a:srgbClr val="B8D8D7"/>
    <a:srgbClr val="CFE3E4"/>
    <a:srgbClr val="CAA984"/>
    <a:srgbClr val="F8E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23" autoAdjust="0"/>
    <p:restoredTop sz="93475" autoAdjust="0"/>
  </p:normalViewPr>
  <p:slideViewPr>
    <p:cSldViewPr snapToGrid="0">
      <p:cViewPr varScale="1">
        <p:scale>
          <a:sx n="113" d="100"/>
          <a:sy n="113" d="100"/>
        </p:scale>
        <p:origin x="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-3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8C3C3-31A8-453D-A20D-411C6C37285D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98766-6A9C-4F2F-8D78-A8B7F422C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274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789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275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962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285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331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74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10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55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>
            <a:extLst>
              <a:ext uri="{FF2B5EF4-FFF2-40B4-BE49-F238E27FC236}">
                <a16:creationId xmlns:a16="http://schemas.microsoft.com/office/drawing/2014/main" id="{A67E5878-1857-F049-848D-01EF3A4C29C0}"/>
              </a:ext>
            </a:extLst>
          </p:cNvPr>
          <p:cNvSpPr/>
          <p:nvPr userDrawn="1"/>
        </p:nvSpPr>
        <p:spPr>
          <a:xfrm>
            <a:off x="146304" y="231648"/>
            <a:ext cx="731520" cy="694944"/>
          </a:xfrm>
          <a:prstGeom prst="parallelogram">
            <a:avLst/>
          </a:prstGeom>
          <a:noFill/>
          <a:ln w="3175">
            <a:gradFill>
              <a:gsLst>
                <a:gs pos="0">
                  <a:srgbClr val="93C3C2"/>
                </a:gs>
                <a:gs pos="99000">
                  <a:srgbClr val="BAD7D7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289759F2-5574-394D-B363-9505BCCB4223}"/>
              </a:ext>
            </a:extLst>
          </p:cNvPr>
          <p:cNvSpPr/>
          <p:nvPr userDrawn="1"/>
        </p:nvSpPr>
        <p:spPr>
          <a:xfrm>
            <a:off x="298704" y="353568"/>
            <a:ext cx="731520" cy="69494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平行四边形 1">
            <a:extLst>
              <a:ext uri="{FF2B5EF4-FFF2-40B4-BE49-F238E27FC236}">
                <a16:creationId xmlns:a16="http://schemas.microsoft.com/office/drawing/2014/main" id="{B071344B-14AF-4D4E-A54E-C4E97632A139}"/>
              </a:ext>
            </a:extLst>
          </p:cNvPr>
          <p:cNvSpPr/>
          <p:nvPr userDrawn="1"/>
        </p:nvSpPr>
        <p:spPr>
          <a:xfrm>
            <a:off x="219456" y="292608"/>
            <a:ext cx="731520" cy="694944"/>
          </a:xfrm>
          <a:prstGeom prst="parallelogram">
            <a:avLst/>
          </a:prstGeom>
          <a:gradFill>
            <a:gsLst>
              <a:gs pos="0">
                <a:srgbClr val="93C3C2"/>
              </a:gs>
              <a:gs pos="99000">
                <a:srgbClr val="B7D5D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CE7D83-8B4D-8441-92A7-93E56C982307}"/>
              </a:ext>
            </a:extLst>
          </p:cNvPr>
          <p:cNvSpPr txBox="1"/>
          <p:nvPr userDrawn="1"/>
        </p:nvSpPr>
        <p:spPr>
          <a:xfrm>
            <a:off x="298704" y="331744"/>
            <a:ext cx="561372" cy="49475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fld id="{5F8123CF-E7D1-454A-B20C-763221F63EFA}" type="slidenum">
              <a:rPr kumimoji="1"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>
                <a:lnSpc>
                  <a:spcPct val="120000"/>
                </a:lnSpc>
              </a:pPr>
              <a:t>‹#›</a:t>
            </a:fld>
            <a:endParaRPr kumimoji="1"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122516" y="137614"/>
            <a:ext cx="3415430" cy="757002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599" dirty="0">
                <a:solidFill>
                  <a:srgbClr val="212227"/>
                </a:solidFill>
                <a:latin typeface="汉仪南宫体简" panose="02010509060101010101" pitchFamily="2" charset="-122"/>
                <a:ea typeface="汉仪南宫体简" panose="02010509060101010101" pitchFamily="2" charset="-122"/>
              </a:rPr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122516" y="137614"/>
            <a:ext cx="3415430" cy="757002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599" dirty="0">
                <a:solidFill>
                  <a:srgbClr val="212227"/>
                </a:solidFill>
                <a:latin typeface="汉仪南宫体简" panose="02010509060101010101" pitchFamily="2" charset="-122"/>
                <a:ea typeface="汉仪南宫体简" panose="02010509060101010101" pitchFamily="2" charset="-122"/>
              </a:rPr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122516" y="137614"/>
            <a:ext cx="3415430" cy="757002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599" dirty="0">
                <a:solidFill>
                  <a:srgbClr val="212227"/>
                </a:solidFill>
                <a:latin typeface="汉仪南宫体简" panose="02010509060101010101" pitchFamily="2" charset="-122"/>
                <a:ea typeface="汉仪南宫体简" panose="02010509060101010101" pitchFamily="2" charset="-122"/>
              </a:rPr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122516" y="137614"/>
            <a:ext cx="3415430" cy="757002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599" dirty="0">
                <a:solidFill>
                  <a:srgbClr val="212227"/>
                </a:solidFill>
                <a:latin typeface="汉仪南宫体简" panose="02010509060101010101" pitchFamily="2" charset="-122"/>
                <a:ea typeface="汉仪南宫体简" panose="02010509060101010101" pitchFamily="2" charset="-122"/>
              </a:rPr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 flipV="1">
            <a:off x="2665413" y="-2665413"/>
            <a:ext cx="6858000" cy="12188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42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43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82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95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16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1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25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62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36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49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58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>
            <a:extLst>
              <a:ext uri="{FF2B5EF4-FFF2-40B4-BE49-F238E27FC236}">
                <a16:creationId xmlns:a16="http://schemas.microsoft.com/office/drawing/2014/main" id="{A67E5878-1857-F049-848D-01EF3A4C29C0}"/>
              </a:ext>
            </a:extLst>
          </p:cNvPr>
          <p:cNvSpPr/>
          <p:nvPr userDrawn="1"/>
        </p:nvSpPr>
        <p:spPr>
          <a:xfrm>
            <a:off x="146304" y="231648"/>
            <a:ext cx="731520" cy="694944"/>
          </a:xfrm>
          <a:prstGeom prst="parallelogram">
            <a:avLst/>
          </a:prstGeom>
          <a:noFill/>
          <a:ln w="3175">
            <a:gradFill>
              <a:gsLst>
                <a:gs pos="0">
                  <a:srgbClr val="93C3C2"/>
                </a:gs>
                <a:gs pos="99000">
                  <a:srgbClr val="BAD7D7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289759F2-5574-394D-B363-9505BCCB4223}"/>
              </a:ext>
            </a:extLst>
          </p:cNvPr>
          <p:cNvSpPr/>
          <p:nvPr userDrawn="1"/>
        </p:nvSpPr>
        <p:spPr>
          <a:xfrm>
            <a:off x="298704" y="353568"/>
            <a:ext cx="731520" cy="69494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平行四边形 1">
            <a:extLst>
              <a:ext uri="{FF2B5EF4-FFF2-40B4-BE49-F238E27FC236}">
                <a16:creationId xmlns:a16="http://schemas.microsoft.com/office/drawing/2014/main" id="{B071344B-14AF-4D4E-A54E-C4E97632A139}"/>
              </a:ext>
            </a:extLst>
          </p:cNvPr>
          <p:cNvSpPr/>
          <p:nvPr userDrawn="1"/>
        </p:nvSpPr>
        <p:spPr>
          <a:xfrm>
            <a:off x="219456" y="292608"/>
            <a:ext cx="731520" cy="694944"/>
          </a:xfrm>
          <a:prstGeom prst="parallelogram">
            <a:avLst/>
          </a:prstGeom>
          <a:gradFill>
            <a:gsLst>
              <a:gs pos="0">
                <a:srgbClr val="93C3C2"/>
              </a:gs>
              <a:gs pos="99000">
                <a:srgbClr val="B7D5D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CE7D83-8B4D-8441-92A7-93E56C982307}"/>
              </a:ext>
            </a:extLst>
          </p:cNvPr>
          <p:cNvSpPr txBox="1"/>
          <p:nvPr userDrawn="1"/>
        </p:nvSpPr>
        <p:spPr>
          <a:xfrm>
            <a:off x="298704" y="331744"/>
            <a:ext cx="561372" cy="49475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fld id="{5F8123CF-E7D1-454A-B20C-763221F63EFA}" type="slidenum">
              <a:rPr kumimoji="1"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>
                <a:lnSpc>
                  <a:spcPct val="120000"/>
                </a:lnSpc>
              </a:pPr>
              <a:t>‹#›</a:t>
            </a:fld>
            <a:endParaRPr kumimoji="1"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48"/>
          <p:cNvSpPr txBox="1"/>
          <p:nvPr userDrawn="1">
            <p:custDataLst>
              <p:tags r:id="rId1"/>
            </p:custDataLst>
          </p:nvPr>
        </p:nvSpPr>
        <p:spPr>
          <a:xfrm>
            <a:off x="4840886" y="320342"/>
            <a:ext cx="52954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599" dirty="0">
                <a:solidFill>
                  <a:srgbClr val="040404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  <a:cs typeface="+mn-ea"/>
                <a:sym typeface="Arial" panose="020B0604020202020204" pitchFamily="34" charset="0"/>
              </a:rPr>
              <a:t>年度工作概述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48"/>
          <p:cNvSpPr txBox="1"/>
          <p:nvPr userDrawn="1">
            <p:custDataLst>
              <p:tags r:id="rId1"/>
            </p:custDataLst>
          </p:nvPr>
        </p:nvSpPr>
        <p:spPr>
          <a:xfrm>
            <a:off x="4840886" y="320342"/>
            <a:ext cx="52954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599" dirty="0">
                <a:solidFill>
                  <a:srgbClr val="040404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  <a:cs typeface="+mn-ea"/>
                <a:sym typeface="Arial" panose="020B0604020202020204" pitchFamily="34" charset="0"/>
              </a:rPr>
              <a:t>年度工作概述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48"/>
          <p:cNvSpPr txBox="1"/>
          <p:nvPr userDrawn="1">
            <p:custDataLst>
              <p:tags r:id="rId1"/>
            </p:custDataLst>
          </p:nvPr>
        </p:nvSpPr>
        <p:spPr>
          <a:xfrm>
            <a:off x="4840886" y="320342"/>
            <a:ext cx="52954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599" dirty="0">
                <a:solidFill>
                  <a:srgbClr val="040404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  <a:cs typeface="+mn-ea"/>
                <a:sym typeface="Arial" panose="020B0604020202020204" pitchFamily="34" charset="0"/>
              </a:rPr>
              <a:t>年度工作概述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48"/>
          <p:cNvSpPr txBox="1"/>
          <p:nvPr userDrawn="1">
            <p:custDataLst>
              <p:tags r:id="rId1"/>
            </p:custDataLst>
          </p:nvPr>
        </p:nvSpPr>
        <p:spPr>
          <a:xfrm>
            <a:off x="4840886" y="320342"/>
            <a:ext cx="52954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599" dirty="0">
                <a:solidFill>
                  <a:srgbClr val="040404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  <a:cs typeface="+mn-ea"/>
                <a:sym typeface="Arial" panose="020B0604020202020204" pitchFamily="34" charset="0"/>
              </a:rPr>
              <a:t>年度工作概述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304BD-32ED-4569-95E0-79139CDFBD25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29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直角三角形 71">
            <a:extLst>
              <a:ext uri="{FF2B5EF4-FFF2-40B4-BE49-F238E27FC236}">
                <a16:creationId xmlns:a16="http://schemas.microsoft.com/office/drawing/2014/main" id="{C75F5E4E-777D-774F-AA43-B0DED718F0EC}"/>
              </a:ext>
            </a:extLst>
          </p:cNvPr>
          <p:cNvSpPr/>
          <p:nvPr/>
        </p:nvSpPr>
        <p:spPr>
          <a:xfrm rot="5400000">
            <a:off x="0" y="-1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直角三角形 70">
            <a:extLst>
              <a:ext uri="{FF2B5EF4-FFF2-40B4-BE49-F238E27FC236}">
                <a16:creationId xmlns:a16="http://schemas.microsoft.com/office/drawing/2014/main" id="{01788412-3C8B-DB4D-A435-3EF8EDF15634}"/>
              </a:ext>
            </a:extLst>
          </p:cNvPr>
          <p:cNvSpPr/>
          <p:nvPr/>
        </p:nvSpPr>
        <p:spPr>
          <a:xfrm rot="16200000">
            <a:off x="7641899" y="2311073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直角三角形 1">
            <a:extLst>
              <a:ext uri="{FF2B5EF4-FFF2-40B4-BE49-F238E27FC236}">
                <a16:creationId xmlns:a16="http://schemas.microsoft.com/office/drawing/2014/main" id="{78144B5E-6BCA-2542-9445-709960D3582A}"/>
              </a:ext>
            </a:extLst>
          </p:cNvPr>
          <p:cNvSpPr/>
          <p:nvPr/>
        </p:nvSpPr>
        <p:spPr>
          <a:xfrm rot="5400000">
            <a:off x="0" y="0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直角三角形 69">
            <a:extLst>
              <a:ext uri="{FF2B5EF4-FFF2-40B4-BE49-F238E27FC236}">
                <a16:creationId xmlns:a16="http://schemas.microsoft.com/office/drawing/2014/main" id="{0777DB84-72E7-AB43-A1DC-ABF942AA9B19}"/>
              </a:ext>
            </a:extLst>
          </p:cNvPr>
          <p:cNvSpPr/>
          <p:nvPr/>
        </p:nvSpPr>
        <p:spPr>
          <a:xfrm rot="16200000">
            <a:off x="8202041" y="2871216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09C459AD-E8F9-8C4C-9D24-5CEC77B483DC}"/>
              </a:ext>
            </a:extLst>
          </p:cNvPr>
          <p:cNvSpPr/>
          <p:nvPr/>
        </p:nvSpPr>
        <p:spPr>
          <a:xfrm>
            <a:off x="1779829" y="0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平行四边形 72">
            <a:extLst>
              <a:ext uri="{FF2B5EF4-FFF2-40B4-BE49-F238E27FC236}">
                <a16:creationId xmlns:a16="http://schemas.microsoft.com/office/drawing/2014/main" id="{C4F593FD-3671-E846-9249-DE08C68D5AEE}"/>
              </a:ext>
            </a:extLst>
          </p:cNvPr>
          <p:cNvSpPr/>
          <p:nvPr/>
        </p:nvSpPr>
        <p:spPr>
          <a:xfrm>
            <a:off x="-2440510" y="1167124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平行四边形 73">
            <a:extLst>
              <a:ext uri="{FF2B5EF4-FFF2-40B4-BE49-F238E27FC236}">
                <a16:creationId xmlns:a16="http://schemas.microsoft.com/office/drawing/2014/main" id="{9B2B09C8-4BB9-264F-83F8-9FB4D2EF02DB}"/>
              </a:ext>
            </a:extLst>
          </p:cNvPr>
          <p:cNvSpPr/>
          <p:nvPr/>
        </p:nvSpPr>
        <p:spPr>
          <a:xfrm>
            <a:off x="10769689" y="2156848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平行四边形 74">
            <a:extLst>
              <a:ext uri="{FF2B5EF4-FFF2-40B4-BE49-F238E27FC236}">
                <a16:creationId xmlns:a16="http://schemas.microsoft.com/office/drawing/2014/main" id="{26E850BB-8B8C-1A4B-A425-D0A6C031F94A}"/>
              </a:ext>
            </a:extLst>
          </p:cNvPr>
          <p:cNvSpPr/>
          <p:nvPr/>
        </p:nvSpPr>
        <p:spPr>
          <a:xfrm>
            <a:off x="6626236" y="4658924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12445" y="2959173"/>
            <a:ext cx="43871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3491">
              <a:defRPr/>
            </a:pP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软件测试复评审反馈</a:t>
            </a: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4A40FB0-127C-2B4F-B731-0224DC3400CF}"/>
              </a:ext>
            </a:extLst>
          </p:cNvPr>
          <p:cNvSpPr/>
          <p:nvPr/>
        </p:nvSpPr>
        <p:spPr>
          <a:xfrm>
            <a:off x="4476163" y="3564009"/>
            <a:ext cx="3236500" cy="12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组长：麦梓健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组员：王子璇 王伟民 郑锋 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             孙维华 洪治凑 </a:t>
            </a:r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AE3973F-DC40-E04F-A194-8F20E3E497E7}"/>
              </a:ext>
            </a:extLst>
          </p:cNvPr>
          <p:cNvSpPr/>
          <p:nvPr/>
        </p:nvSpPr>
        <p:spPr>
          <a:xfrm>
            <a:off x="4900775" y="2581589"/>
            <a:ext cx="17924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491">
              <a:defRPr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第十二周交流汇报：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29D52D2-D1D4-654E-BF7A-E616583AD516}"/>
              </a:ext>
            </a:extLst>
          </p:cNvPr>
          <p:cNvSpPr txBox="1"/>
          <p:nvPr/>
        </p:nvSpPr>
        <p:spPr>
          <a:xfrm>
            <a:off x="4670959" y="1864258"/>
            <a:ext cx="20859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3491">
              <a:defRPr/>
            </a:pP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N-</a:t>
            </a:r>
            <a:r>
              <a:rPr lang="en-US" altLang="zh-CN" sz="3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Gitea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339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50"/>
                            </p:stCondLst>
                            <p:childTnLst>
                              <p:par>
                                <p:cTn id="12" presetID="17" presetClass="entr" presetSubtype="1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>
            <a:extLst>
              <a:ext uri="{FF2B5EF4-FFF2-40B4-BE49-F238E27FC236}">
                <a16:creationId xmlns:a16="http://schemas.microsoft.com/office/drawing/2014/main" id="{A50F544C-F5D9-5140-B827-495431104F37}"/>
              </a:ext>
            </a:extLst>
          </p:cNvPr>
          <p:cNvSpPr/>
          <p:nvPr/>
        </p:nvSpPr>
        <p:spPr>
          <a:xfrm>
            <a:off x="-1727490" y="221162"/>
            <a:ext cx="6772289" cy="930128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平行四边形 32">
            <a:extLst>
              <a:ext uri="{FF2B5EF4-FFF2-40B4-BE49-F238E27FC236}">
                <a16:creationId xmlns:a16="http://schemas.microsoft.com/office/drawing/2014/main" id="{275BC3CD-5EB5-8345-8E12-A8F1E19FE111}"/>
              </a:ext>
            </a:extLst>
          </p:cNvPr>
          <p:cNvSpPr/>
          <p:nvPr/>
        </p:nvSpPr>
        <p:spPr>
          <a:xfrm>
            <a:off x="9119587" y="5822959"/>
            <a:ext cx="6772289" cy="930128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平行四边形 34">
            <a:extLst>
              <a:ext uri="{FF2B5EF4-FFF2-40B4-BE49-F238E27FC236}">
                <a16:creationId xmlns:a16="http://schemas.microsoft.com/office/drawing/2014/main" id="{7201A34F-8C57-8E4C-A10F-E634C0D4987B}"/>
              </a:ext>
            </a:extLst>
          </p:cNvPr>
          <p:cNvSpPr/>
          <p:nvPr/>
        </p:nvSpPr>
        <p:spPr>
          <a:xfrm>
            <a:off x="7833271" y="5929126"/>
            <a:ext cx="6772289" cy="930128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7" name="平行四边形 66">
            <a:extLst>
              <a:ext uri="{FF2B5EF4-FFF2-40B4-BE49-F238E27FC236}">
                <a16:creationId xmlns:a16="http://schemas.microsoft.com/office/drawing/2014/main" id="{CBF16D95-AAF3-9242-80BF-60DFDD256689}"/>
              </a:ext>
            </a:extLst>
          </p:cNvPr>
          <p:cNvSpPr/>
          <p:nvPr/>
        </p:nvSpPr>
        <p:spPr>
          <a:xfrm>
            <a:off x="8083004" y="5926964"/>
            <a:ext cx="6772289" cy="930128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47CFBBD-DF63-9D4B-AC6D-52C543A1B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832710"/>
              </p:ext>
            </p:extLst>
          </p:nvPr>
        </p:nvGraphicFramePr>
        <p:xfrm>
          <a:off x="1795131" y="1469001"/>
          <a:ext cx="764274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901">
                  <a:extLst>
                    <a:ext uri="{9D8B030D-6E8A-4147-A177-3AD203B41FA5}">
                      <a16:colId xmlns:a16="http://schemas.microsoft.com/office/drawing/2014/main" val="192234852"/>
                    </a:ext>
                  </a:extLst>
                </a:gridCol>
                <a:gridCol w="846161">
                  <a:extLst>
                    <a:ext uri="{9D8B030D-6E8A-4147-A177-3AD203B41FA5}">
                      <a16:colId xmlns:a16="http://schemas.microsoft.com/office/drawing/2014/main" val="1800166361"/>
                    </a:ext>
                  </a:extLst>
                </a:gridCol>
                <a:gridCol w="1009935">
                  <a:extLst>
                    <a:ext uri="{9D8B030D-6E8A-4147-A177-3AD203B41FA5}">
                      <a16:colId xmlns:a16="http://schemas.microsoft.com/office/drawing/2014/main" val="1476377436"/>
                    </a:ext>
                  </a:extLst>
                </a:gridCol>
                <a:gridCol w="846161">
                  <a:extLst>
                    <a:ext uri="{9D8B030D-6E8A-4147-A177-3AD203B41FA5}">
                      <a16:colId xmlns:a16="http://schemas.microsoft.com/office/drawing/2014/main" val="3832297458"/>
                    </a:ext>
                  </a:extLst>
                </a:gridCol>
                <a:gridCol w="1120255">
                  <a:extLst>
                    <a:ext uri="{9D8B030D-6E8A-4147-A177-3AD203B41FA5}">
                      <a16:colId xmlns:a16="http://schemas.microsoft.com/office/drawing/2014/main" val="3687204867"/>
                    </a:ext>
                  </a:extLst>
                </a:gridCol>
                <a:gridCol w="1268103">
                  <a:extLst>
                    <a:ext uri="{9D8B030D-6E8A-4147-A177-3AD203B41FA5}">
                      <a16:colId xmlns:a16="http://schemas.microsoft.com/office/drawing/2014/main" val="340816870"/>
                    </a:ext>
                  </a:extLst>
                </a:gridCol>
                <a:gridCol w="1037230">
                  <a:extLst>
                    <a:ext uri="{9D8B030D-6E8A-4147-A177-3AD203B41FA5}">
                      <a16:colId xmlns:a16="http://schemas.microsoft.com/office/drawing/2014/main" val="286466651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zh-CN" altLang="en-US" dirty="0"/>
                        <a:t>他组评审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评审意见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反馈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9092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轻微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中等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严重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接受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部分接受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不接受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8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r>
                        <a:rPr lang="zh-CN" altLang="en-US" dirty="0"/>
                        <a:t>组：</a:t>
                      </a:r>
                      <a:r>
                        <a:rPr lang="en-US" altLang="zh-CN" dirty="0"/>
                        <a:t>14</a:t>
                      </a:r>
                      <a:r>
                        <a:rPr lang="zh-CN" altLang="en-US" dirty="0"/>
                        <a:t>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476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r>
                        <a:rPr lang="zh-CN" altLang="en-US" dirty="0"/>
                        <a:t>组：</a:t>
                      </a:r>
                      <a:r>
                        <a:rPr lang="en-US" altLang="zh-CN" dirty="0"/>
                        <a:t>14</a:t>
                      </a:r>
                      <a:r>
                        <a:rPr lang="zh-CN" altLang="en-US" dirty="0"/>
                        <a:t>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440764"/>
                  </a:ext>
                </a:extLst>
              </a:tr>
            </a:tbl>
          </a:graphicData>
        </a:graphic>
      </p:graphicFrame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ED5E9867-13CB-7B42-98AF-77E162F9F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331763"/>
              </p:ext>
            </p:extLst>
          </p:nvPr>
        </p:nvGraphicFramePr>
        <p:xfrm>
          <a:off x="1795131" y="4235594"/>
          <a:ext cx="764274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901">
                  <a:extLst>
                    <a:ext uri="{9D8B030D-6E8A-4147-A177-3AD203B41FA5}">
                      <a16:colId xmlns:a16="http://schemas.microsoft.com/office/drawing/2014/main" val="192234852"/>
                    </a:ext>
                  </a:extLst>
                </a:gridCol>
                <a:gridCol w="846161">
                  <a:extLst>
                    <a:ext uri="{9D8B030D-6E8A-4147-A177-3AD203B41FA5}">
                      <a16:colId xmlns:a16="http://schemas.microsoft.com/office/drawing/2014/main" val="1800166361"/>
                    </a:ext>
                  </a:extLst>
                </a:gridCol>
                <a:gridCol w="1009935">
                  <a:extLst>
                    <a:ext uri="{9D8B030D-6E8A-4147-A177-3AD203B41FA5}">
                      <a16:colId xmlns:a16="http://schemas.microsoft.com/office/drawing/2014/main" val="1476377436"/>
                    </a:ext>
                  </a:extLst>
                </a:gridCol>
                <a:gridCol w="846161">
                  <a:extLst>
                    <a:ext uri="{9D8B030D-6E8A-4147-A177-3AD203B41FA5}">
                      <a16:colId xmlns:a16="http://schemas.microsoft.com/office/drawing/2014/main" val="3832297458"/>
                    </a:ext>
                  </a:extLst>
                </a:gridCol>
                <a:gridCol w="1120255">
                  <a:extLst>
                    <a:ext uri="{9D8B030D-6E8A-4147-A177-3AD203B41FA5}">
                      <a16:colId xmlns:a16="http://schemas.microsoft.com/office/drawing/2014/main" val="3687204867"/>
                    </a:ext>
                  </a:extLst>
                </a:gridCol>
                <a:gridCol w="1268103">
                  <a:extLst>
                    <a:ext uri="{9D8B030D-6E8A-4147-A177-3AD203B41FA5}">
                      <a16:colId xmlns:a16="http://schemas.microsoft.com/office/drawing/2014/main" val="340816870"/>
                    </a:ext>
                  </a:extLst>
                </a:gridCol>
                <a:gridCol w="1037230">
                  <a:extLst>
                    <a:ext uri="{9D8B030D-6E8A-4147-A177-3AD203B41FA5}">
                      <a16:colId xmlns:a16="http://schemas.microsoft.com/office/drawing/2014/main" val="286466651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kumimoji="1" lang="zh-CN" altLang="en-US" dirty="0"/>
                        <a:t>评审他</a:t>
                      </a:r>
                      <a:r>
                        <a:rPr lang="zh-CN" altLang="en-US" dirty="0"/>
                        <a:t>组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评审意见（文档）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反馈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9092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轻微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中等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严重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接受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部分接受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不接受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8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</a:t>
                      </a:r>
                      <a:r>
                        <a:rPr lang="zh-CN" altLang="en-US" dirty="0"/>
                        <a:t>组：</a:t>
                      </a:r>
                      <a:r>
                        <a:rPr lang="en-US" altLang="zh-CN" dirty="0"/>
                        <a:t>17</a:t>
                      </a:r>
                      <a:r>
                        <a:rPr lang="zh-CN" altLang="en-US" dirty="0"/>
                        <a:t>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476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组：</a:t>
                      </a:r>
                      <a:r>
                        <a:rPr lang="en-US" altLang="zh-CN" dirty="0"/>
                        <a:t>26</a:t>
                      </a:r>
                      <a:r>
                        <a:rPr lang="zh-CN" altLang="en-US" dirty="0"/>
                        <a:t>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44076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6">
            <a:extLst>
              <a:ext uri="{FF2B5EF4-FFF2-40B4-BE49-F238E27FC236}">
                <a16:creationId xmlns:a16="http://schemas.microsoft.com/office/drawing/2014/main" id="{48488B04-52DC-4DF9-BC44-951F34DBBEEC}"/>
              </a:ext>
            </a:extLst>
          </p:cNvPr>
          <p:cNvSpPr/>
          <p:nvPr/>
        </p:nvSpPr>
        <p:spPr bwMode="auto">
          <a:xfrm rot="5400000">
            <a:off x="4819090" y="1247709"/>
            <a:ext cx="2233978" cy="1942411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93C3C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99">
              <a:solidFill>
                <a:srgbClr val="FFFFFF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4">
            <a:extLst>
              <a:ext uri="{FF2B5EF4-FFF2-40B4-BE49-F238E27FC236}">
                <a16:creationId xmlns:a16="http://schemas.microsoft.com/office/drawing/2014/main" id="{A9504009-67AB-4F44-8FCF-E182A8706CA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579553" y="1537020"/>
            <a:ext cx="2713054" cy="1440686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/>
          <a:p>
            <a:pPr algn="ctr">
              <a:defRPr/>
            </a:pPr>
            <a:r>
              <a:rPr lang="en-US" altLang="zh-CN" sz="8797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41" name="2">
            <a:extLst>
              <a:ext uri="{FF2B5EF4-FFF2-40B4-BE49-F238E27FC236}">
                <a16:creationId xmlns:a16="http://schemas.microsoft.com/office/drawing/2014/main" id="{E01395C7-8230-4890-B209-7D41ECCF413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310660" y="3558044"/>
            <a:ext cx="7567504" cy="917818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对</a:t>
            </a:r>
            <a:r>
              <a:rPr lang="en-US" altLang="zh-CN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B</a:t>
            </a:r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组评审意见反馈</a:t>
            </a:r>
            <a:endParaRPr lang="en-US" altLang="zh-CN" sz="5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A4DFF303-64C5-2B46-8FF5-969720EBCBBF}"/>
              </a:ext>
            </a:extLst>
          </p:cNvPr>
          <p:cNvSpPr/>
          <p:nvPr/>
        </p:nvSpPr>
        <p:spPr>
          <a:xfrm>
            <a:off x="-1292270" y="294519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BA8E2AFE-4DB1-D84B-84F9-297A3310E288}"/>
              </a:ext>
            </a:extLst>
          </p:cNvPr>
          <p:cNvSpPr/>
          <p:nvPr/>
        </p:nvSpPr>
        <p:spPr>
          <a:xfrm>
            <a:off x="510083" y="-888078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7AD87EAA-9BAE-CA4F-B955-A89E3867943E}"/>
              </a:ext>
            </a:extLst>
          </p:cNvPr>
          <p:cNvSpPr/>
          <p:nvPr/>
        </p:nvSpPr>
        <p:spPr>
          <a:xfrm>
            <a:off x="9094202" y="5427303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19DC2462-77B8-744F-83AE-B0E2AEEAA8E4}"/>
              </a:ext>
            </a:extLst>
          </p:cNvPr>
          <p:cNvSpPr/>
          <p:nvPr/>
        </p:nvSpPr>
        <p:spPr>
          <a:xfrm>
            <a:off x="10896555" y="4244706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EFCC54-F247-C247-BA4C-47A207579EE1}"/>
              </a:ext>
            </a:extLst>
          </p:cNvPr>
          <p:cNvSpPr txBox="1"/>
          <p:nvPr/>
        </p:nvSpPr>
        <p:spPr>
          <a:xfrm>
            <a:off x="4226011" y="4670854"/>
            <a:ext cx="392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轻微：</a:t>
            </a:r>
            <a:r>
              <a:rPr kumimoji="1" lang="en-US" altLang="zh-CN" dirty="0"/>
              <a:t>10</a:t>
            </a:r>
            <a:r>
              <a:rPr kumimoji="1" lang="zh-CN" altLang="en-US" dirty="0"/>
              <a:t> 中等：</a:t>
            </a:r>
            <a:r>
              <a:rPr kumimoji="1" lang="en-US" altLang="zh-CN" dirty="0"/>
              <a:t>4</a:t>
            </a:r>
            <a:r>
              <a:rPr kumimoji="1" lang="zh-CN" altLang="en-US" dirty="0"/>
              <a:t>  严重：</a:t>
            </a:r>
            <a:r>
              <a:rPr kumimoji="1" lang="en-US" altLang="zh-CN" dirty="0"/>
              <a:t>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接受：</a:t>
            </a:r>
            <a:r>
              <a:rPr kumimoji="1" lang="en-US" altLang="zh-CN" dirty="0"/>
              <a:t>12</a:t>
            </a:r>
            <a:r>
              <a:rPr kumimoji="1" lang="zh-CN" altLang="en-US" dirty="0"/>
              <a:t> 部分接受：</a:t>
            </a:r>
            <a:r>
              <a:rPr kumimoji="1" lang="en-US" altLang="zh-CN" dirty="0"/>
              <a:t>0</a:t>
            </a:r>
            <a:r>
              <a:rPr kumimoji="1" lang="zh-CN" altLang="en-US" dirty="0"/>
              <a:t> 不接受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102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BF77DF7-25A9-5047-8235-F916B08CBDC4}"/>
              </a:ext>
            </a:extLst>
          </p:cNvPr>
          <p:cNvSpPr/>
          <p:nvPr/>
        </p:nvSpPr>
        <p:spPr>
          <a:xfrm>
            <a:off x="1089212" y="354830"/>
            <a:ext cx="54809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</a:rPr>
              <a:t>对</a:t>
            </a:r>
            <a:r>
              <a:rPr lang="en-US" altLang="zh-CN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</a:rPr>
              <a:t>B</a:t>
            </a:r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</a:rPr>
              <a:t>组评审意见反馈</a:t>
            </a:r>
            <a:endParaRPr lang="zh-CN" altLang="zh-CN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6FA4CD8-BE51-2542-8996-B4D9F9FC2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791585"/>
              </p:ext>
            </p:extLst>
          </p:nvPr>
        </p:nvGraphicFramePr>
        <p:xfrm>
          <a:off x="519288" y="1872263"/>
          <a:ext cx="10961509" cy="3550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0079">
                  <a:extLst>
                    <a:ext uri="{9D8B030D-6E8A-4147-A177-3AD203B41FA5}">
                      <a16:colId xmlns:a16="http://schemas.microsoft.com/office/drawing/2014/main" val="1676131022"/>
                    </a:ext>
                  </a:extLst>
                </a:gridCol>
                <a:gridCol w="2234849">
                  <a:extLst>
                    <a:ext uri="{9D8B030D-6E8A-4147-A177-3AD203B41FA5}">
                      <a16:colId xmlns:a16="http://schemas.microsoft.com/office/drawing/2014/main" val="3276549198"/>
                    </a:ext>
                  </a:extLst>
                </a:gridCol>
                <a:gridCol w="1848691">
                  <a:extLst>
                    <a:ext uri="{9D8B030D-6E8A-4147-A177-3AD203B41FA5}">
                      <a16:colId xmlns:a16="http://schemas.microsoft.com/office/drawing/2014/main" val="238030092"/>
                    </a:ext>
                  </a:extLst>
                </a:gridCol>
                <a:gridCol w="1915544">
                  <a:extLst>
                    <a:ext uri="{9D8B030D-6E8A-4147-A177-3AD203B41FA5}">
                      <a16:colId xmlns:a16="http://schemas.microsoft.com/office/drawing/2014/main" val="2383092312"/>
                    </a:ext>
                  </a:extLst>
                </a:gridCol>
                <a:gridCol w="1915544">
                  <a:extLst>
                    <a:ext uri="{9D8B030D-6E8A-4147-A177-3AD203B41FA5}">
                      <a16:colId xmlns:a16="http://schemas.microsoft.com/office/drawing/2014/main" val="1109794616"/>
                    </a:ext>
                  </a:extLst>
                </a:gridCol>
                <a:gridCol w="2366802">
                  <a:extLst>
                    <a:ext uri="{9D8B030D-6E8A-4147-A177-3AD203B41FA5}">
                      <a16:colId xmlns:a16="http://schemas.microsoft.com/office/drawing/2014/main" val="3361364842"/>
                    </a:ext>
                  </a:extLst>
                </a:gridCol>
              </a:tblGrid>
              <a:tr h="51087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序号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位置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问题描述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问题程度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建议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反馈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7997760"/>
                  </a:ext>
                </a:extLst>
              </a:tr>
              <a:tr h="1010186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</a:pPr>
                      <a:r>
                        <a:rPr lang="zh-CN" altLang="en-US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测试需求规格说明书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</a:pPr>
                      <a:r>
                        <a:rPr lang="en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TestCase014</a:t>
                      </a:r>
                      <a:r>
                        <a:rPr lang="zh-CN" altLang="en-US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是否需要增加针对移动端的兼容测试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轻微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</a:pPr>
                      <a:r>
                        <a:rPr lang="zh-CN" altLang="en-US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视具体情况而定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</a:pPr>
                      <a:r>
                        <a:rPr lang="zh-CN" altLang="en-US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不接受，需求规格说明书中没有要求实现移动端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3395923"/>
                  </a:ext>
                </a:extLst>
              </a:tr>
              <a:tr h="648417">
                <a:tc vMerge="1"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</a:pP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</a:pPr>
                      <a:r>
                        <a:rPr lang="en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TestCase014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072627"/>
                  </a:ext>
                </a:extLst>
              </a:tr>
              <a:tr h="13430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测试报告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单元测试没有给出具体的测试数据</a:t>
                      </a:r>
                      <a:endParaRPr lang="zh-CN" altLang="en-US" sz="1800" b="0" i="0" u="none" strike="noStrike" dirty="0">
                        <a:solidFill>
                          <a:srgbClr val="333333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轻微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视具体情况而定，可以在测试报告或者测试需求规格说明书中添加测试数据说明。 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不接受，我们的单元测试不需要数据输入，只需要运行测试，而测试命令已经具体的说明了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693318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E1046080-E300-5040-A8CE-03942C9647EC}"/>
              </a:ext>
            </a:extLst>
          </p:cNvPr>
          <p:cNvSpPr txBox="1"/>
          <p:nvPr/>
        </p:nvSpPr>
        <p:spPr>
          <a:xfrm>
            <a:off x="7010398" y="878050"/>
            <a:ext cx="447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TestCase014: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兼容性测试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多种浏览器能否正常进行动态模块加载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39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1346351-9DB3-FE4E-83E9-78393AA93FA6}"/>
              </a:ext>
            </a:extLst>
          </p:cNvPr>
          <p:cNvSpPr/>
          <p:nvPr/>
        </p:nvSpPr>
        <p:spPr>
          <a:xfrm>
            <a:off x="1089212" y="354830"/>
            <a:ext cx="56398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</a:rPr>
              <a:t>对测试用例完善</a:t>
            </a:r>
            <a:endParaRPr lang="zh-CN" altLang="zh-CN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2189E88-F457-8C43-8728-F930E31D2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235167"/>
              </p:ext>
            </p:extLst>
          </p:nvPr>
        </p:nvGraphicFramePr>
        <p:xfrm>
          <a:off x="924895" y="1962327"/>
          <a:ext cx="10339031" cy="32416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2502">
                  <a:extLst>
                    <a:ext uri="{9D8B030D-6E8A-4147-A177-3AD203B41FA5}">
                      <a16:colId xmlns:a16="http://schemas.microsoft.com/office/drawing/2014/main" val="964272198"/>
                    </a:ext>
                  </a:extLst>
                </a:gridCol>
                <a:gridCol w="1422502">
                  <a:extLst>
                    <a:ext uri="{9D8B030D-6E8A-4147-A177-3AD203B41FA5}">
                      <a16:colId xmlns:a16="http://schemas.microsoft.com/office/drawing/2014/main" val="2365899276"/>
                    </a:ext>
                  </a:extLst>
                </a:gridCol>
                <a:gridCol w="2795954">
                  <a:extLst>
                    <a:ext uri="{9D8B030D-6E8A-4147-A177-3AD203B41FA5}">
                      <a16:colId xmlns:a16="http://schemas.microsoft.com/office/drawing/2014/main" val="2242569140"/>
                    </a:ext>
                  </a:extLst>
                </a:gridCol>
                <a:gridCol w="1422502">
                  <a:extLst>
                    <a:ext uri="{9D8B030D-6E8A-4147-A177-3AD203B41FA5}">
                      <a16:colId xmlns:a16="http://schemas.microsoft.com/office/drawing/2014/main" val="923960507"/>
                    </a:ext>
                  </a:extLst>
                </a:gridCol>
                <a:gridCol w="1422502">
                  <a:extLst>
                    <a:ext uri="{9D8B030D-6E8A-4147-A177-3AD203B41FA5}">
                      <a16:colId xmlns:a16="http://schemas.microsoft.com/office/drawing/2014/main" val="1876335061"/>
                    </a:ext>
                  </a:extLst>
                </a:gridCol>
                <a:gridCol w="1853069">
                  <a:extLst>
                    <a:ext uri="{9D8B030D-6E8A-4147-A177-3AD203B41FA5}">
                      <a16:colId xmlns:a16="http://schemas.microsoft.com/office/drawing/2014/main" val="1524782355"/>
                    </a:ext>
                  </a:extLst>
                </a:gridCol>
              </a:tblGrid>
              <a:tr h="59951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序号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位置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问题说明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问题程度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建议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反馈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686268"/>
                  </a:ext>
                </a:extLst>
              </a:tr>
              <a:tr h="93567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4.2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</a:pPr>
                      <a:r>
                        <a:rPr lang="zh-CN" altLang="en-US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网站的部分功能没有测试用例，比如“组织”相关的操作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中等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补充测试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接受，已经补充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35441"/>
                  </a:ext>
                </a:extLst>
              </a:tr>
              <a:tr h="139815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3.4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</a:pPr>
                      <a:r>
                        <a:rPr lang="zh-CN" altLang="en-US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非功能需求测试用例过少，有些必要的如能否长时间运行的稳定性测试未加入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中等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补充测试用例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接受，已经补充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10525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A0D5FFC-DBC9-EB4C-85DC-41C86EEB0CCE}"/>
              </a:ext>
            </a:extLst>
          </p:cNvPr>
          <p:cNvSpPr txBox="1"/>
          <p:nvPr/>
        </p:nvSpPr>
        <p:spPr>
          <a:xfrm>
            <a:off x="6729046" y="5795284"/>
            <a:ext cx="599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---</a:t>
            </a:r>
            <a:r>
              <a:rPr kumimoji="1" lang="zh-CN" altLang="en-US" dirty="0"/>
              <a:t>剩余的建议都是字体、格式和语句逻辑修辞的问题</a:t>
            </a:r>
            <a:endParaRPr kumimoji="1" lang="en-US" altLang="zh-CN" dirty="0"/>
          </a:p>
          <a:p>
            <a:r>
              <a:rPr kumimoji="1" lang="zh-CN" altLang="en-US" dirty="0"/>
              <a:t>已经全部接受并且修改。</a:t>
            </a:r>
          </a:p>
        </p:txBody>
      </p:sp>
    </p:spTree>
    <p:extLst>
      <p:ext uri="{BB962C8B-B14F-4D97-AF65-F5344CB8AC3E}">
        <p14:creationId xmlns:p14="http://schemas.microsoft.com/office/powerpoint/2010/main" val="379109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6">
            <a:extLst>
              <a:ext uri="{FF2B5EF4-FFF2-40B4-BE49-F238E27FC236}">
                <a16:creationId xmlns:a16="http://schemas.microsoft.com/office/drawing/2014/main" id="{48488B04-52DC-4DF9-BC44-951F34DBBEEC}"/>
              </a:ext>
            </a:extLst>
          </p:cNvPr>
          <p:cNvSpPr/>
          <p:nvPr/>
        </p:nvSpPr>
        <p:spPr bwMode="auto">
          <a:xfrm rot="5400000">
            <a:off x="4819090" y="1247709"/>
            <a:ext cx="2233978" cy="1942411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93C3C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99">
              <a:solidFill>
                <a:srgbClr val="FFFFFF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4">
            <a:extLst>
              <a:ext uri="{FF2B5EF4-FFF2-40B4-BE49-F238E27FC236}">
                <a16:creationId xmlns:a16="http://schemas.microsoft.com/office/drawing/2014/main" id="{A9504009-67AB-4F44-8FCF-E182A8706CA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579553" y="1537020"/>
            <a:ext cx="2713054" cy="1440686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/>
          <a:p>
            <a:pPr algn="ctr">
              <a:defRPr/>
            </a:pPr>
            <a:r>
              <a:rPr lang="en-US" altLang="zh-CN" sz="8797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41" name="2">
            <a:extLst>
              <a:ext uri="{FF2B5EF4-FFF2-40B4-BE49-F238E27FC236}">
                <a16:creationId xmlns:a16="http://schemas.microsoft.com/office/drawing/2014/main" id="{E01395C7-8230-4890-B209-7D41ECCF413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310660" y="3558044"/>
            <a:ext cx="7567504" cy="917818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对</a:t>
            </a:r>
            <a:r>
              <a:rPr lang="en-US" altLang="zh-CN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C</a:t>
            </a:r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组评审意见反馈</a:t>
            </a:r>
            <a:endParaRPr lang="en-US" altLang="zh-CN" sz="5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A4DFF303-64C5-2B46-8FF5-969720EBCBBF}"/>
              </a:ext>
            </a:extLst>
          </p:cNvPr>
          <p:cNvSpPr/>
          <p:nvPr/>
        </p:nvSpPr>
        <p:spPr>
          <a:xfrm>
            <a:off x="-1292270" y="294519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BA8E2AFE-4DB1-D84B-84F9-297A3310E288}"/>
              </a:ext>
            </a:extLst>
          </p:cNvPr>
          <p:cNvSpPr/>
          <p:nvPr/>
        </p:nvSpPr>
        <p:spPr>
          <a:xfrm>
            <a:off x="510083" y="-888078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7AD87EAA-9BAE-CA4F-B955-A89E3867943E}"/>
              </a:ext>
            </a:extLst>
          </p:cNvPr>
          <p:cNvSpPr/>
          <p:nvPr/>
        </p:nvSpPr>
        <p:spPr>
          <a:xfrm>
            <a:off x="9094202" y="5427303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19DC2462-77B8-744F-83AE-B0E2AEEAA8E4}"/>
              </a:ext>
            </a:extLst>
          </p:cNvPr>
          <p:cNvSpPr/>
          <p:nvPr/>
        </p:nvSpPr>
        <p:spPr>
          <a:xfrm>
            <a:off x="10896555" y="4244706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C72D397-A460-1549-87A6-D88BE7A6510F}"/>
              </a:ext>
            </a:extLst>
          </p:cNvPr>
          <p:cNvSpPr txBox="1"/>
          <p:nvPr/>
        </p:nvSpPr>
        <p:spPr>
          <a:xfrm>
            <a:off x="4226011" y="4670854"/>
            <a:ext cx="392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轻微：</a:t>
            </a:r>
            <a:r>
              <a:rPr kumimoji="1" lang="en-US" altLang="zh-CN" dirty="0"/>
              <a:t>11</a:t>
            </a:r>
            <a:r>
              <a:rPr kumimoji="1" lang="zh-CN" altLang="en-US" dirty="0"/>
              <a:t> 中等：</a:t>
            </a:r>
            <a:r>
              <a:rPr kumimoji="1" lang="en-US" altLang="zh-CN" dirty="0"/>
              <a:t>3</a:t>
            </a:r>
            <a:r>
              <a:rPr kumimoji="1" lang="zh-CN" altLang="en-US" dirty="0"/>
              <a:t> 严重：</a:t>
            </a:r>
            <a:r>
              <a:rPr kumimoji="1" lang="en-US" altLang="zh-CN" dirty="0"/>
              <a:t>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接受： </a:t>
            </a:r>
            <a:r>
              <a:rPr kumimoji="1" lang="en-US" altLang="zh-CN" dirty="0"/>
              <a:t>12</a:t>
            </a:r>
            <a:r>
              <a:rPr kumimoji="1" lang="zh-CN" altLang="en-US" dirty="0"/>
              <a:t> 部分接受：</a:t>
            </a:r>
            <a:r>
              <a:rPr kumimoji="1" lang="en-US" altLang="zh-CN" dirty="0"/>
              <a:t>0</a:t>
            </a:r>
            <a:r>
              <a:rPr kumimoji="1" lang="zh-CN" altLang="en-US" dirty="0"/>
              <a:t> 不接受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733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1346351-9DB3-FE4E-83E9-78393AA93FA6}"/>
              </a:ext>
            </a:extLst>
          </p:cNvPr>
          <p:cNvSpPr/>
          <p:nvPr/>
        </p:nvSpPr>
        <p:spPr>
          <a:xfrm>
            <a:off x="1089212" y="354830"/>
            <a:ext cx="56398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</a:rPr>
              <a:t>对</a:t>
            </a:r>
            <a:r>
              <a:rPr lang="en-US" altLang="zh-CN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</a:rPr>
              <a:t>C</a:t>
            </a:r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</a:rPr>
              <a:t>组评审意见反馈</a:t>
            </a:r>
            <a:endParaRPr lang="zh-CN" altLang="zh-CN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7217B83-40FC-FC45-A9B2-A13F64567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461320"/>
              </p:ext>
            </p:extLst>
          </p:nvPr>
        </p:nvGraphicFramePr>
        <p:xfrm>
          <a:off x="732190" y="1062779"/>
          <a:ext cx="10724443" cy="5272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0378">
                  <a:extLst>
                    <a:ext uri="{9D8B030D-6E8A-4147-A177-3AD203B41FA5}">
                      <a16:colId xmlns:a16="http://schemas.microsoft.com/office/drawing/2014/main" val="250428445"/>
                    </a:ext>
                  </a:extLst>
                </a:gridCol>
                <a:gridCol w="3540159">
                  <a:extLst>
                    <a:ext uri="{9D8B030D-6E8A-4147-A177-3AD203B41FA5}">
                      <a16:colId xmlns:a16="http://schemas.microsoft.com/office/drawing/2014/main" val="1889476897"/>
                    </a:ext>
                  </a:extLst>
                </a:gridCol>
                <a:gridCol w="1667207">
                  <a:extLst>
                    <a:ext uri="{9D8B030D-6E8A-4147-A177-3AD203B41FA5}">
                      <a16:colId xmlns:a16="http://schemas.microsoft.com/office/drawing/2014/main" val="2726484048"/>
                    </a:ext>
                  </a:extLst>
                </a:gridCol>
                <a:gridCol w="1902172">
                  <a:extLst>
                    <a:ext uri="{9D8B030D-6E8A-4147-A177-3AD203B41FA5}">
                      <a16:colId xmlns:a16="http://schemas.microsoft.com/office/drawing/2014/main" val="3090194731"/>
                    </a:ext>
                  </a:extLst>
                </a:gridCol>
                <a:gridCol w="2724527">
                  <a:extLst>
                    <a:ext uri="{9D8B030D-6E8A-4147-A177-3AD203B41FA5}">
                      <a16:colId xmlns:a16="http://schemas.microsoft.com/office/drawing/2014/main" val="1603079666"/>
                    </a:ext>
                  </a:extLst>
                </a:gridCol>
              </a:tblGrid>
              <a:tr h="23411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8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序号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7752" marR="7752" marT="7752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测试步骤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7752" marR="7752" marT="7752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预期结果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7752" marR="7752" marT="7752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实际结果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7752" marR="7752" marT="7752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反馈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7752" marR="7752" marT="7752" marB="0" anchor="ctr"/>
                </a:tc>
                <a:extLst>
                  <a:ext uri="{0D108BD9-81ED-4DB2-BD59-A6C34878D82A}">
                    <a16:rowId xmlns:a16="http://schemas.microsoft.com/office/drawing/2014/main" val="3843467288"/>
                  </a:ext>
                </a:extLst>
              </a:tr>
              <a:tr h="851157"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7752" marR="7752" marT="7752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zh-CN" sz="1800" u="sng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r>
                        <a:rPr lang="zh-CN" altLang="en-US" sz="1800" u="sng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 登录首页</a:t>
                      </a:r>
                      <a:r>
                        <a:rPr lang="en" sz="1800" u="sng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http://47.100.136.251/gitea/</a:t>
                      </a:r>
                      <a:endParaRPr lang="en" sz="1800" b="0" i="0" u="sng" strike="noStrike" dirty="0">
                        <a:solidFill>
                          <a:srgbClr val="0563C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7752" marR="7752" marT="7752" marB="0" anchor="ctr"/>
                </a:tc>
                <a:tc rowSpan="3"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页面变为繁体字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7752" marR="7752" marT="7752" marB="0" anchor="ctr"/>
                </a:tc>
                <a:tc rowSpan="3"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只有顶栏改变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</a:t>
                      </a:r>
                      <a:r>
                        <a:rPr lang="zh-CN" altLang="en-US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但选择其他语言页面有改变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7752" marR="7752" marT="7752" marB="0" anchor="ctr"/>
                </a:tc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不接受，这部分不在需求之内，我们的代码完全没有涉及这一部分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7752" marR="7752" marT="7752" marB="0" anchor="ctr"/>
                </a:tc>
                <a:extLst>
                  <a:ext uri="{0D108BD9-81ED-4DB2-BD59-A6C34878D82A}">
                    <a16:rowId xmlns:a16="http://schemas.microsoft.com/office/drawing/2014/main" val="1373192016"/>
                  </a:ext>
                </a:extLst>
              </a:tr>
              <a:tr h="9455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r>
                        <a:rPr lang="zh-CN" altLang="en-US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 点击简体中文  选择“繁体中文（香港）”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7752" marR="7752" marT="7752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7752" marR="7752" marT="7752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726317"/>
                  </a:ext>
                </a:extLst>
              </a:tr>
              <a:tr h="6624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r>
                        <a:rPr lang="zh-CN" altLang="en-US" sz="18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 选择“繁体中文（台湾）”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7752" marR="7752" marT="7752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7752" marR="7752" marT="7752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801878"/>
                  </a:ext>
                </a:extLst>
              </a:tr>
              <a:tr h="568031">
                <a:tc rowSpan="5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7752" marR="7752" marT="7752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r>
                        <a:rPr lang="zh-CN" altLang="en-US" sz="18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 登录后进入自己的库</a:t>
                      </a:r>
                      <a:r>
                        <a:rPr lang="en" sz="18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test</a:t>
                      </a:r>
                      <a:endParaRPr lang="en" sz="18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7752" marR="7752" marT="7752" marB="0" anchor="ctr"/>
                </a:tc>
                <a:tc rowSpan="5"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提示上传成功或者重名文件不可上传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7752" marR="7752" marT="7752" marB="0" anchor="ctr"/>
                </a:tc>
                <a:tc rowSpan="5"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没有上传的文件，但提示上传了文件，而且首页显示了推送：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7752" marR="7752" marT="7752" marB="0" anchor="ctr"/>
                </a:tc>
                <a:tc rowSpan="5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不接受，</a:t>
                      </a:r>
                      <a:r>
                        <a:rPr lang="en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Git</a:t>
                      </a:r>
                      <a:r>
                        <a:rPr lang="zh-CN" altLang="en-US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对于重复提交的统一文件采取的动作是以新的提交替换当前内容。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7752" marR="7752" marT="7752" marB="0" anchor="ctr"/>
                </a:tc>
                <a:extLst>
                  <a:ext uri="{0D108BD9-81ED-4DB2-BD59-A6C34878D82A}">
                    <a16:rowId xmlns:a16="http://schemas.microsoft.com/office/drawing/2014/main" val="1440068969"/>
                  </a:ext>
                </a:extLst>
              </a:tr>
              <a:tr h="3792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r>
                        <a:rPr lang="zh-CN" altLang="en-US" sz="18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 选择上传文件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7752" marR="7752" marT="7752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769293"/>
                  </a:ext>
                </a:extLst>
              </a:tr>
              <a:tr h="5680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r>
                        <a:rPr lang="zh-CN" altLang="en-US" sz="18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 上传文件”</a:t>
                      </a:r>
                      <a:r>
                        <a:rPr lang="en" sz="18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xxxx.mobi”</a:t>
                      </a:r>
                      <a:endParaRPr lang="en" sz="18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7752" marR="7752" marT="7752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133108"/>
                  </a:ext>
                </a:extLst>
              </a:tr>
              <a:tr h="3792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sz="180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 选择上传文件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7752" marR="7752" marT="7752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994440"/>
                  </a:ext>
                </a:extLst>
              </a:tr>
              <a:tr h="3792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r>
                        <a:rPr lang="zh-CN" altLang="en-US" sz="18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 上传同一文件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7752" marR="7752" marT="7752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52756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6686564-8742-B84E-A026-654171817616}"/>
              </a:ext>
            </a:extLst>
          </p:cNvPr>
          <p:cNvSpPr txBox="1"/>
          <p:nvPr/>
        </p:nvSpPr>
        <p:spPr>
          <a:xfrm>
            <a:off x="4165601" y="6493678"/>
            <a:ext cx="8411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---</a:t>
            </a:r>
            <a:r>
              <a:rPr kumimoji="1" lang="zh-CN" altLang="en-US" dirty="0"/>
              <a:t>剩余的建议都是字体、格式和语句逻辑修辞的问题，已经全部接受并且修改。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894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直角三角形 71">
            <a:extLst>
              <a:ext uri="{FF2B5EF4-FFF2-40B4-BE49-F238E27FC236}">
                <a16:creationId xmlns:a16="http://schemas.microsoft.com/office/drawing/2014/main" id="{C75F5E4E-777D-774F-AA43-B0DED718F0EC}"/>
              </a:ext>
            </a:extLst>
          </p:cNvPr>
          <p:cNvSpPr/>
          <p:nvPr/>
        </p:nvSpPr>
        <p:spPr>
          <a:xfrm rot="5400000">
            <a:off x="0" y="-1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直角三角形 70">
            <a:extLst>
              <a:ext uri="{FF2B5EF4-FFF2-40B4-BE49-F238E27FC236}">
                <a16:creationId xmlns:a16="http://schemas.microsoft.com/office/drawing/2014/main" id="{01788412-3C8B-DB4D-A435-3EF8EDF15634}"/>
              </a:ext>
            </a:extLst>
          </p:cNvPr>
          <p:cNvSpPr/>
          <p:nvPr/>
        </p:nvSpPr>
        <p:spPr>
          <a:xfrm rot="16200000">
            <a:off x="7641899" y="2311073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直角三角形 1">
            <a:extLst>
              <a:ext uri="{FF2B5EF4-FFF2-40B4-BE49-F238E27FC236}">
                <a16:creationId xmlns:a16="http://schemas.microsoft.com/office/drawing/2014/main" id="{78144B5E-6BCA-2542-9445-709960D3582A}"/>
              </a:ext>
            </a:extLst>
          </p:cNvPr>
          <p:cNvSpPr/>
          <p:nvPr/>
        </p:nvSpPr>
        <p:spPr>
          <a:xfrm rot="5400000">
            <a:off x="0" y="0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直角三角形 69">
            <a:extLst>
              <a:ext uri="{FF2B5EF4-FFF2-40B4-BE49-F238E27FC236}">
                <a16:creationId xmlns:a16="http://schemas.microsoft.com/office/drawing/2014/main" id="{0777DB84-72E7-AB43-A1DC-ABF942AA9B19}"/>
              </a:ext>
            </a:extLst>
          </p:cNvPr>
          <p:cNvSpPr/>
          <p:nvPr/>
        </p:nvSpPr>
        <p:spPr>
          <a:xfrm rot="16200000">
            <a:off x="8202041" y="2871216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09C459AD-E8F9-8C4C-9D24-5CEC77B483DC}"/>
              </a:ext>
            </a:extLst>
          </p:cNvPr>
          <p:cNvSpPr/>
          <p:nvPr/>
        </p:nvSpPr>
        <p:spPr>
          <a:xfrm>
            <a:off x="1779829" y="0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平行四边形 72">
            <a:extLst>
              <a:ext uri="{FF2B5EF4-FFF2-40B4-BE49-F238E27FC236}">
                <a16:creationId xmlns:a16="http://schemas.microsoft.com/office/drawing/2014/main" id="{C4F593FD-3671-E846-9249-DE08C68D5AEE}"/>
              </a:ext>
            </a:extLst>
          </p:cNvPr>
          <p:cNvSpPr/>
          <p:nvPr/>
        </p:nvSpPr>
        <p:spPr>
          <a:xfrm>
            <a:off x="-2440510" y="1167124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平行四边形 73">
            <a:extLst>
              <a:ext uri="{FF2B5EF4-FFF2-40B4-BE49-F238E27FC236}">
                <a16:creationId xmlns:a16="http://schemas.microsoft.com/office/drawing/2014/main" id="{9B2B09C8-4BB9-264F-83F8-9FB4D2EF02DB}"/>
              </a:ext>
            </a:extLst>
          </p:cNvPr>
          <p:cNvSpPr/>
          <p:nvPr/>
        </p:nvSpPr>
        <p:spPr>
          <a:xfrm>
            <a:off x="10769689" y="2156848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平行四边形 74">
            <a:extLst>
              <a:ext uri="{FF2B5EF4-FFF2-40B4-BE49-F238E27FC236}">
                <a16:creationId xmlns:a16="http://schemas.microsoft.com/office/drawing/2014/main" id="{26E850BB-8B8C-1A4B-A425-D0A6C031F94A}"/>
              </a:ext>
            </a:extLst>
          </p:cNvPr>
          <p:cNvSpPr/>
          <p:nvPr/>
        </p:nvSpPr>
        <p:spPr>
          <a:xfrm>
            <a:off x="6626236" y="4658924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2">
            <a:extLst>
              <a:ext uri="{FF2B5EF4-FFF2-40B4-BE49-F238E27FC236}">
                <a16:creationId xmlns:a16="http://schemas.microsoft.com/office/drawing/2014/main" id="{4239CF4A-0332-CE41-ACD7-7CA40E6D23E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789884" y="2871215"/>
            <a:ext cx="2106048" cy="917818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dist"/>
            <a:r>
              <a:rPr lang="en-US" altLang="zh-CN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End</a:t>
            </a:r>
            <a:endParaRPr lang="zh-CN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B48E3F-8BEA-F844-8022-1869476C9AB3}"/>
              </a:ext>
            </a:extLst>
          </p:cNvPr>
          <p:cNvSpPr txBox="1"/>
          <p:nvPr/>
        </p:nvSpPr>
        <p:spPr>
          <a:xfrm>
            <a:off x="3060197" y="3817842"/>
            <a:ext cx="5565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感谢</a:t>
            </a:r>
            <a:r>
              <a:rPr kumimoji="1"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组和</a:t>
            </a:r>
            <a:r>
              <a:rPr kumimoji="1"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组的评审工作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269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几何多边形年终总结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千图网海量PPT模板www.58pic.com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F5B58"/>
      </a:accent1>
      <a:accent2>
        <a:srgbClr val="866853"/>
      </a:accent2>
      <a:accent3>
        <a:srgbClr val="FF4D5B"/>
      </a:accent3>
      <a:accent4>
        <a:srgbClr val="4F5B58"/>
      </a:accent4>
      <a:accent5>
        <a:srgbClr val="866853"/>
      </a:accent5>
      <a:accent6>
        <a:srgbClr val="FF4D5B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思源黑体 CN Regular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千图网海量PPT模板www.58pic.com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DA8B1"/>
      </a:accent1>
      <a:accent2>
        <a:srgbClr val="397D71"/>
      </a:accent2>
      <a:accent3>
        <a:srgbClr val="EE4D0A"/>
      </a:accent3>
      <a:accent4>
        <a:srgbClr val="5DA8B1"/>
      </a:accent4>
      <a:accent5>
        <a:srgbClr val="BCDB92"/>
      </a:accent5>
      <a:accent6>
        <a:srgbClr val="397D71"/>
      </a:accent6>
      <a:hlink>
        <a:srgbClr val="0563C1"/>
      </a:hlink>
      <a:folHlink>
        <a:srgbClr val="954F72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自定义 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AEABAB"/>
      </a:accent2>
      <a:accent3>
        <a:srgbClr val="C00000"/>
      </a:accent3>
      <a:accent4>
        <a:srgbClr val="AEABAB"/>
      </a:accent4>
      <a:accent5>
        <a:srgbClr val="C00000"/>
      </a:accent5>
      <a:accent6>
        <a:srgbClr val="AEABAB"/>
      </a:accent6>
      <a:hlink>
        <a:srgbClr val="FF0000"/>
      </a:hlink>
      <a:folHlink>
        <a:srgbClr val="C00000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3870</TotalTime>
  <Words>578</Words>
  <Application>Microsoft Macintosh PowerPoint</Application>
  <PresentationFormat>自定义</PresentationFormat>
  <Paragraphs>137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等线</vt:lpstr>
      <vt:lpstr>汉仪南宫体简</vt:lpstr>
      <vt:lpstr>腾祥铁山楷书简繁合集</vt:lpstr>
      <vt:lpstr>Microsoft YaHei</vt:lpstr>
      <vt:lpstr>Arial</vt:lpstr>
      <vt:lpstr>Calibri</vt:lpstr>
      <vt:lpstr>Calibri Light</vt:lpstr>
      <vt:lpstr>千图网海量PPT模板www.58pic.com</vt:lpstr>
      <vt:lpstr>1_千图网海量PPT模板www.58pic.com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几何多边形年终总结</dc:title>
  <dc:creator>张 建春</dc:creator>
  <cp:lastModifiedBy>Microsoft Office User</cp:lastModifiedBy>
  <cp:revision>303</cp:revision>
  <dcterms:created xsi:type="dcterms:W3CDTF">2018-10-20T02:59:00Z</dcterms:created>
  <dcterms:modified xsi:type="dcterms:W3CDTF">2020-05-29T09:24:31Z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2052-10.1.0.7521</vt:lpwstr>
  </property>
</Properties>
</file>