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9" r:id="rId2"/>
    <p:sldId id="414" r:id="rId3"/>
    <p:sldId id="297" r:id="rId4"/>
    <p:sldId id="294" r:id="rId5"/>
    <p:sldId id="295" r:id="rId6"/>
    <p:sldId id="410" r:id="rId7"/>
    <p:sldId id="411" r:id="rId8"/>
    <p:sldId id="300" r:id="rId9"/>
    <p:sldId id="412" r:id="rId10"/>
    <p:sldId id="262" r:id="rId11"/>
  </p:sldIdLst>
  <p:sldSz cx="12190413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微软雅黑" panose="020B0503020204020204" pitchFamily="34" charset="-122"/>
      <p:regular r:id="rId17"/>
      <p:bold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455"/>
    <a:srgbClr val="E8E8E6"/>
    <a:srgbClr val="FFFFFF"/>
    <a:srgbClr val="080808"/>
    <a:srgbClr val="9498AE"/>
    <a:srgbClr val="7C819C"/>
    <a:srgbClr val="636883"/>
    <a:srgbClr val="53576D"/>
    <a:srgbClr val="722A28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2982" autoAdjust="0"/>
  </p:normalViewPr>
  <p:slideViewPr>
    <p:cSldViewPr>
      <p:cViewPr varScale="1">
        <p:scale>
          <a:sx n="86" d="100"/>
          <a:sy n="86" d="100"/>
        </p:scale>
        <p:origin x="59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0E5BC-B417-466E-A76A-1359E7C5B0BB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0E0E2-7263-44C4-AAA9-733DBA7BD2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17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dirty="0"/>
              <a:t>https://liangliangtuwen.tmall.com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71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59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49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996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49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1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85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82A8-D6B6-4FDA-A495-4D437BAFBB60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D927-E55F-4D12-BD2D-8ABE6C912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20792"/>
      </p:ext>
    </p:extLst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FFFFFF"/>
          </a:fgClr>
          <a:bgClr>
            <a:srgbClr val="E8E8E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sh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83130" y="1294"/>
            <a:ext cx="2011675" cy="182523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39271" y="2173796"/>
            <a:ext cx="8687495" cy="286528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815077" y="1818923"/>
            <a:ext cx="7375336" cy="354873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763" y="1818923"/>
            <a:ext cx="4544313" cy="322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6062333" y="2924944"/>
            <a:ext cx="6466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MStiffHei HKS UltraBold" panose="00000900000000000000" pitchFamily="2" charset="-120"/>
                <a:ea typeface="MStiffHei HKS UltraBold" panose="00000900000000000000" pitchFamily="2" charset="-120"/>
              </a:rPr>
              <a:t>Flask</a:t>
            </a:r>
            <a:r>
              <a:rPr lang="zh-CN" altLang="en-US" sz="4400" dirty="0">
                <a:solidFill>
                  <a:schemeClr val="bg1"/>
                </a:solidFill>
                <a:latin typeface="MStiffHei HKS UltraBold" panose="00000900000000000000" pitchFamily="2" charset="-120"/>
                <a:ea typeface="MStiffHei HKS UltraBold" panose="00000900000000000000" pitchFamily="2" charset="-120"/>
              </a:rPr>
              <a:t>框架扩展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073163" y="960929"/>
            <a:ext cx="681980" cy="681980"/>
            <a:chOff x="952456" y="3218117"/>
            <a:chExt cx="877066" cy="877066"/>
          </a:xfrm>
        </p:grpSpPr>
        <p:sp>
          <p:nvSpPr>
            <p:cNvPr id="38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0" name="Picture 3" descr="D:\360data\重要数据\桌面\467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96" y="3367890"/>
              <a:ext cx="478586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组合 40"/>
          <p:cNvGrpSpPr/>
          <p:nvPr/>
        </p:nvGrpSpPr>
        <p:grpSpPr>
          <a:xfrm>
            <a:off x="6978091" y="960929"/>
            <a:ext cx="681980" cy="681980"/>
            <a:chOff x="2812677" y="3391963"/>
            <a:chExt cx="877066" cy="877066"/>
          </a:xfrm>
        </p:grpSpPr>
        <p:sp>
          <p:nvSpPr>
            <p:cNvPr id="42" name="椭圆 50"/>
            <p:cNvSpPr>
              <a:spLocks noChangeArrowheads="1"/>
            </p:cNvSpPr>
            <p:nvPr/>
          </p:nvSpPr>
          <p:spPr bwMode="auto">
            <a:xfrm>
              <a:off x="2812677" y="3391963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3" name="Picture 4" descr="D:\360data\重要数据\桌面\未标题-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49" y="3537498"/>
              <a:ext cx="419922" cy="58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组合 43"/>
          <p:cNvGrpSpPr/>
          <p:nvPr/>
        </p:nvGrpSpPr>
        <p:grpSpPr>
          <a:xfrm>
            <a:off x="7883019" y="960929"/>
            <a:ext cx="681980" cy="681980"/>
            <a:chOff x="4672898" y="2936570"/>
            <a:chExt cx="877066" cy="877066"/>
          </a:xfrm>
        </p:grpSpPr>
        <p:sp>
          <p:nvSpPr>
            <p:cNvPr id="45" name="椭圆 44"/>
            <p:cNvSpPr>
              <a:spLocks noChangeArrowheads="1"/>
            </p:cNvSpPr>
            <p:nvPr/>
          </p:nvSpPr>
          <p:spPr bwMode="auto">
            <a:xfrm>
              <a:off x="4672898" y="293657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6" name="Picture 5" descr="D:\360data\重要数据\桌面\未标题-4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149" y="3095025"/>
              <a:ext cx="532564" cy="51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组合 46"/>
          <p:cNvGrpSpPr/>
          <p:nvPr/>
        </p:nvGrpSpPr>
        <p:grpSpPr>
          <a:xfrm>
            <a:off x="8787947" y="960929"/>
            <a:ext cx="681980" cy="681980"/>
            <a:chOff x="6533119" y="2285390"/>
            <a:chExt cx="877066" cy="877066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auto">
            <a:xfrm>
              <a:off x="6533119" y="228539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9" name="Picture 6" descr="D:\360data\重要数据\桌面\未标题-5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358" y="2430447"/>
              <a:ext cx="512614" cy="586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9692875" y="960929"/>
            <a:ext cx="681980" cy="681980"/>
            <a:chOff x="8393340" y="1988840"/>
            <a:chExt cx="877066" cy="877066"/>
          </a:xfrm>
        </p:grpSpPr>
        <p:sp>
          <p:nvSpPr>
            <p:cNvPr id="51" name="椭圆 50"/>
            <p:cNvSpPr>
              <a:spLocks noChangeArrowheads="1"/>
            </p:cNvSpPr>
            <p:nvPr/>
          </p:nvSpPr>
          <p:spPr bwMode="auto">
            <a:xfrm>
              <a:off x="8393340" y="198884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2" name="Picture 7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8665" y="2183926"/>
              <a:ext cx="564516" cy="486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组合 52"/>
          <p:cNvGrpSpPr/>
          <p:nvPr/>
        </p:nvGrpSpPr>
        <p:grpSpPr>
          <a:xfrm>
            <a:off x="10597802" y="960929"/>
            <a:ext cx="681980" cy="681980"/>
            <a:chOff x="10253559" y="2420888"/>
            <a:chExt cx="877066" cy="877066"/>
          </a:xfrm>
        </p:grpSpPr>
        <p:sp>
          <p:nvSpPr>
            <p:cNvPr id="54" name="椭圆 53"/>
            <p:cNvSpPr>
              <a:spLocks noChangeArrowheads="1"/>
            </p:cNvSpPr>
            <p:nvPr/>
          </p:nvSpPr>
          <p:spPr bwMode="auto">
            <a:xfrm>
              <a:off x="10253559" y="2420888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5" name="Picture 8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8676" y="2566876"/>
              <a:ext cx="606832" cy="58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44874"/>
            <a:ext cx="1708398" cy="170839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B8A5A895-79C4-446E-AB1C-842179EA7A23}"/>
              </a:ext>
            </a:extLst>
          </p:cNvPr>
          <p:cNvSpPr txBox="1"/>
          <p:nvPr/>
        </p:nvSpPr>
        <p:spPr>
          <a:xfrm>
            <a:off x="8327454" y="3922313"/>
            <a:ext cx="646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MStiffHei HKS UltraBold" panose="00000900000000000000" pitchFamily="2" charset="-120"/>
                <a:ea typeface="MStiffHei HKS UltraBold" panose="00000900000000000000" pitchFamily="2" charset="-120"/>
              </a:rPr>
              <a:t>G</a:t>
            </a:r>
            <a:r>
              <a:rPr lang="zh-CN" altLang="en-US" sz="2800" dirty="0">
                <a:solidFill>
                  <a:schemeClr val="bg1"/>
                </a:solidFill>
                <a:latin typeface="MStiffHei HKS UltraBold" panose="00000900000000000000" pitchFamily="2" charset="-120"/>
                <a:ea typeface="MStiffHei HKS UltraBold" panose="00000900000000000000" pitchFamily="2" charset="-120"/>
              </a:rPr>
              <a:t>组项目介绍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900" decel="100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5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4" dur="500"/>
                                            <p:tgtEl>
                                              <p:spTgt spid="30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3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0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1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fill="hold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5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2" grpId="0" animBg="1"/>
          <p:bldP spid="34" grpId="0" animBg="1"/>
          <p:bldP spid="18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900" decel="100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5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4" dur="500"/>
                                            <p:tgtEl>
                                              <p:spTgt spid="30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3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5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2" grpId="0" animBg="1"/>
          <p:bldP spid="34" grpId="0" animBg="1"/>
          <p:bldP spid="18" grpId="0"/>
          <p:bldP spid="26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70432" y="54868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365614"/>
              </p:ext>
            </p:extLst>
          </p:nvPr>
        </p:nvGraphicFramePr>
        <p:xfrm>
          <a:off x="829698" y="548680"/>
          <a:ext cx="8946156" cy="62475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4784">
                  <a:extLst>
                    <a:ext uri="{9D8B030D-6E8A-4147-A177-3AD203B41FA5}">
                      <a16:colId xmlns:a16="http://schemas.microsoft.com/office/drawing/2014/main" val="1887864018"/>
                    </a:ext>
                  </a:extLst>
                </a:gridCol>
                <a:gridCol w="1307317">
                  <a:extLst>
                    <a:ext uri="{9D8B030D-6E8A-4147-A177-3AD203B41FA5}">
                      <a16:colId xmlns:a16="http://schemas.microsoft.com/office/drawing/2014/main" val="4100095076"/>
                    </a:ext>
                  </a:extLst>
                </a:gridCol>
                <a:gridCol w="6434055">
                  <a:extLst>
                    <a:ext uri="{9D8B030D-6E8A-4147-A177-3AD203B41FA5}">
                      <a16:colId xmlns:a16="http://schemas.microsoft.com/office/drawing/2014/main" val="1572347294"/>
                    </a:ext>
                  </a:extLst>
                </a:gridCol>
              </a:tblGrid>
              <a:tr h="441041">
                <a:tc gridSpan="3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会议记录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60858"/>
                  </a:ext>
                </a:extLst>
              </a:tr>
              <a:tr h="2848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参会人员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会议内容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70715766"/>
                  </a:ext>
                </a:extLst>
              </a:tr>
              <a:tr h="113935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2020.3.7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全体组员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本组成员第一次组会，每个组员自我介绍，自我介绍的内容广泛，涉及所在实验室、研究方向、编程技能、家乡和兴趣爱好等等，每个组员互相聊天熟悉彼此。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95115149"/>
                  </a:ext>
                </a:extLst>
              </a:tr>
              <a:tr h="85451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2020.3.8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全体组员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经过自荐和投票两种方式结合，确定马广洲同学为组长；</a:t>
                      </a:r>
                      <a:b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经过共同商议决定选取的开源项目为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Flask</a:t>
                      </a:r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30821235"/>
                  </a:ext>
                </a:extLst>
              </a:tr>
              <a:tr h="113935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2020.3.11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全体组员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初步讨论确定所做工作内容；</a:t>
                      </a:r>
                      <a:b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确定本周组员分工：马广洲做技术调研，潘安吉负责做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以及汇报，其余组员着手准备项目相关工作。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9961182"/>
                  </a:ext>
                </a:extLst>
              </a:tr>
              <a:tr h="113935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2020.3.15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全体组员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继续讨论确定所做工作内容、项目方向；</a:t>
                      </a:r>
                      <a:b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确定本周组员分工：牟秋宇、王康明共同负责项目计划书、甘特图和会议记录，其余组员着手准备其他的项目相关工作。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4631578"/>
                  </a:ext>
                </a:extLst>
              </a:tr>
              <a:tr h="113935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2020.3.18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全体组员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讨论确定项目大体方向为数据迁移、数据管理与插件，在其基础上扩展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2-3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个功能。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868479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892714" y="476672"/>
            <a:ext cx="263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框架简介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582" y="188640"/>
            <a:ext cx="2526229" cy="480339"/>
          </a:xfrm>
          <a:prstGeom prst="rect">
            <a:avLst/>
          </a:prstGeom>
        </p:spPr>
      </p:pic>
      <p:grpSp>
        <p:nvGrpSpPr>
          <p:cNvPr id="50" name="组合 49">
            <a:extLst>
              <a:ext uri="{FF2B5EF4-FFF2-40B4-BE49-F238E27FC236}">
                <a16:creationId xmlns:a16="http://schemas.microsoft.com/office/drawing/2014/main" id="{2B671218-5F8B-4C6B-B324-D4C9B2D08B99}"/>
              </a:ext>
            </a:extLst>
          </p:cNvPr>
          <p:cNvGrpSpPr/>
          <p:nvPr/>
        </p:nvGrpSpPr>
        <p:grpSpPr>
          <a:xfrm>
            <a:off x="388843" y="118196"/>
            <a:ext cx="1204825" cy="1166237"/>
            <a:chOff x="2812677" y="3391963"/>
            <a:chExt cx="877066" cy="877066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646835A1-9B9B-49D1-9F3F-C94634655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677" y="3391963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2" name="Picture 4" descr="D:\360data\重要数据\桌面\未标题-3.png">
              <a:extLst>
                <a:ext uri="{FF2B5EF4-FFF2-40B4-BE49-F238E27FC236}">
                  <a16:creationId xmlns:a16="http://schemas.microsoft.com/office/drawing/2014/main" id="{2CC0DF7A-74BF-469E-9831-65244526D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49" y="3537498"/>
              <a:ext cx="419922" cy="58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48A4D8A1-402D-4BEF-B6B8-D5460D84B13C}"/>
              </a:ext>
            </a:extLst>
          </p:cNvPr>
          <p:cNvSpPr txBox="1"/>
          <p:nvPr/>
        </p:nvSpPr>
        <p:spPr>
          <a:xfrm>
            <a:off x="478582" y="1988840"/>
            <a:ext cx="4464496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Flask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框架：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Web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开发框架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简单核心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良好的可扩展性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原生采用</a:t>
            </a:r>
            <a:r>
              <a:rPr lang="en-US" altLang="zh-CN" sz="2000" dirty="0" err="1">
                <a:solidFill>
                  <a:schemeClr val="bg1"/>
                </a:solidFill>
                <a:latin typeface="+mj-ea"/>
                <a:ea typeface="+mj-ea"/>
              </a:rPr>
              <a:t>Werkzeug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Jinja2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依赖。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671270" y="2160983"/>
            <a:ext cx="3312368" cy="2435672"/>
            <a:chOff x="4367014" y="1614459"/>
            <a:chExt cx="3312368" cy="2435672"/>
          </a:xfrm>
        </p:grpSpPr>
        <p:sp>
          <p:nvSpPr>
            <p:cNvPr id="7" name="圆角矩形 6"/>
            <p:cNvSpPr/>
            <p:nvPr/>
          </p:nvSpPr>
          <p:spPr>
            <a:xfrm>
              <a:off x="5375126" y="1614459"/>
              <a:ext cx="122413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Model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367014" y="3402059"/>
              <a:ext cx="122413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View</a:t>
              </a:r>
              <a:endParaRPr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455246" y="3402059"/>
              <a:ext cx="122413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908545" y="5121214"/>
            <a:ext cx="23762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400" dirty="0" err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Werzeug</a:t>
            </a:r>
            <a:r>
              <a:rPr lang="zh-CN" altLang="en-US" sz="1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库实现</a:t>
            </a:r>
            <a:r>
              <a:rPr lang="en-US" altLang="zh-CN" sz="1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WSGI</a:t>
            </a:r>
            <a:r>
              <a:rPr lang="zh-CN" altLang="en-US" sz="1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，做为框架的路由系统。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095206" y="5121214"/>
            <a:ext cx="23762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Jinja2</a:t>
            </a:r>
            <a:r>
              <a:rPr lang="zh-CN" altLang="en-US" sz="1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模板引擎库渲染模板，生成</a:t>
            </a:r>
            <a:r>
              <a:rPr lang="en-US" altLang="zh-CN" sz="1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en-US" sz="1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页面。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103318" y="1279659"/>
            <a:ext cx="23762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未指定工具，可根据使用的数据库选择插件。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78582" y="4551243"/>
            <a:ext cx="5616624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Werkzeug</a:t>
            </a:r>
            <a:r>
              <a:rPr lang="zh-CN" altLang="en-US" sz="1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1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WSGI</a:t>
            </a:r>
            <a:r>
              <a:rPr lang="zh-CN" altLang="en-US" sz="1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规范的工具包，可作为</a:t>
            </a:r>
            <a:r>
              <a:rPr lang="en-US" altLang="zh-CN" sz="1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1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框架的底层库。</a:t>
            </a:r>
            <a:endParaRPr lang="en-US" altLang="zh-CN" sz="1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Jinja2</a:t>
            </a:r>
            <a:r>
              <a:rPr lang="zh-CN" altLang="en-US" sz="1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：基于</a:t>
            </a:r>
            <a:r>
              <a:rPr lang="en-US" altLang="zh-CN" sz="1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1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的模板引擎，完全支持</a:t>
            </a:r>
            <a:r>
              <a:rPr lang="en-US" altLang="zh-CN" sz="1400" dirty="0" err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unicode</a:t>
            </a:r>
            <a:r>
              <a:rPr lang="zh-CN" altLang="en-US" sz="1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，具有沙箱执行功能和可选的自动转义功能，对</a:t>
            </a:r>
            <a:r>
              <a:rPr lang="en-US" altLang="zh-CN" sz="1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1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安全具有重要意义。</a:t>
            </a:r>
            <a:endParaRPr lang="en-US" altLang="zh-CN" sz="1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172321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repeatCount="indefinite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xit" presetSubtype="4" fill="hold" grpId="1" nodeType="withEffect">
                                      <p:stCondLst>
                                        <p:cond delay="6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 additive="base">
                                            <p:cTn id="9" dur="10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" dur="10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10" presetClass="exit" presetSubtype="0" fill="hold" grpId="2" nodeType="withEffect">
                                      <p:stCondLst>
                                        <p:cond delay="6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8" grpId="1"/>
          <p:bldP spid="38" grpId="2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repeatCount="indefinite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xit" presetSubtype="4" fill="hold" grpId="1" nodeType="withEffect">
                                      <p:stCondLst>
                                        <p:cond delay="6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 additive="base">
                                            <p:cTn id="9" dur="10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" dur="10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10" presetClass="exit" presetSubtype="0" fill="hold" grpId="2" nodeType="withEffect">
                                      <p:stCondLst>
                                        <p:cond delay="6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8" grpId="1"/>
          <p:bldP spid="38" grpId="2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288635" y="1740068"/>
            <a:ext cx="1656184" cy="1656184"/>
          </a:xfrm>
          <a:prstGeom prst="ellipse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08915" y="2276872"/>
            <a:ext cx="1656184" cy="16561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 2</a:t>
            </a:r>
            <a:endParaRPr lang="zh-CN" altLang="en-US" sz="20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329195" y="1740068"/>
            <a:ext cx="1656184" cy="1656184"/>
          </a:xfrm>
          <a:prstGeom prst="ellipse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 3</a:t>
            </a:r>
            <a:endParaRPr lang="zh-CN" altLang="en-US" sz="20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849475" y="2276872"/>
            <a:ext cx="1656184" cy="16561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 4</a:t>
            </a:r>
            <a:endParaRPr lang="zh-CN" altLang="en-US" sz="20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>
            <a:stCxn id="9" idx="6"/>
            <a:endCxn id="14" idx="2"/>
          </p:cNvCxnSpPr>
          <p:nvPr/>
        </p:nvCxnSpPr>
        <p:spPr>
          <a:xfrm>
            <a:off x="2944819" y="2568160"/>
            <a:ext cx="864096" cy="536804"/>
          </a:xfrm>
          <a:prstGeom prst="line">
            <a:avLst/>
          </a:prstGeom>
          <a:ln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4" idx="6"/>
            <a:endCxn id="17" idx="2"/>
          </p:cNvCxnSpPr>
          <p:nvPr/>
        </p:nvCxnSpPr>
        <p:spPr>
          <a:xfrm flipV="1">
            <a:off x="5465099" y="2568160"/>
            <a:ext cx="864096" cy="536804"/>
          </a:xfrm>
          <a:prstGeom prst="line">
            <a:avLst/>
          </a:prstGeom>
          <a:ln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7" idx="6"/>
            <a:endCxn id="20" idx="2"/>
          </p:cNvCxnSpPr>
          <p:nvPr/>
        </p:nvCxnSpPr>
        <p:spPr>
          <a:xfrm>
            <a:off x="7985379" y="2568160"/>
            <a:ext cx="864096" cy="536804"/>
          </a:xfrm>
          <a:prstGeom prst="line">
            <a:avLst/>
          </a:prstGeom>
          <a:ln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298633" y="3703602"/>
            <a:ext cx="1636189" cy="458908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安装环境</a:t>
            </a:r>
            <a:endParaRPr lang="en-US" altLang="zh-CN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98632" y="4183197"/>
            <a:ext cx="16361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创建虚拟环境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华文黑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安装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flask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环境变量设置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华文黑体" panose="0201060004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808915" y="4101533"/>
            <a:ext cx="1636189" cy="458908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en-US" altLang="zh-CN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08914" y="4581128"/>
            <a:ext cx="18542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绑定到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URL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静态文件放置目录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华文黑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渲染模板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华文黑体" panose="0201060004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29195" y="3703602"/>
            <a:ext cx="1636189" cy="458908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附加功能</a:t>
            </a:r>
            <a:endParaRPr lang="en-US" altLang="zh-CN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29194" y="4183197"/>
            <a:ext cx="16361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请求与响应对象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日志、会话、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849475" y="4101533"/>
            <a:ext cx="1636189" cy="458908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endParaRPr lang="en-US" altLang="zh-CN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849474" y="4581128"/>
            <a:ext cx="25102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采用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WSGI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容器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华文黑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FastCGI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华文黑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mod_wsgi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等网络服务器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7"/>
          <p:cNvSpPr txBox="1"/>
          <p:nvPr/>
        </p:nvSpPr>
        <p:spPr>
          <a:xfrm>
            <a:off x="1892714" y="476672"/>
            <a:ext cx="263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运行例程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B671218-5F8B-4C6B-B324-D4C9B2D08B99}"/>
              </a:ext>
            </a:extLst>
          </p:cNvPr>
          <p:cNvGrpSpPr/>
          <p:nvPr/>
        </p:nvGrpSpPr>
        <p:grpSpPr>
          <a:xfrm>
            <a:off x="388843" y="118196"/>
            <a:ext cx="1204825" cy="1166237"/>
            <a:chOff x="2812677" y="3391963"/>
            <a:chExt cx="877066" cy="877066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646835A1-9B9B-49D1-9F3F-C94634655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677" y="3391963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8" name="Picture 4" descr="D:\360data\重要数据\桌面\未标题-3.png">
              <a:extLst>
                <a:ext uri="{FF2B5EF4-FFF2-40B4-BE49-F238E27FC236}">
                  <a16:creationId xmlns:a16="http://schemas.microsoft.com/office/drawing/2014/main" id="{2CC0DF7A-74BF-469E-9831-65244526D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49" y="3537498"/>
              <a:ext cx="419922" cy="58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172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0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repeatCount="indefinite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6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 additive="base">
                                            <p:cTn id="64" dur="10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10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0" presetClass="exit" presetSubtype="0" fill="hold" grpId="2" nodeType="withEffect">
                                      <p:stCondLst>
                                        <p:cond delay="6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6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4" grpId="0" animBg="1"/>
          <p:bldP spid="17" grpId="0" animBg="1"/>
          <p:bldP spid="20" grpId="0" animBg="1"/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  <p:bldP spid="32" grpId="0"/>
          <p:bldP spid="35" grpId="0"/>
          <p:bldP spid="35" grpId="1"/>
          <p:bldP spid="35" grpId="2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0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repeatCount="indefinite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6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 additive="base">
                                            <p:cTn id="64" dur="10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10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0" presetClass="exit" presetSubtype="0" fill="hold" grpId="2" nodeType="withEffect">
                                      <p:stCondLst>
                                        <p:cond delay="6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6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4" grpId="0" animBg="1"/>
          <p:bldP spid="17" grpId="0" animBg="1"/>
          <p:bldP spid="20" grpId="0" animBg="1"/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  <p:bldP spid="32" grpId="0"/>
          <p:bldP spid="35" grpId="0"/>
          <p:bldP spid="35" grpId="1"/>
          <p:bldP spid="35" grpId="2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892714" y="476672"/>
            <a:ext cx="263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扩展框架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582" y="188640"/>
            <a:ext cx="2526229" cy="480339"/>
          </a:xfrm>
          <a:prstGeom prst="rect">
            <a:avLst/>
          </a:prstGeom>
        </p:spPr>
      </p:pic>
      <p:grpSp>
        <p:nvGrpSpPr>
          <p:cNvPr id="50" name="组合 49">
            <a:extLst>
              <a:ext uri="{FF2B5EF4-FFF2-40B4-BE49-F238E27FC236}">
                <a16:creationId xmlns:a16="http://schemas.microsoft.com/office/drawing/2014/main" id="{2B671218-5F8B-4C6B-B324-D4C9B2D08B99}"/>
              </a:ext>
            </a:extLst>
          </p:cNvPr>
          <p:cNvGrpSpPr/>
          <p:nvPr/>
        </p:nvGrpSpPr>
        <p:grpSpPr>
          <a:xfrm>
            <a:off x="388843" y="118196"/>
            <a:ext cx="1204825" cy="1166237"/>
            <a:chOff x="2812677" y="3391963"/>
            <a:chExt cx="877066" cy="877066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646835A1-9B9B-49D1-9F3F-C94634655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677" y="3391963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2" name="Picture 4" descr="D:\360data\重要数据\桌面\未标题-3.png">
              <a:extLst>
                <a:ext uri="{FF2B5EF4-FFF2-40B4-BE49-F238E27FC236}">
                  <a16:creationId xmlns:a16="http://schemas.microsoft.com/office/drawing/2014/main" id="{2CC0DF7A-74BF-469E-9831-65244526D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49" y="3537498"/>
              <a:ext cx="419922" cy="58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48A4D8A1-402D-4BEF-B6B8-D5460D84B13C}"/>
              </a:ext>
            </a:extLst>
          </p:cNvPr>
          <p:cNvSpPr txBox="1"/>
          <p:nvPr/>
        </p:nvSpPr>
        <p:spPr>
          <a:xfrm>
            <a:off x="478582" y="2046040"/>
            <a:ext cx="6498451" cy="40212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Flask</a:t>
            </a:r>
            <a:r>
              <a:rPr lang="zh-CN" altLang="zh-CN" sz="2000" dirty="0">
                <a:solidFill>
                  <a:schemeClr val="bg1"/>
                </a:solidFill>
                <a:latin typeface="+mj-ea"/>
                <a:ea typeface="+mj-ea"/>
              </a:rPr>
              <a:t>的扩展统一以</a:t>
            </a:r>
            <a:r>
              <a:rPr lang="zh-CN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包</a:t>
            </a:r>
            <a:r>
              <a:rPr lang="zh-CN" altLang="zh-CN" sz="2000" dirty="0">
                <a:solidFill>
                  <a:schemeClr val="bg1"/>
                </a:solidFill>
                <a:latin typeface="+mj-ea"/>
                <a:ea typeface="+mj-ea"/>
              </a:rPr>
              <a:t>的形式，命名名称是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“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flask_something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”</a:t>
            </a:r>
            <a:r>
              <a:rPr lang="zh-CN" altLang="zh-CN" sz="2000" dirty="0">
                <a:solidFill>
                  <a:schemeClr val="bg1"/>
                </a:solidFill>
                <a:latin typeface="+mj-ea"/>
                <a:ea typeface="+mj-ea"/>
              </a:rPr>
              <a:t>的包中，其中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“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something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”</a:t>
            </a:r>
            <a:r>
              <a:rPr lang="zh-CN" altLang="zh-CN" sz="2000" dirty="0">
                <a:solidFill>
                  <a:schemeClr val="bg1"/>
                </a:solidFill>
                <a:latin typeface="+mj-ea"/>
                <a:ea typeface="+mj-ea"/>
              </a:rPr>
              <a:t>是扩展名称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chemeClr val="bg1"/>
                </a:solidFill>
                <a:latin typeface="+mj-ea"/>
                <a:ea typeface="+mj-ea"/>
              </a:rPr>
              <a:t>在使用扩展时需要在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setup.py</a:t>
            </a:r>
            <a:r>
              <a:rPr lang="zh-CN" altLang="zh-CN" sz="2000" dirty="0">
                <a:solidFill>
                  <a:schemeClr val="bg1"/>
                </a:solidFill>
                <a:latin typeface="+mj-ea"/>
                <a:ea typeface="+mj-ea"/>
              </a:rPr>
              <a:t>文件中进行注册项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chemeClr val="bg1"/>
                </a:solidFill>
                <a:latin typeface="+mj-ea"/>
                <a:ea typeface="+mj-ea"/>
              </a:rPr>
              <a:t>注册填写的内容包括名称、版本、前置需求等信息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chemeClr val="bg1"/>
                </a:solidFill>
              </a:rPr>
              <a:t>通过创建初始化类或初始化函数的形式来对扩展的包进行初始化</a:t>
            </a:r>
            <a:endParaRPr lang="zh-CN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6E09B85-B48F-433F-9A5B-565D7563880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463358" y="2780928"/>
            <a:ext cx="3790951" cy="355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7585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repeatCount="indefinite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xit" presetSubtype="4" fill="hold" grpId="1" nodeType="withEffect">
                                      <p:stCondLst>
                                        <p:cond delay="6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 additive="base">
                                            <p:cTn id="9" dur="10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" dur="10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10" presetClass="exit" presetSubtype="0" fill="hold" grpId="2" nodeType="withEffect">
                                      <p:stCondLst>
                                        <p:cond delay="6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8" grpId="1"/>
          <p:bldP spid="38" grpId="2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repeatCount="indefinite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xit" presetSubtype="4" fill="hold" grpId="1" nodeType="withEffect">
                                      <p:stCondLst>
                                        <p:cond delay="6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 additive="base">
                                            <p:cTn id="9" dur="10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" dur="10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10" presetClass="exit" presetSubtype="0" fill="hold" grpId="2" nodeType="withEffect">
                                      <p:stCondLst>
                                        <p:cond delay="6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8" grpId="1"/>
          <p:bldP spid="38" grpId="2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892714" y="476672"/>
            <a:ext cx="263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扩展框架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582" y="188640"/>
            <a:ext cx="2526229" cy="480339"/>
          </a:xfrm>
          <a:prstGeom prst="rect">
            <a:avLst/>
          </a:prstGeom>
        </p:spPr>
      </p:pic>
      <p:grpSp>
        <p:nvGrpSpPr>
          <p:cNvPr id="50" name="组合 49">
            <a:extLst>
              <a:ext uri="{FF2B5EF4-FFF2-40B4-BE49-F238E27FC236}">
                <a16:creationId xmlns:a16="http://schemas.microsoft.com/office/drawing/2014/main" id="{2B671218-5F8B-4C6B-B324-D4C9B2D08B99}"/>
              </a:ext>
            </a:extLst>
          </p:cNvPr>
          <p:cNvGrpSpPr/>
          <p:nvPr/>
        </p:nvGrpSpPr>
        <p:grpSpPr>
          <a:xfrm>
            <a:off x="388843" y="118196"/>
            <a:ext cx="1204825" cy="1166237"/>
            <a:chOff x="2812677" y="3391963"/>
            <a:chExt cx="877066" cy="877066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646835A1-9B9B-49D1-9F3F-C94634655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677" y="3391963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2" name="Picture 4" descr="D:\360data\重要数据\桌面\未标题-3.png">
              <a:extLst>
                <a:ext uri="{FF2B5EF4-FFF2-40B4-BE49-F238E27FC236}">
                  <a16:creationId xmlns:a16="http://schemas.microsoft.com/office/drawing/2014/main" id="{2CC0DF7A-74BF-469E-9831-65244526D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49" y="3537498"/>
              <a:ext cx="419922" cy="58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93ECAE80-DF87-42A2-9338-BC24B59BE0B4}"/>
              </a:ext>
            </a:extLst>
          </p:cNvPr>
          <p:cNvSpPr txBox="1"/>
          <p:nvPr/>
        </p:nvSpPr>
        <p:spPr>
          <a:xfrm>
            <a:off x="1414686" y="1628800"/>
            <a:ext cx="7730884" cy="46368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+mj-ea"/>
                <a:ea typeface="+mj-ea"/>
              </a:rPr>
              <a:t>通信：扩展与核心框架进行通信，需要使用</a:t>
            </a:r>
            <a:r>
              <a:rPr lang="zh-CN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信号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信号</a:t>
            </a:r>
            <a:r>
              <a:rPr lang="zh-CN" altLang="zh-CN" sz="2000" dirty="0">
                <a:solidFill>
                  <a:schemeClr val="bg1"/>
                </a:solidFill>
                <a:latin typeface="+mj-ea"/>
                <a:ea typeface="+mj-ea"/>
              </a:rPr>
              <a:t>：当核心框架的其他地方或另一个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 Flask </a:t>
            </a:r>
            <a:r>
              <a:rPr lang="zh-CN" altLang="zh-CN" sz="2000" dirty="0">
                <a:solidFill>
                  <a:schemeClr val="bg1"/>
                </a:solidFill>
                <a:latin typeface="+mj-ea"/>
                <a:ea typeface="+mj-ea"/>
              </a:rPr>
              <a:t>扩展中发生动作时，信号通过发送通知来帮助你解耦应用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	</a:t>
            </a:r>
            <a:r>
              <a:rPr lang="zh-CN" altLang="zh-CN" sz="2000" dirty="0">
                <a:solidFill>
                  <a:schemeClr val="bg1"/>
                </a:solidFill>
                <a:latin typeface="+mj-ea"/>
                <a:ea typeface="+mj-ea"/>
              </a:rPr>
              <a:t>信号功能依赖于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blink</a:t>
            </a:r>
            <a:r>
              <a:rPr lang="zh-CN" altLang="zh-CN" sz="2000" dirty="0">
                <a:solidFill>
                  <a:schemeClr val="bg1"/>
                </a:solidFill>
                <a:latin typeface="+mj-ea"/>
                <a:ea typeface="+mj-ea"/>
              </a:rPr>
              <a:t>库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	</a:t>
            </a:r>
            <a:r>
              <a:rPr lang="zh-CN" altLang="zh-CN" sz="2000" dirty="0">
                <a:solidFill>
                  <a:schemeClr val="bg1"/>
                </a:solidFill>
                <a:latin typeface="+mj-ea"/>
                <a:ea typeface="+mj-ea"/>
              </a:rPr>
              <a:t>核心框架存在一些默认的信号，但也可以对其进行扩展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	</a:t>
            </a:r>
            <a:r>
              <a:rPr lang="zh-CN" altLang="zh-CN" sz="2000" dirty="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connect</a:t>
            </a:r>
            <a:r>
              <a:rPr lang="zh-CN" altLang="zh-CN" sz="2000" dirty="0">
                <a:solidFill>
                  <a:schemeClr val="bg1"/>
                </a:solidFill>
                <a:latin typeface="+mj-ea"/>
                <a:ea typeface="+mj-ea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disconnect</a:t>
            </a:r>
            <a:r>
              <a:rPr lang="zh-CN" altLang="zh-CN" sz="2000" dirty="0">
                <a:solidFill>
                  <a:schemeClr val="bg1"/>
                </a:solidFill>
                <a:latin typeface="+mj-ea"/>
                <a:ea typeface="+mj-ea"/>
              </a:rPr>
              <a:t>来进行订阅和取消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	</a:t>
            </a:r>
            <a:r>
              <a:rPr lang="zh-CN" altLang="zh-CN" sz="2000" dirty="0">
                <a:solidFill>
                  <a:schemeClr val="bg1"/>
                </a:solidFill>
                <a:latin typeface="+mj-ea"/>
                <a:ea typeface="+mj-ea"/>
              </a:rPr>
              <a:t>需要指定发送对象和回调函数，一般核心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flask</a:t>
            </a:r>
            <a:r>
              <a:rPr lang="zh-CN" altLang="zh-CN" sz="2000" dirty="0">
                <a:solidFill>
                  <a:schemeClr val="bg1"/>
                </a:solidFill>
                <a:latin typeface="+mj-ea"/>
                <a:ea typeface="+mj-ea"/>
              </a:rPr>
              <a:t>的信号是由应用发送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	</a:t>
            </a:r>
            <a:r>
              <a:rPr lang="zh-CN" altLang="zh-CN" sz="2000" dirty="0">
                <a:solidFill>
                  <a:schemeClr val="bg1"/>
                </a:solidFill>
                <a:latin typeface="+mj-ea"/>
                <a:ea typeface="+mj-ea"/>
              </a:rPr>
              <a:t>新的信号使用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blinker</a:t>
            </a:r>
            <a:r>
              <a:rPr lang="zh-CN" altLang="zh-CN" sz="2000" dirty="0">
                <a:solidFill>
                  <a:schemeClr val="bg1"/>
                </a:solidFill>
                <a:latin typeface="+mj-ea"/>
                <a:ea typeface="+mj-ea"/>
              </a:rPr>
              <a:t>来进行创建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802645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repeatCount="indefinite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xit" presetSubtype="4" fill="hold" grpId="1" nodeType="withEffect">
                                      <p:stCondLst>
                                        <p:cond delay="6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 additive="base">
                                            <p:cTn id="9" dur="10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" dur="10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10" presetClass="exit" presetSubtype="0" fill="hold" grpId="2" nodeType="withEffect">
                                      <p:stCondLst>
                                        <p:cond delay="6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8" grpId="1"/>
          <p:bldP spid="38" grpId="2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repeatCount="indefinite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xit" presetSubtype="4" fill="hold" grpId="1" nodeType="withEffect">
                                      <p:stCondLst>
                                        <p:cond delay="6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 additive="base">
                                            <p:cTn id="9" dur="10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" dur="10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10" presetClass="exit" presetSubtype="0" fill="hold" grpId="2" nodeType="withEffect">
                                      <p:stCondLst>
                                        <p:cond delay="6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8" grpId="1"/>
          <p:bldP spid="38" grpId="2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53" y="405058"/>
            <a:ext cx="1218882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离页连接符 5"/>
          <p:cNvSpPr/>
          <p:nvPr/>
        </p:nvSpPr>
        <p:spPr>
          <a:xfrm>
            <a:off x="9983291" y="333059"/>
            <a:ext cx="1583970" cy="1079979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170060" y="5490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插件扩展</a:t>
            </a:r>
          </a:p>
        </p:txBody>
      </p:sp>
      <p:sp>
        <p:nvSpPr>
          <p:cNvPr id="66" name="矩形 65"/>
          <p:cNvSpPr/>
          <p:nvPr/>
        </p:nvSpPr>
        <p:spPr>
          <a:xfrm>
            <a:off x="3503415" y="1338744"/>
            <a:ext cx="6360285" cy="1442269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335156" y="1125044"/>
            <a:ext cx="4685690" cy="46349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</a:p>
        </p:txBody>
      </p:sp>
      <p:sp>
        <p:nvSpPr>
          <p:cNvPr id="67" name="六边形 66"/>
          <p:cNvSpPr/>
          <p:nvPr/>
        </p:nvSpPr>
        <p:spPr>
          <a:xfrm>
            <a:off x="116825" y="3288049"/>
            <a:ext cx="2433638" cy="1012693"/>
          </a:xfrm>
          <a:prstGeom prst="hexagon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Flask的SQLAlchemy扩展</a:t>
            </a:r>
          </a:p>
        </p:txBody>
      </p:sp>
      <p:cxnSp>
        <p:nvCxnSpPr>
          <p:cNvPr id="70" name="直接箭头连接符 69"/>
          <p:cNvCxnSpPr>
            <a:stCxn id="67" idx="5"/>
          </p:cNvCxnSpPr>
          <p:nvPr/>
        </p:nvCxnSpPr>
        <p:spPr>
          <a:xfrm flipV="1">
            <a:off x="2296814" y="2680433"/>
            <a:ext cx="1144756" cy="607616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7" idx="0"/>
          </p:cNvCxnSpPr>
          <p:nvPr/>
        </p:nvCxnSpPr>
        <p:spPr>
          <a:xfrm>
            <a:off x="2550269" y="3795027"/>
            <a:ext cx="898543" cy="0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7" idx="1"/>
          </p:cNvCxnSpPr>
          <p:nvPr/>
        </p:nvCxnSpPr>
        <p:spPr>
          <a:xfrm>
            <a:off x="2296814" y="4300742"/>
            <a:ext cx="1144756" cy="785393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719411" y="1629035"/>
            <a:ext cx="6047884" cy="105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21" indent="-28572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Object-Relation Mapping 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，对象-关系映射，主要实现模型对象到关系数据库数据的映射。比如:把数据库表中每条记录映射为一个模型对象。</a:t>
            </a:r>
          </a:p>
        </p:txBody>
      </p:sp>
      <p:sp>
        <p:nvSpPr>
          <p:cNvPr id="85" name="矩形 84"/>
          <p:cNvSpPr/>
          <p:nvPr/>
        </p:nvSpPr>
        <p:spPr>
          <a:xfrm>
            <a:off x="3503415" y="3138709"/>
            <a:ext cx="6360285" cy="1442269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4335156" y="2925009"/>
            <a:ext cx="4685690" cy="46349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SQLALchemy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719411" y="3429001"/>
            <a:ext cx="6047884" cy="105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21" indent="-28572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关系型数据库框架，它提供高层的ORM(对象关系映射)和底层的原生数据库的操作。可理解为对数据库的抽象，让开发者不用直接和SQL语句打交道。</a:t>
            </a:r>
          </a:p>
        </p:txBody>
      </p:sp>
      <p:sp>
        <p:nvSpPr>
          <p:cNvPr id="88" name="矩形 87"/>
          <p:cNvSpPr/>
          <p:nvPr/>
        </p:nvSpPr>
        <p:spPr>
          <a:xfrm>
            <a:off x="3503415" y="4938675"/>
            <a:ext cx="6360285" cy="1442269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4340870" y="4765610"/>
            <a:ext cx="4685690" cy="46349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Flask的SQLAlchemy扩展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19411" y="5228965"/>
            <a:ext cx="6047884" cy="701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21" indent="-28572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一个简化了SQLAlchemy操作的flask扩展，既支持高层的ORM，也提供了使用数据库原生SQL的低层功能。</a:t>
            </a:r>
          </a:p>
        </p:txBody>
      </p:sp>
    </p:spTree>
  </p:cSld>
  <p:clrMapOvr>
    <a:masterClrMapping/>
  </p:clrMapOvr>
  <p:transition spd="slow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49"/>
                                </p:stCondLst>
                                <p:childTnLst>
                                  <p:par>
                                    <p:cTn id="17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9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49"/>
                                </p:stCondLst>
                                <p:childTnLst>
                                  <p:par>
                                    <p:cTn id="2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49"/>
                                </p:stCondLst>
                                <p:childTnLst>
                                  <p:par>
                                    <p:cTn id="3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3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49"/>
                                </p:stCondLst>
                                <p:childTnLst>
                                  <p:par>
                                    <p:cTn id="3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49"/>
                                </p:stCondLst>
                                <p:childTnLst>
                                  <p:par>
                                    <p:cTn id="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1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4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4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4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4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50"/>
                                </p:stCondLst>
                                <p:childTnLst>
                                  <p:par>
                                    <p:cTn id="4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1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050"/>
                                </p:stCondLst>
                                <p:childTnLst>
                                  <p:par>
                                    <p:cTn id="5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655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1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8690"/>
                                </p:stCondLst>
                                <p:childTnLst>
                                  <p:par>
                                    <p:cTn id="6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9190"/>
                                </p:stCondLst>
                                <p:childTnLst>
                                  <p:par>
                                    <p:cTn id="7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9690"/>
                                </p:stCondLst>
                                <p:childTnLst>
                                  <p:par>
                                    <p:cTn id="7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1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8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8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8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8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bldLvl="0" animBg="1"/>
          <p:bldP spid="7" grpId="0"/>
          <p:bldP spid="66" grpId="0" bldLvl="0" animBg="1"/>
          <p:bldP spid="65" grpId="0" bldLvl="0" animBg="1"/>
          <p:bldP spid="67" grpId="0" bldLvl="0" animBg="1"/>
          <p:bldP spid="84" grpId="0"/>
          <p:bldP spid="84" grpId="1"/>
          <p:bldP spid="85" grpId="0" bldLvl="0" animBg="1"/>
          <p:bldP spid="86" grpId="0" bldLvl="0" animBg="1"/>
          <p:bldP spid="87" grpId="0"/>
          <p:bldP spid="87" grpId="1"/>
          <p:bldP spid="88" grpId="0" bldLvl="0" animBg="1"/>
          <p:bldP spid="89" grpId="0" bldLvl="0" animBg="1"/>
          <p:bldP spid="90" grpId="0"/>
          <p:bldP spid="90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49"/>
                                </p:stCondLst>
                                <p:childTnLst>
                                  <p:par>
                                    <p:cTn id="17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9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49"/>
                                </p:stCondLst>
                                <p:childTnLst>
                                  <p:par>
                                    <p:cTn id="2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49"/>
                                </p:stCondLst>
                                <p:childTnLst>
                                  <p:par>
                                    <p:cTn id="3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3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49"/>
                                </p:stCondLst>
                                <p:childTnLst>
                                  <p:par>
                                    <p:cTn id="3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49"/>
                                </p:stCondLst>
                                <p:childTnLst>
                                  <p:par>
                                    <p:cTn id="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1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4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4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4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4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50"/>
                                </p:stCondLst>
                                <p:childTnLst>
                                  <p:par>
                                    <p:cTn id="4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1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050"/>
                                </p:stCondLst>
                                <p:childTnLst>
                                  <p:par>
                                    <p:cTn id="5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655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1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8690"/>
                                </p:stCondLst>
                                <p:childTnLst>
                                  <p:par>
                                    <p:cTn id="6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9190"/>
                                </p:stCondLst>
                                <p:childTnLst>
                                  <p:par>
                                    <p:cTn id="7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9690"/>
                                </p:stCondLst>
                                <p:childTnLst>
                                  <p:par>
                                    <p:cTn id="7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1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8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8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8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8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bldLvl="0" animBg="1"/>
          <p:bldP spid="7" grpId="0"/>
          <p:bldP spid="66" grpId="0" bldLvl="0" animBg="1"/>
          <p:bldP spid="65" grpId="0" bldLvl="0" animBg="1"/>
          <p:bldP spid="67" grpId="0" bldLvl="0" animBg="1"/>
          <p:bldP spid="84" grpId="0"/>
          <p:bldP spid="84" grpId="1"/>
          <p:bldP spid="85" grpId="0" bldLvl="0" animBg="1"/>
          <p:bldP spid="86" grpId="0" bldLvl="0" animBg="1"/>
          <p:bldP spid="87" grpId="0"/>
          <p:bldP spid="87" grpId="1"/>
          <p:bldP spid="88" grpId="0" bldLvl="0" animBg="1"/>
          <p:bldP spid="89" grpId="0" bldLvl="0" animBg="1"/>
          <p:bldP spid="90" grpId="0"/>
          <p:bldP spid="90" grpId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413385" y="180340"/>
            <a:ext cx="5286375" cy="1080135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6126" y="459398"/>
            <a:ext cx="4681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基于Flask的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命令行执行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2878" y="1398761"/>
            <a:ext cx="6303962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定义：目的</a:t>
            </a:r>
            <a:r>
              <a:rPr lang="zh-CN" altLang="zh-CN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zh-CN" altLang="zh-CN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一个让用户的命令行支持自定义命令的工具，它为</a:t>
            </a:r>
            <a:r>
              <a:rPr lang="en-US" altLang="zh-CN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zh-CN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程序添加一个命令行解释器。可以让我们的程序从命令行直接执行相应的程序。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70870" y="1609642"/>
            <a:ext cx="0" cy="1365044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78787" y="3713979"/>
            <a:ext cx="8903514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通过使用</a:t>
            </a:r>
            <a:r>
              <a:rPr lang="en-US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Flask-Script</a:t>
            </a:r>
            <a:r>
              <a:rPr lang="zh-CN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扩展，我们可以在</a:t>
            </a:r>
            <a:r>
              <a:rPr lang="en-US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服务器启动的时候，通过命令行的方式传入参数。而不仅仅通过</a:t>
            </a:r>
            <a:r>
              <a:rPr lang="en-US" altLang="zh-CN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app.run</a:t>
            </a:r>
            <a:r>
              <a:rPr lang="en-US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方法中传参，比如我们可以通过设定一个命令包含</a:t>
            </a:r>
            <a:r>
              <a:rPr lang="en-US" altLang="zh-CN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地址传递给服务器，告诉服务器在哪个网络接口监听来自客户端的连接。默认情况下，服务器只监听来自服务器所在计算机发起的连接，即</a:t>
            </a:r>
            <a:r>
              <a:rPr lang="en-US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zh-CN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连接。</a:t>
            </a:r>
            <a:r>
              <a:rPr lang="en-US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Flask-Script</a:t>
            </a:r>
            <a:r>
              <a:rPr lang="zh-CN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插件为在</a:t>
            </a:r>
            <a:r>
              <a:rPr lang="en-US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里编写额外的脚本提供了支持。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9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6" grpId="0"/>
      <p:bldP spid="6" grpId="1"/>
      <p:bldP spid="12" grpId="0"/>
      <p:bldP spid="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413385" y="180340"/>
            <a:ext cx="5286375" cy="1080135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33518" y="459398"/>
            <a:ext cx="46462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基于Flask的数据库迁移插件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7628" y="1445151"/>
            <a:ext cx="6303962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开发过程中，需要修改数据库模型，而且还要在修改之后更新数据库，最直接的方式就是删除旧表，但这样会丢失数据。更好的解决办法就是使用数据库迁移框架，它可以追踪数据库的变化，然后把变动以增量的方式应用到数据库中</a:t>
            </a:r>
            <a:r>
              <a:rPr lang="zh-CN" altLang="en-US"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70870" y="1609642"/>
            <a:ext cx="0" cy="1365044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47628" y="4708984"/>
            <a:ext cx="6303962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完成开发Flask数据库迁移插件，并将迁移操作以命令行形式实现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9550955" y="4394050"/>
            <a:ext cx="0" cy="1365044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84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34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6" grpId="0"/>
      <p:bldP spid="6" grpId="1"/>
      <p:bldP spid="12" grpId="0"/>
      <p:bldP spid="1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70432" y="54868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D11B80E1-CA8A-4A4B-BF3D-EBDD35DD1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55249"/>
              </p:ext>
            </p:extLst>
          </p:nvPr>
        </p:nvGraphicFramePr>
        <p:xfrm>
          <a:off x="1126654" y="1844824"/>
          <a:ext cx="8126943" cy="4043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08981">
                  <a:extLst>
                    <a:ext uri="{9D8B030D-6E8A-4147-A177-3AD203B41FA5}">
                      <a16:colId xmlns:a16="http://schemas.microsoft.com/office/drawing/2014/main" val="3188020100"/>
                    </a:ext>
                  </a:extLst>
                </a:gridCol>
                <a:gridCol w="2708981">
                  <a:extLst>
                    <a:ext uri="{9D8B030D-6E8A-4147-A177-3AD203B41FA5}">
                      <a16:colId xmlns:a16="http://schemas.microsoft.com/office/drawing/2014/main" val="1203146744"/>
                    </a:ext>
                  </a:extLst>
                </a:gridCol>
                <a:gridCol w="2708981">
                  <a:extLst>
                    <a:ext uri="{9D8B030D-6E8A-4147-A177-3AD203B41FA5}">
                      <a16:colId xmlns:a16="http://schemas.microsoft.com/office/drawing/2014/main" val="127565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2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项目确定以及介绍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3.8 - 3.12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8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项目计划书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 </a:t>
                      </a: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3.14 – 3.18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7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软件需求分析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 </a:t>
                      </a: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3.21 – 3.26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59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软件需求评审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 </a:t>
                      </a: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3.27 – 4.2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5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软件需求复评审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 </a:t>
                      </a: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4.3 – 4.9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2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软件产品改进与展示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 </a:t>
                      </a: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4.10 – 5.7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26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软件测试分析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 </a:t>
                      </a: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 – 5.14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93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软件测试评审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 </a:t>
                      </a: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5.15 – 5.21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61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软件测试复评审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 </a:t>
                      </a: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5.22 – 5.28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40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软件进度计划与控制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 </a:t>
                      </a: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3.12 – 6.11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89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8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>
          <a:defRPr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979</Words>
  <Application>Microsoft Office PowerPoint</Application>
  <PresentationFormat>自定义</PresentationFormat>
  <Paragraphs>130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MStiffHei HKS UltraBold</vt:lpstr>
      <vt:lpstr>Arial</vt:lpstr>
      <vt:lpstr>Calibri</vt:lpstr>
      <vt:lpstr>微软雅黑</vt:lpstr>
      <vt:lpstr>宋体</vt:lpstr>
      <vt:lpstr>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>1</dc:subject>
  <dc:description>1</dc:description>
  <cp:lastModifiedBy>潘 安佶</cp:lastModifiedBy>
  <cp:revision>41</cp:revision>
  <dcterms:created xsi:type="dcterms:W3CDTF">2014-05-15T03:15:00Z</dcterms:created>
  <dcterms:modified xsi:type="dcterms:W3CDTF">2020-03-20T11:10:49Z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