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9" r:id="rId2"/>
    <p:sldId id="431" r:id="rId3"/>
    <p:sldId id="465" r:id="rId4"/>
    <p:sldId id="466" r:id="rId5"/>
    <p:sldId id="467" r:id="rId6"/>
    <p:sldId id="468" r:id="rId7"/>
    <p:sldId id="469" r:id="rId8"/>
    <p:sldId id="470" r:id="rId9"/>
    <p:sldId id="289" r:id="rId10"/>
  </p:sldIdLst>
  <p:sldSz cx="12190413" cy="6858000"/>
  <p:notesSz cx="6858000" cy="9144000"/>
  <p:embeddedFontLst>
    <p:embeddedFont>
      <p:font typeface="微软雅黑" panose="020B0503020204020204" pitchFamily="34" charset="-122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455"/>
    <a:srgbClr val="E8E8E6"/>
    <a:srgbClr val="FFFFFF"/>
    <a:srgbClr val="080808"/>
    <a:srgbClr val="9498AE"/>
    <a:srgbClr val="7C819C"/>
    <a:srgbClr val="636883"/>
    <a:srgbClr val="53576D"/>
    <a:srgbClr val="722A28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9" autoAdjust="0"/>
    <p:restoredTop sz="95842" autoAdjust="0"/>
  </p:normalViewPr>
  <p:slideViewPr>
    <p:cSldViewPr>
      <p:cViewPr varScale="1">
        <p:scale>
          <a:sx n="82" d="100"/>
          <a:sy n="82" d="100"/>
        </p:scale>
        <p:origin x="902" y="62"/>
      </p:cViewPr>
      <p:guideLst>
        <p:guide orient="horz" pos="2160"/>
        <p:guide pos="3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0E5BC-B417-466E-A76A-1359E7C5B0BB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0E0E2-7263-44C4-AAA9-733DBA7BD2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356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335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429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385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505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883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414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1063-6170-44F6-AFCF-12A7A467AE3B}" type="datetime9">
              <a:rPr lang="zh-CN" altLang="en-US" smtClean="0"/>
              <a:t>2020年5月15日星期五2时33分1秒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D48C-50E9-4A53-8CC0-EA046DC5B126}" type="datetime9">
              <a:rPr lang="zh-CN" altLang="en-US" smtClean="0"/>
              <a:t>2020年5月15日星期五2时33分1秒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363"/>
            <a:ext cx="914281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038"/>
            <a:ext cx="9142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6B66-C9DD-4441-8B36-9925829B9713}" type="datetime9">
              <a:rPr lang="zh-CN" altLang="en-US" smtClean="0"/>
              <a:t>2020年5月15日星期五2时32分59秒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DD927-E55F-4D12-BD2D-8ABE6C912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0C91-7920-4F08-AB03-3201714AA328}" type="datetime9">
              <a:rPr lang="zh-CN" altLang="en-US" smtClean="0"/>
              <a:t>2020年5月15日星期五2时33分1秒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0B81-5FB0-413A-B248-AD4C2A345877}" type="datetime9">
              <a:rPr lang="zh-CN" altLang="en-US" smtClean="0"/>
              <a:t>2020年5月15日星期五2时33分1秒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A5F2-FD83-4A2A-9E2E-2D617C0AFBAF}" type="datetime9">
              <a:rPr lang="zh-CN" altLang="en-US" smtClean="0"/>
              <a:t>2020年5月15日星期五2时33分1秒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9A4B-06BC-47A1-8CAA-FEE946CAF7E2}" type="datetime9">
              <a:rPr lang="zh-CN" altLang="en-US" smtClean="0"/>
              <a:t>2020年5月15日星期五2时33分1秒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EE65-8ADE-4D70-97B0-2BA7819EFA55}" type="datetime9">
              <a:rPr lang="zh-CN" altLang="en-US" smtClean="0"/>
              <a:t>2020年5月15日星期五2时33分1秒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B461-5D55-4521-89C3-EE2B41D7FA05}" type="datetime9">
              <a:rPr lang="zh-CN" altLang="en-US" smtClean="0"/>
              <a:t>2020年5月15日星期五2时33分1秒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D2F-7B24-4AD9-A235-A5F4DCD821D7}" type="datetime9">
              <a:rPr lang="zh-CN" altLang="en-US" smtClean="0"/>
              <a:t>2020年5月15日星期五2时33分1秒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B8EEB-5DE4-49BB-A713-72A3905D5BBE}" type="datetime9">
              <a:rPr lang="zh-CN" altLang="en-US" smtClean="0"/>
              <a:t>2020年5月15日星期五2时33分1秒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rgbClr val="FFFFFF"/>
          </a:fgClr>
          <a:bgClr>
            <a:srgbClr val="E8E8E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55826-EA74-4F6D-B3B9-CBE904AF9DE5}" type="datetime9">
              <a:rPr lang="zh-CN" altLang="en-US" smtClean="0"/>
              <a:t>2020年5月15日星期五2时32分59秒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push dir="r"/>
  </p:transition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483130" y="1294"/>
            <a:ext cx="2011675" cy="182523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77179" y="2173796"/>
            <a:ext cx="8687495" cy="2865281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815077" y="1818923"/>
            <a:ext cx="7375336" cy="354873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763" y="1818923"/>
            <a:ext cx="4544313" cy="322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/>
          <p:cNvSpPr txBox="1"/>
          <p:nvPr/>
        </p:nvSpPr>
        <p:spPr>
          <a:xfrm>
            <a:off x="4990631" y="2852936"/>
            <a:ext cx="64667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组测试展示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6073163" y="960929"/>
            <a:ext cx="681980" cy="681980"/>
            <a:chOff x="952456" y="3218117"/>
            <a:chExt cx="877066" cy="877066"/>
          </a:xfrm>
        </p:grpSpPr>
        <p:sp>
          <p:nvSpPr>
            <p:cNvPr id="38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0" name="Picture 3" descr="D:\360data\重要数据\桌面\4675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1696" y="3367890"/>
              <a:ext cx="478586" cy="577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组合 40"/>
          <p:cNvGrpSpPr/>
          <p:nvPr/>
        </p:nvGrpSpPr>
        <p:grpSpPr>
          <a:xfrm>
            <a:off x="6978091" y="960929"/>
            <a:ext cx="681980" cy="681980"/>
            <a:chOff x="2812677" y="3391963"/>
            <a:chExt cx="877066" cy="877066"/>
          </a:xfrm>
        </p:grpSpPr>
        <p:sp>
          <p:nvSpPr>
            <p:cNvPr id="42" name="椭圆 50"/>
            <p:cNvSpPr>
              <a:spLocks noChangeArrowheads="1"/>
            </p:cNvSpPr>
            <p:nvPr/>
          </p:nvSpPr>
          <p:spPr bwMode="auto">
            <a:xfrm>
              <a:off x="2812677" y="3391963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3" name="Picture 4" descr="D:\360data\重要数据\桌面\未标题-3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249" y="3537498"/>
              <a:ext cx="419922" cy="586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组合 43"/>
          <p:cNvGrpSpPr/>
          <p:nvPr/>
        </p:nvGrpSpPr>
        <p:grpSpPr>
          <a:xfrm>
            <a:off x="7883019" y="960929"/>
            <a:ext cx="681980" cy="681980"/>
            <a:chOff x="4672898" y="2936570"/>
            <a:chExt cx="877066" cy="877066"/>
          </a:xfrm>
        </p:grpSpPr>
        <p:sp>
          <p:nvSpPr>
            <p:cNvPr id="45" name="椭圆 44"/>
            <p:cNvSpPr>
              <a:spLocks noChangeArrowheads="1"/>
            </p:cNvSpPr>
            <p:nvPr/>
          </p:nvSpPr>
          <p:spPr bwMode="auto">
            <a:xfrm>
              <a:off x="4672898" y="293657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6" name="Picture 5" descr="D:\360data\重要数据\桌面\未标题-4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5149" y="3095025"/>
              <a:ext cx="532564" cy="513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组合 46"/>
          <p:cNvGrpSpPr/>
          <p:nvPr/>
        </p:nvGrpSpPr>
        <p:grpSpPr>
          <a:xfrm>
            <a:off x="8787947" y="960929"/>
            <a:ext cx="681980" cy="681980"/>
            <a:chOff x="6533119" y="2285390"/>
            <a:chExt cx="877066" cy="877066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auto">
            <a:xfrm>
              <a:off x="6533119" y="228539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9" name="Picture 6" descr="D:\360data\重要数据\桌面\未标题-5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5358" y="2430447"/>
              <a:ext cx="512614" cy="586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组合 49"/>
          <p:cNvGrpSpPr/>
          <p:nvPr/>
        </p:nvGrpSpPr>
        <p:grpSpPr>
          <a:xfrm>
            <a:off x="9692875" y="960929"/>
            <a:ext cx="681980" cy="681980"/>
            <a:chOff x="8393340" y="1988840"/>
            <a:chExt cx="877066" cy="877066"/>
          </a:xfrm>
        </p:grpSpPr>
        <p:sp>
          <p:nvSpPr>
            <p:cNvPr id="51" name="椭圆 50"/>
            <p:cNvSpPr>
              <a:spLocks noChangeArrowheads="1"/>
            </p:cNvSpPr>
            <p:nvPr/>
          </p:nvSpPr>
          <p:spPr bwMode="auto">
            <a:xfrm>
              <a:off x="8393340" y="198884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52" name="Picture 7" descr="D:\360data\重要数据\桌面\未标题-1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8665" y="2183926"/>
              <a:ext cx="564516" cy="486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组合 52"/>
          <p:cNvGrpSpPr/>
          <p:nvPr/>
        </p:nvGrpSpPr>
        <p:grpSpPr>
          <a:xfrm>
            <a:off x="10597802" y="960929"/>
            <a:ext cx="681980" cy="681980"/>
            <a:chOff x="10253559" y="2420888"/>
            <a:chExt cx="877066" cy="877066"/>
          </a:xfrm>
        </p:grpSpPr>
        <p:sp>
          <p:nvSpPr>
            <p:cNvPr id="54" name="椭圆 53"/>
            <p:cNvSpPr>
              <a:spLocks noChangeArrowheads="1"/>
            </p:cNvSpPr>
            <p:nvPr/>
          </p:nvSpPr>
          <p:spPr bwMode="auto">
            <a:xfrm>
              <a:off x="10253559" y="2420888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55" name="Picture 8" descr="D:\360data\重要数据\桌面\未标题-1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8676" y="2566876"/>
              <a:ext cx="606832" cy="585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8" y="44874"/>
            <a:ext cx="1708398" cy="170839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211899" y="5783679"/>
            <a:ext cx="477180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汇报人：潘安佶 牟秋宇 刘佳恒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1698-1703-4003-B840-8960BE01BF86}" type="datetime9">
              <a:rPr lang="zh-CN" altLang="en-US" smtClean="0"/>
              <a:t>2020年5月15日星期五2时32分59秒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3790950" y="340671"/>
            <a:ext cx="3708412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36995" y="606667"/>
            <a:ext cx="3416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本次汇报的主要内容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790950" y="2780928"/>
            <a:ext cx="6552728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第一部分：项目简单展示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第二部分：测试用例设计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27BA-60B4-4F83-8875-761C5911EDE0}" type="datetime9">
              <a:rPr lang="zh-CN" altLang="en-US" smtClean="0"/>
              <a:t>2020年5月15日星期五2时33分1秒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413385" y="180340"/>
            <a:ext cx="5286375" cy="1080135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65895" y="404664"/>
            <a:ext cx="1620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单元测试</a:t>
            </a:r>
            <a:endParaRPr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13385" y="1226280"/>
            <a:ext cx="0" cy="864096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2FA8-3103-48FD-B214-192ADF8D0D8F}" type="datetime9">
              <a:rPr lang="zh-CN" altLang="en-US" smtClean="0"/>
              <a:t>2020年5月15日星期五2时35分19秒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583263-619A-4955-852B-5CD53C95DE01}"/>
              </a:ext>
            </a:extLst>
          </p:cNvPr>
          <p:cNvSpPr txBox="1"/>
          <p:nvPr/>
        </p:nvSpPr>
        <p:spPr>
          <a:xfrm>
            <a:off x="1558702" y="1824571"/>
            <a:ext cx="9433039" cy="30772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单元测试采用白盒的形式，是为了检验每一个单独函数的正确性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pytest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辅助测试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单元测试的测试用例设计分为两个部分，分别是依据分支覆盖与依据输入的边际值情况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每个测试用例的内容包括编号、用例说明、输入数据、预期输出、实际输出</a:t>
            </a:r>
          </a:p>
        </p:txBody>
      </p:sp>
    </p:spTree>
    <p:extLst>
      <p:ext uri="{BB962C8B-B14F-4D97-AF65-F5344CB8AC3E}">
        <p14:creationId xmlns:p14="http://schemas.microsoft.com/office/powerpoint/2010/main" val="154776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413385" y="180340"/>
            <a:ext cx="5286375" cy="1080135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65895" y="404664"/>
            <a:ext cx="1620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单元测试</a:t>
            </a:r>
            <a:endParaRPr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13385" y="1226280"/>
            <a:ext cx="0" cy="864096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2FA8-3103-48FD-B214-192ADF8D0D8F}" type="datetime9">
              <a:rPr lang="zh-CN" altLang="en-US" smtClean="0"/>
              <a:t>2020年5月15日星期五2时58分48秒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583263-619A-4955-852B-5CD53C95DE01}"/>
              </a:ext>
            </a:extLst>
          </p:cNvPr>
          <p:cNvSpPr txBox="1"/>
          <p:nvPr/>
        </p:nvSpPr>
        <p:spPr>
          <a:xfrm>
            <a:off x="1594724" y="1507043"/>
            <a:ext cx="4184257" cy="8744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依据分支覆盖的用例根据流程图来设计，尽可能包含所有的条件情况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形 1">
            <a:extLst>
              <a:ext uri="{FF2B5EF4-FFF2-40B4-BE49-F238E27FC236}">
                <a16:creationId xmlns:a16="http://schemas.microsoft.com/office/drawing/2014/main" id="{14B5CEFF-FDFB-4F79-B7FC-8FF2BE073AC0}"/>
              </a:ext>
            </a:extLst>
          </p:cNvPr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53818" y="927884"/>
            <a:ext cx="3911855" cy="4861471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E03158F-8D16-44C7-91FF-26996C3BC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940798"/>
              </p:ext>
            </p:extLst>
          </p:nvPr>
        </p:nvGraphicFramePr>
        <p:xfrm>
          <a:off x="766614" y="2632480"/>
          <a:ext cx="6751320" cy="366300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490910">
                  <a:extLst>
                    <a:ext uri="{9D8B030D-6E8A-4147-A177-3AD203B41FA5}">
                      <a16:colId xmlns:a16="http://schemas.microsoft.com/office/drawing/2014/main" val="470734436"/>
                    </a:ext>
                  </a:extLst>
                </a:gridCol>
                <a:gridCol w="2083084">
                  <a:extLst>
                    <a:ext uri="{9D8B030D-6E8A-4147-A177-3AD203B41FA5}">
                      <a16:colId xmlns:a16="http://schemas.microsoft.com/office/drawing/2014/main" val="1730604104"/>
                    </a:ext>
                  </a:extLst>
                </a:gridCol>
                <a:gridCol w="1333594">
                  <a:extLst>
                    <a:ext uri="{9D8B030D-6E8A-4147-A177-3AD203B41FA5}">
                      <a16:colId xmlns:a16="http://schemas.microsoft.com/office/drawing/2014/main" val="2447131666"/>
                    </a:ext>
                  </a:extLst>
                </a:gridCol>
                <a:gridCol w="889938">
                  <a:extLst>
                    <a:ext uri="{9D8B030D-6E8A-4147-A177-3AD203B41FA5}">
                      <a16:colId xmlns:a16="http://schemas.microsoft.com/office/drawing/2014/main" val="2532229759"/>
                    </a:ext>
                  </a:extLst>
                </a:gridCol>
                <a:gridCol w="1098640">
                  <a:extLst>
                    <a:ext uri="{9D8B030D-6E8A-4147-A177-3AD203B41FA5}">
                      <a16:colId xmlns:a16="http://schemas.microsoft.com/office/drawing/2014/main" val="3458461090"/>
                    </a:ext>
                  </a:extLst>
                </a:gridCol>
                <a:gridCol w="855154">
                  <a:extLst>
                    <a:ext uri="{9D8B030D-6E8A-4147-A177-3AD203B41FA5}">
                      <a16:colId xmlns:a16="http://schemas.microsoft.com/office/drawing/2014/main" val="10963502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编号</a:t>
                      </a:r>
                      <a:endParaRPr lang="zh-CN" sz="1050" kern="100" dirty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用例说明</a:t>
                      </a:r>
                      <a:endParaRPr lang="zh-CN" sz="1050" kern="100" dirty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输入数据</a:t>
                      </a:r>
                      <a:endParaRPr lang="zh-CN" sz="1050" kern="10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预期输出</a:t>
                      </a:r>
                      <a:endParaRPr lang="zh-CN" sz="1050" kern="10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实际结果</a:t>
                      </a:r>
                      <a:endParaRPr lang="zh-CN" sz="1050" kern="10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是否通过</a:t>
                      </a:r>
                      <a:endParaRPr lang="zh-CN" sz="1050" kern="100" dirty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5292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0101</a:t>
                      </a:r>
                      <a:endParaRPr lang="zh-CN" sz="1050" b="0" kern="100" dirty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流程</a:t>
                      </a: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1-2-3-4</a:t>
                      </a:r>
                      <a:endParaRPr lang="zh-CN" sz="1050" kern="100" dirty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状态：已登录</a:t>
                      </a:r>
                      <a:endParaRPr lang="zh-CN" sz="1050" kern="10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返回“创建作品”页面</a:t>
                      </a:r>
                      <a:endParaRPr lang="zh-CN" sz="1050" kern="10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返回“创建作品”页面</a:t>
                      </a:r>
                      <a:endParaRPr lang="zh-CN" sz="1050" kern="10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通过</a:t>
                      </a:r>
                      <a:endParaRPr lang="zh-CN" sz="1050" kern="100" dirty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450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0102</a:t>
                      </a:r>
                      <a:endParaRPr lang="zh-CN" sz="1050" b="0" kern="10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流程</a:t>
                      </a: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1-2-3-5-6</a:t>
                      </a:r>
                      <a:endParaRPr lang="zh-CN" sz="1050" kern="100" dirty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状态：未登录</a:t>
                      </a:r>
                      <a:endParaRPr lang="zh-CN" sz="1050" kern="100" dirty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请求：</a:t>
                      </a: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Get</a:t>
                      </a:r>
                      <a:endParaRPr lang="zh-CN" sz="1050" kern="100" dirty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返回“登录”页面</a:t>
                      </a:r>
                      <a:endParaRPr lang="zh-CN" sz="1050" kern="100" dirty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返回“登录”页面</a:t>
                      </a:r>
                      <a:endParaRPr lang="zh-CN" sz="1050" kern="10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通过</a:t>
                      </a:r>
                      <a:endParaRPr lang="zh-CN" sz="1050" kern="10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1316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0103</a:t>
                      </a:r>
                      <a:endParaRPr lang="zh-CN" sz="1050" b="0" kern="10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流程</a:t>
                      </a: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1-2-3-5-7-8-10</a:t>
                      </a:r>
                      <a:endParaRPr lang="zh-CN" sz="1050" kern="100" dirty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状态：未登录</a:t>
                      </a:r>
                      <a:endParaRPr lang="zh-CN" sz="1050" kern="100" dirty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请求：</a:t>
                      </a: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Post</a:t>
                      </a:r>
                      <a:endParaRPr lang="zh-CN" sz="1050" kern="100" dirty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账号：</a:t>
                      </a: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admin</a:t>
                      </a:r>
                      <a:endParaRPr lang="zh-CN" sz="1050" kern="100" dirty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密码：</a:t>
                      </a: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admin</a:t>
                      </a:r>
                      <a:endParaRPr lang="zh-CN" sz="1050" kern="100" dirty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返回</a:t>
                      </a: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code = -1</a:t>
                      </a:r>
                      <a:r>
                        <a:rPr lang="zh-CN" sz="1200" kern="10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，登陆失败</a:t>
                      </a:r>
                      <a:endParaRPr lang="zh-CN" sz="1050" kern="100" dirty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返回</a:t>
                      </a: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code = -1</a:t>
                      </a:r>
                      <a:r>
                        <a:rPr lang="zh-CN" sz="1200" kern="10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，登陆失败</a:t>
                      </a:r>
                      <a:endParaRPr lang="zh-CN" sz="1050" kern="100" dirty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通过</a:t>
                      </a:r>
                      <a:endParaRPr lang="zh-CN" sz="1050" kern="10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5862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0104</a:t>
                      </a:r>
                      <a:endParaRPr lang="zh-CN" sz="1050" b="0" kern="100" dirty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流程</a:t>
                      </a: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1-2-3-5-7-8-9</a:t>
                      </a:r>
                      <a:endParaRPr lang="zh-CN" sz="1050" kern="100" dirty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状态：未登录</a:t>
                      </a:r>
                      <a:endParaRPr lang="zh-CN" sz="1050" kern="100" dirty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请求：</a:t>
                      </a: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Post</a:t>
                      </a:r>
                      <a:endParaRPr lang="zh-CN" sz="1050" kern="100" dirty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账号：</a:t>
                      </a: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admin</a:t>
                      </a:r>
                      <a:endParaRPr lang="zh-CN" sz="1050" kern="100" dirty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密码：</a:t>
                      </a: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admi</a:t>
                      </a:r>
                      <a:endParaRPr lang="zh-CN" sz="1050" kern="100" dirty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登录成功</a:t>
                      </a:r>
                      <a:endParaRPr lang="zh-CN" sz="1050" kern="100" dirty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登录成功</a:t>
                      </a:r>
                      <a:endParaRPr lang="zh-CN" sz="1050" kern="100" dirty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通过</a:t>
                      </a:r>
                      <a:endParaRPr lang="zh-CN" sz="1050" kern="100" dirty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8492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51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413385" y="180340"/>
            <a:ext cx="5286375" cy="1080135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65895" y="404664"/>
            <a:ext cx="1620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单元测试</a:t>
            </a:r>
            <a:endParaRPr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13385" y="1226280"/>
            <a:ext cx="0" cy="864096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2FA8-3103-48FD-B214-192ADF8D0D8F}" type="datetime9">
              <a:rPr lang="zh-CN" altLang="en-US" smtClean="0"/>
              <a:t>2020年5月15日星期五3时5分47秒</a:t>
            </a:fld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2D80DC8-4585-4CF6-A2A9-084413D3E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064355"/>
              </p:ext>
            </p:extLst>
          </p:nvPr>
        </p:nvGraphicFramePr>
        <p:xfrm>
          <a:off x="3450993" y="1700808"/>
          <a:ext cx="8122233" cy="4137889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137460">
                  <a:extLst>
                    <a:ext uri="{9D8B030D-6E8A-4147-A177-3AD203B41FA5}">
                      <a16:colId xmlns:a16="http://schemas.microsoft.com/office/drawing/2014/main" val="3043465280"/>
                    </a:ext>
                  </a:extLst>
                </a:gridCol>
                <a:gridCol w="1959205">
                  <a:extLst>
                    <a:ext uri="{9D8B030D-6E8A-4147-A177-3AD203B41FA5}">
                      <a16:colId xmlns:a16="http://schemas.microsoft.com/office/drawing/2014/main" val="3250697182"/>
                    </a:ext>
                  </a:extLst>
                </a:gridCol>
                <a:gridCol w="1604392">
                  <a:extLst>
                    <a:ext uri="{9D8B030D-6E8A-4147-A177-3AD203B41FA5}">
                      <a16:colId xmlns:a16="http://schemas.microsoft.com/office/drawing/2014/main" val="2688809204"/>
                    </a:ext>
                  </a:extLst>
                </a:gridCol>
                <a:gridCol w="1070648">
                  <a:extLst>
                    <a:ext uri="{9D8B030D-6E8A-4147-A177-3AD203B41FA5}">
                      <a16:colId xmlns:a16="http://schemas.microsoft.com/office/drawing/2014/main" val="956866599"/>
                    </a:ext>
                  </a:extLst>
                </a:gridCol>
                <a:gridCol w="1321728">
                  <a:extLst>
                    <a:ext uri="{9D8B030D-6E8A-4147-A177-3AD203B41FA5}">
                      <a16:colId xmlns:a16="http://schemas.microsoft.com/office/drawing/2014/main" val="2102356125"/>
                    </a:ext>
                  </a:extLst>
                </a:gridCol>
                <a:gridCol w="1028800">
                  <a:extLst>
                    <a:ext uri="{9D8B030D-6E8A-4147-A177-3AD203B41FA5}">
                      <a16:colId xmlns:a16="http://schemas.microsoft.com/office/drawing/2014/main" val="4133150281"/>
                    </a:ext>
                  </a:extLst>
                </a:gridCol>
              </a:tblGrid>
              <a:tr h="4143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编号</a:t>
                      </a:r>
                      <a:endParaRPr lang="zh-CN" sz="1100" kern="100" dirty="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用例说明</a:t>
                      </a:r>
                      <a:endParaRPr lang="zh-CN" sz="1100" kern="100" dirty="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输入数据</a:t>
                      </a:r>
                      <a:endParaRPr lang="zh-CN" sz="1100" kern="10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预期输出</a:t>
                      </a:r>
                      <a:endParaRPr lang="zh-CN" sz="1100" kern="10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实际结果</a:t>
                      </a:r>
                      <a:endParaRPr lang="zh-CN" sz="1100" kern="10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是否通过</a:t>
                      </a:r>
                      <a:endParaRPr lang="zh-CN" sz="1100" kern="100" dirty="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8770104"/>
                  </a:ext>
                </a:extLst>
              </a:tr>
              <a:tr h="905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>
                          <a:effectLst/>
                        </a:rPr>
                        <a:t>0106</a:t>
                      </a:r>
                      <a:endParaRPr lang="zh-CN" sz="1000" b="0" kern="10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58219" marR="5821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输入密码为空</a:t>
                      </a:r>
                      <a:endParaRPr lang="zh-CN" sz="1000" kern="100" dirty="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58219" marR="5821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状态：未登录</a:t>
                      </a:r>
                      <a:endParaRPr lang="zh-CN" sz="100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请求：</a:t>
                      </a:r>
                      <a:r>
                        <a:rPr lang="en-US" sz="1050" kern="100">
                          <a:effectLst/>
                        </a:rPr>
                        <a:t>Post</a:t>
                      </a:r>
                      <a:endParaRPr lang="zh-CN" sz="100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账号：</a:t>
                      </a:r>
                      <a:r>
                        <a:rPr lang="en-US" sz="1050" kern="100">
                          <a:effectLst/>
                        </a:rPr>
                        <a:t>admin</a:t>
                      </a:r>
                      <a:endParaRPr lang="zh-CN" sz="100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密码：空</a:t>
                      </a:r>
                      <a:endParaRPr lang="zh-CN" sz="1000" kern="10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58219" marR="582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</a:t>
                      </a:r>
                      <a:r>
                        <a:rPr lang="en-US" sz="1050" kern="100">
                          <a:effectLst/>
                        </a:rPr>
                        <a:t>code = -1</a:t>
                      </a:r>
                      <a:r>
                        <a:rPr lang="zh-CN" sz="1050" kern="100">
                          <a:effectLst/>
                        </a:rPr>
                        <a:t>，登陆失败</a:t>
                      </a:r>
                      <a:endParaRPr lang="zh-CN" sz="1000" kern="10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58219" marR="582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</a:t>
                      </a:r>
                      <a:r>
                        <a:rPr lang="en-US" sz="1050" kern="100">
                          <a:effectLst/>
                        </a:rPr>
                        <a:t>code = -1</a:t>
                      </a:r>
                      <a:r>
                        <a:rPr lang="zh-CN" sz="1050" kern="100">
                          <a:effectLst/>
                        </a:rPr>
                        <a:t>，登陆失败</a:t>
                      </a:r>
                      <a:endParaRPr lang="zh-CN" sz="1000" kern="10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58219" marR="582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通过</a:t>
                      </a:r>
                      <a:endParaRPr lang="zh-CN" sz="1000" kern="10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58219" marR="58219" marT="0" marB="0"/>
                </a:tc>
                <a:extLst>
                  <a:ext uri="{0D108BD9-81ED-4DB2-BD59-A6C34878D82A}">
                    <a16:rowId xmlns:a16="http://schemas.microsoft.com/office/drawing/2014/main" val="1616348098"/>
                  </a:ext>
                </a:extLst>
              </a:tr>
              <a:tr h="905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effectLst/>
                        </a:rPr>
                        <a:t>0107</a:t>
                      </a:r>
                      <a:endParaRPr lang="zh-CN" sz="1000" b="0" kern="100" dirty="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58219" marR="5821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输入账号为空，输入密码为空</a:t>
                      </a:r>
                      <a:endParaRPr lang="zh-CN" sz="1000" kern="10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58219" marR="5821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状态：未登录</a:t>
                      </a:r>
                      <a:endParaRPr lang="zh-CN" sz="100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请求：</a:t>
                      </a:r>
                      <a:r>
                        <a:rPr lang="en-US" sz="1050" kern="100">
                          <a:effectLst/>
                        </a:rPr>
                        <a:t>Post</a:t>
                      </a:r>
                      <a:endParaRPr lang="zh-CN" sz="100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账号：空</a:t>
                      </a:r>
                      <a:endParaRPr lang="zh-CN" sz="100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密码：空</a:t>
                      </a:r>
                      <a:endParaRPr lang="zh-CN" sz="1000" kern="10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58219" marR="582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</a:t>
                      </a:r>
                      <a:r>
                        <a:rPr lang="en-US" sz="1050" kern="100">
                          <a:effectLst/>
                        </a:rPr>
                        <a:t>code = -1</a:t>
                      </a:r>
                      <a:r>
                        <a:rPr lang="zh-CN" sz="1050" kern="100">
                          <a:effectLst/>
                        </a:rPr>
                        <a:t>，登陆失败</a:t>
                      </a:r>
                      <a:endParaRPr lang="zh-CN" sz="1000" kern="10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58219" marR="582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</a:t>
                      </a:r>
                      <a:r>
                        <a:rPr lang="en-US" sz="1050" kern="100">
                          <a:effectLst/>
                        </a:rPr>
                        <a:t>code = -1</a:t>
                      </a:r>
                      <a:r>
                        <a:rPr lang="zh-CN" sz="1050" kern="100">
                          <a:effectLst/>
                        </a:rPr>
                        <a:t>，登陆失败</a:t>
                      </a:r>
                      <a:endParaRPr lang="zh-CN" sz="1000" kern="10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58219" marR="582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通过</a:t>
                      </a:r>
                      <a:endParaRPr lang="zh-CN" sz="1000" kern="10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58219" marR="58219" marT="0" marB="0"/>
                </a:tc>
                <a:extLst>
                  <a:ext uri="{0D108BD9-81ED-4DB2-BD59-A6C34878D82A}">
                    <a16:rowId xmlns:a16="http://schemas.microsoft.com/office/drawing/2014/main" val="2505914229"/>
                  </a:ext>
                </a:extLst>
              </a:tr>
              <a:tr h="905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>
                          <a:effectLst/>
                        </a:rPr>
                        <a:t>0108</a:t>
                      </a:r>
                      <a:endParaRPr lang="zh-CN" sz="1000" b="0" kern="10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58219" marR="5821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输入邮箱不符合邮箱规则</a:t>
                      </a:r>
                      <a:endParaRPr lang="zh-CN" sz="1000" kern="10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58219" marR="5821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状态：未登录</a:t>
                      </a:r>
                      <a:endParaRPr lang="zh-CN" sz="100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请求：</a:t>
                      </a:r>
                      <a:r>
                        <a:rPr lang="en-US" sz="1050" kern="100">
                          <a:effectLst/>
                        </a:rPr>
                        <a:t>Post</a:t>
                      </a:r>
                      <a:endParaRPr lang="zh-CN" sz="100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账号：</a:t>
                      </a:r>
                      <a:r>
                        <a:rPr lang="en-US" sz="1050" kern="100">
                          <a:effectLst/>
                        </a:rPr>
                        <a:t>admin@</a:t>
                      </a:r>
                      <a:endParaRPr lang="zh-CN" sz="100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密码：</a:t>
                      </a:r>
                      <a:r>
                        <a:rPr lang="en-US" sz="1050" kern="100">
                          <a:effectLst/>
                        </a:rPr>
                        <a:t>admin</a:t>
                      </a:r>
                      <a:endParaRPr lang="zh-CN" sz="1000" kern="10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58219" marR="582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</a:t>
                      </a:r>
                      <a:r>
                        <a:rPr lang="en-US" sz="1050" kern="100">
                          <a:effectLst/>
                        </a:rPr>
                        <a:t>code = -1</a:t>
                      </a:r>
                      <a:r>
                        <a:rPr lang="zh-CN" sz="1050" kern="100">
                          <a:effectLst/>
                        </a:rPr>
                        <a:t>，登陆失败</a:t>
                      </a:r>
                      <a:endParaRPr lang="zh-CN" sz="1000" kern="10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58219" marR="582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</a:t>
                      </a:r>
                      <a:r>
                        <a:rPr lang="en-US" sz="1050" kern="100">
                          <a:effectLst/>
                        </a:rPr>
                        <a:t>code = -1</a:t>
                      </a:r>
                      <a:r>
                        <a:rPr lang="zh-CN" sz="1050" kern="100">
                          <a:effectLst/>
                        </a:rPr>
                        <a:t>，登陆失败</a:t>
                      </a:r>
                      <a:endParaRPr lang="zh-CN" sz="1000" kern="10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58219" marR="582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通过</a:t>
                      </a:r>
                      <a:endParaRPr lang="zh-CN" sz="1000" kern="10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58219" marR="58219" marT="0" marB="0"/>
                </a:tc>
                <a:extLst>
                  <a:ext uri="{0D108BD9-81ED-4DB2-BD59-A6C34878D82A}">
                    <a16:rowId xmlns:a16="http://schemas.microsoft.com/office/drawing/2014/main" val="2303672375"/>
                  </a:ext>
                </a:extLst>
              </a:tr>
              <a:tr h="9051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effectLst/>
                        </a:rPr>
                        <a:t>0109</a:t>
                      </a:r>
                      <a:endParaRPr lang="zh-CN" sz="1000" b="0" kern="100" dirty="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58219" marR="5821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输入账号包含特殊字符</a:t>
                      </a:r>
                      <a:endParaRPr lang="zh-CN" sz="1000" kern="10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58219" marR="5821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状态：未登录</a:t>
                      </a:r>
                      <a:endParaRPr lang="zh-CN" sz="100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请求：</a:t>
                      </a:r>
                      <a:r>
                        <a:rPr lang="en-US" sz="1050" kern="100">
                          <a:effectLst/>
                        </a:rPr>
                        <a:t>Post</a:t>
                      </a:r>
                      <a:endParaRPr lang="zh-CN" sz="100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账号：</a:t>
                      </a:r>
                      <a:r>
                        <a:rPr lang="en-US" sz="1050" kern="100">
                          <a:effectLst/>
                        </a:rPr>
                        <a:t>a-_$^&amp;*({</a:t>
                      </a:r>
                      <a:endParaRPr lang="zh-CN" sz="100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密码：</a:t>
                      </a:r>
                      <a:r>
                        <a:rPr lang="en-US" sz="1050" kern="100">
                          <a:effectLst/>
                        </a:rPr>
                        <a:t>admin</a:t>
                      </a:r>
                      <a:endParaRPr lang="zh-CN" sz="1000" kern="10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58219" marR="582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</a:t>
                      </a:r>
                      <a:r>
                        <a:rPr lang="en-US" sz="1050" kern="100">
                          <a:effectLst/>
                        </a:rPr>
                        <a:t>code = -1</a:t>
                      </a:r>
                      <a:r>
                        <a:rPr lang="zh-CN" sz="1050" kern="100">
                          <a:effectLst/>
                        </a:rPr>
                        <a:t>，登陆失败</a:t>
                      </a:r>
                      <a:endParaRPr lang="zh-CN" sz="1000" kern="10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58219" marR="582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</a:t>
                      </a:r>
                      <a:r>
                        <a:rPr lang="en-US" sz="1050" kern="100" dirty="0">
                          <a:effectLst/>
                        </a:rPr>
                        <a:t>code = -1</a:t>
                      </a:r>
                      <a:r>
                        <a:rPr lang="zh-CN" sz="1050" kern="100" dirty="0">
                          <a:effectLst/>
                        </a:rPr>
                        <a:t>，登陆失败</a:t>
                      </a:r>
                      <a:endParaRPr lang="zh-CN" sz="1000" kern="100" dirty="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58219" marR="582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通过</a:t>
                      </a:r>
                      <a:endParaRPr lang="zh-CN" sz="1000" kern="100" dirty="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58219" marR="58219" marT="0" marB="0"/>
                </a:tc>
                <a:extLst>
                  <a:ext uri="{0D108BD9-81ED-4DB2-BD59-A6C34878D82A}">
                    <a16:rowId xmlns:a16="http://schemas.microsoft.com/office/drawing/2014/main" val="2024435309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610BD01D-3D07-4C54-B22B-8D7B27C25735}"/>
              </a:ext>
            </a:extLst>
          </p:cNvPr>
          <p:cNvSpPr txBox="1"/>
          <p:nvPr/>
        </p:nvSpPr>
        <p:spPr>
          <a:xfrm>
            <a:off x="706211" y="2492896"/>
            <a:ext cx="2520280" cy="17054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依据边界情况设计的用例尽可能包含输入数据的边际值与意外情况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224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413385" y="180340"/>
            <a:ext cx="5286375" cy="1080135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65895" y="404664"/>
            <a:ext cx="1620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系统测试</a:t>
            </a:r>
            <a:endParaRPr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13385" y="1226280"/>
            <a:ext cx="0" cy="864096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2FA8-3103-48FD-B214-192ADF8D0D8F}" type="datetime9">
              <a:rPr lang="zh-CN" altLang="en-US" smtClean="0"/>
              <a:t>2020年5月15日星期五3时20分23秒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57B27A-077D-43CF-BC3E-F2DF45CD9A72}"/>
              </a:ext>
            </a:extLst>
          </p:cNvPr>
          <p:cNvSpPr txBox="1"/>
          <p:nvPr/>
        </p:nvSpPr>
        <p:spPr>
          <a:xfrm>
            <a:off x="1558702" y="2198150"/>
            <a:ext cx="9433039" cy="24617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系统测试采用黑盒的形式，是为了检验系统的功能能够满足需求分析的要求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系统测试的测试用例除了依据边际值，还考虑到操作流程，依据流程的分析进行设计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每个测试用例在之前的基础上，增加操作步骤</a:t>
            </a:r>
          </a:p>
        </p:txBody>
      </p:sp>
    </p:spTree>
    <p:extLst>
      <p:ext uri="{BB962C8B-B14F-4D97-AF65-F5344CB8AC3E}">
        <p14:creationId xmlns:p14="http://schemas.microsoft.com/office/powerpoint/2010/main" val="305330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413385" y="180340"/>
            <a:ext cx="5286375" cy="1080135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65895" y="404664"/>
            <a:ext cx="1620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系统测试</a:t>
            </a:r>
            <a:endParaRPr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13385" y="1226280"/>
            <a:ext cx="0" cy="864096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2FA8-3103-48FD-B214-192ADF8D0D8F}" type="datetime9">
              <a:rPr lang="zh-CN" altLang="en-US" smtClean="0"/>
              <a:t>2020年5月15日星期五3时55分32秒</a:t>
            </a:fld>
            <a:endParaRPr lang="zh-CN" altLang="en-US" dirty="0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5AFD1D62-2EC5-4905-9347-437CEC8D0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3945" y="386505"/>
            <a:ext cx="4506900" cy="633497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531823A-8E5A-4CFB-AB1A-B07BE59701D1}"/>
              </a:ext>
            </a:extLst>
          </p:cNvPr>
          <p:cNvSpPr txBox="1"/>
          <p:nvPr/>
        </p:nvSpPr>
        <p:spPr>
          <a:xfrm>
            <a:off x="615487" y="2113112"/>
            <a:ext cx="5286376" cy="30772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用例根据系统的操作流程来进行辅助的设计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流程图存在许多路径，选取一条主要的基本路径，进行测试分析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其他的路径则是在基本路径上进行的改变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326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413385" y="180340"/>
            <a:ext cx="5286375" cy="1080135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65895" y="404664"/>
            <a:ext cx="1620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系统测试</a:t>
            </a:r>
            <a:endParaRPr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13385" y="1226280"/>
            <a:ext cx="0" cy="864096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2FA8-3103-48FD-B214-192ADF8D0D8F}" type="datetime9">
              <a:rPr lang="zh-CN" altLang="en-US" smtClean="0"/>
              <a:t>2020年5月15日星期五4时6分13秒</a:t>
            </a:fld>
            <a:endParaRPr lang="zh-CN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CDEDD14-3342-4155-A5BD-997DE5865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964352"/>
              </p:ext>
            </p:extLst>
          </p:nvPr>
        </p:nvGraphicFramePr>
        <p:xfrm>
          <a:off x="1270670" y="1701631"/>
          <a:ext cx="8770304" cy="430784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989528">
                  <a:extLst>
                    <a:ext uri="{9D8B030D-6E8A-4147-A177-3AD203B41FA5}">
                      <a16:colId xmlns:a16="http://schemas.microsoft.com/office/drawing/2014/main" val="3043465280"/>
                    </a:ext>
                  </a:extLst>
                </a:gridCol>
                <a:gridCol w="1704402">
                  <a:extLst>
                    <a:ext uri="{9D8B030D-6E8A-4147-A177-3AD203B41FA5}">
                      <a16:colId xmlns:a16="http://schemas.microsoft.com/office/drawing/2014/main" val="3250697182"/>
                    </a:ext>
                  </a:extLst>
                </a:gridCol>
                <a:gridCol w="1704402">
                  <a:extLst>
                    <a:ext uri="{9D8B030D-6E8A-4147-A177-3AD203B41FA5}">
                      <a16:colId xmlns:a16="http://schemas.microsoft.com/office/drawing/2014/main" val="3485273718"/>
                    </a:ext>
                  </a:extLst>
                </a:gridCol>
                <a:gridCol w="1395734">
                  <a:extLst>
                    <a:ext uri="{9D8B030D-6E8A-4147-A177-3AD203B41FA5}">
                      <a16:colId xmlns:a16="http://schemas.microsoft.com/office/drawing/2014/main" val="2688809204"/>
                    </a:ext>
                  </a:extLst>
                </a:gridCol>
                <a:gridCol w="931406">
                  <a:extLst>
                    <a:ext uri="{9D8B030D-6E8A-4147-A177-3AD203B41FA5}">
                      <a16:colId xmlns:a16="http://schemas.microsoft.com/office/drawing/2014/main" val="956866599"/>
                    </a:ext>
                  </a:extLst>
                </a:gridCol>
                <a:gridCol w="1123400">
                  <a:extLst>
                    <a:ext uri="{9D8B030D-6E8A-4147-A177-3AD203B41FA5}">
                      <a16:colId xmlns:a16="http://schemas.microsoft.com/office/drawing/2014/main" val="2102356125"/>
                    </a:ext>
                  </a:extLst>
                </a:gridCol>
                <a:gridCol w="921432">
                  <a:extLst>
                    <a:ext uri="{9D8B030D-6E8A-4147-A177-3AD203B41FA5}">
                      <a16:colId xmlns:a16="http://schemas.microsoft.com/office/drawing/2014/main" val="4133150281"/>
                    </a:ext>
                  </a:extLst>
                </a:gridCol>
              </a:tblGrid>
              <a:tr h="5887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编号</a:t>
                      </a:r>
                      <a:endParaRPr lang="zh-CN" sz="1100" kern="100" dirty="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用例说明</a:t>
                      </a:r>
                      <a:endParaRPr lang="zh-CN" sz="1100" kern="100" dirty="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操作说明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输入数据</a:t>
                      </a:r>
                      <a:endParaRPr lang="zh-CN" sz="1100" kern="10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预期输出</a:t>
                      </a:r>
                      <a:endParaRPr lang="zh-CN" sz="1100" kern="10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实际结果</a:t>
                      </a:r>
                      <a:endParaRPr lang="zh-CN" sz="1100" kern="10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是否通过</a:t>
                      </a:r>
                      <a:endParaRPr lang="zh-CN" sz="1100" kern="100" dirty="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8770104"/>
                  </a:ext>
                </a:extLst>
              </a:tr>
              <a:tr h="5625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effectLst/>
                        </a:rPr>
                        <a:t>0301</a:t>
                      </a:r>
                      <a:endParaRPr lang="zh-CN" sz="1000" b="0" kern="100" dirty="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58219" marR="5821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基本流程，登录并创建作品</a:t>
                      </a:r>
                      <a:endParaRPr lang="zh-CN" sz="1000" kern="100" dirty="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58219" marR="58219" marT="0" marB="0"/>
                </a:tc>
                <a:tc>
                  <a:txBody>
                    <a:bodyPr/>
                    <a:lstStyle/>
                    <a:p>
                      <a:pPr marL="228600" indent="-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zh-CN" altLang="en-US" sz="1000" kern="100" dirty="0"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点击创建作品按键</a:t>
                      </a:r>
                      <a:endParaRPr lang="en-US" altLang="zh-CN" sz="1000" kern="100" dirty="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  <a:p>
                      <a:pPr marL="228600" indent="-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zh-CN" altLang="en-US" sz="1000" kern="100" dirty="0"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点击选择需要的风格</a:t>
                      </a:r>
                      <a:endParaRPr lang="en-US" altLang="zh-CN" sz="1000" kern="100" dirty="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  <a:p>
                      <a:pPr marL="228600" indent="-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zh-CN" altLang="en-US" sz="1000" kern="100" dirty="0"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点击上传图片</a:t>
                      </a:r>
                      <a:endParaRPr lang="en-US" altLang="zh-CN" sz="1000" kern="100" dirty="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  <a:p>
                      <a:pPr marL="228600" indent="-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zh-CN" altLang="en-US" sz="1000" kern="100" dirty="0"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点击创建</a:t>
                      </a:r>
                      <a:endParaRPr lang="zh-CN" sz="1000" kern="100" dirty="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58219" marR="5821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</a:rPr>
                        <a:t>状态：已登录</a:t>
                      </a:r>
                      <a:endParaRPr lang="en-US" altLang="zh-CN" sz="1050" kern="100" dirty="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</a:rPr>
                        <a:t>文件：图片文件</a:t>
                      </a:r>
                      <a:endParaRPr lang="zh-CN" sz="1000" kern="100" dirty="0">
                        <a:effectLst/>
                      </a:endParaRPr>
                    </a:p>
                  </a:txBody>
                  <a:tcPr marL="58219" marR="582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</a:rPr>
                        <a:t>跳转至发布页面</a:t>
                      </a:r>
                      <a:endParaRPr lang="zh-CN" sz="1000" kern="100" dirty="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58219" marR="582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</a:rPr>
                        <a:t>跳转至发布页面</a:t>
                      </a:r>
                      <a:endParaRPr lang="zh-CN" altLang="zh-CN" sz="1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8219" marR="582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通过</a:t>
                      </a:r>
                      <a:endParaRPr lang="zh-CN" sz="1000" kern="10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58219" marR="58219" marT="0" marB="0"/>
                </a:tc>
                <a:extLst>
                  <a:ext uri="{0D108BD9-81ED-4DB2-BD59-A6C34878D82A}">
                    <a16:rowId xmlns:a16="http://schemas.microsoft.com/office/drawing/2014/main" val="1616348098"/>
                  </a:ext>
                </a:extLst>
              </a:tr>
              <a:tr h="9137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effectLst/>
                        </a:rPr>
                        <a:t>0302</a:t>
                      </a:r>
                      <a:endParaRPr lang="zh-CN" sz="1000" b="0" kern="100" dirty="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58219" marR="5821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</a:rPr>
                        <a:t>未登录状态，创建作品</a:t>
                      </a:r>
                      <a:endParaRPr lang="zh-CN" sz="1000" kern="100" dirty="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58219" marR="58219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00" dirty="0"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1.    </a:t>
                      </a:r>
                      <a:r>
                        <a:rPr lang="zh-CN" altLang="en-US" sz="1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点击创建作品按键</a:t>
                      </a:r>
                      <a:endParaRPr lang="en-US" altLang="zh-CN" sz="1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000" kern="100" dirty="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58219" marR="5821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状态：</a:t>
                      </a:r>
                      <a:r>
                        <a:rPr lang="zh-CN" altLang="en-US" sz="1050" kern="100" dirty="0">
                          <a:effectLst/>
                        </a:rPr>
                        <a:t>已</a:t>
                      </a:r>
                      <a:r>
                        <a:rPr lang="zh-CN" sz="1050" kern="100" dirty="0">
                          <a:effectLst/>
                        </a:rPr>
                        <a:t>登录</a:t>
                      </a:r>
                      <a:endParaRPr lang="zh-CN" sz="1000" kern="100" dirty="0">
                        <a:effectLst/>
                      </a:endParaRPr>
                    </a:p>
                  </a:txBody>
                  <a:tcPr marL="58219" marR="582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跳转至登录页面</a:t>
                      </a:r>
                      <a:endParaRPr lang="zh-CN" sz="1000" kern="100" dirty="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58219" marR="582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跳转至登录页面</a:t>
                      </a:r>
                      <a:endParaRPr lang="zh-CN" altLang="zh-CN" sz="1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8219" marR="582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通过</a:t>
                      </a:r>
                      <a:endParaRPr lang="zh-CN" sz="1000" kern="10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58219" marR="58219" marT="0" marB="0"/>
                </a:tc>
                <a:extLst>
                  <a:ext uri="{0D108BD9-81ED-4DB2-BD59-A6C34878D82A}">
                    <a16:rowId xmlns:a16="http://schemas.microsoft.com/office/drawing/2014/main" val="2505914229"/>
                  </a:ext>
                </a:extLst>
              </a:tr>
              <a:tr h="917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effectLst/>
                        </a:rPr>
                        <a:t>0303</a:t>
                      </a:r>
                      <a:endParaRPr lang="zh-CN" sz="1000" b="0" kern="100" dirty="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58219" marR="5821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输入</a:t>
                      </a:r>
                      <a:r>
                        <a:rPr lang="zh-CN" altLang="en-US" sz="1050" kern="100" dirty="0">
                          <a:effectLst/>
                        </a:rPr>
                        <a:t>图片不符合要求</a:t>
                      </a:r>
                      <a:endParaRPr lang="zh-CN" sz="1000" kern="100" dirty="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58219" marR="58219" marT="0" marB="0"/>
                </a:tc>
                <a:tc>
                  <a:txBody>
                    <a:bodyPr/>
                    <a:lstStyle/>
                    <a:p>
                      <a:pPr marL="228600" indent="-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zh-CN" altLang="en-US" sz="1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点击创建作品按键</a:t>
                      </a:r>
                      <a:endParaRPr lang="en-US" altLang="zh-CN" sz="1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28600" indent="-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zh-CN" altLang="en-US" sz="1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点击选择需要的风格</a:t>
                      </a:r>
                      <a:endParaRPr lang="en-US" altLang="zh-CN" sz="1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28600" indent="-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zh-CN" altLang="en-US" sz="1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点击非图片文件</a:t>
                      </a:r>
                      <a:endParaRPr lang="en-US" altLang="zh-CN" sz="1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28600" indent="-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zh-CN" altLang="en-US" sz="1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点击创建</a:t>
                      </a:r>
                      <a:endParaRPr lang="zh-CN" altLang="zh-CN" sz="1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8219" marR="5821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状态：</a:t>
                      </a:r>
                      <a:r>
                        <a:rPr lang="zh-CN" altLang="en-US" sz="1050" kern="100" dirty="0">
                          <a:effectLst/>
                        </a:rPr>
                        <a:t>已</a:t>
                      </a:r>
                      <a:r>
                        <a:rPr lang="zh-CN" sz="1050" kern="100" dirty="0">
                          <a:effectLst/>
                        </a:rPr>
                        <a:t>登录</a:t>
                      </a:r>
                      <a:endParaRPr lang="en-US" altLang="zh-CN" sz="1050" kern="100" dirty="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</a:rPr>
                        <a:t>文件：文本文件</a:t>
                      </a:r>
                      <a:endParaRPr lang="zh-CN" sz="1000" kern="100" dirty="0">
                        <a:effectLst/>
                      </a:endParaRPr>
                    </a:p>
                  </a:txBody>
                  <a:tcPr marL="58219" marR="582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</a:rPr>
                        <a:t>提示需要图片文件</a:t>
                      </a:r>
                      <a:endParaRPr lang="zh-CN" sz="1000" kern="100" dirty="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58219" marR="582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</a:rPr>
                        <a:t>提示需要图片文件</a:t>
                      </a:r>
                      <a:endParaRPr lang="zh-CN" altLang="zh-CN" sz="1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8219" marR="582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通过</a:t>
                      </a:r>
                      <a:endParaRPr lang="zh-CN" sz="1000" kern="10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58219" marR="58219" marT="0" marB="0"/>
                </a:tc>
                <a:extLst>
                  <a:ext uri="{0D108BD9-81ED-4DB2-BD59-A6C34878D82A}">
                    <a16:rowId xmlns:a16="http://schemas.microsoft.com/office/drawing/2014/main" val="2303672375"/>
                  </a:ext>
                </a:extLst>
              </a:tr>
              <a:tr h="10031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effectLst/>
                        </a:rPr>
                        <a:t>0304</a:t>
                      </a:r>
                      <a:endParaRPr lang="zh-CN" sz="1000" b="0" kern="100" dirty="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58219" marR="5821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kern="100" dirty="0">
                          <a:effectLst/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在输入图片后返回主页面</a:t>
                      </a:r>
                      <a:endParaRPr lang="zh-CN" sz="1000" kern="100" dirty="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58219" marR="58219" marT="0" marB="0"/>
                </a:tc>
                <a:tc>
                  <a:txBody>
                    <a:bodyPr/>
                    <a:lstStyle/>
                    <a:p>
                      <a:pPr marL="228600" indent="-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zh-CN" altLang="en-US" sz="1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点击创建作品按键</a:t>
                      </a:r>
                      <a:endParaRPr lang="en-US" altLang="zh-CN" sz="1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28600" indent="-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zh-CN" altLang="en-US" sz="1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点击选择需要的风格</a:t>
                      </a:r>
                      <a:endParaRPr lang="en-US" altLang="zh-CN" sz="1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28600" indent="-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zh-CN" altLang="en-US" sz="1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点击非图片文件</a:t>
                      </a:r>
                      <a:endParaRPr lang="en-US" altLang="zh-CN" sz="1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28600" indent="-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zh-CN" altLang="en-US" sz="1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点击主页</a:t>
                      </a:r>
                      <a:endParaRPr lang="zh-CN" altLang="zh-CN" sz="1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8219" marR="5821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050" kern="100" dirty="0">
                          <a:effectLst/>
                        </a:rPr>
                        <a:t>状态：</a:t>
                      </a:r>
                      <a:r>
                        <a:rPr lang="zh-CN" altLang="en-US" sz="1050" kern="100" dirty="0">
                          <a:effectLst/>
                        </a:rPr>
                        <a:t>已</a:t>
                      </a:r>
                      <a:r>
                        <a:rPr lang="zh-CN" altLang="zh-CN" sz="1050" kern="100" dirty="0">
                          <a:effectLst/>
                        </a:rPr>
                        <a:t>登录</a:t>
                      </a:r>
                      <a:endParaRPr lang="en-US" altLang="zh-CN" sz="1050" kern="100" dirty="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</a:rPr>
                        <a:t>文件：文本文件</a:t>
                      </a:r>
                      <a:endParaRPr lang="zh-CN" altLang="zh-CN" sz="1000" kern="100" dirty="0">
                        <a:effectLst/>
                      </a:endParaRPr>
                    </a:p>
                  </a:txBody>
                  <a:tcPr marL="58219" marR="582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</a:t>
                      </a:r>
                      <a:r>
                        <a:rPr lang="zh-CN" altLang="en-US" sz="1050" kern="100" dirty="0">
                          <a:effectLst/>
                        </a:rPr>
                        <a:t>主页面</a:t>
                      </a:r>
                      <a:endParaRPr lang="zh-CN" sz="1000" kern="100" dirty="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58219" marR="582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</a:t>
                      </a:r>
                      <a:r>
                        <a:rPr lang="zh-CN" altLang="en-US" sz="1050" kern="100" dirty="0">
                          <a:effectLst/>
                        </a:rPr>
                        <a:t>主页面</a:t>
                      </a:r>
                      <a:endParaRPr lang="zh-CN" sz="1000" kern="100" dirty="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58219" marR="5821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通过</a:t>
                      </a:r>
                      <a:endParaRPr lang="zh-CN" sz="1000" kern="100" dirty="0">
                        <a:effectLst/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58219" marR="58219" marT="0" marB="0"/>
                </a:tc>
                <a:extLst>
                  <a:ext uri="{0D108BD9-81ED-4DB2-BD59-A6C34878D82A}">
                    <a16:rowId xmlns:a16="http://schemas.microsoft.com/office/drawing/2014/main" val="2024435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38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483130" y="1294"/>
            <a:ext cx="2011675" cy="182523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02918" y="2173796"/>
            <a:ext cx="8687495" cy="2865281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087094" y="4042475"/>
            <a:ext cx="4140460" cy="499624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>
                <a:solidFill>
                  <a:schemeClr val="bg1"/>
                </a:solidFill>
              </a:rPr>
              <a:t>答辩小组：        </a:t>
            </a:r>
            <a:r>
              <a:rPr lang="en-US" altLang="zh-CN" sz="2000" dirty="0">
                <a:solidFill>
                  <a:schemeClr val="bg1"/>
                </a:solidFill>
              </a:rPr>
              <a:t>G</a:t>
            </a:r>
            <a:r>
              <a:rPr lang="zh-CN" altLang="en-US" sz="2000" dirty="0">
                <a:solidFill>
                  <a:schemeClr val="bg1"/>
                </a:solidFill>
              </a:rPr>
              <a:t>组</a:t>
            </a:r>
          </a:p>
        </p:txBody>
      </p:sp>
      <p:sp>
        <p:nvSpPr>
          <p:cNvPr id="34" name="矩形 33"/>
          <p:cNvSpPr/>
          <p:nvPr/>
        </p:nvSpPr>
        <p:spPr>
          <a:xfrm>
            <a:off x="4815077" y="1818923"/>
            <a:ext cx="7375336" cy="354873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015086" y="3060157"/>
            <a:ext cx="64667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感谢批评指正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6073163" y="960929"/>
            <a:ext cx="681980" cy="681980"/>
            <a:chOff x="952456" y="3218117"/>
            <a:chExt cx="877066" cy="877066"/>
          </a:xfrm>
        </p:grpSpPr>
        <p:sp>
          <p:nvSpPr>
            <p:cNvPr id="38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0" name="Picture 3" descr="D:\360data\重要数据\桌面\467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1696" y="3367890"/>
              <a:ext cx="478586" cy="577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组合 40"/>
          <p:cNvGrpSpPr/>
          <p:nvPr/>
        </p:nvGrpSpPr>
        <p:grpSpPr>
          <a:xfrm>
            <a:off x="6978091" y="960929"/>
            <a:ext cx="681980" cy="681980"/>
            <a:chOff x="2812677" y="3391963"/>
            <a:chExt cx="877066" cy="877066"/>
          </a:xfrm>
        </p:grpSpPr>
        <p:sp>
          <p:nvSpPr>
            <p:cNvPr id="42" name="椭圆 50"/>
            <p:cNvSpPr>
              <a:spLocks noChangeArrowheads="1"/>
            </p:cNvSpPr>
            <p:nvPr/>
          </p:nvSpPr>
          <p:spPr bwMode="auto">
            <a:xfrm>
              <a:off x="2812677" y="3391963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3" name="Picture 4" descr="D:\360data\重要数据\桌面\未标题-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249" y="3537498"/>
              <a:ext cx="419922" cy="586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组合 43"/>
          <p:cNvGrpSpPr/>
          <p:nvPr/>
        </p:nvGrpSpPr>
        <p:grpSpPr>
          <a:xfrm>
            <a:off x="7883019" y="960929"/>
            <a:ext cx="681980" cy="681980"/>
            <a:chOff x="4672898" y="2936570"/>
            <a:chExt cx="877066" cy="877066"/>
          </a:xfrm>
        </p:grpSpPr>
        <p:sp>
          <p:nvSpPr>
            <p:cNvPr id="45" name="椭圆 44"/>
            <p:cNvSpPr>
              <a:spLocks noChangeArrowheads="1"/>
            </p:cNvSpPr>
            <p:nvPr/>
          </p:nvSpPr>
          <p:spPr bwMode="auto">
            <a:xfrm>
              <a:off x="4672898" y="293657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6" name="Picture 5" descr="D:\360data\重要数据\桌面\未标题-4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5149" y="3095025"/>
              <a:ext cx="532564" cy="513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组合 46"/>
          <p:cNvGrpSpPr/>
          <p:nvPr/>
        </p:nvGrpSpPr>
        <p:grpSpPr>
          <a:xfrm>
            <a:off x="8787947" y="960929"/>
            <a:ext cx="681980" cy="681980"/>
            <a:chOff x="6533119" y="2285390"/>
            <a:chExt cx="877066" cy="877066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auto">
            <a:xfrm>
              <a:off x="6533119" y="228539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9" name="Picture 6" descr="D:\360data\重要数据\桌面\未标题-5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5358" y="2430447"/>
              <a:ext cx="512614" cy="586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组合 49"/>
          <p:cNvGrpSpPr/>
          <p:nvPr/>
        </p:nvGrpSpPr>
        <p:grpSpPr>
          <a:xfrm>
            <a:off x="9692875" y="960929"/>
            <a:ext cx="681980" cy="681980"/>
            <a:chOff x="8393340" y="1988840"/>
            <a:chExt cx="877066" cy="877066"/>
          </a:xfrm>
        </p:grpSpPr>
        <p:sp>
          <p:nvSpPr>
            <p:cNvPr id="51" name="椭圆 50"/>
            <p:cNvSpPr>
              <a:spLocks noChangeArrowheads="1"/>
            </p:cNvSpPr>
            <p:nvPr/>
          </p:nvSpPr>
          <p:spPr bwMode="auto">
            <a:xfrm>
              <a:off x="8393340" y="198884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52" name="Picture 7" descr="D:\360data\重要数据\桌面\未标题-1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8665" y="2183926"/>
              <a:ext cx="564516" cy="486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组合 52"/>
          <p:cNvGrpSpPr/>
          <p:nvPr/>
        </p:nvGrpSpPr>
        <p:grpSpPr>
          <a:xfrm>
            <a:off x="10597802" y="960929"/>
            <a:ext cx="681980" cy="681980"/>
            <a:chOff x="10253559" y="2420888"/>
            <a:chExt cx="877066" cy="877066"/>
          </a:xfrm>
        </p:grpSpPr>
        <p:sp>
          <p:nvSpPr>
            <p:cNvPr id="54" name="椭圆 53"/>
            <p:cNvSpPr>
              <a:spLocks noChangeArrowheads="1"/>
            </p:cNvSpPr>
            <p:nvPr/>
          </p:nvSpPr>
          <p:spPr bwMode="auto">
            <a:xfrm>
              <a:off x="10253559" y="2420888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55" name="Picture 8" descr="D:\360data\重要数据\桌面\未标题-1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8676" y="2566876"/>
              <a:ext cx="606832" cy="585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8" y="44874"/>
            <a:ext cx="1708398" cy="1708398"/>
          </a:xfrm>
          <a:prstGeom prst="rect">
            <a:avLst/>
          </a:prstGeom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763" y="1818923"/>
            <a:ext cx="4544313" cy="322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B3AE4-50D2-470F-B3A8-5FFB4C12DC55}" type="datetime9">
              <a:rPr lang="zh-CN" altLang="en-US" smtClean="0"/>
              <a:t>2020年5月15日星期五2时33分1秒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 anchor="ctr">
        <a:spAutoFit/>
      </a:bodyPr>
      <a:lstStyle>
        <a:defPPr>
          <a:defRPr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651</Words>
  <Application>Microsoft Office PowerPoint</Application>
  <PresentationFormat>自定义</PresentationFormat>
  <Paragraphs>171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微软雅黑</vt:lpstr>
      <vt:lpstr>宋体</vt:lpstr>
      <vt:lpstr>Calibri</vt:lpstr>
      <vt:lpstr>Arial</vt:lpstr>
      <vt:lpstr>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subject>1</dc:subject>
  <dc:creator>Mgz</dc:creator>
  <dc:description>1</dc:description>
  <cp:lastModifiedBy>潘 安佶</cp:lastModifiedBy>
  <cp:revision>53</cp:revision>
  <dcterms:created xsi:type="dcterms:W3CDTF">2020-04-24T04:54:43Z</dcterms:created>
  <dcterms:modified xsi:type="dcterms:W3CDTF">2020-05-15T08:07:56Z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2052-1.9.1.2994</vt:lpwstr>
  </property>
</Properties>
</file>