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13" r:id="rId5"/>
    <p:sldId id="300" r:id="rId6"/>
    <p:sldId id="301" r:id="rId7"/>
    <p:sldId id="302" r:id="rId8"/>
    <p:sldId id="303" r:id="rId9"/>
    <p:sldId id="304" r:id="rId10"/>
    <p:sldId id="308" r:id="rId11"/>
    <p:sldId id="309" r:id="rId12"/>
    <p:sldId id="310" r:id="rId13"/>
    <p:sldId id="311" r:id="rId14"/>
    <p:sldId id="312" r:id="rId15"/>
    <p:sldId id="314" r:id="rId16"/>
    <p:sldId id="298" r:id="rId17"/>
    <p:sldId id="299" r:id="rId18"/>
    <p:sldId id="315" r:id="rId19"/>
    <p:sldId id="289" r:id="rId20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FFFFF"/>
    <a:srgbClr val="E8E8E6"/>
    <a:srgbClr val="D0D8E8"/>
    <a:srgbClr val="414455"/>
    <a:srgbClr val="080808"/>
    <a:srgbClr val="9498AE"/>
    <a:srgbClr val="7C819C"/>
    <a:srgbClr val="636883"/>
    <a:srgbClr val="535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5309" autoAdjust="0"/>
  </p:normalViewPr>
  <p:slideViewPr>
    <p:cSldViewPr>
      <p:cViewPr varScale="1">
        <p:scale>
          <a:sx n="82" d="100"/>
          <a:sy n="82" d="100"/>
        </p:scale>
        <p:origin x="81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提交占比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0.04</c:v>
                </c:pt>
                <c:pt idx="1">
                  <c:v>0.1</c:v>
                </c:pt>
                <c:pt idx="2">
                  <c:v>0.24</c:v>
                </c:pt>
                <c:pt idx="3">
                  <c:v>0.3</c:v>
                </c:pt>
                <c:pt idx="4">
                  <c:v>0.12</c:v>
                </c:pt>
                <c:pt idx="5">
                  <c:v>0.19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各阶段成员贡献占比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常佳辉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0.12</c:v>
                </c:pt>
                <c:pt idx="1">
                  <c:v>0.19</c:v>
                </c:pt>
                <c:pt idx="2">
                  <c:v>0.07</c:v>
                </c:pt>
                <c:pt idx="3">
                  <c:v>0.12</c:v>
                </c:pt>
                <c:pt idx="4">
                  <c:v>0.08</c:v>
                </c:pt>
                <c:pt idx="5" c:formatCode="0%">
                  <c:v>0.17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刘佳恒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0.12</c:v>
                </c:pt>
                <c:pt idx="1">
                  <c:v>0.1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 c:formatCode="0%">
                  <c:v>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马广洲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0.12</c:v>
                </c:pt>
                <c:pt idx="1">
                  <c:v>0.15</c:v>
                </c:pt>
                <c:pt idx="2">
                  <c:v>0.15</c:v>
                </c:pt>
                <c:pt idx="3">
                  <c:v>0.17</c:v>
                </c:pt>
                <c:pt idx="4">
                  <c:v>0.21</c:v>
                </c:pt>
                <c:pt idx="5" c:formatCode="0%">
                  <c:v>0.16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牟秋宇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0.25</c:v>
                </c:pt>
                <c:pt idx="1">
                  <c:v>0.13</c:v>
                </c:pt>
                <c:pt idx="2">
                  <c:v>0.15</c:v>
                </c:pt>
                <c:pt idx="3">
                  <c:v>0.13</c:v>
                </c:pt>
                <c:pt idx="4">
                  <c:v>0.21</c:v>
                </c:pt>
                <c:pt idx="5">
                  <c:v>0.13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潘安佶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0.12</c:v>
                </c:pt>
                <c:pt idx="1">
                  <c:v>0.17</c:v>
                </c:pt>
                <c:pt idx="2">
                  <c:v>0.22</c:v>
                </c:pt>
                <c:pt idx="3">
                  <c:v>0.14</c:v>
                </c:pt>
                <c:pt idx="4">
                  <c:v>0.1</c:v>
                </c:pt>
                <c:pt idx="5">
                  <c:v>0.14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王康明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0.15</c:v>
                </c:pt>
                <c:pt idx="1">
                  <c:v>0.13</c:v>
                </c:pt>
                <c:pt idx="2">
                  <c:v>0.2</c:v>
                </c:pt>
                <c:pt idx="3">
                  <c:v>0.16</c:v>
                </c:pt>
                <c:pt idx="4">
                  <c:v>0.13</c:v>
                </c:pt>
                <c:pt idx="5">
                  <c:v>0.13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张祥国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0.12</c:v>
                </c:pt>
                <c:pt idx="1">
                  <c:v>0.15</c:v>
                </c:pt>
                <c:pt idx="2">
                  <c:v>0.11</c:v>
                </c:pt>
                <c:pt idx="3">
                  <c:v>0.13</c:v>
                </c:pt>
                <c:pt idx="4">
                  <c:v>0.13</c:v>
                </c:pt>
                <c:pt idx="5">
                  <c:v>0.13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542176"/>
        <c:axId val="1758555072"/>
      </c:lineChart>
      <c:catAx>
        <c:axId val="17585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58555072"/>
        <c:crosses val="autoZero"/>
        <c:auto val="1"/>
        <c:lblAlgn val="ctr"/>
        <c:lblOffset val="100"/>
        <c:noMultiLvlLbl val="0"/>
      </c:catAx>
      <c:valAx>
        <c:axId val="175855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5854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645275835047902"/>
                  <c:y val="-0.065081787112421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常佳辉</c:v>
                </c:pt>
                <c:pt idx="1">
                  <c:v>刘佳恒</c:v>
                </c:pt>
                <c:pt idx="2">
                  <c:v>马广洲</c:v>
                </c:pt>
                <c:pt idx="3">
                  <c:v>牟秋宇</c:v>
                </c:pt>
                <c:pt idx="4">
                  <c:v>潘安佶</c:v>
                </c:pt>
                <c:pt idx="5">
                  <c:v>王康明</c:v>
                </c:pt>
                <c:pt idx="6">
                  <c:v>张祥国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0.13</c:v>
                </c:pt>
                <c:pt idx="1">
                  <c:v>0.14</c:v>
                </c:pt>
                <c:pt idx="2">
                  <c:v>0.16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dirty="0"/>
              <a:t>https://liangliangtuwen.tmall.com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990631" y="2464835"/>
            <a:ext cx="6466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G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组</a:t>
            </a:r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Flask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框架的艺术创作平台</a:t>
            </a:r>
            <a:endParaRPr lang="zh-CN" altLang="en-US" sz="6000" dirty="0">
              <a:solidFill>
                <a:schemeClr val="bg1"/>
              </a:solidFill>
              <a:latin typeface="MStiffHei HKS UltraBold" panose="00000900000000000000" pitchFamily="2" charset="-120"/>
              <a:ea typeface="MStiffHei HKS UltraBold" panose="00000900000000000000" pitchFamily="2" charset="-12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0710" y="5805264"/>
            <a:ext cx="309645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答辩人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66528" y="6381586"/>
            <a:ext cx="27238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按照既定计划完成工作。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1567815"/>
            <a:ext cx="8784590" cy="4554855"/>
          </a:xfrm>
          <a:prstGeom prst="rect">
            <a:avLst/>
          </a:prstGeom>
        </p:spPr>
      </p:pic>
      <p:sp>
        <p:nvSpPr>
          <p:cNvPr id="4" name="流程图: 离页连接符 3"/>
          <p:cNvSpPr/>
          <p:nvPr/>
        </p:nvSpPr>
        <p:spPr>
          <a:xfrm>
            <a:off x="8696384" y="30034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8868772" y="404283"/>
            <a:ext cx="33216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 软件进度计划与控制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34566" y="2420888"/>
          <a:ext cx="648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12"/>
                <a:gridCol w="2295427"/>
                <a:gridCol w="22322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提交数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占比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74393" y="5308099"/>
            <a:ext cx="17427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5879182" y="1268760"/>
          <a:ext cx="6653438" cy="5417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217" y="391861"/>
          <a:ext cx="2992654" cy="175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73"/>
                <a:gridCol w="1911908"/>
                <a:gridCol w="648073"/>
              </a:tblGrid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阶段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工作内容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历时</a:t>
                      </a:r>
                      <a:r>
                        <a:rPr lang="en-US" altLang="zh-CN" sz="1100" dirty="0"/>
                        <a:t>(w)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项目准备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：软件需求分析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：软件需求评审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：软件产品改进与测试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：软件测试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5</a:t>
                      </a:r>
                      <a:r>
                        <a:rPr lang="zh-CN" altLang="en-US" sz="1100" dirty="0"/>
                        <a:t>：软件测试评审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6-8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贯穿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</a:tbl>
          </a:graphicData>
        </a:graphic>
      </p:graphicFrame>
      <p:sp>
        <p:nvSpPr>
          <p:cNvPr id="5" name="流程图: 离页连接符 4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9496470" y="476673"/>
            <a:ext cx="2048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实验七 配置管理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13950" y="4766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个人贡献统计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334566" y="1628800"/>
          <a:ext cx="7416824" cy="484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51390" y="5799747"/>
            <a:ext cx="40324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7103318" y="1757513"/>
          <a:ext cx="5215599" cy="350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217" y="391861"/>
          <a:ext cx="2992654" cy="175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73"/>
                <a:gridCol w="1911908"/>
                <a:gridCol w="648073"/>
              </a:tblGrid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阶段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工作内容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历时</a:t>
                      </a:r>
                      <a:r>
                        <a:rPr lang="en-US" altLang="zh-CN" sz="1100" dirty="0"/>
                        <a:t>(w)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项目准备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：软件需求分析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：软件需求评审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：软件产品改进与测试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：软件测试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5</a:t>
                      </a:r>
                      <a:r>
                        <a:rPr lang="zh-CN" altLang="en-US" sz="1100" dirty="0"/>
                        <a:t>：软件测试评审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6-8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贯穿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</a:tr>
            </a:tbl>
          </a:graphicData>
        </a:graphic>
      </p:graphicFrame>
      <p:sp>
        <p:nvSpPr>
          <p:cNvPr id="3" name="流程图: 离页连接符 2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"/>
          <p:cNvSpPr txBox="1"/>
          <p:nvPr/>
        </p:nvSpPr>
        <p:spPr>
          <a:xfrm>
            <a:off x="8732565" y="476673"/>
            <a:ext cx="3576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 工作量估计与统计分析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70870" y="233451"/>
          <a:ext cx="5184576" cy="323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/>
                <a:gridCol w="463887"/>
                <a:gridCol w="4154520"/>
              </a:tblGrid>
              <a:tr h="201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马广洲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75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155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编写项目后端代码、服务器部署项目；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分解每周任务，给成员分配任务。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</a:tr>
              <a:tr h="95525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认真完成了每个实验所分配的任务，每个实验的产出符合实验的基本要求，并在其余小组评审意见的帮助下完善了实验的各项产出；给小组成员的任务分配工作量均衡，很好的合作完成了各项实验内容。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在这次软工实验中，我学到了规范的软件工程管理流程，提高了业务水平和沟通合作的能力，</a:t>
                      </a:r>
                      <a:r>
                        <a:rPr lang="zh-CN" sz="1000" kern="100" dirty="0">
                          <a:effectLst/>
                        </a:rPr>
                        <a:t>将对我在今后的软件开发中起到极大的作用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558" y="3723253"/>
          <a:ext cx="5184576" cy="2929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/>
                <a:gridCol w="463887"/>
                <a:gridCol w="4154520"/>
              </a:tblGrid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王康明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72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155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</a:t>
                      </a:r>
                      <a:r>
                        <a:rPr lang="zh-CN" altLang="en-US" sz="1050" kern="100" dirty="0">
                          <a:effectLst/>
                        </a:rPr>
                        <a:t>前端</a:t>
                      </a:r>
                      <a:r>
                        <a:rPr lang="zh-CN" sz="1050" kern="100" dirty="0">
                          <a:effectLst/>
                        </a:rPr>
                        <a:t>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9020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831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</a:t>
                      </a:r>
                      <a:r>
                        <a:rPr lang="zh-CN" altLang="en-US" sz="1050" kern="100" dirty="0">
                          <a:effectLst/>
                        </a:rPr>
                        <a:t>体会到</a:t>
                      </a:r>
                      <a:r>
                        <a:rPr lang="zh-CN" sz="1050" kern="100" dirty="0">
                          <a:effectLst/>
                        </a:rPr>
                        <a:t>了</a:t>
                      </a:r>
                      <a:r>
                        <a:rPr lang="zh-CN" altLang="en-US" sz="1050" kern="100" dirty="0">
                          <a:effectLst/>
                        </a:rPr>
                        <a:t>软件设计的复杂性、分工的困难性，除了从本组组员之外，还学习了其他组同学合理高效的分工方法，本组和其他组同学的项目也开拓了我的视野，</a:t>
                      </a:r>
                      <a:r>
                        <a:rPr lang="zh-CN" sz="1050" kern="100" dirty="0">
                          <a:effectLst/>
                        </a:rPr>
                        <a:t>提高了</a:t>
                      </a:r>
                      <a:r>
                        <a:rPr lang="zh-CN" altLang="en-US" sz="1050" kern="100" dirty="0">
                          <a:effectLst/>
                        </a:rPr>
                        <a:t>业务</a:t>
                      </a:r>
                      <a:r>
                        <a:rPr lang="zh-CN" sz="1050" kern="100" dirty="0">
                          <a:effectLst/>
                        </a:rPr>
                        <a:t>水平，</a:t>
                      </a:r>
                      <a:r>
                        <a:rPr lang="zh-CN" altLang="en-US" sz="1000" kern="100" dirty="0">
                          <a:effectLst/>
                        </a:rPr>
                        <a:t>有利于个人的职场发展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4398" y="3723253"/>
          <a:ext cx="5184576" cy="3475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"/>
                <a:gridCol w="463636"/>
                <a:gridCol w="415452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刘佳恒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590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66</a:t>
                      </a:r>
                      <a:r>
                        <a:rPr lang="zh-CN" altLang="en-US" sz="1050" kern="100" dirty="0">
                          <a:effectLst/>
                        </a:rPr>
                        <a:t>小时</a:t>
                      </a:r>
                      <a:endParaRPr lang="zh-CN" altLang="en-US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111155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编写项目风格转换算法代码；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9020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</a:t>
                      </a:r>
                      <a:r>
                        <a:rPr lang="zh-CN" altLang="en-US" sz="1050" kern="100" dirty="0">
                          <a:effectLst/>
                        </a:rPr>
                        <a:t>体会到</a:t>
                      </a:r>
                      <a:r>
                        <a:rPr lang="zh-CN" sz="1050" kern="100" dirty="0">
                          <a:effectLst/>
                        </a:rPr>
                        <a:t>了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代码开发只是软件工程的一部分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其他部分比如需求分析、软件测试、文档编写、进度控制等也非常重要，项目的进展不可能一帆风顺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团队要及时沟通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认真总结反思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就能够应对。</a:t>
                      </a:r>
                      <a:endParaRPr lang="en-US" altLang="zh-CN" sz="1200" kern="100" dirty="0">
                        <a:latin typeface="+mn-ea"/>
                        <a:cs typeface="Times New Roman" panose="02020503050405090304" pitchFamily="18" charset="0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4635" y="188365"/>
          <a:ext cx="5184576" cy="3267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/>
                <a:gridCol w="463887"/>
                <a:gridCol w="4154520"/>
              </a:tblGrid>
              <a:tr h="2158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常佳辉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979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61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070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进行需求分析，产出需求规格说明书；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对其他组进行需求评审及测试评审，产出评审报告；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编写前端代码，测试软件功能。</a:t>
                      </a:r>
                      <a:endParaRPr lang="en-US" alt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根据其他组评审报告，修改产出文档及项目代码。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统计整合实验</a:t>
                      </a:r>
                      <a:r>
                        <a:rPr lang="en-US" alt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数据，分析报告。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80910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认真完成了实验</a:t>
                      </a:r>
                      <a:r>
                        <a:rPr lang="en-US" alt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的管理，对项目的有计划的管理贡献了自己的分量。让项目的数据统计有迹可循，做项目总结时有科学确切的参考数据，结论贴近事实。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这一阶段中，我充分体会到了项目管理中的计划安排的重要性，一个好的计划和项目记录工作能带来更高的效率和工作内容安排。另外对于软件开发的过程，我体会到了团队协作的重要性，沟通和协作是完成艰巨任务的基石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2558" y="3656951"/>
          <a:ext cx="5184576" cy="2831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/>
                <a:gridCol w="463887"/>
                <a:gridCol w="4154520"/>
              </a:tblGrid>
              <a:tr h="201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牟秋宇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个人工作总结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72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1558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effectLst/>
                        </a:rPr>
                        <a:t>根据项目任务产出项目计划书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</a:t>
                      </a:r>
                      <a:r>
                        <a:rPr lang="zh-CN" altLang="en-US" sz="1050" kern="100" dirty="0">
                          <a:effectLst/>
                        </a:rPr>
                        <a:t>前端</a:t>
                      </a:r>
                      <a:r>
                        <a:rPr lang="zh-CN" sz="1050" kern="100" dirty="0">
                          <a:effectLst/>
                        </a:rPr>
                        <a:t>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6246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  <a:endParaRPr lang="zh-CN" alt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体会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</a:t>
                      </a:r>
                      <a:r>
                        <a:rPr lang="zh-CN" altLang="en-US" sz="1050" kern="100" dirty="0">
                          <a:effectLst/>
                        </a:rPr>
                        <a:t>对于如何系统性的、规范化的、过程化的开发软件有深入的认识</a:t>
                      </a:r>
                      <a:r>
                        <a:rPr lang="zh-CN" altLang="en-US" sz="1200" kern="100" dirty="0">
                          <a:effectLst/>
                        </a:rPr>
                        <a:t>也对软件工程方法、工具有了更深入的了解。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003300" y="3484650"/>
          <a:ext cx="5184576" cy="3060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/>
                <a:gridCol w="463887"/>
                <a:gridCol w="4154520"/>
              </a:tblGrid>
              <a:tr h="2158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张祥国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cPr/>
                </a:tc>
              </a:tr>
              <a:tr h="25979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61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76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进行项目任务进行需求分析，产出需求规格说明书；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对其他组进行需求评审及测试评审，产出评审报告；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编写前端代码，测试软件功能。</a:t>
                      </a:r>
                      <a:endParaRPr lang="en-US" alt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根据其他组评审报告，修改产出文档及项目代码。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991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认真按时完成了小组分配的任务，积极参与了实验中的各种工作，并且提出了一些自己的想法，对团队做出了一定 贡献。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次软工实验让我体会到了软件工程的规范和复杂，开发只是其中一小部分，完备的软件需求和测试等流程保证了软件制品的规范性。我也认识到了小组分工和合作的重要性，一个优秀的软件背后一定有优秀的团队。</a:t>
                      </a: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34566" y="948789"/>
          <a:ext cx="11521280" cy="497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92088"/>
                <a:gridCol w="9865096"/>
              </a:tblGrid>
              <a:tr h="436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工时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体会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马广洲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00" dirty="0">
                          <a:effectLst/>
                          <a:latin typeface="+mn-ea"/>
                          <a:ea typeface="+mn-ea"/>
                        </a:rPr>
                        <a:t>在这次软工实验中，我学到了规范的软件工程管理流程，提高了业务水平和沟通合作的能力，将对我在今后的软件开发中起到极大的作用。</a:t>
                      </a:r>
                      <a:endParaRPr lang="zh-CN" altLang="zh-CN" sz="1400" kern="100" dirty="0">
                        <a:effectLst/>
                        <a:latin typeface="+mn-ea"/>
                        <a:ea typeface="+mn-ea"/>
                        <a:cs typeface="Times New Roman" panose="0202050305040509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王康明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在这次软工实验中，我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体会到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软件设计的复杂性、分工的困难性，除了从本组组员之外，还学习了其他组同学合理高效的分工方法，本组和其他组同学的项目也开拓了我的视野，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提高了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业务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水平，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有利于个人的职场发展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刘佳恒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66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在这次软工实验中，我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体会到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代码开发只是软件工程的一部分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其他部分比如需求分析、软件测试、文档编写、进度控制等也非常重要，项目的进展不可能一帆风顺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团队要及时沟通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认真总结反思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就能够应对。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常佳辉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一阶段中，我充分体会到了项目管理中的计划安排的重要性，一个好的计划和项目记录工作能带来更高的效率和工作内容安排。另外对于软件开发的过程，我体会到了团队协作的重要性，沟通和协作是完成艰巨任务的基石。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牟秋宇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对于如何系统性的、规范化的、过程化的开发软件有深入的认识也对软件工程方法、工具有了更深入的了解。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张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祥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国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这次软工实验让我体会到了软件工程的规范和复杂，开发只是其中一小部分，完备的软件需求和测试等流程保证了软件制品的规范性。我也认识到了小组分工和合作的重要性，一个优秀的软件背后一定有优秀的团队。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5086" y="3060157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感謝批評指正</a:t>
            </a:r>
            <a:endParaRPr lang="zh-CN" altLang="en-US" sz="6000" dirty="0">
              <a:solidFill>
                <a:schemeClr val="bg1"/>
              </a:solidFill>
              <a:latin typeface="MStiffHei HKS UltraBold" panose="00000900000000000000" pitchFamily="2" charset="-120"/>
              <a:ea typeface="MStiffHei HKS UltraBold" panose="00000900000000000000" pitchFamily="2" charset="-12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3608" y="592543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答辩人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软件需求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270670" y="1772825"/>
          <a:ext cx="8337812" cy="12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53"/>
                <a:gridCol w="2084453"/>
                <a:gridCol w="2084453"/>
                <a:gridCol w="2084453"/>
              </a:tblGrid>
              <a:tr h="401438">
                <a:tc gridSpan="4">
                  <a:txBody>
                    <a:bodyPr/>
                    <a:lstStyle/>
                    <a:p>
                      <a:r>
                        <a:rPr lang="zh-CN" altLang="en-US" b="1" dirty="0"/>
                        <a:t>实验</a:t>
                      </a:r>
                      <a:r>
                        <a:rPr lang="en-US" altLang="zh-CN" b="1" dirty="0"/>
                        <a:t>1 </a:t>
                      </a:r>
                      <a:r>
                        <a:rPr lang="zh-CN" altLang="en-US" b="1" dirty="0"/>
                        <a:t>软件需求分析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1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需求文档字数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需求用例项数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版本更迭数量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11635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（用例图）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0710" y="3284984"/>
            <a:ext cx="8424936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从用户角度编写需求文档内容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 → 分析功能项目 → 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 → 其他辅助内容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保留一定的扩展性，以便后续的内容增添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82747" y="486815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软件需求评审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813795" y="1700808"/>
          <a:ext cx="8568952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580"/>
                <a:gridCol w="2429580"/>
                <a:gridCol w="1898109"/>
                <a:gridCol w="1811683"/>
              </a:tblGrid>
              <a:tr h="456050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软件需求评审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为其他小组提出问题数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接受其他小组问题数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接受并修改数量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评审结果字数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5904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29919" y="3429000"/>
            <a:ext cx="6336704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小组的需求说明文档进行评审，并接受这些小组对我们小组文档提出的问题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根据轻微、中等、严重三个等级，为意见分级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根据其他小组评审意见，分配同学修改需求文档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51036" y="476673"/>
            <a:ext cx="333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 软件产品改进与展示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558702" y="1700808"/>
          <a:ext cx="5688632" cy="15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25083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3 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软件产品改进与展示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394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编写代码数量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修改迭代次数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8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3237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94252" y="3745288"/>
            <a:ext cx="7056784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根据之前的设计，使用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框架编写网页的内容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为每个同学分别分配页面以及后端实现任务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统计代码行数，并计算各个同学任务量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实验四 软件测试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270961" y="1196756"/>
          <a:ext cx="8772112" cy="22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028"/>
                <a:gridCol w="2193028"/>
                <a:gridCol w="2193028"/>
                <a:gridCol w="2193028"/>
              </a:tblGrid>
              <a:tr h="501177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软件测试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测试文档字数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测试类型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版本更迭数量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9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16917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单元测试用例：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系统测试用例：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非功能性测试：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非功能性测试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4606" y="3837938"/>
            <a:ext cx="10369152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输出文档：测试需求规格说明书；测试报告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辅助，对注册、登录、创建作品、浏览作品、评论、查看作品等函数部分进行了单元测试；对基本功能进行了系统测试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根据测试结果，找到了软件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个缺陷，以边际值和返回数据的问题为主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实验四 软件测试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135" y="2287144"/>
            <a:ext cx="6048672" cy="2536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在设计测试用例过程中，参考流程图以及函数的输入输出数据，以尽量覆盖每个语句，保证输入数据正确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根据之后其他小组对本小组的评审意见，分配小组成员修改文档以及软件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606" y="1772816"/>
            <a:ext cx="4104456" cy="356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0" y="1192530"/>
          <a:ext cx="58635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/>
                <a:gridCol w="1954530"/>
                <a:gridCol w="1954530"/>
              </a:tblGrid>
              <a:tr h="640080">
                <a:tc gridSpan="3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Arial" panose="020B0604020202090204" pitchFamily="34" charset="0"/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测试报告评审情况（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组测试报告）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7765" y="1301750"/>
          <a:ext cx="5863590" cy="126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/>
                <a:gridCol w="1954530"/>
                <a:gridCol w="1954530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组测试规格说明书）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65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3" y="2683257"/>
          <a:ext cx="599612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/>
                <a:gridCol w="2112235"/>
                <a:gridCol w="1771650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81090" y="2683510"/>
          <a:ext cx="599694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0"/>
                <a:gridCol w="1998980"/>
                <a:gridCol w="1998980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组软件项目）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流程图: 离页连接符 23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9241835" y="476673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软件测试评审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3515" y="646748"/>
            <a:ext cx="485394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组进行评审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4157980"/>
          <a:ext cx="591312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40"/>
                <a:gridCol w="1971040"/>
                <a:gridCol w="1971040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36665" y="4157863"/>
          <a:ext cx="633670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/>
                <a:gridCol w="2112235"/>
                <a:gridCol w="2112235"/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组软件项目）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5765165"/>
          <a:ext cx="5863590" cy="80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/>
                <a:gridCol w="1954530"/>
                <a:gridCol w="1954530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测试说明书概况（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组测试规格说明书）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47765" y="5765048"/>
          <a:ext cx="6336705" cy="80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/>
                <a:gridCol w="2112235"/>
                <a:gridCol w="2112235"/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软件测试概况（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组软件项目）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测试用例数：</a:t>
                      </a:r>
                      <a:r>
                        <a:rPr lang="en-US" altLang="zh-CN" dirty="0"/>
                        <a:t>30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通过条数：</a:t>
                      </a:r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出现问题条数：</a:t>
                      </a:r>
                      <a:r>
                        <a:rPr lang="en-US" altLang="zh-CN" dirty="0"/>
                        <a:t>14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47675" y="4084320"/>
          <a:ext cx="58470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5"/>
                <a:gridCol w="2108200"/>
                <a:gridCol w="1790065"/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C-</a:t>
                      </a:r>
                      <a:r>
                        <a:rPr lang="zh-CN" altLang="en-US" dirty="0"/>
                        <a:t>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27254" y="408457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/>
                <a:gridCol w="1982936"/>
                <a:gridCol w="1684040"/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C-</a:t>
                      </a:r>
                      <a:r>
                        <a:rPr lang="zh-CN" altLang="en-US" dirty="0"/>
                        <a:t>测试报告）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6827" y="5496818"/>
          <a:ext cx="58916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05"/>
                <a:gridCol w="1983179"/>
                <a:gridCol w="1684040"/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D-</a:t>
                      </a:r>
                      <a:r>
                        <a:rPr lang="zh-CN" altLang="en-US" dirty="0"/>
                        <a:t>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527254" y="549681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/>
                <a:gridCol w="1982936"/>
                <a:gridCol w="1684040"/>
              </a:tblGrid>
              <a:tr h="36576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D-</a:t>
                      </a:r>
                      <a:r>
                        <a:rPr lang="zh-CN" altLang="en-US" dirty="0"/>
                        <a:t>测试报告）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流程图: 离页连接符 23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9241835" y="476673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软件测试评审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0745" y="1172210"/>
            <a:ext cx="4853940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组对本组进行评审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47675" y="875665"/>
          <a:ext cx="582739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65"/>
                <a:gridCol w="1942465"/>
                <a:gridCol w="1942465"/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A-</a:t>
                      </a:r>
                      <a:r>
                        <a:rPr lang="zh-CN" altLang="en-US" dirty="0"/>
                        <a:t>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47040" y="2408555"/>
          <a:ext cx="5848350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/>
                <a:gridCol w="1949450"/>
                <a:gridCol w="1949450"/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B-</a:t>
                      </a:r>
                      <a:r>
                        <a:rPr lang="zh-CN" altLang="en-US" dirty="0"/>
                        <a:t>测试规格说明书）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527165" y="2408555"/>
          <a:ext cx="5501640" cy="144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/>
                <a:gridCol w="1833880"/>
                <a:gridCol w="1833880"/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B-</a:t>
                      </a:r>
                      <a:r>
                        <a:rPr lang="zh-CN" altLang="en-US" dirty="0"/>
                        <a:t>软件项目）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47675" y="372428"/>
            <a:ext cx="485394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组对本组评审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TABLE_BEAUTIFY" val="smartTable{a6fae6be-5c7e-4aa6-a4f4-f9cdd303905b}"/>
</p:tagLst>
</file>

<file path=ppt/tags/tag2.xml><?xml version="1.0" encoding="utf-8"?>
<p:tagLst xmlns:p="http://schemas.openxmlformats.org/presentationml/2006/main">
  <p:tag name="KSO_WM_UNIT_TABLE_BEAUTIFY" val="smartTable{4ffb6276-e03f-4f64-a93c-96bb6ca7edb6}"/>
</p:tagLst>
</file>

<file path=ppt/tags/tag3.xml><?xml version="1.0" encoding="utf-8"?>
<p:tagLst xmlns:p="http://schemas.openxmlformats.org/presentationml/2006/main">
  <p:tag name="KSO_WM_UNIT_TABLE_BEAUTIFY" val="{8523317d-317a-4da7-8e08-11217909d930}"/>
</p:tagLst>
</file>

<file path=ppt/tags/tag4.xml><?xml version="1.0" encoding="utf-8"?>
<p:tagLst xmlns:p="http://schemas.openxmlformats.org/presentationml/2006/main">
  <p:tag name="KSO_WM_UNIT_TABLE_BEAUTIFY" val="{66793791-c816-4a82-9a33-aaaeea09164b}"/>
</p:tagLst>
</file>

<file path=ppt/tags/tag5.xml><?xml version="1.0" encoding="utf-8"?>
<p:tagLst xmlns:p="http://schemas.openxmlformats.org/presentationml/2006/main">
  <p:tag name="KSO_WM_UNIT_TABLE_BEAUTIFY" val="smartTable{ff9f775c-4c89-401e-aaf6-e2a5661142c7}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5133</Words>
  <Application>WPS 演示</Application>
  <PresentationFormat>自定义</PresentationFormat>
  <Paragraphs>808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汉仪旗黑KW</vt:lpstr>
      <vt:lpstr>MStiffHei HKS UltraBold</vt:lpstr>
      <vt:lpstr>苹方-简</vt:lpstr>
      <vt:lpstr>宋体</vt:lpstr>
      <vt:lpstr>Calibri</vt:lpstr>
      <vt:lpstr>Times New Roman</vt:lpstr>
      <vt:lpstr>Helvetica Neue</vt:lpstr>
      <vt:lpstr>宋体</vt:lpstr>
      <vt:lpstr>Arial Unicode MS</vt:lpstr>
      <vt:lpstr>汉仪书宋二KW</vt:lpstr>
      <vt:lpstr>1</vt:lpstr>
      <vt:lpstr>PowerPoint 演示文稿</vt:lpstr>
      <vt:lpstr>实验1-8总结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个人总结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张有忌</dc:creator>
  <dc:description>1</dc:description>
  <dc:subject>1</dc:subject>
  <cp:lastModifiedBy>liujiaheng</cp:lastModifiedBy>
  <cp:revision>73</cp:revision>
  <dcterms:created xsi:type="dcterms:W3CDTF">2020-06-12T07:53:35Z</dcterms:created>
  <dcterms:modified xsi:type="dcterms:W3CDTF">2020-06-12T07:53:35Z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