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9" r:id="rId2"/>
    <p:sldId id="313" r:id="rId3"/>
    <p:sldId id="300" r:id="rId4"/>
    <p:sldId id="301" r:id="rId5"/>
    <p:sldId id="302" r:id="rId6"/>
    <p:sldId id="303" r:id="rId7"/>
    <p:sldId id="304" r:id="rId8"/>
    <p:sldId id="308" r:id="rId9"/>
    <p:sldId id="309" r:id="rId10"/>
    <p:sldId id="310" r:id="rId11"/>
    <p:sldId id="311" r:id="rId12"/>
    <p:sldId id="312" r:id="rId13"/>
    <p:sldId id="314" r:id="rId14"/>
    <p:sldId id="298" r:id="rId15"/>
    <p:sldId id="299" r:id="rId16"/>
    <p:sldId id="315" r:id="rId17"/>
    <p:sldId id="289" r:id="rId18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FFFFFF"/>
    <a:srgbClr val="E8E8E6"/>
    <a:srgbClr val="D0D8E8"/>
    <a:srgbClr val="414455"/>
    <a:srgbClr val="080808"/>
    <a:srgbClr val="9498AE"/>
    <a:srgbClr val="7C819C"/>
    <a:srgbClr val="636883"/>
    <a:srgbClr val="5357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20" autoAdjust="0"/>
    <p:restoredTop sz="95309" autoAdjust="0"/>
  </p:normalViewPr>
  <p:slideViewPr>
    <p:cSldViewPr>
      <p:cViewPr varScale="1">
        <p:scale>
          <a:sx n="82" d="100"/>
          <a:sy n="82" d="100"/>
        </p:scale>
        <p:origin x="816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提交占比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5F5-40DC-B091-999C11570C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5F5-40DC-B091-999C11570CF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5F5-40DC-B091-999C11570CF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5F5-40DC-B091-999C11570CF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C5F5-40DC-B091-999C11570CF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C5F5-40DC-B091-999C11570CF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阶段1</c:v>
                </c:pt>
                <c:pt idx="1">
                  <c:v>阶段2</c:v>
                </c:pt>
                <c:pt idx="2">
                  <c:v>阶段3</c:v>
                </c:pt>
                <c:pt idx="3">
                  <c:v>阶段4</c:v>
                </c:pt>
                <c:pt idx="4">
                  <c:v>阶段5</c:v>
                </c:pt>
                <c:pt idx="5">
                  <c:v>阶段6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0.04</c:v>
                </c:pt>
                <c:pt idx="1">
                  <c:v>0.1</c:v>
                </c:pt>
                <c:pt idx="2">
                  <c:v>0.24</c:v>
                </c:pt>
                <c:pt idx="3">
                  <c:v>0.3</c:v>
                </c:pt>
                <c:pt idx="4">
                  <c:v>0.12</c:v>
                </c:pt>
                <c:pt idx="5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5F5-40DC-B091-999C11570CFD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各阶段成员贡献占比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常佳辉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阶段1</c:v>
                </c:pt>
                <c:pt idx="1">
                  <c:v>阶段2</c:v>
                </c:pt>
                <c:pt idx="2">
                  <c:v>阶段3</c:v>
                </c:pt>
                <c:pt idx="3">
                  <c:v>阶段4</c:v>
                </c:pt>
                <c:pt idx="4">
                  <c:v>阶段5</c:v>
                </c:pt>
                <c:pt idx="5">
                  <c:v>阶段6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0.12</c:v>
                </c:pt>
                <c:pt idx="1">
                  <c:v>0.19</c:v>
                </c:pt>
                <c:pt idx="2">
                  <c:v>7.0000000000000007E-2</c:v>
                </c:pt>
                <c:pt idx="3">
                  <c:v>0.12</c:v>
                </c:pt>
                <c:pt idx="4">
                  <c:v>0.08</c:v>
                </c:pt>
                <c:pt idx="5" formatCode="0%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A9-40AA-8E17-8940718DAA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刘佳恒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阶段1</c:v>
                </c:pt>
                <c:pt idx="1">
                  <c:v>阶段2</c:v>
                </c:pt>
                <c:pt idx="2">
                  <c:v>阶段3</c:v>
                </c:pt>
                <c:pt idx="3">
                  <c:v>阶段4</c:v>
                </c:pt>
                <c:pt idx="4">
                  <c:v>阶段5</c:v>
                </c:pt>
                <c:pt idx="5">
                  <c:v>阶段6</c:v>
                </c:pt>
              </c:strCache>
            </c:strRef>
          </c:cat>
          <c:val>
            <c:numRef>
              <c:f>Sheet1!$C$2:$C$7</c:f>
              <c:numCache>
                <c:formatCode>0.00%</c:formatCode>
                <c:ptCount val="6"/>
                <c:pt idx="0">
                  <c:v>0.12</c:v>
                </c:pt>
                <c:pt idx="1">
                  <c:v>0.1</c:v>
                </c:pt>
                <c:pt idx="2">
                  <c:v>0.15</c:v>
                </c:pt>
                <c:pt idx="3">
                  <c:v>0.15</c:v>
                </c:pt>
                <c:pt idx="4">
                  <c:v>0.15</c:v>
                </c:pt>
                <c:pt idx="5" formatCode="0%">
                  <c:v>0.14000000000000001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A9-40AA-8E17-8940718DAA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马广洲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阶段1</c:v>
                </c:pt>
                <c:pt idx="1">
                  <c:v>阶段2</c:v>
                </c:pt>
                <c:pt idx="2">
                  <c:v>阶段3</c:v>
                </c:pt>
                <c:pt idx="3">
                  <c:v>阶段4</c:v>
                </c:pt>
                <c:pt idx="4">
                  <c:v>阶段5</c:v>
                </c:pt>
                <c:pt idx="5">
                  <c:v>阶段6</c:v>
                </c:pt>
              </c:strCache>
            </c:strRef>
          </c:cat>
          <c:val>
            <c:numRef>
              <c:f>Sheet1!$D$2:$D$7</c:f>
              <c:numCache>
                <c:formatCode>0.00%</c:formatCode>
                <c:ptCount val="6"/>
                <c:pt idx="0">
                  <c:v>0.12</c:v>
                </c:pt>
                <c:pt idx="1">
                  <c:v>0.15</c:v>
                </c:pt>
                <c:pt idx="2">
                  <c:v>0.15</c:v>
                </c:pt>
                <c:pt idx="3">
                  <c:v>0.17</c:v>
                </c:pt>
                <c:pt idx="4">
                  <c:v>0.21</c:v>
                </c:pt>
                <c:pt idx="5" formatCode="0%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FA9-40AA-8E17-8940718DAAE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牟秋宇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阶段1</c:v>
                </c:pt>
                <c:pt idx="1">
                  <c:v>阶段2</c:v>
                </c:pt>
                <c:pt idx="2">
                  <c:v>阶段3</c:v>
                </c:pt>
                <c:pt idx="3">
                  <c:v>阶段4</c:v>
                </c:pt>
                <c:pt idx="4">
                  <c:v>阶段5</c:v>
                </c:pt>
                <c:pt idx="5">
                  <c:v>阶段6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0.25</c:v>
                </c:pt>
                <c:pt idx="1">
                  <c:v>0.13</c:v>
                </c:pt>
                <c:pt idx="2">
                  <c:v>0.15</c:v>
                </c:pt>
                <c:pt idx="3">
                  <c:v>0.13</c:v>
                </c:pt>
                <c:pt idx="4">
                  <c:v>0.21</c:v>
                </c:pt>
                <c:pt idx="5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FA9-40AA-8E17-8940718DAAE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潘安佶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阶段1</c:v>
                </c:pt>
                <c:pt idx="1">
                  <c:v>阶段2</c:v>
                </c:pt>
                <c:pt idx="2">
                  <c:v>阶段3</c:v>
                </c:pt>
                <c:pt idx="3">
                  <c:v>阶段4</c:v>
                </c:pt>
                <c:pt idx="4">
                  <c:v>阶段5</c:v>
                </c:pt>
                <c:pt idx="5">
                  <c:v>阶段6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0.12</c:v>
                </c:pt>
                <c:pt idx="1">
                  <c:v>0.17</c:v>
                </c:pt>
                <c:pt idx="2">
                  <c:v>0.22</c:v>
                </c:pt>
                <c:pt idx="3">
                  <c:v>0.14000000000000001</c:v>
                </c:pt>
                <c:pt idx="4">
                  <c:v>0.1</c:v>
                </c:pt>
                <c:pt idx="5">
                  <c:v>0.14000000000000001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FA9-40AA-8E17-8940718DAAE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王康明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阶段1</c:v>
                </c:pt>
                <c:pt idx="1">
                  <c:v>阶段2</c:v>
                </c:pt>
                <c:pt idx="2">
                  <c:v>阶段3</c:v>
                </c:pt>
                <c:pt idx="3">
                  <c:v>阶段4</c:v>
                </c:pt>
                <c:pt idx="4">
                  <c:v>阶段5</c:v>
                </c:pt>
                <c:pt idx="5">
                  <c:v>阶段6</c:v>
                </c:pt>
              </c:strCache>
            </c:strRef>
          </c:cat>
          <c:val>
            <c:numRef>
              <c:f>Sheet1!$G$2:$G$7</c:f>
              <c:numCache>
                <c:formatCode>0%</c:formatCode>
                <c:ptCount val="6"/>
                <c:pt idx="0">
                  <c:v>0.15</c:v>
                </c:pt>
                <c:pt idx="1">
                  <c:v>0.13</c:v>
                </c:pt>
                <c:pt idx="2">
                  <c:v>0.2</c:v>
                </c:pt>
                <c:pt idx="3">
                  <c:v>0.16</c:v>
                </c:pt>
                <c:pt idx="4">
                  <c:v>0.13</c:v>
                </c:pt>
                <c:pt idx="5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FA9-40AA-8E17-8940718DAAE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张祥国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阶段1</c:v>
                </c:pt>
                <c:pt idx="1">
                  <c:v>阶段2</c:v>
                </c:pt>
                <c:pt idx="2">
                  <c:v>阶段3</c:v>
                </c:pt>
                <c:pt idx="3">
                  <c:v>阶段4</c:v>
                </c:pt>
                <c:pt idx="4">
                  <c:v>阶段5</c:v>
                </c:pt>
                <c:pt idx="5">
                  <c:v>阶段6</c:v>
                </c:pt>
              </c:strCache>
            </c:strRef>
          </c:cat>
          <c:val>
            <c:numRef>
              <c:f>Sheet1!$H$2:$H$7</c:f>
              <c:numCache>
                <c:formatCode>0%</c:formatCode>
                <c:ptCount val="6"/>
                <c:pt idx="0">
                  <c:v>0.12</c:v>
                </c:pt>
                <c:pt idx="1">
                  <c:v>0.15</c:v>
                </c:pt>
                <c:pt idx="2">
                  <c:v>0.11</c:v>
                </c:pt>
                <c:pt idx="3">
                  <c:v>0.13</c:v>
                </c:pt>
                <c:pt idx="4">
                  <c:v>0.13</c:v>
                </c:pt>
                <c:pt idx="5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FA9-40AA-8E17-8940718DAA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8542176"/>
        <c:axId val="1758555072"/>
      </c:lineChart>
      <c:catAx>
        <c:axId val="1758542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58555072"/>
        <c:crosses val="autoZero"/>
        <c:auto val="1"/>
        <c:lblAlgn val="ctr"/>
        <c:lblOffset val="100"/>
        <c:noMultiLvlLbl val="0"/>
      </c:catAx>
      <c:valAx>
        <c:axId val="1758555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58542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13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贡献占比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C48-4998-8608-39DA674D68B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C48-4998-8608-39DA674D68B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C48-4998-8608-39DA674D68B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C48-4998-8608-39DA674D68B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C48-4998-8608-39DA674D68B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3C48-4998-8608-39DA674D68B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3C48-4998-8608-39DA674D68B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C48-4998-8608-39DA674D68B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C48-4998-8608-39DA674D68B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C48-4998-8608-39DA674D68B6}"/>
                </c:ext>
              </c:extLst>
            </c:dLbl>
            <c:dLbl>
              <c:idx val="3"/>
              <c:layout>
                <c:manualLayout>
                  <c:x val="-6.4527583504790202E-3"/>
                  <c:y val="-6.508178711242179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C48-4998-8608-39DA674D68B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C48-4998-8608-39DA674D68B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C48-4998-8608-39DA674D68B6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C48-4998-8608-39DA674D68B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33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常佳辉</c:v>
                </c:pt>
                <c:pt idx="1">
                  <c:v>刘佳恒</c:v>
                </c:pt>
                <c:pt idx="2">
                  <c:v>马广洲</c:v>
                </c:pt>
                <c:pt idx="3">
                  <c:v>牟秋宇</c:v>
                </c:pt>
                <c:pt idx="4">
                  <c:v>潘安佶</c:v>
                </c:pt>
                <c:pt idx="5">
                  <c:v>王康明</c:v>
                </c:pt>
                <c:pt idx="6">
                  <c:v>张祥国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0.13</c:v>
                </c:pt>
                <c:pt idx="1">
                  <c:v>0.14000000000000001</c:v>
                </c:pt>
                <c:pt idx="2">
                  <c:v>0.16</c:v>
                </c:pt>
                <c:pt idx="3">
                  <c:v>0.15</c:v>
                </c:pt>
                <c:pt idx="4">
                  <c:v>0.15</c:v>
                </c:pt>
                <c:pt idx="5">
                  <c:v>0.15</c:v>
                </c:pt>
                <c:pt idx="6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C48-4998-8608-39DA674D68B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lt1"/>
    </cs:fontRef>
    <cs:defRPr sz="1195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0E5BC-B417-466E-A76A-1359E7C5B0BB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0E0E2-7263-44C4-AAA9-733DBA7BD2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</a:p>
          <a:p>
            <a:r>
              <a:rPr lang="en-US" dirty="0"/>
              <a:t>https://liangliangtuwen.tmall.com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128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82A8-D6B6-4FDA-A495-4D437BAFBB60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DD927-E55F-4D12-BD2D-8ABE6C912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FFFFFF"/>
          </a:fgClr>
          <a:bgClr>
            <a:srgbClr val="E8E8E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push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83130" y="1294"/>
            <a:ext cx="2011675" cy="182523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02918" y="2173796"/>
            <a:ext cx="8687495" cy="2865281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815077" y="1818923"/>
            <a:ext cx="7375336" cy="354873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763" y="1818923"/>
            <a:ext cx="4544313" cy="322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4990631" y="2464835"/>
            <a:ext cx="64667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MStiffHei HKS UltraBold" panose="00000900000000000000" pitchFamily="2" charset="-120"/>
                <a:ea typeface="MStiffHei HKS UltraBold" panose="00000900000000000000" pitchFamily="2" charset="-120"/>
              </a:rPr>
              <a:t>G</a:t>
            </a:r>
            <a:r>
              <a:rPr lang="zh-CN" altLang="en-US" sz="4800" dirty="0">
                <a:solidFill>
                  <a:schemeClr val="bg1"/>
                </a:solidFill>
                <a:latin typeface="MStiffHei HKS UltraBold" panose="00000900000000000000" pitchFamily="2" charset="-120"/>
                <a:ea typeface="MStiffHei HKS UltraBold" panose="00000900000000000000" pitchFamily="2" charset="-120"/>
              </a:rPr>
              <a:t>组</a:t>
            </a:r>
            <a:r>
              <a:rPr lang="en-US" altLang="zh-CN" sz="4800" dirty="0">
                <a:solidFill>
                  <a:schemeClr val="bg1"/>
                </a:solidFill>
                <a:latin typeface="MStiffHei HKS UltraBold" panose="00000900000000000000" pitchFamily="2" charset="-120"/>
                <a:ea typeface="MStiffHei HKS UltraBold" panose="00000900000000000000" pitchFamily="2" charset="-120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MStiffHei HKS UltraBold" panose="00000900000000000000" pitchFamily="2" charset="-120"/>
                <a:ea typeface="MStiffHei HKS UltraBold" panose="00000900000000000000" pitchFamily="2" charset="-120"/>
              </a:rPr>
              <a:t>基于</a:t>
            </a:r>
            <a:r>
              <a:rPr lang="en-US" altLang="zh-CN" sz="4800" dirty="0">
                <a:solidFill>
                  <a:schemeClr val="bg1"/>
                </a:solidFill>
                <a:latin typeface="MStiffHei HKS UltraBold" panose="00000900000000000000" pitchFamily="2" charset="-120"/>
                <a:ea typeface="MStiffHei HKS UltraBold" panose="00000900000000000000" pitchFamily="2" charset="-120"/>
              </a:rPr>
              <a:t>Flask</a:t>
            </a:r>
            <a:r>
              <a:rPr lang="zh-CN" altLang="en-US" sz="4800" dirty="0">
                <a:solidFill>
                  <a:schemeClr val="bg1"/>
                </a:solidFill>
                <a:latin typeface="MStiffHei HKS UltraBold" panose="00000900000000000000" pitchFamily="2" charset="-120"/>
                <a:ea typeface="MStiffHei HKS UltraBold" panose="00000900000000000000" pitchFamily="2" charset="-120"/>
              </a:rPr>
              <a:t>框架的艺术创作平台</a:t>
            </a:r>
            <a:endParaRPr lang="zh-CN" altLang="en-US" sz="6000" dirty="0">
              <a:solidFill>
                <a:schemeClr val="bg1"/>
              </a:solidFill>
              <a:latin typeface="MStiffHei HKS UltraBold" panose="00000900000000000000" pitchFamily="2" charset="-120"/>
              <a:ea typeface="MStiffHei HKS UltraBold" panose="00000900000000000000" pitchFamily="2" charset="-12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80710" y="5805264"/>
            <a:ext cx="3096453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1" dirty="0">
                <a:solidFill>
                  <a:srgbClr val="414455"/>
                </a:solidFill>
              </a:rPr>
              <a:t>答辩人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组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073163" y="960929"/>
            <a:ext cx="681980" cy="681980"/>
            <a:chOff x="952456" y="3218117"/>
            <a:chExt cx="877066" cy="877066"/>
          </a:xfrm>
        </p:grpSpPr>
        <p:sp>
          <p:nvSpPr>
            <p:cNvPr id="38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0" name="Picture 3" descr="D:\360data\重要数据\桌面\4675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696" y="3367890"/>
              <a:ext cx="478586" cy="57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组合 40"/>
          <p:cNvGrpSpPr/>
          <p:nvPr/>
        </p:nvGrpSpPr>
        <p:grpSpPr>
          <a:xfrm>
            <a:off x="6978091" y="960929"/>
            <a:ext cx="681980" cy="681980"/>
            <a:chOff x="2812677" y="3391963"/>
            <a:chExt cx="877066" cy="877066"/>
          </a:xfrm>
        </p:grpSpPr>
        <p:sp>
          <p:nvSpPr>
            <p:cNvPr id="42" name="椭圆 50"/>
            <p:cNvSpPr>
              <a:spLocks noChangeArrowheads="1"/>
            </p:cNvSpPr>
            <p:nvPr/>
          </p:nvSpPr>
          <p:spPr bwMode="auto">
            <a:xfrm>
              <a:off x="2812677" y="3391963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3" name="Picture 4" descr="D:\360data\重要数据\桌面\未标题-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249" y="3537498"/>
              <a:ext cx="419922" cy="586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组合 43"/>
          <p:cNvGrpSpPr/>
          <p:nvPr/>
        </p:nvGrpSpPr>
        <p:grpSpPr>
          <a:xfrm>
            <a:off x="7883019" y="960929"/>
            <a:ext cx="681980" cy="681980"/>
            <a:chOff x="4672898" y="2936570"/>
            <a:chExt cx="877066" cy="877066"/>
          </a:xfrm>
        </p:grpSpPr>
        <p:sp>
          <p:nvSpPr>
            <p:cNvPr id="45" name="椭圆 44"/>
            <p:cNvSpPr>
              <a:spLocks noChangeArrowheads="1"/>
            </p:cNvSpPr>
            <p:nvPr/>
          </p:nvSpPr>
          <p:spPr bwMode="auto">
            <a:xfrm>
              <a:off x="4672898" y="293657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6" name="Picture 5" descr="D:\360data\重要数据\桌面\未标题-4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5149" y="3095025"/>
              <a:ext cx="532564" cy="51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组合 46"/>
          <p:cNvGrpSpPr/>
          <p:nvPr/>
        </p:nvGrpSpPr>
        <p:grpSpPr>
          <a:xfrm>
            <a:off x="8787947" y="960929"/>
            <a:ext cx="681980" cy="681980"/>
            <a:chOff x="6533119" y="2285390"/>
            <a:chExt cx="877066" cy="877066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auto">
            <a:xfrm>
              <a:off x="6533119" y="228539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9" name="Picture 6" descr="D:\360data\重要数据\桌面\未标题-5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5358" y="2430447"/>
              <a:ext cx="512614" cy="586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组合 49"/>
          <p:cNvGrpSpPr/>
          <p:nvPr/>
        </p:nvGrpSpPr>
        <p:grpSpPr>
          <a:xfrm>
            <a:off x="9692875" y="960929"/>
            <a:ext cx="681980" cy="681980"/>
            <a:chOff x="8393340" y="1988840"/>
            <a:chExt cx="877066" cy="877066"/>
          </a:xfrm>
        </p:grpSpPr>
        <p:sp>
          <p:nvSpPr>
            <p:cNvPr id="51" name="椭圆 50"/>
            <p:cNvSpPr>
              <a:spLocks noChangeArrowheads="1"/>
            </p:cNvSpPr>
            <p:nvPr/>
          </p:nvSpPr>
          <p:spPr bwMode="auto">
            <a:xfrm>
              <a:off x="8393340" y="198884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52" name="Picture 7" descr="D:\360data\重要数据\桌面\未标题-1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8665" y="2183926"/>
              <a:ext cx="564516" cy="486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组合 52"/>
          <p:cNvGrpSpPr/>
          <p:nvPr/>
        </p:nvGrpSpPr>
        <p:grpSpPr>
          <a:xfrm>
            <a:off x="10597802" y="960929"/>
            <a:ext cx="681980" cy="681980"/>
            <a:chOff x="10253559" y="2420888"/>
            <a:chExt cx="877066" cy="877066"/>
          </a:xfrm>
        </p:grpSpPr>
        <p:sp>
          <p:nvSpPr>
            <p:cNvPr id="54" name="椭圆 53"/>
            <p:cNvSpPr>
              <a:spLocks noChangeArrowheads="1"/>
            </p:cNvSpPr>
            <p:nvPr/>
          </p:nvSpPr>
          <p:spPr bwMode="auto">
            <a:xfrm>
              <a:off x="10253559" y="2420888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55" name="Picture 8" descr="D:\360data\重要数据\桌面\未标题-1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8676" y="2566876"/>
              <a:ext cx="606832" cy="585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" y="44874"/>
            <a:ext cx="1708398" cy="17083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66528" y="6381586"/>
            <a:ext cx="272382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按照既定计划完成工作。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70" y="1567815"/>
            <a:ext cx="8784590" cy="4554855"/>
          </a:xfrm>
          <a:prstGeom prst="rect">
            <a:avLst/>
          </a:prstGeom>
        </p:spPr>
      </p:pic>
      <p:sp>
        <p:nvSpPr>
          <p:cNvPr id="4" name="流程图: 离页连接符 3"/>
          <p:cNvSpPr/>
          <p:nvPr/>
        </p:nvSpPr>
        <p:spPr>
          <a:xfrm>
            <a:off x="8696384" y="300344"/>
            <a:ext cx="3502919" cy="1008097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3"/>
          <p:cNvSpPr txBox="1"/>
          <p:nvPr/>
        </p:nvSpPr>
        <p:spPr>
          <a:xfrm>
            <a:off x="8868772" y="404283"/>
            <a:ext cx="33216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实验六 软件进度计划与控制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34566" y="2420888"/>
          <a:ext cx="648778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5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阶段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提交数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占比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387" marR="66387" marT="33193" marB="331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387" marR="66387" marT="33193" marB="331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387" marR="66387" marT="33193" marB="331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387" marR="66387" marT="33193" marB="331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387" marR="66387" marT="33193" marB="331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387" marR="66387" marT="33193" marB="331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774393" y="5308099"/>
            <a:ext cx="174278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个提交</a:t>
            </a:r>
          </a:p>
        </p:txBody>
      </p:sp>
      <p:graphicFrame>
        <p:nvGraphicFramePr>
          <p:cNvPr id="9" name="图表 8"/>
          <p:cNvGraphicFramePr/>
          <p:nvPr/>
        </p:nvGraphicFramePr>
        <p:xfrm>
          <a:off x="5879182" y="1268760"/>
          <a:ext cx="6653438" cy="5417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8217" y="391861"/>
          <a:ext cx="2992654" cy="175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1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8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阶段</a:t>
                      </a:r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工作内容</a:t>
                      </a:r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历时</a:t>
                      </a:r>
                      <a:r>
                        <a:rPr lang="en-US" altLang="zh-CN" sz="1100" dirty="0"/>
                        <a:t>(w)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项目准备</a:t>
                      </a:r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</a:p>
                  </a:txBody>
                  <a:tcPr marL="51912" marR="51912" marT="25956" marB="2595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实验</a:t>
                      </a:r>
                      <a:r>
                        <a:rPr lang="en-US" altLang="zh-CN" sz="1100" dirty="0"/>
                        <a:t>1</a:t>
                      </a:r>
                      <a:r>
                        <a:rPr lang="zh-CN" altLang="en-US" sz="1100" dirty="0"/>
                        <a:t>：软件需求分析</a:t>
                      </a:r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</a:p>
                  </a:txBody>
                  <a:tcPr marL="51912" marR="51912" marT="25956" marB="2595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3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实验</a:t>
                      </a:r>
                      <a:r>
                        <a:rPr lang="en-US" altLang="zh-CN" sz="1100" dirty="0"/>
                        <a:t>2</a:t>
                      </a:r>
                      <a:r>
                        <a:rPr lang="zh-CN" altLang="en-US" sz="1100" dirty="0"/>
                        <a:t>：软件需求评审</a:t>
                      </a:r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</a:p>
                  </a:txBody>
                  <a:tcPr marL="51912" marR="51912" marT="25956" marB="2595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4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实验</a:t>
                      </a:r>
                      <a:r>
                        <a:rPr lang="en-US" altLang="zh-CN" sz="1100" dirty="0"/>
                        <a:t>3</a:t>
                      </a:r>
                      <a:r>
                        <a:rPr lang="zh-CN" altLang="en-US" sz="1100" dirty="0"/>
                        <a:t>：软件产品改进与测试</a:t>
                      </a:r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3</a:t>
                      </a:r>
                    </a:p>
                  </a:txBody>
                  <a:tcPr marL="51912" marR="51912" marT="25956" marB="2595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实验</a:t>
                      </a:r>
                      <a:r>
                        <a:rPr lang="en-US" altLang="zh-CN" sz="1100" dirty="0"/>
                        <a:t>4</a:t>
                      </a:r>
                      <a:r>
                        <a:rPr lang="zh-CN" altLang="en-US" sz="1100" dirty="0"/>
                        <a:t>：软件测试</a:t>
                      </a:r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</a:p>
                  </a:txBody>
                  <a:tcPr marL="51912" marR="51912" marT="25956" marB="2595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6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实验</a:t>
                      </a:r>
                      <a:r>
                        <a:rPr lang="en-US" altLang="zh-CN" sz="1100" dirty="0"/>
                        <a:t>5</a:t>
                      </a:r>
                      <a:r>
                        <a:rPr lang="zh-CN" altLang="en-US" sz="1100" dirty="0"/>
                        <a:t>：软件测试评审</a:t>
                      </a:r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</a:p>
                  </a:txBody>
                  <a:tcPr marL="51912" marR="51912" marT="25956" marB="2595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7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实验</a:t>
                      </a:r>
                      <a:r>
                        <a:rPr lang="en-US" altLang="zh-CN" sz="1100" dirty="0"/>
                        <a:t>6-8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贯穿</a:t>
                      </a:r>
                      <a:endParaRPr lang="en-US" altLang="zh-CN" sz="1100" dirty="0"/>
                    </a:p>
                  </a:txBody>
                  <a:tcPr marL="51912" marR="51912" marT="25956" marB="2595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流程图: 离页连接符 4"/>
          <p:cNvSpPr/>
          <p:nvPr/>
        </p:nvSpPr>
        <p:spPr>
          <a:xfrm>
            <a:off x="8687494" y="372734"/>
            <a:ext cx="3502919" cy="1008097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3"/>
          <p:cNvSpPr txBox="1"/>
          <p:nvPr/>
        </p:nvSpPr>
        <p:spPr>
          <a:xfrm>
            <a:off x="9496470" y="476673"/>
            <a:ext cx="20485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实验七 配置管理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913950" y="4766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个人贡献统计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334566" y="1628800"/>
          <a:ext cx="7416824" cy="4843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751390" y="5799747"/>
            <a:ext cx="40324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7103318" y="1757513"/>
          <a:ext cx="5215599" cy="3507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8217" y="391861"/>
          <a:ext cx="2992654" cy="175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1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8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阶段</a:t>
                      </a:r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工作内容</a:t>
                      </a:r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历时</a:t>
                      </a:r>
                      <a:r>
                        <a:rPr lang="en-US" altLang="zh-CN" sz="1100" dirty="0"/>
                        <a:t>(w)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项目准备</a:t>
                      </a:r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</a:p>
                  </a:txBody>
                  <a:tcPr marL="51912" marR="51912" marT="25956" marB="2595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实验</a:t>
                      </a:r>
                      <a:r>
                        <a:rPr lang="en-US" altLang="zh-CN" sz="1100" dirty="0"/>
                        <a:t>1</a:t>
                      </a:r>
                      <a:r>
                        <a:rPr lang="zh-CN" altLang="en-US" sz="1100" dirty="0"/>
                        <a:t>：软件需求分析</a:t>
                      </a:r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</a:p>
                  </a:txBody>
                  <a:tcPr marL="51912" marR="51912" marT="25956" marB="2595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3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实验</a:t>
                      </a:r>
                      <a:r>
                        <a:rPr lang="en-US" altLang="zh-CN" sz="1100" dirty="0"/>
                        <a:t>2</a:t>
                      </a:r>
                      <a:r>
                        <a:rPr lang="zh-CN" altLang="en-US" sz="1100" dirty="0"/>
                        <a:t>：软件需求评审</a:t>
                      </a:r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</a:p>
                  </a:txBody>
                  <a:tcPr marL="51912" marR="51912" marT="25956" marB="2595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4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实验</a:t>
                      </a:r>
                      <a:r>
                        <a:rPr lang="en-US" altLang="zh-CN" sz="1100" dirty="0"/>
                        <a:t>3</a:t>
                      </a:r>
                      <a:r>
                        <a:rPr lang="zh-CN" altLang="en-US" sz="1100" dirty="0"/>
                        <a:t>：软件产品改进与测试</a:t>
                      </a:r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3</a:t>
                      </a:r>
                    </a:p>
                  </a:txBody>
                  <a:tcPr marL="51912" marR="51912" marT="25956" marB="2595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实验</a:t>
                      </a:r>
                      <a:r>
                        <a:rPr lang="en-US" altLang="zh-CN" sz="1100" dirty="0"/>
                        <a:t>4</a:t>
                      </a:r>
                      <a:r>
                        <a:rPr lang="zh-CN" altLang="en-US" sz="1100" dirty="0"/>
                        <a:t>：软件测试</a:t>
                      </a:r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</a:p>
                  </a:txBody>
                  <a:tcPr marL="51912" marR="51912" marT="25956" marB="2595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6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实验</a:t>
                      </a:r>
                      <a:r>
                        <a:rPr lang="en-US" altLang="zh-CN" sz="1100" dirty="0"/>
                        <a:t>5</a:t>
                      </a:r>
                      <a:r>
                        <a:rPr lang="zh-CN" altLang="en-US" sz="1100" dirty="0"/>
                        <a:t>：软件测试评审</a:t>
                      </a:r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</a:p>
                  </a:txBody>
                  <a:tcPr marL="51912" marR="51912" marT="25956" marB="2595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7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实验</a:t>
                      </a:r>
                      <a:r>
                        <a:rPr lang="en-US" altLang="zh-CN" sz="1100" dirty="0"/>
                        <a:t>6-8</a:t>
                      </a:r>
                      <a:endParaRPr lang="zh-CN" altLang="en-US" sz="1100" dirty="0"/>
                    </a:p>
                  </a:txBody>
                  <a:tcPr marL="51912" marR="51912" marT="25956" marB="25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贯穿</a:t>
                      </a:r>
                      <a:endParaRPr lang="en-US" altLang="zh-CN" sz="1100" dirty="0"/>
                    </a:p>
                  </a:txBody>
                  <a:tcPr marL="51912" marR="51912" marT="25956" marB="2595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流程图: 离页连接符 2"/>
          <p:cNvSpPr/>
          <p:nvPr/>
        </p:nvSpPr>
        <p:spPr>
          <a:xfrm>
            <a:off x="8687494" y="372734"/>
            <a:ext cx="3502919" cy="1008097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3"/>
          <p:cNvSpPr txBox="1"/>
          <p:nvPr/>
        </p:nvSpPr>
        <p:spPr>
          <a:xfrm>
            <a:off x="8732565" y="476673"/>
            <a:ext cx="35763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实验八 工作量估计与统计分析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56F01-F84D-49AF-9C21-39E65E8D97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D8490A-04E3-410E-9C28-1F4EAA404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589866"/>
      </p:ext>
    </p:extLst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170434" y="4766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个人总结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070870" y="233451"/>
          <a:ext cx="5184576" cy="3230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6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4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5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马广洲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7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个人工作总结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工时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75</a:t>
                      </a:r>
                      <a:r>
                        <a:rPr lang="zh-CN" sz="1050" kern="100" dirty="0">
                          <a:effectLst/>
                        </a:rPr>
                        <a:t>小时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155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503050405090304" pitchFamily="18" charset="0"/>
                        </a:rPr>
                        <a:t>工作内容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进行需求分析，产出需求规格说明书；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对其他组进行需求评审及测试评审，产出评审报告；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编写项目后端代码、服务器部署项目；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根据其他组评审报告，修改产出文档及项目代码。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分解每周任务，给成员分配任务。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525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成效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认真完成了每个实验所分配的任务，每个实验的产出符合实验的基本要求，并在其余小组评审意见的帮助下完善了实验的各项产出；给小组成员的任务分配工作量均衡，很好的合作完成了各项实验内容。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43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体会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在这次软工实验中，我学到了规范的软件工程管理流程，提高了业务水平和沟通合作的能力，</a:t>
                      </a:r>
                      <a:r>
                        <a:rPr lang="zh-CN" sz="1000" kern="100" dirty="0">
                          <a:effectLst/>
                        </a:rPr>
                        <a:t>将对我在今后的软件开发中起到极大的作用</a:t>
                      </a:r>
                      <a:r>
                        <a:rPr lang="zh-CN" sz="1200" kern="100" dirty="0">
                          <a:effectLst/>
                        </a:rPr>
                        <a:t>。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423790"/>
              </p:ext>
            </p:extLst>
          </p:nvPr>
        </p:nvGraphicFramePr>
        <p:xfrm>
          <a:off x="262558" y="3723253"/>
          <a:ext cx="5184576" cy="29293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6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4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0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王康明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7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个人工作总结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工时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72</a:t>
                      </a:r>
                      <a:r>
                        <a:rPr lang="zh-CN" sz="1050" kern="100" dirty="0">
                          <a:effectLst/>
                        </a:rPr>
                        <a:t>小时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155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503050405090304" pitchFamily="18" charset="0"/>
                        </a:rPr>
                        <a:t>工作内容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进行需求分析，产出需求规格说明书；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对其他组进行需求评审及测试评审，产出评审报告；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编写项目</a:t>
                      </a:r>
                      <a:r>
                        <a:rPr lang="zh-CN" altLang="en-US" sz="1050" kern="100" dirty="0">
                          <a:effectLst/>
                        </a:rPr>
                        <a:t>前端</a:t>
                      </a:r>
                      <a:r>
                        <a:rPr lang="zh-CN" sz="1050" kern="100" dirty="0">
                          <a:effectLst/>
                        </a:rPr>
                        <a:t>代码；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根据其他组评审报告，修改产出文档及项目代码。</a:t>
                      </a:r>
                      <a:endParaRPr lang="zh-CN" sz="1200" kern="1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20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成效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</a:rPr>
                        <a:t>认真按时完成每个实验所分配的任务，根据其他组员的评审意见完善实验的各项产出中自己负责的部分。</a:t>
                      </a:r>
                      <a:endParaRPr lang="en-US" altLang="zh-CN" sz="1050" kern="1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16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体会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在这次软工实验中，我</a:t>
                      </a:r>
                      <a:r>
                        <a:rPr lang="zh-CN" altLang="en-US" sz="1050" kern="100" dirty="0">
                          <a:effectLst/>
                        </a:rPr>
                        <a:t>体会到</a:t>
                      </a:r>
                      <a:r>
                        <a:rPr lang="zh-CN" sz="1050" kern="100" dirty="0">
                          <a:effectLst/>
                        </a:rPr>
                        <a:t>了</a:t>
                      </a:r>
                      <a:r>
                        <a:rPr lang="zh-CN" altLang="en-US" sz="1050" kern="100" dirty="0">
                          <a:effectLst/>
                        </a:rPr>
                        <a:t>软件设计的复杂性、分工的困难性，除了从本组组员之外，还学习了其他组同学合理高效的分工方法，本组和其他组同学的项目也开拓了我的视野，</a:t>
                      </a:r>
                      <a:r>
                        <a:rPr lang="zh-CN" sz="1050" kern="100" dirty="0">
                          <a:effectLst/>
                        </a:rPr>
                        <a:t>提高了</a:t>
                      </a:r>
                      <a:r>
                        <a:rPr lang="zh-CN" altLang="en-US" sz="1050" kern="100" dirty="0">
                          <a:effectLst/>
                        </a:rPr>
                        <a:t>业务</a:t>
                      </a:r>
                      <a:r>
                        <a:rPr lang="zh-CN" sz="1050" kern="100" dirty="0">
                          <a:effectLst/>
                        </a:rPr>
                        <a:t>水平，</a:t>
                      </a:r>
                      <a:r>
                        <a:rPr lang="zh-CN" altLang="en-US" sz="1000" kern="100" dirty="0">
                          <a:effectLst/>
                        </a:rPr>
                        <a:t>有利于个人的职场发展</a:t>
                      </a:r>
                      <a:r>
                        <a:rPr lang="zh-CN" sz="1200" kern="100" dirty="0">
                          <a:effectLst/>
                        </a:rPr>
                        <a:t>。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4398" y="3723253"/>
          <a:ext cx="5184576" cy="34752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6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4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503050405090304" pitchFamily="18" charset="0"/>
                        </a:rPr>
                        <a:t>刘佳恒</a:t>
                      </a: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7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个人工作总结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工时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73</a:t>
                      </a:r>
                      <a:r>
                        <a:rPr lang="zh-CN" altLang="en-US" sz="1050" kern="100" dirty="0">
                          <a:effectLst/>
                        </a:rPr>
                        <a:t>小时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155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503050405090304" pitchFamily="18" charset="0"/>
                        </a:rPr>
                        <a:t>工作内容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进行需求分析，产出需求规格说明书；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对其他组进行需求评审及测试评审，产出评审报告；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编写项目风格转换算法代码；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根据其他组评审报告，修改产出文档及项目代码。</a:t>
                      </a:r>
                      <a:endParaRPr lang="zh-CN" sz="1200" kern="1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20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成效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</a:rPr>
                        <a:t>认真按时完成每个实验所分配的任务，根据其他组员的评审意见完善实验的各项产出中自己负责的部分。</a:t>
                      </a:r>
                      <a:endParaRPr lang="en-US" altLang="zh-CN" sz="1050" kern="1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43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体会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在这次软工实验中，我</a:t>
                      </a:r>
                      <a:r>
                        <a:rPr lang="zh-CN" altLang="en-US" sz="1050" kern="100" dirty="0">
                          <a:effectLst/>
                        </a:rPr>
                        <a:t>体会到</a:t>
                      </a:r>
                      <a:r>
                        <a:rPr lang="zh-CN" sz="1050" kern="100" dirty="0">
                          <a:effectLst/>
                        </a:rPr>
                        <a:t>了</a:t>
                      </a:r>
                      <a:r>
                        <a:rPr lang="zh-CN" altLang="en-US" sz="1200" kern="100" dirty="0">
                          <a:latin typeface="+mn-ea"/>
                          <a:cs typeface="Times New Roman" panose="02020503050405090304" pitchFamily="18" charset="0"/>
                          <a:sym typeface="+mn-ea"/>
                        </a:rPr>
                        <a:t>代码开发只是软件工程的一部分</a:t>
                      </a:r>
                      <a:r>
                        <a:rPr lang="en-US" altLang="zh-CN" sz="1200" kern="100" dirty="0">
                          <a:latin typeface="+mn-ea"/>
                          <a:cs typeface="Times New Roman" panose="02020503050405090304" pitchFamily="18" charset="0"/>
                          <a:sym typeface="+mn-ea"/>
                        </a:rPr>
                        <a:t>,</a:t>
                      </a:r>
                      <a:r>
                        <a:rPr lang="zh-CN" altLang="en-US" sz="1200" kern="100" dirty="0">
                          <a:latin typeface="+mn-ea"/>
                          <a:cs typeface="Times New Roman" panose="02020503050405090304" pitchFamily="18" charset="0"/>
                          <a:sym typeface="+mn-ea"/>
                        </a:rPr>
                        <a:t>其他部分比如需求分析、软件测试、文档编写、进度控制等也非常重要，项目的进展不可能一帆风顺</a:t>
                      </a:r>
                      <a:r>
                        <a:rPr lang="en-US" altLang="zh-CN" sz="1200" kern="100" dirty="0">
                          <a:latin typeface="+mn-ea"/>
                          <a:cs typeface="Times New Roman" panose="02020503050405090304" pitchFamily="18" charset="0"/>
                          <a:sym typeface="+mn-ea"/>
                        </a:rPr>
                        <a:t>,</a:t>
                      </a:r>
                      <a:r>
                        <a:rPr lang="zh-CN" altLang="en-US" sz="1200" kern="100" dirty="0">
                          <a:latin typeface="+mn-ea"/>
                          <a:cs typeface="Times New Roman" panose="02020503050405090304" pitchFamily="18" charset="0"/>
                          <a:sym typeface="+mn-ea"/>
                        </a:rPr>
                        <a:t>团队要及时沟通</a:t>
                      </a:r>
                      <a:r>
                        <a:rPr lang="en-US" altLang="zh-CN" sz="1200" kern="100" dirty="0">
                          <a:latin typeface="+mn-ea"/>
                          <a:cs typeface="Times New Roman" panose="02020503050405090304" pitchFamily="18" charset="0"/>
                          <a:sym typeface="+mn-ea"/>
                        </a:rPr>
                        <a:t>,</a:t>
                      </a:r>
                      <a:r>
                        <a:rPr lang="zh-CN" altLang="en-US" sz="1200" kern="100" dirty="0">
                          <a:latin typeface="+mn-ea"/>
                          <a:cs typeface="Times New Roman" panose="02020503050405090304" pitchFamily="18" charset="0"/>
                          <a:sym typeface="+mn-ea"/>
                        </a:rPr>
                        <a:t>认真总结反思</a:t>
                      </a:r>
                      <a:r>
                        <a:rPr lang="en-US" altLang="zh-CN" sz="1200" kern="100" dirty="0">
                          <a:latin typeface="+mn-ea"/>
                          <a:cs typeface="Times New Roman" panose="02020503050405090304" pitchFamily="18" charset="0"/>
                          <a:sym typeface="+mn-ea"/>
                        </a:rPr>
                        <a:t>,</a:t>
                      </a:r>
                      <a:r>
                        <a:rPr lang="zh-CN" altLang="en-US" sz="1200" kern="100" dirty="0">
                          <a:latin typeface="+mn-ea"/>
                          <a:cs typeface="Times New Roman" panose="02020503050405090304" pitchFamily="18" charset="0"/>
                          <a:sym typeface="+mn-ea"/>
                        </a:rPr>
                        <a:t>就能够应对。</a:t>
                      </a:r>
                      <a:endParaRPr lang="en-US" altLang="zh-CN" sz="1200" kern="100" dirty="0">
                        <a:latin typeface="+mn-ea"/>
                        <a:cs typeface="Times New Roman" panose="02020503050405090304" pitchFamily="18" charset="0"/>
                        <a:sym typeface="+mn-ea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170434" y="4766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个人总结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4635" y="188365"/>
          <a:ext cx="5184576" cy="32675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6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4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8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常佳辉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795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个人工作总结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工时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</a:rPr>
                        <a:t>61</a:t>
                      </a:r>
                      <a:r>
                        <a:rPr lang="zh-CN" sz="1050" kern="100" dirty="0">
                          <a:effectLst/>
                        </a:rPr>
                        <a:t>小时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070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503050405090304" pitchFamily="18" charset="0"/>
                        </a:rPr>
                        <a:t>工作内容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altLang="en-US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进行需求分析，产出需求规格说明书；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altLang="en-US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对其他组进行需求评审及测试评审，产出评审报告；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altLang="en-US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编写前端代码，测试软件功能。</a:t>
                      </a:r>
                      <a:endParaRPr lang="en-US" altLang="zh-CN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altLang="en-US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根据其他组评审报告，修改产出文档及项目代码。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altLang="en-US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统计整合实验</a:t>
                      </a:r>
                      <a:r>
                        <a:rPr lang="en-US" altLang="zh-CN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6-8</a:t>
                      </a:r>
                      <a:r>
                        <a:rPr lang="zh-CN" altLang="en-US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数据，分析报告。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910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成效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CN" altLang="en-US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认真完成了实验</a:t>
                      </a:r>
                      <a:r>
                        <a:rPr lang="en-US" altLang="zh-CN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6-8</a:t>
                      </a:r>
                      <a:r>
                        <a:rPr lang="zh-CN" altLang="en-US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的管理，对项目的有计划的管理贡献了自己的分量。让项目的数据统计有迹可循，做项目总结时有科学确切的参考数据，结论贴近事实。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体会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lvl="0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CN" altLang="en-US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这一阶段中，我充分体会到了项目管理中的计划安排的重要性，一个好的计划和项目记录工作能带来更高的效率和工作内容安排。另外对于软件开发的过程，我体会到了团队协作的重要性，沟通和协作是完成艰巨任务的基石。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62558" y="3656951"/>
          <a:ext cx="5184576" cy="2831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6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4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5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503050405090304" pitchFamily="18" charset="0"/>
                        </a:rPr>
                        <a:t>牟秋宇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7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个人工作总结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工时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72</a:t>
                      </a:r>
                      <a:r>
                        <a:rPr lang="zh-CN" sz="1050" kern="100" dirty="0">
                          <a:effectLst/>
                        </a:rPr>
                        <a:t>小时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155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503050405090304" pitchFamily="18" charset="0"/>
                        </a:rPr>
                        <a:t>工作内容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altLang="en-US" sz="1050" kern="100" dirty="0">
                          <a:effectLst/>
                        </a:rPr>
                        <a:t>根据项目任务产出项目计划书</a:t>
                      </a:r>
                      <a:endParaRPr lang="en-US" altLang="zh-CN" sz="105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进行需求分析，产出需求规格说明书；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对其他组进行需求评审及测试评审，产出评审报告；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编写项目</a:t>
                      </a:r>
                      <a:r>
                        <a:rPr lang="zh-CN" altLang="en-US" sz="1050" kern="100" dirty="0">
                          <a:effectLst/>
                        </a:rPr>
                        <a:t>前端</a:t>
                      </a:r>
                      <a:r>
                        <a:rPr lang="zh-CN" sz="1050" kern="100" dirty="0">
                          <a:effectLst/>
                        </a:rPr>
                        <a:t>代码；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根据其他组评审报告，修改产出文档及项目代码。</a:t>
                      </a:r>
                      <a:endParaRPr lang="zh-CN" sz="1200" kern="1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24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成效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</a:rPr>
                        <a:t>认真按时完成每个实验所分配的任务，根据其他组员的评审意见完善实验的各项产出中自己负责的部分。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43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体会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在这次软工实验中，</a:t>
                      </a:r>
                      <a:r>
                        <a:rPr lang="zh-CN" altLang="en-US" sz="1050" kern="100" dirty="0">
                          <a:effectLst/>
                        </a:rPr>
                        <a:t>对于如何系统性的、规范化的、过程化的开发软件有深入的认识</a:t>
                      </a:r>
                      <a:r>
                        <a:rPr lang="zh-CN" altLang="en-US" sz="1200" kern="100" dirty="0">
                          <a:effectLst/>
                        </a:rPr>
                        <a:t>也对软件工程方法、工具有了更深入的了解。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003300" y="3484650"/>
          <a:ext cx="5184576" cy="30601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6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4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8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503050405090304" pitchFamily="18" charset="0"/>
                        </a:rPr>
                        <a:t>张祥国</a:t>
                      </a: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795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个人工作总结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工时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</a:rPr>
                        <a:t>61</a:t>
                      </a:r>
                      <a:r>
                        <a:rPr lang="zh-CN" sz="1050" kern="100" dirty="0">
                          <a:effectLst/>
                        </a:rPr>
                        <a:t>小时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76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503050405090304" pitchFamily="18" charset="0"/>
                        </a:rPr>
                        <a:t>工作内容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altLang="en-US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进行项目任务进行需求分析，产出需求规格说明书；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altLang="en-US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对其他组进行需求评审及测试评审，产出评审报告；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altLang="en-US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编写前端代码，测试软件功能。</a:t>
                      </a:r>
                      <a:endParaRPr lang="en-US" altLang="zh-CN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altLang="en-US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根据其他组评审报告，修改产出文档及项目代码。</a:t>
                      </a:r>
                    </a:p>
                    <a:p>
                      <a:pPr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zh-CN" altLang="en-US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9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成效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CN" altLang="en-US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认真按时完成了小组分配的任务，积极参与了实验中的各种工作，并且提出了一些自己的想法，对团队做出了一定 贡献。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体会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lvl="0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CN" altLang="en-US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这次软工实验让我体会到了软件工程的规范和复杂，开发只是其中一小部分，完备的软件需求和测试等流程保证了软件制品的规范性。我也认识到了小组分工和合作的重要性，一个优秀的软件背后一定有优秀的团队。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170434" y="4766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个人总结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4C9E9F6B-F9A6-4BC2-84DA-87C0F1760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207684"/>
              </p:ext>
            </p:extLst>
          </p:nvPr>
        </p:nvGraphicFramePr>
        <p:xfrm>
          <a:off x="334566" y="948789"/>
          <a:ext cx="11521280" cy="4971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66556378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511163241"/>
                    </a:ext>
                  </a:extLst>
                </a:gridCol>
                <a:gridCol w="9865096">
                  <a:extLst>
                    <a:ext uri="{9D8B030D-6E8A-4147-A177-3AD203B41FA5}">
                      <a16:colId xmlns:a16="http://schemas.microsoft.com/office/drawing/2014/main" val="2503490851"/>
                    </a:ext>
                  </a:extLst>
                </a:gridCol>
              </a:tblGrid>
              <a:tr h="4369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/>
                        <a:t>工时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/>
                        <a:t>体会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658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马广洲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effectLst/>
                          <a:latin typeface="+mn-ea"/>
                          <a:ea typeface="+mn-ea"/>
                        </a:rPr>
                        <a:t>在这次软工实验中，我学到了规范的软件工程管理流程，提高了业务水平和沟通合作的能力，将对我在今后的软件开发中起到极大的作用。</a:t>
                      </a:r>
                      <a:endParaRPr lang="zh-CN" altLang="zh-CN" sz="1400" kern="100" dirty="0">
                        <a:effectLst/>
                        <a:latin typeface="+mn-ea"/>
                        <a:ea typeface="+mn-ea"/>
                        <a:cs typeface="Times New Roman" panose="0202050305040509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91285"/>
                  </a:ext>
                </a:extLst>
              </a:tr>
              <a:tr h="2234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王康明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在这次软工实验中，我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体会到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了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软件设计的复杂性、分工的困难性，除了从本组组员之外，还学习了其他组同学合理高效的分工方法，本组和其他组同学的项目也开拓了我的视野，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提高了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业务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水平，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有利于个人的职场发展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。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084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刘佳恒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73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在这次软工实验中，我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体会到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了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+mn-ea"/>
                        </a:rPr>
                        <a:t>代码开发只是软件工程的一部分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+mn-ea"/>
                        </a:rPr>
                        <a:t>,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+mn-ea"/>
                        </a:rPr>
                        <a:t>其他部分比如需求分析、软件测试、文档编写、进度控制等也非常重要，项目的进展不可能一帆风顺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+mn-ea"/>
                        </a:rPr>
                        <a:t>,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+mn-ea"/>
                        </a:rPr>
                        <a:t>团队要及时沟通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+mn-ea"/>
                        </a:rPr>
                        <a:t>,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+mn-ea"/>
                        </a:rPr>
                        <a:t>认真总结反思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+mn-ea"/>
                        </a:rPr>
                        <a:t>,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+mn-ea"/>
                        </a:rPr>
                        <a:t>就能够应对。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  <a:sym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3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常佳辉</a:t>
                      </a:r>
                      <a:endParaRPr lang="zh-CN" altLang="zh-CN" sz="18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在这一阶段中，我充分体会到了项目管理中的计划安排的重要性，一个好的计划和项目记录工作能带来更高的效率和工作内容安排。另外对于软件开发的过程，我体会到了团队协作的重要性，沟通和协作是完成艰巨任务的基石。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19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503050405090304" pitchFamily="18" charset="0"/>
                        </a:rPr>
                        <a:t>牟秋宇</a:t>
                      </a:r>
                      <a:endParaRPr lang="zh-CN" altLang="zh-CN" sz="18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72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在这次软工实验中，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对于如何系统性的、规范化的、过程化的开发软件有深入的认识也对软件工程方法、工具有了更深入的了解。</a:t>
                      </a:r>
                      <a:endParaRPr lang="zh-CN" altLang="zh-CN" sz="14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45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503050405090304" pitchFamily="18" charset="0"/>
                        </a:rPr>
                        <a:t>张</a:t>
                      </a:r>
                      <a:r>
                        <a:rPr lang="zh-CN" altLang="zh-CN" sz="14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503050405090304" pitchFamily="18" charset="0"/>
                        </a:rPr>
                        <a:t>祥</a:t>
                      </a: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503050405090304" pitchFamily="18" charset="0"/>
                        </a:rPr>
                        <a:t>国</a:t>
                      </a:r>
                      <a:endParaRPr lang="zh-CN" altLang="zh-CN" sz="14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这次软工实验让我体会到了软件工程的规范和复杂，开发只是其中一小部分，完备的软件需求和测试等流程保证了软件制品的规范性。我也认识到了小组分工和合作的重要性，一个优秀的软件背后一定有优秀的团队。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862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32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83130" y="1294"/>
            <a:ext cx="2011675" cy="182523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02918" y="2173796"/>
            <a:ext cx="8687495" cy="2865281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815077" y="1818923"/>
            <a:ext cx="7375336" cy="354873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015086" y="3060157"/>
            <a:ext cx="6466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>
                <a:solidFill>
                  <a:schemeClr val="bg1"/>
                </a:solidFill>
                <a:latin typeface="MStiffHei HKS UltraBold" panose="00000900000000000000" pitchFamily="2" charset="-120"/>
                <a:ea typeface="MStiffHei HKS UltraBold" panose="00000900000000000000" pitchFamily="2" charset="-120"/>
              </a:rPr>
              <a:t>感謝批評指正</a:t>
            </a:r>
            <a:endParaRPr lang="zh-CN" altLang="en-US" sz="6000" dirty="0">
              <a:solidFill>
                <a:schemeClr val="bg1"/>
              </a:solidFill>
              <a:latin typeface="MStiffHei HKS UltraBold" panose="00000900000000000000" pitchFamily="2" charset="-120"/>
              <a:ea typeface="MStiffHei HKS UltraBold" panose="00000900000000000000" pitchFamily="2" charset="-12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53608" y="5925438"/>
            <a:ext cx="2664296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1" dirty="0">
                <a:solidFill>
                  <a:srgbClr val="414455"/>
                </a:solidFill>
              </a:rPr>
              <a:t>答辩人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组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073163" y="960929"/>
            <a:ext cx="681980" cy="681980"/>
            <a:chOff x="952456" y="3218117"/>
            <a:chExt cx="877066" cy="877066"/>
          </a:xfrm>
        </p:grpSpPr>
        <p:sp>
          <p:nvSpPr>
            <p:cNvPr id="38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0" name="Picture 3" descr="D:\360data\重要数据\桌面\467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696" y="3367890"/>
              <a:ext cx="478586" cy="57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组合 40"/>
          <p:cNvGrpSpPr/>
          <p:nvPr/>
        </p:nvGrpSpPr>
        <p:grpSpPr>
          <a:xfrm>
            <a:off x="6978091" y="960929"/>
            <a:ext cx="681980" cy="681980"/>
            <a:chOff x="2812677" y="3391963"/>
            <a:chExt cx="877066" cy="877066"/>
          </a:xfrm>
        </p:grpSpPr>
        <p:sp>
          <p:nvSpPr>
            <p:cNvPr id="42" name="椭圆 50"/>
            <p:cNvSpPr>
              <a:spLocks noChangeArrowheads="1"/>
            </p:cNvSpPr>
            <p:nvPr/>
          </p:nvSpPr>
          <p:spPr bwMode="auto">
            <a:xfrm>
              <a:off x="2812677" y="3391963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3" name="Picture 4" descr="D:\360data\重要数据\桌面\未标题-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249" y="3537498"/>
              <a:ext cx="419922" cy="586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组合 43"/>
          <p:cNvGrpSpPr/>
          <p:nvPr/>
        </p:nvGrpSpPr>
        <p:grpSpPr>
          <a:xfrm>
            <a:off x="7883019" y="960929"/>
            <a:ext cx="681980" cy="681980"/>
            <a:chOff x="4672898" y="2936570"/>
            <a:chExt cx="877066" cy="877066"/>
          </a:xfrm>
        </p:grpSpPr>
        <p:sp>
          <p:nvSpPr>
            <p:cNvPr id="45" name="椭圆 44"/>
            <p:cNvSpPr>
              <a:spLocks noChangeArrowheads="1"/>
            </p:cNvSpPr>
            <p:nvPr/>
          </p:nvSpPr>
          <p:spPr bwMode="auto">
            <a:xfrm>
              <a:off x="4672898" y="293657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6" name="Picture 5" descr="D:\360data\重要数据\桌面\未标题-4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5149" y="3095025"/>
              <a:ext cx="532564" cy="51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组合 46"/>
          <p:cNvGrpSpPr/>
          <p:nvPr/>
        </p:nvGrpSpPr>
        <p:grpSpPr>
          <a:xfrm>
            <a:off x="8787947" y="960929"/>
            <a:ext cx="681980" cy="681980"/>
            <a:chOff x="6533119" y="2285390"/>
            <a:chExt cx="877066" cy="877066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auto">
            <a:xfrm>
              <a:off x="6533119" y="228539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9" name="Picture 6" descr="D:\360data\重要数据\桌面\未标题-5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5358" y="2430447"/>
              <a:ext cx="512614" cy="586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组合 49"/>
          <p:cNvGrpSpPr/>
          <p:nvPr/>
        </p:nvGrpSpPr>
        <p:grpSpPr>
          <a:xfrm>
            <a:off x="9692875" y="960929"/>
            <a:ext cx="681980" cy="681980"/>
            <a:chOff x="8393340" y="1988840"/>
            <a:chExt cx="877066" cy="877066"/>
          </a:xfrm>
        </p:grpSpPr>
        <p:sp>
          <p:nvSpPr>
            <p:cNvPr id="51" name="椭圆 50"/>
            <p:cNvSpPr>
              <a:spLocks noChangeArrowheads="1"/>
            </p:cNvSpPr>
            <p:nvPr/>
          </p:nvSpPr>
          <p:spPr bwMode="auto">
            <a:xfrm>
              <a:off x="8393340" y="198884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52" name="Picture 7" descr="D:\360data\重要数据\桌面\未标题-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8665" y="2183926"/>
              <a:ext cx="564516" cy="486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组合 52"/>
          <p:cNvGrpSpPr/>
          <p:nvPr/>
        </p:nvGrpSpPr>
        <p:grpSpPr>
          <a:xfrm>
            <a:off x="10597802" y="960929"/>
            <a:ext cx="681980" cy="681980"/>
            <a:chOff x="10253559" y="2420888"/>
            <a:chExt cx="877066" cy="877066"/>
          </a:xfrm>
        </p:grpSpPr>
        <p:sp>
          <p:nvSpPr>
            <p:cNvPr id="54" name="椭圆 53"/>
            <p:cNvSpPr>
              <a:spLocks noChangeArrowheads="1"/>
            </p:cNvSpPr>
            <p:nvPr/>
          </p:nvSpPr>
          <p:spPr bwMode="auto">
            <a:xfrm>
              <a:off x="10253559" y="2420888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55" name="Picture 8" descr="D:\360data\重要数据\桌面\未标题-1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8676" y="2566876"/>
              <a:ext cx="606832" cy="585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" y="44874"/>
            <a:ext cx="1708398" cy="1708398"/>
          </a:xfrm>
          <a:prstGeom prst="rect">
            <a:avLst/>
          </a:prstGeom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763" y="1818923"/>
            <a:ext cx="4544313" cy="322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56F01-F84D-49AF-9C21-39E65E8D97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1-8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D8490A-04E3-410E-9C28-1F4EAA404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288070"/>
      </p:ext>
    </p:extLst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407574" y="332656"/>
            <a:ext cx="2520280" cy="1008097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639227" y="486815"/>
            <a:ext cx="2056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 软件需求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1270670" y="1772825"/>
          <a:ext cx="8337812" cy="1204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4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4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438">
                <a:tc gridSpan="4">
                  <a:txBody>
                    <a:bodyPr/>
                    <a:lstStyle/>
                    <a:p>
                      <a:r>
                        <a:rPr lang="zh-CN" altLang="en-US" b="1" dirty="0"/>
                        <a:t>实验</a:t>
                      </a:r>
                      <a:r>
                        <a:rPr lang="en-US" altLang="zh-CN" b="1" dirty="0"/>
                        <a:t>1 </a:t>
                      </a:r>
                      <a:r>
                        <a:rPr lang="zh-CN" altLang="en-US" b="1" dirty="0"/>
                        <a:t>软件需求分析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4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需求文档字数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需求用例项数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版本更迭数量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4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11635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（用例图）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630710" y="3284984"/>
            <a:ext cx="8424936" cy="17054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从用户角度编写需求文档内容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用例图 → 分析功能项目 → 设计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RUCM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 → 其他辅助内容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保留一定的扩展性，以便后续的内容增添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407574" y="332656"/>
            <a:ext cx="2520280" cy="1008097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382747" y="486815"/>
            <a:ext cx="256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实验二 软件需求评审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813795" y="1700808"/>
          <a:ext cx="8568952" cy="136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8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6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050">
                <a:tc gridSpan="4">
                  <a:txBody>
                    <a:bodyPr/>
                    <a:lstStyle/>
                    <a:p>
                      <a:r>
                        <a:rPr lang="zh-CN" altLang="en-US" dirty="0"/>
                        <a:t>实验</a:t>
                      </a:r>
                      <a:r>
                        <a:rPr lang="en-US" altLang="zh-CN" dirty="0"/>
                        <a:t>2 </a:t>
                      </a:r>
                      <a:r>
                        <a:rPr lang="zh-CN" altLang="en-US" dirty="0"/>
                        <a:t>软件需求评审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为其他小组提出问题数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接受其他小组问题数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接受并修改数量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评审结果字数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5904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929919" y="3429000"/>
            <a:ext cx="6336704" cy="17054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小组的需求说明文档进行评审，并接受这些小组对我们小组文档提出的问题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根据轻微、中等、严重三个等级，为意见分级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根据其他小组评审意见，分配同学修改需求文档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8687494" y="372734"/>
            <a:ext cx="3502919" cy="1008097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851036" y="476673"/>
            <a:ext cx="3339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实验三 软件产品改进与展示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35410"/>
              </p:ext>
            </p:extLst>
          </p:nvPr>
        </p:nvGraphicFramePr>
        <p:xfrm>
          <a:off x="1558702" y="1700808"/>
          <a:ext cx="5688632" cy="1540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835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实验</a:t>
                      </a:r>
                      <a:r>
                        <a:rPr lang="en-US" altLang="zh-CN" dirty="0"/>
                        <a:t>3 </a:t>
                      </a:r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软件产品改进与展示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8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编写代码数量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修改迭代次数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8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前端：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3237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后端：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1180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794252" y="3745288"/>
            <a:ext cx="7056784" cy="1289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根据之前的设计，使用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框架编写网页的内容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为每个同学分别分配页面以及后端实现任务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Cloc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统计代码行数，并计算各个同学任务量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407574" y="332656"/>
            <a:ext cx="2520280" cy="1008097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639227" y="486815"/>
            <a:ext cx="2056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实验四 软件测试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270961" y="1196756"/>
          <a:ext cx="8772112" cy="223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3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177">
                <a:tc gridSpan="4">
                  <a:txBody>
                    <a:bodyPr/>
                    <a:lstStyle/>
                    <a:p>
                      <a:r>
                        <a:rPr lang="zh-CN" altLang="en-US" dirty="0"/>
                        <a:t>实验</a:t>
                      </a:r>
                      <a:r>
                        <a:rPr lang="en-US" altLang="zh-CN" dirty="0"/>
                        <a:t>4 </a:t>
                      </a:r>
                      <a:r>
                        <a:rPr lang="zh-CN" altLang="en-US" dirty="0"/>
                        <a:t>软件测试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1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测试文档字数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测试用例数量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版本更迭数量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98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16917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单元测试用例：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系统测试用例：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非功能性测试：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单元测试；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系统测试；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非功能性测试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94606" y="3837938"/>
            <a:ext cx="10369152" cy="17054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输出文档：测试需求规格说明书；测试报告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辅助，对注册、登录、创建作品、浏览作品、评论、查看作品等函数部分进行了单元测试；对基本功能进行了系统测试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根据测试结果，找到了软件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个缺陷，以边际值和返回数据的问题为主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407574" y="332656"/>
            <a:ext cx="2520280" cy="1008097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639227" y="486815"/>
            <a:ext cx="2056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实验四 软件测试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47135" y="2287144"/>
            <a:ext cx="6048672" cy="25364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在设计测试用例过程中，参考流程图以及函数的输入输出数据，以尽量覆盖每个语句，保证输入数据正确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根据之后其他小组对本小组的评审意见，分配小组成员修改文档以及软件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4606" y="1772816"/>
            <a:ext cx="4104456" cy="3565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0" y="1192530"/>
          <a:ext cx="586359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4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 gridSpan="3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Arial" panose="020B0604020202090204" pitchFamily="34" charset="0"/>
                        <a:buNone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测试报告评审情况（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组测试报告）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zh-CN" altLang="en-US" dirty="0"/>
                        <a:t>轻微条数：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中等条数：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严重条数：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接受条数：</a:t>
                      </a: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部分接受条数：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不接受条数：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247765" y="1301750"/>
          <a:ext cx="5863590" cy="126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4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测试评审报告概况（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组测试规格说明书）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r>
                        <a:rPr lang="zh-CN" altLang="en-US" dirty="0"/>
                        <a:t>轻微条数：</a:t>
                      </a:r>
                      <a:r>
                        <a:rPr lang="en-US" altLang="zh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中等条数：</a:t>
                      </a:r>
                      <a:r>
                        <a:rPr lang="en-US" altLang="zh-C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严重条数：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793"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接受条数：</a:t>
                      </a:r>
                      <a:r>
                        <a:rPr lang="en-US" altLang="zh-C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部分接受条数：</a:t>
                      </a: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不接受条数：</a:t>
                      </a: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13" y="2683257"/>
          <a:ext cx="5996120" cy="1262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测试评审报告概况（</a:t>
                      </a:r>
                      <a:r>
                        <a:rPr lang="en-US" altLang="zh-CN" dirty="0"/>
                        <a:t>B</a:t>
                      </a:r>
                      <a:r>
                        <a:rPr lang="zh-CN" altLang="en-US" dirty="0"/>
                        <a:t>组测试规格说明书）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707">
                <a:tc>
                  <a:txBody>
                    <a:bodyPr/>
                    <a:lstStyle/>
                    <a:p>
                      <a:r>
                        <a:rPr lang="zh-CN" altLang="en-US" dirty="0"/>
                        <a:t>轻微条数：</a:t>
                      </a:r>
                      <a:r>
                        <a:rPr lang="en-US" altLang="zh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中等条数：</a:t>
                      </a:r>
                      <a:r>
                        <a:rPr lang="en-US" altLang="zh-C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严重条数：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793"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接受条数：</a:t>
                      </a:r>
                      <a:r>
                        <a:rPr lang="en-US" altLang="zh-C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部分接受条数：</a:t>
                      </a: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不接受条数：</a:t>
                      </a: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181090" y="2683510"/>
          <a:ext cx="5996940" cy="1262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8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8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软件问题报告概况（</a:t>
                      </a:r>
                      <a:r>
                        <a:rPr lang="en-US" altLang="zh-CN" dirty="0"/>
                        <a:t>B</a:t>
                      </a:r>
                      <a:r>
                        <a:rPr lang="zh-CN" altLang="en-US" dirty="0"/>
                        <a:t>组软件项目）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707">
                <a:tc>
                  <a:txBody>
                    <a:bodyPr/>
                    <a:lstStyle/>
                    <a:p>
                      <a:r>
                        <a:rPr lang="zh-CN" altLang="en-US" dirty="0"/>
                        <a:t>轻微条数：</a:t>
                      </a:r>
                      <a:r>
                        <a:rPr lang="en-US" altLang="zh-C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中等条数：</a:t>
                      </a: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严重条数：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793"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接受条数：</a:t>
                      </a:r>
                      <a:r>
                        <a:rPr lang="en-US" altLang="zh-C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部分接受条数：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不接受条数：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流程图: 离页连接符 23"/>
          <p:cNvSpPr/>
          <p:nvPr/>
        </p:nvSpPr>
        <p:spPr>
          <a:xfrm>
            <a:off x="8687494" y="372734"/>
            <a:ext cx="3502919" cy="1008097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3"/>
          <p:cNvSpPr txBox="1"/>
          <p:nvPr/>
        </p:nvSpPr>
        <p:spPr>
          <a:xfrm>
            <a:off x="9241835" y="476673"/>
            <a:ext cx="2557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实验五 软件测试评审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83515" y="646748"/>
            <a:ext cx="4853940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A,B,C,D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组进行评审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0" y="4157980"/>
          <a:ext cx="5913120" cy="1262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测试评审报告概况（</a:t>
                      </a:r>
                      <a:r>
                        <a:rPr lang="en-US" altLang="zh-CN" dirty="0"/>
                        <a:t>C</a:t>
                      </a:r>
                      <a:r>
                        <a:rPr lang="zh-CN" altLang="en-US" dirty="0"/>
                        <a:t>组测试规格说明书）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707">
                <a:tc>
                  <a:txBody>
                    <a:bodyPr/>
                    <a:lstStyle/>
                    <a:p>
                      <a:r>
                        <a:rPr lang="zh-CN" altLang="en-US" dirty="0"/>
                        <a:t>轻微条数：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中等条数：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严重条数：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793"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接受条数：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部分接受条数：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不接受条数：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336665" y="4157863"/>
          <a:ext cx="6336705" cy="1262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149"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软件问题报告概况（</a:t>
                      </a:r>
                      <a:r>
                        <a:rPr lang="en-US" altLang="zh-CN" dirty="0"/>
                        <a:t>C</a:t>
                      </a:r>
                      <a:r>
                        <a:rPr lang="zh-CN" altLang="en-US" dirty="0"/>
                        <a:t>组软件项目）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707">
                <a:tc>
                  <a:txBody>
                    <a:bodyPr/>
                    <a:lstStyle/>
                    <a:p>
                      <a:r>
                        <a:rPr lang="zh-CN" altLang="en-US" dirty="0"/>
                        <a:t>轻微条数：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中等条数：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严重条数：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793"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接受条数：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部分接受条数：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不接受条数：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5765165"/>
          <a:ext cx="5863590" cy="805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4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测试说明书概况（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组测试规格说明书）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707">
                <a:tc>
                  <a:txBody>
                    <a:bodyPr/>
                    <a:lstStyle/>
                    <a:p>
                      <a:r>
                        <a:rPr lang="zh-CN" altLang="en-US" dirty="0"/>
                        <a:t>轻微条数：</a:t>
                      </a:r>
                      <a:r>
                        <a:rPr lang="en-US" altLang="zh-C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普通条数：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严重条数：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247765" y="5765048"/>
          <a:ext cx="6336705" cy="805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软件测试概况（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组软件项目）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707"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测试用例数：</a:t>
                      </a:r>
                      <a:r>
                        <a:rPr lang="en-US" altLang="zh-C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通过条数：</a:t>
                      </a:r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出现问题条数：</a:t>
                      </a:r>
                      <a:r>
                        <a:rPr lang="en-US" altLang="zh-CN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2FA8-3103-48FD-B214-192ADF8D0D8F}" type="datetime9">
              <a:rPr lang="zh-CN" altLang="en-US" smtClean="0"/>
              <a:t>2020年6月12日星期五3时39分19秒</a:t>
            </a:fld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47675" y="4084320"/>
          <a:ext cx="584708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0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837"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测试评审报告概况（</a:t>
                      </a:r>
                      <a:r>
                        <a:rPr lang="en-US" altLang="zh-CN" dirty="0"/>
                        <a:t>C-</a:t>
                      </a:r>
                      <a:r>
                        <a:rPr lang="zh-CN" altLang="en-US" dirty="0"/>
                        <a:t>测试规格说明书）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057">
                <a:tc>
                  <a:txBody>
                    <a:bodyPr/>
                    <a:lstStyle/>
                    <a:p>
                      <a:r>
                        <a:rPr lang="zh-CN" altLang="en-US" dirty="0"/>
                        <a:t>轻微条数：</a:t>
                      </a:r>
                      <a:r>
                        <a:rPr lang="en-US" altLang="zh-C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中等条数：</a:t>
                      </a:r>
                      <a:r>
                        <a:rPr lang="en-US" altLang="zh-C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严重条数：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847"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接受条数：</a:t>
                      </a:r>
                      <a:r>
                        <a:rPr lang="en-US" altLang="zh-C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部分接受条数：</a:t>
                      </a: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不接受条数：</a:t>
                      </a: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527254" y="4084578"/>
          <a:ext cx="550046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2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4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837"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测试评审报告概况（</a:t>
                      </a:r>
                      <a:r>
                        <a:rPr lang="en-US" altLang="zh-CN" dirty="0"/>
                        <a:t>C-</a:t>
                      </a:r>
                      <a:r>
                        <a:rPr lang="zh-CN" altLang="en-US" dirty="0"/>
                        <a:t>测试报告）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057">
                <a:tc>
                  <a:txBody>
                    <a:bodyPr/>
                    <a:lstStyle/>
                    <a:p>
                      <a:r>
                        <a:rPr lang="zh-CN" altLang="en-US" dirty="0"/>
                        <a:t>轻微条数：</a:t>
                      </a:r>
                      <a:r>
                        <a:rPr lang="en-US" altLang="zh-C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中等条数：</a:t>
                      </a:r>
                      <a:r>
                        <a:rPr lang="en-US" altLang="zh-C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严重条数：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847"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接受条数：</a:t>
                      </a:r>
                      <a:r>
                        <a:rPr lang="en-US" altLang="zh-C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部分接受条数：</a:t>
                      </a: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不接受条数：</a:t>
                      </a: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46827" y="5496818"/>
          <a:ext cx="58916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4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837"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测试评审报告概况（</a:t>
                      </a:r>
                      <a:r>
                        <a:rPr lang="en-US" altLang="zh-CN" dirty="0"/>
                        <a:t>D-</a:t>
                      </a:r>
                      <a:r>
                        <a:rPr lang="zh-CN" altLang="en-US" dirty="0"/>
                        <a:t>测试规格说明书）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057">
                <a:tc>
                  <a:txBody>
                    <a:bodyPr/>
                    <a:lstStyle/>
                    <a:p>
                      <a:r>
                        <a:rPr lang="zh-CN" altLang="en-US" dirty="0"/>
                        <a:t>轻微条数：</a:t>
                      </a:r>
                      <a:r>
                        <a:rPr lang="en-US" altLang="zh-C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中等条数：</a:t>
                      </a: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严重条数：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847"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接受条数：</a:t>
                      </a:r>
                      <a:r>
                        <a:rPr lang="en-US" altLang="zh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部分接受条数：</a:t>
                      </a: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不接受条数：</a:t>
                      </a: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6527254" y="5496818"/>
          <a:ext cx="550046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2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4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测试评审报告概况（</a:t>
                      </a:r>
                      <a:r>
                        <a:rPr lang="en-US" altLang="zh-CN" dirty="0"/>
                        <a:t>D-</a:t>
                      </a:r>
                      <a:r>
                        <a:rPr lang="zh-CN" altLang="en-US" dirty="0"/>
                        <a:t>测试报告）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057">
                <a:tc>
                  <a:txBody>
                    <a:bodyPr/>
                    <a:lstStyle/>
                    <a:p>
                      <a:r>
                        <a:rPr lang="zh-CN" altLang="en-US" dirty="0"/>
                        <a:t>轻微条数：</a:t>
                      </a:r>
                      <a:r>
                        <a:rPr lang="en-US" altLang="zh-C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中等条数：</a:t>
                      </a:r>
                      <a:r>
                        <a:rPr lang="en-US" altLang="zh-C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严重条数：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847"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接受条数：</a:t>
                      </a:r>
                      <a:r>
                        <a:rPr lang="en-US" altLang="zh-C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部分接受条数：</a:t>
                      </a:r>
                      <a:r>
                        <a:rPr lang="en-US" altLang="zh-C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不接受条数：</a:t>
                      </a: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流程图: 离页连接符 23"/>
          <p:cNvSpPr/>
          <p:nvPr/>
        </p:nvSpPr>
        <p:spPr>
          <a:xfrm>
            <a:off x="8687494" y="372734"/>
            <a:ext cx="3502919" cy="1008097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3"/>
          <p:cNvSpPr txBox="1"/>
          <p:nvPr/>
        </p:nvSpPr>
        <p:spPr>
          <a:xfrm>
            <a:off x="9241835" y="476673"/>
            <a:ext cx="2557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实验五 软件测试评审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80745" y="1172210"/>
            <a:ext cx="4853940" cy="36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A,B,C,D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组对本组进行评审</a:t>
            </a: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447675" y="875665"/>
          <a:ext cx="5827395" cy="1262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2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2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149"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测试评审报告概况（</a:t>
                      </a:r>
                      <a:r>
                        <a:rPr lang="en-US" altLang="zh-CN" dirty="0"/>
                        <a:t>A-</a:t>
                      </a:r>
                      <a:r>
                        <a:rPr lang="zh-CN" altLang="en-US" dirty="0"/>
                        <a:t>测试规格说明书）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707">
                <a:tc>
                  <a:txBody>
                    <a:bodyPr/>
                    <a:lstStyle/>
                    <a:p>
                      <a:r>
                        <a:rPr lang="zh-CN" altLang="en-US" dirty="0"/>
                        <a:t>轻微条数：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中等条数：</a:t>
                      </a:r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严重条数：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793"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接受条数：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接受条数：</a:t>
                      </a:r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接受条数：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447040" y="2408555"/>
          <a:ext cx="5848350" cy="1262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149"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测试评审报告概况（</a:t>
                      </a:r>
                      <a:r>
                        <a:rPr lang="en-US" altLang="zh-CN" dirty="0"/>
                        <a:t>B-</a:t>
                      </a:r>
                      <a:r>
                        <a:rPr lang="zh-CN" altLang="en-US" dirty="0"/>
                        <a:t>测试规格说明书）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707">
                <a:tc>
                  <a:txBody>
                    <a:bodyPr/>
                    <a:lstStyle/>
                    <a:p>
                      <a:r>
                        <a:rPr lang="zh-CN" altLang="en-US" dirty="0"/>
                        <a:t>轻微条数：</a:t>
                      </a:r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中等条数：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严重条数：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793"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接受条数：</a:t>
                      </a:r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部分接受条数：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不接受条数：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6527165" y="2408555"/>
          <a:ext cx="5501640" cy="1445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149"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软件问题报告概况（</a:t>
                      </a:r>
                      <a:r>
                        <a:rPr lang="en-US" altLang="zh-CN" dirty="0"/>
                        <a:t>B-</a:t>
                      </a:r>
                      <a:r>
                        <a:rPr lang="zh-CN" altLang="en-US" dirty="0"/>
                        <a:t>软件项目）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707">
                <a:tc>
                  <a:txBody>
                    <a:bodyPr/>
                    <a:lstStyle/>
                    <a:p>
                      <a:r>
                        <a:rPr lang="zh-CN" altLang="en-US" dirty="0"/>
                        <a:t>轻微条数：</a:t>
                      </a: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中等条数：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严重条数：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793"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接受条数：</a:t>
                      </a: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部分接受条数：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不接受条数：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447675" y="372428"/>
            <a:ext cx="4853940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A,B,C,D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组对本组评审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6fae6be-5c7e-4aa6-a4f4-f9cdd303905b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ffb6276-e03f-4f64-a93c-96bb6ca7edb6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8523317d-317a-4da7-8e08-11217909d930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66793791-c816-4a82-9a33-aaaeea09164b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f9f775c-4c89-401e-aaf6-e2a5661142c7}"/>
</p:tagLst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 anchor="ctr">
        <a:spAutoFit/>
      </a:bodyPr>
      <a:lstStyle>
        <a:defPPr>
          <a:defRPr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2467</Words>
  <Application>Microsoft Office PowerPoint</Application>
  <PresentationFormat>自定义</PresentationFormat>
  <Paragraphs>381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MStiffHei HKS UltraBold</vt:lpstr>
      <vt:lpstr>宋体</vt:lpstr>
      <vt:lpstr>微软雅黑</vt:lpstr>
      <vt:lpstr>Arial</vt:lpstr>
      <vt:lpstr>Calibri</vt:lpstr>
      <vt:lpstr>1</vt:lpstr>
      <vt:lpstr>PowerPoint 演示文稿</vt:lpstr>
      <vt:lpstr>实验1-8总结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个人总结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subject>1</dc:subject>
  <dc:creator>张有忌</dc:creator>
  <dc:description>1</dc:description>
  <cp:lastModifiedBy>潘 安佶</cp:lastModifiedBy>
  <cp:revision>72</cp:revision>
  <dcterms:created xsi:type="dcterms:W3CDTF">2020-06-12T07:38:51Z</dcterms:created>
  <dcterms:modified xsi:type="dcterms:W3CDTF">2020-06-12T07:50:24Z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