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59" r:id="rId2"/>
    <p:sldId id="260" r:id="rId3"/>
    <p:sldId id="282" r:id="rId4"/>
    <p:sldId id="292" r:id="rId5"/>
    <p:sldId id="275" r:id="rId6"/>
    <p:sldId id="261" r:id="rId7"/>
    <p:sldId id="293" r:id="rId8"/>
    <p:sldId id="290" r:id="rId9"/>
    <p:sldId id="291" r:id="rId10"/>
    <p:sldId id="289" r:id="rId11"/>
  </p:sldIdLst>
  <p:sldSz cx="12190413" cy="6858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Microsoft YaHei Light" panose="020B0502040204020203" pitchFamily="34" charset="-122"/>
      <p:regular r:id="rId17"/>
    </p:embeddedFont>
    <p:embeddedFont>
      <p:font typeface="等线" panose="02010600030101010101" pitchFamily="2" charset="-122"/>
      <p:regular r:id="rId18"/>
      <p:bold r:id="rId19"/>
    </p:embeddedFont>
    <p:embeddedFont>
      <p:font typeface="微软雅黑" panose="020B0503020204020204" pitchFamily="34" charset="-122"/>
      <p:regular r:id="rId20"/>
      <p:bold r:id="rId21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4455"/>
    <a:srgbClr val="E8E8E6"/>
    <a:srgbClr val="FFFFFF"/>
    <a:srgbClr val="080808"/>
    <a:srgbClr val="9498AE"/>
    <a:srgbClr val="7C819C"/>
    <a:srgbClr val="636883"/>
    <a:srgbClr val="53576D"/>
    <a:srgbClr val="722A28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14" autoAdjust="0"/>
    <p:restoredTop sz="92982" autoAdjust="0"/>
  </p:normalViewPr>
  <p:slideViewPr>
    <p:cSldViewPr>
      <p:cViewPr varScale="1">
        <p:scale>
          <a:sx n="86" d="100"/>
          <a:sy n="86" d="100"/>
        </p:scale>
        <p:origin x="485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70E5BC-B417-466E-A76A-1359E7C5B0BB}" type="datetimeFigureOut">
              <a:rPr lang="zh-CN" altLang="en-US" smtClean="0"/>
              <a:pPr/>
              <a:t>2020/3/13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0E0E2-7263-44C4-AAA9-733DBA7BD20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7177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亮亮图文旗舰店</a:t>
            </a:r>
          </a:p>
          <a:p>
            <a:r>
              <a:rPr lang="en-US" dirty="0"/>
              <a:t>https://liangliangtuwen.tmall.com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8714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91330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更多模板请关注：https://haosc.taobao.com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712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我们选取</a:t>
            </a:r>
            <a:r>
              <a:rPr lang="en-US" altLang="zh-CN" dirty="0"/>
              <a:t>Flask</a:t>
            </a:r>
            <a:r>
              <a:rPr lang="zh-CN" altLang="en-US" dirty="0"/>
              <a:t>主要是基于几点原因，首先便是我们组员对其都比较熟悉。</a:t>
            </a:r>
            <a:endParaRPr lang="en-US" altLang="zh-CN" dirty="0"/>
          </a:p>
          <a:p>
            <a:r>
              <a:rPr lang="en-US" altLang="zh-CN" dirty="0"/>
              <a:t>Flask</a:t>
            </a:r>
            <a:r>
              <a:rPr lang="zh-CN" altLang="en-US" dirty="0"/>
              <a:t>轻量级框架，只提供了一些核心功能，非常简洁优雅。其他的功能则由扩展提供，但够很方便的进行水平扩展。</a:t>
            </a:r>
            <a:endParaRPr lang="en-US" altLang="zh-CN" dirty="0"/>
          </a:p>
          <a:p>
            <a:r>
              <a:rPr lang="zh-CN" altLang="en-US" dirty="0"/>
              <a:t>配置比</a:t>
            </a:r>
            <a:r>
              <a:rPr lang="en-US" altLang="zh-CN" dirty="0"/>
              <a:t>Django</a:t>
            </a:r>
            <a:r>
              <a:rPr lang="zh-CN" altLang="en-US" dirty="0"/>
              <a:t>更灵活，提供充足的配置解决方案，满足每个输出需求。有多种方法配置，不同环境的配置也非常方便。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Flask</a:t>
            </a:r>
            <a:r>
              <a:rPr lang="zh-CN" altLang="en-US" dirty="0"/>
              <a:t>是一个轻量级的网络应用框架，使用</a:t>
            </a:r>
            <a:r>
              <a:rPr lang="en-US" altLang="zh-CN" dirty="0"/>
              <a:t>Python</a:t>
            </a:r>
            <a:r>
              <a:rPr lang="zh-CN" altLang="en-US" dirty="0"/>
              <a:t>语言编写，较其他同类型框架更为灵活、轻便、安全且容易上手。它可以很好地结合</a:t>
            </a:r>
            <a:r>
              <a:rPr lang="en-US" altLang="zh-CN" dirty="0"/>
              <a:t>MVC</a:t>
            </a:r>
            <a:r>
              <a:rPr lang="zh-CN" altLang="en-US" dirty="0"/>
              <a:t>模式进行开发，另外，</a:t>
            </a:r>
            <a:r>
              <a:rPr lang="en-US" altLang="zh-CN" dirty="0"/>
              <a:t>Flask</a:t>
            </a:r>
            <a:r>
              <a:rPr lang="zh-CN" altLang="en-US" dirty="0"/>
              <a:t>还有很强的定制性，用户可以根据自己的需求来添加相应的功能，在保持核心功能简单的同时实现功能的丰富与扩展，其强大的插件库可以让用户实现个性化的网站定制，开发出功能强大的网站。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5439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我们选取</a:t>
            </a:r>
            <a:r>
              <a:rPr lang="en-US" altLang="zh-CN" dirty="0"/>
              <a:t>Flask</a:t>
            </a:r>
            <a:r>
              <a:rPr lang="zh-CN" altLang="en-US" dirty="0"/>
              <a:t>主要是基于几点原因，首先便是我们组员对其都比较熟悉。</a:t>
            </a:r>
            <a:endParaRPr lang="en-US" altLang="zh-CN" dirty="0"/>
          </a:p>
          <a:p>
            <a:r>
              <a:rPr lang="en-US" altLang="zh-CN" dirty="0"/>
              <a:t>Flask</a:t>
            </a:r>
            <a:r>
              <a:rPr lang="zh-CN" altLang="en-US" dirty="0"/>
              <a:t>轻量级框架，只提供了一些核心功能，非常简洁优雅。其他的功能则由扩展提供，但够很方便的进行水平扩展。</a:t>
            </a:r>
            <a:endParaRPr lang="en-US" altLang="zh-CN" dirty="0"/>
          </a:p>
          <a:p>
            <a:r>
              <a:rPr lang="zh-CN" altLang="en-US" dirty="0"/>
              <a:t>配置比</a:t>
            </a:r>
            <a:r>
              <a:rPr lang="en-US" altLang="zh-CN" dirty="0"/>
              <a:t>Django</a:t>
            </a:r>
            <a:r>
              <a:rPr lang="zh-CN" altLang="en-US" dirty="0"/>
              <a:t>更灵活，提供充足的配置解决方案，满足每个输出需求。有多种方法配置，不同环境的配置也非常方便。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Flask</a:t>
            </a:r>
            <a:r>
              <a:rPr lang="zh-CN" altLang="en-US" dirty="0"/>
              <a:t>是一个轻量级的网络应用框架，使用</a:t>
            </a:r>
            <a:r>
              <a:rPr lang="en-US" altLang="zh-CN" dirty="0"/>
              <a:t>Python</a:t>
            </a:r>
            <a:r>
              <a:rPr lang="zh-CN" altLang="en-US" dirty="0"/>
              <a:t>语言编写，较其他同类型框架更为灵活、轻便、安全且容易上手。它可以很好地结合</a:t>
            </a:r>
            <a:r>
              <a:rPr lang="en-US" altLang="zh-CN" dirty="0"/>
              <a:t>MVC</a:t>
            </a:r>
            <a:r>
              <a:rPr lang="zh-CN" altLang="en-US" dirty="0"/>
              <a:t>模式进行开发，另外，</a:t>
            </a:r>
            <a:r>
              <a:rPr lang="en-US" altLang="zh-CN" dirty="0"/>
              <a:t>Flask</a:t>
            </a:r>
            <a:r>
              <a:rPr lang="zh-CN" altLang="en-US" dirty="0"/>
              <a:t>还有很强的定制性，用户可以根据自己的需求来添加相应的功能，在保持核心功能简单的同时实现功能的丰富与扩展，其强大的插件库可以让用户实现个性化的网站定制，开发出功能强大的网站。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0965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59483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204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204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5706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349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rgbClr val="4144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3802" y="1122363"/>
            <a:ext cx="914281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3802" y="3602038"/>
            <a:ext cx="914281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682A8-D6B6-4FDA-A495-4D437BAFBB60}" type="datetimeFigureOut">
              <a:rPr lang="zh-CN" altLang="en-US" smtClean="0"/>
              <a:pPr/>
              <a:t>2020/3/13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DD927-E55F-4D12-BD2D-8ABE6C91271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2020/3/13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2020/3/13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2020/3/13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UpDiag">
          <a:fgClr>
            <a:srgbClr val="FFFFFF"/>
          </a:fgClr>
          <a:bgClr>
            <a:srgbClr val="E8E8E6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0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2020/3/13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slow">
    <p:push dir="r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1.jp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483130" y="1294"/>
            <a:ext cx="2011675" cy="182523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502918" y="2173796"/>
            <a:ext cx="8687495" cy="2865281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4815077" y="1818923"/>
            <a:ext cx="7375336" cy="354873"/>
          </a:xfrm>
          <a:prstGeom prst="rect">
            <a:avLst/>
          </a:prstGeom>
          <a:pattFill prst="ltUpDiag">
            <a:fgClr>
              <a:srgbClr val="414455"/>
            </a:fgClr>
            <a:bgClr>
              <a:srgbClr val="E8E8E6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0763" y="1818923"/>
            <a:ext cx="4544313" cy="3220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文本框 17"/>
          <p:cNvSpPr txBox="1"/>
          <p:nvPr/>
        </p:nvSpPr>
        <p:spPr>
          <a:xfrm>
            <a:off x="5895559" y="2983119"/>
            <a:ext cx="64667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Flask</a:t>
            </a:r>
            <a:r>
              <a:rPr lang="zh-CN" altLang="en-US" sz="4800" b="1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框架研究拓展</a:t>
            </a:r>
            <a:endParaRPr lang="zh-CN" altLang="en-US" sz="6000" b="1" dirty="0">
              <a:solidFill>
                <a:schemeClr val="bg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086985" y="5877560"/>
            <a:ext cx="6509385" cy="58105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4000" b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400" b="1" dirty="0">
                <a:solidFill>
                  <a:srgbClr val="414455"/>
                </a:solidFill>
              </a:rPr>
              <a:t>汇报组别：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en-US" altLang="zh-CN" sz="2400" b="1" dirty="0">
                <a:solidFill>
                  <a:srgbClr val="414455"/>
                </a:solidFill>
              </a:rPr>
              <a:t>G</a:t>
            </a:r>
            <a:r>
              <a:rPr lang="zh-CN" altLang="en-US" sz="2400" b="1" dirty="0">
                <a:solidFill>
                  <a:srgbClr val="414455"/>
                </a:solidFill>
              </a:rPr>
              <a:t>组     汇报人：潘安佶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6073163" y="960929"/>
            <a:ext cx="681980" cy="681980"/>
            <a:chOff x="952456" y="3218117"/>
            <a:chExt cx="877066" cy="877066"/>
          </a:xfrm>
        </p:grpSpPr>
        <p:sp>
          <p:nvSpPr>
            <p:cNvPr id="38" name="椭圆 50"/>
            <p:cNvSpPr>
              <a:spLocks noChangeArrowheads="1"/>
            </p:cNvSpPr>
            <p:nvPr/>
          </p:nvSpPr>
          <p:spPr bwMode="auto">
            <a:xfrm>
              <a:off x="952456" y="3218117"/>
              <a:ext cx="877066" cy="877066"/>
            </a:xfrm>
            <a:prstGeom prst="ellipse">
              <a:avLst/>
            </a:prstGeom>
            <a:solidFill>
              <a:srgbClr val="414455"/>
            </a:solidFill>
            <a:ln w="76200" cap="sq" cmpd="sng">
              <a:solidFill>
                <a:srgbClr val="C8C6BD"/>
              </a:solidFill>
              <a:round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pic>
          <p:nvPicPr>
            <p:cNvPr id="40" name="Picture 3" descr="D:\360data\重要数据\桌面\4675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1696" y="3367890"/>
              <a:ext cx="478586" cy="5775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1" name="组合 40"/>
          <p:cNvGrpSpPr/>
          <p:nvPr/>
        </p:nvGrpSpPr>
        <p:grpSpPr>
          <a:xfrm>
            <a:off x="6978091" y="960929"/>
            <a:ext cx="681980" cy="681980"/>
            <a:chOff x="2812677" y="3391963"/>
            <a:chExt cx="877066" cy="877066"/>
          </a:xfrm>
        </p:grpSpPr>
        <p:sp>
          <p:nvSpPr>
            <p:cNvPr id="42" name="椭圆 50"/>
            <p:cNvSpPr>
              <a:spLocks noChangeArrowheads="1"/>
            </p:cNvSpPr>
            <p:nvPr/>
          </p:nvSpPr>
          <p:spPr bwMode="auto">
            <a:xfrm>
              <a:off x="2812677" y="3391963"/>
              <a:ext cx="877066" cy="877066"/>
            </a:xfrm>
            <a:prstGeom prst="ellipse">
              <a:avLst/>
            </a:prstGeom>
            <a:solidFill>
              <a:srgbClr val="414455"/>
            </a:solidFill>
            <a:ln w="76200" cap="sq" cmpd="sng">
              <a:solidFill>
                <a:srgbClr val="C8C6BD"/>
              </a:solidFill>
              <a:round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pic>
          <p:nvPicPr>
            <p:cNvPr id="43" name="Picture 4" descr="D:\360data\重要数据\桌面\未标题-3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1249" y="3537498"/>
              <a:ext cx="419922" cy="5864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4" name="组合 43"/>
          <p:cNvGrpSpPr/>
          <p:nvPr/>
        </p:nvGrpSpPr>
        <p:grpSpPr>
          <a:xfrm>
            <a:off x="7883019" y="960929"/>
            <a:ext cx="681980" cy="681980"/>
            <a:chOff x="4672898" y="2936570"/>
            <a:chExt cx="877066" cy="877066"/>
          </a:xfrm>
        </p:grpSpPr>
        <p:sp>
          <p:nvSpPr>
            <p:cNvPr id="45" name="椭圆 44"/>
            <p:cNvSpPr>
              <a:spLocks noChangeArrowheads="1"/>
            </p:cNvSpPr>
            <p:nvPr/>
          </p:nvSpPr>
          <p:spPr bwMode="auto">
            <a:xfrm>
              <a:off x="4672898" y="2936570"/>
              <a:ext cx="877066" cy="877066"/>
            </a:xfrm>
            <a:prstGeom prst="ellipse">
              <a:avLst/>
            </a:prstGeom>
            <a:solidFill>
              <a:srgbClr val="414455"/>
            </a:solidFill>
            <a:ln w="76200" cap="sq" cmpd="sng">
              <a:solidFill>
                <a:srgbClr val="C8C6BD"/>
              </a:solidFill>
              <a:round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pic>
          <p:nvPicPr>
            <p:cNvPr id="46" name="Picture 5" descr="D:\360data\重要数据\桌面\未标题-4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5149" y="3095025"/>
              <a:ext cx="532564" cy="5135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7" name="组合 46"/>
          <p:cNvGrpSpPr/>
          <p:nvPr/>
        </p:nvGrpSpPr>
        <p:grpSpPr>
          <a:xfrm>
            <a:off x="8787947" y="960929"/>
            <a:ext cx="681980" cy="681980"/>
            <a:chOff x="6533119" y="2285390"/>
            <a:chExt cx="877066" cy="877066"/>
          </a:xfrm>
        </p:grpSpPr>
        <p:sp>
          <p:nvSpPr>
            <p:cNvPr id="48" name="椭圆 47"/>
            <p:cNvSpPr>
              <a:spLocks noChangeArrowheads="1"/>
            </p:cNvSpPr>
            <p:nvPr/>
          </p:nvSpPr>
          <p:spPr bwMode="auto">
            <a:xfrm>
              <a:off x="6533119" y="2285390"/>
              <a:ext cx="877066" cy="877066"/>
            </a:xfrm>
            <a:prstGeom prst="ellipse">
              <a:avLst/>
            </a:prstGeom>
            <a:solidFill>
              <a:srgbClr val="414455"/>
            </a:solidFill>
            <a:ln w="76200" cap="sq" cmpd="sng">
              <a:solidFill>
                <a:srgbClr val="C8C6BD"/>
              </a:solidFill>
              <a:round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pic>
          <p:nvPicPr>
            <p:cNvPr id="49" name="Picture 6" descr="D:\360data\重要数据\桌面\未标题-5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35358" y="2430447"/>
              <a:ext cx="512614" cy="5869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0" name="组合 49"/>
          <p:cNvGrpSpPr/>
          <p:nvPr/>
        </p:nvGrpSpPr>
        <p:grpSpPr>
          <a:xfrm>
            <a:off x="9692875" y="960929"/>
            <a:ext cx="681980" cy="681980"/>
            <a:chOff x="8393340" y="1988840"/>
            <a:chExt cx="877066" cy="877066"/>
          </a:xfrm>
        </p:grpSpPr>
        <p:sp>
          <p:nvSpPr>
            <p:cNvPr id="51" name="椭圆 50"/>
            <p:cNvSpPr>
              <a:spLocks noChangeArrowheads="1"/>
            </p:cNvSpPr>
            <p:nvPr/>
          </p:nvSpPr>
          <p:spPr bwMode="auto">
            <a:xfrm>
              <a:off x="8393340" y="1988840"/>
              <a:ext cx="877066" cy="877066"/>
            </a:xfrm>
            <a:prstGeom prst="ellipse">
              <a:avLst/>
            </a:prstGeom>
            <a:solidFill>
              <a:srgbClr val="414455"/>
            </a:solidFill>
            <a:ln w="76200" cap="sq" cmpd="sng">
              <a:solidFill>
                <a:srgbClr val="C8C6BD"/>
              </a:solidFill>
              <a:round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pic>
          <p:nvPicPr>
            <p:cNvPr id="52" name="Picture 7" descr="D:\360data\重要数据\桌面\未标题-1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68665" y="2183926"/>
              <a:ext cx="564516" cy="486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3" name="组合 52"/>
          <p:cNvGrpSpPr/>
          <p:nvPr/>
        </p:nvGrpSpPr>
        <p:grpSpPr>
          <a:xfrm>
            <a:off x="10597802" y="960929"/>
            <a:ext cx="681980" cy="681980"/>
            <a:chOff x="10253559" y="2420888"/>
            <a:chExt cx="877066" cy="877066"/>
          </a:xfrm>
        </p:grpSpPr>
        <p:sp>
          <p:nvSpPr>
            <p:cNvPr id="54" name="椭圆 53"/>
            <p:cNvSpPr>
              <a:spLocks noChangeArrowheads="1"/>
            </p:cNvSpPr>
            <p:nvPr/>
          </p:nvSpPr>
          <p:spPr bwMode="auto">
            <a:xfrm>
              <a:off x="10253559" y="2420888"/>
              <a:ext cx="877066" cy="877066"/>
            </a:xfrm>
            <a:prstGeom prst="ellipse">
              <a:avLst/>
            </a:prstGeom>
            <a:solidFill>
              <a:srgbClr val="414455"/>
            </a:solidFill>
            <a:ln w="76200" cap="sq" cmpd="sng">
              <a:solidFill>
                <a:srgbClr val="C8C6BD"/>
              </a:solidFill>
              <a:round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pic>
          <p:nvPicPr>
            <p:cNvPr id="55" name="Picture 8" descr="D:\360data\重要数据\桌面\未标题-1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88676" y="2566876"/>
              <a:ext cx="606832" cy="5850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98" y="44874"/>
            <a:ext cx="1708398" cy="17083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3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900" decel="100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100" accel="100000" fill="hold">
                                              <p:stCondLst>
                                                <p:cond delay="90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2" presetID="5" presetClass="entr" presetSubtype="1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heckerboard(across)">
                                          <p:cBhvr>
                                            <p:cTn id="14" dur="500"/>
                                            <p:tgtEl>
                                              <p:spTgt spid="30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2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700"/>
                                </p:stCondLst>
                                <p:childTnLst>
                                  <p:par>
                                    <p:cTn id="19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1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2200"/>
                                </p:stCondLst>
                                <p:childTnLst>
                                  <p:par>
                                    <p:cTn id="23" presetID="17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0"/>
                                      </p:iterate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2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2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2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2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3450"/>
                                </p:stCondLst>
                                <p:childTnLst>
                                  <p:par>
                                    <p:cTn id="30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2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3950"/>
                                </p:stCondLst>
                                <p:childTnLst>
                                  <p:par>
                                    <p:cTn id="34" presetID="2" presetClass="entr" presetSubtype="1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6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1" fill="hold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0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1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2" presetClass="entr" presetSubtype="1" fill="hold" nodeType="withEffect" p14:presetBounceEnd="5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4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5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2" presetClass="entr" presetSubtype="1" fill="hold" nodeType="with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8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9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2" presetClass="entr" presetSubtype="1" fill="hold" nodeType="withEffect" p14:presetBounceEnd="50000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2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3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2" presetClass="entr" presetSubtype="1" fill="hold" nodeType="withEffect" p14:presetBounceEnd="5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6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7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2" grpId="0" animBg="1"/>
          <p:bldP spid="2" grpId="0" animBg="1"/>
          <p:bldP spid="34" grpId="0" animBg="1"/>
          <p:bldP spid="18" grpId="0"/>
          <p:bldP spid="35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3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900" decel="100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100" accel="100000" fill="hold">
                                              <p:stCondLst>
                                                <p:cond delay="90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2" presetID="5" presetClass="entr" presetSubtype="1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heckerboard(across)">
                                          <p:cBhvr>
                                            <p:cTn id="14" dur="500"/>
                                            <p:tgtEl>
                                              <p:spTgt spid="30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2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700"/>
                                </p:stCondLst>
                                <p:childTnLst>
                                  <p:par>
                                    <p:cTn id="19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1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2200"/>
                                </p:stCondLst>
                                <p:childTnLst>
                                  <p:par>
                                    <p:cTn id="23" presetID="17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0"/>
                                      </p:iterate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2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2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2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2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3450"/>
                                </p:stCondLst>
                                <p:childTnLst>
                                  <p:par>
                                    <p:cTn id="30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2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3950"/>
                                </p:stCondLst>
                                <p:childTnLst>
                                  <p:par>
                                    <p:cTn id="34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1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2" presetClass="entr" presetSubtype="1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2" presetClass="entr" presetSubtype="1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2" presetClass="entr" presetSubtype="1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2" presetClass="entr" presetSubtype="1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2" grpId="0" animBg="1"/>
          <p:bldP spid="2" grpId="0" animBg="1"/>
          <p:bldP spid="34" grpId="0" animBg="1"/>
          <p:bldP spid="18" grpId="0"/>
          <p:bldP spid="35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483130" y="1294"/>
            <a:ext cx="2011675" cy="182523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502918" y="2173796"/>
            <a:ext cx="8687495" cy="2865281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5087094" y="4042475"/>
            <a:ext cx="4140460" cy="499624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4000" b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000" dirty="0">
                <a:solidFill>
                  <a:schemeClr val="bg1"/>
                </a:solidFill>
              </a:rPr>
              <a:t>答辩小组：        </a:t>
            </a:r>
            <a:r>
              <a:rPr lang="en-US" altLang="zh-CN" sz="2000" dirty="0">
                <a:solidFill>
                  <a:schemeClr val="bg1"/>
                </a:solidFill>
              </a:rPr>
              <a:t>G</a:t>
            </a:r>
            <a:r>
              <a:rPr lang="zh-CN" altLang="en-US" sz="2000" dirty="0">
                <a:solidFill>
                  <a:schemeClr val="bg1"/>
                </a:solidFill>
              </a:rPr>
              <a:t>组</a:t>
            </a:r>
          </a:p>
        </p:txBody>
      </p:sp>
      <p:sp>
        <p:nvSpPr>
          <p:cNvPr id="34" name="矩形 33"/>
          <p:cNvSpPr/>
          <p:nvPr/>
        </p:nvSpPr>
        <p:spPr>
          <a:xfrm>
            <a:off x="4815077" y="1818923"/>
            <a:ext cx="7375336" cy="354873"/>
          </a:xfrm>
          <a:prstGeom prst="rect">
            <a:avLst/>
          </a:prstGeom>
          <a:pattFill prst="ltUpDiag">
            <a:fgClr>
              <a:srgbClr val="414455"/>
            </a:fgClr>
            <a:bgClr>
              <a:srgbClr val="E8E8E6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5015086" y="3060157"/>
            <a:ext cx="64667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solidFill>
                  <a:schemeClr val="bg1"/>
                </a:solidFill>
                <a:latin typeface="MStiffHei HKS UltraBold" panose="00000900000000000000" pitchFamily="2" charset="-120"/>
                <a:ea typeface="MStiffHei HKS UltraBold" panose="00000900000000000000" pitchFamily="2" charset="-120"/>
              </a:rPr>
              <a:t>感谢批评指正</a:t>
            </a:r>
          </a:p>
        </p:txBody>
      </p:sp>
      <p:grpSp>
        <p:nvGrpSpPr>
          <p:cNvPr id="36" name="组合 35"/>
          <p:cNvGrpSpPr/>
          <p:nvPr/>
        </p:nvGrpSpPr>
        <p:grpSpPr>
          <a:xfrm>
            <a:off x="6073163" y="960929"/>
            <a:ext cx="681980" cy="681980"/>
            <a:chOff x="952456" y="3218117"/>
            <a:chExt cx="877066" cy="877066"/>
          </a:xfrm>
        </p:grpSpPr>
        <p:sp>
          <p:nvSpPr>
            <p:cNvPr id="38" name="椭圆 50"/>
            <p:cNvSpPr>
              <a:spLocks noChangeArrowheads="1"/>
            </p:cNvSpPr>
            <p:nvPr/>
          </p:nvSpPr>
          <p:spPr bwMode="auto">
            <a:xfrm>
              <a:off x="952456" y="3218117"/>
              <a:ext cx="877066" cy="877066"/>
            </a:xfrm>
            <a:prstGeom prst="ellipse">
              <a:avLst/>
            </a:prstGeom>
            <a:solidFill>
              <a:srgbClr val="414455"/>
            </a:solidFill>
            <a:ln w="76200" cap="sq" cmpd="sng">
              <a:solidFill>
                <a:srgbClr val="C8C6BD"/>
              </a:solidFill>
              <a:round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pic>
          <p:nvPicPr>
            <p:cNvPr id="40" name="Picture 3" descr="D:\360data\重要数据\桌面\4675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1696" y="3367890"/>
              <a:ext cx="478586" cy="5775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1" name="组合 40"/>
          <p:cNvGrpSpPr/>
          <p:nvPr/>
        </p:nvGrpSpPr>
        <p:grpSpPr>
          <a:xfrm>
            <a:off x="6978091" y="960929"/>
            <a:ext cx="681980" cy="681980"/>
            <a:chOff x="2812677" y="3391963"/>
            <a:chExt cx="877066" cy="877066"/>
          </a:xfrm>
        </p:grpSpPr>
        <p:sp>
          <p:nvSpPr>
            <p:cNvPr id="42" name="椭圆 50"/>
            <p:cNvSpPr>
              <a:spLocks noChangeArrowheads="1"/>
            </p:cNvSpPr>
            <p:nvPr/>
          </p:nvSpPr>
          <p:spPr bwMode="auto">
            <a:xfrm>
              <a:off x="2812677" y="3391963"/>
              <a:ext cx="877066" cy="877066"/>
            </a:xfrm>
            <a:prstGeom prst="ellipse">
              <a:avLst/>
            </a:prstGeom>
            <a:solidFill>
              <a:srgbClr val="414455"/>
            </a:solidFill>
            <a:ln w="76200" cap="sq" cmpd="sng">
              <a:solidFill>
                <a:srgbClr val="C8C6BD"/>
              </a:solidFill>
              <a:round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pic>
          <p:nvPicPr>
            <p:cNvPr id="43" name="Picture 4" descr="D:\360data\重要数据\桌面\未标题-3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1249" y="3537498"/>
              <a:ext cx="419922" cy="5864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4" name="组合 43"/>
          <p:cNvGrpSpPr/>
          <p:nvPr/>
        </p:nvGrpSpPr>
        <p:grpSpPr>
          <a:xfrm>
            <a:off x="7883019" y="960929"/>
            <a:ext cx="681980" cy="681980"/>
            <a:chOff x="4672898" y="2936570"/>
            <a:chExt cx="877066" cy="877066"/>
          </a:xfrm>
        </p:grpSpPr>
        <p:sp>
          <p:nvSpPr>
            <p:cNvPr id="45" name="椭圆 44"/>
            <p:cNvSpPr>
              <a:spLocks noChangeArrowheads="1"/>
            </p:cNvSpPr>
            <p:nvPr/>
          </p:nvSpPr>
          <p:spPr bwMode="auto">
            <a:xfrm>
              <a:off x="4672898" y="2936570"/>
              <a:ext cx="877066" cy="877066"/>
            </a:xfrm>
            <a:prstGeom prst="ellipse">
              <a:avLst/>
            </a:prstGeom>
            <a:solidFill>
              <a:srgbClr val="414455"/>
            </a:solidFill>
            <a:ln w="76200" cap="sq" cmpd="sng">
              <a:solidFill>
                <a:srgbClr val="C8C6BD"/>
              </a:solidFill>
              <a:round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pic>
          <p:nvPicPr>
            <p:cNvPr id="46" name="Picture 5" descr="D:\360data\重要数据\桌面\未标题-4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5149" y="3095025"/>
              <a:ext cx="532564" cy="5135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7" name="组合 46"/>
          <p:cNvGrpSpPr/>
          <p:nvPr/>
        </p:nvGrpSpPr>
        <p:grpSpPr>
          <a:xfrm>
            <a:off x="8787947" y="960929"/>
            <a:ext cx="681980" cy="681980"/>
            <a:chOff x="6533119" y="2285390"/>
            <a:chExt cx="877066" cy="877066"/>
          </a:xfrm>
        </p:grpSpPr>
        <p:sp>
          <p:nvSpPr>
            <p:cNvPr id="48" name="椭圆 47"/>
            <p:cNvSpPr>
              <a:spLocks noChangeArrowheads="1"/>
            </p:cNvSpPr>
            <p:nvPr/>
          </p:nvSpPr>
          <p:spPr bwMode="auto">
            <a:xfrm>
              <a:off x="6533119" y="2285390"/>
              <a:ext cx="877066" cy="877066"/>
            </a:xfrm>
            <a:prstGeom prst="ellipse">
              <a:avLst/>
            </a:prstGeom>
            <a:solidFill>
              <a:srgbClr val="414455"/>
            </a:solidFill>
            <a:ln w="76200" cap="sq" cmpd="sng">
              <a:solidFill>
                <a:srgbClr val="C8C6BD"/>
              </a:solidFill>
              <a:round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pic>
          <p:nvPicPr>
            <p:cNvPr id="49" name="Picture 6" descr="D:\360data\重要数据\桌面\未标题-5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35358" y="2430447"/>
              <a:ext cx="512614" cy="5869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0" name="组合 49"/>
          <p:cNvGrpSpPr/>
          <p:nvPr/>
        </p:nvGrpSpPr>
        <p:grpSpPr>
          <a:xfrm>
            <a:off x="9692875" y="960929"/>
            <a:ext cx="681980" cy="681980"/>
            <a:chOff x="8393340" y="1988840"/>
            <a:chExt cx="877066" cy="877066"/>
          </a:xfrm>
        </p:grpSpPr>
        <p:sp>
          <p:nvSpPr>
            <p:cNvPr id="51" name="椭圆 50"/>
            <p:cNvSpPr>
              <a:spLocks noChangeArrowheads="1"/>
            </p:cNvSpPr>
            <p:nvPr/>
          </p:nvSpPr>
          <p:spPr bwMode="auto">
            <a:xfrm>
              <a:off x="8393340" y="1988840"/>
              <a:ext cx="877066" cy="877066"/>
            </a:xfrm>
            <a:prstGeom prst="ellipse">
              <a:avLst/>
            </a:prstGeom>
            <a:solidFill>
              <a:srgbClr val="414455"/>
            </a:solidFill>
            <a:ln w="76200" cap="sq" cmpd="sng">
              <a:solidFill>
                <a:srgbClr val="C8C6BD"/>
              </a:solidFill>
              <a:round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pic>
          <p:nvPicPr>
            <p:cNvPr id="52" name="Picture 7" descr="D:\360data\重要数据\桌面\未标题-1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68665" y="2183926"/>
              <a:ext cx="564516" cy="486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3" name="组合 52"/>
          <p:cNvGrpSpPr/>
          <p:nvPr/>
        </p:nvGrpSpPr>
        <p:grpSpPr>
          <a:xfrm>
            <a:off x="10597802" y="960929"/>
            <a:ext cx="681980" cy="681980"/>
            <a:chOff x="10253559" y="2420888"/>
            <a:chExt cx="877066" cy="877066"/>
          </a:xfrm>
        </p:grpSpPr>
        <p:sp>
          <p:nvSpPr>
            <p:cNvPr id="54" name="椭圆 53"/>
            <p:cNvSpPr>
              <a:spLocks noChangeArrowheads="1"/>
            </p:cNvSpPr>
            <p:nvPr/>
          </p:nvSpPr>
          <p:spPr bwMode="auto">
            <a:xfrm>
              <a:off x="10253559" y="2420888"/>
              <a:ext cx="877066" cy="877066"/>
            </a:xfrm>
            <a:prstGeom prst="ellipse">
              <a:avLst/>
            </a:prstGeom>
            <a:solidFill>
              <a:srgbClr val="414455"/>
            </a:solidFill>
            <a:ln w="76200" cap="sq" cmpd="sng">
              <a:solidFill>
                <a:srgbClr val="C8C6BD"/>
              </a:solidFill>
              <a:round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pic>
          <p:nvPicPr>
            <p:cNvPr id="55" name="Picture 8" descr="D:\360data\重要数据\桌面\未标题-1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88676" y="2566876"/>
              <a:ext cx="606832" cy="5850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9" name="图片 2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98" y="44874"/>
            <a:ext cx="1708398" cy="1708398"/>
          </a:xfrm>
          <a:prstGeom prst="rect">
            <a:avLst/>
          </a:prstGeom>
        </p:spPr>
      </p:pic>
      <p:pic>
        <p:nvPicPr>
          <p:cNvPr id="33" name="Picture 3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0763" y="1818923"/>
            <a:ext cx="4544313" cy="3220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3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900" decel="100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100" accel="100000" fill="hold">
                                              <p:stCondLst>
                                                <p:cond delay="90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" presetID="2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9" presetID="17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0"/>
                                      </p:iterate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2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2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2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2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26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10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9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3250"/>
                                </p:stCondLst>
                                <p:childTnLst>
                                  <p:par>
                                    <p:cTn id="32" presetID="2" presetClass="entr" presetSubtype="1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4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5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1" fill="hold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8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9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1" fill="hold" nodeType="withEffect" p14:presetBounceEnd="5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2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3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1" fill="hold" nodeType="with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6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7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2" presetClass="entr" presetSubtype="1" fill="hold" nodeType="withEffect" p14:presetBounceEnd="50000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0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1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" presetID="2" presetClass="entr" presetSubtype="1" fill="hold" nodeType="withEffect" p14:presetBounceEnd="5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4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5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6" fill="hold">
                                <p:stCondLst>
                                  <p:cond delay="4750"/>
                                </p:stCondLst>
                                <p:childTnLst>
                                  <p:par>
                                    <p:cTn id="57" presetID="5" presetClass="entr" presetSubtype="1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heckerboard(across)">
                                          <p:cBhvr>
                                            <p:cTn id="59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2" grpId="0" animBg="1"/>
          <p:bldP spid="2" grpId="0" animBg="1"/>
          <p:bldP spid="26" grpId="0"/>
          <p:bldP spid="34" grpId="0" animBg="1"/>
          <p:bldP spid="1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3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900" decel="100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100" accel="100000" fill="hold">
                                              <p:stCondLst>
                                                <p:cond delay="90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" presetID="2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9" presetID="17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0"/>
                                      </p:iterate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2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2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2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2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26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10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9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3250"/>
                                </p:stCondLst>
                                <p:childTnLst>
                                  <p:par>
                                    <p:cTn id="32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1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1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1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2" presetClass="entr" presetSubtype="1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" presetID="2" presetClass="entr" presetSubtype="1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6" fill="hold">
                                <p:stCondLst>
                                  <p:cond delay="4750"/>
                                </p:stCondLst>
                                <p:childTnLst>
                                  <p:par>
                                    <p:cTn id="57" presetID="5" presetClass="entr" presetSubtype="1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heckerboard(across)">
                                          <p:cBhvr>
                                            <p:cTn id="59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2" grpId="0" animBg="1"/>
          <p:bldP spid="2" grpId="0" animBg="1"/>
          <p:bldP spid="26" grpId="0"/>
          <p:bldP spid="34" grpId="0" animBg="1"/>
          <p:bldP spid="18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组合 74"/>
          <p:cNvGrpSpPr/>
          <p:nvPr/>
        </p:nvGrpSpPr>
        <p:grpSpPr>
          <a:xfrm>
            <a:off x="1342329" y="562313"/>
            <a:ext cx="1658729" cy="1658048"/>
            <a:chOff x="1342329" y="562313"/>
            <a:chExt cx="1658729" cy="1658048"/>
          </a:xfrm>
        </p:grpSpPr>
        <p:sp>
          <p:nvSpPr>
            <p:cNvPr id="41" name="椭圆 64"/>
            <p:cNvSpPr>
              <a:spLocks noChangeArrowheads="1"/>
            </p:cNvSpPr>
            <p:nvPr/>
          </p:nvSpPr>
          <p:spPr bwMode="auto">
            <a:xfrm>
              <a:off x="1342329" y="562313"/>
              <a:ext cx="1658729" cy="1658048"/>
            </a:xfrm>
            <a:prstGeom prst="ellipse">
              <a:avLst/>
            </a:prstGeom>
            <a:solidFill>
              <a:srgbClr val="414455"/>
            </a:solidFill>
            <a:ln w="190500" cap="sq" cmpd="sng">
              <a:solidFill>
                <a:srgbClr val="C8C6BD"/>
              </a:solidFill>
              <a:round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3" name="TextBox 66"/>
            <p:cNvSpPr>
              <a:spLocks noChangeArrowheads="1"/>
            </p:cNvSpPr>
            <p:nvPr/>
          </p:nvSpPr>
          <p:spPr bwMode="auto">
            <a:xfrm>
              <a:off x="1626212" y="980728"/>
              <a:ext cx="1090962" cy="537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经典繁超宋" panose="02010609000101010101" pitchFamily="49" charset="-122"/>
                </a:rPr>
                <a:t>目录</a:t>
              </a:r>
              <a:endParaRPr lang="zh-CN" altLang="en-US" sz="2800"/>
            </a:p>
          </p:txBody>
        </p:sp>
        <p:sp>
          <p:nvSpPr>
            <p:cNvPr id="44" name="TextBox 179"/>
            <p:cNvSpPr>
              <a:spLocks noChangeArrowheads="1"/>
            </p:cNvSpPr>
            <p:nvPr/>
          </p:nvSpPr>
          <p:spPr bwMode="auto">
            <a:xfrm>
              <a:off x="1452218" y="1412387"/>
              <a:ext cx="143895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sz="1400">
                  <a:solidFill>
                    <a:srgbClr val="FFFFFF"/>
                  </a:solidFill>
                  <a:sym typeface="Arial" panose="020B0604020202020204" pitchFamily="34" charset="0"/>
                </a:rPr>
                <a:t>CONTENTS</a:t>
              </a:r>
              <a:endParaRPr lang="zh-CN" altLang="en-US" sz="1400" dirty="0">
                <a:solidFill>
                  <a:srgbClr val="FFFFFF"/>
                </a:solidFill>
                <a:sym typeface="Arial" panose="020B0604020202020204" pitchFamily="34" charset="0"/>
              </a:endParaRPr>
            </a:p>
          </p:txBody>
        </p:sp>
      </p:grpSp>
      <p:sp>
        <p:nvSpPr>
          <p:cNvPr id="6" name="任意多边形 5"/>
          <p:cNvSpPr/>
          <p:nvPr/>
        </p:nvSpPr>
        <p:spPr>
          <a:xfrm>
            <a:off x="0" y="2571549"/>
            <a:ext cx="12210757" cy="1409608"/>
          </a:xfrm>
          <a:custGeom>
            <a:avLst/>
            <a:gdLst>
              <a:gd name="connsiteX0" fmla="*/ 0 w 12210757"/>
              <a:gd name="connsiteY0" fmla="*/ 620643 h 1409608"/>
              <a:gd name="connsiteX1" fmla="*/ 3207434 w 12210757"/>
              <a:gd name="connsiteY1" fmla="*/ 1394366 h 1409608"/>
              <a:gd name="connsiteX2" fmla="*/ 8693834 w 12210757"/>
              <a:gd name="connsiteY2" fmla="*/ 1665 h 1409608"/>
              <a:gd name="connsiteX3" fmla="*/ 12210757 w 12210757"/>
              <a:gd name="connsiteY3" fmla="*/ 1169283 h 1409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10757" h="1409608">
                <a:moveTo>
                  <a:pt x="0" y="620643"/>
                </a:moveTo>
                <a:cubicBezTo>
                  <a:pt x="879231" y="1059086"/>
                  <a:pt x="1758462" y="1497529"/>
                  <a:pt x="3207434" y="1394366"/>
                </a:cubicBezTo>
                <a:cubicBezTo>
                  <a:pt x="4656406" y="1291203"/>
                  <a:pt x="7193280" y="39179"/>
                  <a:pt x="8693834" y="1665"/>
                </a:cubicBezTo>
                <a:cubicBezTo>
                  <a:pt x="10194388" y="-35849"/>
                  <a:pt x="11202572" y="566717"/>
                  <a:pt x="12210757" y="1169283"/>
                </a:cubicBezTo>
              </a:path>
            </a:pathLst>
          </a:cu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3" name="组合 72"/>
          <p:cNvGrpSpPr/>
          <p:nvPr/>
        </p:nvGrpSpPr>
        <p:grpSpPr>
          <a:xfrm>
            <a:off x="962502" y="3073594"/>
            <a:ext cx="877066" cy="877066"/>
            <a:chOff x="952456" y="3218117"/>
            <a:chExt cx="877066" cy="877066"/>
          </a:xfrm>
        </p:grpSpPr>
        <p:sp>
          <p:nvSpPr>
            <p:cNvPr id="34" name="椭圆 50"/>
            <p:cNvSpPr>
              <a:spLocks noChangeArrowheads="1"/>
            </p:cNvSpPr>
            <p:nvPr/>
          </p:nvSpPr>
          <p:spPr bwMode="auto">
            <a:xfrm>
              <a:off x="952456" y="3218117"/>
              <a:ext cx="877066" cy="877066"/>
            </a:xfrm>
            <a:prstGeom prst="ellipse">
              <a:avLst/>
            </a:prstGeom>
            <a:solidFill>
              <a:srgbClr val="414455"/>
            </a:solidFill>
            <a:ln w="76200" cap="sq" cmpd="sng">
              <a:solidFill>
                <a:srgbClr val="C8C6BD"/>
              </a:solidFill>
              <a:round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pic>
          <p:nvPicPr>
            <p:cNvPr id="1027" name="Picture 3" descr="D:\360data\重要数据\桌面\4675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1696" y="3367890"/>
              <a:ext cx="478586" cy="5775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1" name="组合 70"/>
          <p:cNvGrpSpPr/>
          <p:nvPr/>
        </p:nvGrpSpPr>
        <p:grpSpPr>
          <a:xfrm>
            <a:off x="6758640" y="2373672"/>
            <a:ext cx="877066" cy="877066"/>
            <a:chOff x="4672898" y="2936570"/>
            <a:chExt cx="877066" cy="877066"/>
          </a:xfrm>
        </p:grpSpPr>
        <p:sp>
          <p:nvSpPr>
            <p:cNvPr id="51" name="椭圆 50"/>
            <p:cNvSpPr>
              <a:spLocks noChangeArrowheads="1"/>
            </p:cNvSpPr>
            <p:nvPr/>
          </p:nvSpPr>
          <p:spPr bwMode="auto">
            <a:xfrm>
              <a:off x="4672898" y="2936570"/>
              <a:ext cx="877066" cy="877066"/>
            </a:xfrm>
            <a:prstGeom prst="ellipse">
              <a:avLst/>
            </a:prstGeom>
            <a:solidFill>
              <a:srgbClr val="414455"/>
            </a:solidFill>
            <a:ln w="76200" cap="sq" cmpd="sng">
              <a:solidFill>
                <a:srgbClr val="C8C6BD"/>
              </a:solidFill>
              <a:round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pic>
          <p:nvPicPr>
            <p:cNvPr id="1029" name="Picture 5" descr="D:\360data\重要数据\桌面\未标题-4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5149" y="3095025"/>
              <a:ext cx="532564" cy="5135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8" name="组合 67"/>
          <p:cNvGrpSpPr/>
          <p:nvPr/>
        </p:nvGrpSpPr>
        <p:grpSpPr>
          <a:xfrm>
            <a:off x="9839622" y="2460742"/>
            <a:ext cx="877066" cy="877066"/>
            <a:chOff x="10253559" y="2420888"/>
            <a:chExt cx="877066" cy="877066"/>
          </a:xfrm>
        </p:grpSpPr>
        <p:sp>
          <p:nvSpPr>
            <p:cNvPr id="63" name="椭圆 62"/>
            <p:cNvSpPr>
              <a:spLocks noChangeArrowheads="1"/>
            </p:cNvSpPr>
            <p:nvPr/>
          </p:nvSpPr>
          <p:spPr bwMode="auto">
            <a:xfrm>
              <a:off x="10253559" y="2420888"/>
              <a:ext cx="877066" cy="877066"/>
            </a:xfrm>
            <a:prstGeom prst="ellipse">
              <a:avLst/>
            </a:prstGeom>
            <a:solidFill>
              <a:srgbClr val="414455"/>
            </a:solidFill>
            <a:ln w="76200" cap="sq" cmpd="sng">
              <a:solidFill>
                <a:srgbClr val="C8C6BD"/>
              </a:solidFill>
              <a:round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pic>
          <p:nvPicPr>
            <p:cNvPr id="1032" name="Picture 8" descr="D:\360data\重要数据\桌面\未标题-1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88676" y="2566876"/>
              <a:ext cx="606832" cy="5850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6" name="TextBox 75"/>
          <p:cNvSpPr txBox="1"/>
          <p:nvPr/>
        </p:nvSpPr>
        <p:spPr>
          <a:xfrm>
            <a:off x="795741" y="403303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组员介绍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6591879" y="192695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项目选择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9672861" y="337557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项目计划</a:t>
            </a:r>
          </a:p>
        </p:txBody>
      </p:sp>
      <p:sp>
        <p:nvSpPr>
          <p:cNvPr id="31" name="TextBox 37">
            <a:extLst>
              <a:ext uri="{FF2B5EF4-FFF2-40B4-BE49-F238E27FC236}">
                <a16:creationId xmlns:a16="http://schemas.microsoft.com/office/drawing/2014/main" id="{A1A690D5-4A79-46FE-BE06-5FA9C7C7D3EA}"/>
              </a:ext>
            </a:extLst>
          </p:cNvPr>
          <p:cNvSpPr txBox="1"/>
          <p:nvPr/>
        </p:nvSpPr>
        <p:spPr>
          <a:xfrm>
            <a:off x="4161004" y="3960755"/>
            <a:ext cx="19689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协作方式</a:t>
            </a: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A00101E8-75E8-4592-B10F-0328BCE98BF0}"/>
              </a:ext>
            </a:extLst>
          </p:cNvPr>
          <p:cNvGrpSpPr/>
          <p:nvPr/>
        </p:nvGrpSpPr>
        <p:grpSpPr>
          <a:xfrm>
            <a:off x="4245205" y="2989791"/>
            <a:ext cx="900269" cy="877066"/>
            <a:chOff x="2812677" y="3391963"/>
            <a:chExt cx="877066" cy="877066"/>
          </a:xfrm>
        </p:grpSpPr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4FB61CA5-AFD0-449E-A95A-CC82C603E4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2677" y="3391963"/>
              <a:ext cx="877066" cy="877066"/>
            </a:xfrm>
            <a:prstGeom prst="ellipse">
              <a:avLst/>
            </a:prstGeom>
            <a:solidFill>
              <a:srgbClr val="414455"/>
            </a:solidFill>
            <a:ln w="76200" cap="sq" cmpd="sng">
              <a:solidFill>
                <a:srgbClr val="C8C6BD"/>
              </a:solidFill>
              <a:round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pic>
          <p:nvPicPr>
            <p:cNvPr id="35" name="Picture 4" descr="D:\360data\重要数据\桌面\未标题-3.png">
              <a:extLst>
                <a:ext uri="{FF2B5EF4-FFF2-40B4-BE49-F238E27FC236}">
                  <a16:creationId xmlns:a16="http://schemas.microsoft.com/office/drawing/2014/main" id="{ABCC4C20-C0C6-4AD3-BA77-48FC2D0205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1249" y="3537498"/>
              <a:ext cx="419922" cy="5864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6" grpId="0"/>
      <p:bldP spid="89" grpId="0"/>
      <p:bldP spid="93" grpId="0"/>
      <p:bldP spid="3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212777" y="-14767"/>
            <a:ext cx="1503436" cy="1470104"/>
            <a:chOff x="952456" y="3218117"/>
            <a:chExt cx="877066" cy="877066"/>
          </a:xfrm>
        </p:grpSpPr>
        <p:sp>
          <p:nvSpPr>
            <p:cNvPr id="36" name="椭圆 50"/>
            <p:cNvSpPr>
              <a:spLocks noChangeArrowheads="1"/>
            </p:cNvSpPr>
            <p:nvPr/>
          </p:nvSpPr>
          <p:spPr bwMode="auto">
            <a:xfrm>
              <a:off x="952456" y="3218117"/>
              <a:ext cx="877066" cy="877066"/>
            </a:xfrm>
            <a:prstGeom prst="ellipse">
              <a:avLst/>
            </a:prstGeom>
            <a:solidFill>
              <a:schemeClr val="bg1"/>
            </a:solidFill>
            <a:ln w="76200" cap="sq" cmpd="sng">
              <a:noFill/>
              <a:round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pic>
          <p:nvPicPr>
            <p:cNvPr id="37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120405" y="3401388"/>
              <a:ext cx="593431" cy="5105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8" name="TextBox 37"/>
          <p:cNvSpPr txBox="1"/>
          <p:nvPr/>
        </p:nvSpPr>
        <p:spPr>
          <a:xfrm>
            <a:off x="1870828" y="255008"/>
            <a:ext cx="2280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项目选择</a:t>
            </a:r>
          </a:p>
        </p:txBody>
      </p:sp>
      <p:pic>
        <p:nvPicPr>
          <p:cNvPr id="2050" name="Picture 2" descr="D:\360data\重要数据\桌面\46676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02" y="2928"/>
            <a:ext cx="1525009" cy="1525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9582" y="188640"/>
            <a:ext cx="2526229" cy="480339"/>
          </a:xfrm>
          <a:prstGeom prst="rect">
            <a:avLst/>
          </a:prstGeom>
        </p:spPr>
      </p:pic>
      <p:pic>
        <p:nvPicPr>
          <p:cNvPr id="3" name="图片 2" descr="图片包含 游戏机, 盘子, 杯子&#10;&#10;描述已自动生成">
            <a:extLst>
              <a:ext uri="{FF2B5EF4-FFF2-40B4-BE49-F238E27FC236}">
                <a16:creationId xmlns:a16="http://schemas.microsoft.com/office/drawing/2014/main" id="{86BEF258-C396-4BF9-A732-A91329B433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073" y="34839"/>
            <a:ext cx="4000847" cy="1684166"/>
          </a:xfrm>
          <a:prstGeom prst="rect">
            <a:avLst/>
          </a:prstGeom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3F6B84F0-7B10-4DF0-9087-4D36829E0991}"/>
              </a:ext>
            </a:extLst>
          </p:cNvPr>
          <p:cNvSpPr txBox="1"/>
          <p:nvPr/>
        </p:nvSpPr>
        <p:spPr>
          <a:xfrm>
            <a:off x="705732" y="1738458"/>
            <a:ext cx="10778947" cy="4045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bg1"/>
                </a:solidFill>
              </a:rPr>
              <a:t>选择的开源项目：</a:t>
            </a:r>
            <a:r>
              <a:rPr lang="en-US" altLang="zh-CN" sz="2400" dirty="0">
                <a:solidFill>
                  <a:schemeClr val="bg1"/>
                </a:solidFill>
              </a:rPr>
              <a:t>Flask</a:t>
            </a:r>
          </a:p>
          <a:p>
            <a:pPr lvl="0">
              <a:lnSpc>
                <a:spcPct val="150000"/>
              </a:lnSpc>
              <a:defRPr/>
            </a:pPr>
            <a:endParaRPr lang="en-US" altLang="zh-CN" sz="2400" dirty="0">
              <a:solidFill>
                <a:schemeClr val="bg1"/>
              </a:solidFill>
            </a:endParaRPr>
          </a:p>
          <a:p>
            <a:pPr lvl="0">
              <a:lnSpc>
                <a:spcPct val="200000"/>
              </a:lnSpc>
              <a:defRPr/>
            </a:pPr>
            <a:r>
              <a:rPr lang="en-US" altLang="zh-CN" sz="2400" dirty="0">
                <a:solidFill>
                  <a:schemeClr val="bg1"/>
                </a:solidFill>
              </a:rPr>
              <a:t>· Flask</a:t>
            </a:r>
            <a:r>
              <a:rPr lang="zh-CN" altLang="en-US" sz="2400" dirty="0">
                <a:solidFill>
                  <a:schemeClr val="bg1"/>
                </a:solidFill>
              </a:rPr>
              <a:t>是一个使用 </a:t>
            </a:r>
            <a:r>
              <a:rPr lang="en-US" altLang="zh-CN" sz="2400" dirty="0">
                <a:solidFill>
                  <a:schemeClr val="bg1"/>
                </a:solidFill>
              </a:rPr>
              <a:t>Python</a:t>
            </a:r>
            <a:r>
              <a:rPr lang="zh-CN" altLang="en-US" sz="2400" dirty="0">
                <a:solidFill>
                  <a:schemeClr val="bg1"/>
                </a:solidFill>
              </a:rPr>
              <a:t>编写的轻量级 </a:t>
            </a:r>
            <a:r>
              <a:rPr lang="en-US" altLang="zh-CN" sz="2400" dirty="0">
                <a:solidFill>
                  <a:schemeClr val="bg1"/>
                </a:solidFill>
              </a:rPr>
              <a:t>Web </a:t>
            </a:r>
            <a:r>
              <a:rPr lang="zh-CN" altLang="en-US" sz="2400" dirty="0">
                <a:solidFill>
                  <a:schemeClr val="bg1"/>
                </a:solidFill>
              </a:rPr>
              <a:t>应用框架</a:t>
            </a:r>
            <a:endParaRPr lang="en-US" altLang="zh-CN" sz="2400" dirty="0">
              <a:solidFill>
                <a:schemeClr val="bg1"/>
              </a:solidFill>
            </a:endParaRPr>
          </a:p>
          <a:p>
            <a:pPr lvl="0">
              <a:lnSpc>
                <a:spcPct val="200000"/>
              </a:lnSpc>
              <a:defRPr/>
            </a:pPr>
            <a:r>
              <a:rPr lang="en-US" altLang="zh-CN" sz="2400" dirty="0">
                <a:solidFill>
                  <a:schemeClr val="bg1"/>
                </a:solidFill>
              </a:rPr>
              <a:t>· </a:t>
            </a:r>
            <a:r>
              <a:rPr lang="zh-CN" altLang="en-US" sz="2400" dirty="0">
                <a:solidFill>
                  <a:schemeClr val="bg1"/>
                </a:solidFill>
              </a:rPr>
              <a:t>较其他同类型框架更为灵活、轻便、安全且容易上手</a:t>
            </a:r>
            <a:endParaRPr lang="en-US" altLang="zh-CN" sz="2400" dirty="0">
              <a:solidFill>
                <a:schemeClr val="bg1"/>
              </a:solidFill>
            </a:endParaRPr>
          </a:p>
          <a:p>
            <a:pPr lvl="0">
              <a:lnSpc>
                <a:spcPct val="200000"/>
              </a:lnSpc>
              <a:defRPr/>
            </a:pPr>
            <a:r>
              <a:rPr lang="en-US" altLang="zh-CN" sz="2400" dirty="0">
                <a:solidFill>
                  <a:schemeClr val="bg1"/>
                </a:solidFill>
              </a:rPr>
              <a:t>· </a:t>
            </a:r>
            <a:r>
              <a:rPr lang="zh-CN" altLang="en-US" sz="2400" dirty="0">
                <a:solidFill>
                  <a:schemeClr val="bg1"/>
                </a:solidFill>
              </a:rPr>
              <a:t>结合</a:t>
            </a:r>
            <a:r>
              <a:rPr lang="en-US" altLang="zh-CN" sz="2400" dirty="0">
                <a:solidFill>
                  <a:schemeClr val="bg1"/>
                </a:solidFill>
              </a:rPr>
              <a:t>MVC</a:t>
            </a:r>
            <a:r>
              <a:rPr lang="zh-CN" altLang="en-US" sz="2400" dirty="0">
                <a:solidFill>
                  <a:schemeClr val="bg1"/>
                </a:solidFill>
              </a:rPr>
              <a:t>模式进行开发</a:t>
            </a:r>
            <a:endParaRPr lang="en-US" altLang="zh-CN" sz="2400" dirty="0">
              <a:solidFill>
                <a:schemeClr val="bg1"/>
              </a:solidFill>
            </a:endParaRPr>
          </a:p>
          <a:p>
            <a:pPr lvl="0">
              <a:lnSpc>
                <a:spcPct val="200000"/>
              </a:lnSpc>
              <a:defRPr/>
            </a:pPr>
            <a:r>
              <a:rPr lang="en-US" altLang="zh-CN" sz="2400" dirty="0">
                <a:solidFill>
                  <a:schemeClr val="bg1"/>
                </a:solidFill>
              </a:rPr>
              <a:t>· </a:t>
            </a:r>
            <a:r>
              <a:rPr lang="zh-CN" altLang="en-US" sz="2400" dirty="0">
                <a:solidFill>
                  <a:schemeClr val="bg1"/>
                </a:solidFill>
              </a:rPr>
              <a:t>有很强的定制性，用户可以根据自己的需求来添加相应的功能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10" presetClass="entr" presetSubtype="0" repeatCount="indefinite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xit" presetSubtype="1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" presetClass="exit" presetSubtype="1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10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" presetClass="exit" presetSubtype="4" fill="hold" grpId="1" nodeType="withEffect">
                                  <p:stCondLst>
                                    <p:cond delay="6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25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2" nodeType="withEffect">
                                  <p:stCondLst>
                                    <p:cond delay="6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8" grpId="1"/>
      <p:bldP spid="38" grpId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212777" y="-14767"/>
            <a:ext cx="1503436" cy="1470104"/>
            <a:chOff x="952456" y="3218117"/>
            <a:chExt cx="877066" cy="877066"/>
          </a:xfrm>
        </p:grpSpPr>
        <p:sp>
          <p:nvSpPr>
            <p:cNvPr id="36" name="椭圆 50"/>
            <p:cNvSpPr>
              <a:spLocks noChangeArrowheads="1"/>
            </p:cNvSpPr>
            <p:nvPr/>
          </p:nvSpPr>
          <p:spPr bwMode="auto">
            <a:xfrm>
              <a:off x="952456" y="3218117"/>
              <a:ext cx="877066" cy="877066"/>
            </a:xfrm>
            <a:prstGeom prst="ellipse">
              <a:avLst/>
            </a:prstGeom>
            <a:solidFill>
              <a:schemeClr val="bg1"/>
            </a:solidFill>
            <a:ln w="76200" cap="sq" cmpd="sng">
              <a:noFill/>
              <a:round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pic>
          <p:nvPicPr>
            <p:cNvPr id="37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120405" y="3401388"/>
              <a:ext cx="593431" cy="5105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8" name="TextBox 37"/>
          <p:cNvSpPr txBox="1"/>
          <p:nvPr/>
        </p:nvSpPr>
        <p:spPr>
          <a:xfrm>
            <a:off x="1870828" y="255008"/>
            <a:ext cx="2280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项目选择</a:t>
            </a:r>
          </a:p>
        </p:txBody>
      </p:sp>
      <p:pic>
        <p:nvPicPr>
          <p:cNvPr id="2050" name="Picture 2" descr="D:\360data\重要数据\桌面\46676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02" y="2928"/>
            <a:ext cx="1525009" cy="1525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9582" y="188640"/>
            <a:ext cx="2526229" cy="480339"/>
          </a:xfrm>
          <a:prstGeom prst="rect">
            <a:avLst/>
          </a:prstGeom>
        </p:spPr>
      </p:pic>
      <p:pic>
        <p:nvPicPr>
          <p:cNvPr id="3" name="图片 2" descr="图片包含 游戏机, 盘子, 杯子&#10;&#10;描述已自动生成">
            <a:extLst>
              <a:ext uri="{FF2B5EF4-FFF2-40B4-BE49-F238E27FC236}">
                <a16:creationId xmlns:a16="http://schemas.microsoft.com/office/drawing/2014/main" id="{86BEF258-C396-4BF9-A732-A91329B433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073" y="34839"/>
            <a:ext cx="4000847" cy="1684166"/>
          </a:xfrm>
          <a:prstGeom prst="rect">
            <a:avLst/>
          </a:prstGeom>
        </p:spPr>
      </p:pic>
      <p:grpSp>
        <p:nvGrpSpPr>
          <p:cNvPr id="18" name="组合 17">
            <a:extLst>
              <a:ext uri="{FF2B5EF4-FFF2-40B4-BE49-F238E27FC236}">
                <a16:creationId xmlns:a16="http://schemas.microsoft.com/office/drawing/2014/main" id="{4B8128A3-C93B-44CB-8439-7390B6444E3A}"/>
              </a:ext>
            </a:extLst>
          </p:cNvPr>
          <p:cNvGrpSpPr/>
          <p:nvPr/>
        </p:nvGrpSpPr>
        <p:grpSpPr>
          <a:xfrm>
            <a:off x="9479582" y="3491753"/>
            <a:ext cx="900000" cy="900000"/>
            <a:chOff x="5028643" y="2033368"/>
            <a:chExt cx="1210235" cy="1210235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1DF45730-C748-4E0C-BD63-CFEBD9C03405}"/>
                </a:ext>
              </a:extLst>
            </p:cNvPr>
            <p:cNvSpPr/>
            <p:nvPr/>
          </p:nvSpPr>
          <p:spPr>
            <a:xfrm>
              <a:off x="5028643" y="2033368"/>
              <a:ext cx="1210235" cy="121023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1016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" name="Freeform 21">
              <a:extLst>
                <a:ext uri="{FF2B5EF4-FFF2-40B4-BE49-F238E27FC236}">
                  <a16:creationId xmlns:a16="http://schemas.microsoft.com/office/drawing/2014/main" id="{AC07F2B6-6ECC-4C89-B72E-E4964C7C16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21831" y="2428725"/>
              <a:ext cx="423859" cy="419521"/>
            </a:xfrm>
            <a:custGeom>
              <a:avLst/>
              <a:gdLst>
                <a:gd name="T0" fmla="*/ 747 w 804"/>
                <a:gd name="T1" fmla="*/ 427 h 799"/>
                <a:gd name="T2" fmla="*/ 460 w 804"/>
                <a:gd name="T3" fmla="*/ 427 h 799"/>
                <a:gd name="T4" fmla="*/ 418 w 804"/>
                <a:gd name="T5" fmla="*/ 470 h 799"/>
                <a:gd name="T6" fmla="*/ 418 w 804"/>
                <a:gd name="T7" fmla="*/ 756 h 799"/>
                <a:gd name="T8" fmla="*/ 460 w 804"/>
                <a:gd name="T9" fmla="*/ 799 h 799"/>
                <a:gd name="T10" fmla="*/ 747 w 804"/>
                <a:gd name="T11" fmla="*/ 799 h 799"/>
                <a:gd name="T12" fmla="*/ 789 w 804"/>
                <a:gd name="T13" fmla="*/ 756 h 799"/>
                <a:gd name="T14" fmla="*/ 789 w 804"/>
                <a:gd name="T15" fmla="*/ 470 h 799"/>
                <a:gd name="T16" fmla="*/ 747 w 804"/>
                <a:gd name="T17" fmla="*/ 427 h 799"/>
                <a:gd name="T18" fmla="*/ 747 w 804"/>
                <a:gd name="T19" fmla="*/ 756 h 799"/>
                <a:gd name="T20" fmla="*/ 460 w 804"/>
                <a:gd name="T21" fmla="*/ 756 h 799"/>
                <a:gd name="T22" fmla="*/ 460 w 804"/>
                <a:gd name="T23" fmla="*/ 470 h 799"/>
                <a:gd name="T24" fmla="*/ 747 w 804"/>
                <a:gd name="T25" fmla="*/ 470 h 799"/>
                <a:gd name="T26" fmla="*/ 747 w 804"/>
                <a:gd name="T27" fmla="*/ 756 h 799"/>
                <a:gd name="T28" fmla="*/ 329 w 804"/>
                <a:gd name="T29" fmla="*/ 427 h 799"/>
                <a:gd name="T30" fmla="*/ 42 w 804"/>
                <a:gd name="T31" fmla="*/ 427 h 799"/>
                <a:gd name="T32" fmla="*/ 0 w 804"/>
                <a:gd name="T33" fmla="*/ 470 h 799"/>
                <a:gd name="T34" fmla="*/ 0 w 804"/>
                <a:gd name="T35" fmla="*/ 756 h 799"/>
                <a:gd name="T36" fmla="*/ 42 w 804"/>
                <a:gd name="T37" fmla="*/ 799 h 799"/>
                <a:gd name="T38" fmla="*/ 329 w 804"/>
                <a:gd name="T39" fmla="*/ 799 h 799"/>
                <a:gd name="T40" fmla="*/ 371 w 804"/>
                <a:gd name="T41" fmla="*/ 756 h 799"/>
                <a:gd name="T42" fmla="*/ 371 w 804"/>
                <a:gd name="T43" fmla="*/ 470 h 799"/>
                <a:gd name="T44" fmla="*/ 329 w 804"/>
                <a:gd name="T45" fmla="*/ 427 h 799"/>
                <a:gd name="T46" fmla="*/ 329 w 804"/>
                <a:gd name="T47" fmla="*/ 756 h 799"/>
                <a:gd name="T48" fmla="*/ 42 w 804"/>
                <a:gd name="T49" fmla="*/ 756 h 799"/>
                <a:gd name="T50" fmla="*/ 42 w 804"/>
                <a:gd name="T51" fmla="*/ 470 h 799"/>
                <a:gd name="T52" fmla="*/ 329 w 804"/>
                <a:gd name="T53" fmla="*/ 470 h 799"/>
                <a:gd name="T54" fmla="*/ 329 w 804"/>
                <a:gd name="T55" fmla="*/ 756 h 799"/>
                <a:gd name="T56" fmla="*/ 789 w 804"/>
                <a:gd name="T57" fmla="*/ 178 h 799"/>
                <a:gd name="T58" fmla="*/ 634 w 804"/>
                <a:gd name="T59" fmla="*/ 14 h 799"/>
                <a:gd name="T60" fmla="*/ 583 w 804"/>
                <a:gd name="T61" fmla="*/ 14 h 799"/>
                <a:gd name="T62" fmla="*/ 418 w 804"/>
                <a:gd name="T63" fmla="*/ 164 h 799"/>
                <a:gd name="T64" fmla="*/ 418 w 804"/>
                <a:gd name="T65" fmla="*/ 216 h 799"/>
                <a:gd name="T66" fmla="*/ 573 w 804"/>
                <a:gd name="T67" fmla="*/ 380 h 799"/>
                <a:gd name="T68" fmla="*/ 625 w 804"/>
                <a:gd name="T69" fmla="*/ 380 h 799"/>
                <a:gd name="T70" fmla="*/ 789 w 804"/>
                <a:gd name="T71" fmla="*/ 225 h 799"/>
                <a:gd name="T72" fmla="*/ 789 w 804"/>
                <a:gd name="T73" fmla="*/ 178 h 799"/>
                <a:gd name="T74" fmla="*/ 601 w 804"/>
                <a:gd name="T75" fmla="*/ 348 h 799"/>
                <a:gd name="T76" fmla="*/ 451 w 804"/>
                <a:gd name="T77" fmla="*/ 193 h 799"/>
                <a:gd name="T78" fmla="*/ 606 w 804"/>
                <a:gd name="T79" fmla="*/ 47 h 799"/>
                <a:gd name="T80" fmla="*/ 757 w 804"/>
                <a:gd name="T81" fmla="*/ 207 h 799"/>
                <a:gd name="T82" fmla="*/ 601 w 804"/>
                <a:gd name="T83" fmla="*/ 348 h 799"/>
                <a:gd name="T84" fmla="*/ 329 w 804"/>
                <a:gd name="T85" fmla="*/ 9 h 799"/>
                <a:gd name="T86" fmla="*/ 42 w 804"/>
                <a:gd name="T87" fmla="*/ 9 h 799"/>
                <a:gd name="T88" fmla="*/ 0 w 804"/>
                <a:gd name="T89" fmla="*/ 56 h 799"/>
                <a:gd name="T90" fmla="*/ 0 w 804"/>
                <a:gd name="T91" fmla="*/ 343 h 799"/>
                <a:gd name="T92" fmla="*/ 42 w 804"/>
                <a:gd name="T93" fmla="*/ 385 h 799"/>
                <a:gd name="T94" fmla="*/ 329 w 804"/>
                <a:gd name="T95" fmla="*/ 385 h 799"/>
                <a:gd name="T96" fmla="*/ 371 w 804"/>
                <a:gd name="T97" fmla="*/ 343 h 799"/>
                <a:gd name="T98" fmla="*/ 371 w 804"/>
                <a:gd name="T99" fmla="*/ 56 h 799"/>
                <a:gd name="T100" fmla="*/ 329 w 804"/>
                <a:gd name="T101" fmla="*/ 9 h 799"/>
                <a:gd name="T102" fmla="*/ 329 w 804"/>
                <a:gd name="T103" fmla="*/ 338 h 799"/>
                <a:gd name="T104" fmla="*/ 42 w 804"/>
                <a:gd name="T105" fmla="*/ 338 h 799"/>
                <a:gd name="T106" fmla="*/ 42 w 804"/>
                <a:gd name="T107" fmla="*/ 56 h 799"/>
                <a:gd name="T108" fmla="*/ 329 w 804"/>
                <a:gd name="T109" fmla="*/ 56 h 799"/>
                <a:gd name="T110" fmla="*/ 329 w 804"/>
                <a:gd name="T111" fmla="*/ 338 h 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04" h="799">
                  <a:moveTo>
                    <a:pt x="747" y="427"/>
                  </a:moveTo>
                  <a:cubicBezTo>
                    <a:pt x="460" y="427"/>
                    <a:pt x="460" y="427"/>
                    <a:pt x="460" y="427"/>
                  </a:cubicBezTo>
                  <a:cubicBezTo>
                    <a:pt x="437" y="427"/>
                    <a:pt x="418" y="446"/>
                    <a:pt x="418" y="470"/>
                  </a:cubicBezTo>
                  <a:cubicBezTo>
                    <a:pt x="418" y="756"/>
                    <a:pt x="418" y="756"/>
                    <a:pt x="418" y="756"/>
                  </a:cubicBezTo>
                  <a:cubicBezTo>
                    <a:pt x="418" y="780"/>
                    <a:pt x="437" y="799"/>
                    <a:pt x="460" y="799"/>
                  </a:cubicBezTo>
                  <a:cubicBezTo>
                    <a:pt x="747" y="799"/>
                    <a:pt x="747" y="799"/>
                    <a:pt x="747" y="799"/>
                  </a:cubicBezTo>
                  <a:cubicBezTo>
                    <a:pt x="771" y="799"/>
                    <a:pt x="789" y="780"/>
                    <a:pt x="789" y="756"/>
                  </a:cubicBezTo>
                  <a:cubicBezTo>
                    <a:pt x="789" y="470"/>
                    <a:pt x="789" y="470"/>
                    <a:pt x="789" y="470"/>
                  </a:cubicBezTo>
                  <a:cubicBezTo>
                    <a:pt x="789" y="446"/>
                    <a:pt x="771" y="427"/>
                    <a:pt x="747" y="427"/>
                  </a:cubicBezTo>
                  <a:close/>
                  <a:moveTo>
                    <a:pt x="747" y="756"/>
                  </a:moveTo>
                  <a:cubicBezTo>
                    <a:pt x="460" y="756"/>
                    <a:pt x="460" y="756"/>
                    <a:pt x="460" y="756"/>
                  </a:cubicBezTo>
                  <a:cubicBezTo>
                    <a:pt x="460" y="470"/>
                    <a:pt x="460" y="470"/>
                    <a:pt x="460" y="470"/>
                  </a:cubicBezTo>
                  <a:cubicBezTo>
                    <a:pt x="747" y="470"/>
                    <a:pt x="747" y="470"/>
                    <a:pt x="747" y="470"/>
                  </a:cubicBezTo>
                  <a:cubicBezTo>
                    <a:pt x="747" y="756"/>
                    <a:pt x="747" y="756"/>
                    <a:pt x="747" y="756"/>
                  </a:cubicBezTo>
                  <a:close/>
                  <a:moveTo>
                    <a:pt x="329" y="427"/>
                  </a:moveTo>
                  <a:cubicBezTo>
                    <a:pt x="42" y="427"/>
                    <a:pt x="42" y="427"/>
                    <a:pt x="42" y="427"/>
                  </a:cubicBezTo>
                  <a:cubicBezTo>
                    <a:pt x="19" y="427"/>
                    <a:pt x="0" y="446"/>
                    <a:pt x="0" y="470"/>
                  </a:cubicBezTo>
                  <a:cubicBezTo>
                    <a:pt x="0" y="756"/>
                    <a:pt x="0" y="756"/>
                    <a:pt x="0" y="756"/>
                  </a:cubicBezTo>
                  <a:cubicBezTo>
                    <a:pt x="0" y="780"/>
                    <a:pt x="19" y="799"/>
                    <a:pt x="42" y="799"/>
                  </a:cubicBezTo>
                  <a:cubicBezTo>
                    <a:pt x="329" y="799"/>
                    <a:pt x="329" y="799"/>
                    <a:pt x="329" y="799"/>
                  </a:cubicBezTo>
                  <a:cubicBezTo>
                    <a:pt x="352" y="799"/>
                    <a:pt x="371" y="780"/>
                    <a:pt x="371" y="756"/>
                  </a:cubicBezTo>
                  <a:cubicBezTo>
                    <a:pt x="371" y="470"/>
                    <a:pt x="371" y="470"/>
                    <a:pt x="371" y="470"/>
                  </a:cubicBezTo>
                  <a:cubicBezTo>
                    <a:pt x="371" y="446"/>
                    <a:pt x="352" y="427"/>
                    <a:pt x="329" y="427"/>
                  </a:cubicBezTo>
                  <a:close/>
                  <a:moveTo>
                    <a:pt x="329" y="756"/>
                  </a:moveTo>
                  <a:cubicBezTo>
                    <a:pt x="42" y="756"/>
                    <a:pt x="42" y="756"/>
                    <a:pt x="42" y="756"/>
                  </a:cubicBezTo>
                  <a:cubicBezTo>
                    <a:pt x="42" y="470"/>
                    <a:pt x="42" y="470"/>
                    <a:pt x="42" y="470"/>
                  </a:cubicBezTo>
                  <a:cubicBezTo>
                    <a:pt x="329" y="470"/>
                    <a:pt x="329" y="470"/>
                    <a:pt x="329" y="470"/>
                  </a:cubicBezTo>
                  <a:lnTo>
                    <a:pt x="329" y="756"/>
                  </a:lnTo>
                  <a:close/>
                  <a:moveTo>
                    <a:pt x="789" y="178"/>
                  </a:moveTo>
                  <a:cubicBezTo>
                    <a:pt x="634" y="14"/>
                    <a:pt x="634" y="14"/>
                    <a:pt x="634" y="14"/>
                  </a:cubicBezTo>
                  <a:cubicBezTo>
                    <a:pt x="620" y="0"/>
                    <a:pt x="597" y="0"/>
                    <a:pt x="583" y="14"/>
                  </a:cubicBezTo>
                  <a:cubicBezTo>
                    <a:pt x="418" y="164"/>
                    <a:pt x="418" y="164"/>
                    <a:pt x="418" y="164"/>
                  </a:cubicBezTo>
                  <a:cubicBezTo>
                    <a:pt x="404" y="178"/>
                    <a:pt x="404" y="202"/>
                    <a:pt x="418" y="216"/>
                  </a:cubicBezTo>
                  <a:cubicBezTo>
                    <a:pt x="573" y="380"/>
                    <a:pt x="573" y="380"/>
                    <a:pt x="573" y="380"/>
                  </a:cubicBezTo>
                  <a:cubicBezTo>
                    <a:pt x="587" y="395"/>
                    <a:pt x="611" y="395"/>
                    <a:pt x="625" y="380"/>
                  </a:cubicBezTo>
                  <a:cubicBezTo>
                    <a:pt x="789" y="225"/>
                    <a:pt x="789" y="225"/>
                    <a:pt x="789" y="225"/>
                  </a:cubicBezTo>
                  <a:cubicBezTo>
                    <a:pt x="804" y="211"/>
                    <a:pt x="804" y="193"/>
                    <a:pt x="789" y="178"/>
                  </a:cubicBezTo>
                  <a:close/>
                  <a:moveTo>
                    <a:pt x="601" y="348"/>
                  </a:moveTo>
                  <a:cubicBezTo>
                    <a:pt x="451" y="193"/>
                    <a:pt x="451" y="193"/>
                    <a:pt x="451" y="193"/>
                  </a:cubicBezTo>
                  <a:cubicBezTo>
                    <a:pt x="606" y="47"/>
                    <a:pt x="606" y="47"/>
                    <a:pt x="606" y="47"/>
                  </a:cubicBezTo>
                  <a:cubicBezTo>
                    <a:pt x="757" y="207"/>
                    <a:pt x="757" y="207"/>
                    <a:pt x="757" y="207"/>
                  </a:cubicBezTo>
                  <a:lnTo>
                    <a:pt x="601" y="348"/>
                  </a:lnTo>
                  <a:close/>
                  <a:moveTo>
                    <a:pt x="329" y="9"/>
                  </a:moveTo>
                  <a:cubicBezTo>
                    <a:pt x="42" y="9"/>
                    <a:pt x="42" y="9"/>
                    <a:pt x="42" y="9"/>
                  </a:cubicBezTo>
                  <a:cubicBezTo>
                    <a:pt x="19" y="9"/>
                    <a:pt x="0" y="28"/>
                    <a:pt x="0" y="56"/>
                  </a:cubicBezTo>
                  <a:cubicBezTo>
                    <a:pt x="0" y="343"/>
                    <a:pt x="0" y="343"/>
                    <a:pt x="0" y="343"/>
                  </a:cubicBezTo>
                  <a:cubicBezTo>
                    <a:pt x="0" y="366"/>
                    <a:pt x="19" y="385"/>
                    <a:pt x="42" y="385"/>
                  </a:cubicBezTo>
                  <a:cubicBezTo>
                    <a:pt x="329" y="385"/>
                    <a:pt x="329" y="385"/>
                    <a:pt x="329" y="385"/>
                  </a:cubicBezTo>
                  <a:cubicBezTo>
                    <a:pt x="352" y="385"/>
                    <a:pt x="371" y="366"/>
                    <a:pt x="371" y="343"/>
                  </a:cubicBezTo>
                  <a:cubicBezTo>
                    <a:pt x="371" y="56"/>
                    <a:pt x="371" y="56"/>
                    <a:pt x="371" y="56"/>
                  </a:cubicBezTo>
                  <a:cubicBezTo>
                    <a:pt x="371" y="28"/>
                    <a:pt x="352" y="9"/>
                    <a:pt x="329" y="9"/>
                  </a:cubicBezTo>
                  <a:close/>
                  <a:moveTo>
                    <a:pt x="329" y="338"/>
                  </a:moveTo>
                  <a:cubicBezTo>
                    <a:pt x="42" y="338"/>
                    <a:pt x="42" y="338"/>
                    <a:pt x="42" y="338"/>
                  </a:cubicBezTo>
                  <a:cubicBezTo>
                    <a:pt x="42" y="56"/>
                    <a:pt x="42" y="56"/>
                    <a:pt x="42" y="56"/>
                  </a:cubicBezTo>
                  <a:cubicBezTo>
                    <a:pt x="329" y="56"/>
                    <a:pt x="329" y="56"/>
                    <a:pt x="329" y="56"/>
                  </a:cubicBezTo>
                  <a:lnTo>
                    <a:pt x="329" y="33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4E5A27B4-55A6-4519-A795-431A53F3D7B7}"/>
              </a:ext>
            </a:extLst>
          </p:cNvPr>
          <p:cNvGrpSpPr/>
          <p:nvPr/>
        </p:nvGrpSpPr>
        <p:grpSpPr>
          <a:xfrm>
            <a:off x="3193225" y="3445643"/>
            <a:ext cx="900000" cy="900000"/>
            <a:chOff x="2138732" y="3126673"/>
            <a:chExt cx="1210235" cy="1210235"/>
          </a:xfrm>
        </p:grpSpPr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FC099824-0240-436E-A1BF-9E93E26113F6}"/>
                </a:ext>
              </a:extLst>
            </p:cNvPr>
            <p:cNvSpPr/>
            <p:nvPr/>
          </p:nvSpPr>
          <p:spPr>
            <a:xfrm>
              <a:off x="2138732" y="3126673"/>
              <a:ext cx="1210235" cy="121023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1016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3A2A4523-C726-4014-A134-F7C2EDB0E5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7821" y="3469796"/>
              <a:ext cx="512057" cy="503151"/>
            </a:xfrm>
            <a:custGeom>
              <a:avLst/>
              <a:gdLst>
                <a:gd name="T0" fmla="*/ 697 w 713"/>
                <a:gd name="T1" fmla="*/ 10 h 700"/>
                <a:gd name="T2" fmla="*/ 655 w 713"/>
                <a:gd name="T3" fmla="*/ 16 h 700"/>
                <a:gd name="T4" fmla="*/ 15 w 713"/>
                <a:gd name="T5" fmla="*/ 381 h 700"/>
                <a:gd name="T6" fmla="*/ 11 w 713"/>
                <a:gd name="T7" fmla="*/ 383 h 700"/>
                <a:gd name="T8" fmla="*/ 1 w 713"/>
                <a:gd name="T9" fmla="*/ 411 h 700"/>
                <a:gd name="T10" fmla="*/ 28 w 713"/>
                <a:gd name="T11" fmla="*/ 442 h 700"/>
                <a:gd name="T12" fmla="*/ 209 w 713"/>
                <a:gd name="T13" fmla="*/ 505 h 700"/>
                <a:gd name="T14" fmla="*/ 221 w 713"/>
                <a:gd name="T15" fmla="*/ 470 h 700"/>
                <a:gd name="T16" fmla="*/ 41 w 713"/>
                <a:gd name="T17" fmla="*/ 408 h 700"/>
                <a:gd name="T18" fmla="*/ 610 w 713"/>
                <a:gd name="T19" fmla="*/ 84 h 700"/>
                <a:gd name="T20" fmla="*/ 282 w 713"/>
                <a:gd name="T21" fmla="*/ 486 h 700"/>
                <a:gd name="T22" fmla="*/ 282 w 713"/>
                <a:gd name="T23" fmla="*/ 700 h 700"/>
                <a:gd name="T24" fmla="*/ 327 w 713"/>
                <a:gd name="T25" fmla="*/ 700 h 700"/>
                <a:gd name="T26" fmla="*/ 327 w 713"/>
                <a:gd name="T27" fmla="*/ 503 h 700"/>
                <a:gd name="T28" fmla="*/ 669 w 713"/>
                <a:gd name="T29" fmla="*/ 84 h 700"/>
                <a:gd name="T30" fmla="*/ 581 w 713"/>
                <a:gd name="T31" fmla="*/ 588 h 700"/>
                <a:gd name="T32" fmla="*/ 581 w 713"/>
                <a:gd name="T33" fmla="*/ 590 h 700"/>
                <a:gd name="T34" fmla="*/ 577 w 713"/>
                <a:gd name="T35" fmla="*/ 599 h 700"/>
                <a:gd name="T36" fmla="*/ 569 w 713"/>
                <a:gd name="T37" fmla="*/ 600 h 700"/>
                <a:gd name="T38" fmla="*/ 372 w 713"/>
                <a:gd name="T39" fmla="*/ 533 h 700"/>
                <a:gd name="T40" fmla="*/ 361 w 713"/>
                <a:gd name="T41" fmla="*/ 567 h 700"/>
                <a:gd name="T42" fmla="*/ 559 w 713"/>
                <a:gd name="T43" fmla="*/ 635 h 700"/>
                <a:gd name="T44" fmla="*/ 561 w 713"/>
                <a:gd name="T45" fmla="*/ 636 h 700"/>
                <a:gd name="T46" fmla="*/ 572 w 713"/>
                <a:gd name="T47" fmla="*/ 637 h 700"/>
                <a:gd name="T48" fmla="*/ 599 w 713"/>
                <a:gd name="T49" fmla="*/ 627 h 700"/>
                <a:gd name="T50" fmla="*/ 616 w 713"/>
                <a:gd name="T51" fmla="*/ 594 h 700"/>
                <a:gd name="T52" fmla="*/ 711 w 713"/>
                <a:gd name="T53" fmla="*/ 46 h 700"/>
                <a:gd name="T54" fmla="*/ 712 w 713"/>
                <a:gd name="T55" fmla="*/ 43 h 700"/>
                <a:gd name="T56" fmla="*/ 697 w 713"/>
                <a:gd name="T57" fmla="*/ 10 h 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13" h="700">
                  <a:moveTo>
                    <a:pt x="697" y="10"/>
                  </a:moveTo>
                  <a:cubicBezTo>
                    <a:pt x="680" y="0"/>
                    <a:pt x="661" y="12"/>
                    <a:pt x="655" y="16"/>
                  </a:cubicBezTo>
                  <a:cubicBezTo>
                    <a:pt x="15" y="381"/>
                    <a:pt x="15" y="381"/>
                    <a:pt x="15" y="381"/>
                  </a:cubicBezTo>
                  <a:cubicBezTo>
                    <a:pt x="11" y="383"/>
                    <a:pt x="11" y="383"/>
                    <a:pt x="11" y="383"/>
                  </a:cubicBezTo>
                  <a:cubicBezTo>
                    <a:pt x="0" y="394"/>
                    <a:pt x="0" y="406"/>
                    <a:pt x="1" y="411"/>
                  </a:cubicBezTo>
                  <a:cubicBezTo>
                    <a:pt x="3" y="429"/>
                    <a:pt x="21" y="439"/>
                    <a:pt x="28" y="442"/>
                  </a:cubicBezTo>
                  <a:cubicBezTo>
                    <a:pt x="209" y="505"/>
                    <a:pt x="209" y="505"/>
                    <a:pt x="209" y="505"/>
                  </a:cubicBezTo>
                  <a:cubicBezTo>
                    <a:pt x="221" y="470"/>
                    <a:pt x="221" y="470"/>
                    <a:pt x="221" y="470"/>
                  </a:cubicBezTo>
                  <a:cubicBezTo>
                    <a:pt x="41" y="408"/>
                    <a:pt x="41" y="408"/>
                    <a:pt x="41" y="408"/>
                  </a:cubicBezTo>
                  <a:cubicBezTo>
                    <a:pt x="610" y="84"/>
                    <a:pt x="610" y="84"/>
                    <a:pt x="610" y="84"/>
                  </a:cubicBezTo>
                  <a:cubicBezTo>
                    <a:pt x="282" y="486"/>
                    <a:pt x="282" y="486"/>
                    <a:pt x="282" y="486"/>
                  </a:cubicBezTo>
                  <a:cubicBezTo>
                    <a:pt x="282" y="700"/>
                    <a:pt x="282" y="700"/>
                    <a:pt x="282" y="700"/>
                  </a:cubicBezTo>
                  <a:cubicBezTo>
                    <a:pt x="327" y="700"/>
                    <a:pt x="327" y="700"/>
                    <a:pt x="327" y="700"/>
                  </a:cubicBezTo>
                  <a:cubicBezTo>
                    <a:pt x="327" y="503"/>
                    <a:pt x="327" y="503"/>
                    <a:pt x="327" y="503"/>
                  </a:cubicBezTo>
                  <a:cubicBezTo>
                    <a:pt x="669" y="84"/>
                    <a:pt x="669" y="84"/>
                    <a:pt x="669" y="84"/>
                  </a:cubicBezTo>
                  <a:cubicBezTo>
                    <a:pt x="581" y="588"/>
                    <a:pt x="581" y="588"/>
                    <a:pt x="581" y="588"/>
                  </a:cubicBezTo>
                  <a:cubicBezTo>
                    <a:pt x="581" y="590"/>
                    <a:pt x="581" y="590"/>
                    <a:pt x="581" y="590"/>
                  </a:cubicBezTo>
                  <a:cubicBezTo>
                    <a:pt x="581" y="592"/>
                    <a:pt x="580" y="597"/>
                    <a:pt x="577" y="599"/>
                  </a:cubicBezTo>
                  <a:cubicBezTo>
                    <a:pt x="575" y="600"/>
                    <a:pt x="571" y="600"/>
                    <a:pt x="569" y="600"/>
                  </a:cubicBezTo>
                  <a:cubicBezTo>
                    <a:pt x="372" y="533"/>
                    <a:pt x="372" y="533"/>
                    <a:pt x="372" y="533"/>
                  </a:cubicBezTo>
                  <a:cubicBezTo>
                    <a:pt x="361" y="567"/>
                    <a:pt x="361" y="567"/>
                    <a:pt x="361" y="567"/>
                  </a:cubicBezTo>
                  <a:cubicBezTo>
                    <a:pt x="559" y="635"/>
                    <a:pt x="559" y="635"/>
                    <a:pt x="559" y="635"/>
                  </a:cubicBezTo>
                  <a:cubicBezTo>
                    <a:pt x="561" y="636"/>
                    <a:pt x="561" y="636"/>
                    <a:pt x="561" y="636"/>
                  </a:cubicBezTo>
                  <a:cubicBezTo>
                    <a:pt x="565" y="636"/>
                    <a:pt x="569" y="637"/>
                    <a:pt x="572" y="637"/>
                  </a:cubicBezTo>
                  <a:cubicBezTo>
                    <a:pt x="585" y="637"/>
                    <a:pt x="594" y="632"/>
                    <a:pt x="599" y="627"/>
                  </a:cubicBezTo>
                  <a:cubicBezTo>
                    <a:pt x="613" y="616"/>
                    <a:pt x="616" y="599"/>
                    <a:pt x="616" y="594"/>
                  </a:cubicBezTo>
                  <a:cubicBezTo>
                    <a:pt x="711" y="46"/>
                    <a:pt x="711" y="46"/>
                    <a:pt x="711" y="46"/>
                  </a:cubicBezTo>
                  <a:cubicBezTo>
                    <a:pt x="712" y="43"/>
                    <a:pt x="712" y="43"/>
                    <a:pt x="712" y="43"/>
                  </a:cubicBezTo>
                  <a:cubicBezTo>
                    <a:pt x="713" y="23"/>
                    <a:pt x="704" y="14"/>
                    <a:pt x="697" y="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8B66B13D-119A-44D0-A0EE-6A4F8B304188}"/>
              </a:ext>
            </a:extLst>
          </p:cNvPr>
          <p:cNvGrpSpPr/>
          <p:nvPr/>
        </p:nvGrpSpPr>
        <p:grpSpPr>
          <a:xfrm>
            <a:off x="6365797" y="3491754"/>
            <a:ext cx="900000" cy="900000"/>
            <a:chOff x="9366364" y="4219484"/>
            <a:chExt cx="1210235" cy="1210235"/>
          </a:xfrm>
        </p:grpSpPr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A715C692-2652-4B3B-9C37-D53B902D2071}"/>
                </a:ext>
              </a:extLst>
            </p:cNvPr>
            <p:cNvSpPr/>
            <p:nvPr/>
          </p:nvSpPr>
          <p:spPr>
            <a:xfrm>
              <a:off x="9366364" y="4219484"/>
              <a:ext cx="1210235" cy="121023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1016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26" name="Group 12">
              <a:extLst>
                <a:ext uri="{FF2B5EF4-FFF2-40B4-BE49-F238E27FC236}">
                  <a16:creationId xmlns:a16="http://schemas.microsoft.com/office/drawing/2014/main" id="{7A8719D0-672D-42B3-BE73-D0227E5F7D02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715326" y="4550995"/>
              <a:ext cx="512310" cy="547211"/>
              <a:chOff x="1446" y="1923"/>
              <a:chExt cx="411" cy="439"/>
            </a:xfrm>
            <a:solidFill>
              <a:schemeClr val="bg2"/>
            </a:solidFill>
          </p:grpSpPr>
          <p:sp>
            <p:nvSpPr>
              <p:cNvPr id="27" name="Freeform 13">
                <a:extLst>
                  <a:ext uri="{FF2B5EF4-FFF2-40B4-BE49-F238E27FC236}">
                    <a16:creationId xmlns:a16="http://schemas.microsoft.com/office/drawing/2014/main" id="{EAD7C75D-F14C-45FE-A208-A8E5E7F22BF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46" y="1923"/>
                <a:ext cx="411" cy="439"/>
              </a:xfrm>
              <a:custGeom>
                <a:avLst/>
                <a:gdLst>
                  <a:gd name="T0" fmla="*/ 501 w 658"/>
                  <a:gd name="T1" fmla="*/ 119 h 700"/>
                  <a:gd name="T2" fmla="*/ 329 w 658"/>
                  <a:gd name="T3" fmla="*/ 0 h 700"/>
                  <a:gd name="T4" fmla="*/ 158 w 658"/>
                  <a:gd name="T5" fmla="*/ 119 h 700"/>
                  <a:gd name="T6" fmla="*/ 65 w 658"/>
                  <a:gd name="T7" fmla="*/ 350 h 700"/>
                  <a:gd name="T8" fmla="*/ 158 w 658"/>
                  <a:gd name="T9" fmla="*/ 582 h 700"/>
                  <a:gd name="T10" fmla="*/ 329 w 658"/>
                  <a:gd name="T11" fmla="*/ 700 h 700"/>
                  <a:gd name="T12" fmla="*/ 501 w 658"/>
                  <a:gd name="T13" fmla="*/ 582 h 700"/>
                  <a:gd name="T14" fmla="*/ 593 w 658"/>
                  <a:gd name="T15" fmla="*/ 350 h 700"/>
                  <a:gd name="T16" fmla="*/ 501 w 658"/>
                  <a:gd name="T17" fmla="*/ 147 h 700"/>
                  <a:gd name="T18" fmla="*/ 615 w 658"/>
                  <a:gd name="T19" fmla="*/ 243 h 700"/>
                  <a:gd name="T20" fmla="*/ 575 w 658"/>
                  <a:gd name="T21" fmla="*/ 327 h 700"/>
                  <a:gd name="T22" fmla="*/ 472 w 658"/>
                  <a:gd name="T23" fmla="*/ 148 h 700"/>
                  <a:gd name="T24" fmla="*/ 443 w 658"/>
                  <a:gd name="T25" fmla="*/ 548 h 700"/>
                  <a:gd name="T26" fmla="*/ 417 w 658"/>
                  <a:gd name="T27" fmla="*/ 502 h 700"/>
                  <a:gd name="T28" fmla="*/ 463 w 658"/>
                  <a:gd name="T29" fmla="*/ 480 h 700"/>
                  <a:gd name="T30" fmla="*/ 403 w 658"/>
                  <a:gd name="T31" fmla="*/ 477 h 700"/>
                  <a:gd name="T32" fmla="*/ 256 w 658"/>
                  <a:gd name="T33" fmla="*/ 477 h 700"/>
                  <a:gd name="T34" fmla="*/ 182 w 658"/>
                  <a:gd name="T35" fmla="*/ 350 h 700"/>
                  <a:gd name="T36" fmla="*/ 256 w 658"/>
                  <a:gd name="T37" fmla="*/ 223 h 700"/>
                  <a:gd name="T38" fmla="*/ 403 w 658"/>
                  <a:gd name="T39" fmla="*/ 223 h 700"/>
                  <a:gd name="T40" fmla="*/ 476 w 658"/>
                  <a:gd name="T41" fmla="*/ 350 h 700"/>
                  <a:gd name="T42" fmla="*/ 403 w 658"/>
                  <a:gd name="T43" fmla="*/ 477 h 700"/>
                  <a:gd name="T44" fmla="*/ 194 w 658"/>
                  <a:gd name="T45" fmla="*/ 471 h 700"/>
                  <a:gd name="T46" fmla="*/ 292 w 658"/>
                  <a:gd name="T47" fmla="*/ 528 h 700"/>
                  <a:gd name="T48" fmla="*/ 195 w 658"/>
                  <a:gd name="T49" fmla="*/ 480 h 700"/>
                  <a:gd name="T50" fmla="*/ 149 w 658"/>
                  <a:gd name="T51" fmla="*/ 401 h 700"/>
                  <a:gd name="T52" fmla="*/ 149 w 658"/>
                  <a:gd name="T53" fmla="*/ 299 h 700"/>
                  <a:gd name="T54" fmla="*/ 154 w 658"/>
                  <a:gd name="T55" fmla="*/ 350 h 700"/>
                  <a:gd name="T56" fmla="*/ 215 w 658"/>
                  <a:gd name="T57" fmla="*/ 152 h 700"/>
                  <a:gd name="T58" fmla="*/ 242 w 658"/>
                  <a:gd name="T59" fmla="*/ 198 h 700"/>
                  <a:gd name="T60" fmla="*/ 195 w 658"/>
                  <a:gd name="T61" fmla="*/ 220 h 700"/>
                  <a:gd name="T62" fmla="*/ 463 w 658"/>
                  <a:gd name="T63" fmla="*/ 220 h 700"/>
                  <a:gd name="T64" fmla="*/ 417 w 658"/>
                  <a:gd name="T65" fmla="*/ 199 h 700"/>
                  <a:gd name="T66" fmla="*/ 444 w 658"/>
                  <a:gd name="T67" fmla="*/ 152 h 700"/>
                  <a:gd name="T68" fmla="*/ 502 w 658"/>
                  <a:gd name="T69" fmla="*/ 293 h 700"/>
                  <a:gd name="T70" fmla="*/ 558 w 658"/>
                  <a:gd name="T71" fmla="*/ 350 h 700"/>
                  <a:gd name="T72" fmla="*/ 502 w 658"/>
                  <a:gd name="T73" fmla="*/ 407 h 700"/>
                  <a:gd name="T74" fmla="*/ 502 w 658"/>
                  <a:gd name="T75" fmla="*/ 293 h 700"/>
                  <a:gd name="T76" fmla="*/ 279 w 658"/>
                  <a:gd name="T77" fmla="*/ 49 h 700"/>
                  <a:gd name="T78" fmla="*/ 379 w 658"/>
                  <a:gd name="T79" fmla="*/ 49 h 700"/>
                  <a:gd name="T80" fmla="*/ 433 w 658"/>
                  <a:gd name="T81" fmla="*/ 125 h 700"/>
                  <a:gd name="T82" fmla="*/ 226 w 658"/>
                  <a:gd name="T83" fmla="*/ 125 h 700"/>
                  <a:gd name="T84" fmla="*/ 77 w 658"/>
                  <a:gd name="T85" fmla="*/ 318 h 700"/>
                  <a:gd name="T86" fmla="*/ 51 w 658"/>
                  <a:gd name="T87" fmla="*/ 189 h 700"/>
                  <a:gd name="T88" fmla="*/ 186 w 658"/>
                  <a:gd name="T89" fmla="*/ 148 h 700"/>
                  <a:gd name="T90" fmla="*/ 83 w 658"/>
                  <a:gd name="T91" fmla="*/ 327 h 700"/>
                  <a:gd name="T92" fmla="*/ 158 w 658"/>
                  <a:gd name="T93" fmla="*/ 553 h 700"/>
                  <a:gd name="T94" fmla="*/ 44 w 658"/>
                  <a:gd name="T95" fmla="*/ 457 h 700"/>
                  <a:gd name="T96" fmla="*/ 83 w 658"/>
                  <a:gd name="T97" fmla="*/ 373 h 700"/>
                  <a:gd name="T98" fmla="*/ 186 w 658"/>
                  <a:gd name="T99" fmla="*/ 552 h 700"/>
                  <a:gd name="T100" fmla="*/ 428 w 658"/>
                  <a:gd name="T101" fmla="*/ 585 h 700"/>
                  <a:gd name="T102" fmla="*/ 329 w 658"/>
                  <a:gd name="T103" fmla="*/ 672 h 700"/>
                  <a:gd name="T104" fmla="*/ 231 w 658"/>
                  <a:gd name="T105" fmla="*/ 585 h 700"/>
                  <a:gd name="T106" fmla="*/ 329 w 658"/>
                  <a:gd name="T107" fmla="*/ 544 h 700"/>
                  <a:gd name="T108" fmla="*/ 428 w 658"/>
                  <a:gd name="T109" fmla="*/ 585 h 700"/>
                  <a:gd name="T110" fmla="*/ 614 w 658"/>
                  <a:gd name="T111" fmla="*/ 457 h 700"/>
                  <a:gd name="T112" fmla="*/ 501 w 658"/>
                  <a:gd name="T113" fmla="*/ 553 h 700"/>
                  <a:gd name="T114" fmla="*/ 497 w 658"/>
                  <a:gd name="T115" fmla="*/ 447 h 700"/>
                  <a:gd name="T116" fmla="*/ 582 w 658"/>
                  <a:gd name="T117" fmla="*/ 382 h 7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58" h="700">
                    <a:moveTo>
                      <a:pt x="632" y="175"/>
                    </a:moveTo>
                    <a:cubicBezTo>
                      <a:pt x="610" y="137"/>
                      <a:pt x="562" y="119"/>
                      <a:pt x="501" y="119"/>
                    </a:cubicBezTo>
                    <a:cubicBezTo>
                      <a:pt x="488" y="119"/>
                      <a:pt x="475" y="119"/>
                      <a:pt x="461" y="121"/>
                    </a:cubicBezTo>
                    <a:cubicBezTo>
                      <a:pt x="429" y="47"/>
                      <a:pt x="382" y="0"/>
                      <a:pt x="329" y="0"/>
                    </a:cubicBezTo>
                    <a:cubicBezTo>
                      <a:pt x="276" y="0"/>
                      <a:pt x="229" y="47"/>
                      <a:pt x="197" y="121"/>
                    </a:cubicBezTo>
                    <a:cubicBezTo>
                      <a:pt x="183" y="120"/>
                      <a:pt x="170" y="119"/>
                      <a:pt x="158" y="119"/>
                    </a:cubicBezTo>
                    <a:cubicBezTo>
                      <a:pt x="96" y="119"/>
                      <a:pt x="48" y="137"/>
                      <a:pt x="26" y="175"/>
                    </a:cubicBezTo>
                    <a:cubicBezTo>
                      <a:pt x="0" y="221"/>
                      <a:pt x="17" y="285"/>
                      <a:pt x="65" y="350"/>
                    </a:cubicBezTo>
                    <a:cubicBezTo>
                      <a:pt x="17" y="415"/>
                      <a:pt x="0" y="479"/>
                      <a:pt x="26" y="525"/>
                    </a:cubicBezTo>
                    <a:cubicBezTo>
                      <a:pt x="48" y="563"/>
                      <a:pt x="96" y="582"/>
                      <a:pt x="158" y="582"/>
                    </a:cubicBezTo>
                    <a:cubicBezTo>
                      <a:pt x="170" y="582"/>
                      <a:pt x="183" y="581"/>
                      <a:pt x="197" y="579"/>
                    </a:cubicBezTo>
                    <a:cubicBezTo>
                      <a:pt x="229" y="653"/>
                      <a:pt x="276" y="700"/>
                      <a:pt x="329" y="700"/>
                    </a:cubicBezTo>
                    <a:cubicBezTo>
                      <a:pt x="382" y="700"/>
                      <a:pt x="429" y="653"/>
                      <a:pt x="461" y="579"/>
                    </a:cubicBezTo>
                    <a:cubicBezTo>
                      <a:pt x="475" y="581"/>
                      <a:pt x="488" y="582"/>
                      <a:pt x="501" y="582"/>
                    </a:cubicBezTo>
                    <a:cubicBezTo>
                      <a:pt x="562" y="582"/>
                      <a:pt x="610" y="563"/>
                      <a:pt x="632" y="525"/>
                    </a:cubicBezTo>
                    <a:cubicBezTo>
                      <a:pt x="658" y="479"/>
                      <a:pt x="641" y="415"/>
                      <a:pt x="593" y="350"/>
                    </a:cubicBezTo>
                    <a:cubicBezTo>
                      <a:pt x="642" y="285"/>
                      <a:pt x="658" y="221"/>
                      <a:pt x="632" y="175"/>
                    </a:cubicBezTo>
                    <a:close/>
                    <a:moveTo>
                      <a:pt x="501" y="147"/>
                    </a:moveTo>
                    <a:cubicBezTo>
                      <a:pt x="554" y="147"/>
                      <a:pt x="592" y="162"/>
                      <a:pt x="608" y="189"/>
                    </a:cubicBezTo>
                    <a:cubicBezTo>
                      <a:pt x="616" y="204"/>
                      <a:pt x="618" y="222"/>
                      <a:pt x="615" y="243"/>
                    </a:cubicBezTo>
                    <a:cubicBezTo>
                      <a:pt x="610" y="266"/>
                      <a:pt x="599" y="292"/>
                      <a:pt x="582" y="318"/>
                    </a:cubicBezTo>
                    <a:cubicBezTo>
                      <a:pt x="580" y="321"/>
                      <a:pt x="578" y="324"/>
                      <a:pt x="575" y="327"/>
                    </a:cubicBezTo>
                    <a:cubicBezTo>
                      <a:pt x="554" y="302"/>
                      <a:pt x="527" y="277"/>
                      <a:pt x="497" y="253"/>
                    </a:cubicBezTo>
                    <a:cubicBezTo>
                      <a:pt x="492" y="215"/>
                      <a:pt x="483" y="180"/>
                      <a:pt x="472" y="148"/>
                    </a:cubicBezTo>
                    <a:cubicBezTo>
                      <a:pt x="482" y="147"/>
                      <a:pt x="491" y="147"/>
                      <a:pt x="501" y="147"/>
                    </a:cubicBezTo>
                    <a:close/>
                    <a:moveTo>
                      <a:pt x="443" y="548"/>
                    </a:moveTo>
                    <a:cubicBezTo>
                      <a:pt x="419" y="544"/>
                      <a:pt x="393" y="537"/>
                      <a:pt x="366" y="528"/>
                    </a:cubicBezTo>
                    <a:cubicBezTo>
                      <a:pt x="383" y="520"/>
                      <a:pt x="400" y="511"/>
                      <a:pt x="417" y="502"/>
                    </a:cubicBezTo>
                    <a:cubicBezTo>
                      <a:pt x="433" y="492"/>
                      <a:pt x="449" y="482"/>
                      <a:pt x="465" y="471"/>
                    </a:cubicBezTo>
                    <a:cubicBezTo>
                      <a:pt x="464" y="474"/>
                      <a:pt x="463" y="477"/>
                      <a:pt x="463" y="480"/>
                    </a:cubicBezTo>
                    <a:cubicBezTo>
                      <a:pt x="458" y="505"/>
                      <a:pt x="451" y="527"/>
                      <a:pt x="443" y="548"/>
                    </a:cubicBezTo>
                    <a:close/>
                    <a:moveTo>
                      <a:pt x="403" y="477"/>
                    </a:moveTo>
                    <a:cubicBezTo>
                      <a:pt x="378" y="491"/>
                      <a:pt x="354" y="503"/>
                      <a:pt x="329" y="514"/>
                    </a:cubicBezTo>
                    <a:cubicBezTo>
                      <a:pt x="305" y="503"/>
                      <a:pt x="280" y="491"/>
                      <a:pt x="256" y="477"/>
                    </a:cubicBezTo>
                    <a:cubicBezTo>
                      <a:pt x="232" y="463"/>
                      <a:pt x="209" y="448"/>
                      <a:pt x="187" y="432"/>
                    </a:cubicBezTo>
                    <a:cubicBezTo>
                      <a:pt x="184" y="405"/>
                      <a:pt x="182" y="378"/>
                      <a:pt x="182" y="350"/>
                    </a:cubicBezTo>
                    <a:cubicBezTo>
                      <a:pt x="182" y="322"/>
                      <a:pt x="184" y="295"/>
                      <a:pt x="187" y="268"/>
                    </a:cubicBezTo>
                    <a:cubicBezTo>
                      <a:pt x="209" y="252"/>
                      <a:pt x="232" y="237"/>
                      <a:pt x="256" y="223"/>
                    </a:cubicBezTo>
                    <a:cubicBezTo>
                      <a:pt x="280" y="209"/>
                      <a:pt x="305" y="197"/>
                      <a:pt x="329" y="186"/>
                    </a:cubicBezTo>
                    <a:cubicBezTo>
                      <a:pt x="354" y="197"/>
                      <a:pt x="378" y="209"/>
                      <a:pt x="403" y="223"/>
                    </a:cubicBezTo>
                    <a:cubicBezTo>
                      <a:pt x="427" y="237"/>
                      <a:pt x="450" y="252"/>
                      <a:pt x="471" y="268"/>
                    </a:cubicBezTo>
                    <a:cubicBezTo>
                      <a:pt x="474" y="295"/>
                      <a:pt x="476" y="322"/>
                      <a:pt x="476" y="350"/>
                    </a:cubicBezTo>
                    <a:cubicBezTo>
                      <a:pt x="476" y="378"/>
                      <a:pt x="474" y="405"/>
                      <a:pt x="471" y="432"/>
                    </a:cubicBezTo>
                    <a:cubicBezTo>
                      <a:pt x="450" y="448"/>
                      <a:pt x="427" y="463"/>
                      <a:pt x="403" y="477"/>
                    </a:cubicBezTo>
                    <a:close/>
                    <a:moveTo>
                      <a:pt x="195" y="480"/>
                    </a:moveTo>
                    <a:cubicBezTo>
                      <a:pt x="194" y="471"/>
                      <a:pt x="194" y="471"/>
                      <a:pt x="194" y="471"/>
                    </a:cubicBezTo>
                    <a:cubicBezTo>
                      <a:pt x="209" y="482"/>
                      <a:pt x="225" y="492"/>
                      <a:pt x="242" y="502"/>
                    </a:cubicBezTo>
                    <a:cubicBezTo>
                      <a:pt x="258" y="511"/>
                      <a:pt x="275" y="520"/>
                      <a:pt x="292" y="528"/>
                    </a:cubicBezTo>
                    <a:cubicBezTo>
                      <a:pt x="266" y="537"/>
                      <a:pt x="240" y="544"/>
                      <a:pt x="215" y="548"/>
                    </a:cubicBezTo>
                    <a:cubicBezTo>
                      <a:pt x="207" y="527"/>
                      <a:pt x="201" y="505"/>
                      <a:pt x="195" y="480"/>
                    </a:cubicBezTo>
                    <a:close/>
                    <a:moveTo>
                      <a:pt x="156" y="407"/>
                    </a:moveTo>
                    <a:cubicBezTo>
                      <a:pt x="154" y="405"/>
                      <a:pt x="152" y="403"/>
                      <a:pt x="149" y="401"/>
                    </a:cubicBezTo>
                    <a:cubicBezTo>
                      <a:pt x="131" y="384"/>
                      <a:pt x="115" y="367"/>
                      <a:pt x="100" y="350"/>
                    </a:cubicBezTo>
                    <a:cubicBezTo>
                      <a:pt x="115" y="333"/>
                      <a:pt x="131" y="316"/>
                      <a:pt x="149" y="299"/>
                    </a:cubicBezTo>
                    <a:cubicBezTo>
                      <a:pt x="152" y="297"/>
                      <a:pt x="154" y="295"/>
                      <a:pt x="156" y="293"/>
                    </a:cubicBezTo>
                    <a:cubicBezTo>
                      <a:pt x="155" y="312"/>
                      <a:pt x="154" y="331"/>
                      <a:pt x="154" y="350"/>
                    </a:cubicBezTo>
                    <a:cubicBezTo>
                      <a:pt x="154" y="369"/>
                      <a:pt x="155" y="388"/>
                      <a:pt x="156" y="407"/>
                    </a:cubicBezTo>
                    <a:close/>
                    <a:moveTo>
                      <a:pt x="215" y="152"/>
                    </a:moveTo>
                    <a:cubicBezTo>
                      <a:pt x="240" y="156"/>
                      <a:pt x="266" y="163"/>
                      <a:pt x="292" y="172"/>
                    </a:cubicBezTo>
                    <a:cubicBezTo>
                      <a:pt x="275" y="180"/>
                      <a:pt x="258" y="189"/>
                      <a:pt x="242" y="198"/>
                    </a:cubicBezTo>
                    <a:cubicBezTo>
                      <a:pt x="225" y="208"/>
                      <a:pt x="209" y="218"/>
                      <a:pt x="194" y="229"/>
                    </a:cubicBezTo>
                    <a:cubicBezTo>
                      <a:pt x="194" y="226"/>
                      <a:pt x="195" y="223"/>
                      <a:pt x="195" y="220"/>
                    </a:cubicBezTo>
                    <a:cubicBezTo>
                      <a:pt x="201" y="195"/>
                      <a:pt x="207" y="173"/>
                      <a:pt x="215" y="152"/>
                    </a:cubicBezTo>
                    <a:close/>
                    <a:moveTo>
                      <a:pt x="463" y="220"/>
                    </a:moveTo>
                    <a:cubicBezTo>
                      <a:pt x="465" y="229"/>
                      <a:pt x="465" y="229"/>
                      <a:pt x="465" y="229"/>
                    </a:cubicBezTo>
                    <a:cubicBezTo>
                      <a:pt x="449" y="218"/>
                      <a:pt x="433" y="208"/>
                      <a:pt x="417" y="199"/>
                    </a:cubicBezTo>
                    <a:cubicBezTo>
                      <a:pt x="400" y="189"/>
                      <a:pt x="383" y="180"/>
                      <a:pt x="366" y="172"/>
                    </a:cubicBezTo>
                    <a:cubicBezTo>
                      <a:pt x="393" y="163"/>
                      <a:pt x="419" y="156"/>
                      <a:pt x="444" y="152"/>
                    </a:cubicBezTo>
                    <a:cubicBezTo>
                      <a:pt x="451" y="173"/>
                      <a:pt x="458" y="195"/>
                      <a:pt x="463" y="220"/>
                    </a:cubicBezTo>
                    <a:close/>
                    <a:moveTo>
                      <a:pt x="502" y="293"/>
                    </a:moveTo>
                    <a:cubicBezTo>
                      <a:pt x="504" y="295"/>
                      <a:pt x="507" y="297"/>
                      <a:pt x="509" y="299"/>
                    </a:cubicBezTo>
                    <a:cubicBezTo>
                      <a:pt x="527" y="316"/>
                      <a:pt x="544" y="333"/>
                      <a:pt x="558" y="350"/>
                    </a:cubicBezTo>
                    <a:cubicBezTo>
                      <a:pt x="544" y="367"/>
                      <a:pt x="527" y="384"/>
                      <a:pt x="509" y="401"/>
                    </a:cubicBezTo>
                    <a:cubicBezTo>
                      <a:pt x="507" y="403"/>
                      <a:pt x="504" y="405"/>
                      <a:pt x="502" y="407"/>
                    </a:cubicBezTo>
                    <a:cubicBezTo>
                      <a:pt x="503" y="388"/>
                      <a:pt x="504" y="369"/>
                      <a:pt x="504" y="350"/>
                    </a:cubicBezTo>
                    <a:cubicBezTo>
                      <a:pt x="504" y="331"/>
                      <a:pt x="503" y="312"/>
                      <a:pt x="502" y="293"/>
                    </a:cubicBezTo>
                    <a:close/>
                    <a:moveTo>
                      <a:pt x="231" y="115"/>
                    </a:moveTo>
                    <a:cubicBezTo>
                      <a:pt x="245" y="87"/>
                      <a:pt x="262" y="64"/>
                      <a:pt x="279" y="49"/>
                    </a:cubicBezTo>
                    <a:cubicBezTo>
                      <a:pt x="295" y="36"/>
                      <a:pt x="312" y="29"/>
                      <a:pt x="329" y="29"/>
                    </a:cubicBezTo>
                    <a:cubicBezTo>
                      <a:pt x="346" y="29"/>
                      <a:pt x="363" y="36"/>
                      <a:pt x="379" y="49"/>
                    </a:cubicBezTo>
                    <a:cubicBezTo>
                      <a:pt x="397" y="64"/>
                      <a:pt x="414" y="87"/>
                      <a:pt x="428" y="115"/>
                    </a:cubicBezTo>
                    <a:cubicBezTo>
                      <a:pt x="429" y="119"/>
                      <a:pt x="431" y="122"/>
                      <a:pt x="433" y="125"/>
                    </a:cubicBezTo>
                    <a:cubicBezTo>
                      <a:pt x="400" y="131"/>
                      <a:pt x="365" y="142"/>
                      <a:pt x="329" y="156"/>
                    </a:cubicBezTo>
                    <a:cubicBezTo>
                      <a:pt x="294" y="142"/>
                      <a:pt x="259" y="131"/>
                      <a:pt x="226" y="125"/>
                    </a:cubicBezTo>
                    <a:cubicBezTo>
                      <a:pt x="227" y="122"/>
                      <a:pt x="229" y="119"/>
                      <a:pt x="231" y="115"/>
                    </a:cubicBezTo>
                    <a:close/>
                    <a:moveTo>
                      <a:pt x="77" y="318"/>
                    </a:moveTo>
                    <a:cubicBezTo>
                      <a:pt x="59" y="292"/>
                      <a:pt x="48" y="266"/>
                      <a:pt x="44" y="243"/>
                    </a:cubicBezTo>
                    <a:cubicBezTo>
                      <a:pt x="40" y="222"/>
                      <a:pt x="42" y="204"/>
                      <a:pt x="51" y="189"/>
                    </a:cubicBezTo>
                    <a:cubicBezTo>
                      <a:pt x="66" y="162"/>
                      <a:pt x="104" y="147"/>
                      <a:pt x="158" y="147"/>
                    </a:cubicBezTo>
                    <a:cubicBezTo>
                      <a:pt x="167" y="147"/>
                      <a:pt x="176" y="147"/>
                      <a:pt x="186" y="148"/>
                    </a:cubicBezTo>
                    <a:cubicBezTo>
                      <a:pt x="175" y="180"/>
                      <a:pt x="167" y="215"/>
                      <a:pt x="161" y="253"/>
                    </a:cubicBezTo>
                    <a:cubicBezTo>
                      <a:pt x="131" y="277"/>
                      <a:pt x="105" y="302"/>
                      <a:pt x="83" y="327"/>
                    </a:cubicBezTo>
                    <a:cubicBezTo>
                      <a:pt x="81" y="324"/>
                      <a:pt x="79" y="321"/>
                      <a:pt x="77" y="318"/>
                    </a:cubicBezTo>
                    <a:close/>
                    <a:moveTo>
                      <a:pt x="158" y="553"/>
                    </a:moveTo>
                    <a:cubicBezTo>
                      <a:pt x="104" y="553"/>
                      <a:pt x="67" y="538"/>
                      <a:pt x="51" y="511"/>
                    </a:cubicBezTo>
                    <a:cubicBezTo>
                      <a:pt x="42" y="496"/>
                      <a:pt x="40" y="478"/>
                      <a:pt x="44" y="457"/>
                    </a:cubicBezTo>
                    <a:cubicBezTo>
                      <a:pt x="48" y="434"/>
                      <a:pt x="59" y="408"/>
                      <a:pt x="77" y="382"/>
                    </a:cubicBezTo>
                    <a:cubicBezTo>
                      <a:pt x="79" y="379"/>
                      <a:pt x="81" y="376"/>
                      <a:pt x="83" y="373"/>
                    </a:cubicBezTo>
                    <a:cubicBezTo>
                      <a:pt x="104" y="398"/>
                      <a:pt x="131" y="423"/>
                      <a:pt x="161" y="447"/>
                    </a:cubicBezTo>
                    <a:cubicBezTo>
                      <a:pt x="166" y="485"/>
                      <a:pt x="175" y="520"/>
                      <a:pt x="186" y="552"/>
                    </a:cubicBezTo>
                    <a:cubicBezTo>
                      <a:pt x="176" y="553"/>
                      <a:pt x="167" y="553"/>
                      <a:pt x="158" y="553"/>
                    </a:cubicBezTo>
                    <a:close/>
                    <a:moveTo>
                      <a:pt x="428" y="585"/>
                    </a:moveTo>
                    <a:cubicBezTo>
                      <a:pt x="414" y="613"/>
                      <a:pt x="397" y="636"/>
                      <a:pt x="379" y="651"/>
                    </a:cubicBezTo>
                    <a:cubicBezTo>
                      <a:pt x="363" y="665"/>
                      <a:pt x="346" y="672"/>
                      <a:pt x="329" y="672"/>
                    </a:cubicBezTo>
                    <a:cubicBezTo>
                      <a:pt x="312" y="672"/>
                      <a:pt x="296" y="665"/>
                      <a:pt x="279" y="651"/>
                    </a:cubicBezTo>
                    <a:cubicBezTo>
                      <a:pt x="262" y="636"/>
                      <a:pt x="245" y="613"/>
                      <a:pt x="231" y="585"/>
                    </a:cubicBezTo>
                    <a:cubicBezTo>
                      <a:pt x="229" y="581"/>
                      <a:pt x="227" y="578"/>
                      <a:pt x="226" y="575"/>
                    </a:cubicBezTo>
                    <a:cubicBezTo>
                      <a:pt x="259" y="569"/>
                      <a:pt x="294" y="559"/>
                      <a:pt x="329" y="544"/>
                    </a:cubicBezTo>
                    <a:cubicBezTo>
                      <a:pt x="365" y="559"/>
                      <a:pt x="400" y="569"/>
                      <a:pt x="433" y="575"/>
                    </a:cubicBezTo>
                    <a:cubicBezTo>
                      <a:pt x="431" y="578"/>
                      <a:pt x="429" y="581"/>
                      <a:pt x="428" y="585"/>
                    </a:cubicBezTo>
                    <a:close/>
                    <a:moveTo>
                      <a:pt x="582" y="382"/>
                    </a:moveTo>
                    <a:cubicBezTo>
                      <a:pt x="599" y="408"/>
                      <a:pt x="610" y="434"/>
                      <a:pt x="614" y="457"/>
                    </a:cubicBezTo>
                    <a:cubicBezTo>
                      <a:pt x="618" y="478"/>
                      <a:pt x="616" y="496"/>
                      <a:pt x="608" y="511"/>
                    </a:cubicBezTo>
                    <a:cubicBezTo>
                      <a:pt x="592" y="538"/>
                      <a:pt x="554" y="553"/>
                      <a:pt x="501" y="553"/>
                    </a:cubicBezTo>
                    <a:cubicBezTo>
                      <a:pt x="491" y="553"/>
                      <a:pt x="482" y="553"/>
                      <a:pt x="472" y="552"/>
                    </a:cubicBezTo>
                    <a:cubicBezTo>
                      <a:pt x="483" y="520"/>
                      <a:pt x="492" y="485"/>
                      <a:pt x="497" y="447"/>
                    </a:cubicBezTo>
                    <a:cubicBezTo>
                      <a:pt x="527" y="423"/>
                      <a:pt x="554" y="398"/>
                      <a:pt x="575" y="373"/>
                    </a:cubicBezTo>
                    <a:cubicBezTo>
                      <a:pt x="578" y="376"/>
                      <a:pt x="580" y="379"/>
                      <a:pt x="582" y="3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" name="Freeform 14">
                <a:extLst>
                  <a:ext uri="{FF2B5EF4-FFF2-40B4-BE49-F238E27FC236}">
                    <a16:creationId xmlns:a16="http://schemas.microsoft.com/office/drawing/2014/main" id="{CB8AABE2-6E58-4679-BC7D-6DF026E6965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20" y="2111"/>
                <a:ext cx="63" cy="63"/>
              </a:xfrm>
              <a:custGeom>
                <a:avLst/>
                <a:gdLst>
                  <a:gd name="T0" fmla="*/ 50 w 100"/>
                  <a:gd name="T1" fmla="*/ 0 h 100"/>
                  <a:gd name="T2" fmla="*/ 0 w 100"/>
                  <a:gd name="T3" fmla="*/ 50 h 100"/>
                  <a:gd name="T4" fmla="*/ 50 w 100"/>
                  <a:gd name="T5" fmla="*/ 100 h 100"/>
                  <a:gd name="T6" fmla="*/ 100 w 100"/>
                  <a:gd name="T7" fmla="*/ 50 h 100"/>
                  <a:gd name="T8" fmla="*/ 50 w 100"/>
                  <a:gd name="T9" fmla="*/ 0 h 100"/>
                  <a:gd name="T10" fmla="*/ 50 w 100"/>
                  <a:gd name="T11" fmla="*/ 72 h 100"/>
                  <a:gd name="T12" fmla="*/ 28 w 100"/>
                  <a:gd name="T13" fmla="*/ 50 h 100"/>
                  <a:gd name="T14" fmla="*/ 50 w 100"/>
                  <a:gd name="T15" fmla="*/ 28 h 100"/>
                  <a:gd name="T16" fmla="*/ 72 w 100"/>
                  <a:gd name="T17" fmla="*/ 50 h 100"/>
                  <a:gd name="T18" fmla="*/ 50 w 100"/>
                  <a:gd name="T19" fmla="*/ 72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0" h="100">
                    <a:moveTo>
                      <a:pt x="50" y="0"/>
                    </a:moveTo>
                    <a:cubicBezTo>
                      <a:pt x="23" y="0"/>
                      <a:pt x="0" y="22"/>
                      <a:pt x="0" y="50"/>
                    </a:cubicBezTo>
                    <a:cubicBezTo>
                      <a:pt x="0" y="78"/>
                      <a:pt x="23" y="100"/>
                      <a:pt x="50" y="100"/>
                    </a:cubicBezTo>
                    <a:cubicBezTo>
                      <a:pt x="78" y="100"/>
                      <a:pt x="100" y="78"/>
                      <a:pt x="100" y="50"/>
                    </a:cubicBezTo>
                    <a:cubicBezTo>
                      <a:pt x="100" y="22"/>
                      <a:pt x="78" y="0"/>
                      <a:pt x="50" y="0"/>
                    </a:cubicBezTo>
                    <a:close/>
                    <a:moveTo>
                      <a:pt x="50" y="72"/>
                    </a:moveTo>
                    <a:cubicBezTo>
                      <a:pt x="38" y="72"/>
                      <a:pt x="28" y="62"/>
                      <a:pt x="28" y="50"/>
                    </a:cubicBezTo>
                    <a:cubicBezTo>
                      <a:pt x="28" y="38"/>
                      <a:pt x="38" y="28"/>
                      <a:pt x="50" y="28"/>
                    </a:cubicBezTo>
                    <a:cubicBezTo>
                      <a:pt x="62" y="28"/>
                      <a:pt x="72" y="38"/>
                      <a:pt x="72" y="50"/>
                    </a:cubicBezTo>
                    <a:cubicBezTo>
                      <a:pt x="72" y="62"/>
                      <a:pt x="62" y="72"/>
                      <a:pt x="50" y="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30" name="文本框 29">
            <a:extLst>
              <a:ext uri="{FF2B5EF4-FFF2-40B4-BE49-F238E27FC236}">
                <a16:creationId xmlns:a16="http://schemas.microsoft.com/office/drawing/2014/main" id="{41F1851E-53D3-4923-82AB-86D65573052B}"/>
              </a:ext>
            </a:extLst>
          </p:cNvPr>
          <p:cNvSpPr txBox="1"/>
          <p:nvPr/>
        </p:nvSpPr>
        <p:spPr>
          <a:xfrm>
            <a:off x="3180343" y="463584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轻量级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EB6614AC-8BF3-45A1-B6CE-CFE88CA3259B}"/>
              </a:ext>
            </a:extLst>
          </p:cNvPr>
          <p:cNvSpPr txBox="1"/>
          <p:nvPr/>
        </p:nvSpPr>
        <p:spPr>
          <a:xfrm>
            <a:off x="5909939" y="4668103"/>
            <a:ext cx="1811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应用模块化设计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CD0F81FC-4CCD-402C-AFE4-C3EE8B679C1C}"/>
              </a:ext>
            </a:extLst>
          </p:cNvPr>
          <p:cNvSpPr txBox="1"/>
          <p:nvPr/>
        </p:nvSpPr>
        <p:spPr>
          <a:xfrm>
            <a:off x="9375586" y="466810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配置灵活</a:t>
            </a: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74537677-4821-4EF6-ABC6-2C97D5268546}"/>
              </a:ext>
            </a:extLst>
          </p:cNvPr>
          <p:cNvSpPr txBox="1"/>
          <p:nvPr/>
        </p:nvSpPr>
        <p:spPr>
          <a:xfrm>
            <a:off x="1009288" y="2835860"/>
            <a:ext cx="10778947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bg1"/>
                </a:solidFill>
              </a:rPr>
              <a:t>选择原因：</a:t>
            </a:r>
          </a:p>
        </p:txBody>
      </p:sp>
    </p:spTree>
    <p:extLst>
      <p:ext uri="{BB962C8B-B14F-4D97-AF65-F5344CB8AC3E}">
        <p14:creationId xmlns:p14="http://schemas.microsoft.com/office/powerpoint/2010/main" val="2173836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10" presetClass="entr" presetSubtype="0" repeatCount="indefinite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xit" presetSubtype="1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" presetClass="exit" presetSubtype="1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10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" presetClass="exit" presetSubtype="4" fill="hold" grpId="1" nodeType="withEffect">
                                  <p:stCondLst>
                                    <p:cond delay="6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25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2" nodeType="withEffect">
                                  <p:stCondLst>
                                    <p:cond delay="6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8" grpId="1"/>
      <p:bldP spid="38" grpId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4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22870" y="104843"/>
            <a:ext cx="1391816" cy="1307933"/>
            <a:chOff x="952456" y="3218117"/>
            <a:chExt cx="877066" cy="877066"/>
          </a:xfrm>
        </p:grpSpPr>
        <p:sp>
          <p:nvSpPr>
            <p:cNvPr id="36" name="椭圆 50"/>
            <p:cNvSpPr>
              <a:spLocks noChangeArrowheads="1"/>
            </p:cNvSpPr>
            <p:nvPr/>
          </p:nvSpPr>
          <p:spPr bwMode="auto">
            <a:xfrm>
              <a:off x="952456" y="3218117"/>
              <a:ext cx="877066" cy="877066"/>
            </a:xfrm>
            <a:prstGeom prst="ellipse">
              <a:avLst/>
            </a:prstGeom>
            <a:solidFill>
              <a:schemeClr val="bg1"/>
            </a:solidFill>
            <a:ln w="76200" cap="sq" cmpd="sng">
              <a:noFill/>
              <a:round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pic>
          <p:nvPicPr>
            <p:cNvPr id="37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110557" y="3384982"/>
              <a:ext cx="560863" cy="5433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8" name="TextBox 37"/>
          <p:cNvSpPr txBox="1"/>
          <p:nvPr/>
        </p:nvSpPr>
        <p:spPr>
          <a:xfrm>
            <a:off x="1702718" y="428809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项目初步计划</a:t>
            </a:r>
          </a:p>
        </p:txBody>
      </p:sp>
      <p:pic>
        <p:nvPicPr>
          <p:cNvPr id="2050" name="Picture 2" descr="D:\360data\重要数据\桌面\46676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696" y="37433"/>
            <a:ext cx="1411788" cy="1411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9582" y="188640"/>
            <a:ext cx="2526229" cy="480339"/>
          </a:xfrm>
          <a:prstGeom prst="rect">
            <a:avLst/>
          </a:prstGeom>
        </p:spPr>
      </p:pic>
      <p:sp>
        <p:nvSpPr>
          <p:cNvPr id="16" name="内容占位符 3">
            <a:extLst>
              <a:ext uri="{FF2B5EF4-FFF2-40B4-BE49-F238E27FC236}">
                <a16:creationId xmlns:a16="http://schemas.microsoft.com/office/drawing/2014/main" id="{CCA075F1-22CB-49A8-97ED-2E363D1BD447}"/>
              </a:ext>
            </a:extLst>
          </p:cNvPr>
          <p:cNvSpPr txBox="1">
            <a:spLocks/>
          </p:cNvSpPr>
          <p:nvPr/>
        </p:nvSpPr>
        <p:spPr>
          <a:xfrm>
            <a:off x="1207008" y="2215990"/>
            <a:ext cx="4754880" cy="400673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bg1"/>
                </a:solidFill>
              </a:rPr>
              <a:t>对</a:t>
            </a:r>
            <a:r>
              <a:rPr lang="en-US" altLang="zh-CN" sz="2400" dirty="0">
                <a:solidFill>
                  <a:schemeClr val="bg1"/>
                </a:solidFill>
              </a:rPr>
              <a:t>Flask</a:t>
            </a:r>
            <a:r>
              <a:rPr lang="zh-CN" altLang="en-US" sz="2400" dirty="0">
                <a:solidFill>
                  <a:schemeClr val="bg1"/>
                </a:solidFill>
              </a:rPr>
              <a:t>框架的各个模块及进行了解及测试</a:t>
            </a:r>
            <a:endParaRPr lang="en-US" altLang="zh-CN" sz="2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bg1"/>
                </a:solidFill>
              </a:rPr>
              <a:t>对其进行改进，可以考虑的改进点：改进算法、基于现有功能组合实现新功能、优化性能等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17" name="内容占位符 5">
            <a:extLst>
              <a:ext uri="{FF2B5EF4-FFF2-40B4-BE49-F238E27FC236}">
                <a16:creationId xmlns:a16="http://schemas.microsoft.com/office/drawing/2014/main" id="{F74FAFBE-C7D3-4797-A79E-556EE4E9C0AF}"/>
              </a:ext>
            </a:extLst>
          </p:cNvPr>
          <p:cNvSpPr txBox="1">
            <a:spLocks/>
          </p:cNvSpPr>
          <p:nvPr/>
        </p:nvSpPr>
        <p:spPr>
          <a:xfrm>
            <a:off x="6231230" y="2215988"/>
            <a:ext cx="4754880" cy="431402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solidFill>
                  <a:schemeClr val="bg1"/>
                </a:solidFill>
              </a:rPr>
              <a:t>了解</a:t>
            </a:r>
            <a:r>
              <a:rPr lang="en-US" altLang="zh-CN" sz="2400" dirty="0">
                <a:solidFill>
                  <a:schemeClr val="bg1"/>
                </a:solidFill>
              </a:rPr>
              <a:t>Flask</a:t>
            </a:r>
            <a:r>
              <a:rPr lang="zh-CN" altLang="en-US" sz="2400" dirty="0">
                <a:solidFill>
                  <a:schemeClr val="bg1"/>
                </a:solidFill>
              </a:rPr>
              <a:t>框架和使用方法</a:t>
            </a:r>
            <a:endParaRPr lang="en-US" altLang="zh-CN" sz="2400" dirty="0">
              <a:solidFill>
                <a:schemeClr val="bg1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solidFill>
                  <a:schemeClr val="bg1"/>
                </a:solidFill>
              </a:rPr>
              <a:t>从其功能模块出发，编写需求说明书</a:t>
            </a:r>
            <a:endParaRPr lang="en-US" altLang="zh-CN" sz="2400" dirty="0">
              <a:solidFill>
                <a:schemeClr val="bg1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solidFill>
                  <a:schemeClr val="bg1"/>
                </a:solidFill>
              </a:rPr>
              <a:t>为模块制定调整策略并进行测试</a:t>
            </a:r>
            <a:endParaRPr lang="en-US" altLang="zh-CN" sz="2400" dirty="0">
              <a:solidFill>
                <a:schemeClr val="bg1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solidFill>
                  <a:schemeClr val="bg1"/>
                </a:solidFill>
              </a:rPr>
              <a:t>在时间允许的情况下，为其增加新的模块并进行测试</a:t>
            </a: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10" presetClass="entr" presetSubtype="0" repeatCount="indefinite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xit" presetSubtype="1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" presetClass="exit" presetSubtype="1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10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" presetClass="exit" presetSubtype="4" fill="hold" grpId="1" nodeType="withEffect">
                                  <p:stCondLst>
                                    <p:cond delay="6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25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2" nodeType="withEffect">
                                  <p:stCondLst>
                                    <p:cond delay="6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8" grpId="1"/>
      <p:bldP spid="38" grpId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4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199282" y="59304"/>
            <a:ext cx="1567629" cy="1561765"/>
            <a:chOff x="952456" y="3218117"/>
            <a:chExt cx="877066" cy="877066"/>
          </a:xfrm>
        </p:grpSpPr>
        <p:sp>
          <p:nvSpPr>
            <p:cNvPr id="36" name="椭圆 50"/>
            <p:cNvSpPr>
              <a:spLocks noChangeArrowheads="1"/>
            </p:cNvSpPr>
            <p:nvPr/>
          </p:nvSpPr>
          <p:spPr bwMode="auto">
            <a:xfrm>
              <a:off x="952456" y="3218117"/>
              <a:ext cx="877066" cy="877066"/>
            </a:xfrm>
            <a:prstGeom prst="ellipse">
              <a:avLst/>
            </a:prstGeom>
            <a:solidFill>
              <a:schemeClr val="bg1"/>
            </a:solidFill>
            <a:ln w="76200" cap="sq" cmpd="sng">
              <a:noFill/>
              <a:round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pic>
          <p:nvPicPr>
            <p:cNvPr id="37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152086" y="3367890"/>
              <a:ext cx="477805" cy="5775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8" name="TextBox 37"/>
          <p:cNvSpPr txBox="1"/>
          <p:nvPr/>
        </p:nvSpPr>
        <p:spPr>
          <a:xfrm>
            <a:off x="1892714" y="476672"/>
            <a:ext cx="2635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组员介绍</a:t>
            </a:r>
          </a:p>
        </p:txBody>
      </p:sp>
      <p:pic>
        <p:nvPicPr>
          <p:cNvPr id="2050" name="Picture 2" descr="D:\360data\重要数据\桌面\46676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02" y="44624"/>
            <a:ext cx="1590124" cy="159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9582" y="188640"/>
            <a:ext cx="2526229" cy="480339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A89CD6BB-2BBC-492E-91F1-9264E13F06B3}"/>
              </a:ext>
            </a:extLst>
          </p:cNvPr>
          <p:cNvSpPr/>
          <p:nvPr/>
        </p:nvSpPr>
        <p:spPr>
          <a:xfrm>
            <a:off x="725555" y="1848473"/>
            <a:ext cx="1260000" cy="540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/>
                </a:solidFill>
              </a:rPr>
              <a:t>马广洲（组长）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3D47996-DCC2-4B4A-9D56-9208190DBCB0}"/>
              </a:ext>
            </a:extLst>
          </p:cNvPr>
          <p:cNvSpPr txBox="1"/>
          <p:nvPr/>
        </p:nvSpPr>
        <p:spPr>
          <a:xfrm>
            <a:off x="2266122" y="1848473"/>
            <a:ext cx="2967928" cy="12913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</a:rPr>
              <a:t>智能信息处理研究所</a:t>
            </a:r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</a:rPr>
              <a:t>熟悉</a:t>
            </a:r>
            <a:r>
              <a:rPr lang="en-US" altLang="zh-CN" dirty="0">
                <a:solidFill>
                  <a:schemeClr val="bg1"/>
                </a:solidFill>
              </a:rPr>
              <a:t>C++, Python</a:t>
            </a:r>
            <a:r>
              <a:rPr lang="zh-CN" altLang="en-US" dirty="0">
                <a:solidFill>
                  <a:schemeClr val="bg1"/>
                </a:solidFill>
              </a:rPr>
              <a:t>语言</a:t>
            </a:r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bg1"/>
                </a:solidFill>
              </a:rPr>
              <a:t>Flask</a:t>
            </a:r>
            <a:r>
              <a:rPr lang="zh-CN" altLang="en-US" dirty="0">
                <a:solidFill>
                  <a:schemeClr val="bg1"/>
                </a:solidFill>
              </a:rPr>
              <a:t>框架</a:t>
            </a:r>
            <a:r>
              <a:rPr lang="en-US" altLang="zh-CN" dirty="0">
                <a:solidFill>
                  <a:schemeClr val="bg1"/>
                </a:solidFill>
              </a:rPr>
              <a:t>,TensorFlow</a:t>
            </a:r>
            <a:r>
              <a:rPr lang="zh-CN" altLang="en-US" dirty="0">
                <a:solidFill>
                  <a:schemeClr val="bg1"/>
                </a:solidFill>
              </a:rPr>
              <a:t>框架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E63AA3F-8E8A-4705-8C56-A6B9557FCECA}"/>
              </a:ext>
            </a:extLst>
          </p:cNvPr>
          <p:cNvSpPr/>
          <p:nvPr/>
        </p:nvSpPr>
        <p:spPr>
          <a:xfrm>
            <a:off x="5743658" y="799837"/>
            <a:ext cx="1260000" cy="540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</a:rPr>
              <a:t>刘佳恒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FA3CFFDA-2619-459D-833F-2071B6429241}"/>
              </a:ext>
            </a:extLst>
          </p:cNvPr>
          <p:cNvSpPr txBox="1"/>
          <p:nvPr/>
        </p:nvSpPr>
        <p:spPr>
          <a:xfrm>
            <a:off x="7173260" y="504160"/>
            <a:ext cx="3977243" cy="12913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</a:rPr>
              <a:t>（软件学院）视觉计算组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</a:rPr>
              <a:t>熟悉</a:t>
            </a:r>
            <a:r>
              <a:rPr lang="en-US" altLang="zh-CN" dirty="0">
                <a:solidFill>
                  <a:schemeClr val="bg1"/>
                </a:solidFill>
              </a:rPr>
              <a:t>Python</a:t>
            </a:r>
            <a:r>
              <a:rPr lang="zh-CN" altLang="en-US" dirty="0">
                <a:solidFill>
                  <a:schemeClr val="bg1"/>
                </a:solidFill>
              </a:rPr>
              <a:t>语言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</a:rPr>
              <a:t>熟悉</a:t>
            </a:r>
            <a:r>
              <a:rPr lang="en-US" altLang="zh-CN" dirty="0" err="1">
                <a:solidFill>
                  <a:schemeClr val="bg1"/>
                </a:solidFill>
              </a:rPr>
              <a:t>PyTorch</a:t>
            </a:r>
            <a:r>
              <a:rPr lang="zh-CN" altLang="en-US" dirty="0">
                <a:solidFill>
                  <a:schemeClr val="bg1"/>
                </a:solidFill>
              </a:rPr>
              <a:t>框架，方向计算机视觉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F36C113-74E1-42FD-8D7A-9881621AA7F2}"/>
              </a:ext>
            </a:extLst>
          </p:cNvPr>
          <p:cNvSpPr/>
          <p:nvPr/>
        </p:nvSpPr>
        <p:spPr>
          <a:xfrm>
            <a:off x="725555" y="3437067"/>
            <a:ext cx="1260000" cy="540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</a:rPr>
              <a:t>潘安佶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8B4A1D33-392F-4799-AEBD-A106E9D11CA7}"/>
              </a:ext>
            </a:extLst>
          </p:cNvPr>
          <p:cNvSpPr/>
          <p:nvPr/>
        </p:nvSpPr>
        <p:spPr>
          <a:xfrm>
            <a:off x="5713205" y="2194767"/>
            <a:ext cx="1260000" cy="540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/>
                </a:solidFill>
              </a:rPr>
              <a:t>张祥国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4ABA1AF8-76E0-478A-8F5C-60E0F298E4F5}"/>
              </a:ext>
            </a:extLst>
          </p:cNvPr>
          <p:cNvSpPr txBox="1"/>
          <p:nvPr/>
        </p:nvSpPr>
        <p:spPr>
          <a:xfrm>
            <a:off x="7173260" y="2089814"/>
            <a:ext cx="3269613" cy="12913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</a:rPr>
              <a:t>软国重实验室</a:t>
            </a:r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</a:rPr>
              <a:t>熟悉</a:t>
            </a:r>
            <a:r>
              <a:rPr lang="en-US" altLang="zh-CN" dirty="0">
                <a:solidFill>
                  <a:schemeClr val="bg1"/>
                </a:solidFill>
              </a:rPr>
              <a:t>C</a:t>
            </a:r>
            <a:r>
              <a:rPr lang="zh-CN" altLang="en-US" dirty="0">
                <a:solidFill>
                  <a:schemeClr val="bg1"/>
                </a:solidFill>
              </a:rPr>
              <a:t>，</a:t>
            </a:r>
            <a:r>
              <a:rPr lang="en-US" altLang="zh-CN" dirty="0">
                <a:solidFill>
                  <a:schemeClr val="bg1"/>
                </a:solidFill>
              </a:rPr>
              <a:t>python</a:t>
            </a:r>
            <a:r>
              <a:rPr lang="zh-CN" altLang="en-US" dirty="0">
                <a:solidFill>
                  <a:schemeClr val="bg1"/>
                </a:solidFill>
              </a:rPr>
              <a:t>语言</a:t>
            </a:r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err="1">
                <a:solidFill>
                  <a:schemeClr val="bg1"/>
                </a:solidFill>
              </a:rPr>
              <a:t>pytorch</a:t>
            </a:r>
            <a:r>
              <a:rPr lang="zh-CN" altLang="en-US" dirty="0">
                <a:solidFill>
                  <a:schemeClr val="bg1"/>
                </a:solidFill>
              </a:rPr>
              <a:t>框架、后端开发经验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43C6BC97-EC00-4CC7-B0A3-DAC6B0CFD83E}"/>
              </a:ext>
            </a:extLst>
          </p:cNvPr>
          <p:cNvSpPr/>
          <p:nvPr/>
        </p:nvSpPr>
        <p:spPr>
          <a:xfrm>
            <a:off x="725555" y="5025661"/>
            <a:ext cx="1260000" cy="540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/>
                </a:solidFill>
              </a:rPr>
              <a:t>常佳辉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F583A0AC-9DF8-4347-852F-32BA09026424}"/>
              </a:ext>
            </a:extLst>
          </p:cNvPr>
          <p:cNvSpPr txBox="1"/>
          <p:nvPr/>
        </p:nvSpPr>
        <p:spPr>
          <a:xfrm>
            <a:off x="2266122" y="5025661"/>
            <a:ext cx="2578013" cy="12913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</a:rPr>
              <a:t>系统结构研究所</a:t>
            </a:r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</a:rPr>
              <a:t>熟悉</a:t>
            </a:r>
            <a:r>
              <a:rPr lang="en-US" altLang="zh-CN" dirty="0">
                <a:solidFill>
                  <a:schemeClr val="bg1"/>
                </a:solidFill>
              </a:rPr>
              <a:t>C/C++</a:t>
            </a:r>
            <a:r>
              <a:rPr lang="zh-CN" altLang="en-US" dirty="0">
                <a:solidFill>
                  <a:schemeClr val="bg1"/>
                </a:solidFill>
              </a:rPr>
              <a:t>，</a:t>
            </a:r>
            <a:r>
              <a:rPr lang="en-US" altLang="zh-CN" dirty="0">
                <a:solidFill>
                  <a:schemeClr val="bg1"/>
                </a:solidFill>
              </a:rPr>
              <a:t>PHP</a:t>
            </a:r>
            <a:r>
              <a:rPr lang="zh-CN" altLang="en-US" dirty="0">
                <a:solidFill>
                  <a:schemeClr val="bg1"/>
                </a:solidFill>
              </a:rPr>
              <a:t>语言</a:t>
            </a:r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</a:rPr>
              <a:t>有</a:t>
            </a:r>
            <a:r>
              <a:rPr lang="en-US" altLang="zh-CN" dirty="0">
                <a:solidFill>
                  <a:schemeClr val="bg1"/>
                </a:solidFill>
              </a:rPr>
              <a:t>Web</a:t>
            </a:r>
            <a:r>
              <a:rPr lang="zh-CN" altLang="en-US" dirty="0">
                <a:solidFill>
                  <a:schemeClr val="bg1"/>
                </a:solidFill>
              </a:rPr>
              <a:t>后端开发经验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A6BE3C26-9727-4793-A073-7F1213195D9E}"/>
              </a:ext>
            </a:extLst>
          </p:cNvPr>
          <p:cNvSpPr txBox="1"/>
          <p:nvPr/>
        </p:nvSpPr>
        <p:spPr>
          <a:xfrm>
            <a:off x="2266122" y="3437067"/>
            <a:ext cx="3012363" cy="12913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</a:rPr>
              <a:t>系统结构实验室</a:t>
            </a:r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</a:rPr>
              <a:t>熟悉</a:t>
            </a:r>
            <a:r>
              <a:rPr lang="en-US" altLang="zh-CN" dirty="0">
                <a:solidFill>
                  <a:schemeClr val="bg1"/>
                </a:solidFill>
              </a:rPr>
              <a:t>java</a:t>
            </a:r>
            <a:r>
              <a:rPr lang="zh-CN" altLang="en-US" dirty="0">
                <a:solidFill>
                  <a:schemeClr val="bg1"/>
                </a:solidFill>
              </a:rPr>
              <a:t>，</a:t>
            </a:r>
            <a:r>
              <a:rPr lang="en-US" altLang="zh-CN" dirty="0">
                <a:solidFill>
                  <a:schemeClr val="bg1"/>
                </a:solidFill>
              </a:rPr>
              <a:t>Python</a:t>
            </a:r>
            <a:r>
              <a:rPr lang="zh-CN" altLang="en-US" dirty="0">
                <a:solidFill>
                  <a:schemeClr val="bg1"/>
                </a:solidFill>
              </a:rPr>
              <a:t>语言</a:t>
            </a:r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</a:rPr>
              <a:t>有机器人和后端开发经验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8AB5F8E5-3D24-440D-8803-11E376E7E24A}"/>
              </a:ext>
            </a:extLst>
          </p:cNvPr>
          <p:cNvSpPr/>
          <p:nvPr/>
        </p:nvSpPr>
        <p:spPr>
          <a:xfrm>
            <a:off x="5731438" y="3972699"/>
            <a:ext cx="1260000" cy="540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</a:rPr>
              <a:t>王康明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72293CC4-42C3-41F9-A3A4-6601B871EAD9}"/>
              </a:ext>
            </a:extLst>
          </p:cNvPr>
          <p:cNvSpPr txBox="1"/>
          <p:nvPr/>
        </p:nvSpPr>
        <p:spPr>
          <a:xfrm>
            <a:off x="7161040" y="3677022"/>
            <a:ext cx="4831323" cy="12913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</a:rPr>
              <a:t>软国重实验室</a:t>
            </a:r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</a:rPr>
              <a:t>熟悉</a:t>
            </a:r>
            <a:r>
              <a:rPr lang="en-US" altLang="zh-CN" dirty="0">
                <a:solidFill>
                  <a:schemeClr val="bg1"/>
                </a:solidFill>
              </a:rPr>
              <a:t>C++</a:t>
            </a:r>
            <a:r>
              <a:rPr lang="zh-CN" altLang="en-US" dirty="0">
                <a:solidFill>
                  <a:schemeClr val="bg1"/>
                </a:solidFill>
              </a:rPr>
              <a:t>，</a:t>
            </a:r>
            <a:r>
              <a:rPr lang="en-US" altLang="zh-CN" dirty="0">
                <a:solidFill>
                  <a:schemeClr val="bg1"/>
                </a:solidFill>
              </a:rPr>
              <a:t>Python</a:t>
            </a:r>
            <a:r>
              <a:rPr lang="zh-CN" altLang="en-US" dirty="0">
                <a:solidFill>
                  <a:schemeClr val="bg1"/>
                </a:solidFill>
              </a:rPr>
              <a:t>语言</a:t>
            </a:r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</a:rPr>
              <a:t>喜欢探索底层，有网络爬虫和</a:t>
            </a:r>
            <a:r>
              <a:rPr lang="en-US" altLang="zh-CN" dirty="0">
                <a:solidFill>
                  <a:schemeClr val="bg1"/>
                </a:solidFill>
              </a:rPr>
              <a:t>Web</a:t>
            </a:r>
            <a:r>
              <a:rPr lang="zh-CN" altLang="en-US" dirty="0">
                <a:solidFill>
                  <a:schemeClr val="bg1"/>
                </a:solidFill>
              </a:rPr>
              <a:t>开发经验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8463EFA2-D34E-4118-90BD-57D3D6465669}"/>
              </a:ext>
            </a:extLst>
          </p:cNvPr>
          <p:cNvSpPr/>
          <p:nvPr/>
        </p:nvSpPr>
        <p:spPr>
          <a:xfrm>
            <a:off x="5697771" y="5559130"/>
            <a:ext cx="1260000" cy="540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/>
                </a:solidFill>
              </a:rPr>
              <a:t>牟秋宇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9BAA1C82-4765-4B42-9DEF-7AED4A4B88FA}"/>
              </a:ext>
            </a:extLst>
          </p:cNvPr>
          <p:cNvSpPr txBox="1"/>
          <p:nvPr/>
        </p:nvSpPr>
        <p:spPr>
          <a:xfrm>
            <a:off x="7157826" y="5454177"/>
            <a:ext cx="2197268" cy="12913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bg1"/>
                </a:solidFill>
              </a:rPr>
              <a:t>ACT</a:t>
            </a:r>
            <a:r>
              <a:rPr lang="zh-CN" altLang="en-US" dirty="0">
                <a:solidFill>
                  <a:schemeClr val="bg1"/>
                </a:solidFill>
              </a:rPr>
              <a:t>实验室</a:t>
            </a:r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</a:rPr>
              <a:t>熟悉</a:t>
            </a:r>
            <a:r>
              <a:rPr lang="en-US" altLang="zh-CN" dirty="0">
                <a:solidFill>
                  <a:schemeClr val="bg1"/>
                </a:solidFill>
              </a:rPr>
              <a:t>C</a:t>
            </a:r>
            <a:r>
              <a:rPr lang="zh-CN" altLang="en-US" dirty="0">
                <a:solidFill>
                  <a:schemeClr val="bg1"/>
                </a:solidFill>
              </a:rPr>
              <a:t>，</a:t>
            </a:r>
            <a:r>
              <a:rPr lang="en-US" altLang="zh-CN" dirty="0">
                <a:solidFill>
                  <a:schemeClr val="bg1"/>
                </a:solidFill>
              </a:rPr>
              <a:t>JAVA</a:t>
            </a:r>
            <a:r>
              <a:rPr lang="zh-CN" altLang="en-US" dirty="0">
                <a:solidFill>
                  <a:schemeClr val="bg1"/>
                </a:solidFill>
              </a:rPr>
              <a:t>语言</a:t>
            </a:r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</a:rPr>
              <a:t>有</a:t>
            </a:r>
            <a:r>
              <a:rPr lang="en-US" altLang="zh-CN" dirty="0">
                <a:solidFill>
                  <a:schemeClr val="bg1"/>
                </a:solidFill>
              </a:rPr>
              <a:t>web</a:t>
            </a:r>
            <a:r>
              <a:rPr lang="zh-CN" altLang="en-US" dirty="0">
                <a:solidFill>
                  <a:schemeClr val="bg1"/>
                </a:solidFill>
              </a:rPr>
              <a:t>后端经验</a:t>
            </a:r>
            <a:endParaRPr lang="en-US" altLang="zh-CN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10" presetClass="entr" presetSubtype="0" repeatCount="indefinite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xit" presetSubtype="1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" presetClass="exit" presetSubtype="1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10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" presetClass="exit" presetSubtype="4" fill="hold" grpId="1" nodeType="withEffect">
                                  <p:stCondLst>
                                    <p:cond delay="6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25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2" nodeType="withEffect">
                                  <p:stCondLst>
                                    <p:cond delay="6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8" grpId="1"/>
      <p:bldP spid="38" grpId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200051" y="59744"/>
            <a:ext cx="1567425" cy="1561562"/>
            <a:chOff x="952456" y="3218117"/>
            <a:chExt cx="877066" cy="877066"/>
          </a:xfrm>
        </p:grpSpPr>
        <p:sp>
          <p:nvSpPr>
            <p:cNvPr id="36" name="椭圆 50"/>
            <p:cNvSpPr>
              <a:spLocks noChangeArrowheads="1"/>
            </p:cNvSpPr>
            <p:nvPr/>
          </p:nvSpPr>
          <p:spPr bwMode="auto">
            <a:xfrm>
              <a:off x="952456" y="3218117"/>
              <a:ext cx="877066" cy="877066"/>
            </a:xfrm>
            <a:prstGeom prst="ellipse">
              <a:avLst/>
            </a:prstGeom>
            <a:solidFill>
              <a:schemeClr val="bg1"/>
            </a:solidFill>
            <a:ln w="76200" cap="sq" cmpd="sng">
              <a:noFill/>
              <a:round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pic>
          <p:nvPicPr>
            <p:cNvPr id="37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152086" y="3367890"/>
              <a:ext cx="477805" cy="5775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8" name="TextBox 37"/>
          <p:cNvSpPr txBox="1"/>
          <p:nvPr/>
        </p:nvSpPr>
        <p:spPr>
          <a:xfrm>
            <a:off x="1893263" y="477058"/>
            <a:ext cx="2634678" cy="6462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周任务介绍</a:t>
            </a:r>
          </a:p>
        </p:txBody>
      </p:sp>
      <p:pic>
        <p:nvPicPr>
          <p:cNvPr id="2050" name="Picture 2" descr="D:\360data\重要数据\桌面\46676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372" y="45065"/>
            <a:ext cx="1589917" cy="1589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9143" y="189064"/>
            <a:ext cx="2525900" cy="480276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A89CD6BB-2BBC-492E-91F1-9264E13F06B3}"/>
              </a:ext>
            </a:extLst>
          </p:cNvPr>
          <p:cNvSpPr/>
          <p:nvPr/>
        </p:nvSpPr>
        <p:spPr>
          <a:xfrm>
            <a:off x="726254" y="1848679"/>
            <a:ext cx="1259836" cy="53993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/>
                </a:solidFill>
              </a:rPr>
              <a:t>马广洲（组长）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3D47996-DCC2-4B4A-9D56-9208190DBCB0}"/>
              </a:ext>
            </a:extLst>
          </p:cNvPr>
          <p:cNvSpPr txBox="1"/>
          <p:nvPr/>
        </p:nvSpPr>
        <p:spPr>
          <a:xfrm>
            <a:off x="2234387" y="1680761"/>
            <a:ext cx="3242774" cy="875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21" indent="-28572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</a:rPr>
              <a:t>项目前期调研，资料收集，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</a:rPr>
              <a:t>      </a:t>
            </a:r>
            <a:r>
              <a:rPr lang="zh-CN" altLang="en-US" dirty="0">
                <a:solidFill>
                  <a:schemeClr val="bg1"/>
                </a:solidFill>
              </a:rPr>
              <a:t>汇总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E63AA3F-8E8A-4705-8C56-A6B9557FCECA}"/>
              </a:ext>
            </a:extLst>
          </p:cNvPr>
          <p:cNvSpPr/>
          <p:nvPr/>
        </p:nvSpPr>
        <p:spPr>
          <a:xfrm>
            <a:off x="5743704" y="800179"/>
            <a:ext cx="1259836" cy="53993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</a:rPr>
              <a:t>刘佳恒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FA3CFFDA-2619-459D-833F-2071B6429241}"/>
              </a:ext>
            </a:extLst>
          </p:cNvPr>
          <p:cNvSpPr txBox="1"/>
          <p:nvPr/>
        </p:nvSpPr>
        <p:spPr>
          <a:xfrm>
            <a:off x="7114716" y="620778"/>
            <a:ext cx="2781169" cy="875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21" indent="-28572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</a:rPr>
              <a:t>项目资料整理、精炼，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</a:rPr>
              <a:t>       项目介绍内容撰写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F36C113-74E1-42FD-8D7A-9881621AA7F2}"/>
              </a:ext>
            </a:extLst>
          </p:cNvPr>
          <p:cNvSpPr/>
          <p:nvPr/>
        </p:nvSpPr>
        <p:spPr>
          <a:xfrm>
            <a:off x="726254" y="3437066"/>
            <a:ext cx="1259836" cy="53993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</a:rPr>
              <a:t>潘安佶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8B4A1D33-392F-4799-AEBD-A106E9D11CA7}"/>
              </a:ext>
            </a:extLst>
          </p:cNvPr>
          <p:cNvSpPr/>
          <p:nvPr/>
        </p:nvSpPr>
        <p:spPr>
          <a:xfrm>
            <a:off x="5713255" y="2194928"/>
            <a:ext cx="1259836" cy="53993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/>
                </a:solidFill>
              </a:rPr>
              <a:t>牟秋宇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4ABA1AF8-76E0-478A-8F5C-60E0F298E4F5}"/>
              </a:ext>
            </a:extLst>
          </p:cNvPr>
          <p:cNvSpPr txBox="1"/>
          <p:nvPr/>
        </p:nvSpPr>
        <p:spPr>
          <a:xfrm>
            <a:off x="7118625" y="2029985"/>
            <a:ext cx="2550366" cy="875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21" indent="-28572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</a:rPr>
              <a:t>框架本地搭建运行，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</a:rPr>
              <a:t>      编写程序测试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43C6BC97-EC00-4CC7-B0A3-DAC6B0CFD83E}"/>
              </a:ext>
            </a:extLst>
          </p:cNvPr>
          <p:cNvSpPr/>
          <p:nvPr/>
        </p:nvSpPr>
        <p:spPr>
          <a:xfrm>
            <a:off x="726254" y="5025453"/>
            <a:ext cx="1259836" cy="53993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/>
                </a:solidFill>
              </a:rPr>
              <a:t>常佳辉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F583A0AC-9DF8-4347-852F-32BA09026424}"/>
              </a:ext>
            </a:extLst>
          </p:cNvPr>
          <p:cNvSpPr txBox="1"/>
          <p:nvPr/>
        </p:nvSpPr>
        <p:spPr>
          <a:xfrm>
            <a:off x="2341803" y="5021915"/>
            <a:ext cx="1901876" cy="465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21" indent="-28572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</a:rPr>
              <a:t>软件需求分析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A6BE3C26-9727-4793-A073-7F1213195D9E}"/>
              </a:ext>
            </a:extLst>
          </p:cNvPr>
          <p:cNvSpPr txBox="1"/>
          <p:nvPr/>
        </p:nvSpPr>
        <p:spPr>
          <a:xfrm>
            <a:off x="2318771" y="3269148"/>
            <a:ext cx="3242774" cy="875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21" indent="-28572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</a:rPr>
              <a:t>常见框架对比，找出当前框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</a:rPr>
              <a:t>      架优缺点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8AB5F8E5-3D24-440D-8803-11E376E7E24A}"/>
              </a:ext>
            </a:extLst>
          </p:cNvPr>
          <p:cNvSpPr/>
          <p:nvPr/>
        </p:nvSpPr>
        <p:spPr>
          <a:xfrm>
            <a:off x="5731485" y="3972628"/>
            <a:ext cx="1259836" cy="53993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</a:rPr>
              <a:t>王康明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72293CC4-42C3-41F9-A3A4-6601B871EAD9}"/>
              </a:ext>
            </a:extLst>
          </p:cNvPr>
          <p:cNvSpPr txBox="1"/>
          <p:nvPr/>
        </p:nvSpPr>
        <p:spPr>
          <a:xfrm>
            <a:off x="7173121" y="3972628"/>
            <a:ext cx="3385422" cy="465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21" indent="-28572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bg1"/>
                </a:solidFill>
              </a:rPr>
              <a:t>PPT</a:t>
            </a:r>
            <a:r>
              <a:rPr lang="zh-CN" altLang="en-US" dirty="0">
                <a:solidFill>
                  <a:schemeClr val="bg1"/>
                </a:solidFill>
              </a:rPr>
              <a:t>制作，协助秋宇完成任务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8463EFA2-D34E-4118-90BD-57D3D6465669}"/>
              </a:ext>
            </a:extLst>
          </p:cNvPr>
          <p:cNvSpPr/>
          <p:nvPr/>
        </p:nvSpPr>
        <p:spPr>
          <a:xfrm>
            <a:off x="5697823" y="5558852"/>
            <a:ext cx="1259836" cy="53993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/>
                </a:solidFill>
              </a:rPr>
              <a:t>张祥国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9BAA1C82-4765-4B42-9DEF-7AED4A4B88FA}"/>
              </a:ext>
            </a:extLst>
          </p:cNvPr>
          <p:cNvSpPr txBox="1"/>
          <p:nvPr/>
        </p:nvSpPr>
        <p:spPr>
          <a:xfrm>
            <a:off x="7157688" y="5453915"/>
            <a:ext cx="2319564" cy="875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21" indent="-28572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</a:rPr>
              <a:t>个人工作模板制作</a:t>
            </a:r>
            <a:endParaRPr lang="en-US" altLang="zh-CN" dirty="0">
              <a:solidFill>
                <a:schemeClr val="bg1"/>
              </a:solidFill>
            </a:endParaRPr>
          </a:p>
          <a:p>
            <a:pPr marL="285721" indent="-28572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</a:rPr>
              <a:t>会议记录模板制作</a:t>
            </a:r>
            <a:endParaRPr lang="en-US" altLang="zh-CN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10" presetClass="entr" presetSubtype="0" repeatCount="indefinite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xit" presetSubtype="1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" presetClass="exit" presetSubtype="1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10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" presetClass="exit" presetSubtype="4" fill="hold" grpId="1" nodeType="withEffect">
                                  <p:stCondLst>
                                    <p:cond delay="6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25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2" nodeType="withEffect">
                                  <p:stCondLst>
                                    <p:cond delay="6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8" grpId="1"/>
      <p:bldP spid="38" grpId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1892714" y="476672"/>
            <a:ext cx="2635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协作方式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9582" y="188640"/>
            <a:ext cx="2526229" cy="480339"/>
          </a:xfrm>
          <a:prstGeom prst="rect">
            <a:avLst/>
          </a:prstGeom>
        </p:spPr>
      </p:pic>
      <p:sp>
        <p:nvSpPr>
          <p:cNvPr id="34" name="内容占位符 3">
            <a:extLst>
              <a:ext uri="{FF2B5EF4-FFF2-40B4-BE49-F238E27FC236}">
                <a16:creationId xmlns:a16="http://schemas.microsoft.com/office/drawing/2014/main" id="{3DBB7FC4-293F-4E10-8E12-D8BD304AC4B5}"/>
              </a:ext>
            </a:extLst>
          </p:cNvPr>
          <p:cNvSpPr txBox="1">
            <a:spLocks/>
          </p:cNvSpPr>
          <p:nvPr/>
        </p:nvSpPr>
        <p:spPr>
          <a:xfrm>
            <a:off x="1787852" y="2441784"/>
            <a:ext cx="4174035" cy="37809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每周三晚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7:00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在微信群或腾讯会议开小组会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交流各自的进展，安排下一周的工作计划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内容占位符 5">
            <a:extLst>
              <a:ext uri="{FF2B5EF4-FFF2-40B4-BE49-F238E27FC236}">
                <a16:creationId xmlns:a16="http://schemas.microsoft.com/office/drawing/2014/main" id="{D35B570E-F9C6-4F00-872F-E9F4627904BA}"/>
              </a:ext>
            </a:extLst>
          </p:cNvPr>
          <p:cNvSpPr txBox="1">
            <a:spLocks/>
          </p:cNvSpPr>
          <p:nvPr/>
        </p:nvSpPr>
        <p:spPr>
          <a:xfrm>
            <a:off x="6231230" y="2411954"/>
            <a:ext cx="4171331" cy="38107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代码管理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使用看板工具进行项目管理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有问题随时在微信群中讨论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分享学习、参考材料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6B03B101-4103-418C-9FB5-9BD0A35EB6EE}"/>
              </a:ext>
            </a:extLst>
          </p:cNvPr>
          <p:cNvGrpSpPr/>
          <p:nvPr/>
        </p:nvGrpSpPr>
        <p:grpSpPr>
          <a:xfrm>
            <a:off x="1399483" y="1650347"/>
            <a:ext cx="493231" cy="289337"/>
            <a:chOff x="1274763" y="323851"/>
            <a:chExt cx="403226" cy="236538"/>
          </a:xfrm>
          <a:solidFill>
            <a:schemeClr val="bg1"/>
          </a:solidFill>
        </p:grpSpPr>
        <p:sp>
          <p:nvSpPr>
            <p:cNvPr id="41" name="Freeform 34">
              <a:extLst>
                <a:ext uri="{FF2B5EF4-FFF2-40B4-BE49-F238E27FC236}">
                  <a16:creationId xmlns:a16="http://schemas.microsoft.com/office/drawing/2014/main" id="{76892BE4-07F6-4EBF-8B73-B19A47C5F5BE}"/>
                </a:ext>
              </a:extLst>
            </p:cNvPr>
            <p:cNvSpPr/>
            <p:nvPr/>
          </p:nvSpPr>
          <p:spPr bwMode="auto">
            <a:xfrm>
              <a:off x="1274763" y="323851"/>
              <a:ext cx="317500" cy="236538"/>
            </a:xfrm>
            <a:custGeom>
              <a:avLst/>
              <a:gdLst>
                <a:gd name="T0" fmla="*/ 110 w 158"/>
                <a:gd name="T1" fmla="*/ 55 h 118"/>
                <a:gd name="T2" fmla="*/ 109 w 158"/>
                <a:gd name="T3" fmla="*/ 50 h 118"/>
                <a:gd name="T4" fmla="*/ 119 w 158"/>
                <a:gd name="T5" fmla="*/ 33 h 118"/>
                <a:gd name="T6" fmla="*/ 119 w 158"/>
                <a:gd name="T7" fmla="*/ 24 h 118"/>
                <a:gd name="T8" fmla="*/ 119 w 158"/>
                <a:gd name="T9" fmla="*/ 16 h 118"/>
                <a:gd name="T10" fmla="*/ 118 w 158"/>
                <a:gd name="T11" fmla="*/ 15 h 118"/>
                <a:gd name="T12" fmla="*/ 117 w 158"/>
                <a:gd name="T13" fmla="*/ 8 h 118"/>
                <a:gd name="T14" fmla="*/ 99 w 158"/>
                <a:gd name="T15" fmla="*/ 0 h 118"/>
                <a:gd name="T16" fmla="*/ 81 w 158"/>
                <a:gd name="T17" fmla="*/ 5 h 118"/>
                <a:gd name="T18" fmla="*/ 78 w 158"/>
                <a:gd name="T19" fmla="*/ 13 h 118"/>
                <a:gd name="T20" fmla="*/ 77 w 158"/>
                <a:gd name="T21" fmla="*/ 15 h 118"/>
                <a:gd name="T22" fmla="*/ 77 w 158"/>
                <a:gd name="T23" fmla="*/ 23 h 118"/>
                <a:gd name="T24" fmla="*/ 77 w 158"/>
                <a:gd name="T25" fmla="*/ 32 h 118"/>
                <a:gd name="T26" fmla="*/ 87 w 158"/>
                <a:gd name="T27" fmla="*/ 49 h 118"/>
                <a:gd name="T28" fmla="*/ 86 w 158"/>
                <a:gd name="T29" fmla="*/ 55 h 118"/>
                <a:gd name="T30" fmla="*/ 69 w 158"/>
                <a:gd name="T31" fmla="*/ 63 h 118"/>
                <a:gd name="T32" fmla="*/ 52 w 158"/>
                <a:gd name="T33" fmla="*/ 56 h 118"/>
                <a:gd name="T34" fmla="*/ 51 w 158"/>
                <a:gd name="T35" fmla="*/ 52 h 118"/>
                <a:gd name="T36" fmla="*/ 58 w 158"/>
                <a:gd name="T37" fmla="*/ 38 h 118"/>
                <a:gd name="T38" fmla="*/ 59 w 158"/>
                <a:gd name="T39" fmla="*/ 32 h 118"/>
                <a:gd name="T40" fmla="*/ 58 w 158"/>
                <a:gd name="T41" fmla="*/ 18 h 118"/>
                <a:gd name="T42" fmla="*/ 44 w 158"/>
                <a:gd name="T43" fmla="*/ 12 h 118"/>
                <a:gd name="T44" fmla="*/ 29 w 158"/>
                <a:gd name="T45" fmla="*/ 16 h 118"/>
                <a:gd name="T46" fmla="*/ 26 w 158"/>
                <a:gd name="T47" fmla="*/ 31 h 118"/>
                <a:gd name="T48" fmla="*/ 27 w 158"/>
                <a:gd name="T49" fmla="*/ 38 h 118"/>
                <a:gd name="T50" fmla="*/ 34 w 158"/>
                <a:gd name="T51" fmla="*/ 51 h 118"/>
                <a:gd name="T52" fmla="*/ 33 w 158"/>
                <a:gd name="T53" fmla="*/ 56 h 118"/>
                <a:gd name="T54" fmla="*/ 8 w 158"/>
                <a:gd name="T55" fmla="*/ 70 h 118"/>
                <a:gd name="T56" fmla="*/ 3 w 158"/>
                <a:gd name="T57" fmla="*/ 89 h 118"/>
                <a:gd name="T58" fmla="*/ 41 w 158"/>
                <a:gd name="T59" fmla="*/ 99 h 118"/>
                <a:gd name="T60" fmla="*/ 48 w 158"/>
                <a:gd name="T61" fmla="*/ 76 h 118"/>
                <a:gd name="T62" fmla="*/ 57 w 158"/>
                <a:gd name="T63" fmla="*/ 70 h 118"/>
                <a:gd name="T64" fmla="*/ 53 w 158"/>
                <a:gd name="T65" fmla="*/ 73 h 118"/>
                <a:gd name="T66" fmla="*/ 47 w 158"/>
                <a:gd name="T67" fmla="*/ 99 h 118"/>
                <a:gd name="T68" fmla="*/ 155 w 158"/>
                <a:gd name="T69" fmla="*/ 99 h 118"/>
                <a:gd name="T70" fmla="*/ 150 w 158"/>
                <a:gd name="T71" fmla="*/ 78 h 118"/>
                <a:gd name="T72" fmla="*/ 110 w 158"/>
                <a:gd name="T73" fmla="*/ 55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8" h="118">
                  <a:moveTo>
                    <a:pt x="110" y="55"/>
                  </a:moveTo>
                  <a:cubicBezTo>
                    <a:pt x="109" y="50"/>
                    <a:pt x="109" y="50"/>
                    <a:pt x="109" y="50"/>
                  </a:cubicBezTo>
                  <a:cubicBezTo>
                    <a:pt x="113" y="47"/>
                    <a:pt x="117" y="42"/>
                    <a:pt x="119" y="33"/>
                  </a:cubicBezTo>
                  <a:cubicBezTo>
                    <a:pt x="122" y="27"/>
                    <a:pt x="119" y="24"/>
                    <a:pt x="119" y="24"/>
                  </a:cubicBezTo>
                  <a:cubicBezTo>
                    <a:pt x="119" y="16"/>
                    <a:pt x="119" y="16"/>
                    <a:pt x="119" y="16"/>
                  </a:cubicBezTo>
                  <a:cubicBezTo>
                    <a:pt x="119" y="16"/>
                    <a:pt x="118" y="15"/>
                    <a:pt x="118" y="15"/>
                  </a:cubicBezTo>
                  <a:cubicBezTo>
                    <a:pt x="118" y="13"/>
                    <a:pt x="118" y="10"/>
                    <a:pt x="117" y="8"/>
                  </a:cubicBezTo>
                  <a:cubicBezTo>
                    <a:pt x="114" y="5"/>
                    <a:pt x="110" y="1"/>
                    <a:pt x="99" y="0"/>
                  </a:cubicBezTo>
                  <a:cubicBezTo>
                    <a:pt x="92" y="0"/>
                    <a:pt x="84" y="3"/>
                    <a:pt x="81" y="5"/>
                  </a:cubicBezTo>
                  <a:cubicBezTo>
                    <a:pt x="80" y="7"/>
                    <a:pt x="79" y="10"/>
                    <a:pt x="78" y="13"/>
                  </a:cubicBezTo>
                  <a:cubicBezTo>
                    <a:pt x="78" y="13"/>
                    <a:pt x="78" y="14"/>
                    <a:pt x="77" y="15"/>
                  </a:cubicBezTo>
                  <a:cubicBezTo>
                    <a:pt x="77" y="23"/>
                    <a:pt x="77" y="23"/>
                    <a:pt x="77" y="23"/>
                  </a:cubicBezTo>
                  <a:cubicBezTo>
                    <a:pt x="77" y="23"/>
                    <a:pt x="74" y="27"/>
                    <a:pt x="77" y="32"/>
                  </a:cubicBezTo>
                  <a:cubicBezTo>
                    <a:pt x="79" y="41"/>
                    <a:pt x="83" y="46"/>
                    <a:pt x="87" y="49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4" y="56"/>
                    <a:pt x="76" y="60"/>
                    <a:pt x="69" y="63"/>
                  </a:cubicBezTo>
                  <a:cubicBezTo>
                    <a:pt x="61" y="59"/>
                    <a:pt x="52" y="56"/>
                    <a:pt x="52" y="56"/>
                  </a:cubicBezTo>
                  <a:cubicBezTo>
                    <a:pt x="51" y="52"/>
                    <a:pt x="51" y="52"/>
                    <a:pt x="51" y="52"/>
                  </a:cubicBezTo>
                  <a:cubicBezTo>
                    <a:pt x="54" y="50"/>
                    <a:pt x="57" y="46"/>
                    <a:pt x="58" y="38"/>
                  </a:cubicBezTo>
                  <a:cubicBezTo>
                    <a:pt x="59" y="37"/>
                    <a:pt x="59" y="34"/>
                    <a:pt x="59" y="32"/>
                  </a:cubicBezTo>
                  <a:cubicBezTo>
                    <a:pt x="59" y="30"/>
                    <a:pt x="60" y="23"/>
                    <a:pt x="58" y="18"/>
                  </a:cubicBezTo>
                  <a:cubicBezTo>
                    <a:pt x="56" y="16"/>
                    <a:pt x="52" y="13"/>
                    <a:pt x="44" y="12"/>
                  </a:cubicBezTo>
                  <a:cubicBezTo>
                    <a:pt x="38" y="12"/>
                    <a:pt x="32" y="14"/>
                    <a:pt x="29" y="16"/>
                  </a:cubicBezTo>
                  <a:cubicBezTo>
                    <a:pt x="26" y="20"/>
                    <a:pt x="26" y="27"/>
                    <a:pt x="26" y="31"/>
                  </a:cubicBezTo>
                  <a:cubicBezTo>
                    <a:pt x="25" y="33"/>
                    <a:pt x="25" y="36"/>
                    <a:pt x="27" y="38"/>
                  </a:cubicBezTo>
                  <a:cubicBezTo>
                    <a:pt x="28" y="45"/>
                    <a:pt x="31" y="49"/>
                    <a:pt x="34" y="51"/>
                  </a:cubicBezTo>
                  <a:cubicBezTo>
                    <a:pt x="33" y="56"/>
                    <a:pt x="33" y="56"/>
                    <a:pt x="33" y="56"/>
                  </a:cubicBezTo>
                  <a:cubicBezTo>
                    <a:pt x="33" y="56"/>
                    <a:pt x="13" y="65"/>
                    <a:pt x="8" y="70"/>
                  </a:cubicBezTo>
                  <a:cubicBezTo>
                    <a:pt x="4" y="73"/>
                    <a:pt x="0" y="85"/>
                    <a:pt x="3" y="89"/>
                  </a:cubicBezTo>
                  <a:cubicBezTo>
                    <a:pt x="14" y="94"/>
                    <a:pt x="27" y="98"/>
                    <a:pt x="41" y="99"/>
                  </a:cubicBezTo>
                  <a:cubicBezTo>
                    <a:pt x="40" y="91"/>
                    <a:pt x="44" y="80"/>
                    <a:pt x="48" y="76"/>
                  </a:cubicBezTo>
                  <a:cubicBezTo>
                    <a:pt x="50" y="75"/>
                    <a:pt x="53" y="73"/>
                    <a:pt x="57" y="70"/>
                  </a:cubicBezTo>
                  <a:cubicBezTo>
                    <a:pt x="55" y="72"/>
                    <a:pt x="54" y="73"/>
                    <a:pt x="53" y="73"/>
                  </a:cubicBezTo>
                  <a:cubicBezTo>
                    <a:pt x="47" y="78"/>
                    <a:pt x="43" y="93"/>
                    <a:pt x="47" y="99"/>
                  </a:cubicBezTo>
                  <a:cubicBezTo>
                    <a:pt x="75" y="113"/>
                    <a:pt x="119" y="118"/>
                    <a:pt x="155" y="99"/>
                  </a:cubicBezTo>
                  <a:cubicBezTo>
                    <a:pt x="158" y="94"/>
                    <a:pt x="153" y="82"/>
                    <a:pt x="150" y="78"/>
                  </a:cubicBezTo>
                  <a:cubicBezTo>
                    <a:pt x="144" y="69"/>
                    <a:pt x="121" y="57"/>
                    <a:pt x="110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+mn-ea"/>
              </a:endParaRPr>
            </a:p>
          </p:txBody>
        </p:sp>
        <p:sp>
          <p:nvSpPr>
            <p:cNvPr id="42" name="Freeform 35">
              <a:extLst>
                <a:ext uri="{FF2B5EF4-FFF2-40B4-BE49-F238E27FC236}">
                  <a16:creationId xmlns:a16="http://schemas.microsoft.com/office/drawing/2014/main" id="{CB7245AB-7BBF-47D3-B178-88C7A9C500CF}"/>
                </a:ext>
              </a:extLst>
            </p:cNvPr>
            <p:cNvSpPr/>
            <p:nvPr/>
          </p:nvSpPr>
          <p:spPr bwMode="auto">
            <a:xfrm>
              <a:off x="1536701" y="344489"/>
              <a:ext cx="141288" cy="174625"/>
            </a:xfrm>
            <a:custGeom>
              <a:avLst/>
              <a:gdLst>
                <a:gd name="T0" fmla="*/ 62 w 70"/>
                <a:gd name="T1" fmla="*/ 57 h 86"/>
                <a:gd name="T2" fmla="*/ 37 w 70"/>
                <a:gd name="T3" fmla="*/ 44 h 86"/>
                <a:gd name="T4" fmla="*/ 36 w 70"/>
                <a:gd name="T5" fmla="*/ 39 h 86"/>
                <a:gd name="T6" fmla="*/ 43 w 70"/>
                <a:gd name="T7" fmla="*/ 26 h 86"/>
                <a:gd name="T8" fmla="*/ 44 w 70"/>
                <a:gd name="T9" fmla="*/ 19 h 86"/>
                <a:gd name="T10" fmla="*/ 41 w 70"/>
                <a:gd name="T11" fmla="*/ 4 h 86"/>
                <a:gd name="T12" fmla="*/ 26 w 70"/>
                <a:gd name="T13" fmla="*/ 0 h 86"/>
                <a:gd name="T14" fmla="*/ 12 w 70"/>
                <a:gd name="T15" fmla="*/ 6 h 86"/>
                <a:gd name="T16" fmla="*/ 11 w 70"/>
                <a:gd name="T17" fmla="*/ 20 h 86"/>
                <a:gd name="T18" fmla="*/ 12 w 70"/>
                <a:gd name="T19" fmla="*/ 26 h 86"/>
                <a:gd name="T20" fmla="*/ 19 w 70"/>
                <a:gd name="T21" fmla="*/ 40 h 86"/>
                <a:gd name="T22" fmla="*/ 18 w 70"/>
                <a:gd name="T23" fmla="*/ 44 h 86"/>
                <a:gd name="T24" fmla="*/ 0 w 70"/>
                <a:gd name="T25" fmla="*/ 52 h 86"/>
                <a:gd name="T26" fmla="*/ 22 w 70"/>
                <a:gd name="T27" fmla="*/ 64 h 86"/>
                <a:gd name="T28" fmla="*/ 29 w 70"/>
                <a:gd name="T29" fmla="*/ 86 h 86"/>
                <a:gd name="T30" fmla="*/ 67 w 70"/>
                <a:gd name="T31" fmla="*/ 77 h 86"/>
                <a:gd name="T32" fmla="*/ 62 w 70"/>
                <a:gd name="T33" fmla="*/ 57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0" h="86">
                  <a:moveTo>
                    <a:pt x="62" y="57"/>
                  </a:moveTo>
                  <a:cubicBezTo>
                    <a:pt x="57" y="53"/>
                    <a:pt x="37" y="44"/>
                    <a:pt x="37" y="44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39" y="37"/>
                    <a:pt x="42" y="33"/>
                    <a:pt x="43" y="26"/>
                  </a:cubicBezTo>
                  <a:cubicBezTo>
                    <a:pt x="45" y="24"/>
                    <a:pt x="45" y="21"/>
                    <a:pt x="44" y="19"/>
                  </a:cubicBezTo>
                  <a:cubicBezTo>
                    <a:pt x="44" y="15"/>
                    <a:pt x="44" y="8"/>
                    <a:pt x="41" y="4"/>
                  </a:cubicBezTo>
                  <a:cubicBezTo>
                    <a:pt x="39" y="2"/>
                    <a:pt x="32" y="0"/>
                    <a:pt x="26" y="0"/>
                  </a:cubicBezTo>
                  <a:cubicBezTo>
                    <a:pt x="18" y="0"/>
                    <a:pt x="14" y="4"/>
                    <a:pt x="12" y="6"/>
                  </a:cubicBezTo>
                  <a:cubicBezTo>
                    <a:pt x="10" y="11"/>
                    <a:pt x="11" y="18"/>
                    <a:pt x="11" y="20"/>
                  </a:cubicBezTo>
                  <a:cubicBezTo>
                    <a:pt x="11" y="22"/>
                    <a:pt x="11" y="25"/>
                    <a:pt x="12" y="26"/>
                  </a:cubicBezTo>
                  <a:cubicBezTo>
                    <a:pt x="13" y="34"/>
                    <a:pt x="16" y="37"/>
                    <a:pt x="19" y="40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8" y="44"/>
                    <a:pt x="9" y="47"/>
                    <a:pt x="0" y="52"/>
                  </a:cubicBezTo>
                  <a:cubicBezTo>
                    <a:pt x="8" y="56"/>
                    <a:pt x="18" y="61"/>
                    <a:pt x="22" y="64"/>
                  </a:cubicBezTo>
                  <a:cubicBezTo>
                    <a:pt x="26" y="68"/>
                    <a:pt x="30" y="79"/>
                    <a:pt x="29" y="86"/>
                  </a:cubicBezTo>
                  <a:cubicBezTo>
                    <a:pt x="43" y="86"/>
                    <a:pt x="56" y="82"/>
                    <a:pt x="67" y="77"/>
                  </a:cubicBezTo>
                  <a:cubicBezTo>
                    <a:pt x="70" y="73"/>
                    <a:pt x="66" y="61"/>
                    <a:pt x="62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+mn-ea"/>
              </a:endParaRPr>
            </a:p>
          </p:txBody>
        </p:sp>
      </p:grpSp>
      <p:sp>
        <p:nvSpPr>
          <p:cNvPr id="44" name="文本占位符 2">
            <a:extLst>
              <a:ext uri="{FF2B5EF4-FFF2-40B4-BE49-F238E27FC236}">
                <a16:creationId xmlns:a16="http://schemas.microsoft.com/office/drawing/2014/main" id="{4C5BA44E-C9CF-4F55-B749-B8482567D570}"/>
              </a:ext>
            </a:extLst>
          </p:cNvPr>
          <p:cNvSpPr txBox="1">
            <a:spLocks/>
          </p:cNvSpPr>
          <p:nvPr/>
        </p:nvSpPr>
        <p:spPr>
          <a:xfrm>
            <a:off x="2861344" y="1484162"/>
            <a:ext cx="4754880" cy="74309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bg1"/>
                </a:solidFill>
              </a:rPr>
              <a:t>小组会议</a:t>
            </a:r>
          </a:p>
        </p:txBody>
      </p:sp>
      <p:sp>
        <p:nvSpPr>
          <p:cNvPr id="45" name="文本占位符 4">
            <a:extLst>
              <a:ext uri="{FF2B5EF4-FFF2-40B4-BE49-F238E27FC236}">
                <a16:creationId xmlns:a16="http://schemas.microsoft.com/office/drawing/2014/main" id="{0C8E3BB1-B758-4295-83BF-B96434B75434}"/>
              </a:ext>
            </a:extLst>
          </p:cNvPr>
          <p:cNvSpPr txBox="1">
            <a:spLocks/>
          </p:cNvSpPr>
          <p:nvPr/>
        </p:nvSpPr>
        <p:spPr>
          <a:xfrm>
            <a:off x="7250931" y="1423468"/>
            <a:ext cx="4754880" cy="74309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bg1"/>
                </a:solidFill>
              </a:rPr>
              <a:t>项目安排</a:t>
            </a:r>
          </a:p>
        </p:txBody>
      </p:sp>
      <p:sp>
        <p:nvSpPr>
          <p:cNvPr id="49" name="Freeform 53">
            <a:extLst>
              <a:ext uri="{FF2B5EF4-FFF2-40B4-BE49-F238E27FC236}">
                <a16:creationId xmlns:a16="http://schemas.microsoft.com/office/drawing/2014/main" id="{6E4E1BDC-11C8-4FF9-8C60-A4CFC5DECB2A}"/>
              </a:ext>
            </a:extLst>
          </p:cNvPr>
          <p:cNvSpPr>
            <a:spLocks noEditPoints="1"/>
          </p:cNvSpPr>
          <p:nvPr/>
        </p:nvSpPr>
        <p:spPr bwMode="auto">
          <a:xfrm>
            <a:off x="6383238" y="1584886"/>
            <a:ext cx="346029" cy="332076"/>
          </a:xfrm>
          <a:custGeom>
            <a:avLst/>
            <a:gdLst>
              <a:gd name="T0" fmla="*/ 194 w 196"/>
              <a:gd name="T1" fmla="*/ 0 h 188"/>
              <a:gd name="T2" fmla="*/ 3 w 196"/>
              <a:gd name="T3" fmla="*/ 0 h 188"/>
              <a:gd name="T4" fmla="*/ 0 w 196"/>
              <a:gd name="T5" fmla="*/ 1 h 188"/>
              <a:gd name="T6" fmla="*/ 0 w 196"/>
              <a:gd name="T7" fmla="*/ 126 h 188"/>
              <a:gd name="T8" fmla="*/ 0 w 196"/>
              <a:gd name="T9" fmla="*/ 130 h 188"/>
              <a:gd name="T10" fmla="*/ 0 w 196"/>
              <a:gd name="T11" fmla="*/ 134 h 188"/>
              <a:gd name="T12" fmla="*/ 78 w 196"/>
              <a:gd name="T13" fmla="*/ 140 h 188"/>
              <a:gd name="T14" fmla="*/ 78 w 196"/>
              <a:gd name="T15" fmla="*/ 175 h 188"/>
              <a:gd name="T16" fmla="*/ 54 w 196"/>
              <a:gd name="T17" fmla="*/ 175 h 188"/>
              <a:gd name="T18" fmla="*/ 48 w 196"/>
              <a:gd name="T19" fmla="*/ 182 h 188"/>
              <a:gd name="T20" fmla="*/ 54 w 196"/>
              <a:gd name="T21" fmla="*/ 188 h 188"/>
              <a:gd name="T22" fmla="*/ 143 w 196"/>
              <a:gd name="T23" fmla="*/ 188 h 188"/>
              <a:gd name="T24" fmla="*/ 150 w 196"/>
              <a:gd name="T25" fmla="*/ 182 h 188"/>
              <a:gd name="T26" fmla="*/ 143 w 196"/>
              <a:gd name="T27" fmla="*/ 175 h 188"/>
              <a:gd name="T28" fmla="*/ 119 w 196"/>
              <a:gd name="T29" fmla="*/ 175 h 188"/>
              <a:gd name="T30" fmla="*/ 119 w 196"/>
              <a:gd name="T31" fmla="*/ 140 h 188"/>
              <a:gd name="T32" fmla="*/ 196 w 196"/>
              <a:gd name="T33" fmla="*/ 135 h 188"/>
              <a:gd name="T34" fmla="*/ 196 w 196"/>
              <a:gd name="T35" fmla="*/ 130 h 188"/>
              <a:gd name="T36" fmla="*/ 196 w 196"/>
              <a:gd name="T37" fmla="*/ 125 h 188"/>
              <a:gd name="T38" fmla="*/ 196 w 196"/>
              <a:gd name="T39" fmla="*/ 1 h 188"/>
              <a:gd name="T40" fmla="*/ 194 w 196"/>
              <a:gd name="T41" fmla="*/ 0 h 188"/>
              <a:gd name="T42" fmla="*/ 58 w 196"/>
              <a:gd name="T43" fmla="*/ 133 h 188"/>
              <a:gd name="T44" fmla="*/ 53 w 196"/>
              <a:gd name="T45" fmla="*/ 129 h 188"/>
              <a:gd name="T46" fmla="*/ 58 w 196"/>
              <a:gd name="T47" fmla="*/ 125 h 188"/>
              <a:gd name="T48" fmla="*/ 62 w 196"/>
              <a:gd name="T49" fmla="*/ 129 h 188"/>
              <a:gd name="T50" fmla="*/ 58 w 196"/>
              <a:gd name="T51" fmla="*/ 133 h 188"/>
              <a:gd name="T52" fmla="*/ 70 w 196"/>
              <a:gd name="T53" fmla="*/ 133 h 188"/>
              <a:gd name="T54" fmla="*/ 66 w 196"/>
              <a:gd name="T55" fmla="*/ 129 h 188"/>
              <a:gd name="T56" fmla="*/ 70 w 196"/>
              <a:gd name="T57" fmla="*/ 125 h 188"/>
              <a:gd name="T58" fmla="*/ 74 w 196"/>
              <a:gd name="T59" fmla="*/ 129 h 188"/>
              <a:gd name="T60" fmla="*/ 70 w 196"/>
              <a:gd name="T61" fmla="*/ 133 h 188"/>
              <a:gd name="T62" fmla="*/ 97 w 196"/>
              <a:gd name="T63" fmla="*/ 133 h 188"/>
              <a:gd name="T64" fmla="*/ 80 w 196"/>
              <a:gd name="T65" fmla="*/ 129 h 188"/>
              <a:gd name="T66" fmla="*/ 97 w 196"/>
              <a:gd name="T67" fmla="*/ 125 h 188"/>
              <a:gd name="T68" fmla="*/ 114 w 196"/>
              <a:gd name="T69" fmla="*/ 129 h 188"/>
              <a:gd name="T70" fmla="*/ 97 w 196"/>
              <a:gd name="T71" fmla="*/ 133 h 188"/>
              <a:gd name="T72" fmla="*/ 125 w 196"/>
              <a:gd name="T73" fmla="*/ 133 h 188"/>
              <a:gd name="T74" fmla="*/ 121 w 196"/>
              <a:gd name="T75" fmla="*/ 129 h 188"/>
              <a:gd name="T76" fmla="*/ 125 w 196"/>
              <a:gd name="T77" fmla="*/ 125 h 188"/>
              <a:gd name="T78" fmla="*/ 129 w 196"/>
              <a:gd name="T79" fmla="*/ 129 h 188"/>
              <a:gd name="T80" fmla="*/ 125 w 196"/>
              <a:gd name="T81" fmla="*/ 133 h 188"/>
              <a:gd name="T82" fmla="*/ 137 w 196"/>
              <a:gd name="T83" fmla="*/ 133 h 188"/>
              <a:gd name="T84" fmla="*/ 133 w 196"/>
              <a:gd name="T85" fmla="*/ 129 h 188"/>
              <a:gd name="T86" fmla="*/ 137 w 196"/>
              <a:gd name="T87" fmla="*/ 125 h 188"/>
              <a:gd name="T88" fmla="*/ 142 w 196"/>
              <a:gd name="T89" fmla="*/ 129 h 188"/>
              <a:gd name="T90" fmla="*/ 137 w 196"/>
              <a:gd name="T91" fmla="*/ 133 h 188"/>
              <a:gd name="T92" fmla="*/ 181 w 196"/>
              <a:gd name="T93" fmla="*/ 119 h 188"/>
              <a:gd name="T94" fmla="*/ 15 w 196"/>
              <a:gd name="T95" fmla="*/ 119 h 188"/>
              <a:gd name="T96" fmla="*/ 15 w 196"/>
              <a:gd name="T97" fmla="*/ 13 h 188"/>
              <a:gd name="T98" fmla="*/ 181 w 196"/>
              <a:gd name="T99" fmla="*/ 13 h 188"/>
              <a:gd name="T100" fmla="*/ 181 w 196"/>
              <a:gd name="T101" fmla="*/ 119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96" h="188">
                <a:moveTo>
                  <a:pt x="194" y="0"/>
                </a:moveTo>
                <a:cubicBezTo>
                  <a:pt x="3" y="0"/>
                  <a:pt x="3" y="0"/>
                  <a:pt x="3" y="0"/>
                </a:cubicBezTo>
                <a:cubicBezTo>
                  <a:pt x="1" y="0"/>
                  <a:pt x="0" y="0"/>
                  <a:pt x="0" y="1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0"/>
                  <a:pt x="0" y="130"/>
                  <a:pt x="0" y="130"/>
                </a:cubicBezTo>
                <a:cubicBezTo>
                  <a:pt x="0" y="134"/>
                  <a:pt x="0" y="134"/>
                  <a:pt x="0" y="134"/>
                </a:cubicBezTo>
                <a:cubicBezTo>
                  <a:pt x="11" y="137"/>
                  <a:pt x="51" y="139"/>
                  <a:pt x="78" y="140"/>
                </a:cubicBezTo>
                <a:cubicBezTo>
                  <a:pt x="78" y="175"/>
                  <a:pt x="78" y="175"/>
                  <a:pt x="78" y="175"/>
                </a:cubicBezTo>
                <a:cubicBezTo>
                  <a:pt x="54" y="175"/>
                  <a:pt x="54" y="175"/>
                  <a:pt x="54" y="175"/>
                </a:cubicBezTo>
                <a:cubicBezTo>
                  <a:pt x="51" y="175"/>
                  <a:pt x="48" y="178"/>
                  <a:pt x="48" y="182"/>
                </a:cubicBezTo>
                <a:cubicBezTo>
                  <a:pt x="48" y="185"/>
                  <a:pt x="51" y="188"/>
                  <a:pt x="54" y="188"/>
                </a:cubicBezTo>
                <a:cubicBezTo>
                  <a:pt x="143" y="188"/>
                  <a:pt x="143" y="188"/>
                  <a:pt x="143" y="188"/>
                </a:cubicBezTo>
                <a:cubicBezTo>
                  <a:pt x="147" y="188"/>
                  <a:pt x="150" y="185"/>
                  <a:pt x="150" y="182"/>
                </a:cubicBezTo>
                <a:cubicBezTo>
                  <a:pt x="150" y="178"/>
                  <a:pt x="147" y="175"/>
                  <a:pt x="143" y="175"/>
                </a:cubicBezTo>
                <a:cubicBezTo>
                  <a:pt x="119" y="175"/>
                  <a:pt x="119" y="175"/>
                  <a:pt x="119" y="175"/>
                </a:cubicBezTo>
                <a:cubicBezTo>
                  <a:pt x="119" y="140"/>
                  <a:pt x="119" y="140"/>
                  <a:pt x="119" y="140"/>
                </a:cubicBezTo>
                <a:cubicBezTo>
                  <a:pt x="145" y="139"/>
                  <a:pt x="183" y="137"/>
                  <a:pt x="196" y="135"/>
                </a:cubicBezTo>
                <a:cubicBezTo>
                  <a:pt x="196" y="130"/>
                  <a:pt x="196" y="130"/>
                  <a:pt x="196" y="130"/>
                </a:cubicBezTo>
                <a:cubicBezTo>
                  <a:pt x="196" y="125"/>
                  <a:pt x="196" y="125"/>
                  <a:pt x="196" y="125"/>
                </a:cubicBezTo>
                <a:cubicBezTo>
                  <a:pt x="196" y="1"/>
                  <a:pt x="196" y="1"/>
                  <a:pt x="196" y="1"/>
                </a:cubicBezTo>
                <a:cubicBezTo>
                  <a:pt x="196" y="0"/>
                  <a:pt x="195" y="0"/>
                  <a:pt x="194" y="0"/>
                </a:cubicBezTo>
                <a:close/>
                <a:moveTo>
                  <a:pt x="58" y="133"/>
                </a:moveTo>
                <a:cubicBezTo>
                  <a:pt x="55" y="133"/>
                  <a:pt x="53" y="131"/>
                  <a:pt x="53" y="129"/>
                </a:cubicBezTo>
                <a:cubicBezTo>
                  <a:pt x="53" y="127"/>
                  <a:pt x="55" y="125"/>
                  <a:pt x="58" y="125"/>
                </a:cubicBezTo>
                <a:cubicBezTo>
                  <a:pt x="60" y="125"/>
                  <a:pt x="62" y="127"/>
                  <a:pt x="62" y="129"/>
                </a:cubicBezTo>
                <a:cubicBezTo>
                  <a:pt x="62" y="131"/>
                  <a:pt x="60" y="133"/>
                  <a:pt x="58" y="133"/>
                </a:cubicBezTo>
                <a:close/>
                <a:moveTo>
                  <a:pt x="70" y="133"/>
                </a:moveTo>
                <a:cubicBezTo>
                  <a:pt x="67" y="133"/>
                  <a:pt x="66" y="131"/>
                  <a:pt x="66" y="129"/>
                </a:cubicBezTo>
                <a:cubicBezTo>
                  <a:pt x="66" y="127"/>
                  <a:pt x="67" y="125"/>
                  <a:pt x="70" y="125"/>
                </a:cubicBezTo>
                <a:cubicBezTo>
                  <a:pt x="72" y="125"/>
                  <a:pt x="74" y="127"/>
                  <a:pt x="74" y="129"/>
                </a:cubicBezTo>
                <a:cubicBezTo>
                  <a:pt x="74" y="131"/>
                  <a:pt x="72" y="133"/>
                  <a:pt x="70" y="133"/>
                </a:cubicBezTo>
                <a:close/>
                <a:moveTo>
                  <a:pt x="97" y="133"/>
                </a:moveTo>
                <a:cubicBezTo>
                  <a:pt x="88" y="133"/>
                  <a:pt x="80" y="131"/>
                  <a:pt x="80" y="129"/>
                </a:cubicBezTo>
                <a:cubicBezTo>
                  <a:pt x="80" y="127"/>
                  <a:pt x="88" y="125"/>
                  <a:pt x="97" y="125"/>
                </a:cubicBezTo>
                <a:cubicBezTo>
                  <a:pt x="106" y="125"/>
                  <a:pt x="114" y="127"/>
                  <a:pt x="114" y="129"/>
                </a:cubicBezTo>
                <a:cubicBezTo>
                  <a:pt x="114" y="131"/>
                  <a:pt x="106" y="133"/>
                  <a:pt x="97" y="133"/>
                </a:cubicBezTo>
                <a:close/>
                <a:moveTo>
                  <a:pt x="125" y="133"/>
                </a:moveTo>
                <a:cubicBezTo>
                  <a:pt x="123" y="133"/>
                  <a:pt x="121" y="131"/>
                  <a:pt x="121" y="129"/>
                </a:cubicBezTo>
                <a:cubicBezTo>
                  <a:pt x="121" y="127"/>
                  <a:pt x="123" y="125"/>
                  <a:pt x="125" y="125"/>
                </a:cubicBezTo>
                <a:cubicBezTo>
                  <a:pt x="128" y="125"/>
                  <a:pt x="129" y="127"/>
                  <a:pt x="129" y="129"/>
                </a:cubicBezTo>
                <a:cubicBezTo>
                  <a:pt x="129" y="131"/>
                  <a:pt x="128" y="133"/>
                  <a:pt x="125" y="133"/>
                </a:cubicBezTo>
                <a:close/>
                <a:moveTo>
                  <a:pt x="137" y="133"/>
                </a:moveTo>
                <a:cubicBezTo>
                  <a:pt x="135" y="133"/>
                  <a:pt x="133" y="131"/>
                  <a:pt x="133" y="129"/>
                </a:cubicBezTo>
                <a:cubicBezTo>
                  <a:pt x="133" y="127"/>
                  <a:pt x="135" y="125"/>
                  <a:pt x="137" y="125"/>
                </a:cubicBezTo>
                <a:cubicBezTo>
                  <a:pt x="140" y="125"/>
                  <a:pt x="142" y="127"/>
                  <a:pt x="142" y="129"/>
                </a:cubicBezTo>
                <a:cubicBezTo>
                  <a:pt x="142" y="131"/>
                  <a:pt x="140" y="133"/>
                  <a:pt x="137" y="133"/>
                </a:cubicBezTo>
                <a:close/>
                <a:moveTo>
                  <a:pt x="181" y="119"/>
                </a:moveTo>
                <a:cubicBezTo>
                  <a:pt x="15" y="119"/>
                  <a:pt x="15" y="119"/>
                  <a:pt x="15" y="119"/>
                </a:cubicBezTo>
                <a:cubicBezTo>
                  <a:pt x="15" y="13"/>
                  <a:pt x="15" y="13"/>
                  <a:pt x="15" y="13"/>
                </a:cubicBezTo>
                <a:cubicBezTo>
                  <a:pt x="181" y="13"/>
                  <a:pt x="181" y="13"/>
                  <a:pt x="181" y="13"/>
                </a:cubicBezTo>
                <a:lnTo>
                  <a:pt x="181" y="11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+mn-ea"/>
            </a:endParaRPr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2B671218-5F8B-4C6B-B324-D4C9B2D08B99}"/>
              </a:ext>
            </a:extLst>
          </p:cNvPr>
          <p:cNvGrpSpPr/>
          <p:nvPr/>
        </p:nvGrpSpPr>
        <p:grpSpPr>
          <a:xfrm>
            <a:off x="388843" y="118196"/>
            <a:ext cx="1204825" cy="1166237"/>
            <a:chOff x="2812677" y="3391963"/>
            <a:chExt cx="877066" cy="877066"/>
          </a:xfrm>
        </p:grpSpPr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646835A1-9B9B-49D1-9F3F-C946346553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2677" y="3391963"/>
              <a:ext cx="877066" cy="877066"/>
            </a:xfrm>
            <a:prstGeom prst="ellipse">
              <a:avLst/>
            </a:prstGeom>
            <a:solidFill>
              <a:srgbClr val="414455"/>
            </a:solidFill>
            <a:ln w="76200" cap="sq" cmpd="sng">
              <a:solidFill>
                <a:srgbClr val="C8C6BD"/>
              </a:solidFill>
              <a:round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pic>
          <p:nvPicPr>
            <p:cNvPr id="52" name="Picture 4" descr="D:\360data\重要数据\桌面\未标题-3.png">
              <a:extLst>
                <a:ext uri="{FF2B5EF4-FFF2-40B4-BE49-F238E27FC236}">
                  <a16:creationId xmlns:a16="http://schemas.microsoft.com/office/drawing/2014/main" id="{2CC0DF7A-74BF-469E-9831-65244526D7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1249" y="3537498"/>
              <a:ext cx="419922" cy="5864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63014678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repeatCount="indefinite" fill="hold" grpId="0" nodeType="withEffect">
                                      <p:stCondLst>
                                        <p:cond delay="10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xit" presetSubtype="4" fill="hold" grpId="1" nodeType="withEffect">
                                      <p:stCondLst>
                                        <p:cond delay="60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 calcmode="lin" valueType="num">
                                          <p:cBhvr additive="base">
                                            <p:cTn id="9" dur="100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" dur="100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999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" presetID="10" presetClass="exit" presetSubtype="0" fill="hold" grpId="2" nodeType="withEffect">
                                      <p:stCondLst>
                                        <p:cond delay="60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Effect transition="out" filter="fade">
                                          <p:cBhvr>
                                            <p:cTn id="13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1" fill="hold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7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" grpId="0"/>
          <p:bldP spid="38" grpId="1"/>
          <p:bldP spid="38" grpId="2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repeatCount="indefinite" fill="hold" grpId="0" nodeType="withEffect">
                                      <p:stCondLst>
                                        <p:cond delay="10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xit" presetSubtype="4" fill="hold" grpId="1" nodeType="withEffect">
                                      <p:stCondLst>
                                        <p:cond delay="60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 calcmode="lin" valueType="num">
                                          <p:cBhvr additive="base">
                                            <p:cTn id="9" dur="100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" dur="100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999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" presetID="10" presetClass="exit" presetSubtype="0" fill="hold" grpId="2" nodeType="withEffect">
                                      <p:stCondLst>
                                        <p:cond delay="60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Effect transition="out" filter="fade">
                                          <p:cBhvr>
                                            <p:cTn id="13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1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" grpId="0"/>
          <p:bldP spid="38" grpId="1"/>
          <p:bldP spid="38" grpId="2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1892714" y="476672"/>
            <a:ext cx="2635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任务分配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9582" y="188640"/>
            <a:ext cx="2526229" cy="480339"/>
          </a:xfrm>
          <a:prstGeom prst="rect">
            <a:avLst/>
          </a:prstGeom>
        </p:spPr>
      </p:pic>
      <p:grpSp>
        <p:nvGrpSpPr>
          <p:cNvPr id="50" name="组合 49">
            <a:extLst>
              <a:ext uri="{FF2B5EF4-FFF2-40B4-BE49-F238E27FC236}">
                <a16:creationId xmlns:a16="http://schemas.microsoft.com/office/drawing/2014/main" id="{2B671218-5F8B-4C6B-B324-D4C9B2D08B99}"/>
              </a:ext>
            </a:extLst>
          </p:cNvPr>
          <p:cNvGrpSpPr/>
          <p:nvPr/>
        </p:nvGrpSpPr>
        <p:grpSpPr>
          <a:xfrm>
            <a:off x="388843" y="118196"/>
            <a:ext cx="1204825" cy="1166237"/>
            <a:chOff x="2812677" y="3391963"/>
            <a:chExt cx="877066" cy="877066"/>
          </a:xfrm>
        </p:grpSpPr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646835A1-9B9B-49D1-9F3F-C946346553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2677" y="3391963"/>
              <a:ext cx="877066" cy="877066"/>
            </a:xfrm>
            <a:prstGeom prst="ellipse">
              <a:avLst/>
            </a:prstGeom>
            <a:solidFill>
              <a:srgbClr val="414455"/>
            </a:solidFill>
            <a:ln w="76200" cap="sq" cmpd="sng">
              <a:solidFill>
                <a:srgbClr val="C8C6BD"/>
              </a:solidFill>
              <a:round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pic>
          <p:nvPicPr>
            <p:cNvPr id="52" name="Picture 4" descr="D:\360data\重要数据\桌面\未标题-3.png">
              <a:extLst>
                <a:ext uri="{FF2B5EF4-FFF2-40B4-BE49-F238E27FC236}">
                  <a16:creationId xmlns:a16="http://schemas.microsoft.com/office/drawing/2014/main" id="{2CC0DF7A-74BF-469E-9831-65244526D7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1249" y="3537498"/>
              <a:ext cx="419922" cy="5864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BBFFF8B1-43D3-4BFC-8FF2-5A653A3C13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746094"/>
              </p:ext>
            </p:extLst>
          </p:nvPr>
        </p:nvGraphicFramePr>
        <p:xfrm>
          <a:off x="1593668" y="1844824"/>
          <a:ext cx="9470091" cy="417826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156697">
                  <a:extLst>
                    <a:ext uri="{9D8B030D-6E8A-4147-A177-3AD203B41FA5}">
                      <a16:colId xmlns:a16="http://schemas.microsoft.com/office/drawing/2014/main" val="3447736506"/>
                    </a:ext>
                  </a:extLst>
                </a:gridCol>
                <a:gridCol w="3156697">
                  <a:extLst>
                    <a:ext uri="{9D8B030D-6E8A-4147-A177-3AD203B41FA5}">
                      <a16:colId xmlns:a16="http://schemas.microsoft.com/office/drawing/2014/main" val="62230372"/>
                    </a:ext>
                  </a:extLst>
                </a:gridCol>
                <a:gridCol w="3156697">
                  <a:extLst>
                    <a:ext uri="{9D8B030D-6E8A-4147-A177-3AD203B41FA5}">
                      <a16:colId xmlns:a16="http://schemas.microsoft.com/office/drawing/2014/main" val="241705891"/>
                    </a:ext>
                  </a:extLst>
                </a:gridCol>
              </a:tblGrid>
              <a:tr h="52228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主要计划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日期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345499"/>
                  </a:ext>
                </a:extLst>
              </a:tr>
              <a:tr h="52228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实验准备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</a:t>
                      </a: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- 3</a:t>
                      </a: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3.6 – 3.20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600034"/>
                  </a:ext>
                </a:extLst>
              </a:tr>
              <a:tr h="52228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软件需求分析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 </a:t>
                      </a: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 </a:t>
                      </a: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3.21 – 3.26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8642777"/>
                  </a:ext>
                </a:extLst>
              </a:tr>
              <a:tr h="52228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软件需求评审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</a:t>
                      </a: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5 - 6</a:t>
                      </a: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3.27 – 4.9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1627883"/>
                  </a:ext>
                </a:extLst>
              </a:tr>
              <a:tr h="52228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软件模块的改进与实现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</a:t>
                      </a: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 – 10</a:t>
                      </a: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4.10 – 5.7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8715066"/>
                  </a:ext>
                </a:extLst>
              </a:tr>
              <a:tr h="52228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测试需求分析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 </a:t>
                      </a: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 </a:t>
                      </a: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5.8 – 5.14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714530"/>
                  </a:ext>
                </a:extLst>
              </a:tr>
              <a:tr h="52228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测试评审复查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</a:t>
                      </a: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12 - 13</a:t>
                      </a: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5.15 – 5.28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409536"/>
                  </a:ext>
                </a:extLst>
              </a:tr>
              <a:tr h="52228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软件演示准备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</a:t>
                      </a: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14 - 15</a:t>
                      </a: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5.29 – 6.12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8228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4213892"/>
      </p:ext>
    </p:extLst>
  </p:cSld>
  <p:clrMapOvr>
    <a:masterClrMapping/>
  </p:clrMapOvr>
  <p:transition spd="slow">
    <p:push dir="u"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repeatCount="indefinite" fill="hold" grpId="0" nodeType="withEffect">
                                      <p:stCondLst>
                                        <p:cond delay="10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xit" presetSubtype="4" fill="hold" grpId="1" nodeType="withEffect">
                                      <p:stCondLst>
                                        <p:cond delay="60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 calcmode="lin" valueType="num">
                                          <p:cBhvr additive="base">
                                            <p:cTn id="9" dur="100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" dur="100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999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" presetID="10" presetClass="exit" presetSubtype="0" fill="hold" grpId="2" nodeType="withEffect">
                                      <p:stCondLst>
                                        <p:cond delay="60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Effect transition="out" filter="fade">
                                          <p:cBhvr>
                                            <p:cTn id="13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1" fill="hold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7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" grpId="0"/>
          <p:bldP spid="38" grpId="1"/>
          <p:bldP spid="38" grpId="2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repeatCount="indefinite" fill="hold" grpId="0" nodeType="withEffect">
                                      <p:stCondLst>
                                        <p:cond delay="10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xit" presetSubtype="4" fill="hold" grpId="1" nodeType="withEffect">
                                      <p:stCondLst>
                                        <p:cond delay="60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 calcmode="lin" valueType="num">
                                          <p:cBhvr additive="base">
                                            <p:cTn id="9" dur="100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" dur="100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999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" presetID="10" presetClass="exit" presetSubtype="0" fill="hold" grpId="2" nodeType="withEffect">
                                      <p:stCondLst>
                                        <p:cond delay="60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Effect transition="out" filter="fade">
                                          <p:cBhvr>
                                            <p:cTn id="13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1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" grpId="0"/>
          <p:bldP spid="38" grpId="1"/>
          <p:bldP spid="38" grpId="2"/>
        </p:bldLst>
      </p:timing>
    </mc:Fallback>
  </mc:AlternateContent>
</p:sld>
</file>

<file path=ppt/theme/theme1.xml><?xml version="1.0" encoding="utf-8"?>
<a:theme xmlns:a="http://schemas.openxmlformats.org/drawingml/2006/main" name="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 anchor="ctr">
        <a:spAutoFit/>
      </a:bodyPr>
      <a:lstStyle>
        <a:defPPr>
          <a:defRPr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907</Words>
  <Application>Microsoft Office PowerPoint</Application>
  <PresentationFormat>自定义</PresentationFormat>
  <Paragraphs>134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等线</vt:lpstr>
      <vt:lpstr>Arial</vt:lpstr>
      <vt:lpstr>MStiffHei HKS UltraBold</vt:lpstr>
      <vt:lpstr>Calibri</vt:lpstr>
      <vt:lpstr>Wingdings</vt:lpstr>
      <vt:lpstr>微软雅黑</vt:lpstr>
      <vt:lpstr>宋体</vt:lpstr>
      <vt:lpstr>Microsoft YaHei Light</vt:lpstr>
      <vt:lpstr>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1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</dc:title>
  <dc:subject>1</dc:subject>
  <dc:description>1</dc:description>
  <cp:lastModifiedBy>潘 安佶</cp:lastModifiedBy>
  <cp:revision>30</cp:revision>
  <dcterms:created xsi:type="dcterms:W3CDTF">2014-05-15T03:15:00Z</dcterms:created>
  <dcterms:modified xsi:type="dcterms:W3CDTF">2020-03-13T09:55:44Z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2052-10.1.0.6490</vt:lpwstr>
  </property>
</Properties>
</file>