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77" r:id="rId2"/>
    <p:sldId id="403" r:id="rId3"/>
    <p:sldId id="418" r:id="rId4"/>
    <p:sldId id="443" r:id="rId5"/>
    <p:sldId id="441" r:id="rId6"/>
    <p:sldId id="444" r:id="rId7"/>
    <p:sldId id="445" r:id="rId8"/>
    <p:sldId id="446" r:id="rId9"/>
    <p:sldId id="420" r:id="rId10"/>
    <p:sldId id="442" r:id="rId11"/>
    <p:sldId id="447" r:id="rId12"/>
    <p:sldId id="39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36" autoAdjust="0"/>
  </p:normalViewPr>
  <p:slideViewPr>
    <p:cSldViewPr snapToGrid="0">
      <p:cViewPr varScale="1">
        <p:scale>
          <a:sx n="61" d="100"/>
          <a:sy n="61" d="100"/>
        </p:scale>
        <p:origin x="8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B组评审意见统计</c:v>
                </c:pt>
              </c:strCache>
            </c:strRef>
          </c:tx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803-4C9D-ACEC-10ABA35D1DC7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803-4C9D-ACEC-10ABA35D1DC7}"/>
              </c:ext>
            </c:extLst>
          </c:dPt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测试用例</c:v>
                </c:pt>
                <c:pt idx="1">
                  <c:v>文字格式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73-4C19-B0F4-124AECD659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C组评审意见统计</c:v>
                </c:pt>
              </c:strCache>
            </c:strRef>
          </c:tx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4D2-432F-8A57-F516A0C263CC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4D2-432F-8A57-F516A0C263CC}"/>
              </c:ext>
            </c:extLst>
          </c:dPt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测试用例</c:v>
                </c:pt>
                <c:pt idx="1">
                  <c:v>文字格式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</c:v>
                </c:pt>
                <c:pt idx="1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D2-432F-8A57-F516A0C263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D组评审意见统计</c:v>
                </c:pt>
              </c:strCache>
            </c:strRef>
          </c:tx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224-476B-ADE9-05F420F53726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224-476B-ADE9-05F420F53726}"/>
              </c:ext>
            </c:extLst>
          </c:dPt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测试用例</c:v>
                </c:pt>
                <c:pt idx="1">
                  <c:v>文字格式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224-476B-ADE9-05F420F537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E组评审意见统计</c:v>
                </c:pt>
              </c:strCache>
            </c:strRef>
          </c:tx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D3C-4606-A292-5E2AE603DB28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D3C-4606-A292-5E2AE603DB28}"/>
              </c:ext>
            </c:extLst>
          </c:dPt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测试用例</c:v>
                </c:pt>
                <c:pt idx="1">
                  <c:v>文字格式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D3C-4606-A292-5E2AE603DB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07F6E-5E06-4377-95F5-B5E03129E00E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2B8CB-1187-4F19-9556-73EC7E40D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257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2B8CB-1187-4F19-9556-73EC7E40D81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998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1701570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1808922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72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444398" y="1246678"/>
            <a:ext cx="1854403" cy="7397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zh-CN" altLang="en-US" dirty="0"/>
              <a:t>目  录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1"/>
          </p:nvPr>
        </p:nvSpPr>
        <p:spPr>
          <a:xfrm>
            <a:off x="4913083" y="1255177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2" name="文本占位符 20"/>
          <p:cNvSpPr>
            <a:spLocks noGrp="1"/>
          </p:cNvSpPr>
          <p:nvPr>
            <p:ph type="body" sz="quarter" idx="12"/>
          </p:nvPr>
        </p:nvSpPr>
        <p:spPr>
          <a:xfrm>
            <a:off x="4913083" y="2215125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13"/>
          </p:nvPr>
        </p:nvSpPr>
        <p:spPr>
          <a:xfrm>
            <a:off x="4913083" y="3175073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14"/>
          </p:nvPr>
        </p:nvSpPr>
        <p:spPr>
          <a:xfrm>
            <a:off x="4913083" y="4135021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  <p:sp>
        <p:nvSpPr>
          <p:cNvPr id="25" name="文本占位符 20"/>
          <p:cNvSpPr>
            <a:spLocks noGrp="1"/>
          </p:cNvSpPr>
          <p:nvPr>
            <p:ph type="body" sz="quarter" idx="15"/>
          </p:nvPr>
        </p:nvSpPr>
        <p:spPr>
          <a:xfrm>
            <a:off x="4913083" y="5094969"/>
            <a:ext cx="4030662" cy="507855"/>
          </a:xfrm>
        </p:spPr>
        <p:txBody>
          <a:bodyPr>
            <a:normAutofit/>
          </a:bodyPr>
          <a:lstStyle>
            <a:lvl1pPr marL="0" indent="0">
              <a:buNone/>
              <a:defRPr sz="3200" b="1"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1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41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1479666"/>
            <a:ext cx="4754880" cy="473825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1479666"/>
            <a:ext cx="4754880" cy="473825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3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472894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215990"/>
            <a:ext cx="4754880" cy="400673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472894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215988"/>
            <a:ext cx="4754880" cy="400673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22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12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4D52-CCAD-4B14-974A-DD4900A9F75E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24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" y="-1"/>
            <a:ext cx="12188952" cy="129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32" y="237290"/>
            <a:ext cx="9784080" cy="821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1533290"/>
            <a:ext cx="9784080" cy="4684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E984D52-CCAD-4B14-974A-DD4900A9F75E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20F350D-9C39-4F13-8FA8-D6569943B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9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基于</a:t>
            </a:r>
            <a:r>
              <a:rPr lang="en-US" altLang="zh-CN" sz="4400" dirty="0" err="1"/>
              <a:t>Scrapy</a:t>
            </a:r>
            <a:r>
              <a:rPr lang="zh-CN" altLang="en-US" sz="4400" dirty="0"/>
              <a:t>的模板化爬虫程序管理平台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45735" y="3687417"/>
            <a:ext cx="5900530" cy="2812773"/>
          </a:xfrm>
        </p:spPr>
        <p:txBody>
          <a:bodyPr/>
          <a:lstStyle/>
          <a:p>
            <a:r>
              <a:rPr lang="en-US" altLang="zh-CN" sz="2800" dirty="0" err="1"/>
              <a:t>EasySpider</a:t>
            </a:r>
            <a:r>
              <a:rPr lang="zh-CN" altLang="en-US" sz="2800" dirty="0"/>
              <a:t>测试</a:t>
            </a:r>
            <a:r>
              <a:rPr lang="zh-CN" altLang="en-US" sz="2800" dirty="0" smtClean="0"/>
              <a:t>需求复评审汇报</a:t>
            </a:r>
            <a:endParaRPr lang="en-US" altLang="zh-CN" sz="2800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小组：</a:t>
            </a:r>
            <a:r>
              <a:rPr lang="en-US" altLang="zh-CN" dirty="0"/>
              <a:t>H</a:t>
            </a:r>
            <a:r>
              <a:rPr lang="zh-CN" altLang="en-US" dirty="0"/>
              <a:t>组</a:t>
            </a:r>
            <a:endParaRPr lang="en-US" altLang="zh-CN" dirty="0"/>
          </a:p>
          <a:p>
            <a:pPr algn="l"/>
            <a:r>
              <a:rPr lang="zh-CN" altLang="en-US" dirty="0"/>
              <a:t>组员：赵正阳、郭浩隆、沈一聪、梁远志、宋冰晨</a:t>
            </a:r>
            <a:endParaRPr lang="en-US" altLang="zh-CN" dirty="0"/>
          </a:p>
          <a:p>
            <a:pPr algn="l"/>
            <a:endParaRPr lang="en-US" altLang="zh-CN" dirty="0"/>
          </a:p>
          <a:p>
            <a:r>
              <a:rPr lang="en-US" altLang="zh-CN" dirty="0" smtClean="0"/>
              <a:t>2020.5.29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313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  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3083" y="2264170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.</a:t>
            </a:r>
            <a:r>
              <a:rPr lang="zh-CN" alt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对</a:t>
            </a:r>
            <a:r>
              <a:rPr lang="en-US" altLang="zh-CN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B</a:t>
            </a:r>
            <a:r>
              <a:rPr lang="zh-CN" alt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C</a:t>
            </a:r>
            <a:r>
              <a:rPr lang="zh-CN" alt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组评审结果</a:t>
            </a:r>
            <a:endParaRPr lang="zh-CN" alt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13083" y="3224118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.</a:t>
            </a:r>
            <a:r>
              <a:rPr lang="zh-CN" alt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评审意见反馈</a:t>
            </a:r>
            <a:endParaRPr lang="zh-CN" alt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913083" y="4184066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有争议问题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829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争议问题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443459"/>
              </p:ext>
            </p:extLst>
          </p:nvPr>
        </p:nvGraphicFramePr>
        <p:xfrm>
          <a:off x="1050687" y="1806814"/>
          <a:ext cx="10090627" cy="4211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372333394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381903261"/>
                    </a:ext>
                  </a:extLst>
                </a:gridCol>
                <a:gridCol w="1630627">
                  <a:extLst>
                    <a:ext uri="{9D8B030D-6E8A-4147-A177-3AD203B41FA5}">
                      <a16:colId xmlns:a16="http://schemas.microsoft.com/office/drawing/2014/main" val="155305093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07019874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1968043058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4183028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问题描述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测试步骤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预期结果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实际结果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报告人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处理结果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评审人意见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44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保存并启动的预期结果并没有向</a:t>
                      </a:r>
                      <a:r>
                        <a:rPr lang="en-US" altLang="zh-CN" dirty="0" err="1" smtClean="0"/>
                        <a:t>mongodb</a:t>
                      </a:r>
                      <a:r>
                        <a:rPr lang="zh-CN" altLang="en-US" dirty="0" smtClean="0"/>
                        <a:t>添加采集用例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r>
                        <a:rPr lang="zh-CN" altLang="en-US" dirty="0" smtClean="0"/>
                        <a:t>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拒绝，创建任务只在</a:t>
                      </a:r>
                      <a:r>
                        <a:rPr lang="en-US" altLang="zh-CN" dirty="0" smtClean="0"/>
                        <a:t>MySQL</a:t>
                      </a:r>
                      <a:r>
                        <a:rPr lang="zh-CN" altLang="en-US" dirty="0" smtClean="0"/>
                        <a:t>中增加</a:t>
                      </a:r>
                      <a:r>
                        <a:rPr lang="en-US" altLang="zh-CN" dirty="0" smtClean="0"/>
                        <a:t>task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job</a:t>
                      </a:r>
                      <a:r>
                        <a:rPr lang="zh-CN" altLang="en-US" dirty="0" smtClean="0"/>
                        <a:t>，不涉及</a:t>
                      </a:r>
                      <a:r>
                        <a:rPr lang="en-US" altLang="zh-CN" dirty="0" smtClean="0"/>
                        <a:t>MongoDB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674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用户输入表单信息，点击保存并启动按钮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如果后端返回成功，页面右上侧弹出任务保存并成功运行的信息，更新最近浏览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无响应，点击多次后才跳转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r>
                        <a:rPr lang="zh-CN" altLang="en-US" dirty="0" smtClean="0"/>
                        <a:t>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接受，将对相关代码逻辑进行检查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959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点击已完成或已终止任务的查看数据按钮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显示预览数据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电影模板缺少</a:t>
                      </a:r>
                      <a:r>
                        <a:rPr lang="en-US" altLang="zh-CN" dirty="0" smtClean="0"/>
                        <a:t>IMDB</a:t>
                      </a:r>
                      <a:r>
                        <a:rPr lang="zh-CN" altLang="en-US" dirty="0" smtClean="0"/>
                        <a:t>链接数据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r>
                        <a:rPr lang="zh-CN" altLang="en-US" dirty="0" smtClean="0"/>
                        <a:t>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拒绝，缺少数据是因为豆瓣电影条目本身就没有该条数据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认可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297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84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72015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  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3083" y="2264170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对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组评审结果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13083" y="3224118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.</a:t>
            </a:r>
            <a:r>
              <a:rPr lang="zh-CN" alt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评审意见反馈</a:t>
            </a:r>
            <a:endParaRPr lang="zh-CN" alt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913083" y="4184066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3</a:t>
            </a:r>
            <a:r>
              <a:rPr lang="en-US" altLang="zh-CN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.</a:t>
            </a:r>
            <a:r>
              <a:rPr lang="zh-CN" alt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有争议问题</a:t>
            </a:r>
            <a:endParaRPr lang="zh-CN" alt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74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组</a:t>
            </a:r>
            <a:r>
              <a:rPr lang="zh-CN" altLang="en-US" dirty="0"/>
              <a:t>评审</a:t>
            </a:r>
            <a:r>
              <a:rPr lang="zh-CN" altLang="en-US" dirty="0" smtClean="0"/>
              <a:t>结果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537933"/>
              </p:ext>
            </p:extLst>
          </p:nvPr>
        </p:nvGraphicFramePr>
        <p:xfrm>
          <a:off x="2892000" y="1834233"/>
          <a:ext cx="6408000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179209422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4013578166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3971167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评审对象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组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6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文档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共</a:t>
                      </a:r>
                      <a:r>
                        <a:rPr lang="en-US" altLang="zh-CN" dirty="0" smtClean="0"/>
                        <a:t>16</a:t>
                      </a:r>
                      <a:r>
                        <a:rPr lang="zh-CN" altLang="en-US" dirty="0" smtClean="0"/>
                        <a:t>个，</a:t>
                      </a:r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个中等、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个轻微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共</a:t>
                      </a:r>
                      <a:r>
                        <a:rPr lang="en-US" altLang="zh-CN" dirty="0" smtClean="0"/>
                        <a:t>36</a:t>
                      </a:r>
                      <a:r>
                        <a:rPr lang="zh-CN" altLang="en-US" dirty="0" smtClean="0"/>
                        <a:t>个，</a:t>
                      </a:r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个严重、</a:t>
                      </a:r>
                      <a:r>
                        <a:rPr lang="en-US" altLang="zh-CN" dirty="0" smtClean="0"/>
                        <a:t>16</a:t>
                      </a:r>
                      <a:r>
                        <a:rPr lang="zh-CN" altLang="en-US" dirty="0" smtClean="0"/>
                        <a:t>个一般、</a:t>
                      </a:r>
                      <a:r>
                        <a:rPr lang="en-US" altLang="zh-CN" dirty="0" smtClean="0"/>
                        <a:t>14</a:t>
                      </a:r>
                      <a:r>
                        <a:rPr lang="zh-CN" altLang="en-US" dirty="0" smtClean="0"/>
                        <a:t>个轻微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0380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软件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个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22</a:t>
                      </a:r>
                      <a:r>
                        <a:rPr lang="zh-CN" altLang="en-US" dirty="0" smtClean="0"/>
                        <a:t>个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223380"/>
                  </a:ext>
                </a:extLst>
              </a:tr>
            </a:tbl>
          </a:graphicData>
        </a:graphic>
      </p:graphicFrame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4253139229"/>
              </p:ext>
            </p:extLst>
          </p:nvPr>
        </p:nvGraphicFramePr>
        <p:xfrm>
          <a:off x="1060232" y="3520966"/>
          <a:ext cx="4556234" cy="3037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458321715"/>
              </p:ext>
            </p:extLst>
          </p:nvPr>
        </p:nvGraphicFramePr>
        <p:xfrm>
          <a:off x="6173514" y="3520966"/>
          <a:ext cx="4556234" cy="3037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468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组评审结果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文字格式问题举例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77681681"/>
              </p:ext>
            </p:extLst>
          </p:nvPr>
        </p:nvGraphicFramePr>
        <p:xfrm>
          <a:off x="1206500" y="2216150"/>
          <a:ext cx="4573038" cy="2565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55726578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315994988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799554241"/>
                    </a:ext>
                  </a:extLst>
                </a:gridCol>
                <a:gridCol w="1189038">
                  <a:extLst>
                    <a:ext uri="{9D8B030D-6E8A-4147-A177-3AD203B41FA5}">
                      <a16:colId xmlns:a16="http://schemas.microsoft.com/office/drawing/2014/main" val="4248747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问题位置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问题描述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严重性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处理意见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253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封面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软件需求规格说明书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严重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应为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软件测试需求规格说明书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”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586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文档中对英文和数字使用的字体有</a:t>
                      </a: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Arial</a:t>
                      </a: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、等线、新罗马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轻微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建议统一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8550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目录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中文使用字体为等线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轻微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建议和正文字体统一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4494203"/>
                  </a:ext>
                </a:extLst>
              </a:tr>
            </a:tbl>
          </a:graphicData>
        </a:graphic>
      </p:graphicFrame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测试用例问题举例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661581172"/>
              </p:ext>
            </p:extLst>
          </p:nvPr>
        </p:nvGraphicFramePr>
        <p:xfrm>
          <a:off x="6230938" y="2216150"/>
          <a:ext cx="5400000" cy="3784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1217064002"/>
                    </a:ext>
                  </a:extLst>
                </a:gridCol>
                <a:gridCol w="2448000">
                  <a:extLst>
                    <a:ext uri="{9D8B030D-6E8A-4147-A177-3AD203B41FA5}">
                      <a16:colId xmlns:a16="http://schemas.microsoft.com/office/drawing/2014/main" val="2541431917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59025216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83393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问题位置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问题描述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严重性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处理意见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154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4.2.6</a:t>
                      </a: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4.2.7</a:t>
                      </a: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4.2.9</a:t>
                      </a: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4.2.11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异常情况未考虑请求的项目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不属于当前用户的情况（经验证，使用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Postman</a:t>
                      </a: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通过在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Cookie</a:t>
                      </a: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中设置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session</a:t>
                      </a: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模拟登录后可操作任何用户的项目，详见软件问题报告），修改实例和模型的用例可能也存在该问题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严重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建议修改相关代码逻辑及测试用例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93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4.2.5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异常情况未考虑用户未登录的情况（经验证，未登录时直接访问项目列表页面会返回</a:t>
                      </a:r>
                      <a:r>
                        <a:rPr lang="en-US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500</a:t>
                      </a: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，详见软件问题报告）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一般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建议修改相关代码逻辑及测试用例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2225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51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  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3083" y="2264170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.</a:t>
            </a:r>
            <a:r>
              <a:rPr lang="zh-CN" alt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对</a:t>
            </a:r>
            <a:r>
              <a:rPr lang="en-US" altLang="zh-CN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B</a:t>
            </a:r>
            <a:r>
              <a:rPr lang="zh-CN" alt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C</a:t>
            </a:r>
            <a:r>
              <a:rPr lang="zh-CN" alt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组评审结果</a:t>
            </a:r>
            <a:endParaRPr lang="zh-CN" alt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13083" y="3224118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评审意见反馈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913083" y="4184066"/>
            <a:ext cx="4030662" cy="50785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>
                    <a:lumMod val="25000"/>
                    <a:lumOff val="75000"/>
                  </a:schemeClr>
                </a:solidFill>
              </a:rPr>
              <a:t>3</a:t>
            </a:r>
            <a:r>
              <a:rPr lang="en-US" altLang="zh-CN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.</a:t>
            </a:r>
            <a:r>
              <a:rPr lang="zh-CN" altLang="en-US" dirty="0" smtClean="0">
                <a:solidFill>
                  <a:schemeClr val="tx1">
                    <a:lumMod val="25000"/>
                    <a:lumOff val="75000"/>
                  </a:schemeClr>
                </a:solidFill>
              </a:rPr>
              <a:t>有争议问题</a:t>
            </a:r>
            <a:endParaRPr lang="zh-CN" alt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96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文档评审意见统计</a:t>
            </a:r>
            <a:endParaRPr lang="zh-CN" altLang="en-US" dirty="0"/>
          </a:p>
        </p:txBody>
      </p:sp>
      <p:graphicFrame>
        <p:nvGraphicFramePr>
          <p:cNvPr id="4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216200"/>
              </p:ext>
            </p:extLst>
          </p:nvPr>
        </p:nvGraphicFramePr>
        <p:xfrm>
          <a:off x="966000" y="1512503"/>
          <a:ext cx="10260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2000">
                  <a:extLst>
                    <a:ext uri="{9D8B030D-6E8A-4147-A177-3AD203B41FA5}">
                      <a16:colId xmlns:a16="http://schemas.microsoft.com/office/drawing/2014/main" val="2179209422"/>
                    </a:ext>
                  </a:extLst>
                </a:gridCol>
                <a:gridCol w="4248000">
                  <a:extLst>
                    <a:ext uri="{9D8B030D-6E8A-4147-A177-3AD203B41FA5}">
                      <a16:colId xmlns:a16="http://schemas.microsoft.com/office/drawing/2014/main" val="4013578166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3971167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评审对象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r>
                        <a:rPr lang="zh-CN" altLang="en-US" dirty="0" smtClean="0"/>
                        <a:t>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r>
                        <a:rPr lang="zh-CN" altLang="en-US" dirty="0" smtClean="0"/>
                        <a:t>组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6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测试需求规格说明书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共</a:t>
                      </a:r>
                      <a:r>
                        <a:rPr lang="en-US" altLang="zh-CN" dirty="0" smtClean="0"/>
                        <a:t>16</a:t>
                      </a:r>
                      <a:r>
                        <a:rPr lang="zh-CN" altLang="en-US" dirty="0" smtClean="0"/>
                        <a:t>个，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个严重、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个普通、</a:t>
                      </a:r>
                      <a:r>
                        <a:rPr lang="en-US" altLang="zh-CN" dirty="0" smtClean="0"/>
                        <a:t>11</a:t>
                      </a:r>
                      <a:r>
                        <a:rPr lang="zh-CN" altLang="en-US" dirty="0" smtClean="0"/>
                        <a:t>个轻微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共</a:t>
                      </a:r>
                      <a:r>
                        <a:rPr lang="en-US" altLang="zh-CN" dirty="0" smtClean="0"/>
                        <a:t>13</a:t>
                      </a:r>
                      <a:r>
                        <a:rPr lang="zh-CN" altLang="en-US" dirty="0" smtClean="0"/>
                        <a:t>个，</a:t>
                      </a:r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个一般、</a:t>
                      </a:r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个轻微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0380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性能测试报告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共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个，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个轻微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223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被测软件执行结果分析报告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共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个，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个一般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055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软件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个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个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7186430"/>
                  </a:ext>
                </a:extLst>
              </a:tr>
            </a:tbl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374997053"/>
              </p:ext>
            </p:extLst>
          </p:nvPr>
        </p:nvGraphicFramePr>
        <p:xfrm>
          <a:off x="1060232" y="3520966"/>
          <a:ext cx="4556234" cy="3037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4084228344"/>
              </p:ext>
            </p:extLst>
          </p:nvPr>
        </p:nvGraphicFramePr>
        <p:xfrm>
          <a:off x="6173514" y="3520966"/>
          <a:ext cx="4556234" cy="3037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4217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文字格式类问题反馈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112752"/>
              </p:ext>
            </p:extLst>
          </p:nvPr>
        </p:nvGraphicFramePr>
        <p:xfrm>
          <a:off x="1238059" y="2367280"/>
          <a:ext cx="9715882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5941">
                  <a:extLst>
                    <a:ext uri="{9D8B030D-6E8A-4147-A177-3AD203B41FA5}">
                      <a16:colId xmlns:a16="http://schemas.microsoft.com/office/drawing/2014/main" val="675877121"/>
                    </a:ext>
                  </a:extLst>
                </a:gridCol>
                <a:gridCol w="3384000">
                  <a:extLst>
                    <a:ext uri="{9D8B030D-6E8A-4147-A177-3AD203B41FA5}">
                      <a16:colId xmlns:a16="http://schemas.microsoft.com/office/drawing/2014/main" val="251624121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127516536"/>
                    </a:ext>
                  </a:extLst>
                </a:gridCol>
                <a:gridCol w="2445941">
                  <a:extLst>
                    <a:ext uri="{9D8B030D-6E8A-4147-A177-3AD203B41FA5}">
                      <a16:colId xmlns:a16="http://schemas.microsoft.com/office/drawing/2014/main" val="3839303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问题位置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问题描述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严重性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处理结果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41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5.3</a:t>
                      </a:r>
                      <a:r>
                        <a:rPr lang="zh-CN" altLang="en-US" dirty="0" smtClean="0"/>
                        <a:t>重新运行任务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r>
                        <a:rPr lang="en-US" altLang="zh-CN" dirty="0" smtClean="0"/>
                        <a:t>2 </a:t>
                      </a:r>
                      <a:r>
                        <a:rPr lang="zh-CN" altLang="en-US" dirty="0" smtClean="0"/>
                        <a:t>的步骤前方有多余空格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轻微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接受，已修正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972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6.1.21</a:t>
                      </a:r>
                      <a:r>
                        <a:rPr lang="zh-CN" altLang="en-US" dirty="0" smtClean="0"/>
                        <a:t>账号登录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登出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测试过程步骤</a:t>
                      </a:r>
                      <a:r>
                        <a:rPr lang="en-US" altLang="zh-CN" dirty="0" smtClean="0"/>
                        <a:t>1“</a:t>
                      </a:r>
                      <a:r>
                        <a:rPr lang="zh-CN" altLang="en-US" dirty="0" smtClean="0"/>
                        <a:t>登陆”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轻微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接受，已修正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68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8.3</a:t>
                      </a:r>
                      <a:r>
                        <a:rPr lang="zh-CN" altLang="en-US" dirty="0" smtClean="0"/>
                        <a:t>负载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压力测试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50</a:t>
                      </a:r>
                      <a:r>
                        <a:rPr lang="zh-CN" altLang="en-US" dirty="0" smtClean="0"/>
                        <a:t>用户并发，，”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轻微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接受，已修正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863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1.2 </a:t>
                      </a:r>
                      <a:r>
                        <a:rPr lang="zh-CN" altLang="en-US" dirty="0" smtClean="0"/>
                        <a:t>测试内容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测试需求文档中未提供测试应用网站的链接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接受，已添加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379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98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测试用例类问题反馈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454292"/>
              </p:ext>
            </p:extLst>
          </p:nvPr>
        </p:nvGraphicFramePr>
        <p:xfrm>
          <a:off x="1471030" y="1853674"/>
          <a:ext cx="9249941" cy="4033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2000">
                  <a:extLst>
                    <a:ext uri="{9D8B030D-6E8A-4147-A177-3AD203B41FA5}">
                      <a16:colId xmlns:a16="http://schemas.microsoft.com/office/drawing/2014/main" val="675877121"/>
                    </a:ext>
                  </a:extLst>
                </a:gridCol>
                <a:gridCol w="3312000">
                  <a:extLst>
                    <a:ext uri="{9D8B030D-6E8A-4147-A177-3AD203B41FA5}">
                      <a16:colId xmlns:a16="http://schemas.microsoft.com/office/drawing/2014/main" val="251624121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127516536"/>
                    </a:ext>
                  </a:extLst>
                </a:gridCol>
                <a:gridCol w="2445941">
                  <a:extLst>
                    <a:ext uri="{9D8B030D-6E8A-4147-A177-3AD203B41FA5}">
                      <a16:colId xmlns:a16="http://schemas.microsoft.com/office/drawing/2014/main" val="3839303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问题位置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问题描述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严重性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处理结果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41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表</a:t>
                      </a:r>
                      <a:r>
                        <a:rPr lang="en-US" altLang="zh-CN" smtClean="0"/>
                        <a:t>6.5</a:t>
                      </a:r>
                      <a:r>
                        <a:rPr lang="zh-CN" altLang="en-US" smtClean="0"/>
                        <a:t>及其他多处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测试前提已登录，测试过程中依旧需要登录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严重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接受，涉及的用例前提已删去已登录的限制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972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表</a:t>
                      </a:r>
                      <a:r>
                        <a:rPr lang="en-US" altLang="zh-CN" dirty="0" smtClean="0"/>
                        <a:t>6.9</a:t>
                      </a:r>
                      <a:r>
                        <a:rPr lang="zh-CN" altLang="en-US" dirty="0" smtClean="0"/>
                        <a:t>及其他多处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测试数据为空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普通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接受，已补充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68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表</a:t>
                      </a:r>
                      <a:r>
                        <a:rPr lang="en-US" altLang="zh-CN" dirty="0" smtClean="0"/>
                        <a:t>6.31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备注中写明测试数据是系统列表中存在节点，是否可以认为测试前提是至少存在一个节点，否则无法测试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严重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接受，已在前提和约束中补充描述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863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7.5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在测试数据中写了“具有不同长度、大小写字母和字符种类的密码”，但是在步骤描述中只指定了两个不同长度的密码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接受，已修改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379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17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评审意见处理结果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71897898"/>
              </p:ext>
            </p:extLst>
          </p:nvPr>
        </p:nvGraphicFramePr>
        <p:xfrm>
          <a:off x="1204913" y="1913321"/>
          <a:ext cx="4320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95850484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2675661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66032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文档意见处理结果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r>
                        <a:rPr lang="zh-CN" altLang="en-US" dirty="0" smtClean="0"/>
                        <a:t>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r>
                        <a:rPr lang="zh-CN" altLang="en-US" dirty="0" smtClean="0"/>
                        <a:t>组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31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接受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97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部分接受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514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拒绝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926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总计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87455"/>
                  </a:ext>
                </a:extLst>
              </a:tr>
            </a:tbl>
          </a:graphicData>
        </a:graphic>
      </p:graphicFrame>
      <p:graphicFrame>
        <p:nvGraphicFramePr>
          <p:cNvPr id="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4821972"/>
              </p:ext>
            </p:extLst>
          </p:nvPr>
        </p:nvGraphicFramePr>
        <p:xfrm>
          <a:off x="1204913" y="4104728"/>
          <a:ext cx="4320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95850484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2675661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66032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软件问题处理结果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r>
                        <a:rPr lang="zh-CN" altLang="en-US" dirty="0" smtClean="0"/>
                        <a:t>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r>
                        <a:rPr lang="zh-CN" altLang="en-US" dirty="0" smtClean="0"/>
                        <a:t>组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31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接受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97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部分接受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514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拒绝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926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总计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87455"/>
                  </a:ext>
                </a:extLst>
              </a:tr>
            </a:tbl>
          </a:graphicData>
        </a:graphic>
      </p:graphicFrame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0938" y="1555003"/>
            <a:ext cx="3396538" cy="269174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938" y="4430897"/>
            <a:ext cx="3396538" cy="220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6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带状">
  <a:themeElements>
    <a:clrScheme name="带状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带状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TM03090430[[fn=带状]]</Template>
  <TotalTime>2215</TotalTime>
  <Words>806</Words>
  <Application>Microsoft Office PowerPoint</Application>
  <PresentationFormat>宽屏</PresentationFormat>
  <Paragraphs>176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微软雅黑</vt:lpstr>
      <vt:lpstr>Times New Roman</vt:lpstr>
      <vt:lpstr>Wingdings</vt:lpstr>
      <vt:lpstr>带状</vt:lpstr>
      <vt:lpstr>基于Scrapy的模板化爬虫程序管理平台</vt:lpstr>
      <vt:lpstr>PowerPoint 演示文稿</vt:lpstr>
      <vt:lpstr>对B、C组评审结果</vt:lpstr>
      <vt:lpstr>对B、C组评审结果</vt:lpstr>
      <vt:lpstr>PowerPoint 演示文稿</vt:lpstr>
      <vt:lpstr>文档评审意见统计</vt:lpstr>
      <vt:lpstr>文字格式类问题反馈</vt:lpstr>
      <vt:lpstr>测试用例类问题反馈</vt:lpstr>
      <vt:lpstr>评审意见处理结果</vt:lpstr>
      <vt:lpstr>PowerPoint 演示文稿</vt:lpstr>
      <vt:lpstr>争议问题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正阳</dc:creator>
  <cp:lastModifiedBy>赵 正阳</cp:lastModifiedBy>
  <cp:revision>339</cp:revision>
  <dcterms:created xsi:type="dcterms:W3CDTF">2019-11-18T11:20:38Z</dcterms:created>
  <dcterms:modified xsi:type="dcterms:W3CDTF">2020-05-29T08:58:46Z</dcterms:modified>
</cp:coreProperties>
</file>