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77" r:id="rId2"/>
    <p:sldId id="403" r:id="rId3"/>
    <p:sldId id="394" r:id="rId4"/>
    <p:sldId id="395" r:id="rId5"/>
    <p:sldId id="396" r:id="rId6"/>
    <p:sldId id="404" r:id="rId7"/>
    <p:sldId id="405" r:id="rId8"/>
    <p:sldId id="406" r:id="rId9"/>
    <p:sldId id="409" r:id="rId10"/>
    <p:sldId id="410" r:id="rId11"/>
    <p:sldId id="411" r:id="rId12"/>
    <p:sldId id="407" r:id="rId13"/>
    <p:sldId id="408" r:id="rId14"/>
    <p:sldId id="414" r:id="rId15"/>
    <p:sldId id="417" r:id="rId16"/>
    <p:sldId id="401" r:id="rId17"/>
    <p:sldId id="402" r:id="rId18"/>
    <p:sldId id="412" r:id="rId19"/>
    <p:sldId id="413" r:id="rId20"/>
    <p:sldId id="415" r:id="rId21"/>
    <p:sldId id="397" r:id="rId22"/>
    <p:sldId id="398" r:id="rId23"/>
    <p:sldId id="399" r:id="rId24"/>
    <p:sldId id="400" r:id="rId25"/>
    <p:sldId id="419" r:id="rId26"/>
    <p:sldId id="420" r:id="rId27"/>
    <p:sldId id="416" r:id="rId28"/>
    <p:sldId id="418" r:id="rId29"/>
    <p:sldId id="421" r:id="rId30"/>
    <p:sldId id="3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36" autoAdjust="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E00CE-55D9-4EBD-9539-60C2B1CFED1E}" type="doc">
      <dgm:prSet loTypeId="urn:microsoft.com/office/officeart/2005/8/layout/v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B6BD2C57-868D-4EC3-A84E-0C25AE1FC005}">
      <dgm:prSet phldrT="[文本]"/>
      <dgm:spPr/>
      <dgm:t>
        <a:bodyPr/>
        <a:lstStyle/>
        <a:p>
          <a:r>
            <a:rPr lang="zh-CN" altLang="en-US" dirty="0"/>
            <a:t>修复测试中发现的</a:t>
          </a:r>
          <a:r>
            <a:rPr lang="en-US" altLang="zh-CN" dirty="0"/>
            <a:t>bug	</a:t>
          </a:r>
          <a:endParaRPr lang="zh-CN" altLang="en-US" dirty="0"/>
        </a:p>
      </dgm:t>
    </dgm:pt>
    <dgm:pt modelId="{56C5F037-AD8E-46AE-9E92-7B5257B3A86A}" type="parTrans" cxnId="{A97FE492-7222-4F17-A944-D30E17D34A6F}">
      <dgm:prSet/>
      <dgm:spPr/>
      <dgm:t>
        <a:bodyPr/>
        <a:lstStyle/>
        <a:p>
          <a:endParaRPr lang="zh-CN" altLang="en-US"/>
        </a:p>
      </dgm:t>
    </dgm:pt>
    <dgm:pt modelId="{A38A22D1-7D82-4CCB-BDB3-CF6654E0AB80}" type="sibTrans" cxnId="{A97FE492-7222-4F17-A944-D30E17D34A6F}">
      <dgm:prSet/>
      <dgm:spPr/>
      <dgm:t>
        <a:bodyPr/>
        <a:lstStyle/>
        <a:p>
          <a:endParaRPr lang="zh-CN" altLang="en-US"/>
        </a:p>
      </dgm:t>
    </dgm:pt>
    <dgm:pt modelId="{4A628B60-C292-4FFB-900A-CE0455C5894F}">
      <dgm:prSet phldrT="[文本]"/>
      <dgm:spPr/>
      <dgm:t>
        <a:bodyPr/>
        <a:lstStyle/>
        <a:p>
          <a:r>
            <a:rPr lang="zh-CN" altLang="en-US" dirty="0"/>
            <a:t>评审其他组的测试文档</a:t>
          </a:r>
        </a:p>
      </dgm:t>
    </dgm:pt>
    <dgm:pt modelId="{1EAF7A23-B769-4315-B1DD-8BCD74D83915}" type="parTrans" cxnId="{4B6A9F0C-D262-4842-9711-5EA1AF0B19DC}">
      <dgm:prSet/>
      <dgm:spPr/>
      <dgm:t>
        <a:bodyPr/>
        <a:lstStyle/>
        <a:p>
          <a:endParaRPr lang="zh-CN" altLang="en-US"/>
        </a:p>
      </dgm:t>
    </dgm:pt>
    <dgm:pt modelId="{7C6B8B35-1D1B-49DE-88F4-9B176B89AD86}" type="sibTrans" cxnId="{4B6A9F0C-D262-4842-9711-5EA1AF0B19DC}">
      <dgm:prSet/>
      <dgm:spPr/>
      <dgm:t>
        <a:bodyPr/>
        <a:lstStyle/>
        <a:p>
          <a:endParaRPr lang="zh-CN" altLang="en-US"/>
        </a:p>
      </dgm:t>
    </dgm:pt>
    <dgm:pt modelId="{266156E4-5CAF-4551-B85B-4E1444B67A29}">
      <dgm:prSet phldrT="[文本]"/>
      <dgm:spPr/>
      <dgm:t>
        <a:bodyPr/>
        <a:lstStyle/>
        <a:p>
          <a:r>
            <a:rPr lang="zh-CN" altLang="en-US" dirty="0"/>
            <a:t>根据其他组的评审意见进行改进</a:t>
          </a:r>
        </a:p>
      </dgm:t>
    </dgm:pt>
    <dgm:pt modelId="{43FE124E-3300-454B-A08F-63F80B090D5F}" type="parTrans" cxnId="{281A9125-7C36-4101-90AD-2F00C461ADDD}">
      <dgm:prSet/>
      <dgm:spPr/>
      <dgm:t>
        <a:bodyPr/>
        <a:lstStyle/>
        <a:p>
          <a:endParaRPr lang="zh-CN" altLang="en-US"/>
        </a:p>
      </dgm:t>
    </dgm:pt>
    <dgm:pt modelId="{54E30E22-9B7B-484B-ADE0-F48BAAB61FCA}" type="sibTrans" cxnId="{281A9125-7C36-4101-90AD-2F00C461ADDD}">
      <dgm:prSet/>
      <dgm:spPr/>
      <dgm:t>
        <a:bodyPr/>
        <a:lstStyle/>
        <a:p>
          <a:endParaRPr lang="zh-CN" altLang="en-US"/>
        </a:p>
      </dgm:t>
    </dgm:pt>
    <dgm:pt modelId="{FFE3790F-B009-407F-AE7C-28F3117905E5}" type="pres">
      <dgm:prSet presAssocID="{A40E00CE-55D9-4EBD-9539-60C2B1CFED1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36661F-3DF3-49E5-A5B6-538FE37FA343}" type="pres">
      <dgm:prSet presAssocID="{A40E00CE-55D9-4EBD-9539-60C2B1CFED1E}" presName="dummyMaxCanvas" presStyleCnt="0">
        <dgm:presLayoutVars/>
      </dgm:prSet>
      <dgm:spPr/>
    </dgm:pt>
    <dgm:pt modelId="{60799FC8-8FA5-4971-91FA-78D83FE87DD4}" type="pres">
      <dgm:prSet presAssocID="{A40E00CE-55D9-4EBD-9539-60C2B1CFED1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32CF5E-CE8A-4947-A2C2-617EAACA17AE}" type="pres">
      <dgm:prSet presAssocID="{A40E00CE-55D9-4EBD-9539-60C2B1CFED1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727E0B-9A98-4F8E-B893-0EC2A374D2AC}" type="pres">
      <dgm:prSet presAssocID="{A40E00CE-55D9-4EBD-9539-60C2B1CFED1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8B766-6249-4F98-A5AE-C59864D022DB}" type="pres">
      <dgm:prSet presAssocID="{A40E00CE-55D9-4EBD-9539-60C2B1CFED1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3B578-DD1E-4E3F-A0C8-0C62AC4896F1}" type="pres">
      <dgm:prSet presAssocID="{A40E00CE-55D9-4EBD-9539-60C2B1CFED1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E7DD47-E116-4D09-A441-8AF1B2744D9E}" type="pres">
      <dgm:prSet presAssocID="{A40E00CE-55D9-4EBD-9539-60C2B1CFED1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E7A641-6257-42FF-85BC-7212F9B5697D}" type="pres">
      <dgm:prSet presAssocID="{A40E00CE-55D9-4EBD-9539-60C2B1CFED1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883A47-4447-43B9-9CF8-0A100282D5B9}" type="pres">
      <dgm:prSet presAssocID="{A40E00CE-55D9-4EBD-9539-60C2B1CFED1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D99112-9B59-408C-B3CD-E03BAD3ED79B}" type="presOf" srcId="{A38A22D1-7D82-4CCB-BDB3-CF6654E0AB80}" destId="{CBD8B766-6249-4F98-A5AE-C59864D022DB}" srcOrd="0" destOrd="0" presId="urn:microsoft.com/office/officeart/2005/8/layout/vProcess5"/>
    <dgm:cxn modelId="{FCC2E69B-13D8-4102-99D1-53DFEAA28B40}" type="presOf" srcId="{4A628B60-C292-4FFB-900A-CE0455C5894F}" destId="{F6E7A641-6257-42FF-85BC-7212F9B5697D}" srcOrd="1" destOrd="0" presId="urn:microsoft.com/office/officeart/2005/8/layout/vProcess5"/>
    <dgm:cxn modelId="{281A9125-7C36-4101-90AD-2F00C461ADDD}" srcId="{A40E00CE-55D9-4EBD-9539-60C2B1CFED1E}" destId="{266156E4-5CAF-4551-B85B-4E1444B67A29}" srcOrd="2" destOrd="0" parTransId="{43FE124E-3300-454B-A08F-63F80B090D5F}" sibTransId="{54E30E22-9B7B-484B-ADE0-F48BAAB61FCA}"/>
    <dgm:cxn modelId="{A97FE492-7222-4F17-A944-D30E17D34A6F}" srcId="{A40E00CE-55D9-4EBD-9539-60C2B1CFED1E}" destId="{B6BD2C57-868D-4EC3-A84E-0C25AE1FC005}" srcOrd="0" destOrd="0" parTransId="{56C5F037-AD8E-46AE-9E92-7B5257B3A86A}" sibTransId="{A38A22D1-7D82-4CCB-BDB3-CF6654E0AB80}"/>
    <dgm:cxn modelId="{A4A201A3-8BA0-4E52-BC59-5D69EE53BDD6}" type="presOf" srcId="{7C6B8B35-1D1B-49DE-88F4-9B176B89AD86}" destId="{D5B3B578-DD1E-4E3F-A0C8-0C62AC4896F1}" srcOrd="0" destOrd="0" presId="urn:microsoft.com/office/officeart/2005/8/layout/vProcess5"/>
    <dgm:cxn modelId="{D765353F-5747-43E7-9A7A-93CC5C98CE62}" type="presOf" srcId="{266156E4-5CAF-4551-B85B-4E1444B67A29}" destId="{9B727E0B-9A98-4F8E-B893-0EC2A374D2AC}" srcOrd="0" destOrd="0" presId="urn:microsoft.com/office/officeart/2005/8/layout/vProcess5"/>
    <dgm:cxn modelId="{154D1B18-33E7-479D-8774-0E0B5E0224AF}" type="presOf" srcId="{4A628B60-C292-4FFB-900A-CE0455C5894F}" destId="{0F32CF5E-CE8A-4947-A2C2-617EAACA17AE}" srcOrd="0" destOrd="0" presId="urn:microsoft.com/office/officeart/2005/8/layout/vProcess5"/>
    <dgm:cxn modelId="{9957D34E-5A79-4825-9C86-AE4CA0E66EA6}" type="presOf" srcId="{B6BD2C57-868D-4EC3-A84E-0C25AE1FC005}" destId="{60799FC8-8FA5-4971-91FA-78D83FE87DD4}" srcOrd="0" destOrd="0" presId="urn:microsoft.com/office/officeart/2005/8/layout/vProcess5"/>
    <dgm:cxn modelId="{068BE5EE-155A-440B-9B6D-64D472D1571E}" type="presOf" srcId="{B6BD2C57-868D-4EC3-A84E-0C25AE1FC005}" destId="{E5E7DD47-E116-4D09-A441-8AF1B2744D9E}" srcOrd="1" destOrd="0" presId="urn:microsoft.com/office/officeart/2005/8/layout/vProcess5"/>
    <dgm:cxn modelId="{DAB789F4-BE45-40A7-8120-00F3F431046A}" type="presOf" srcId="{A40E00CE-55D9-4EBD-9539-60C2B1CFED1E}" destId="{FFE3790F-B009-407F-AE7C-28F3117905E5}" srcOrd="0" destOrd="0" presId="urn:microsoft.com/office/officeart/2005/8/layout/vProcess5"/>
    <dgm:cxn modelId="{4B6A9F0C-D262-4842-9711-5EA1AF0B19DC}" srcId="{A40E00CE-55D9-4EBD-9539-60C2B1CFED1E}" destId="{4A628B60-C292-4FFB-900A-CE0455C5894F}" srcOrd="1" destOrd="0" parTransId="{1EAF7A23-B769-4315-B1DD-8BCD74D83915}" sibTransId="{7C6B8B35-1D1B-49DE-88F4-9B176B89AD86}"/>
    <dgm:cxn modelId="{AB7D68A7-DA3D-4E68-90C9-FB819187EB2F}" type="presOf" srcId="{266156E4-5CAF-4551-B85B-4E1444B67A29}" destId="{96883A47-4447-43B9-9CF8-0A100282D5B9}" srcOrd="1" destOrd="0" presId="urn:microsoft.com/office/officeart/2005/8/layout/vProcess5"/>
    <dgm:cxn modelId="{E109458E-CE24-4EAC-A321-93A477BA59E8}" type="presParOf" srcId="{FFE3790F-B009-407F-AE7C-28F3117905E5}" destId="{7D36661F-3DF3-49E5-A5B6-538FE37FA343}" srcOrd="0" destOrd="0" presId="urn:microsoft.com/office/officeart/2005/8/layout/vProcess5"/>
    <dgm:cxn modelId="{DCD626B1-8157-49D0-8729-2EB6353513E1}" type="presParOf" srcId="{FFE3790F-B009-407F-AE7C-28F3117905E5}" destId="{60799FC8-8FA5-4971-91FA-78D83FE87DD4}" srcOrd="1" destOrd="0" presId="urn:microsoft.com/office/officeart/2005/8/layout/vProcess5"/>
    <dgm:cxn modelId="{D1C7B0E2-9E8E-4DC7-8522-6525BE91D078}" type="presParOf" srcId="{FFE3790F-B009-407F-AE7C-28F3117905E5}" destId="{0F32CF5E-CE8A-4947-A2C2-617EAACA17AE}" srcOrd="2" destOrd="0" presId="urn:microsoft.com/office/officeart/2005/8/layout/vProcess5"/>
    <dgm:cxn modelId="{260BB4D5-4104-47C3-9CE4-4554715CEF11}" type="presParOf" srcId="{FFE3790F-B009-407F-AE7C-28F3117905E5}" destId="{9B727E0B-9A98-4F8E-B893-0EC2A374D2AC}" srcOrd="3" destOrd="0" presId="urn:microsoft.com/office/officeart/2005/8/layout/vProcess5"/>
    <dgm:cxn modelId="{96EA90D9-1AFD-4F60-AA6B-30AA59736D32}" type="presParOf" srcId="{FFE3790F-B009-407F-AE7C-28F3117905E5}" destId="{CBD8B766-6249-4F98-A5AE-C59864D022DB}" srcOrd="4" destOrd="0" presId="urn:microsoft.com/office/officeart/2005/8/layout/vProcess5"/>
    <dgm:cxn modelId="{E8B532BC-2F3A-4354-BA61-2D1FD7A16B70}" type="presParOf" srcId="{FFE3790F-B009-407F-AE7C-28F3117905E5}" destId="{D5B3B578-DD1E-4E3F-A0C8-0C62AC4896F1}" srcOrd="5" destOrd="0" presId="urn:microsoft.com/office/officeart/2005/8/layout/vProcess5"/>
    <dgm:cxn modelId="{A6F8C814-297D-4E31-88A6-8BD245170F37}" type="presParOf" srcId="{FFE3790F-B009-407F-AE7C-28F3117905E5}" destId="{E5E7DD47-E116-4D09-A441-8AF1B2744D9E}" srcOrd="6" destOrd="0" presId="urn:microsoft.com/office/officeart/2005/8/layout/vProcess5"/>
    <dgm:cxn modelId="{4EA18651-C1DF-4B10-8DE4-1ABBD4CCD983}" type="presParOf" srcId="{FFE3790F-B009-407F-AE7C-28F3117905E5}" destId="{F6E7A641-6257-42FF-85BC-7212F9B5697D}" srcOrd="7" destOrd="0" presId="urn:microsoft.com/office/officeart/2005/8/layout/vProcess5"/>
    <dgm:cxn modelId="{A8C7A280-0062-4BA7-9718-1D721B14CABC}" type="presParOf" srcId="{FFE3790F-B009-407F-AE7C-28F3117905E5}" destId="{96883A47-4447-43B9-9CF8-0A100282D5B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C8-8FA5-4971-91FA-78D83FE87DD4}">
      <dsp:nvSpPr>
        <dsp:cNvPr id="0" name=""/>
        <dsp:cNvSpPr/>
      </dsp:nvSpPr>
      <dsp:spPr>
        <a:xfrm>
          <a:off x="0" y="0"/>
          <a:ext cx="8316198" cy="1405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/>
            <a:t>修复测试中发现的</a:t>
          </a:r>
          <a:r>
            <a:rPr lang="en-US" altLang="zh-CN" sz="3500" kern="1200" dirty="0"/>
            <a:t>bug	</a:t>
          </a:r>
          <a:endParaRPr lang="zh-CN" altLang="en-US" sz="3500" kern="1200" dirty="0"/>
        </a:p>
      </dsp:txBody>
      <dsp:txXfrm>
        <a:off x="41163" y="41163"/>
        <a:ext cx="6799647" cy="1323087"/>
      </dsp:txXfrm>
    </dsp:sp>
    <dsp:sp modelId="{0F32CF5E-CE8A-4947-A2C2-617EAACA17AE}">
      <dsp:nvSpPr>
        <dsp:cNvPr id="0" name=""/>
        <dsp:cNvSpPr/>
      </dsp:nvSpPr>
      <dsp:spPr>
        <a:xfrm>
          <a:off x="733782" y="1639649"/>
          <a:ext cx="8316198" cy="1405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/>
            <a:t>评审其他组的测试文档</a:t>
          </a:r>
        </a:p>
      </dsp:txBody>
      <dsp:txXfrm>
        <a:off x="774945" y="1680812"/>
        <a:ext cx="6586571" cy="1323087"/>
      </dsp:txXfrm>
    </dsp:sp>
    <dsp:sp modelId="{9B727E0B-9A98-4F8E-B893-0EC2A374D2AC}">
      <dsp:nvSpPr>
        <dsp:cNvPr id="0" name=""/>
        <dsp:cNvSpPr/>
      </dsp:nvSpPr>
      <dsp:spPr>
        <a:xfrm>
          <a:off x="1467564" y="3279299"/>
          <a:ext cx="8316198" cy="1405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/>
            <a:t>根据其他组的评审意见进行改进</a:t>
          </a:r>
        </a:p>
      </dsp:txBody>
      <dsp:txXfrm>
        <a:off x="1508727" y="3320462"/>
        <a:ext cx="6586571" cy="1323087"/>
      </dsp:txXfrm>
    </dsp:sp>
    <dsp:sp modelId="{CBD8B766-6249-4F98-A5AE-C59864D022DB}">
      <dsp:nvSpPr>
        <dsp:cNvPr id="0" name=""/>
        <dsp:cNvSpPr/>
      </dsp:nvSpPr>
      <dsp:spPr>
        <a:xfrm>
          <a:off x="7402679" y="1065772"/>
          <a:ext cx="913519" cy="9135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7608221" y="1065772"/>
        <a:ext cx="502435" cy="687423"/>
      </dsp:txXfrm>
    </dsp:sp>
    <dsp:sp modelId="{D5B3B578-DD1E-4E3F-A0C8-0C62AC4896F1}">
      <dsp:nvSpPr>
        <dsp:cNvPr id="0" name=""/>
        <dsp:cNvSpPr/>
      </dsp:nvSpPr>
      <dsp:spPr>
        <a:xfrm>
          <a:off x="8136461" y="2696052"/>
          <a:ext cx="913519" cy="9135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8342003" y="2696052"/>
        <a:ext cx="502435" cy="687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07F6E-5E06-4377-95F5-B5E03129E00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2B8CB-1187-4F19-9556-73EC7E40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0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2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70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9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47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0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701570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808922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44398" y="1246678"/>
            <a:ext cx="1854403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目  录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913083" y="1255177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913083" y="2215125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913083" y="3175073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4913083" y="4135021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4913083" y="5094969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00673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754880" cy="40067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-1"/>
            <a:ext cx="12188952" cy="12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32" y="237290"/>
            <a:ext cx="9784080" cy="82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533290"/>
            <a:ext cx="9784080" cy="468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47.115.133.129:12080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 err="1"/>
              <a:t>Scrapy</a:t>
            </a:r>
            <a:r>
              <a:rPr lang="zh-CN" altLang="en-US" sz="4400" dirty="0"/>
              <a:t>的模板化爬虫程序管理平台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5735" y="3687417"/>
            <a:ext cx="5900530" cy="2812773"/>
          </a:xfrm>
        </p:spPr>
        <p:txBody>
          <a:bodyPr/>
          <a:lstStyle/>
          <a:p>
            <a:r>
              <a:rPr lang="en-US" altLang="zh-CN" sz="3200" dirty="0" err="1"/>
              <a:t>EasySpider</a:t>
            </a:r>
            <a:r>
              <a:rPr lang="zh-CN" altLang="en-US" sz="3200" dirty="0"/>
              <a:t>测试需求分析汇报</a:t>
            </a:r>
            <a:endParaRPr lang="en-US" altLang="zh-CN" sz="3200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小组：</a:t>
            </a:r>
            <a:r>
              <a:rPr lang="en-US" altLang="zh-CN" dirty="0"/>
              <a:t>H</a:t>
            </a:r>
            <a:r>
              <a:rPr lang="zh-CN" altLang="en-US" dirty="0"/>
              <a:t>组</a:t>
            </a:r>
            <a:endParaRPr lang="en-US" altLang="zh-CN" dirty="0"/>
          </a:p>
          <a:p>
            <a:pPr algn="l"/>
            <a:r>
              <a:rPr lang="zh-CN" altLang="en-US" dirty="0"/>
              <a:t>组员：赵正阳、郭浩隆、沈一聪、梁远志、宋冰晨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/>
              <a:t>2020.5.15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1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3">
        <p:fade/>
      </p:transition>
    </mc:Choice>
    <mc:Fallback xmlns="">
      <p:transition spd="med" advTm="38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功能性需求测试用例与需求用例对照表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960311"/>
              </p:ext>
            </p:extLst>
          </p:nvPr>
        </p:nvGraphicFramePr>
        <p:xfrm>
          <a:off x="2873846" y="1532732"/>
          <a:ext cx="6444309" cy="49727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495875968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37852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59668363"/>
                    </a:ext>
                  </a:extLst>
                </a:gridCol>
                <a:gridCol w="1044309">
                  <a:extLst>
                    <a:ext uri="{9D8B030D-6E8A-4147-A177-3AD203B41FA5}">
                      <a16:colId xmlns:a16="http://schemas.microsoft.com/office/drawing/2014/main" val="423633778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编号</a:t>
                      </a:r>
                      <a:endParaRPr 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测试用例名称</a:t>
                      </a:r>
                      <a:endParaRPr 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effectLst/>
                        </a:rPr>
                        <a:t>对应需求用例</a:t>
                      </a:r>
                      <a:endParaRPr lang="zh-CN" alt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effectLst/>
                        </a:rPr>
                        <a:t>蕴含需求用例</a:t>
                      </a:r>
                      <a:endParaRPr lang="zh-CN" alt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669121315"/>
                  </a:ext>
                </a:extLst>
              </a:tr>
              <a:tr h="342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FT22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列出站点模板列表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查询爬虫模板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3641268298"/>
                  </a:ext>
                </a:extLst>
              </a:tr>
              <a:tr h="342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更新站点模板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更新爬虫模板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2461091451"/>
                  </a:ext>
                </a:extLst>
              </a:tr>
              <a:tr h="342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删除站点模板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删除爬虫模板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4076782325"/>
                  </a:ext>
                </a:extLst>
              </a:tr>
              <a:tr h="342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添加站点模板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添加爬虫模板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2556117511"/>
                  </a:ext>
                </a:extLst>
              </a:tr>
              <a:tr h="457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列出服务器节点列表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查询服务器节点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2603390809"/>
                  </a:ext>
                </a:extLst>
              </a:tr>
              <a:tr h="457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禁用服务器节点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停用服务器节点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3531306770"/>
                  </a:ext>
                </a:extLst>
              </a:tr>
              <a:tr h="457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启用服务器节点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恢复服务器节点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707859190"/>
                  </a:ext>
                </a:extLst>
              </a:tr>
              <a:tr h="457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2929396800"/>
                  </a:ext>
                </a:extLst>
              </a:tr>
              <a:tr h="9140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新建服务器节点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新增服务器节点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配置服务器节点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2511092667"/>
                  </a:ext>
                </a:extLst>
              </a:tr>
              <a:tr h="571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显示服务器节点负载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获取服务器负载情况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388685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14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45">
        <p:fade/>
      </p:transition>
    </mc:Choice>
    <mc:Fallback xmlns="">
      <p:transition spd="med" advTm="31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非功能性需求测试用例与需求用例对照表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920620"/>
              </p:ext>
            </p:extLst>
          </p:nvPr>
        </p:nvGraphicFramePr>
        <p:xfrm>
          <a:off x="1487214" y="1795690"/>
          <a:ext cx="9217572" cy="41284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21541">
                  <a:extLst>
                    <a:ext uri="{9D8B030D-6E8A-4147-A177-3AD203B41FA5}">
                      <a16:colId xmlns:a16="http://schemas.microsoft.com/office/drawing/2014/main" val="3260489276"/>
                    </a:ext>
                  </a:extLst>
                </a:gridCol>
                <a:gridCol w="3429819">
                  <a:extLst>
                    <a:ext uri="{9D8B030D-6E8A-4147-A177-3AD203B41FA5}">
                      <a16:colId xmlns:a16="http://schemas.microsoft.com/office/drawing/2014/main" val="871099824"/>
                    </a:ext>
                  </a:extLst>
                </a:gridCol>
                <a:gridCol w="2024794">
                  <a:extLst>
                    <a:ext uri="{9D8B030D-6E8A-4147-A177-3AD203B41FA5}">
                      <a16:colId xmlns:a16="http://schemas.microsoft.com/office/drawing/2014/main" val="405511513"/>
                    </a:ext>
                  </a:extLst>
                </a:gridCol>
                <a:gridCol w="2841418">
                  <a:extLst>
                    <a:ext uri="{9D8B030D-6E8A-4147-A177-3AD203B41FA5}">
                      <a16:colId xmlns:a16="http://schemas.microsoft.com/office/drawing/2014/main" val="1220884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编号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</a:rPr>
                        <a:t>测试用例名称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对应需求名称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对应需求章节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237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NFT01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禁用</a:t>
                      </a: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访问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可访问性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3.3.2.(1)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3048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NFT02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浏览器兼容性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兼容性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3.3.2.(2)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5294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NFT03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响应式设计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0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易用性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3.3.2.(3)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1335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NFT04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从提供模板创建新站点爬虫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模板的可扩充性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3.3.2.(4)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59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NFT05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用户密码强度要求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安全性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3.3.2.(5)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925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NFT06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注入攻击</a:t>
                      </a: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防攻击性</a:t>
                      </a: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3.3.2.(6)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94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NFT07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CSRF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攻击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52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NFT08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XSS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攻击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21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可维护性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3.3.2.(7)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786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可靠性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3.3.2.(8)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4783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NFT09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页面访问加载时间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良好的访问性能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3.3.2.(9)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68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NFT10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爬取具有反爬虫机制的站点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应对反爬虫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3.3.2.(10)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2574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NFT11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爬虫节点失效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故障处理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3.6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1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60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14">
        <p:fade/>
      </p:transition>
    </mc:Choice>
    <mc:Fallback xmlns="">
      <p:transition spd="med" advTm="16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测试计划及分工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78216"/>
              </p:ext>
            </p:extLst>
          </p:nvPr>
        </p:nvGraphicFramePr>
        <p:xfrm>
          <a:off x="876000" y="2158123"/>
          <a:ext cx="10440000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9845984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4760189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4212350519"/>
                    </a:ext>
                  </a:extLst>
                </a:gridCol>
                <a:gridCol w="4140000">
                  <a:extLst>
                    <a:ext uri="{9D8B030D-6E8A-4147-A177-3AD203B41FA5}">
                      <a16:colId xmlns:a16="http://schemas.microsoft.com/office/drawing/2014/main" val="194423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组员姓名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项目负责内容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测试负责内容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负责的测试用例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90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宋冰晨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Web UI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前端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模板选择模块、部分操作任务模块、最近编辑模块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FT02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FT03-1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FT03-2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FT04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FT05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FT06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FT07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FT08-1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FT08-2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FT09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FT10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FT14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FT15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FT16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04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郭浩隆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Web UI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前端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用户登录注册模块、模板管理模块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FT19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FT20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FT21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FT22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FT23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FT24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FT25</a:t>
                      </a:r>
                      <a:endParaRPr lang="zh-CN" sz="1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128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赵正阳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Django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后端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操作任务模块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FT11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FT12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FT13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FT17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FT18</a:t>
                      </a:r>
                      <a:endParaRPr lang="zh-CN" sz="1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018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梁远志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调度器及服务器部署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管理员管理节点模块、非功能性需求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FT26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FT27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FT28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FT29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FT30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FT31</a:t>
                      </a:r>
                      <a:endParaRPr lang="zh-CN" sz="1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28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沈一聪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爬虫脚本及模板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非功能性需求、性能测试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NFT02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NFT03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NFT04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NFT05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NFT06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NFT07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NFT08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NFT09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NFT10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NFT11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437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3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03">
        <p:fade/>
      </p:transition>
    </mc:Choice>
    <mc:Fallback xmlns="">
      <p:transition spd="med" advTm="123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59674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开发工作总结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19622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测试需求分析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679570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测试用例设计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3951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420309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22">
        <p:fade/>
      </p:transition>
    </mc:Choice>
    <mc:Fallback xmlns="">
      <p:transition spd="med" advTm="17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测试用例表格设计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540940"/>
              </p:ext>
            </p:extLst>
          </p:nvPr>
        </p:nvGraphicFramePr>
        <p:xfrm>
          <a:off x="1182413" y="1726327"/>
          <a:ext cx="9827174" cy="430923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569246">
                  <a:extLst>
                    <a:ext uri="{9D8B030D-6E8A-4147-A177-3AD203B41FA5}">
                      <a16:colId xmlns:a16="http://schemas.microsoft.com/office/drawing/2014/main" val="3935160493"/>
                    </a:ext>
                  </a:extLst>
                </a:gridCol>
                <a:gridCol w="474590">
                  <a:extLst>
                    <a:ext uri="{9D8B030D-6E8A-4147-A177-3AD203B41FA5}">
                      <a16:colId xmlns:a16="http://schemas.microsoft.com/office/drawing/2014/main" val="1807529583"/>
                    </a:ext>
                  </a:extLst>
                </a:gridCol>
                <a:gridCol w="474590">
                  <a:extLst>
                    <a:ext uri="{9D8B030D-6E8A-4147-A177-3AD203B41FA5}">
                      <a16:colId xmlns:a16="http://schemas.microsoft.com/office/drawing/2014/main" val="1394551443"/>
                    </a:ext>
                  </a:extLst>
                </a:gridCol>
                <a:gridCol w="474590">
                  <a:extLst>
                    <a:ext uri="{9D8B030D-6E8A-4147-A177-3AD203B41FA5}">
                      <a16:colId xmlns:a16="http://schemas.microsoft.com/office/drawing/2014/main" val="406213249"/>
                    </a:ext>
                  </a:extLst>
                </a:gridCol>
                <a:gridCol w="1796956">
                  <a:extLst>
                    <a:ext uri="{9D8B030D-6E8A-4147-A177-3AD203B41FA5}">
                      <a16:colId xmlns:a16="http://schemas.microsoft.com/office/drawing/2014/main" val="1245054559"/>
                    </a:ext>
                  </a:extLst>
                </a:gridCol>
                <a:gridCol w="1804764">
                  <a:extLst>
                    <a:ext uri="{9D8B030D-6E8A-4147-A177-3AD203B41FA5}">
                      <a16:colId xmlns:a16="http://schemas.microsoft.com/office/drawing/2014/main" val="54420718"/>
                    </a:ext>
                  </a:extLst>
                </a:gridCol>
                <a:gridCol w="474590">
                  <a:extLst>
                    <a:ext uri="{9D8B030D-6E8A-4147-A177-3AD203B41FA5}">
                      <a16:colId xmlns:a16="http://schemas.microsoft.com/office/drawing/2014/main" val="1114794815"/>
                    </a:ext>
                  </a:extLst>
                </a:gridCol>
                <a:gridCol w="474590">
                  <a:extLst>
                    <a:ext uri="{9D8B030D-6E8A-4147-A177-3AD203B41FA5}">
                      <a16:colId xmlns:a16="http://schemas.microsoft.com/office/drawing/2014/main" val="1601272204"/>
                    </a:ext>
                  </a:extLst>
                </a:gridCol>
                <a:gridCol w="474590">
                  <a:extLst>
                    <a:ext uri="{9D8B030D-6E8A-4147-A177-3AD203B41FA5}">
                      <a16:colId xmlns:a16="http://schemas.microsoft.com/office/drawing/2014/main" val="57111956"/>
                    </a:ext>
                  </a:extLst>
                </a:gridCol>
                <a:gridCol w="1808668">
                  <a:extLst>
                    <a:ext uri="{9D8B030D-6E8A-4147-A177-3AD203B41FA5}">
                      <a16:colId xmlns:a16="http://schemas.microsoft.com/office/drawing/2014/main" val="2986091775"/>
                    </a:ext>
                  </a:extLst>
                </a:gridCol>
              </a:tblGrid>
              <a:tr h="4924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测试用例名称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浏览结果数据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测试用例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类型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功能性需求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测试用例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编号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FT17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3230750"/>
                  </a:ext>
                </a:extLst>
              </a:tr>
              <a:tr h="4924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测试功能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模块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Web UI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功能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模块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开发人员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宋冰晨、赵正阳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测试用例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编制人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赵正阳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3651429"/>
                  </a:ext>
                </a:extLst>
              </a:tr>
              <a:tr h="36936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测试方法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手工测试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测试工具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61432"/>
                  </a:ext>
                </a:extLst>
              </a:tr>
              <a:tr h="369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测试前提和约束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用户已登录，创建任务并进入已完成或已终止状态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95088"/>
                  </a:ext>
                </a:extLst>
              </a:tr>
              <a:tr h="369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测试内容描述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浏览任务的采集结果数据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60997"/>
                  </a:ext>
                </a:extLst>
              </a:tr>
              <a:tr h="369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测试数据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</a:t>
                      </a:r>
                      <a:r>
                        <a:rPr lang="zh-CN" sz="1600" kern="100" dirty="0">
                          <a:effectLst/>
                        </a:rPr>
                        <a:t>任务</a:t>
                      </a:r>
                      <a:r>
                        <a:rPr lang="en-US" sz="1600" kern="100" dirty="0">
                          <a:effectLst/>
                        </a:rPr>
                        <a:t>id </a:t>
                      </a:r>
                      <a:r>
                        <a:rPr lang="en-US" sz="1600" kern="100" dirty="0" err="1">
                          <a:effectLst/>
                        </a:rPr>
                        <a:t>int</a:t>
                      </a:r>
                      <a:r>
                        <a:rPr lang="en-US" sz="1600" kern="100" dirty="0">
                          <a:effectLst/>
                        </a:rPr>
                        <a:t>&gt;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84131"/>
                  </a:ext>
                </a:extLst>
              </a:tr>
              <a:tr h="246242"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测试过程描述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74928"/>
                  </a:ext>
                </a:extLst>
              </a:tr>
              <a:tr h="24624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序号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步骤描述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预期结果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04721"/>
                  </a:ext>
                </a:extLst>
              </a:tr>
              <a:tr h="369363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用户登录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登录成功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75744"/>
                  </a:ext>
                </a:extLst>
              </a:tr>
              <a:tr h="369363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打开任务列表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显示用户创建的任务列表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67311"/>
                  </a:ext>
                </a:extLst>
              </a:tr>
              <a:tr h="369363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点击已完成或已终止任务的查看数据按钮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显示预览数据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73585"/>
                  </a:ext>
                </a:extLst>
              </a:tr>
              <a:tr h="24624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备注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68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586">
        <p:fade/>
      </p:transition>
    </mc:Choice>
    <mc:Fallback xmlns="">
      <p:transition spd="med" advTm="115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测试结果报告</a:t>
            </a:r>
            <a:r>
              <a:rPr lang="en-US" altLang="zh-CN" dirty="0"/>
              <a:t>——</a:t>
            </a:r>
            <a:r>
              <a:rPr lang="zh-CN" altLang="en-US" dirty="0"/>
              <a:t>测试覆盖表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427431"/>
            <a:ext cx="9783763" cy="28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144">
        <p:fade/>
      </p:transition>
    </mc:Choice>
    <mc:Fallback xmlns="">
      <p:transition spd="med" advTm="171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预览数据功能测试</a:t>
            </a:r>
            <a:r>
              <a:rPr lang="en-US" altLang="zh-CN" dirty="0"/>
              <a:t>——</a:t>
            </a:r>
            <a:r>
              <a:rPr lang="zh-CN" altLang="en-US" dirty="0"/>
              <a:t>赵正阳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065" y="1533525"/>
            <a:ext cx="8818283" cy="46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8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192">
        <p:fade/>
      </p:transition>
    </mc:Choice>
    <mc:Fallback xmlns="">
      <p:transition spd="med" advTm="211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下载数据功能测试</a:t>
            </a:r>
            <a:r>
              <a:rPr lang="en-US" altLang="zh-CN" dirty="0"/>
              <a:t>——</a:t>
            </a:r>
            <a:r>
              <a:rPr lang="zh-CN" altLang="en-US" dirty="0"/>
              <a:t>赵正阳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065" y="1533525"/>
            <a:ext cx="8818283" cy="46847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0" y="4606111"/>
            <a:ext cx="10928912" cy="1828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5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85">
        <p:fade/>
      </p:transition>
    </mc:Choice>
    <mc:Fallback xmlns="">
      <p:transition spd="med" advTm="52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测试用例设计</a:t>
            </a:r>
            <a:r>
              <a:rPr lang="en-US" altLang="zh-CN" dirty="0"/>
              <a:t>——</a:t>
            </a:r>
            <a:r>
              <a:rPr lang="zh-CN" altLang="en-US" dirty="0"/>
              <a:t>宋冰晨</a:t>
            </a:r>
            <a:endParaRPr lang="en-US" dirty="0"/>
          </a:p>
        </p:txBody>
      </p:sp>
      <p:sp>
        <p:nvSpPr>
          <p:cNvPr id="4" name="AutoShape 2" descr="&quot;AdminLTE Presentation&quot;">
            <a:extLst>
              <a:ext uri="{FF2B5EF4-FFF2-40B4-BE49-F238E27FC236}">
                <a16:creationId xmlns:a16="http://schemas.microsoft.com/office/drawing/2014/main" id="{855EB051-BBDF-497A-97CF-D47F4AA92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EA18F5B9-5895-416B-816A-32570CAC7455}"/>
              </a:ext>
            </a:extLst>
          </p:cNvPr>
          <p:cNvGraphicFramePr>
            <a:graphicFrameLocks/>
          </p:cNvGraphicFramePr>
          <p:nvPr/>
        </p:nvGraphicFramePr>
        <p:xfrm>
          <a:off x="3102359" y="1314236"/>
          <a:ext cx="9010751" cy="55093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056">
                  <a:extLst>
                    <a:ext uri="{9D8B030D-6E8A-4147-A177-3AD203B41FA5}">
                      <a16:colId xmlns:a16="http://schemas.microsoft.com/office/drawing/2014/main" val="1860095427"/>
                    </a:ext>
                  </a:extLst>
                </a:gridCol>
                <a:gridCol w="1285512">
                  <a:extLst>
                    <a:ext uri="{9D8B030D-6E8A-4147-A177-3AD203B41FA5}">
                      <a16:colId xmlns:a16="http://schemas.microsoft.com/office/drawing/2014/main" val="3126471862"/>
                    </a:ext>
                  </a:extLst>
                </a:gridCol>
                <a:gridCol w="1231750">
                  <a:extLst>
                    <a:ext uri="{9D8B030D-6E8A-4147-A177-3AD203B41FA5}">
                      <a16:colId xmlns:a16="http://schemas.microsoft.com/office/drawing/2014/main" val="111595511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537375066"/>
                    </a:ext>
                  </a:extLst>
                </a:gridCol>
                <a:gridCol w="3598433">
                  <a:extLst>
                    <a:ext uri="{9D8B030D-6E8A-4147-A177-3AD203B41FA5}">
                      <a16:colId xmlns:a16="http://schemas.microsoft.com/office/drawing/2014/main" val="3881912511"/>
                    </a:ext>
                  </a:extLst>
                </a:gridCol>
              </a:tblGrid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编号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测试用例名称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对应需求章节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对应需求用例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蕴含需求用例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8685093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FT01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浏览爬取站点列表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3.2.3.1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浏览爬虫列表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14112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FT02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浏览热门站点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769755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FT03-1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在用户首页按关键字搜索爬取站点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3.2.3.2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过滤关键字搜索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/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982095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FT03-2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在模板选择页面按关键字搜索爬取站点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/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427865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FT04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按类别列出爬取站点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3.2.3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按类别搜索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9583267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FT05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浏览同站点下所有模板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8010899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FT06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指定站点排序方式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550127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FT07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浏览模板详情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6061100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FT08-1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编辑任务配置参数后重新运行任务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2119608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FT08-2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重新运行任务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488868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FT09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创建爬虫任务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3.2.3.3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3.2.3.4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3.2.3.5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3.2.4.1 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添加爬虫任务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zh-CN" sz="800" kern="100" dirty="0">
                          <a:effectLst/>
                        </a:rPr>
                        <a:t>选择爬虫模板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zh-CN" sz="800" kern="100" dirty="0">
                          <a:effectLst/>
                        </a:rPr>
                        <a:t>配置爬虫方案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Tasker</a:t>
                      </a:r>
                      <a:r>
                        <a:rPr lang="zh-CN" sz="800" kern="100" dirty="0">
                          <a:effectLst/>
                        </a:rPr>
                        <a:t>新增任务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Tasker</a:t>
                      </a:r>
                      <a:r>
                        <a:rPr lang="zh-CN" sz="800" kern="100" dirty="0">
                          <a:effectLst/>
                        </a:rPr>
                        <a:t>动态生成爬虫脚本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Tasker</a:t>
                      </a:r>
                      <a:r>
                        <a:rPr lang="zh-CN" sz="800" kern="100" dirty="0">
                          <a:effectLst/>
                        </a:rPr>
                        <a:t>获取服务器负载情况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50793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FT10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查询爬虫任务列表及各任务进度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3.2.3.6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3.2.3.10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3.2.4.2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查询爬虫任务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zh-CN" sz="800" kern="100" dirty="0">
                          <a:effectLst/>
                        </a:rPr>
                        <a:t>查询爬虫进度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Tasker</a:t>
                      </a:r>
                      <a:r>
                        <a:rPr lang="zh-CN" sz="800" kern="100" dirty="0">
                          <a:effectLst/>
                        </a:rPr>
                        <a:t>查询任务状态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3347399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FT14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批量删除任务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8684714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FT15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重命名任务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4252162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FT16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浏览最近编辑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170592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0F66EE2-13D4-430A-A961-BF399975F7F4}"/>
              </a:ext>
            </a:extLst>
          </p:cNvPr>
          <p:cNvSpPr txBox="1">
            <a:spLocks/>
          </p:cNvSpPr>
          <p:nvPr/>
        </p:nvSpPr>
        <p:spPr>
          <a:xfrm>
            <a:off x="691717" y="1553443"/>
            <a:ext cx="9166802" cy="4987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测试用例类型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功能性需求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使用者</a:t>
            </a:r>
            <a:r>
              <a:rPr lang="en-US" altLang="zh-CN" sz="2400" dirty="0"/>
              <a:t>/</a:t>
            </a:r>
            <a:r>
              <a:rPr lang="zh-CN" altLang="en-US" sz="2400" dirty="0"/>
              <a:t>界面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User/Web UI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功能开发人员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赵正阳、宋冰晨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测试方法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黑盒测试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测试工具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手工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Selenium?</a:t>
            </a:r>
          </a:p>
        </p:txBody>
      </p:sp>
    </p:spTree>
    <p:extLst>
      <p:ext uri="{BB962C8B-B14F-4D97-AF65-F5344CB8AC3E}">
        <p14:creationId xmlns:p14="http://schemas.microsoft.com/office/powerpoint/2010/main" val="342852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983">
        <p:fade/>
      </p:transition>
    </mc:Choice>
    <mc:Fallback xmlns="">
      <p:transition spd="med" advTm="5798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测试用例设计</a:t>
            </a:r>
            <a:r>
              <a:rPr lang="en-US" altLang="zh-CN" dirty="0"/>
              <a:t>——</a:t>
            </a:r>
            <a:r>
              <a:rPr lang="zh-CN" altLang="en-US" dirty="0"/>
              <a:t>宋冰晨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1717" y="1553443"/>
            <a:ext cx="9166802" cy="4987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测试用例类型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功能性需求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使用者</a:t>
            </a:r>
            <a:r>
              <a:rPr lang="en-US" altLang="zh-CN" sz="2400" dirty="0"/>
              <a:t>/</a:t>
            </a:r>
            <a:r>
              <a:rPr lang="zh-CN" altLang="en-US" sz="2400" dirty="0"/>
              <a:t>界面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User/Web UI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功能开发人员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赵正阳、宋冰晨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测试方法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黑盒测试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测试工具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手工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Selenium?</a:t>
            </a:r>
          </a:p>
        </p:txBody>
      </p:sp>
      <p:sp>
        <p:nvSpPr>
          <p:cNvPr id="4" name="AutoShape 2" descr="&quot;AdminLTE Presentation&quot;">
            <a:extLst>
              <a:ext uri="{FF2B5EF4-FFF2-40B4-BE49-F238E27FC236}">
                <a16:creationId xmlns:a16="http://schemas.microsoft.com/office/drawing/2014/main" id="{855EB051-BBDF-497A-97CF-D47F4AA92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8FBEDD0-C4FC-4E63-8364-8E37CF79E778}"/>
              </a:ext>
            </a:extLst>
          </p:cNvPr>
          <p:cNvGraphicFramePr>
            <a:graphicFrameLocks noGrp="1"/>
          </p:cNvGraphicFramePr>
          <p:nvPr/>
        </p:nvGraphicFramePr>
        <p:xfrm>
          <a:off x="3774843" y="1308208"/>
          <a:ext cx="8047810" cy="5540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109">
                  <a:extLst>
                    <a:ext uri="{9D8B030D-6E8A-4147-A177-3AD203B41FA5}">
                      <a16:colId xmlns:a16="http://schemas.microsoft.com/office/drawing/2014/main" val="2441481306"/>
                    </a:ext>
                  </a:extLst>
                </a:gridCol>
                <a:gridCol w="388658">
                  <a:extLst>
                    <a:ext uri="{9D8B030D-6E8A-4147-A177-3AD203B41FA5}">
                      <a16:colId xmlns:a16="http://schemas.microsoft.com/office/drawing/2014/main" val="2206852885"/>
                    </a:ext>
                  </a:extLst>
                </a:gridCol>
                <a:gridCol w="388658">
                  <a:extLst>
                    <a:ext uri="{9D8B030D-6E8A-4147-A177-3AD203B41FA5}">
                      <a16:colId xmlns:a16="http://schemas.microsoft.com/office/drawing/2014/main" val="2421252555"/>
                    </a:ext>
                  </a:extLst>
                </a:gridCol>
                <a:gridCol w="388658">
                  <a:extLst>
                    <a:ext uri="{9D8B030D-6E8A-4147-A177-3AD203B41FA5}">
                      <a16:colId xmlns:a16="http://schemas.microsoft.com/office/drawing/2014/main" val="508776671"/>
                    </a:ext>
                  </a:extLst>
                </a:gridCol>
                <a:gridCol w="1471589">
                  <a:extLst>
                    <a:ext uri="{9D8B030D-6E8A-4147-A177-3AD203B41FA5}">
                      <a16:colId xmlns:a16="http://schemas.microsoft.com/office/drawing/2014/main" val="2448906219"/>
                    </a:ext>
                  </a:extLst>
                </a:gridCol>
                <a:gridCol w="489054">
                  <a:extLst>
                    <a:ext uri="{9D8B030D-6E8A-4147-A177-3AD203B41FA5}">
                      <a16:colId xmlns:a16="http://schemas.microsoft.com/office/drawing/2014/main" val="2336073936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2862366834"/>
                    </a:ext>
                  </a:extLst>
                </a:gridCol>
                <a:gridCol w="777316">
                  <a:extLst>
                    <a:ext uri="{9D8B030D-6E8A-4147-A177-3AD203B41FA5}">
                      <a16:colId xmlns:a16="http://schemas.microsoft.com/office/drawing/2014/main" val="3962861745"/>
                    </a:ext>
                  </a:extLst>
                </a:gridCol>
                <a:gridCol w="388658">
                  <a:extLst>
                    <a:ext uri="{9D8B030D-6E8A-4147-A177-3AD203B41FA5}">
                      <a16:colId xmlns:a16="http://schemas.microsoft.com/office/drawing/2014/main" val="2466009831"/>
                    </a:ext>
                  </a:extLst>
                </a:gridCol>
                <a:gridCol w="1481181">
                  <a:extLst>
                    <a:ext uri="{9D8B030D-6E8A-4147-A177-3AD203B41FA5}">
                      <a16:colId xmlns:a16="http://schemas.microsoft.com/office/drawing/2014/main" val="3781296255"/>
                    </a:ext>
                  </a:extLst>
                </a:gridCol>
              </a:tblGrid>
              <a:tr h="392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测试用例名称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浏览最近编辑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测试用例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类型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功能性需求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测试用例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编号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FT16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extLst>
                  <a:ext uri="{0D108BD9-81ED-4DB2-BD59-A6C34878D82A}">
                    <a16:rowId xmlns:a16="http://schemas.microsoft.com/office/drawing/2014/main" val="4207426826"/>
                  </a:ext>
                </a:extLst>
              </a:tr>
              <a:tr h="2783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测试功能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模块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Web UI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功能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zh-CN" sz="900" kern="100" dirty="0">
                          <a:effectLst/>
                        </a:rPr>
                        <a:t>模块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开发人员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宋冰晨、赵正阳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测试用例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编制人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宋冰晨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extLst>
                  <a:ext uri="{0D108BD9-81ED-4DB2-BD59-A6C34878D82A}">
                    <a16:rowId xmlns:a16="http://schemas.microsoft.com/office/drawing/2014/main" val="1291264458"/>
                  </a:ext>
                </a:extLst>
              </a:tr>
              <a:tr h="13918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测试方法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黑盒测试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测试工具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31935"/>
                  </a:ext>
                </a:extLst>
              </a:tr>
              <a:tr h="3621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测试前提和约束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用户已登录，已成功创建至少一个任务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18207"/>
                  </a:ext>
                </a:extLst>
              </a:tr>
              <a:tr h="3621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测试内容描述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侧边栏中的最近编辑是否正确显示按照编辑时间从新到旧的前</a:t>
                      </a:r>
                      <a:r>
                        <a:rPr lang="en-US" sz="900" kern="100" dirty="0">
                          <a:effectLst/>
                        </a:rPr>
                        <a:t>5</a:t>
                      </a:r>
                      <a:r>
                        <a:rPr lang="zh-CN" sz="900" kern="100" dirty="0">
                          <a:effectLst/>
                        </a:rPr>
                        <a:t>个用户任务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31176"/>
                  </a:ext>
                </a:extLst>
              </a:tr>
              <a:tr h="1840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测试数据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无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39488"/>
                  </a:ext>
                </a:extLst>
              </a:tr>
              <a:tr h="139183"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测试过程描述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44629"/>
                  </a:ext>
                </a:extLst>
              </a:tr>
              <a:tr h="13918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序号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步骤描述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预期结果</a:t>
                      </a:r>
                      <a:endParaRPr lang="zh-CN" altLang="en-US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483753"/>
                  </a:ext>
                </a:extLst>
              </a:tr>
              <a:tr h="18409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用户登录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登录成功</a:t>
                      </a:r>
                      <a:endParaRPr lang="zh-CN" altLang="en-US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50408"/>
                  </a:ext>
                </a:extLst>
              </a:tr>
              <a:tr h="55460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点击侧边栏中的最近编辑的下拉按钮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显示按照编辑时间从新到旧的前</a:t>
                      </a:r>
                      <a:r>
                        <a:rPr lang="en-US" sz="900" kern="100">
                          <a:effectLst/>
                        </a:rPr>
                        <a:t>5</a:t>
                      </a:r>
                      <a:r>
                        <a:rPr lang="zh-CN" sz="900" kern="100">
                          <a:effectLst/>
                        </a:rPr>
                        <a:t>个用户任务</a:t>
                      </a:r>
                      <a:endParaRPr lang="zh-CN" altLang="en-US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09692"/>
                  </a:ext>
                </a:extLst>
              </a:tr>
              <a:tr h="55460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批量删除任务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如果删除的任务在最近编辑中，正确更新最近编辑</a:t>
                      </a:r>
                      <a:endParaRPr lang="zh-CN" altLang="en-US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95549"/>
                  </a:ext>
                </a:extLst>
              </a:tr>
              <a:tr h="74704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创建任务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如果创建任务成功，则创建的任务位于最近编辑中的第一个</a:t>
                      </a:r>
                      <a:endParaRPr lang="zh-CN" altLang="en-US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41515"/>
                  </a:ext>
                </a:extLst>
              </a:tr>
              <a:tr h="74704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900" kern="100" dirty="0">
                          <a:effectLst/>
                        </a:rPr>
                        <a:t>（编辑后）</a:t>
                      </a:r>
                      <a:r>
                        <a:rPr lang="zh-CN" sz="900" kern="100" dirty="0">
                          <a:effectLst/>
                        </a:rPr>
                        <a:t>重新运行任务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如果重新运行任务成功，则重新运行的任务位于最近编辑中的第一个</a:t>
                      </a:r>
                      <a:endParaRPr lang="zh-CN" altLang="en-US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96870"/>
                  </a:ext>
                </a:extLst>
              </a:tr>
              <a:tr h="55460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重命名任务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如果重命名的任务在最近编辑中，正确更新最近编辑</a:t>
                      </a:r>
                      <a:endParaRPr lang="zh-CN" altLang="en-US" dirty="0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0013"/>
                  </a:ext>
                </a:extLst>
              </a:tr>
              <a:tr h="13918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备注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3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6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439">
        <p:fade/>
      </p:transition>
    </mc:Choice>
    <mc:Fallback xmlns="">
      <p:transition spd="med" advTm="324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59674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开发工作总结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19622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测试需求分析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679570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测试用例设计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3951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27147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74">
        <p:fade/>
      </p:transition>
    </mc:Choice>
    <mc:Fallback xmlns="">
      <p:transition spd="med" advTm="27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  <a:r>
              <a:rPr lang="en-US" altLang="zh-CN" dirty="0"/>
              <a:t>——</a:t>
            </a:r>
            <a:r>
              <a:rPr lang="zh-CN" altLang="en-US" dirty="0"/>
              <a:t>郭浩隆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832" y="1683383"/>
            <a:ext cx="9784080" cy="46846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完成测试用例：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功能性需求</a:t>
            </a:r>
            <a:r>
              <a:rPr lang="en-US" altLang="zh-CN" sz="2000" dirty="0"/>
              <a:t>——</a:t>
            </a:r>
            <a:r>
              <a:rPr lang="zh-CN" altLang="en-US" sz="2000" dirty="0"/>
              <a:t>用户登录注册和信息修改部分：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账号登录</a:t>
            </a:r>
            <a:r>
              <a:rPr lang="en-US" altLang="zh-CN" sz="2000" dirty="0"/>
              <a:t>/</a:t>
            </a:r>
            <a:r>
              <a:rPr lang="zh-CN" altLang="en-US" sz="2000" dirty="0"/>
              <a:t>登出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/>
              <a:t>账号注册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/>
              <a:t>个人信息修改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功能性需求</a:t>
            </a:r>
            <a:r>
              <a:rPr lang="en-US" altLang="zh-CN" sz="2000" dirty="0"/>
              <a:t>——</a:t>
            </a:r>
            <a:r>
              <a:rPr lang="zh-CN" altLang="en-US" sz="2000" dirty="0"/>
              <a:t>爬虫模板管理部分：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/>
              <a:t>列出站点模板列表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/>
              <a:t>更新站点模板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/>
              <a:t>删除站点模板</a:t>
            </a:r>
            <a:endParaRPr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57AAC0-CAA7-4A0E-8E9D-A2562F42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708" y="0"/>
            <a:ext cx="3788408" cy="37884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4BC2EAE-CA87-49D9-82D2-1F70369B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565" y="3069593"/>
            <a:ext cx="4696435" cy="37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148">
        <p:fade/>
      </p:transition>
    </mc:Choice>
    <mc:Fallback xmlns="">
      <p:transition spd="med" advTm="231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76F5-216C-4F53-9271-9070D539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管理员的节点管理功能测试</a:t>
            </a:r>
            <a:r>
              <a:rPr lang="en-US" altLang="zh-CN" dirty="0"/>
              <a:t>——</a:t>
            </a:r>
            <a:r>
              <a:rPr lang="zh-CN" altLang="en-US" dirty="0"/>
              <a:t>梁远志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B364E32-710C-4A0D-8A68-27EAFBA91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943913"/>
              </p:ext>
            </p:extLst>
          </p:nvPr>
        </p:nvGraphicFramePr>
        <p:xfrm>
          <a:off x="593766" y="1533526"/>
          <a:ext cx="10913425" cy="51206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86889">
                  <a:extLst>
                    <a:ext uri="{9D8B030D-6E8A-4147-A177-3AD203B41FA5}">
                      <a16:colId xmlns:a16="http://schemas.microsoft.com/office/drawing/2014/main" val="2794393534"/>
                    </a:ext>
                  </a:extLst>
                </a:gridCol>
                <a:gridCol w="1283212">
                  <a:extLst>
                    <a:ext uri="{9D8B030D-6E8A-4147-A177-3AD203B41FA5}">
                      <a16:colId xmlns:a16="http://schemas.microsoft.com/office/drawing/2014/main" val="3938383965"/>
                    </a:ext>
                  </a:extLst>
                </a:gridCol>
                <a:gridCol w="1018344">
                  <a:extLst>
                    <a:ext uri="{9D8B030D-6E8A-4147-A177-3AD203B41FA5}">
                      <a16:colId xmlns:a16="http://schemas.microsoft.com/office/drawing/2014/main" val="2159220858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570954808"/>
                    </a:ext>
                  </a:extLst>
                </a:gridCol>
                <a:gridCol w="2031333">
                  <a:extLst>
                    <a:ext uri="{9D8B030D-6E8A-4147-A177-3AD203B41FA5}">
                      <a16:colId xmlns:a16="http://schemas.microsoft.com/office/drawing/2014/main" val="1709083045"/>
                    </a:ext>
                  </a:extLst>
                </a:gridCol>
                <a:gridCol w="228702">
                  <a:extLst>
                    <a:ext uri="{9D8B030D-6E8A-4147-A177-3AD203B41FA5}">
                      <a16:colId xmlns:a16="http://schemas.microsoft.com/office/drawing/2014/main" val="1609427575"/>
                    </a:ext>
                  </a:extLst>
                </a:gridCol>
                <a:gridCol w="1798350">
                  <a:extLst>
                    <a:ext uri="{9D8B030D-6E8A-4147-A177-3AD203B41FA5}">
                      <a16:colId xmlns:a16="http://schemas.microsoft.com/office/drawing/2014/main" val="1484966029"/>
                    </a:ext>
                  </a:extLst>
                </a:gridCol>
                <a:gridCol w="1018344">
                  <a:extLst>
                    <a:ext uri="{9D8B030D-6E8A-4147-A177-3AD203B41FA5}">
                      <a16:colId xmlns:a16="http://schemas.microsoft.com/office/drawing/2014/main" val="3241106675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1387076498"/>
                    </a:ext>
                  </a:extLst>
                </a:gridCol>
                <a:gridCol w="2029907">
                  <a:extLst>
                    <a:ext uri="{9D8B030D-6E8A-4147-A177-3AD203B41FA5}">
                      <a16:colId xmlns:a16="http://schemas.microsoft.com/office/drawing/2014/main" val="1731872800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测试用例名称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删除服务器节点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测量用例类型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功能性需求</a:t>
                      </a: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测量用例编号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FT18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extLst>
                  <a:ext uri="{0D108BD9-81ED-4DB2-BD59-A6C34878D82A}">
                    <a16:rowId xmlns:a16="http://schemas.microsoft.com/office/drawing/2014/main" val="628548457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测试功能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模块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Web UI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功能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模块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开发人员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梁远志</a:t>
                      </a: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测试用例</a:t>
                      </a:r>
                      <a:endParaRPr lang="en-US" sz="1200" kern="100"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编制人</a:t>
                      </a: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梁远志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extLst>
                  <a:ext uri="{0D108BD9-81ED-4DB2-BD59-A6C34878D82A}">
                    <a16:rowId xmlns:a16="http://schemas.microsoft.com/office/drawing/2014/main" val="665685806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测试方法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手工测试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测试工具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50712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测试前提和约束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FT15</a:t>
                      </a:r>
                      <a:r>
                        <a:rPr lang="zh-CN" sz="1200" kern="100" dirty="0">
                          <a:effectLst/>
                        </a:rPr>
                        <a:t>列出服务器节点列表测试通过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30903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测试内容描述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测试管理员删除一服务器节点的功能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00786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测试数据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&lt;</a:t>
                      </a:r>
                      <a:r>
                        <a:rPr lang="zh-CN" sz="1200" kern="100" dirty="0">
                          <a:effectLst/>
                        </a:rPr>
                        <a:t>节点编号</a:t>
                      </a:r>
                      <a:r>
                        <a:rPr lang="en-US" sz="1200" kern="100" dirty="0">
                          <a:effectLst/>
                        </a:rPr>
                        <a:t>int, </a:t>
                      </a:r>
                      <a:r>
                        <a:rPr lang="zh-CN" sz="1200" kern="100" dirty="0">
                          <a:effectLst/>
                        </a:rPr>
                        <a:t>节点</a:t>
                      </a:r>
                      <a:r>
                        <a:rPr lang="en-US" sz="1200" kern="100" dirty="0">
                          <a:effectLst/>
                        </a:rPr>
                        <a:t>IP string, </a:t>
                      </a:r>
                      <a:r>
                        <a:rPr lang="zh-CN" sz="1200" kern="100" dirty="0">
                          <a:effectLst/>
                        </a:rPr>
                        <a:t>节点端口</a:t>
                      </a:r>
                      <a:r>
                        <a:rPr lang="en-US" sz="1200" kern="100" dirty="0">
                          <a:effectLst/>
                        </a:rPr>
                        <a:t>int&gt;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27996"/>
                  </a:ext>
                </a:extLst>
              </a:tr>
              <a:tr h="365760">
                <a:tc gridSpan="10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测试过程描述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441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序号</a:t>
                      </a: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5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步骤描述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预期结果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820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5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以管理员角色登录系统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左侧边栏出现“节点管理”选单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232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5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点击左侧边栏的“节点管理”选单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跳转到“管理节点”页面</a:t>
                      </a:r>
                      <a:endParaRPr lang="en-US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624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5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在页面右侧，根据测试数据找到期望删除的服务器节点的表行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找到了期望删除的服务器节点的表行，且操作列中存在“删除”按钮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62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5"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点击该行的“删除”按钮</a:t>
                      </a:r>
                      <a:endParaRPr lang="en-US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浏览器提示“删除成功”，且该行消失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735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5"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前往调度器的终端界面，观察输出的“</a:t>
                      </a:r>
                      <a:r>
                        <a:rPr lang="en-US" sz="1200" kern="100">
                          <a:effectLst/>
                        </a:rPr>
                        <a:t>fetched online nodes</a:t>
                      </a:r>
                      <a:r>
                        <a:rPr lang="zh-CN" sz="1200" kern="100">
                          <a:effectLst/>
                        </a:rPr>
                        <a:t>……”</a:t>
                      </a:r>
                      <a:endParaRPr lang="en-US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输出中不含先前删除的节点编号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021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9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测试数据需要是系统列表中存在节点，需要简易的比对判断。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5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31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815">
        <p:fade/>
      </p:transition>
    </mc:Choice>
    <mc:Fallback xmlns="">
      <p:transition spd="med" advTm="238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76F5-216C-4F53-9271-9070D539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管理员的节点管理功能测试</a:t>
            </a:r>
            <a:r>
              <a:rPr lang="en-US" altLang="zh-CN" dirty="0"/>
              <a:t>——</a:t>
            </a:r>
            <a:r>
              <a:rPr lang="zh-CN" altLang="en-US" dirty="0"/>
              <a:t>梁远志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3A3C7-E164-408D-8E41-862566CF1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51" y="1533525"/>
            <a:ext cx="9536311" cy="4684713"/>
          </a:xfrm>
        </p:spPr>
      </p:pic>
    </p:spTree>
    <p:extLst>
      <p:ext uri="{BB962C8B-B14F-4D97-AF65-F5344CB8AC3E}">
        <p14:creationId xmlns:p14="http://schemas.microsoft.com/office/powerpoint/2010/main" val="15158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154">
        <p:fade/>
      </p:transition>
    </mc:Choice>
    <mc:Fallback xmlns="">
      <p:transition spd="med" advTm="181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76F5-216C-4F53-9271-9070D539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管理员的节点管理功能测试</a:t>
            </a:r>
            <a:r>
              <a:rPr lang="en-US" altLang="zh-CN" dirty="0"/>
              <a:t>——</a:t>
            </a:r>
            <a:r>
              <a:rPr lang="zh-CN" altLang="en-US" dirty="0"/>
              <a:t>梁远志</a:t>
            </a:r>
            <a:endParaRPr lang="en-US" dirty="0"/>
          </a:p>
        </p:txBody>
      </p:sp>
      <p:pic>
        <p:nvPicPr>
          <p:cNvPr id="10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54EC3F-938B-421E-BB4C-75E1C8504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1" b="4721"/>
          <a:stretch/>
        </p:blipFill>
        <p:spPr>
          <a:xfrm>
            <a:off x="1305919" y="1533525"/>
            <a:ext cx="9578574" cy="4684713"/>
          </a:xfrm>
        </p:spPr>
      </p:pic>
    </p:spTree>
    <p:extLst>
      <p:ext uri="{BB962C8B-B14F-4D97-AF65-F5344CB8AC3E}">
        <p14:creationId xmlns:p14="http://schemas.microsoft.com/office/powerpoint/2010/main" val="301854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78">
        <p:fade/>
      </p:transition>
    </mc:Choice>
    <mc:Fallback xmlns="">
      <p:transition spd="med" advTm="36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867D-1792-43B2-9E42-10C6CFB7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管理员的节点管理功能测试</a:t>
            </a:r>
            <a:r>
              <a:rPr lang="en-US" altLang="zh-CN" dirty="0"/>
              <a:t>——</a:t>
            </a:r>
            <a:r>
              <a:rPr lang="zh-CN" altLang="en-US" dirty="0"/>
              <a:t>梁远志</a:t>
            </a:r>
            <a:endParaRPr lang="en-US" dirty="0"/>
          </a:p>
        </p:txBody>
      </p:sp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B82D43B-278A-40FA-8C51-8C786DAD0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7"/>
          <a:stretch/>
        </p:blipFill>
        <p:spPr>
          <a:xfrm>
            <a:off x="1568077" y="1533525"/>
            <a:ext cx="9054258" cy="4684713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0DA6FB-3FEF-45AA-8E37-8ACA349C45A1}"/>
              </a:ext>
            </a:extLst>
          </p:cNvPr>
          <p:cNvSpPr/>
          <p:nvPr/>
        </p:nvSpPr>
        <p:spPr>
          <a:xfrm>
            <a:off x="6095206" y="4120738"/>
            <a:ext cx="3891148" cy="558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0">
        <p:fade/>
      </p:transition>
    </mc:Choice>
    <mc:Fallback xmlns="">
      <p:transition spd="med" advTm="1203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31" y="237290"/>
            <a:ext cx="11282505" cy="82141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Easyspider</a:t>
            </a:r>
            <a:r>
              <a:rPr lang="zh-CN" altLang="en-US" dirty="0"/>
              <a:t>非功能需求测试用例及初步测试结果</a:t>
            </a:r>
            <a:endParaRPr 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433CF4C-A203-4D16-AB13-36A9001C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8564"/>
              </p:ext>
            </p:extLst>
          </p:nvPr>
        </p:nvGraphicFramePr>
        <p:xfrm>
          <a:off x="429581" y="1429406"/>
          <a:ext cx="11332838" cy="524168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682262">
                  <a:extLst>
                    <a:ext uri="{9D8B030D-6E8A-4147-A177-3AD203B41FA5}">
                      <a16:colId xmlns:a16="http://schemas.microsoft.com/office/drawing/2014/main" val="4234577283"/>
                    </a:ext>
                  </a:extLst>
                </a:gridCol>
                <a:gridCol w="1514563">
                  <a:extLst>
                    <a:ext uri="{9D8B030D-6E8A-4147-A177-3AD203B41FA5}">
                      <a16:colId xmlns:a16="http://schemas.microsoft.com/office/drawing/2014/main" val="3506107671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46518469"/>
                    </a:ext>
                  </a:extLst>
                </a:gridCol>
                <a:gridCol w="1831828">
                  <a:extLst>
                    <a:ext uri="{9D8B030D-6E8A-4147-A177-3AD203B41FA5}">
                      <a16:colId xmlns:a16="http://schemas.microsoft.com/office/drawing/2014/main" val="136544869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42719386"/>
                    </a:ext>
                  </a:extLst>
                </a:gridCol>
                <a:gridCol w="1832185">
                  <a:extLst>
                    <a:ext uri="{9D8B030D-6E8A-4147-A177-3AD203B41FA5}">
                      <a16:colId xmlns:a16="http://schemas.microsoft.com/office/drawing/2014/main" val="1218237213"/>
                    </a:ext>
                  </a:extLst>
                </a:gridCol>
              </a:tblGrid>
              <a:tr h="377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测试用例编号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测试用例名称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测试重点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测试输入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预期输出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实际输出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3038255586"/>
                  </a:ext>
                </a:extLst>
              </a:tr>
              <a:tr h="574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NFT02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浏览器兼容性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测试在多种不同的浏览器环境（</a:t>
                      </a:r>
                      <a:r>
                        <a:rPr lang="en-US" altLang="zh-CN" sz="1200" u="none" strike="noStrike" dirty="0">
                          <a:effectLst/>
                        </a:rPr>
                        <a:t>Chrome</a:t>
                      </a:r>
                      <a:r>
                        <a:rPr lang="zh-CN" altLang="en-US" sz="1200" u="none" strike="noStrike" dirty="0">
                          <a:effectLst/>
                        </a:rPr>
                        <a:t>、</a:t>
                      </a:r>
                      <a:r>
                        <a:rPr lang="en-US" altLang="zh-CN" sz="1200" u="none" strike="noStrike" dirty="0">
                          <a:effectLst/>
                        </a:rPr>
                        <a:t>Edge</a:t>
                      </a:r>
                      <a:r>
                        <a:rPr lang="zh-CN" altLang="en-US" sz="1200" u="none" strike="noStrike" dirty="0">
                          <a:effectLst/>
                        </a:rPr>
                        <a:t>、</a:t>
                      </a:r>
                      <a:r>
                        <a:rPr lang="en-US" altLang="zh-CN" sz="1200" u="none" strike="noStrike" dirty="0">
                          <a:effectLst/>
                        </a:rPr>
                        <a:t>Firefox</a:t>
                      </a:r>
                      <a:r>
                        <a:rPr lang="zh-CN" altLang="en-US" sz="1200" u="none" strike="noStrike" dirty="0">
                          <a:effectLst/>
                        </a:rPr>
                        <a:t>）下，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EasySpider</a:t>
                      </a:r>
                      <a:r>
                        <a:rPr lang="en-US" altLang="zh-CN" sz="1200" u="none" strike="noStrike" dirty="0">
                          <a:effectLst/>
                        </a:rPr>
                        <a:t> Web</a:t>
                      </a:r>
                      <a:r>
                        <a:rPr lang="zh-CN" altLang="en-US" sz="1200" u="none" strike="noStrike" dirty="0">
                          <a:effectLst/>
                        </a:rPr>
                        <a:t>的页面元素是否依旧能够正确显示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无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页面元素显示正常，跳转无误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页面元素显示正常，跳转无误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1940520676"/>
                  </a:ext>
                </a:extLst>
              </a:tr>
              <a:tr h="585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NFT04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从提供模板创建新站点爬虫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</a:t>
                      </a:r>
                      <a:r>
                        <a:rPr lang="en-US" altLang="zh-CN" sz="1200" u="none" strike="noStrike">
                          <a:effectLst/>
                        </a:rPr>
                        <a:t>EasySpider</a:t>
                      </a:r>
                      <a:r>
                        <a:rPr lang="zh-CN" altLang="en-US" sz="1200" u="none" strike="noStrike">
                          <a:effectLst/>
                        </a:rPr>
                        <a:t>的后续业务拓展能力，是否可以为用户提供源源不断的新爬虫模板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&lt;‘</a:t>
                      </a:r>
                      <a:r>
                        <a:rPr lang="zh-CN" altLang="en-US" sz="1200" u="none" strike="noStrike" dirty="0">
                          <a:effectLst/>
                        </a:rPr>
                        <a:t>张艺谋’，</a:t>
                      </a:r>
                      <a:r>
                        <a:rPr lang="en-US" altLang="zh-CN" sz="1200" u="none" strike="noStrike" dirty="0">
                          <a:effectLst/>
                        </a:rPr>
                        <a:t>1&gt;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测试过程中涉及的各个测试用例都通过，无异常发生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无异常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4191665685"/>
                  </a:ext>
                </a:extLst>
              </a:tr>
              <a:tr h="6237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NFT05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用户密码强度要求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</a:t>
                      </a:r>
                      <a:r>
                        <a:rPr lang="en-US" altLang="zh-CN" sz="1200" u="none" strike="noStrike">
                          <a:effectLst/>
                        </a:rPr>
                        <a:t>EasySpider</a:t>
                      </a:r>
                      <a:r>
                        <a:rPr lang="zh-CN" altLang="en-US" sz="1200" u="none" strike="noStrike">
                          <a:effectLst/>
                        </a:rPr>
                        <a:t>的用户账户密码是否达到安全性要求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&lt;123&gt; &lt;123456789&gt;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密码</a:t>
                      </a:r>
                      <a:r>
                        <a:rPr lang="en-US" altLang="zh-CN" sz="1200" u="none" strike="noStrike" dirty="0">
                          <a:effectLst/>
                        </a:rPr>
                        <a:t>&lt;123&gt;</a:t>
                      </a:r>
                      <a:r>
                        <a:rPr lang="zh-CN" altLang="en-US" sz="1200" u="none" strike="noStrike" dirty="0">
                          <a:effectLst/>
                        </a:rPr>
                        <a:t>无法通过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密码</a:t>
                      </a:r>
                      <a:r>
                        <a:rPr lang="en-US" altLang="zh-CN" sz="1200" u="none" strike="noStrike" dirty="0">
                          <a:effectLst/>
                        </a:rPr>
                        <a:t>&lt;123&gt;</a:t>
                      </a:r>
                      <a:r>
                        <a:rPr lang="zh-CN" altLang="en-US" sz="1200" u="none" strike="noStrike" dirty="0">
                          <a:effectLst/>
                        </a:rPr>
                        <a:t>无法通过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2069864207"/>
                  </a:ext>
                </a:extLst>
              </a:tr>
              <a:tr h="940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NFT06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SQL</a:t>
                      </a:r>
                      <a:r>
                        <a:rPr lang="zh-CN" altLang="en-US" sz="1200" u="none" strike="noStrike" dirty="0">
                          <a:effectLst/>
                        </a:rPr>
                        <a:t>注入攻击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EasySpider</a:t>
                      </a:r>
                      <a:r>
                        <a:rPr lang="zh-CN" altLang="en-US" sz="1200" u="none" strike="noStrike" dirty="0">
                          <a:effectLst/>
                        </a:rPr>
                        <a:t>后端抵抗</a:t>
                      </a:r>
                      <a:r>
                        <a:rPr lang="en-US" altLang="zh-CN" sz="1200" u="none" strike="noStrike" dirty="0">
                          <a:effectLst/>
                        </a:rPr>
                        <a:t>SQL</a:t>
                      </a:r>
                      <a:r>
                        <a:rPr lang="zh-CN" altLang="en-US" sz="1200" u="none" strike="noStrike" dirty="0">
                          <a:effectLst/>
                        </a:rPr>
                        <a:t>注入攻击的能力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&lt;select * from test where id=1 and 1=1&gt; &lt;select * from test where name='admin' and 1=1 '&gt;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数据库数据没有外泄，内部也没有遭到破坏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数据库数据没有外泄，内部也没有遭到破坏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1061451243"/>
                  </a:ext>
                </a:extLst>
              </a:tr>
              <a:tr h="3779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NFT07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CSRF</a:t>
                      </a:r>
                      <a:r>
                        <a:rPr lang="zh-CN" altLang="en-US" sz="1200" u="none" strike="noStrike" dirty="0">
                          <a:effectLst/>
                        </a:rPr>
                        <a:t>攻击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</a:t>
                      </a:r>
                      <a:r>
                        <a:rPr lang="en-US" altLang="zh-CN" sz="1200" u="none" strike="noStrike">
                          <a:effectLst/>
                        </a:rPr>
                        <a:t>EasySpider</a:t>
                      </a:r>
                      <a:r>
                        <a:rPr lang="zh-CN" altLang="en-US" sz="1200" u="none" strike="noStrike">
                          <a:effectLst/>
                        </a:rPr>
                        <a:t>后端抵抗</a:t>
                      </a:r>
                      <a:r>
                        <a:rPr lang="en-US" altLang="zh-CN" sz="1200" u="none" strike="noStrike">
                          <a:effectLst/>
                        </a:rPr>
                        <a:t>CSRF</a:t>
                      </a:r>
                      <a:r>
                        <a:rPr lang="zh-CN" altLang="en-US" sz="1200" u="none" strike="noStrike">
                          <a:effectLst/>
                        </a:rPr>
                        <a:t>攻击的能力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&lt;request&gt;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测试脚本得到无效的</a:t>
                      </a:r>
                      <a:r>
                        <a:rPr lang="en-US" sz="1200" u="none" strike="noStrike">
                          <a:effectLst/>
                        </a:rPr>
                        <a:t>Response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测试脚本得到无效的</a:t>
                      </a:r>
                      <a:r>
                        <a:rPr lang="en-US" sz="1200" u="none" strike="noStrike">
                          <a:effectLst/>
                        </a:rPr>
                        <a:t>Response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1891773152"/>
                  </a:ext>
                </a:extLst>
              </a:tr>
              <a:tr h="565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NFT08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XSS</a:t>
                      </a:r>
                      <a:r>
                        <a:rPr lang="zh-CN" altLang="en-US" sz="1200" u="none" strike="noStrike" dirty="0">
                          <a:effectLst/>
                        </a:rPr>
                        <a:t>攻击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</a:t>
                      </a:r>
                      <a:r>
                        <a:rPr lang="en-US" altLang="zh-CN" sz="1200" u="none" strike="noStrike">
                          <a:effectLst/>
                        </a:rPr>
                        <a:t>EasySpider</a:t>
                      </a:r>
                      <a:r>
                        <a:rPr lang="zh-CN" altLang="en-US" sz="1200" u="none" strike="noStrike">
                          <a:effectLst/>
                        </a:rPr>
                        <a:t>后端抵抗</a:t>
                      </a:r>
                      <a:r>
                        <a:rPr lang="en-US" altLang="zh-CN" sz="1200" u="none" strike="noStrike">
                          <a:effectLst/>
                        </a:rPr>
                        <a:t>XSS</a:t>
                      </a:r>
                      <a:r>
                        <a:rPr lang="zh-CN" altLang="en-US" sz="1200" u="none" strike="noStrike">
                          <a:effectLst/>
                        </a:rPr>
                        <a:t>攻击的能力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&lt;'&lt;script src="http://xxx.js"&gt;&lt;/script&gt;'&gt;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攻击未生效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攻击未生效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1418303353"/>
                  </a:ext>
                </a:extLst>
              </a:tr>
              <a:tr h="3779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NFT10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爬取具有反爬虫机制的站点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验证各种爬虫模板中的各类反爬虫手段切实有效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&lt;‘</a:t>
                      </a:r>
                      <a:r>
                        <a:rPr lang="zh-CN" altLang="en-US" sz="1200" u="none" strike="noStrike">
                          <a:effectLst/>
                        </a:rPr>
                        <a:t>张艺谋’，</a:t>
                      </a:r>
                      <a:r>
                        <a:rPr lang="en-US" altLang="zh-CN" sz="1200" u="none" strike="noStrike">
                          <a:effectLst/>
                        </a:rPr>
                        <a:t>1&gt;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目标网站数据爬取失败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目标网站数据爬取失败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1046185556"/>
                  </a:ext>
                </a:extLst>
              </a:tr>
              <a:tr h="8189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NFT11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爬虫节点失效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验证在产品运行过程中，部分节点发生宕机的情况下，用户任务是否能够依旧平稳运行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&lt;‘</a:t>
                      </a:r>
                      <a:r>
                        <a:rPr lang="zh-CN" altLang="en-US" sz="1200" u="none" strike="noStrike" dirty="0">
                          <a:effectLst/>
                        </a:rPr>
                        <a:t>张艺谋’，</a:t>
                      </a:r>
                      <a:r>
                        <a:rPr lang="en-US" altLang="zh-CN" sz="1200" u="none" strike="noStrike" dirty="0">
                          <a:effectLst/>
                        </a:rPr>
                        <a:t>100&gt;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被关闭服务器上的任务被分配到别处节点，从用户角度来看爬虫任务不受影响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任务正常完成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381682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3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1707">
        <p:fade/>
      </p:transition>
    </mc:Choice>
    <mc:Fallback xmlns="">
      <p:transition spd="med" advTm="1717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31" y="237290"/>
            <a:ext cx="11236555" cy="821417"/>
          </a:xfrm>
        </p:spPr>
        <p:txBody>
          <a:bodyPr>
            <a:normAutofit/>
          </a:bodyPr>
          <a:lstStyle/>
          <a:p>
            <a:r>
              <a:rPr lang="en-US" altLang="zh-CN" dirty="0"/>
              <a:t>Easyspider</a:t>
            </a:r>
            <a:r>
              <a:rPr lang="zh-CN" altLang="en-US" dirty="0"/>
              <a:t>性能测试方案及结果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C33C3D-72FA-4F65-BB88-04A8956DB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47" y="1441456"/>
            <a:ext cx="4592722" cy="3664424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1BF7CBB-A5C3-4B41-8E6C-7CFC507F0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79186"/>
              </p:ext>
            </p:extLst>
          </p:nvPr>
        </p:nvGraphicFramePr>
        <p:xfrm>
          <a:off x="440861" y="1588665"/>
          <a:ext cx="5655139" cy="2542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5528">
                  <a:extLst>
                    <a:ext uri="{9D8B030D-6E8A-4147-A177-3AD203B41FA5}">
                      <a16:colId xmlns:a16="http://schemas.microsoft.com/office/drawing/2014/main" val="980175745"/>
                    </a:ext>
                  </a:extLst>
                </a:gridCol>
                <a:gridCol w="2004110">
                  <a:extLst>
                    <a:ext uri="{9D8B030D-6E8A-4147-A177-3AD203B41FA5}">
                      <a16:colId xmlns:a16="http://schemas.microsoft.com/office/drawing/2014/main" val="230824647"/>
                    </a:ext>
                  </a:extLst>
                </a:gridCol>
                <a:gridCol w="1885501">
                  <a:extLst>
                    <a:ext uri="{9D8B030D-6E8A-4147-A177-3AD203B41FA5}">
                      <a16:colId xmlns:a16="http://schemas.microsoft.com/office/drawing/2014/main" val="3878742188"/>
                    </a:ext>
                  </a:extLst>
                </a:gridCol>
              </a:tblGrid>
              <a:tr h="16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性能场景</a:t>
                      </a:r>
                      <a:endParaRPr lang="zh-CN" sz="1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6658" marR="666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执行策略</a:t>
                      </a:r>
                      <a:endParaRPr lang="zh-CN" sz="1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6658" marR="666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结果分析方法</a:t>
                      </a:r>
                      <a:endParaRPr lang="zh-CN" sz="1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6658" marR="66658" marT="0" marB="0" anchor="ctr"/>
                </a:tc>
                <a:extLst>
                  <a:ext uri="{0D108BD9-81ED-4DB2-BD59-A6C34878D82A}">
                    <a16:rowId xmlns:a16="http://schemas.microsoft.com/office/drawing/2014/main" val="2645573113"/>
                  </a:ext>
                </a:extLst>
              </a:tr>
              <a:tr h="15032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采用</a:t>
                      </a:r>
                      <a:r>
                        <a:rPr lang="en-US" sz="1000" kern="100">
                          <a:effectLst/>
                        </a:rPr>
                        <a:t>EasySpider</a:t>
                      </a:r>
                      <a:r>
                        <a:rPr lang="zh-CN" sz="1000" kern="100">
                          <a:effectLst/>
                        </a:rPr>
                        <a:t>完成爬虫任务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58" marR="6665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分别采用两种不同的性能场景下，完成豆瓣电影、豆瓣电影以及豆瓣音乐相关的爬虫任务；任务负载从低到高，覆盖所有的使用场景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58" marR="66658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得到不同工作负载特点下，相同工作量的任务消耗时间或是相同时间下完成的工作量，并通过绘制图表的方式进行对比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58" marR="66658" marT="0" marB="0" anchor="ctr"/>
                </a:tc>
                <a:extLst>
                  <a:ext uri="{0D108BD9-81ED-4DB2-BD59-A6C34878D82A}">
                    <a16:rowId xmlns:a16="http://schemas.microsoft.com/office/drawing/2014/main" val="3606874603"/>
                  </a:ext>
                </a:extLst>
              </a:tr>
              <a:tr h="8701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采用一般的爬虫脚本完成爬虫任务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58" marR="6665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分别记录单位时间内，两种不同的性能场景下，持续爬取数据的数据量大小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58" marR="6665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5432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9BD2A47-B307-42C9-9A54-9B1BC9CBA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1895"/>
              </p:ext>
            </p:extLst>
          </p:nvPr>
        </p:nvGraphicFramePr>
        <p:xfrm>
          <a:off x="462431" y="4755978"/>
          <a:ext cx="5611997" cy="1286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058">
                  <a:extLst>
                    <a:ext uri="{9D8B030D-6E8A-4147-A177-3AD203B41FA5}">
                      <a16:colId xmlns:a16="http://schemas.microsoft.com/office/drawing/2014/main" val="3812685318"/>
                    </a:ext>
                  </a:extLst>
                </a:gridCol>
                <a:gridCol w="1988822">
                  <a:extLst>
                    <a:ext uri="{9D8B030D-6E8A-4147-A177-3AD203B41FA5}">
                      <a16:colId xmlns:a16="http://schemas.microsoft.com/office/drawing/2014/main" val="3362629558"/>
                    </a:ext>
                  </a:extLst>
                </a:gridCol>
                <a:gridCol w="1871117">
                  <a:extLst>
                    <a:ext uri="{9D8B030D-6E8A-4147-A177-3AD203B41FA5}">
                      <a16:colId xmlns:a16="http://schemas.microsoft.com/office/drawing/2014/main" val="3586937657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性能场景</a:t>
                      </a:r>
                      <a:endParaRPr lang="zh-CN" sz="105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执行策略</a:t>
                      </a:r>
                      <a:endParaRPr lang="zh-CN" sz="105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结果分析方法</a:t>
                      </a:r>
                      <a:endParaRPr lang="zh-CN" sz="105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1777440"/>
                  </a:ext>
                </a:extLst>
              </a:tr>
              <a:tr h="998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采用</a:t>
                      </a:r>
                      <a:r>
                        <a:rPr lang="en-US" sz="1050" kern="100">
                          <a:effectLst/>
                        </a:rPr>
                        <a:t>EasySpider</a:t>
                      </a:r>
                      <a:r>
                        <a:rPr lang="zh-CN" sz="1050" kern="100">
                          <a:effectLst/>
                        </a:rPr>
                        <a:t>完成爬虫任务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采用</a:t>
                      </a:r>
                      <a:r>
                        <a:rPr lang="en-US" sz="1050" kern="100" dirty="0" err="1">
                          <a:effectLst/>
                        </a:rPr>
                        <a:t>EasySpider</a:t>
                      </a:r>
                      <a:r>
                        <a:rPr lang="zh-CN" sz="1050" kern="100" dirty="0">
                          <a:effectLst/>
                        </a:rPr>
                        <a:t>在一段较长时间内持续爬取数据，记录爬取数据量与时间的关系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通过分析吞吐量与时间的图线关系，分析系统平稳特性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951196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7190A023-EF7B-475F-950F-173F72E355D8}"/>
              </a:ext>
            </a:extLst>
          </p:cNvPr>
          <p:cNvSpPr/>
          <p:nvPr/>
        </p:nvSpPr>
        <p:spPr>
          <a:xfrm>
            <a:off x="2121174" y="42276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爬取性能测试方案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2A7150-1629-42F1-99FC-48A46CF2F87D}"/>
              </a:ext>
            </a:extLst>
          </p:cNvPr>
          <p:cNvSpPr/>
          <p:nvPr/>
        </p:nvSpPr>
        <p:spPr>
          <a:xfrm>
            <a:off x="2236589" y="620147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平稳性测试方案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E8A48C-80A9-4EA8-BAB3-2635AF086649}"/>
              </a:ext>
            </a:extLst>
          </p:cNvPr>
          <p:cNvSpPr txBox="1"/>
          <p:nvPr/>
        </p:nvSpPr>
        <p:spPr>
          <a:xfrm>
            <a:off x="6914036" y="5192228"/>
            <a:ext cx="4815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/>
              <a:t>前</a:t>
            </a:r>
            <a:r>
              <a:rPr lang="en-US" altLang="zh-CN" sz="1600" dirty="0"/>
              <a:t>100</a:t>
            </a:r>
            <a:r>
              <a:rPr lang="zh-CN" altLang="en-US" sz="1600" dirty="0"/>
              <a:t>页爬取</a:t>
            </a:r>
            <a:r>
              <a:rPr lang="en-US" altLang="zh-CN" sz="1600" dirty="0"/>
              <a:t>item</a:t>
            </a:r>
            <a:r>
              <a:rPr lang="zh-CN" altLang="en-US" sz="1600" dirty="0"/>
              <a:t>的数量（理论值为</a:t>
            </a:r>
            <a:r>
              <a:rPr lang="en-US" altLang="zh-CN" sz="1600" dirty="0"/>
              <a:t>1500</a:t>
            </a:r>
            <a:r>
              <a:rPr lang="zh-CN" altLang="en-US" sz="1600" dirty="0"/>
              <a:t>个）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Easyspider</a:t>
            </a:r>
            <a:r>
              <a:rPr lang="zh-CN" altLang="en-US" sz="1600" dirty="0"/>
              <a:t>：</a:t>
            </a:r>
            <a:r>
              <a:rPr lang="en-US" altLang="zh-CN" sz="1600" dirty="0"/>
              <a:t>1224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Baseline</a:t>
            </a:r>
            <a:r>
              <a:rPr lang="zh-CN" altLang="en-US" sz="1600" dirty="0"/>
              <a:t>：</a:t>
            </a:r>
            <a:r>
              <a:rPr lang="en-US" altLang="zh-CN" sz="1600" dirty="0"/>
              <a:t>1060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Baseline</a:t>
            </a:r>
            <a:r>
              <a:rPr lang="zh-CN" altLang="en-US" sz="1600" dirty="0"/>
              <a:t>（</a:t>
            </a:r>
            <a:r>
              <a:rPr lang="en-US" altLang="zh-CN" sz="1600" dirty="0"/>
              <a:t>Proxy</a:t>
            </a:r>
            <a:r>
              <a:rPr lang="zh-CN" altLang="en-US" sz="1600" dirty="0"/>
              <a:t>）：</a:t>
            </a:r>
            <a:r>
              <a:rPr lang="en-US" altLang="zh-CN" sz="1600" dirty="0"/>
              <a:t>1426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525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947">
        <p:fade/>
      </p:transition>
    </mc:Choice>
    <mc:Fallback xmlns="">
      <p:transition spd="med" advTm="519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59674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开发工作总结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19622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测试需求分析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679570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测试用例设计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3951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3164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">
        <p:fade/>
      </p:transition>
    </mc:Choice>
    <mc:Fallback xmlns="">
      <p:transition spd="med" advTm="4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下周工作计划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454991"/>
              </p:ext>
            </p:extLst>
          </p:nvPr>
        </p:nvGraphicFramePr>
        <p:xfrm>
          <a:off x="1203325" y="1533525"/>
          <a:ext cx="9783763" cy="4684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8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51">
        <p:fade/>
      </p:transition>
    </mc:Choice>
    <mc:Fallback xmlns="">
      <p:transition spd="med" advTm="945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产品演示</a:t>
            </a:r>
            <a:endParaRPr lang="zh-CN" altLang="en-US" dirty="0"/>
          </a:p>
        </p:txBody>
      </p:sp>
      <p:pic>
        <p:nvPicPr>
          <p:cNvPr id="5" name="产品演示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97050" y="1533525"/>
            <a:ext cx="8596313" cy="4684713"/>
          </a:xfrm>
        </p:spPr>
      </p:pic>
    </p:spTree>
    <p:extLst>
      <p:ext uri="{BB962C8B-B14F-4D97-AF65-F5344CB8AC3E}">
        <p14:creationId xmlns:p14="http://schemas.microsoft.com/office/powerpoint/2010/main" val="163042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开发工作总结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上周已完成项目所有功能的开发以及在服务器上的部署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已完成豆瓣电影、豆瓣图书和豆瓣音乐三个爬虫模板的编写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hlinkClick r:id="rId2"/>
              </a:rPr>
              <a:t>http://47.115.133.129:12080/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4889769"/>
              </p:ext>
            </p:extLst>
          </p:nvPr>
        </p:nvGraphicFramePr>
        <p:xfrm>
          <a:off x="6230938" y="1479550"/>
          <a:ext cx="486085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1998434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5325608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4100653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3191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网站前端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协调前后端接口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670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郭浩隆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C2C2C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+mn-cs"/>
                        </a:rPr>
                        <a:t>协调前后端接口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C2C2C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62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网站后端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赵正阳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C2C2C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+mn-cs"/>
                        </a:rPr>
                        <a:t>协调前后端接口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47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爬虫模板编写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沈一聪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设计反爬虫策略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28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调度器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梁远志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分布式部署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401217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38" y="4041261"/>
            <a:ext cx="7301324" cy="27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0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98">
        <p:fade/>
      </p:transition>
    </mc:Choice>
    <mc:Fallback xmlns="">
      <p:transition spd="med" advTm="2219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201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45">
        <p:fade/>
      </p:transition>
    </mc:Choice>
    <mc:Fallback xmlns="">
      <p:transition spd="med" advTm="13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B6F938-2E0C-4CFA-967A-BEC1F74B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系统的部署情况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72603-E694-4A54-943C-BA5B9DDE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01" y="1377932"/>
            <a:ext cx="8977797" cy="50430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711A39-9F90-47D8-BE7D-97CE7D059768}"/>
              </a:ext>
            </a:extLst>
          </p:cNvPr>
          <p:cNvSpPr txBox="1"/>
          <p:nvPr/>
        </p:nvSpPr>
        <p:spPr>
          <a:xfrm>
            <a:off x="6555179" y="5592551"/>
            <a:ext cx="52013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阿里云：</a:t>
            </a:r>
            <a:r>
              <a:rPr lang="en-US" altLang="zh-CN" dirty="0"/>
              <a:t>4 x ecs.t5-c1m2.large</a:t>
            </a:r>
            <a:r>
              <a:rPr lang="zh-CN" altLang="en-US" dirty="0"/>
              <a:t>实例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Azure</a:t>
            </a:r>
            <a:r>
              <a:rPr lang="zh-CN" altLang="en-US" dirty="0"/>
              <a:t>：</a:t>
            </a:r>
            <a:r>
              <a:rPr lang="en-US" altLang="zh-CN" dirty="0"/>
              <a:t>2 x Standard_B1s</a:t>
            </a:r>
            <a:r>
              <a:rPr lang="zh-CN" altLang="en-US" dirty="0"/>
              <a:t>实例（后备）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9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727">
        <p:fade/>
      </p:transition>
    </mc:Choice>
    <mc:Fallback xmlns="">
      <p:transition spd="med" advTm="21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BBA1-B8FC-4F70-8290-582F5E61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调度器在服务器上的部署运行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FD0E4-0FBA-4CA5-8378-EB3B85A84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46" y="1533525"/>
            <a:ext cx="8370921" cy="46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78">
        <p:fade/>
      </p:transition>
    </mc:Choice>
    <mc:Fallback xmlns="">
      <p:transition spd="med" advTm="73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59674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开发工作总结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19622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测试需求分析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679570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测试用例设计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3951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26984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42">
        <p:fade/>
      </p:transition>
    </mc:Choice>
    <mc:Fallback xmlns="">
      <p:transition spd="med" advTm="31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测试前需准备文档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783964"/>
              </p:ext>
            </p:extLst>
          </p:nvPr>
        </p:nvGraphicFramePr>
        <p:xfrm>
          <a:off x="1164000" y="1759782"/>
          <a:ext cx="9864000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val="239581141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1884867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63129179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336078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是否可用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是否已接收评审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编写者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23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H-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EasySpider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软件需求规格说明书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v1.3.3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组全体成员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93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H-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EasySpider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测试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需求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规格说明书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组全体成员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9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H-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EasySpider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实现方案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组全体成员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879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功能需求测试方案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赵正阳、宋冰晨、郭浩隆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288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非功能测试方案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梁远志、沈一聪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691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性能测试方案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沈一聪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672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测试计划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组全体成员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19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测试工具参考文档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沈一聪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6384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663">
        <p:fade/>
      </p:transition>
    </mc:Choice>
    <mc:Fallback xmlns="">
      <p:transition spd="med" advTm="286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测试完成后需提交文档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9840"/>
              </p:ext>
            </p:extLst>
          </p:nvPr>
        </p:nvGraphicFramePr>
        <p:xfrm>
          <a:off x="1813030" y="2420620"/>
          <a:ext cx="8565941" cy="2016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5941">
                  <a:extLst>
                    <a:ext uri="{9D8B030D-6E8A-4147-A177-3AD203B41FA5}">
                      <a16:colId xmlns:a16="http://schemas.microsoft.com/office/drawing/2014/main" val="258241434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9712605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9120014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670533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是否可用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是否已接收评审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编写者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99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功能需求测试报告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赵正阳、宋冰晨、郭浩隆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352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非功能需求测试报告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梁远志、沈一聪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777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性能测试报告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沈一聪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575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测试结果总结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组全体成员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128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0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28">
        <p:fade/>
      </p:transition>
    </mc:Choice>
    <mc:Fallback xmlns="">
      <p:transition spd="med" advTm="94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功能性需求测试用例与需求用例对照表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91668"/>
              </p:ext>
            </p:extLst>
          </p:nvPr>
        </p:nvGraphicFramePr>
        <p:xfrm>
          <a:off x="2226000" y="1635249"/>
          <a:ext cx="7740000" cy="484833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04620143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51969112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15825087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67582954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编号</a:t>
                      </a:r>
                      <a:endParaRPr 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测试用例名称</a:t>
                      </a:r>
                      <a:endParaRPr 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对应需求用例</a:t>
                      </a:r>
                      <a:endParaRPr 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蕴含需求用例</a:t>
                      </a:r>
                      <a:endParaRPr 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197197636"/>
                  </a:ext>
                </a:extLst>
              </a:tr>
              <a:tr h="211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FT01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浏览爬取站点列表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浏览爬虫列表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2392333831"/>
                  </a:ext>
                </a:extLst>
              </a:tr>
              <a:tr h="704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FT02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浏览热门站点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57914964"/>
                  </a:ext>
                </a:extLst>
              </a:tr>
              <a:tr h="1409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FT03-1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在用户首页按关键字搜索爬取站点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sz="1200" kern="100" dirty="0">
                          <a:effectLst/>
                        </a:rPr>
                        <a:t>过滤关键字搜索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707755762"/>
                  </a:ext>
                </a:extLst>
              </a:tr>
              <a:tr h="211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FT03-2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在模板选择页面按关键字搜索爬取站点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779496419"/>
                  </a:ext>
                </a:extLst>
              </a:tr>
              <a:tr h="211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按类别列出爬取站点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按类别搜索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773674951"/>
                  </a:ext>
                </a:extLst>
              </a:tr>
              <a:tr h="1476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浏览同站点下所有模板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15385353"/>
                  </a:ext>
                </a:extLst>
              </a:tr>
              <a:tr h="738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指定站点排序方式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123169028"/>
                  </a:ext>
                </a:extLst>
              </a:tr>
              <a:tr h="738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浏览模板详情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915894548"/>
                  </a:ext>
                </a:extLst>
              </a:tr>
              <a:tr h="1476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FT08-1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编辑任务配置参数后重新运行任务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44138686"/>
                  </a:ext>
                </a:extLst>
              </a:tr>
              <a:tr h="738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FT08-2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重新运行任务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1395269"/>
                  </a:ext>
                </a:extLst>
              </a:tr>
              <a:tr h="986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FT09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创建爬虫任务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添加爬虫任务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选择爬虫模板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配置爬虫方案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Tasker</a:t>
                      </a:r>
                      <a:r>
                        <a:rPr lang="zh-CN" sz="1200" kern="100" dirty="0">
                          <a:effectLst/>
                        </a:rPr>
                        <a:t>新增任务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Tasker</a:t>
                      </a:r>
                      <a:r>
                        <a:rPr lang="zh-CN" sz="1200" kern="100" dirty="0">
                          <a:effectLst/>
                        </a:rPr>
                        <a:t>动态生成爬虫脚本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Tasker</a:t>
                      </a:r>
                      <a:r>
                        <a:rPr lang="zh-CN" sz="1200" kern="100" dirty="0">
                          <a:effectLst/>
                        </a:rPr>
                        <a:t>获取服务器负载情况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2763601070"/>
                  </a:ext>
                </a:extLst>
              </a:tr>
              <a:tr h="422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查询爬虫任务列表及各任务进度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查询爬虫任务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查询爬虫进度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Tasker</a:t>
                      </a:r>
                      <a:r>
                        <a:rPr lang="zh-CN" sz="1200" kern="100">
                          <a:effectLst/>
                        </a:rPr>
                        <a:t>查询任务状态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687694230"/>
                  </a:ext>
                </a:extLst>
              </a:tr>
              <a:tr h="2818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...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...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...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...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241728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868">
        <p:fade/>
      </p:transition>
    </mc:Choice>
    <mc:Fallback xmlns="">
      <p:transition spd="med" advTm="148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1873</TotalTime>
  <Words>2338</Words>
  <Application>Microsoft Office PowerPoint</Application>
  <PresentationFormat>宽屏</PresentationFormat>
  <Paragraphs>643</Paragraphs>
  <Slides>30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SimHei</vt:lpstr>
      <vt:lpstr>SimHei</vt:lpstr>
      <vt:lpstr>SimSun</vt:lpstr>
      <vt:lpstr>SimSun</vt:lpstr>
      <vt:lpstr>微软雅黑</vt:lpstr>
      <vt:lpstr>Arial</vt:lpstr>
      <vt:lpstr>Times New Roman</vt:lpstr>
      <vt:lpstr>Wingdings</vt:lpstr>
      <vt:lpstr>带状</vt:lpstr>
      <vt:lpstr>基于Scrapy的模板化爬虫程序管理平台</vt:lpstr>
      <vt:lpstr>PowerPoint 演示文稿</vt:lpstr>
      <vt:lpstr>开发工作总结</vt:lpstr>
      <vt:lpstr>系统的部署情况</vt:lpstr>
      <vt:lpstr>调度器在服务器上的部署运行</vt:lpstr>
      <vt:lpstr>PowerPoint 演示文稿</vt:lpstr>
      <vt:lpstr>测试前需准备文档</vt:lpstr>
      <vt:lpstr>测试完成后需提交文档</vt:lpstr>
      <vt:lpstr>功能性需求测试用例与需求用例对照表</vt:lpstr>
      <vt:lpstr>功能性需求测试用例与需求用例对照表</vt:lpstr>
      <vt:lpstr>非功能性需求测试用例与需求用例对照表</vt:lpstr>
      <vt:lpstr>测试计划及分工</vt:lpstr>
      <vt:lpstr>PowerPoint 演示文稿</vt:lpstr>
      <vt:lpstr>测试用例表格设计</vt:lpstr>
      <vt:lpstr>测试结果报告——测试覆盖表</vt:lpstr>
      <vt:lpstr>预览数据功能测试——赵正阳</vt:lpstr>
      <vt:lpstr>下载数据功能测试——赵正阳</vt:lpstr>
      <vt:lpstr>测试用例设计——宋冰晨</vt:lpstr>
      <vt:lpstr>测试用例设计——宋冰晨</vt:lpstr>
      <vt:lpstr>测试用例——郭浩隆</vt:lpstr>
      <vt:lpstr>管理员的节点管理功能测试——梁远志</vt:lpstr>
      <vt:lpstr>管理员的节点管理功能测试——梁远志</vt:lpstr>
      <vt:lpstr>管理员的节点管理功能测试——梁远志</vt:lpstr>
      <vt:lpstr>管理员的节点管理功能测试——梁远志</vt:lpstr>
      <vt:lpstr>Easyspider非功能需求测试用例及初步测试结果</vt:lpstr>
      <vt:lpstr>Easyspider性能测试方案及结果</vt:lpstr>
      <vt:lpstr>PowerPoint 演示文稿</vt:lpstr>
      <vt:lpstr>下周工作计划</vt:lpstr>
      <vt:lpstr>产品演示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正阳</dc:creator>
  <cp:lastModifiedBy>赵 正阳</cp:lastModifiedBy>
  <cp:revision>280</cp:revision>
  <dcterms:created xsi:type="dcterms:W3CDTF">2019-11-18T11:20:38Z</dcterms:created>
  <dcterms:modified xsi:type="dcterms:W3CDTF">2020-05-15T07:32:59Z</dcterms:modified>
</cp:coreProperties>
</file>