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1" r:id="rId2"/>
    <p:sldId id="340" r:id="rId3"/>
    <p:sldId id="345" r:id="rId4"/>
    <p:sldId id="342" r:id="rId5"/>
    <p:sldId id="346" r:id="rId6"/>
    <p:sldId id="350" r:id="rId7"/>
    <p:sldId id="361" r:id="rId8"/>
    <p:sldId id="356" r:id="rId9"/>
    <p:sldId id="354" r:id="rId10"/>
    <p:sldId id="358" r:id="rId11"/>
    <p:sldId id="359" r:id="rId12"/>
    <p:sldId id="347" r:id="rId13"/>
    <p:sldId id="348" r:id="rId14"/>
    <p:sldId id="349" r:id="rId15"/>
    <p:sldId id="343" r:id="rId16"/>
    <p:sldId id="33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06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5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3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3200" dirty="0" err="1"/>
              <a:t>EasySpider</a:t>
            </a:r>
            <a:r>
              <a:rPr lang="zh-CN" altLang="en-US" sz="3200" dirty="0" smtClean="0"/>
              <a:t>需求评审汇报</a:t>
            </a:r>
            <a:endParaRPr lang="en-US" altLang="zh-CN" sz="32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 smtClean="0"/>
              <a:t>2020.4.10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FE0C49-1053-435D-9C32-DF69F182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梁远志 数据库特性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908F9-B145-47AB-9AD5-5FF173094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533291"/>
            <a:ext cx="9784080" cy="27740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在进行系统整体的需求分析时，</a:t>
            </a:r>
            <a:r>
              <a:rPr lang="zh-CN" altLang="en-US" b="1" dirty="0"/>
              <a:t>数据流图</a:t>
            </a:r>
            <a:r>
              <a:rPr lang="zh-CN" altLang="en-US" dirty="0"/>
              <a:t>是常用的需求分析工具，它反映了外部实体（用户）对这个系统的数据的输入和输出的处理流程，由于它只反映系统必须完成的逻辑功能，所以它是一种功能模型。在结构化开发方法中，数据流图是需求分析阶段产生的结果。</a:t>
            </a:r>
            <a:endParaRPr lang="en-US" altLang="zh-CN" dirty="0"/>
          </a:p>
          <a:p>
            <a:r>
              <a:rPr lang="zh-CN" altLang="en-US" dirty="0"/>
              <a:t>此处的</a:t>
            </a:r>
            <a:r>
              <a:rPr lang="en-US" altLang="zh-CN" dirty="0"/>
              <a:t>UML</a:t>
            </a:r>
            <a:r>
              <a:rPr lang="zh-CN" altLang="en-US" dirty="0"/>
              <a:t>数据库图也只是简单的对系统的实体、实体的基本属性、以及实体间的关系进行识别。在需求分析中也常用</a:t>
            </a:r>
            <a:r>
              <a:rPr lang="en-US" altLang="zh-CN" dirty="0"/>
              <a:t>E-R</a:t>
            </a:r>
            <a:r>
              <a:rPr lang="zh-CN" altLang="en-US" dirty="0"/>
              <a:t>图或此类</a:t>
            </a:r>
            <a:r>
              <a:rPr lang="en-US" altLang="zh-CN" dirty="0"/>
              <a:t>UML</a:t>
            </a:r>
            <a:r>
              <a:rPr lang="zh-CN" altLang="en-US" dirty="0"/>
              <a:t>数据库图来表示</a:t>
            </a:r>
            <a:r>
              <a:rPr lang="zh-CN" altLang="en-US" b="1" dirty="0"/>
              <a:t>需求分析阶段的实体和关系的识别工作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因此不认为这些工作是对系统内部细节的描述。</a:t>
            </a:r>
          </a:p>
        </p:txBody>
      </p:sp>
      <p:pic>
        <p:nvPicPr>
          <p:cNvPr id="9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A6FD9-6D07-49F2-AFD2-58AAAA8D0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0" y="4521673"/>
            <a:ext cx="9663897" cy="14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98CD-7D5A-4E39-882B-47637DB7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对评审意见的改进</a:t>
            </a:r>
            <a:r>
              <a:rPr lang="en-US" altLang="zh-CN" dirty="0" smtClean="0"/>
              <a:t>——</a:t>
            </a:r>
            <a:r>
              <a:rPr lang="zh-CN" altLang="en-US" dirty="0"/>
              <a:t>梁远志</a:t>
            </a:r>
            <a:r>
              <a:rPr lang="zh-CN" altLang="en-US" dirty="0" smtClean="0"/>
              <a:t> 安全</a:t>
            </a:r>
            <a:r>
              <a:rPr lang="zh-CN" altLang="en-US" dirty="0"/>
              <a:t>和保密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277C42-BC27-4490-987E-BADD16A9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107" y="1631061"/>
            <a:ext cx="3599610" cy="4684630"/>
          </a:xfrm>
        </p:spPr>
        <p:txBody>
          <a:bodyPr/>
          <a:lstStyle/>
          <a:p>
            <a:r>
              <a:rPr lang="zh-CN" altLang="en-US" dirty="0"/>
              <a:t>此处的描述主要是描述实际部署相关的运行环境</a:t>
            </a:r>
            <a:endParaRPr lang="en-US" dirty="0"/>
          </a:p>
          <a:p>
            <a:r>
              <a:rPr lang="zh-CN" altLang="en-US" dirty="0"/>
              <a:t>防火墙、</a:t>
            </a:r>
            <a:r>
              <a:rPr lang="en-US" dirty="0"/>
              <a:t>DBMS</a:t>
            </a:r>
            <a:r>
              <a:rPr lang="zh-CN" altLang="en-US" dirty="0"/>
              <a:t>本身的部署设置并</a:t>
            </a:r>
            <a:r>
              <a:rPr lang="zh-CN" altLang="en-US" b="1" dirty="0"/>
              <a:t>不属于系统的一部分</a:t>
            </a:r>
            <a:endParaRPr lang="en-US" b="1" dirty="0"/>
          </a:p>
          <a:p>
            <a:r>
              <a:rPr lang="zh-CN" altLang="en-US" dirty="0"/>
              <a:t>同意“用户登录鉴定”作为一个功能需求（已在前文叙述），“用户密码加密存储”作为一个非功能性需求，已将两者删去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3F0BC6-348E-4E49-9856-8C5D17D9F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2" y="2822187"/>
            <a:ext cx="7973538" cy="3162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597645-7549-4E57-8E9B-E9B5219E0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3" y="1631061"/>
            <a:ext cx="7647858" cy="8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</a:t>
            </a:r>
            <a:r>
              <a:rPr lang="zh-CN" altLang="en-US" dirty="0" smtClean="0"/>
              <a:t>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宋冰晨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组和</a:t>
            </a:r>
            <a:r>
              <a:rPr lang="en-US" altLang="zh-CN" dirty="0"/>
              <a:t>I</a:t>
            </a:r>
            <a:r>
              <a:rPr lang="zh-CN" altLang="en-US" dirty="0"/>
              <a:t>组的评审意见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接受</a:t>
            </a:r>
            <a:r>
              <a:rPr lang="en-US" altLang="zh-CN" dirty="0"/>
              <a:t>A</a:t>
            </a:r>
            <a:r>
              <a:rPr lang="zh-CN" altLang="en-US" dirty="0"/>
              <a:t>组和</a:t>
            </a:r>
            <a:r>
              <a:rPr lang="en-US" altLang="zh-CN" dirty="0"/>
              <a:t>I</a:t>
            </a:r>
            <a:r>
              <a:rPr lang="zh-CN" altLang="en-US" dirty="0"/>
              <a:t>组的修改建议，采用规范的文字描述背景和业务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57B9F037-1FD9-4098-A2BC-403B36BFE9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0738116"/>
              </p:ext>
            </p:extLst>
          </p:nvPr>
        </p:nvGraphicFramePr>
        <p:xfrm>
          <a:off x="1206500" y="2216150"/>
          <a:ext cx="4753763" cy="35108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287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712269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1511167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179048986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4182293831"/>
                    </a:ext>
                  </a:extLst>
                </a:gridCol>
                <a:gridCol w="734253">
                  <a:extLst>
                    <a:ext uri="{9D8B030D-6E8A-4147-A177-3AD203B41FA5}">
                      <a16:colId xmlns:a16="http://schemas.microsoft.com/office/drawing/2014/main" val="3872850963"/>
                    </a:ext>
                  </a:extLst>
                </a:gridCol>
              </a:tblGrid>
              <a:tr h="2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报告人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处理人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意见反馈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背景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（第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文中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里程碑式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发行是在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应改成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里程碑式的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版本发行是在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”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张崇智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（第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页）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文中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数据库名称，配置原数据字段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标点错误，应改成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数据库名称、配置原数据字段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秦浩桐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578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</a:t>
                      </a: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业务需求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/3.1.1 Web UI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（第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个人认为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模板化爬虫程序管理平台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应是前端加后端，而本节所说的是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界面具有的业务需求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A-</a:t>
                      </a:r>
                      <a:r>
                        <a:rPr lang="zh-CN" sz="105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高明骏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348107"/>
                  </a:ext>
                </a:extLst>
              </a:tr>
              <a:tr h="899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第三段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网络爬网框架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通用网络抓取工具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首次公开发行是在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BSD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许可下于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2008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月发布的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存在用词不明确与句式问题。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夏欣怡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宋冰晨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287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7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-</a:t>
            </a:r>
            <a:r>
              <a:rPr lang="zh-CN" altLang="en-US" dirty="0"/>
              <a:t>宋冰晨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4.3</a:t>
            </a:r>
            <a:r>
              <a:rPr lang="zh-CN" altLang="en-US" dirty="0"/>
              <a:t>和</a:t>
            </a:r>
            <a:r>
              <a:rPr lang="en-US" altLang="zh-CN" dirty="0"/>
              <a:t>4.4</a:t>
            </a:r>
            <a:r>
              <a:rPr lang="zh-CN" altLang="en-US" dirty="0"/>
              <a:t>节分别详细描述了接口和安全保密相关细节，因此在假定和约束部分，添加对应章节的</a:t>
            </a:r>
            <a:r>
              <a:rPr lang="zh-CN" altLang="en-US" dirty="0" smtClean="0"/>
              <a:t>指向</a:t>
            </a:r>
            <a:endParaRPr lang="zh-CN" altLang="en-US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AD71256-805A-48E1-A3A8-728AAD060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1235958"/>
              </p:ext>
            </p:extLst>
          </p:nvPr>
        </p:nvGraphicFramePr>
        <p:xfrm>
          <a:off x="1206500" y="2216150"/>
          <a:ext cx="4753763" cy="1645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287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82777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3496704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缺少与其他应用的接口、安全和保密安全方面的描述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 UI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和后端的非功能性需求划分不准确，部分后端的非功能性需求位于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 UI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对于网站系统，缺少一些基本非功能性需求的描述，如网站可访问性、兼容性、可靠性、可维护性、访问性能等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66318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4FF0B84-1558-40CC-88EC-193E9803F18B}"/>
              </a:ext>
            </a:extLst>
          </p:cNvPr>
          <p:cNvSpPr/>
          <p:nvPr/>
        </p:nvSpPr>
        <p:spPr>
          <a:xfrm>
            <a:off x="1205890" y="2483318"/>
            <a:ext cx="4753763" cy="44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8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-</a:t>
            </a:r>
            <a:r>
              <a:rPr lang="zh-CN" altLang="en-US" dirty="0"/>
              <a:t>宋冰晨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重新划分前后端非功能性需求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</a:t>
            </a:r>
            <a:r>
              <a:rPr lang="en-US" altLang="zh-CN" dirty="0"/>
              <a:t>MDN</a:t>
            </a:r>
            <a:r>
              <a:rPr lang="zh-CN" altLang="en-US" dirty="0"/>
              <a:t>，扩充网站可靠性、兼容性等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AAD71256-805A-48E1-A3A8-728AAD0605F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06500" y="2216150"/>
          <a:ext cx="4753763" cy="1645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287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827772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3496704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</a:tblGrid>
              <a:tr h="2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缺少与其他应用的接口、安全和保密安全方面的描述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 UI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和后端的非功能性需求划分不准确，部分后端的非功能性需求位于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 UI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3.3.2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对于网站系统，缺少一些基本非功能性需求的描述，如网站可访问性、兼容性、可靠性、可维护性、访问性能等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66318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4FF0B84-1558-40CC-88EC-193E9803F18B}"/>
              </a:ext>
            </a:extLst>
          </p:cNvPr>
          <p:cNvSpPr/>
          <p:nvPr/>
        </p:nvSpPr>
        <p:spPr>
          <a:xfrm>
            <a:off x="1207008" y="2939201"/>
            <a:ext cx="4753763" cy="913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10">
            <a:extLst>
              <a:ext uri="{FF2B5EF4-FFF2-40B4-BE49-F238E27FC236}">
                <a16:creationId xmlns:a16="http://schemas.microsoft.com/office/drawing/2014/main" id="{E3393377-464A-4A1F-A226-C212D7FB374A}"/>
              </a:ext>
            </a:extLst>
          </p:cNvPr>
          <p:cNvSpPr/>
          <p:nvPr/>
        </p:nvSpPr>
        <p:spPr>
          <a:xfrm>
            <a:off x="5801711" y="4984317"/>
            <a:ext cx="588579" cy="4650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7C29EB-CC37-474D-95B8-B04D658F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14" y="3968307"/>
            <a:ext cx="2145312" cy="24169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C3D3E4-4EEC-4CA6-85DF-26829E5D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75" y="4450421"/>
            <a:ext cx="2334227" cy="15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组评审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结果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对评审意见的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改进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下周工作计划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</a:t>
            </a:r>
            <a:r>
              <a:rPr lang="zh-CN" altLang="en-US" dirty="0" smtClean="0"/>
              <a:t>需求分析复评审</a:t>
            </a:r>
            <a:r>
              <a:rPr lang="zh-CN" altLang="en-US" dirty="0"/>
              <a:t>，填写组间互评的评审表单</a:t>
            </a:r>
            <a:endParaRPr lang="en-US" altLang="zh-CN" dirty="0"/>
          </a:p>
          <a:p>
            <a:r>
              <a:rPr lang="zh-CN" altLang="en-US" dirty="0"/>
              <a:t>根据收到的</a:t>
            </a:r>
            <a:r>
              <a:rPr lang="zh-CN" altLang="en-US" dirty="0" smtClean="0"/>
              <a:t>意见再次进行</a:t>
            </a:r>
            <a:r>
              <a:rPr lang="zh-CN" altLang="en-US" dirty="0"/>
              <a:t>需求修订</a:t>
            </a:r>
          </a:p>
        </p:txBody>
      </p:sp>
    </p:spTree>
    <p:extLst>
      <p:ext uri="{BB962C8B-B14F-4D97-AF65-F5344CB8AC3E}">
        <p14:creationId xmlns:p14="http://schemas.microsoft.com/office/powerpoint/2010/main" val="29218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428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对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组评审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对评审意见的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改进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组评审结果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组员先单独评审，之后在小组会上整合评审意见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最终得出对</a:t>
            </a:r>
            <a:r>
              <a:rPr lang="en-US" altLang="zh-CN" dirty="0" smtClean="0"/>
              <a:t>F</a:t>
            </a:r>
            <a:r>
              <a:rPr lang="zh-CN" altLang="en-US" dirty="0" smtClean="0"/>
              <a:t>组的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个评审意见、对</a:t>
            </a:r>
            <a:r>
              <a:rPr lang="en-US" altLang="zh-CN" dirty="0" smtClean="0"/>
              <a:t>G</a:t>
            </a:r>
            <a:r>
              <a:rPr lang="zh-CN" altLang="en-US" dirty="0" smtClean="0"/>
              <a:t>组的</a:t>
            </a:r>
            <a:r>
              <a:rPr lang="en-US" altLang="zh-CN" dirty="0" smtClean="0"/>
              <a:t>23</a:t>
            </a:r>
            <a:r>
              <a:rPr lang="zh-CN" altLang="en-US" dirty="0" smtClean="0"/>
              <a:t>个评审意见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各组员提出的评审意见如下（相同的问题已合并）：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267257"/>
              </p:ext>
            </p:extLst>
          </p:nvPr>
        </p:nvGraphicFramePr>
        <p:xfrm>
          <a:off x="2352033" y="3476295"/>
          <a:ext cx="7487934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5978">
                  <a:extLst>
                    <a:ext uri="{9D8B030D-6E8A-4147-A177-3AD203B41FA5}">
                      <a16:colId xmlns:a16="http://schemas.microsoft.com/office/drawing/2014/main" val="1860095427"/>
                    </a:ext>
                  </a:extLst>
                </a:gridCol>
                <a:gridCol w="2495978">
                  <a:extLst>
                    <a:ext uri="{9D8B030D-6E8A-4147-A177-3AD203B41FA5}">
                      <a16:colId xmlns:a16="http://schemas.microsoft.com/office/drawing/2014/main" val="3126471862"/>
                    </a:ext>
                  </a:extLst>
                </a:gridCol>
                <a:gridCol w="2495978">
                  <a:extLst>
                    <a:ext uri="{9D8B030D-6E8A-4147-A177-3AD203B41FA5}">
                      <a16:colId xmlns:a16="http://schemas.microsoft.com/office/drawing/2014/main" val="111595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组员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评审组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意见个数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8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赵正阳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郭浩隆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沈一聪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98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梁远志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宋冰晨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58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2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064471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G</a:t>
            </a:r>
            <a:r>
              <a:rPr lang="zh-CN" alt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组评审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结果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024419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对评审意见的</a:t>
            </a:r>
            <a:r>
              <a:rPr lang="zh-CN" altLang="en-US" dirty="0"/>
              <a:t>改进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3984367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下周工作计划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共收到</a:t>
            </a:r>
            <a:r>
              <a:rPr lang="en-US" altLang="zh-CN" dirty="0"/>
              <a:t>A</a:t>
            </a:r>
            <a:r>
              <a:rPr lang="zh-CN" altLang="en-US" dirty="0"/>
              <a:t>组的</a:t>
            </a:r>
            <a:r>
              <a:rPr lang="en-US" altLang="zh-CN" dirty="0"/>
              <a:t>19</a:t>
            </a:r>
            <a:r>
              <a:rPr lang="zh-CN" altLang="en-US" dirty="0"/>
              <a:t>个评审意见、</a:t>
            </a:r>
            <a:r>
              <a:rPr lang="en-US" altLang="zh-CN" dirty="0"/>
              <a:t>I</a:t>
            </a:r>
            <a:r>
              <a:rPr lang="zh-CN" altLang="en-US" dirty="0"/>
              <a:t>组的</a:t>
            </a:r>
            <a:r>
              <a:rPr lang="en-US" altLang="zh-CN" dirty="0"/>
              <a:t>24</a:t>
            </a:r>
            <a:r>
              <a:rPr lang="zh-CN" altLang="en-US" dirty="0"/>
              <a:t>个评审意见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根据需求规格说明书的分工，分配如下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处理结果：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组问题：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接受、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解释、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待议，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</a:t>
            </a:r>
            <a:r>
              <a:rPr lang="zh-CN" altLang="en-US" dirty="0" smtClean="0"/>
              <a:t>组问题：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接受、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解释、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待议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650915"/>
              </p:ext>
            </p:extLst>
          </p:nvPr>
        </p:nvGraphicFramePr>
        <p:xfrm>
          <a:off x="1326000" y="2730065"/>
          <a:ext cx="954000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86009542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126471862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111595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组员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组问题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</a:t>
                      </a:r>
                      <a:r>
                        <a:rPr lang="zh-CN" altLang="en-US" sz="2000" dirty="0" smtClean="0"/>
                        <a:t>组问题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8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赵正阳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4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9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8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9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10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11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20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21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23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郭浩隆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13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6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沈一聪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8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11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12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13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14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4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6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15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16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17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18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19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98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梁远志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15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17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18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22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24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2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宋冰晨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3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58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</a:t>
            </a:r>
            <a:r>
              <a:rPr lang="zh-CN" altLang="en-US" dirty="0" smtClean="0"/>
              <a:t>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赵正阳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/>
              <a:t>字词标点相关的问题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已修正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dirty="0" smtClean="0"/>
              <a:t>RUCM</a:t>
            </a:r>
            <a:r>
              <a:rPr lang="zh-CN" altLang="en-US" dirty="0" smtClean="0"/>
              <a:t>图相关的问题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已参照相关文档对</a:t>
            </a:r>
            <a:r>
              <a:rPr lang="en-US" altLang="zh-CN" dirty="0" smtClean="0"/>
              <a:t>RUCM</a:t>
            </a:r>
            <a:r>
              <a:rPr lang="zh-CN" altLang="en-US" dirty="0" smtClean="0"/>
              <a:t>图进行规范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7B9F037-1FD9-4098-A2BC-403B36BFE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624478"/>
              </p:ext>
            </p:extLst>
          </p:nvPr>
        </p:nvGraphicFramePr>
        <p:xfrm>
          <a:off x="782381" y="2959344"/>
          <a:ext cx="10627239" cy="2899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5147261"/>
                    </a:ext>
                  </a:extLst>
                </a:gridCol>
                <a:gridCol w="1339239">
                  <a:extLst>
                    <a:ext uri="{9D8B030D-6E8A-4147-A177-3AD203B41FA5}">
                      <a16:colId xmlns:a16="http://schemas.microsoft.com/office/drawing/2014/main" val="691264445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13791294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9048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22938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7285096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787121678"/>
                    </a:ext>
                  </a:extLst>
                </a:gridCol>
              </a:tblGrid>
              <a:tr h="257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问题位置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问题描述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处理人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意见反馈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原因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548407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功能需求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/3.2.1 </a:t>
                      </a:r>
                      <a:r>
                        <a:rPr lang="en-US" sz="140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Scrapy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框架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以及后面的</a:t>
                      </a: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RUCM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图，并没有在正文中被引用，应对文档中出现的图表都有正文介绍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A-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张崇智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赵正阳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待议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不理解问题的意思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536198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3.3.3</a:t>
                      </a: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将功能性需求划分进非功能性需求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刘子渊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赵正阳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我们组内认为反爬虫属于非功能需求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1643311"/>
                  </a:ext>
                </a:extLst>
              </a:tr>
              <a:tr h="578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3.4</a:t>
                      </a: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该部分定义了系统接口，不应为非功能性需求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刘子渊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赵正阳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本节不属于非功能需求：</a:t>
                      </a:r>
                      <a:endParaRPr lang="en-US" altLang="zh-CN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3.3 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非功能需求</a:t>
                      </a:r>
                      <a:endParaRPr lang="en-US" altLang="zh-CN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3.4 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输入和输出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2348107"/>
                  </a:ext>
                </a:extLst>
              </a:tr>
              <a:tr h="899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4.1.2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4.1.3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4.3.2</a:t>
                      </a:r>
                      <a:endParaRPr lang="en-US" altLang="zh-CN" sz="1400" kern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由于用户、管理员不能直接感知软件细节，该部分不应为运行环境需求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刘子渊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赵正阳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解释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“运行环境”中的“设备”、“支持软件”、“接口”等内容是软件需求规格说明规范规定的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287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9FF9C23-E8FD-421E-85C2-A0A06889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</p:spPr>
        <p:txBody>
          <a:bodyPr>
            <a:normAutofit/>
          </a:bodyPr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——</a:t>
            </a:r>
            <a:r>
              <a:rPr lang="zh-CN" altLang="en-US" dirty="0"/>
              <a:t>郭浩隆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E02235-514B-45C0-B183-64AC821E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55080"/>
            <a:ext cx="9784080" cy="46846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接受的部分：</a:t>
            </a:r>
            <a:endParaRPr lang="en-US" altLang="zh-CN" b="1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修改了用例图的结构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部分</a:t>
            </a:r>
            <a:r>
              <a:rPr lang="en-US" altLang="zh-CN"/>
              <a:t>RUCM</a:t>
            </a:r>
            <a:r>
              <a:rPr lang="zh-CN" altLang="en-US"/>
              <a:t>图添加或修改了</a:t>
            </a:r>
            <a:r>
              <a:rPr lang="en-US" altLang="zh-CN"/>
              <a:t>precondition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待议的部分：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zh-CN" altLang="en-US"/>
              <a:t>需求规格说明书上并没有展示全部</a:t>
            </a:r>
            <a:r>
              <a:rPr lang="en-US" altLang="zh-CN"/>
              <a:t>RUCM</a:t>
            </a:r>
            <a:r>
              <a:rPr lang="zh-CN" altLang="en-US"/>
              <a:t>图，而是选取部分具有代表性的</a:t>
            </a:r>
            <a:r>
              <a:rPr lang="en-US" altLang="zh-CN"/>
              <a:t>RUCM</a:t>
            </a:r>
            <a:r>
              <a:rPr lang="zh-CN" altLang="en-US"/>
              <a:t>图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23219E-73A8-4EA4-9674-BDE0D81A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73" y="3897395"/>
            <a:ext cx="5906324" cy="14003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70B75F-C32F-4717-920B-12FA50FD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564" y="1402903"/>
            <a:ext cx="5276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——</a:t>
            </a:r>
            <a:r>
              <a:rPr lang="zh-CN" altLang="en-US" dirty="0"/>
              <a:t>沈一聪 接受部分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76C64C-551E-4DEB-9507-25C45A359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4913" y="2015732"/>
            <a:ext cx="4754562" cy="3666324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449695-24F8-428A-8F60-E42AD3BF49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0938" y="1948291"/>
            <a:ext cx="4754562" cy="38012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04913" y="4918841"/>
            <a:ext cx="4754562" cy="420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4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对评审意见的改进</a:t>
            </a:r>
            <a:r>
              <a:rPr lang="en-US" altLang="zh-CN" dirty="0"/>
              <a:t>——</a:t>
            </a:r>
            <a:r>
              <a:rPr lang="zh-CN" altLang="en-US" dirty="0"/>
              <a:t>沈一聪 待议部分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0390" y="1479666"/>
            <a:ext cx="5467623" cy="4738254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Q</a:t>
            </a:r>
            <a:r>
              <a:rPr lang="zh-CN" altLang="en-US" sz="1800" dirty="0"/>
              <a:t>：反爬虫中“解决方案”相关的内容是否多余？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A</a:t>
            </a:r>
            <a:r>
              <a:rPr lang="zh-CN" altLang="en-US" sz="1800" dirty="0"/>
              <a:t>：反爬虫在项目计划时属于需要实现的</a:t>
            </a:r>
            <a:r>
              <a:rPr lang="zh-CN" altLang="en-US" sz="1800" dirty="0">
                <a:solidFill>
                  <a:srgbClr val="FF0000"/>
                </a:solidFill>
              </a:rPr>
              <a:t>目标</a:t>
            </a:r>
            <a:r>
              <a:rPr lang="zh-CN" altLang="en-US" sz="1800" dirty="0"/>
              <a:t>之一，“解决方案”更类似于相关</a:t>
            </a:r>
            <a:r>
              <a:rPr lang="zh-CN" altLang="en-US" sz="1800" dirty="0">
                <a:solidFill>
                  <a:srgbClr val="FF0000"/>
                </a:solidFill>
              </a:rPr>
              <a:t>概念（术语）</a:t>
            </a:r>
            <a:r>
              <a:rPr lang="zh-CN" altLang="en-US" sz="1800" dirty="0"/>
              <a:t>的解释。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Q</a:t>
            </a:r>
            <a:r>
              <a:rPr lang="zh-CN" altLang="en-US" sz="1800" dirty="0"/>
              <a:t>：</a:t>
            </a:r>
            <a:r>
              <a:rPr lang="en-US" altLang="zh-CN" sz="1800" dirty="0"/>
              <a:t>Tasker</a:t>
            </a:r>
            <a:r>
              <a:rPr lang="zh-CN" altLang="en-US" sz="1800" dirty="0"/>
              <a:t>对象是否是一个外部参与者？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A</a:t>
            </a:r>
            <a:r>
              <a:rPr lang="zh-CN" altLang="en-US" sz="1800" dirty="0"/>
              <a:t>：“</a:t>
            </a:r>
            <a:r>
              <a:rPr lang="en-US" altLang="zh-CN" sz="1800" dirty="0"/>
              <a:t>An actor represents a role that a human, hardware device, or </a:t>
            </a:r>
            <a:r>
              <a:rPr lang="en-US" altLang="zh-CN" sz="1800" dirty="0">
                <a:solidFill>
                  <a:srgbClr val="FF0000"/>
                </a:solidFill>
              </a:rPr>
              <a:t>another system</a:t>
            </a:r>
            <a:r>
              <a:rPr lang="en-US" altLang="zh-CN" sz="1800" dirty="0"/>
              <a:t> can play. </a:t>
            </a:r>
            <a:r>
              <a:rPr lang="zh-CN" altLang="en-US" sz="1800" dirty="0"/>
              <a:t>”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之后会进一步尝试将</a:t>
            </a:r>
            <a:r>
              <a:rPr lang="zh-CN" altLang="en-US" sz="1800" dirty="0">
                <a:solidFill>
                  <a:srgbClr val="FF0000"/>
                </a:solidFill>
              </a:rPr>
              <a:t>机制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策略</a:t>
            </a:r>
            <a:r>
              <a:rPr lang="zh-CN" altLang="en-US" sz="1800" dirty="0"/>
              <a:t>进一步分离。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Q</a:t>
            </a:r>
            <a:r>
              <a:rPr lang="zh-CN" altLang="en-US" sz="1800" dirty="0"/>
              <a:t>：后端部分的用例图是否应该与前端合并？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A</a:t>
            </a:r>
            <a:r>
              <a:rPr lang="zh-CN" altLang="en-US" sz="1800" dirty="0"/>
              <a:t>：对系统抽象进行细分的目的是为了使系统各个</a:t>
            </a:r>
            <a:r>
              <a:rPr lang="zh-CN" altLang="en-US" sz="1800" dirty="0">
                <a:solidFill>
                  <a:srgbClr val="FF0000"/>
                </a:solidFill>
              </a:rPr>
              <a:t>模块的边界更加清晰</a:t>
            </a:r>
            <a:r>
              <a:rPr lang="zh-CN" altLang="en-US" sz="1800" dirty="0"/>
              <a:t>，同时也防止</a:t>
            </a:r>
            <a:r>
              <a:rPr lang="en-US" altLang="zh-CN" sz="1800" dirty="0"/>
              <a:t>RUCM</a:t>
            </a:r>
            <a:r>
              <a:rPr lang="zh-CN" altLang="en-US" sz="1800" dirty="0"/>
              <a:t>图过于</a:t>
            </a:r>
            <a:r>
              <a:rPr lang="zh-CN" altLang="en-US" sz="1800" dirty="0">
                <a:solidFill>
                  <a:srgbClr val="FF0000"/>
                </a:solidFill>
              </a:rPr>
              <a:t>冗余和复杂，</a:t>
            </a:r>
            <a:r>
              <a:rPr lang="zh-CN" altLang="en-US" sz="1800" dirty="0"/>
              <a:t>有利于之后的设计分析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4B0645-7A90-4CB9-AD6E-377838E78C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4913" y="1944035"/>
            <a:ext cx="4754562" cy="38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1304</TotalTime>
  <Words>1404</Words>
  <Application>Microsoft Office PowerPoint</Application>
  <PresentationFormat>宽屏</PresentationFormat>
  <Paragraphs>218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Times New Roman</vt:lpstr>
      <vt:lpstr>Wingdings</vt:lpstr>
      <vt:lpstr>带状</vt:lpstr>
      <vt:lpstr>基于Scrapy的模板化爬虫程序管理平台</vt:lpstr>
      <vt:lpstr>PowerPoint 演示文稿</vt:lpstr>
      <vt:lpstr>对F、G组评审结果</vt:lpstr>
      <vt:lpstr>PowerPoint 演示文稿</vt:lpstr>
      <vt:lpstr>对评审意见的改进</vt:lpstr>
      <vt:lpstr>对评审意见的改进——赵正阳</vt:lpstr>
      <vt:lpstr>对评审意见的改进——郭浩隆</vt:lpstr>
      <vt:lpstr>对评审意见的改进——沈一聪 接受部分</vt:lpstr>
      <vt:lpstr>对评审意见的改进——沈一聪 待议部分</vt:lpstr>
      <vt:lpstr>对评审意见的改进——梁远志 数据库特性</vt:lpstr>
      <vt:lpstr>对评审意见的改进——梁远志 安全和保密</vt:lpstr>
      <vt:lpstr>对评审意见的改进——宋冰晨</vt:lpstr>
      <vt:lpstr>对评审意见的改进-宋冰晨</vt:lpstr>
      <vt:lpstr>对评审意见的改进-宋冰晨</vt:lpstr>
      <vt:lpstr>PowerPoint 演示文稿</vt:lpstr>
      <vt:lpstr>下周工作计划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208</cp:revision>
  <dcterms:created xsi:type="dcterms:W3CDTF">2019-11-18T11:20:38Z</dcterms:created>
  <dcterms:modified xsi:type="dcterms:W3CDTF">2020-04-10T08:44:20Z</dcterms:modified>
</cp:coreProperties>
</file>