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11" r:id="rId2"/>
    <p:sldId id="340" r:id="rId3"/>
    <p:sldId id="345" r:id="rId4"/>
    <p:sldId id="342" r:id="rId5"/>
    <p:sldId id="346" r:id="rId6"/>
    <p:sldId id="362" r:id="rId7"/>
    <p:sldId id="363" r:id="rId8"/>
    <p:sldId id="364" r:id="rId9"/>
    <p:sldId id="366" r:id="rId10"/>
    <p:sldId id="367" r:id="rId11"/>
    <p:sldId id="368" r:id="rId12"/>
    <p:sldId id="369" r:id="rId13"/>
    <p:sldId id="347" r:id="rId14"/>
    <p:sldId id="348" r:id="rId15"/>
    <p:sldId id="365" r:id="rId16"/>
    <p:sldId id="343" r:id="rId17"/>
    <p:sldId id="33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11" autoAdjust="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G</a:t>
            </a:r>
            <a:r>
              <a:rPr lang="zh-CN" altLang="en-US" sz="1800" dirty="0"/>
              <a:t>组评审意见统计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评审意见个数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59A-432A-BF15-5F992335BB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9A-432A-BF15-5F992335BB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9A-432A-BF15-5F992335BBAB}"/>
              </c:ext>
            </c:extLst>
          </c:dPt>
          <c:dLbls>
            <c:dLbl>
              <c:idx val="0"/>
              <c:layout>
                <c:manualLayout>
                  <c:x val="3.7868054117506766E-2"/>
                  <c:y val="-0.12658729607687444"/>
                </c:manualLayout>
              </c:layout>
              <c:tx>
                <c:rich>
                  <a:bodyPr/>
                  <a:lstStyle/>
                  <a:p>
                    <a:fld id="{7BCA11E4-3AC8-4004-98C3-A9B4D2C9D970}" type="CATEGORYNAME">
                      <a:rPr lang="zh-CN" altLang="en-US" sz="1100" dirty="0"/>
                      <a:pPr/>
                      <a:t>[类别名称]</a:t>
                    </a:fld>
                    <a:r>
                      <a:rPr lang="zh-CN" altLang="en-US" baseline="0" dirty="0"/>
                      <a:t>
</a:t>
                    </a:r>
                    <a:fld id="{0204FFDB-5D9E-4355-831F-6B36E7BE8DEF}" type="PERCENTAGE">
                      <a:rPr lang="en-US" altLang="zh-CN" sz="1100" baseline="0" dirty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59A-432A-BF15-5F992335BBAB}"/>
                </c:ext>
              </c:extLst>
            </c:dLbl>
            <c:dLbl>
              <c:idx val="1"/>
              <c:layout>
                <c:manualLayout>
                  <c:x val="0.12636984266497742"/>
                  <c:y val="-4.408917329860422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175CAE-CC8C-4349-83C2-7E0DBDCECACE}" type="CATEGORYNAME">
                      <a:rPr lang="zh-CN" altLang="en-US" sz="1100"/>
                      <a:pPr>
                        <a:defRPr/>
                      </a:pPr>
                      <a:t>[类别名称]</a:t>
                    </a:fld>
                    <a:r>
                      <a:rPr lang="zh-CN" altLang="en-US" sz="1100" baseline="0" dirty="0"/>
                      <a:t>
</a:t>
                    </a:r>
                    <a:fld id="{D36C7885-3935-4F0E-906A-BD7073AE043D}" type="PERCENTAGE">
                      <a:rPr lang="en-US" altLang="zh-CN" sz="1100" baseline="0"/>
                      <a:pPr>
                        <a:defRPr/>
                      </a:pPr>
                      <a:t>[百分比]</a:t>
                    </a:fld>
                    <a:endParaRPr lang="zh-CN" altLang="en-US" sz="1100" baseline="0" dirty="0"/>
                  </a:p>
                </c:rich>
              </c:tx>
              <c:spPr>
                <a:pattFill prst="pct75">
                  <a:fgClr>
                    <a:srgbClr val="2C2C2C">
                      <a:lumMod val="75000"/>
                      <a:lumOff val="25000"/>
                    </a:srgbClr>
                  </a:fgClr>
                  <a:bgClr>
                    <a:srgbClr val="2C2C2C">
                      <a:lumMod val="65000"/>
                      <a:lumOff val="35000"/>
                    </a:srgb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12302010893148949"/>
                      <c:h val="0.201097754233935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9A-432A-BF15-5F992335BBAB}"/>
                </c:ext>
              </c:extLst>
            </c:dLbl>
            <c:dLbl>
              <c:idx val="2"/>
              <c:layout>
                <c:manualLayout>
                  <c:x val="-0.14452256744653613"/>
                  <c:y val="2.7042287110304496E-2"/>
                </c:manualLayout>
              </c:layout>
              <c:tx>
                <c:rich>
                  <a:bodyPr/>
                  <a:lstStyle/>
                  <a:p>
                    <a:fld id="{BBFF0BAB-132D-4600-B130-26493AC4D2C1}" type="CATEGORYNAME">
                      <a:rPr lang="zh-CN" altLang="en-US" sz="1100"/>
                      <a:pPr/>
                      <a:t>[类别名称]</a:t>
                    </a:fld>
                    <a:r>
                      <a:rPr lang="zh-CN" altLang="en-US" baseline="0" dirty="0"/>
                      <a:t>
</a:t>
                    </a:r>
                    <a:fld id="{7CCDF341-CD72-4C5E-AB37-364501B32244}" type="PERCENTAGE">
                      <a:rPr lang="en-US" altLang="zh-CN" sz="1100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59A-432A-BF15-5F992335BBAB}"/>
                </c:ext>
              </c:extLst>
            </c:dLbl>
            <c:spPr>
              <a:pattFill prst="pct75">
                <a:fgClr>
                  <a:srgbClr val="2C2C2C">
                    <a:lumMod val="75000"/>
                    <a:lumOff val="25000"/>
                  </a:srgbClr>
                </a:fgClr>
                <a:bgClr>
                  <a:srgbClr val="2C2C2C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文档格式类</c:v>
                </c:pt>
                <c:pt idx="1">
                  <c:v>图表类</c:v>
                </c:pt>
                <c:pt idx="2">
                  <c:v>内容描述类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A-432A-BF15-5F992335B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93989352811296"/>
          <c:y val="0.70457836014807806"/>
          <c:w val="0.22218364597933707"/>
          <c:h val="0.29390321883868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F</a:t>
            </a:r>
            <a:r>
              <a:rPr lang="zh-CN" altLang="en-US" sz="1800" dirty="0"/>
              <a:t>组评审意见统计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评审意见个数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E7-4A8A-A7B0-A9ED1DA047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E7-4A8A-A7B0-A9ED1DA047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E7-4A8A-A7B0-A9ED1DA047F6}"/>
              </c:ext>
            </c:extLst>
          </c:dPt>
          <c:dLbls>
            <c:dLbl>
              <c:idx val="0"/>
              <c:layout>
                <c:manualLayout>
                  <c:x val="3.7868054117506766E-2"/>
                  <c:y val="-0.12658729607687444"/>
                </c:manualLayout>
              </c:layout>
              <c:tx>
                <c:rich>
                  <a:bodyPr/>
                  <a:lstStyle/>
                  <a:p>
                    <a:fld id="{7BCA11E4-3AC8-4004-98C3-A9B4D2C9D970}" type="CATEGORYNAME">
                      <a:rPr lang="zh-CN" altLang="en-US" sz="1100" dirty="0"/>
                      <a:pPr/>
                      <a:t>[类别名称]</a:t>
                    </a:fld>
                    <a:r>
                      <a:rPr lang="zh-CN" altLang="en-US" baseline="0" dirty="0"/>
                      <a:t>
</a:t>
                    </a:r>
                    <a:fld id="{0204FFDB-5D9E-4355-831F-6B36E7BE8DEF}" type="PERCENTAGE">
                      <a:rPr lang="en-US" altLang="zh-CN" sz="1100" baseline="0" dirty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3E7-4A8A-A7B0-A9ED1DA047F6}"/>
                </c:ext>
              </c:extLst>
            </c:dLbl>
            <c:dLbl>
              <c:idx val="1"/>
              <c:layout>
                <c:manualLayout>
                  <c:x val="0.13621869918709117"/>
                  <c:y val="-4.408917329860422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175CAE-CC8C-4349-83C2-7E0DBDCECACE}" type="CATEGORYNAME">
                      <a:rPr lang="zh-CN" altLang="en-US" sz="1100"/>
                      <a:pPr>
                        <a:defRPr/>
                      </a:pPr>
                      <a:t>[类别名称]</a:t>
                    </a:fld>
                    <a:r>
                      <a:rPr lang="zh-CN" altLang="en-US" sz="1100" baseline="0" dirty="0"/>
                      <a:t>
</a:t>
                    </a:r>
                    <a:fld id="{D36C7885-3935-4F0E-906A-BD7073AE043D}" type="PERCENTAGE">
                      <a:rPr lang="en-US" altLang="zh-CN" sz="1100" baseline="0"/>
                      <a:pPr>
                        <a:defRPr/>
                      </a:pPr>
                      <a:t>[百分比]</a:t>
                    </a:fld>
                    <a:endParaRPr lang="zh-CN" altLang="en-US" sz="1100" baseline="0" dirty="0"/>
                  </a:p>
                </c:rich>
              </c:tx>
              <c:spPr>
                <a:pattFill prst="pct75">
                  <a:fgClr>
                    <a:srgbClr val="2C2C2C">
                      <a:lumMod val="75000"/>
                      <a:lumOff val="25000"/>
                    </a:srgbClr>
                  </a:fgClr>
                  <a:bgClr>
                    <a:srgbClr val="2C2C2C">
                      <a:lumMod val="65000"/>
                      <a:lumOff val="35000"/>
                    </a:srgb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142717821975717"/>
                      <c:h val="0.201097754233935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E7-4A8A-A7B0-A9ED1DA047F6}"/>
                </c:ext>
              </c:extLst>
            </c:dLbl>
            <c:dLbl>
              <c:idx val="2"/>
              <c:layout>
                <c:manualLayout>
                  <c:x val="-0.14452256744653613"/>
                  <c:y val="2.7042287110304496E-2"/>
                </c:manualLayout>
              </c:layout>
              <c:tx>
                <c:rich>
                  <a:bodyPr/>
                  <a:lstStyle/>
                  <a:p>
                    <a:fld id="{BBFF0BAB-132D-4600-B130-26493AC4D2C1}" type="CATEGORYNAME">
                      <a:rPr lang="zh-CN" altLang="en-US" sz="1100"/>
                      <a:pPr/>
                      <a:t>[类别名称]</a:t>
                    </a:fld>
                    <a:r>
                      <a:rPr lang="zh-CN" altLang="en-US" baseline="0" dirty="0"/>
                      <a:t>
</a:t>
                    </a:r>
                    <a:fld id="{7CCDF341-CD72-4C5E-AB37-364501B32244}" type="PERCENTAGE">
                      <a:rPr lang="en-US" altLang="zh-CN" sz="1100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E7-4A8A-A7B0-A9ED1DA047F6}"/>
                </c:ext>
              </c:extLst>
            </c:dLbl>
            <c:spPr>
              <a:pattFill prst="pct75">
                <a:fgClr>
                  <a:srgbClr val="2C2C2C">
                    <a:lumMod val="75000"/>
                    <a:lumOff val="25000"/>
                  </a:srgbClr>
                </a:fgClr>
                <a:bgClr>
                  <a:srgbClr val="2C2C2C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文档格式类</c:v>
                </c:pt>
                <c:pt idx="1">
                  <c:v>图表类</c:v>
                </c:pt>
                <c:pt idx="2">
                  <c:v>内容描述类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E7-4A8A-A7B0-A9ED1DA0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60495066169938"/>
          <c:y val="0.70457836014807806"/>
          <c:w val="0.28536829034884492"/>
          <c:h val="0.29390321883868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评审意见分配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 custT="1"/>
      <dgm:spPr/>
      <dgm:t>
        <a:bodyPr/>
        <a:lstStyle/>
        <a:p>
          <a:r>
            <a:rPr lang="zh-CN" altLang="en-US" sz="1600" dirty="0"/>
            <a:t>形成复评审问题分配文档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评审意见沟通与修改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 custT="1"/>
      <dgm:spPr/>
      <dgm:t>
        <a:bodyPr/>
        <a:lstStyle/>
        <a:p>
          <a:r>
            <a:rPr lang="zh-CN" altLang="en-US" sz="1600" dirty="0"/>
            <a:t>就争议意见与评审组沟通，根据分配顺序依次修改形成需求规格说明书</a:t>
          </a:r>
          <a:r>
            <a:rPr lang="en-US" altLang="zh-CN" sz="1600" dirty="0"/>
            <a:t>v1.3.0</a:t>
          </a:r>
          <a:r>
            <a:rPr lang="zh-CN" altLang="en-US" sz="1600" dirty="0"/>
            <a:t>、</a:t>
          </a:r>
          <a:r>
            <a:rPr lang="en-US" altLang="zh-CN" sz="1600" dirty="0"/>
            <a:t>v1.3.1</a:t>
          </a:r>
          <a:r>
            <a:rPr lang="zh-CN" altLang="en-US" sz="1600" dirty="0"/>
            <a:t>、</a:t>
          </a:r>
          <a:r>
            <a:rPr lang="en-US" altLang="zh-CN" sz="1600" dirty="0"/>
            <a:t>v1.3.2</a:t>
          </a:r>
          <a:r>
            <a:rPr lang="zh-CN" altLang="en-US" sz="1600" dirty="0"/>
            <a:t>、</a:t>
          </a:r>
          <a:r>
            <a:rPr lang="en-US" altLang="zh-CN" sz="1600" dirty="0"/>
            <a:t>v1.3.3</a:t>
          </a:r>
          <a:endParaRPr lang="zh-CN" altLang="en-US" sz="1600" dirty="0"/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评审意见反馈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 custT="1"/>
      <dgm:spPr/>
      <dgm:t>
        <a:bodyPr/>
        <a:lstStyle/>
        <a:p>
          <a:r>
            <a:rPr lang="zh-CN" altLang="en-US" sz="1600" dirty="0"/>
            <a:t>形成复评审意见反馈文档，由评审人填写是否认可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 custLinFactNeighborX="442" custLinFactNeighborY="35931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 custLinFactNeighborX="12149" custLinFactNeighborY="-7157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评审意见分配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 custT="1"/>
      <dgm:spPr/>
      <dgm:t>
        <a:bodyPr/>
        <a:lstStyle/>
        <a:p>
          <a:r>
            <a:rPr lang="zh-CN" altLang="en-US" sz="1600" dirty="0"/>
            <a:t>形成复评审问题分配文档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评审意见沟通与修改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 custT="1"/>
      <dgm:spPr/>
      <dgm:t>
        <a:bodyPr/>
        <a:lstStyle/>
        <a:p>
          <a:r>
            <a:rPr lang="zh-CN" altLang="en-US" sz="1600" dirty="0"/>
            <a:t>就争议意见与评审组沟通，根据分配顺序依次修改形成需求规格说明书</a:t>
          </a:r>
          <a:r>
            <a:rPr lang="en-US" altLang="zh-CN" sz="1600" dirty="0"/>
            <a:t>v1.3.0</a:t>
          </a:r>
          <a:r>
            <a:rPr lang="zh-CN" altLang="en-US" sz="1600" dirty="0"/>
            <a:t>、</a:t>
          </a:r>
          <a:r>
            <a:rPr lang="en-US" altLang="zh-CN" sz="1600" dirty="0"/>
            <a:t>v1.3.1</a:t>
          </a:r>
          <a:r>
            <a:rPr lang="zh-CN" altLang="en-US" sz="1600" dirty="0"/>
            <a:t>、</a:t>
          </a:r>
          <a:r>
            <a:rPr lang="en-US" altLang="zh-CN" sz="1600" dirty="0"/>
            <a:t>v1.3.2</a:t>
          </a:r>
          <a:r>
            <a:rPr lang="zh-CN" altLang="en-US" sz="1600" dirty="0"/>
            <a:t>、</a:t>
          </a:r>
          <a:r>
            <a:rPr lang="en-US" altLang="zh-CN" sz="1600" dirty="0"/>
            <a:t>v1.3.3</a:t>
          </a:r>
          <a:endParaRPr lang="zh-CN" altLang="en-US" sz="1600" dirty="0"/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评审意见反馈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 custT="1"/>
      <dgm:spPr/>
      <dgm:t>
        <a:bodyPr/>
        <a:lstStyle/>
        <a:p>
          <a:r>
            <a:rPr lang="zh-CN" altLang="en-US" sz="1600" dirty="0"/>
            <a:t>形成复评审意见反馈文档，由评审人填写是否认可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 custLinFactNeighborX="442" custLinFactNeighborY="35931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 custLinFactNeighborX="12149" custLinFactNeighborY="-7157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评审意见分配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 custT="1"/>
      <dgm:spPr/>
      <dgm:t>
        <a:bodyPr/>
        <a:lstStyle/>
        <a:p>
          <a:r>
            <a:rPr lang="zh-CN" altLang="en-US" sz="1600" dirty="0"/>
            <a:t>形成复评审问题分配文档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评审意见沟通与修改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 custT="1"/>
      <dgm:spPr/>
      <dgm:t>
        <a:bodyPr/>
        <a:lstStyle/>
        <a:p>
          <a:r>
            <a:rPr lang="zh-CN" altLang="en-US" sz="1600" dirty="0"/>
            <a:t>就争议意见与评审组沟通，根据分配顺序依次修改形成需求规格说明书</a:t>
          </a:r>
          <a:r>
            <a:rPr lang="en-US" altLang="zh-CN" sz="1600" dirty="0"/>
            <a:t>v1.3.0</a:t>
          </a:r>
          <a:r>
            <a:rPr lang="zh-CN" altLang="en-US" sz="1600" dirty="0"/>
            <a:t>、</a:t>
          </a:r>
          <a:r>
            <a:rPr lang="en-US" altLang="zh-CN" sz="1600" dirty="0"/>
            <a:t>v1.3.1</a:t>
          </a:r>
          <a:r>
            <a:rPr lang="zh-CN" altLang="en-US" sz="1600" dirty="0"/>
            <a:t>、</a:t>
          </a:r>
          <a:r>
            <a:rPr lang="en-US" altLang="zh-CN" sz="1600" dirty="0"/>
            <a:t>v1.3.2</a:t>
          </a:r>
          <a:r>
            <a:rPr lang="zh-CN" altLang="en-US" sz="1600" dirty="0"/>
            <a:t>、</a:t>
          </a:r>
          <a:r>
            <a:rPr lang="en-US" altLang="zh-CN" sz="1600" dirty="0"/>
            <a:t>v1.3.3</a:t>
          </a:r>
          <a:endParaRPr lang="zh-CN" altLang="en-US" sz="1600" dirty="0"/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评审意见反馈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 custT="1"/>
      <dgm:spPr/>
      <dgm:t>
        <a:bodyPr/>
        <a:lstStyle/>
        <a:p>
          <a:r>
            <a:rPr lang="zh-CN" altLang="en-US" sz="1600" dirty="0"/>
            <a:t>形成复评审意见反馈文档，由评审人填写是否认可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 custLinFactNeighborX="442" custLinFactNeighborY="35931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 custLinFactNeighborX="12149" custLinFactNeighborY="-7157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4051985"/>
          <a:ext cx="5228645" cy="13296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评审意见反馈</a:t>
          </a:r>
        </a:p>
      </dsp:txBody>
      <dsp:txXfrm>
        <a:off x="0" y="4051985"/>
        <a:ext cx="5228645" cy="718005"/>
      </dsp:txXfrm>
    </dsp:sp>
    <dsp:sp modelId="{FB6996AA-EF43-4EC2-9438-90B1F154F96C}">
      <dsp:nvSpPr>
        <dsp:cNvPr id="0" name=""/>
        <dsp:cNvSpPr/>
      </dsp:nvSpPr>
      <dsp:spPr>
        <a:xfrm>
          <a:off x="0" y="4742446"/>
          <a:ext cx="5228645" cy="61163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形成复评审意见反馈文档，由评审人填写是否认可</a:t>
          </a:r>
        </a:p>
      </dsp:txBody>
      <dsp:txXfrm>
        <a:off x="0" y="4742446"/>
        <a:ext cx="5228645" cy="611634"/>
      </dsp:txXfrm>
    </dsp:sp>
    <dsp:sp modelId="{30446001-C3EC-4267-B203-D2E7AD21D96D}">
      <dsp:nvSpPr>
        <dsp:cNvPr id="0" name=""/>
        <dsp:cNvSpPr/>
      </dsp:nvSpPr>
      <dsp:spPr>
        <a:xfrm rot="10800000">
          <a:off x="0" y="2025992"/>
          <a:ext cx="5228645" cy="20449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评审意见沟通与修改</a:t>
          </a:r>
        </a:p>
      </dsp:txBody>
      <dsp:txXfrm rot="-10800000">
        <a:off x="0" y="2025992"/>
        <a:ext cx="5228645" cy="717790"/>
      </dsp:txXfrm>
    </dsp:sp>
    <dsp:sp modelId="{E2F4D99C-AB5D-4692-96A2-27FAAC213DFF}">
      <dsp:nvSpPr>
        <dsp:cNvPr id="0" name=""/>
        <dsp:cNvSpPr/>
      </dsp:nvSpPr>
      <dsp:spPr>
        <a:xfrm>
          <a:off x="0" y="2743782"/>
          <a:ext cx="5228645" cy="6114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就争议意见与评审组沟通，根据分配顺序依次修改形成需求规格说明书</a:t>
          </a:r>
          <a:r>
            <a:rPr lang="en-US" altLang="zh-CN" sz="1600" kern="1200" dirty="0"/>
            <a:t>v1.3.0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v1.3.1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v1.3.2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v1.3.3</a:t>
          </a:r>
          <a:endParaRPr lang="zh-CN" altLang="en-US" sz="1600" kern="1200" dirty="0"/>
        </a:p>
      </dsp:txBody>
      <dsp:txXfrm>
        <a:off x="0" y="2743782"/>
        <a:ext cx="5228645" cy="611450"/>
      </dsp:txXfrm>
    </dsp:sp>
    <dsp:sp modelId="{7FFE0839-B1CD-41E9-8A17-8A0B11752A63}">
      <dsp:nvSpPr>
        <dsp:cNvPr id="0" name=""/>
        <dsp:cNvSpPr/>
      </dsp:nvSpPr>
      <dsp:spPr>
        <a:xfrm rot="10800000">
          <a:off x="0" y="0"/>
          <a:ext cx="5228645" cy="20449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评审意见分配</a:t>
          </a:r>
        </a:p>
      </dsp:txBody>
      <dsp:txXfrm rot="-10800000">
        <a:off x="0" y="0"/>
        <a:ext cx="5228645" cy="717790"/>
      </dsp:txXfrm>
    </dsp:sp>
    <dsp:sp modelId="{455F9102-991F-4055-B6AF-951FD7F076FE}">
      <dsp:nvSpPr>
        <dsp:cNvPr id="0" name=""/>
        <dsp:cNvSpPr/>
      </dsp:nvSpPr>
      <dsp:spPr>
        <a:xfrm>
          <a:off x="0" y="718741"/>
          <a:ext cx="5228645" cy="6114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形成复评审问题分配文档</a:t>
          </a:r>
        </a:p>
      </dsp:txBody>
      <dsp:txXfrm>
        <a:off x="0" y="718741"/>
        <a:ext cx="5228645" cy="611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4051985"/>
          <a:ext cx="5228645" cy="13296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评审意见反馈</a:t>
          </a:r>
        </a:p>
      </dsp:txBody>
      <dsp:txXfrm>
        <a:off x="0" y="4051985"/>
        <a:ext cx="5228645" cy="718005"/>
      </dsp:txXfrm>
    </dsp:sp>
    <dsp:sp modelId="{FB6996AA-EF43-4EC2-9438-90B1F154F96C}">
      <dsp:nvSpPr>
        <dsp:cNvPr id="0" name=""/>
        <dsp:cNvSpPr/>
      </dsp:nvSpPr>
      <dsp:spPr>
        <a:xfrm>
          <a:off x="0" y="4742446"/>
          <a:ext cx="5228645" cy="61163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形成复评审意见反馈文档，由评审人填写是否认可</a:t>
          </a:r>
        </a:p>
      </dsp:txBody>
      <dsp:txXfrm>
        <a:off x="0" y="4742446"/>
        <a:ext cx="5228645" cy="611634"/>
      </dsp:txXfrm>
    </dsp:sp>
    <dsp:sp modelId="{30446001-C3EC-4267-B203-D2E7AD21D96D}">
      <dsp:nvSpPr>
        <dsp:cNvPr id="0" name=""/>
        <dsp:cNvSpPr/>
      </dsp:nvSpPr>
      <dsp:spPr>
        <a:xfrm rot="10800000">
          <a:off x="0" y="2025992"/>
          <a:ext cx="5228645" cy="20449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评审意见沟通与修改</a:t>
          </a:r>
        </a:p>
      </dsp:txBody>
      <dsp:txXfrm rot="-10800000">
        <a:off x="0" y="2025992"/>
        <a:ext cx="5228645" cy="717790"/>
      </dsp:txXfrm>
    </dsp:sp>
    <dsp:sp modelId="{E2F4D99C-AB5D-4692-96A2-27FAAC213DFF}">
      <dsp:nvSpPr>
        <dsp:cNvPr id="0" name=""/>
        <dsp:cNvSpPr/>
      </dsp:nvSpPr>
      <dsp:spPr>
        <a:xfrm>
          <a:off x="0" y="2743782"/>
          <a:ext cx="5228645" cy="6114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就争议意见与评审组沟通，根据分配顺序依次修改形成需求规格说明书</a:t>
          </a:r>
          <a:r>
            <a:rPr lang="en-US" altLang="zh-CN" sz="1600" kern="1200" dirty="0"/>
            <a:t>v1.3.0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v1.3.1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v1.3.2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v1.3.3</a:t>
          </a:r>
          <a:endParaRPr lang="zh-CN" altLang="en-US" sz="1600" kern="1200" dirty="0"/>
        </a:p>
      </dsp:txBody>
      <dsp:txXfrm>
        <a:off x="0" y="2743782"/>
        <a:ext cx="5228645" cy="611450"/>
      </dsp:txXfrm>
    </dsp:sp>
    <dsp:sp modelId="{7FFE0839-B1CD-41E9-8A17-8A0B11752A63}">
      <dsp:nvSpPr>
        <dsp:cNvPr id="0" name=""/>
        <dsp:cNvSpPr/>
      </dsp:nvSpPr>
      <dsp:spPr>
        <a:xfrm rot="10800000">
          <a:off x="0" y="0"/>
          <a:ext cx="5228645" cy="20449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评审意见分配</a:t>
          </a:r>
        </a:p>
      </dsp:txBody>
      <dsp:txXfrm rot="-10800000">
        <a:off x="0" y="0"/>
        <a:ext cx="5228645" cy="717790"/>
      </dsp:txXfrm>
    </dsp:sp>
    <dsp:sp modelId="{455F9102-991F-4055-B6AF-951FD7F076FE}">
      <dsp:nvSpPr>
        <dsp:cNvPr id="0" name=""/>
        <dsp:cNvSpPr/>
      </dsp:nvSpPr>
      <dsp:spPr>
        <a:xfrm>
          <a:off x="0" y="718741"/>
          <a:ext cx="5228645" cy="6114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形成复评审问题分配文档</a:t>
          </a:r>
        </a:p>
      </dsp:txBody>
      <dsp:txXfrm>
        <a:off x="0" y="718741"/>
        <a:ext cx="5228645" cy="611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4051985"/>
          <a:ext cx="5228645" cy="13296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评审意见反馈</a:t>
          </a:r>
        </a:p>
      </dsp:txBody>
      <dsp:txXfrm>
        <a:off x="0" y="4051985"/>
        <a:ext cx="5228645" cy="718005"/>
      </dsp:txXfrm>
    </dsp:sp>
    <dsp:sp modelId="{FB6996AA-EF43-4EC2-9438-90B1F154F96C}">
      <dsp:nvSpPr>
        <dsp:cNvPr id="0" name=""/>
        <dsp:cNvSpPr/>
      </dsp:nvSpPr>
      <dsp:spPr>
        <a:xfrm>
          <a:off x="0" y="4742446"/>
          <a:ext cx="5228645" cy="61163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形成复评审意见反馈文档，由评审人填写是否认可</a:t>
          </a:r>
        </a:p>
      </dsp:txBody>
      <dsp:txXfrm>
        <a:off x="0" y="4742446"/>
        <a:ext cx="5228645" cy="611634"/>
      </dsp:txXfrm>
    </dsp:sp>
    <dsp:sp modelId="{30446001-C3EC-4267-B203-D2E7AD21D96D}">
      <dsp:nvSpPr>
        <dsp:cNvPr id="0" name=""/>
        <dsp:cNvSpPr/>
      </dsp:nvSpPr>
      <dsp:spPr>
        <a:xfrm rot="10800000">
          <a:off x="0" y="2025992"/>
          <a:ext cx="5228645" cy="20449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评审意见沟通与修改</a:t>
          </a:r>
        </a:p>
      </dsp:txBody>
      <dsp:txXfrm rot="-10800000">
        <a:off x="0" y="2025992"/>
        <a:ext cx="5228645" cy="717790"/>
      </dsp:txXfrm>
    </dsp:sp>
    <dsp:sp modelId="{E2F4D99C-AB5D-4692-96A2-27FAAC213DFF}">
      <dsp:nvSpPr>
        <dsp:cNvPr id="0" name=""/>
        <dsp:cNvSpPr/>
      </dsp:nvSpPr>
      <dsp:spPr>
        <a:xfrm>
          <a:off x="0" y="2743782"/>
          <a:ext cx="5228645" cy="6114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就争议意见与评审组沟通，根据分配顺序依次修改形成需求规格说明书</a:t>
          </a:r>
          <a:r>
            <a:rPr lang="en-US" altLang="zh-CN" sz="1600" kern="1200" dirty="0"/>
            <a:t>v1.3.0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v1.3.1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v1.3.2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v1.3.3</a:t>
          </a:r>
          <a:endParaRPr lang="zh-CN" altLang="en-US" sz="1600" kern="1200" dirty="0"/>
        </a:p>
      </dsp:txBody>
      <dsp:txXfrm>
        <a:off x="0" y="2743782"/>
        <a:ext cx="5228645" cy="611450"/>
      </dsp:txXfrm>
    </dsp:sp>
    <dsp:sp modelId="{7FFE0839-B1CD-41E9-8A17-8A0B11752A63}">
      <dsp:nvSpPr>
        <dsp:cNvPr id="0" name=""/>
        <dsp:cNvSpPr/>
      </dsp:nvSpPr>
      <dsp:spPr>
        <a:xfrm rot="10800000">
          <a:off x="0" y="0"/>
          <a:ext cx="5228645" cy="204498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评审意见分配</a:t>
          </a:r>
        </a:p>
      </dsp:txBody>
      <dsp:txXfrm rot="-10800000">
        <a:off x="0" y="0"/>
        <a:ext cx="5228645" cy="717790"/>
      </dsp:txXfrm>
    </dsp:sp>
    <dsp:sp modelId="{455F9102-991F-4055-B6AF-951FD7F076FE}">
      <dsp:nvSpPr>
        <dsp:cNvPr id="0" name=""/>
        <dsp:cNvSpPr/>
      </dsp:nvSpPr>
      <dsp:spPr>
        <a:xfrm>
          <a:off x="0" y="718741"/>
          <a:ext cx="5228645" cy="6114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形成复评审问题分配文档</a:t>
          </a:r>
        </a:p>
      </dsp:txBody>
      <dsp:txXfrm>
        <a:off x="0" y="718741"/>
        <a:ext cx="5228645" cy="61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从统计图可以看出，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组对我们组的需求规格说明书从文档格式、图表、内容描述多个方面提出了全面、详细的评审意见，在这里感谢</a:t>
            </a:r>
            <a:r>
              <a:rPr lang="en-US" altLang="zh-CN" dirty="0"/>
              <a:t>F</a:t>
            </a:r>
            <a:r>
              <a:rPr lang="zh-CN" altLang="en-US" dirty="0"/>
              <a:t>组和</a:t>
            </a:r>
            <a:r>
              <a:rPr lang="en-US" altLang="zh-CN" dirty="0"/>
              <a:t>G</a:t>
            </a:r>
            <a:r>
              <a:rPr lang="zh-CN" altLang="en-US" dirty="0"/>
              <a:t>组细致的评审工作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8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5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8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5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8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1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9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/>
              <a:t>EasySpider</a:t>
            </a:r>
            <a:r>
              <a:rPr lang="zh-CN" altLang="en-US" sz="3200" dirty="0"/>
              <a:t>需求复评审汇报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2020.4.17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——</a:t>
            </a:r>
            <a:r>
              <a:rPr lang="zh-CN" altLang="en-US" dirty="0"/>
              <a:t>赵正阳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763691"/>
              </p:ext>
            </p:extLst>
          </p:nvPr>
        </p:nvGraphicFramePr>
        <p:xfrm>
          <a:off x="516000" y="1533525"/>
          <a:ext cx="11160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899319634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98217659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40186579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54610613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409054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问题位置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问题描述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评审人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处理人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意见反馈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71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3.2.1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用例图中，“处理项目”与“存储项目”、“丢弃项目”间不知道</a:t>
                      </a:r>
                      <a:r>
                        <a:rPr lang="en-US" altLang="zh-CN" sz="1600" dirty="0" smtClean="0"/>
                        <a:t>extend</a:t>
                      </a:r>
                      <a:r>
                        <a:rPr lang="zh-CN" altLang="en-US" sz="1600" dirty="0" smtClean="0"/>
                        <a:t>关系是否合适；同样“系统设置”与“增加设置”、“读取设置”间也是如此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G-</a:t>
                      </a:r>
                      <a:r>
                        <a:rPr lang="zh-CN" altLang="en-US" sz="1600" dirty="0" smtClean="0"/>
                        <a:t>潘安佶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赵正阳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部分接受：“处理项目”是一个具体的功能（调用</a:t>
                      </a:r>
                      <a:r>
                        <a:rPr lang="en-US" altLang="zh-CN" sz="1600" dirty="0" err="1" smtClean="0"/>
                        <a:t>Pipeline.process_item</a:t>
                      </a:r>
                      <a:r>
                        <a:rPr lang="zh-CN" altLang="en-US" sz="1600" dirty="0" smtClean="0"/>
                        <a:t>方法），但可能不会执行“存储项目”和“丢弃项目”中的任何一个（例如仅输出日志），符合“可选执行”的特点，因此将其作为</a:t>
                      </a:r>
                      <a:r>
                        <a:rPr lang="en-US" altLang="zh-CN" sz="1600" dirty="0" smtClean="0"/>
                        <a:t>extends</a:t>
                      </a:r>
                      <a:r>
                        <a:rPr lang="zh-CN" altLang="en-US" sz="1600" dirty="0" smtClean="0"/>
                        <a:t>关系；“系统设置”确实不是一个具体的用例，已将其删除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379273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7808" y="4170527"/>
            <a:ext cx="4655162" cy="2031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" y="3783867"/>
            <a:ext cx="4963795" cy="2771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236425" y="6114363"/>
            <a:ext cx="881348" cy="176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56715" y="5321149"/>
            <a:ext cx="1233888" cy="881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对评审意见的改进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沈一聪 接受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2D29BB-4A25-4E69-B528-D5CFB228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96" y="4212307"/>
            <a:ext cx="4794872" cy="12572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B299C3-1D8D-4BAC-A5E2-52C0016D8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96" y="5843133"/>
            <a:ext cx="4836353" cy="561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5794C4-7E35-43AB-981F-8C9E16BED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96" y="1564447"/>
            <a:ext cx="4848859" cy="147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E109D2-EDB0-491F-A0A3-0AEA4A2A3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726" y="1609910"/>
            <a:ext cx="3845642" cy="47951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E8A2E8-C059-46AB-9A03-A46C9F1C9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096" y="3209915"/>
            <a:ext cx="4836353" cy="75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173C3-793F-4392-B4C2-FF56E257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2" y="237290"/>
            <a:ext cx="10459286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对评审意见的改进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沈一聪 </a:t>
            </a:r>
            <a:r>
              <a:rPr lang="zh-CN" altLang="en-US" dirty="0" smtClean="0"/>
              <a:t>部分</a:t>
            </a:r>
            <a:r>
              <a:rPr lang="zh-CN" altLang="en-US" dirty="0"/>
              <a:t>接受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343AD-BA77-4EA4-8C71-EC855810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26" y="3703287"/>
            <a:ext cx="5985057" cy="31200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60BD4C-2DFC-470C-83AC-E6F95383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26" y="1359078"/>
            <a:ext cx="5899442" cy="22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——</a:t>
            </a:r>
            <a:r>
              <a:rPr lang="zh-CN" altLang="en-US" dirty="0"/>
              <a:t>宋冰晨 接受部分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组和</a:t>
            </a:r>
            <a:r>
              <a:rPr lang="en-US" altLang="zh-CN" dirty="0"/>
              <a:t>G</a:t>
            </a:r>
            <a:r>
              <a:rPr lang="zh-CN" altLang="en-US" dirty="0"/>
              <a:t>组的评审意见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57B9F037-1FD9-4098-A2BC-403B36BFE9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7843920"/>
              </p:ext>
            </p:extLst>
          </p:nvPr>
        </p:nvGraphicFramePr>
        <p:xfrm>
          <a:off x="1294213" y="2215988"/>
          <a:ext cx="9779102" cy="3943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1579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6316431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  <a:gridCol w="976745">
                  <a:extLst>
                    <a:ext uri="{9D8B030D-6E8A-4147-A177-3AD203B41FA5}">
                      <a16:colId xmlns:a16="http://schemas.microsoft.com/office/drawing/2014/main" val="179048986"/>
                    </a:ext>
                  </a:extLst>
                </a:gridCol>
                <a:gridCol w="823600">
                  <a:extLst>
                    <a:ext uri="{9D8B030D-6E8A-4147-A177-3AD203B41FA5}">
                      <a16:colId xmlns:a16="http://schemas.microsoft.com/office/drawing/2014/main" val="4182293831"/>
                    </a:ext>
                  </a:extLst>
                </a:gridCol>
                <a:gridCol w="840747">
                  <a:extLst>
                    <a:ext uri="{9D8B030D-6E8A-4147-A177-3AD203B41FA5}">
                      <a16:colId xmlns:a16="http://schemas.microsoft.com/office/drawing/2014/main" val="3872850963"/>
                    </a:ext>
                  </a:extLst>
                </a:gridCol>
              </a:tblGrid>
              <a:tr h="2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评审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意见反馈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428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中，“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前端使用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zh-CN" altLang="en-US" sz="1050" b="0" i="0" spc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ES6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b="0" i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JQuery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4.3.1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作为编程语言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…”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前端页面一般是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HTML+CSS+JS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，其次</a:t>
                      </a:r>
                      <a:r>
                        <a:rPr lang="en-US" altLang="zh-CN" sz="1050" b="0" i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Jquery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库，不应当算作编程语言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42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麦梓健</a:t>
                      </a:r>
                      <a:endParaRPr lang="en-US" altLang="zh-CN" sz="1050" b="0" i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王伟民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428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zh-CN" alt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中的运行工具定义是什么？如果将运行工具定义为引擎，那么除去</a:t>
                      </a:r>
                      <a:r>
                        <a:rPr lang="en-US" alt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</a:t>
                      </a:r>
                      <a:r>
                        <a:rPr lang="zh-CN" alt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的模版渲染引擎外，</a:t>
                      </a:r>
                      <a:r>
                        <a:rPr lang="en-US" alt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Django</a:t>
                      </a:r>
                      <a:r>
                        <a:rPr lang="zh-CN" alt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作为重量级框架应当是也是有引擎的，更不用说数据库引擎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altLang="en-US" sz="1050" b="0" i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麦梓健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238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主流新闻、电商类的网站定义模糊，建议举例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洪治凑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348107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Scrapy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还提供了一个网络爬虫外壳”一句中的“外壳”容易引起误解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王伟民</a:t>
                      </a:r>
                      <a:endParaRPr lang="zh-CN" altLang="en-US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2872462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它使您可以使用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 API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部署（上载）您的项目并控制爬虫。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中使用了第二人称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王伟民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702127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“unobtrusive JavaScript”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首字母没有大写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王伟民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182654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该小节一开始列举的内容缺少说明。让人无法确是该部分是描述功能需求还是其他。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王伟民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4177227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对于</a:t>
                      </a: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而言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，大小写应与前面统一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牟秋宇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51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7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31" y="237290"/>
            <a:ext cx="10494127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——</a:t>
            </a:r>
            <a:r>
              <a:rPr lang="zh-CN" altLang="en-US" dirty="0"/>
              <a:t>宋冰晨 争议部分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组和</a:t>
            </a:r>
            <a:r>
              <a:rPr lang="en-US" altLang="zh-CN" dirty="0"/>
              <a:t>G</a:t>
            </a:r>
            <a:r>
              <a:rPr lang="zh-CN" altLang="en-US" dirty="0"/>
              <a:t>组的评审意见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为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zh-CN" altLang="en-US" dirty="0"/>
              <a:t>添加脚注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AD71256-805A-48E1-A3A8-728AAD060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3080800"/>
              </p:ext>
            </p:extLst>
          </p:nvPr>
        </p:nvGraphicFramePr>
        <p:xfrm>
          <a:off x="1206500" y="2216150"/>
          <a:ext cx="4889500" cy="1245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9837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324604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421140883"/>
                    </a:ext>
                  </a:extLst>
                </a:gridCol>
                <a:gridCol w="540818">
                  <a:extLst>
                    <a:ext uri="{9D8B030D-6E8A-4147-A177-3AD203B41FA5}">
                      <a16:colId xmlns:a16="http://schemas.microsoft.com/office/drawing/2014/main" val="4036057616"/>
                    </a:ext>
                  </a:extLst>
                </a:gridCol>
                <a:gridCol w="479223">
                  <a:extLst>
                    <a:ext uri="{9D8B030D-6E8A-4147-A177-3AD203B41FA5}">
                      <a16:colId xmlns:a16="http://schemas.microsoft.com/office/drawing/2014/main" val="1770422725"/>
                    </a:ext>
                  </a:extLst>
                </a:gridCol>
              </a:tblGrid>
              <a:tr h="2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评审人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意见反馈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提供的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维基百科</a:t>
                      </a: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Scrapy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资源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404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无法访问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洪治凑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部分接受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3.1.2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不适合作为需求的措词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张祥国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A13190F-09A4-4E78-A47D-0C427683CC86}"/>
              </a:ext>
            </a:extLst>
          </p:cNvPr>
          <p:cNvSpPr/>
          <p:nvPr/>
        </p:nvSpPr>
        <p:spPr>
          <a:xfrm>
            <a:off x="1205890" y="2550705"/>
            <a:ext cx="4889500" cy="426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5E7344-92A1-4D79-9406-1E127CBF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80" y="3028517"/>
            <a:ext cx="5171643" cy="18255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D3058F-22C8-4A64-8B90-FED7845CF9AA}"/>
              </a:ext>
            </a:extLst>
          </p:cNvPr>
          <p:cNvSpPr/>
          <p:nvPr/>
        </p:nvSpPr>
        <p:spPr>
          <a:xfrm>
            <a:off x="6460980" y="4674587"/>
            <a:ext cx="1503653" cy="26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A1DBC9-4877-4526-8405-D945869B4546}"/>
              </a:ext>
            </a:extLst>
          </p:cNvPr>
          <p:cNvSpPr/>
          <p:nvPr/>
        </p:nvSpPr>
        <p:spPr>
          <a:xfrm>
            <a:off x="10307782" y="4219356"/>
            <a:ext cx="77933" cy="26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91D320-60DD-4272-891F-ED7ECE1CB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88" y="4885133"/>
            <a:ext cx="4889500" cy="499973"/>
          </a:xfrm>
          <a:prstGeom prst="rect">
            <a:avLst/>
          </a:prstGeom>
        </p:spPr>
      </p:pic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441123D3-31B1-4D61-840A-EA7BFB1AF8CE}"/>
              </a:ext>
            </a:extLst>
          </p:cNvPr>
          <p:cNvSpPr txBox="1">
            <a:spLocks/>
          </p:cNvSpPr>
          <p:nvPr/>
        </p:nvSpPr>
        <p:spPr>
          <a:xfrm>
            <a:off x="1207008" y="3633611"/>
            <a:ext cx="475488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评审人意见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8EACCA5-B800-4F7B-BDC8-935379CCA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88" y="4357303"/>
            <a:ext cx="4889500" cy="5393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362C00F-C5E0-4F5E-A12C-1550940E1172}"/>
              </a:ext>
            </a:extLst>
          </p:cNvPr>
          <p:cNvSpPr/>
          <p:nvPr/>
        </p:nvSpPr>
        <p:spPr>
          <a:xfrm>
            <a:off x="5478791" y="4987762"/>
            <a:ext cx="483097" cy="284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31" y="237290"/>
            <a:ext cx="10494127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——</a:t>
            </a:r>
            <a:r>
              <a:rPr lang="zh-CN" altLang="en-US" dirty="0"/>
              <a:t>宋冰晨 争议部分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组和</a:t>
            </a:r>
            <a:r>
              <a:rPr lang="en-US" altLang="zh-CN" dirty="0"/>
              <a:t>G</a:t>
            </a:r>
            <a:r>
              <a:rPr lang="zh-CN" altLang="en-US" dirty="0"/>
              <a:t>组的评审意见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 问题描述更正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“开放了”不适合作为需求的措辞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 反馈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接受更正后的问题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删去“了”</a:t>
            </a:r>
            <a:endParaRPr lang="en-US" altLang="zh-CN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AD71256-805A-48E1-A3A8-728AAD060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0074641"/>
              </p:ext>
            </p:extLst>
          </p:nvPr>
        </p:nvGraphicFramePr>
        <p:xfrm>
          <a:off x="1206500" y="2216150"/>
          <a:ext cx="4889500" cy="1245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9837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324604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421140883"/>
                    </a:ext>
                  </a:extLst>
                </a:gridCol>
                <a:gridCol w="540818">
                  <a:extLst>
                    <a:ext uri="{9D8B030D-6E8A-4147-A177-3AD203B41FA5}">
                      <a16:colId xmlns:a16="http://schemas.microsoft.com/office/drawing/2014/main" val="4036057616"/>
                    </a:ext>
                  </a:extLst>
                </a:gridCol>
                <a:gridCol w="479223">
                  <a:extLst>
                    <a:ext uri="{9D8B030D-6E8A-4147-A177-3AD203B41FA5}">
                      <a16:colId xmlns:a16="http://schemas.microsoft.com/office/drawing/2014/main" val="1770422725"/>
                    </a:ext>
                  </a:extLst>
                </a:gridCol>
              </a:tblGrid>
              <a:tr h="2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评审人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意见反馈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提供的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维基百科</a:t>
                      </a: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Scrapy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资源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404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无法访问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洪治凑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部分接受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3.1.2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</a:t>
                      </a:r>
                      <a:r>
                        <a:rPr 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了</a:t>
                      </a:r>
                      <a:r>
                        <a:rPr 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不适合作为需求的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措辞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张祥国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A13190F-09A4-4E78-A47D-0C427683CC86}"/>
              </a:ext>
            </a:extLst>
          </p:cNvPr>
          <p:cNvSpPr/>
          <p:nvPr/>
        </p:nvSpPr>
        <p:spPr>
          <a:xfrm>
            <a:off x="1205890" y="3002710"/>
            <a:ext cx="4889500" cy="426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组评审结果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对评审意见的改进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3799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8EE64BF2-D269-46BE-81A8-687092C6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46846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准备</a:t>
            </a:r>
            <a:r>
              <a:rPr lang="zh-CN" altLang="en-US" dirty="0"/>
              <a:t>编写软件设计模型及文档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根据</a:t>
            </a:r>
            <a:r>
              <a:rPr lang="zh-CN" altLang="en-US" dirty="0"/>
              <a:t>组间、老师的评审意见进一步完善需求规格说明书</a:t>
            </a:r>
          </a:p>
        </p:txBody>
      </p:sp>
    </p:spTree>
    <p:extLst>
      <p:ext uri="{BB962C8B-B14F-4D97-AF65-F5344CB8AC3E}">
        <p14:creationId xmlns:p14="http://schemas.microsoft.com/office/powerpoint/2010/main" val="29218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428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对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组评审结果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对评审意见的改进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40327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组评审结果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 组员先单独评审，之后在小组会上整合评审意见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 最终得出对</a:t>
            </a:r>
            <a:r>
              <a:rPr lang="en-US" altLang="zh-CN" dirty="0"/>
              <a:t>I</a:t>
            </a:r>
            <a:r>
              <a:rPr lang="zh-CN" altLang="en-US" dirty="0"/>
              <a:t>组的</a:t>
            </a:r>
            <a:r>
              <a:rPr lang="en-US" altLang="zh-CN" dirty="0"/>
              <a:t>41</a:t>
            </a:r>
            <a:r>
              <a:rPr lang="zh-CN" altLang="en-US" dirty="0"/>
              <a:t>个评审意见、对</a:t>
            </a:r>
            <a:r>
              <a:rPr lang="en-US" altLang="zh-CN" dirty="0"/>
              <a:t>A</a:t>
            </a:r>
            <a:r>
              <a:rPr lang="zh-CN" altLang="en-US" dirty="0"/>
              <a:t>组的</a:t>
            </a:r>
            <a:r>
              <a:rPr lang="en-US" altLang="zh-CN" dirty="0"/>
              <a:t>17</a:t>
            </a:r>
            <a:r>
              <a:rPr lang="zh-CN" altLang="en-US" dirty="0"/>
              <a:t>个评审意见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 各组员提出的评审意见如下（相同的问题已合并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158560"/>
              </p:ext>
            </p:extLst>
          </p:nvPr>
        </p:nvGraphicFramePr>
        <p:xfrm>
          <a:off x="2352033" y="3476295"/>
          <a:ext cx="7487934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5978">
                  <a:extLst>
                    <a:ext uri="{9D8B030D-6E8A-4147-A177-3AD203B41FA5}">
                      <a16:colId xmlns:a16="http://schemas.microsoft.com/office/drawing/2014/main" val="1860095427"/>
                    </a:ext>
                  </a:extLst>
                </a:gridCol>
                <a:gridCol w="2495978">
                  <a:extLst>
                    <a:ext uri="{9D8B030D-6E8A-4147-A177-3AD203B41FA5}">
                      <a16:colId xmlns:a16="http://schemas.microsoft.com/office/drawing/2014/main" val="3126471862"/>
                    </a:ext>
                  </a:extLst>
                </a:gridCol>
                <a:gridCol w="2495978">
                  <a:extLst>
                    <a:ext uri="{9D8B030D-6E8A-4147-A177-3AD203B41FA5}">
                      <a16:colId xmlns:a16="http://schemas.microsoft.com/office/drawing/2014/main" val="111595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评审组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意见个数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8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赵正阳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16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98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梁远志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22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18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58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2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组评审结果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对评审意见的改进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3576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组、</a:t>
            </a:r>
            <a:r>
              <a:rPr lang="en-US" altLang="zh-CN" dirty="0"/>
              <a:t>G</a:t>
            </a:r>
            <a:r>
              <a:rPr lang="zh-CN" altLang="en-US" dirty="0"/>
              <a:t>组评审意见统计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533289"/>
            <a:ext cx="9784080" cy="51844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 共收到</a:t>
            </a:r>
            <a:r>
              <a:rPr lang="en-US" altLang="zh-CN" dirty="0"/>
              <a:t>F</a:t>
            </a:r>
            <a:r>
              <a:rPr lang="zh-CN" altLang="en-US" dirty="0"/>
              <a:t>组的</a:t>
            </a:r>
            <a:r>
              <a:rPr lang="en-US" altLang="zh-CN" dirty="0"/>
              <a:t>21</a:t>
            </a:r>
            <a:r>
              <a:rPr lang="zh-CN" altLang="en-US" dirty="0"/>
              <a:t>个评审意见、</a:t>
            </a:r>
            <a:r>
              <a:rPr lang="en-US" altLang="zh-CN" dirty="0"/>
              <a:t>G</a:t>
            </a:r>
            <a:r>
              <a:rPr lang="zh-CN" altLang="en-US" dirty="0"/>
              <a:t>组的</a:t>
            </a:r>
            <a:r>
              <a:rPr lang="en-US" altLang="zh-CN" dirty="0"/>
              <a:t>22</a:t>
            </a:r>
            <a:r>
              <a:rPr lang="zh-CN" altLang="en-US" dirty="0"/>
              <a:t>个评审意见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 评审意见统计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处理结果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 F</a:t>
            </a:r>
            <a:r>
              <a:rPr lang="zh-CN" altLang="en-US" dirty="0"/>
              <a:t>组问题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接受、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</a:t>
            </a:r>
            <a:r>
              <a:rPr lang="zh-CN" altLang="en-US" dirty="0"/>
              <a:t>接受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拒绝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 G</a:t>
            </a:r>
            <a:r>
              <a:rPr lang="zh-CN" altLang="en-US" dirty="0"/>
              <a:t>组问题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接受、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</a:t>
            </a:r>
            <a:r>
              <a:rPr lang="zh-CN" altLang="en-US" dirty="0"/>
              <a:t>接受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拒绝</a:t>
            </a:r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C9D0B92-5ACE-4848-8D42-EC23A561A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396591"/>
              </p:ext>
            </p:extLst>
          </p:nvPr>
        </p:nvGraphicFramePr>
        <p:xfrm>
          <a:off x="6936332" y="2519165"/>
          <a:ext cx="4576795" cy="280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C5933D8-6CD4-4E0B-8115-C1CB43496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26344"/>
              </p:ext>
            </p:extLst>
          </p:nvPr>
        </p:nvGraphicFramePr>
        <p:xfrm>
          <a:off x="1966192" y="2519165"/>
          <a:ext cx="4330699" cy="280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639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AF39-87F9-42B3-A112-F34675C8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评审意见分配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5667045-3CA9-4BB7-9AD0-C3C071E4D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950954"/>
              </p:ext>
            </p:extLst>
          </p:nvPr>
        </p:nvGraphicFramePr>
        <p:xfrm>
          <a:off x="351272" y="1351684"/>
          <a:ext cx="5228645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8C3EC88-6F7E-4494-9CF5-D2274E958044}"/>
              </a:ext>
            </a:extLst>
          </p:cNvPr>
          <p:cNvSpPr/>
          <p:nvPr/>
        </p:nvSpPr>
        <p:spPr>
          <a:xfrm>
            <a:off x="351272" y="1351684"/>
            <a:ext cx="5228645" cy="1334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29879"/>
              </p:ext>
            </p:extLst>
          </p:nvPr>
        </p:nvGraphicFramePr>
        <p:xfrm>
          <a:off x="5854852" y="2907116"/>
          <a:ext cx="6028000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379756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25578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4207512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6200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组员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</a:t>
                      </a:r>
                      <a:r>
                        <a:rPr lang="zh-CN" altLang="en-US" sz="1600" dirty="0" smtClean="0"/>
                        <a:t>组问题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</a:t>
                      </a:r>
                      <a:r>
                        <a:rPr lang="zh-CN" altLang="en-US" sz="1600" dirty="0" smtClean="0"/>
                        <a:t>组问题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版本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16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赵正阳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6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14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21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22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v1.3.0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5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沈一聪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7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v1.3.1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0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梁远志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19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v1.3.2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92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宋冰晨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7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12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14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19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20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21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v1.3.3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66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8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AF39-87F9-42B3-A112-F34675C8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评审意见沟通与修改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5667045-3CA9-4BB7-9AD0-C3C071E4DDB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51272" y="1351684"/>
          <a:ext cx="5228645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B73C452-6A78-42E1-9C2B-FB164DE799E7}"/>
              </a:ext>
            </a:extLst>
          </p:cNvPr>
          <p:cNvSpPr/>
          <p:nvPr/>
        </p:nvSpPr>
        <p:spPr>
          <a:xfrm>
            <a:off x="351272" y="3377045"/>
            <a:ext cx="5228645" cy="1324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01720"/>
              </p:ext>
            </p:extLst>
          </p:nvPr>
        </p:nvGraphicFramePr>
        <p:xfrm>
          <a:off x="5810785" y="1796645"/>
          <a:ext cx="619200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5018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2990917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93257884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124454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+mn-lt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1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+mn-lt"/>
                          <a:ea typeface="微软雅黑" panose="020B0503020204020204" pitchFamily="34" charset="-122"/>
                        </a:rPr>
                        <a:t>修改人</a:t>
                      </a:r>
                      <a:endParaRPr lang="zh-CN" altLang="en-US" sz="1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+mn-lt"/>
                          <a:ea typeface="微软雅黑" panose="020B0503020204020204" pitchFamily="34" charset="-122"/>
                        </a:rPr>
                        <a:t>修改章节</a:t>
                      </a:r>
                      <a:endParaRPr lang="zh-CN" altLang="en-US" sz="1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+mn-lt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8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1.3.0</a:t>
                      </a:r>
                      <a:endParaRPr lang="zh-CN" sz="12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赵正阳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3.1.3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3.2.1</a:t>
                      </a:r>
                      <a:endParaRPr lang="zh-CN" sz="12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补充术语；增加对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Scrapy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框架本身的参与者的说明；删除“系统设置”用例；调整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RUCM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图的大小；修正其他字词标点问题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75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1.3.1</a:t>
                      </a:r>
                      <a:endParaRPr lang="zh-CN" sz="1200" kern="1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3.1.3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3.3.3</a:t>
                      </a:r>
                      <a:endParaRPr lang="zh-CN" sz="12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统一了各个框架和模型的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名称（使用者、编程者）；修正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3.2.3.2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错字；删除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3.3.3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反爬虫中的出现的“解决方案”字样，修改标点，修改图片说明；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：问题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待议，涉及多个方面问题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1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1.3.2</a:t>
                      </a:r>
                      <a:endParaRPr lang="zh-CN" sz="1200" kern="10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梁远志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3.5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3.2.2.1</a:t>
                      </a:r>
                      <a:endParaRPr lang="zh-CN" sz="12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添加了</a:t>
                      </a:r>
                      <a:r>
                        <a:rPr lang="en-US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 API</a:t>
                      </a:r>
                      <a:r>
                        <a:rPr lang="zh-CN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的解释及</a:t>
                      </a:r>
                      <a:r>
                        <a:rPr lang="en-US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CN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的术语解释；修订了数据存储章节的标点符号；删除了不通顺的表达；将</a:t>
                      </a:r>
                      <a:r>
                        <a:rPr lang="en-US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RUCM</a:t>
                      </a:r>
                      <a:r>
                        <a:rPr lang="zh-CN" sz="1200" kern="10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图中的用例名称改为中文；对数据存储章节的“状态”进行进一步说明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1.3.3</a:t>
                      </a:r>
                      <a:endParaRPr lang="zh-CN" sz="12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宋冰晨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3.1.1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3.1.2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3.2.3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3.3.3</a:t>
                      </a:r>
                      <a:endParaRPr lang="zh-CN" sz="12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组和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组的部分建议对涉及章节进行修改（规范了文字描述）；合并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3.1.1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3.1.2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；合并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3.3.2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3.3.3</a:t>
                      </a:r>
                      <a:r>
                        <a:rPr lang="zh-CN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；将安全和保密章节移至</a:t>
                      </a:r>
                      <a:r>
                        <a:rPr lang="en-US" sz="12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3.7</a:t>
                      </a:r>
                      <a:endParaRPr lang="zh-CN" sz="12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69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6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AF39-87F9-42B3-A112-F34675C8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评审意见反馈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5667045-3CA9-4BB7-9AD0-C3C071E4DDB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51272" y="1351684"/>
          <a:ext cx="5228645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F5E9481-9AAD-4A90-8274-783A51E69E9D}"/>
              </a:ext>
            </a:extLst>
          </p:cNvPr>
          <p:cNvSpPr/>
          <p:nvPr/>
        </p:nvSpPr>
        <p:spPr>
          <a:xfrm>
            <a:off x="351272" y="5413664"/>
            <a:ext cx="5228645" cy="1319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6ECB52-6C56-4E88-80D0-DFACAA09AF67}"/>
              </a:ext>
            </a:extLst>
          </p:cNvPr>
          <p:cNvSpPr txBox="1">
            <a:spLocks/>
          </p:cNvSpPr>
          <p:nvPr/>
        </p:nvSpPr>
        <p:spPr>
          <a:xfrm>
            <a:off x="6341921" y="1554630"/>
            <a:ext cx="5042017" cy="924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工具：腾</a:t>
            </a:r>
            <a:r>
              <a:rPr lang="zh-CN" altLang="en-US" sz="1800" dirty="0"/>
              <a:t>讯共享文档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反馈</a:t>
            </a:r>
            <a:r>
              <a:rPr lang="zh-CN" altLang="en-US" sz="1800" dirty="0" smtClean="0"/>
              <a:t>结果：</a:t>
            </a:r>
            <a:r>
              <a:rPr lang="en-US" altLang="zh-CN" sz="1800" dirty="0" smtClean="0"/>
              <a:t>F</a:t>
            </a:r>
            <a:r>
              <a:rPr lang="zh-CN" altLang="en-US" sz="1800" dirty="0" smtClean="0"/>
              <a:t>组和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组全部认可</a:t>
            </a: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1812" y="2511151"/>
            <a:ext cx="4862234" cy="41297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4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赵正阳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086769"/>
              </p:ext>
            </p:extLst>
          </p:nvPr>
        </p:nvGraphicFramePr>
        <p:xfrm>
          <a:off x="876000" y="1533525"/>
          <a:ext cx="10440000" cy="143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899319634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98217659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40186579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54610613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09054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问题位置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问题描述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评审人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处理人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意见反馈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71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图</a:t>
                      </a:r>
                      <a:r>
                        <a:rPr lang="en-US" altLang="zh-CN" sz="1600" dirty="0" smtClean="0"/>
                        <a:t>3.1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解析页面使用了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extend</a:t>
                      </a:r>
                      <a:r>
                        <a:rPr lang="zh-CN" altLang="en-US" sz="1600" dirty="0" smtClean="0"/>
                        <a:t>用例，即可以三个都不选，但是按照图</a:t>
                      </a:r>
                      <a:r>
                        <a:rPr lang="en-US" altLang="zh-CN" sz="1600" dirty="0" smtClean="0"/>
                        <a:t>3.6</a:t>
                      </a:r>
                      <a:r>
                        <a:rPr lang="zh-CN" altLang="en-US" sz="1600" dirty="0" smtClean="0"/>
                        <a:t>应当是三选一，这里是否有矛盾？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F-</a:t>
                      </a:r>
                      <a:r>
                        <a:rPr lang="zh-CN" altLang="en-US" sz="1600" dirty="0" smtClean="0"/>
                        <a:t>麦梓健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赵正阳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部分接受：“解析页面”扩展的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个用例确实可以都不选，因为不是所有页面都有需要提取的数据，已修改</a:t>
                      </a:r>
                      <a:r>
                        <a:rPr lang="en-US" altLang="zh-CN" sz="1600" dirty="0" smtClean="0"/>
                        <a:t>RUCM</a:t>
                      </a:r>
                      <a:r>
                        <a:rPr lang="zh-CN" altLang="en-US" sz="1600" dirty="0" smtClean="0"/>
                        <a:t>图中的相关表述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379273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389" y="3251422"/>
            <a:ext cx="5145691" cy="3172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05" y="3251422"/>
            <a:ext cx="4963795" cy="3160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192357" y="3800819"/>
            <a:ext cx="3393195" cy="1586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0454" y="5783854"/>
            <a:ext cx="947450" cy="1762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1617</TotalTime>
  <Words>1459</Words>
  <Application>Microsoft Office PowerPoint</Application>
  <PresentationFormat>宽屏</PresentationFormat>
  <Paragraphs>257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Times New Roman</vt:lpstr>
      <vt:lpstr>Wingdings</vt:lpstr>
      <vt:lpstr>带状</vt:lpstr>
      <vt:lpstr>基于Scrapy的模板化爬虫程序管理平台</vt:lpstr>
      <vt:lpstr>PowerPoint 演示文稿</vt:lpstr>
      <vt:lpstr>对I、A组评审结果</vt:lpstr>
      <vt:lpstr>PowerPoint 演示文稿</vt:lpstr>
      <vt:lpstr>F组、G组评审意见统计</vt:lpstr>
      <vt:lpstr>评审意见分配</vt:lpstr>
      <vt:lpstr>评审意见沟通与修改</vt:lpstr>
      <vt:lpstr>评审意见反馈</vt:lpstr>
      <vt:lpstr>对评审意见的改进——赵正阳</vt:lpstr>
      <vt:lpstr>对评审意见的改进——赵正阳</vt:lpstr>
      <vt:lpstr>对评审意见的改进——沈一聪 接受</vt:lpstr>
      <vt:lpstr>对评审意见的改进——沈一聪 部分接受</vt:lpstr>
      <vt:lpstr>对评审意见的改进——宋冰晨 接受部分</vt:lpstr>
      <vt:lpstr>对评审意见的改进——宋冰晨 争议部分</vt:lpstr>
      <vt:lpstr>对评审意见的改进——宋冰晨 争议部分</vt:lpstr>
      <vt:lpstr>PowerPoint 演示文稿</vt:lpstr>
      <vt:lpstr>下周工作计划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286</cp:revision>
  <dcterms:created xsi:type="dcterms:W3CDTF">2019-11-18T11:20:38Z</dcterms:created>
  <dcterms:modified xsi:type="dcterms:W3CDTF">2020-04-17T03:41:11Z</dcterms:modified>
</cp:coreProperties>
</file>