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77" r:id="rId2"/>
    <p:sldId id="421" r:id="rId3"/>
    <p:sldId id="425" r:id="rId4"/>
    <p:sldId id="426" r:id="rId5"/>
    <p:sldId id="427" r:id="rId6"/>
    <p:sldId id="256" r:id="rId7"/>
    <p:sldId id="404" r:id="rId8"/>
    <p:sldId id="428" r:id="rId9"/>
    <p:sldId id="257" r:id="rId10"/>
    <p:sldId id="429" r:id="rId11"/>
    <p:sldId id="430" r:id="rId12"/>
    <p:sldId id="432" r:id="rId13"/>
    <p:sldId id="431" r:id="rId14"/>
    <p:sldId id="435" r:id="rId15"/>
    <p:sldId id="436" r:id="rId16"/>
    <p:sldId id="405" r:id="rId17"/>
    <p:sldId id="433" r:id="rId18"/>
    <p:sldId id="263" r:id="rId19"/>
    <p:sldId id="258" r:id="rId20"/>
    <p:sldId id="434" r:id="rId21"/>
    <p:sldId id="39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9" autoAdjust="0"/>
    <p:restoredTop sz="78484" autoAdjust="0"/>
  </p:normalViewPr>
  <p:slideViewPr>
    <p:cSldViewPr snapToGrid="0">
      <p:cViewPr varScale="1">
        <p:scale>
          <a:sx n="91" d="100"/>
          <a:sy n="91" d="100"/>
        </p:scale>
        <p:origin x="1635"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文档规模</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0D0-4728-918C-BBACA4F71B4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0D0-4728-918C-BBACA4F71B4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0D0-4728-918C-BBACA4F71B4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0D0-4728-918C-BBACA4F71B4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0D0-4728-918C-BBACA4F71B4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0D0-4728-918C-BBACA4F71B4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实验1</c:v>
                </c:pt>
                <c:pt idx="1">
                  <c:v>实验3</c:v>
                </c:pt>
                <c:pt idx="2">
                  <c:v>实验4</c:v>
                </c:pt>
                <c:pt idx="3">
                  <c:v>实验6</c:v>
                </c:pt>
                <c:pt idx="4">
                  <c:v>实验7</c:v>
                </c:pt>
                <c:pt idx="5">
                  <c:v>实验8</c:v>
                </c:pt>
              </c:strCache>
            </c:strRef>
          </c:cat>
          <c:val>
            <c:numRef>
              <c:f>Sheet1!$B$2:$B$7</c:f>
              <c:numCache>
                <c:formatCode>General</c:formatCode>
                <c:ptCount val="6"/>
                <c:pt idx="0">
                  <c:v>26796</c:v>
                </c:pt>
                <c:pt idx="1">
                  <c:v>9356</c:v>
                </c:pt>
                <c:pt idx="2">
                  <c:v>43415</c:v>
                </c:pt>
                <c:pt idx="3">
                  <c:v>9086</c:v>
                </c:pt>
                <c:pt idx="4">
                  <c:v>13755</c:v>
                </c:pt>
                <c:pt idx="5">
                  <c:v>7616</c:v>
                </c:pt>
              </c:numCache>
            </c:numRef>
          </c:val>
          <c:extLst>
            <c:ext xmlns:c16="http://schemas.microsoft.com/office/drawing/2014/chart" uri="{C3380CC4-5D6E-409C-BE32-E72D297353CC}">
              <c16:uniqueId val="{0000000C-30D0-4728-918C-BBACA4F71B47}"/>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987ED7-2712-4C7D-B97C-E80560449641}"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zh-CN" altLang="en-US"/>
        </a:p>
      </dgm:t>
    </dgm:pt>
    <dgm:pt modelId="{42BCB2F1-9EC4-4018-8D58-8631DE73AA06}">
      <dgm:prSet phldrT="[文本]"/>
      <dgm:spPr/>
      <dgm:t>
        <a:bodyPr/>
        <a:lstStyle/>
        <a:p>
          <a:pPr algn="ctr"/>
          <a:r>
            <a:rPr lang="zh-CN" altLang="en-US">
              <a:latin typeface="Times New Roman" panose="02020603050405020304" pitchFamily="18" charset="0"/>
              <a:ea typeface="宋体" panose="02010600030101010101" pitchFamily="2" charset="-122"/>
              <a:cs typeface="Times New Roman" panose="02020603050405020304" pitchFamily="18" charset="0"/>
            </a:rPr>
            <a:t>第</a:t>
          </a:r>
          <a:r>
            <a:rPr lang="en-US" altLang="zh-CN">
              <a:latin typeface="Times New Roman" panose="02020603050405020304" pitchFamily="18" charset="0"/>
              <a:ea typeface="宋体" panose="02010600030101010101" pitchFamily="2" charset="-122"/>
              <a:cs typeface="Times New Roman" panose="02020603050405020304" pitchFamily="18" charset="0"/>
            </a:rPr>
            <a:t>1</a:t>
          </a:r>
          <a:r>
            <a:rPr lang="zh-CN" altLang="en-US">
              <a:latin typeface="Times New Roman" panose="02020603050405020304" pitchFamily="18" charset="0"/>
              <a:ea typeface="宋体" panose="02010600030101010101" pitchFamily="2" charset="-122"/>
              <a:cs typeface="Times New Roman" panose="02020603050405020304" pitchFamily="18" charset="0"/>
            </a:rPr>
            <a:t>次周组会</a:t>
          </a:r>
        </a:p>
      </dgm:t>
    </dgm:pt>
    <dgm:pt modelId="{E04FA092-CCD9-4B9C-AAB7-274BA948BD54}" type="parTrans" cxnId="{6E94E94E-C53D-4793-BD09-B85CF2D5671E}">
      <dgm:prSet/>
      <dgm:spPr/>
      <dgm:t>
        <a:bodyPr/>
        <a:lstStyle/>
        <a:p>
          <a:pPr algn="ctr"/>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951BCA5F-19E3-4DF5-BA6A-02C7093E314C}" type="sibTrans" cxnId="{6E94E94E-C53D-4793-BD09-B85CF2D5671E}">
      <dgm:prSet/>
      <dgm:spPr/>
      <dgm:t>
        <a:bodyPr/>
        <a:lstStyle/>
        <a:p>
          <a:pPr algn="ctr"/>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71EA0D7E-B3D4-40CF-8BE2-052E3DBD4C32}">
      <dgm:prSet phldrT="[文本]"/>
      <dgm:spPr/>
      <dgm:t>
        <a:bodyPr/>
        <a:lstStyle/>
        <a:p>
          <a:pPr algn="ctr"/>
          <a:r>
            <a:rPr lang="zh-CN" altLang="en-US">
              <a:latin typeface="Times New Roman" panose="02020603050405020304" pitchFamily="18" charset="0"/>
              <a:ea typeface="宋体" panose="02010600030101010101" pitchFamily="2" charset="-122"/>
              <a:cs typeface="Times New Roman" panose="02020603050405020304" pitchFamily="18" charset="0"/>
            </a:rPr>
            <a:t>讨论确定本周任务，分配到个人，由组长落实为</a:t>
          </a:r>
          <a:r>
            <a:rPr lang="zh-CN" altLang="en-US" b="1">
              <a:latin typeface="Times New Roman" panose="02020603050405020304" pitchFamily="18" charset="0"/>
              <a:ea typeface="宋体" panose="02010600030101010101" pitchFamily="2" charset="-122"/>
              <a:cs typeface="Times New Roman" panose="02020603050405020304" pitchFamily="18" charset="0"/>
            </a:rPr>
            <a:t>会议记录</a:t>
          </a:r>
        </a:p>
      </dgm:t>
    </dgm:pt>
    <dgm:pt modelId="{001641D5-66C9-42AA-9418-6229C2DA7FE9}" type="parTrans" cxnId="{CD8DC5B1-578C-49A0-A74C-A19AA67D0594}">
      <dgm:prSet/>
      <dgm:spPr/>
      <dgm:t>
        <a:bodyPr/>
        <a:lstStyle/>
        <a:p>
          <a:pPr algn="ctr"/>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B7EAE735-4A15-4097-8A9C-DC756154D56E}" type="sibTrans" cxnId="{CD8DC5B1-578C-49A0-A74C-A19AA67D0594}">
      <dgm:prSet/>
      <dgm:spPr/>
      <dgm:t>
        <a:bodyPr/>
        <a:lstStyle/>
        <a:p>
          <a:pPr algn="ctr"/>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61FCBC7B-46F2-4DA2-A464-22AD4366CEF8}">
      <dgm:prSet phldrT="[文本]"/>
      <dgm:spPr/>
      <dgm:t>
        <a:bodyPr/>
        <a:lstStyle/>
        <a:p>
          <a:pPr algn="ctr"/>
          <a:r>
            <a:rPr lang="zh-CN" altLang="en-US">
              <a:latin typeface="Times New Roman" panose="02020603050405020304" pitchFamily="18" charset="0"/>
              <a:ea typeface="宋体" panose="02010600030101010101" pitchFamily="2" charset="-122"/>
              <a:cs typeface="Times New Roman" panose="02020603050405020304" pitchFamily="18" charset="0"/>
            </a:rPr>
            <a:t>第</a:t>
          </a:r>
          <a:r>
            <a:rPr lang="en-US" altLang="zh-CN">
              <a:latin typeface="Times New Roman" panose="02020603050405020304" pitchFamily="18" charset="0"/>
              <a:ea typeface="宋体" panose="02010600030101010101" pitchFamily="2" charset="-122"/>
              <a:cs typeface="Times New Roman" panose="02020603050405020304" pitchFamily="18" charset="0"/>
            </a:rPr>
            <a:t>2</a:t>
          </a:r>
          <a:r>
            <a:rPr lang="zh-CN" altLang="en-US">
              <a:latin typeface="Times New Roman" panose="02020603050405020304" pitchFamily="18" charset="0"/>
              <a:ea typeface="宋体" panose="02010600030101010101" pitchFamily="2" charset="-122"/>
              <a:cs typeface="Times New Roman" panose="02020603050405020304" pitchFamily="18" charset="0"/>
            </a:rPr>
            <a:t>次周组会</a:t>
          </a:r>
        </a:p>
      </dgm:t>
    </dgm:pt>
    <dgm:pt modelId="{106D92D9-F7C0-491F-AF52-70C21CC3F8EE}" type="parTrans" cxnId="{8E309D87-6F22-4D7C-9B82-6535E495628C}">
      <dgm:prSet/>
      <dgm:spPr/>
      <dgm:t>
        <a:bodyPr/>
        <a:lstStyle/>
        <a:p>
          <a:pPr algn="ctr"/>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8540DEB8-17B4-41BE-A862-EE8E65EA198B}" type="sibTrans" cxnId="{8E309D87-6F22-4D7C-9B82-6535E495628C}">
      <dgm:prSet/>
      <dgm:spPr/>
      <dgm:t>
        <a:bodyPr/>
        <a:lstStyle/>
        <a:p>
          <a:pPr algn="ctr"/>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DA46822E-BCD4-4D25-89F2-F9CCA5348447}">
      <dgm:prSet phldrT="[文本]"/>
      <dgm:spPr/>
      <dgm:t>
        <a:bodyPr/>
        <a:lstStyle/>
        <a:p>
          <a:pPr algn="ctr"/>
          <a:r>
            <a:rPr lang="zh-CN" altLang="en-US">
              <a:latin typeface="Times New Roman" panose="02020603050405020304" pitchFamily="18" charset="0"/>
              <a:ea typeface="宋体" panose="02010600030101010101" pitchFamily="2" charset="-122"/>
              <a:cs typeface="Times New Roman" panose="02020603050405020304" pitchFamily="18" charset="0"/>
            </a:rPr>
            <a:t>组员汇报各自工作情况，全组讨论汇报结果</a:t>
          </a:r>
        </a:p>
      </dgm:t>
    </dgm:pt>
    <dgm:pt modelId="{2665C047-6CBA-40AA-A56A-3DFC7EE70AC4}" type="parTrans" cxnId="{A3C4F1E6-0D1B-4269-B54E-AC05CEB81D4D}">
      <dgm:prSet/>
      <dgm:spPr/>
      <dgm:t>
        <a:bodyPr/>
        <a:lstStyle/>
        <a:p>
          <a:pPr algn="ctr"/>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D6CB07BF-4250-49BE-813C-DD519B3981D3}" type="sibTrans" cxnId="{A3C4F1E6-0D1B-4269-B54E-AC05CEB81D4D}">
      <dgm:prSet/>
      <dgm:spPr/>
      <dgm:t>
        <a:bodyPr/>
        <a:lstStyle/>
        <a:p>
          <a:pPr algn="ctr"/>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CA121A51-A77A-4DD7-80A1-162911DDCF11}">
      <dgm:prSet phldrT="[文本]"/>
      <dgm:spPr/>
      <dgm:t>
        <a:bodyPr/>
        <a:lstStyle/>
        <a:p>
          <a:pPr algn="ctr"/>
          <a:r>
            <a:rPr lang="zh-CN" altLang="en-US">
              <a:latin typeface="Times New Roman" panose="02020603050405020304" pitchFamily="18" charset="0"/>
              <a:ea typeface="宋体" panose="02010600030101010101" pitchFamily="2" charset="-122"/>
              <a:cs typeface="Times New Roman" panose="02020603050405020304" pitchFamily="18" charset="0"/>
            </a:rPr>
            <a:t>周汇总</a:t>
          </a:r>
        </a:p>
      </dgm:t>
    </dgm:pt>
    <dgm:pt modelId="{B218D81C-9326-4A52-A952-914758B86E62}" type="parTrans" cxnId="{8F773C71-ABDD-4450-90BC-91A3ACC98844}">
      <dgm:prSet/>
      <dgm:spPr/>
      <dgm:t>
        <a:bodyPr/>
        <a:lstStyle/>
        <a:p>
          <a:pPr algn="ctr"/>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05F3EF89-C23D-4748-A8DC-EF8E0D051FE2}" type="sibTrans" cxnId="{8F773C71-ABDD-4450-90BC-91A3ACC98844}">
      <dgm:prSet/>
      <dgm:spPr/>
      <dgm:t>
        <a:bodyPr/>
        <a:lstStyle/>
        <a:p>
          <a:pPr algn="ctr"/>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A747B821-2161-4B4F-80F2-93D74B3C6403}">
      <dgm:prSet phldrT="[文本]"/>
      <dgm:spPr/>
      <dgm:t>
        <a:bodyPr/>
        <a:lstStyle/>
        <a:p>
          <a:pPr algn="ctr"/>
          <a:r>
            <a:rPr lang="zh-CN" altLang="en-US">
              <a:latin typeface="Times New Roman" panose="02020603050405020304" pitchFamily="18" charset="0"/>
              <a:ea typeface="宋体" panose="02010600030101010101" pitchFamily="2" charset="-122"/>
              <a:cs typeface="Times New Roman" panose="02020603050405020304" pitchFamily="18" charset="0"/>
            </a:rPr>
            <a:t>组员提交个人工作日志，统一由项目进度负责人汇总为</a:t>
          </a:r>
          <a:r>
            <a:rPr lang="en-US" altLang="zh-CN" b="1">
              <a:latin typeface="Times New Roman" panose="02020603050405020304" pitchFamily="18" charset="0"/>
              <a:ea typeface="宋体" panose="02010600030101010101" pitchFamily="2" charset="-122"/>
              <a:cs typeface="Times New Roman" panose="02020603050405020304" pitchFamily="18" charset="0"/>
            </a:rPr>
            <a:t>MPP</a:t>
          </a:r>
          <a:r>
            <a:rPr lang="zh-CN" altLang="en-US" b="1">
              <a:latin typeface="Times New Roman" panose="02020603050405020304" pitchFamily="18" charset="0"/>
              <a:ea typeface="宋体" panose="02010600030101010101" pitchFamily="2" charset="-122"/>
              <a:cs typeface="Times New Roman" panose="02020603050405020304" pitchFamily="18" charset="0"/>
            </a:rPr>
            <a:t>文件</a:t>
          </a:r>
        </a:p>
      </dgm:t>
    </dgm:pt>
    <dgm:pt modelId="{97981393-F8DA-4A92-A167-0003C1181EE0}" type="parTrans" cxnId="{A1B26725-CFE0-4B4A-B471-B6B75488B37C}">
      <dgm:prSet/>
      <dgm:spPr/>
      <dgm:t>
        <a:bodyPr/>
        <a:lstStyle/>
        <a:p>
          <a:pPr algn="ctr"/>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83E48EBC-A157-4755-8907-9EA945EAF9EF}" type="sibTrans" cxnId="{A1B26725-CFE0-4B4A-B471-B6B75488B37C}">
      <dgm:prSet/>
      <dgm:spPr/>
      <dgm:t>
        <a:bodyPr/>
        <a:lstStyle/>
        <a:p>
          <a:pPr algn="ctr"/>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1C8F3E34-8F1E-4A32-BE0E-026D3AE8C91F}" type="pres">
      <dgm:prSet presAssocID="{F1987ED7-2712-4C7D-B97C-E80560449641}" presName="Name0" presStyleCnt="0">
        <dgm:presLayoutVars>
          <dgm:dir/>
          <dgm:animLvl val="lvl"/>
          <dgm:resizeHandles val="exact"/>
        </dgm:presLayoutVars>
      </dgm:prSet>
      <dgm:spPr/>
    </dgm:pt>
    <dgm:pt modelId="{CA83826D-2FF2-4258-BF16-71ED5AF046E1}" type="pres">
      <dgm:prSet presAssocID="{CA121A51-A77A-4DD7-80A1-162911DDCF11}" presName="boxAndChildren" presStyleCnt="0"/>
      <dgm:spPr/>
    </dgm:pt>
    <dgm:pt modelId="{06115800-2309-4B94-8C01-8FB1921B700A}" type="pres">
      <dgm:prSet presAssocID="{CA121A51-A77A-4DD7-80A1-162911DDCF11}" presName="parentTextBox" presStyleLbl="node1" presStyleIdx="0" presStyleCnt="3"/>
      <dgm:spPr/>
    </dgm:pt>
    <dgm:pt modelId="{9A5074F6-CB7F-4391-94D0-9D5536F264B2}" type="pres">
      <dgm:prSet presAssocID="{CA121A51-A77A-4DD7-80A1-162911DDCF11}" presName="entireBox" presStyleLbl="node1" presStyleIdx="0" presStyleCnt="3"/>
      <dgm:spPr/>
    </dgm:pt>
    <dgm:pt modelId="{30B0DA4C-BCF3-488C-9E72-E0E9AA2B8CE3}" type="pres">
      <dgm:prSet presAssocID="{CA121A51-A77A-4DD7-80A1-162911DDCF11}" presName="descendantBox" presStyleCnt="0"/>
      <dgm:spPr/>
    </dgm:pt>
    <dgm:pt modelId="{8E5813AB-F6CA-482C-8FB5-BCA88B210F19}" type="pres">
      <dgm:prSet presAssocID="{A747B821-2161-4B4F-80F2-93D74B3C6403}" presName="childTextBox" presStyleLbl="fgAccFollowNode1" presStyleIdx="0" presStyleCnt="3">
        <dgm:presLayoutVars>
          <dgm:bulletEnabled val="1"/>
        </dgm:presLayoutVars>
      </dgm:prSet>
      <dgm:spPr/>
    </dgm:pt>
    <dgm:pt modelId="{6741E050-42D0-4B34-A057-6D99834533FB}" type="pres">
      <dgm:prSet presAssocID="{8540DEB8-17B4-41BE-A862-EE8E65EA198B}" presName="sp" presStyleCnt="0"/>
      <dgm:spPr/>
    </dgm:pt>
    <dgm:pt modelId="{B1A60C0E-C040-4D56-8AA3-C51FD9E9497F}" type="pres">
      <dgm:prSet presAssocID="{61FCBC7B-46F2-4DA2-A464-22AD4366CEF8}" presName="arrowAndChildren" presStyleCnt="0"/>
      <dgm:spPr/>
    </dgm:pt>
    <dgm:pt modelId="{8B433FD3-4F34-4EAB-9AF8-046DA2AF42D8}" type="pres">
      <dgm:prSet presAssocID="{61FCBC7B-46F2-4DA2-A464-22AD4366CEF8}" presName="parentTextArrow" presStyleLbl="node1" presStyleIdx="0" presStyleCnt="3"/>
      <dgm:spPr/>
    </dgm:pt>
    <dgm:pt modelId="{31CFFB8C-92B1-4C32-A90E-9C296A1EA07B}" type="pres">
      <dgm:prSet presAssocID="{61FCBC7B-46F2-4DA2-A464-22AD4366CEF8}" presName="arrow" presStyleLbl="node1" presStyleIdx="1" presStyleCnt="3"/>
      <dgm:spPr/>
    </dgm:pt>
    <dgm:pt modelId="{BDD7EA96-BCEE-4FD9-91A0-35F750949E0B}" type="pres">
      <dgm:prSet presAssocID="{61FCBC7B-46F2-4DA2-A464-22AD4366CEF8}" presName="descendantArrow" presStyleCnt="0"/>
      <dgm:spPr/>
    </dgm:pt>
    <dgm:pt modelId="{D46D49CA-018D-47AE-8D56-B041CA6E57C3}" type="pres">
      <dgm:prSet presAssocID="{DA46822E-BCD4-4D25-89F2-F9CCA5348447}" presName="childTextArrow" presStyleLbl="fgAccFollowNode1" presStyleIdx="1" presStyleCnt="3">
        <dgm:presLayoutVars>
          <dgm:bulletEnabled val="1"/>
        </dgm:presLayoutVars>
      </dgm:prSet>
      <dgm:spPr/>
    </dgm:pt>
    <dgm:pt modelId="{35EB3EAA-1EDD-4232-BAA9-16D645A6B426}" type="pres">
      <dgm:prSet presAssocID="{951BCA5F-19E3-4DF5-BA6A-02C7093E314C}" presName="sp" presStyleCnt="0"/>
      <dgm:spPr/>
    </dgm:pt>
    <dgm:pt modelId="{D87B2786-651F-4BB4-BE8B-DE28A2AE398D}" type="pres">
      <dgm:prSet presAssocID="{42BCB2F1-9EC4-4018-8D58-8631DE73AA06}" presName="arrowAndChildren" presStyleCnt="0"/>
      <dgm:spPr/>
    </dgm:pt>
    <dgm:pt modelId="{04B075B0-7913-4D97-8263-6718478B2596}" type="pres">
      <dgm:prSet presAssocID="{42BCB2F1-9EC4-4018-8D58-8631DE73AA06}" presName="parentTextArrow" presStyleLbl="node1" presStyleIdx="1" presStyleCnt="3"/>
      <dgm:spPr/>
    </dgm:pt>
    <dgm:pt modelId="{1E9ED5E6-88E3-432A-AFDC-587287230554}" type="pres">
      <dgm:prSet presAssocID="{42BCB2F1-9EC4-4018-8D58-8631DE73AA06}" presName="arrow" presStyleLbl="node1" presStyleIdx="2" presStyleCnt="3" custLinFactNeighborX="52029" custLinFactNeighborY="-6307"/>
      <dgm:spPr/>
    </dgm:pt>
    <dgm:pt modelId="{09020613-1EF3-4763-9689-241C723639B1}" type="pres">
      <dgm:prSet presAssocID="{42BCB2F1-9EC4-4018-8D58-8631DE73AA06}" presName="descendantArrow" presStyleCnt="0"/>
      <dgm:spPr/>
    </dgm:pt>
    <dgm:pt modelId="{8EA42039-1059-4E18-80F6-CAAE4144D284}" type="pres">
      <dgm:prSet presAssocID="{71EA0D7E-B3D4-40CF-8BE2-052E3DBD4C32}" presName="childTextArrow" presStyleLbl="fgAccFollowNode1" presStyleIdx="2" presStyleCnt="3">
        <dgm:presLayoutVars>
          <dgm:bulletEnabled val="1"/>
        </dgm:presLayoutVars>
      </dgm:prSet>
      <dgm:spPr/>
    </dgm:pt>
  </dgm:ptLst>
  <dgm:cxnLst>
    <dgm:cxn modelId="{37860C12-58A4-4A80-A798-9C0F8B231DE0}" type="presOf" srcId="{CA121A51-A77A-4DD7-80A1-162911DDCF11}" destId="{9A5074F6-CB7F-4391-94D0-9D5536F264B2}" srcOrd="1" destOrd="0" presId="urn:microsoft.com/office/officeart/2005/8/layout/process4"/>
    <dgm:cxn modelId="{3440AE24-A59B-4E1F-A33E-C2E888ADE510}" type="presOf" srcId="{DA46822E-BCD4-4D25-89F2-F9CCA5348447}" destId="{D46D49CA-018D-47AE-8D56-B041CA6E57C3}" srcOrd="0" destOrd="0" presId="urn:microsoft.com/office/officeart/2005/8/layout/process4"/>
    <dgm:cxn modelId="{A1B26725-CFE0-4B4A-B471-B6B75488B37C}" srcId="{CA121A51-A77A-4DD7-80A1-162911DDCF11}" destId="{A747B821-2161-4B4F-80F2-93D74B3C6403}" srcOrd="0" destOrd="0" parTransId="{97981393-F8DA-4A92-A167-0003C1181EE0}" sibTransId="{83E48EBC-A157-4755-8907-9EA945EAF9EF}"/>
    <dgm:cxn modelId="{C3B3455C-9237-4A13-8412-44C677BB57AE}" type="presOf" srcId="{42BCB2F1-9EC4-4018-8D58-8631DE73AA06}" destId="{1E9ED5E6-88E3-432A-AFDC-587287230554}" srcOrd="1" destOrd="0" presId="urn:microsoft.com/office/officeart/2005/8/layout/process4"/>
    <dgm:cxn modelId="{6E94E94E-C53D-4793-BD09-B85CF2D5671E}" srcId="{F1987ED7-2712-4C7D-B97C-E80560449641}" destId="{42BCB2F1-9EC4-4018-8D58-8631DE73AA06}" srcOrd="0" destOrd="0" parTransId="{E04FA092-CCD9-4B9C-AAB7-274BA948BD54}" sibTransId="{951BCA5F-19E3-4DF5-BA6A-02C7093E314C}"/>
    <dgm:cxn modelId="{8F773C71-ABDD-4450-90BC-91A3ACC98844}" srcId="{F1987ED7-2712-4C7D-B97C-E80560449641}" destId="{CA121A51-A77A-4DD7-80A1-162911DDCF11}" srcOrd="2" destOrd="0" parTransId="{B218D81C-9326-4A52-A952-914758B86E62}" sibTransId="{05F3EF89-C23D-4748-A8DC-EF8E0D051FE2}"/>
    <dgm:cxn modelId="{1E09F473-4BC8-432F-A274-025938B270D6}" type="presOf" srcId="{61FCBC7B-46F2-4DA2-A464-22AD4366CEF8}" destId="{31CFFB8C-92B1-4C32-A90E-9C296A1EA07B}" srcOrd="1" destOrd="0" presId="urn:microsoft.com/office/officeart/2005/8/layout/process4"/>
    <dgm:cxn modelId="{5F7B9885-8AE3-432C-863A-6D48E4BD4E29}" type="presOf" srcId="{42BCB2F1-9EC4-4018-8D58-8631DE73AA06}" destId="{04B075B0-7913-4D97-8263-6718478B2596}" srcOrd="0" destOrd="0" presId="urn:microsoft.com/office/officeart/2005/8/layout/process4"/>
    <dgm:cxn modelId="{8E309D87-6F22-4D7C-9B82-6535E495628C}" srcId="{F1987ED7-2712-4C7D-B97C-E80560449641}" destId="{61FCBC7B-46F2-4DA2-A464-22AD4366CEF8}" srcOrd="1" destOrd="0" parTransId="{106D92D9-F7C0-491F-AF52-70C21CC3F8EE}" sibTransId="{8540DEB8-17B4-41BE-A862-EE8E65EA198B}"/>
    <dgm:cxn modelId="{DF040693-E4EF-4806-AF81-7129D57392B5}" type="presOf" srcId="{CA121A51-A77A-4DD7-80A1-162911DDCF11}" destId="{06115800-2309-4B94-8C01-8FB1921B700A}" srcOrd="0" destOrd="0" presId="urn:microsoft.com/office/officeart/2005/8/layout/process4"/>
    <dgm:cxn modelId="{5239C097-2BA4-4DAC-95F3-C48EC693F98C}" type="presOf" srcId="{A747B821-2161-4B4F-80F2-93D74B3C6403}" destId="{8E5813AB-F6CA-482C-8FB5-BCA88B210F19}" srcOrd="0" destOrd="0" presId="urn:microsoft.com/office/officeart/2005/8/layout/process4"/>
    <dgm:cxn modelId="{19FA7A9F-B000-43B0-9AA5-F7DD464FE7E5}" type="presOf" srcId="{71EA0D7E-B3D4-40CF-8BE2-052E3DBD4C32}" destId="{8EA42039-1059-4E18-80F6-CAAE4144D284}" srcOrd="0" destOrd="0" presId="urn:microsoft.com/office/officeart/2005/8/layout/process4"/>
    <dgm:cxn modelId="{CD8DC5B1-578C-49A0-A74C-A19AA67D0594}" srcId="{42BCB2F1-9EC4-4018-8D58-8631DE73AA06}" destId="{71EA0D7E-B3D4-40CF-8BE2-052E3DBD4C32}" srcOrd="0" destOrd="0" parTransId="{001641D5-66C9-42AA-9418-6229C2DA7FE9}" sibTransId="{B7EAE735-4A15-4097-8A9C-DC756154D56E}"/>
    <dgm:cxn modelId="{1F6630B3-1DFC-4BA5-BD21-7677FEF5016A}" type="presOf" srcId="{61FCBC7B-46F2-4DA2-A464-22AD4366CEF8}" destId="{8B433FD3-4F34-4EAB-9AF8-046DA2AF42D8}" srcOrd="0" destOrd="0" presId="urn:microsoft.com/office/officeart/2005/8/layout/process4"/>
    <dgm:cxn modelId="{13F5B0D1-0203-41FD-B5A6-7A9AF10EDC3C}" type="presOf" srcId="{F1987ED7-2712-4C7D-B97C-E80560449641}" destId="{1C8F3E34-8F1E-4A32-BE0E-026D3AE8C91F}" srcOrd="0" destOrd="0" presId="urn:microsoft.com/office/officeart/2005/8/layout/process4"/>
    <dgm:cxn modelId="{A3C4F1E6-0D1B-4269-B54E-AC05CEB81D4D}" srcId="{61FCBC7B-46F2-4DA2-A464-22AD4366CEF8}" destId="{DA46822E-BCD4-4D25-89F2-F9CCA5348447}" srcOrd="0" destOrd="0" parTransId="{2665C047-6CBA-40AA-A56A-3DFC7EE70AC4}" sibTransId="{D6CB07BF-4250-49BE-813C-DD519B3981D3}"/>
    <dgm:cxn modelId="{A64AFC19-ACA1-4894-970B-5AFF70CD3C2F}" type="presParOf" srcId="{1C8F3E34-8F1E-4A32-BE0E-026D3AE8C91F}" destId="{CA83826D-2FF2-4258-BF16-71ED5AF046E1}" srcOrd="0" destOrd="0" presId="urn:microsoft.com/office/officeart/2005/8/layout/process4"/>
    <dgm:cxn modelId="{9B213B7C-E33E-47D8-8364-5B5655686D40}" type="presParOf" srcId="{CA83826D-2FF2-4258-BF16-71ED5AF046E1}" destId="{06115800-2309-4B94-8C01-8FB1921B700A}" srcOrd="0" destOrd="0" presId="urn:microsoft.com/office/officeart/2005/8/layout/process4"/>
    <dgm:cxn modelId="{5BF8B3DA-4FC2-4A7F-B411-AF5F4A1625B8}" type="presParOf" srcId="{CA83826D-2FF2-4258-BF16-71ED5AF046E1}" destId="{9A5074F6-CB7F-4391-94D0-9D5536F264B2}" srcOrd="1" destOrd="0" presId="urn:microsoft.com/office/officeart/2005/8/layout/process4"/>
    <dgm:cxn modelId="{662AC19D-679F-4F60-AEFF-A3CEE023FE7A}" type="presParOf" srcId="{CA83826D-2FF2-4258-BF16-71ED5AF046E1}" destId="{30B0DA4C-BCF3-488C-9E72-E0E9AA2B8CE3}" srcOrd="2" destOrd="0" presId="urn:microsoft.com/office/officeart/2005/8/layout/process4"/>
    <dgm:cxn modelId="{36B79E22-F05C-48D5-99D0-E325BC071987}" type="presParOf" srcId="{30B0DA4C-BCF3-488C-9E72-E0E9AA2B8CE3}" destId="{8E5813AB-F6CA-482C-8FB5-BCA88B210F19}" srcOrd="0" destOrd="0" presId="urn:microsoft.com/office/officeart/2005/8/layout/process4"/>
    <dgm:cxn modelId="{1683BFB4-9D3B-4BD0-9C9A-CC1A251B00AB}" type="presParOf" srcId="{1C8F3E34-8F1E-4A32-BE0E-026D3AE8C91F}" destId="{6741E050-42D0-4B34-A057-6D99834533FB}" srcOrd="1" destOrd="0" presId="urn:microsoft.com/office/officeart/2005/8/layout/process4"/>
    <dgm:cxn modelId="{80850598-ECC2-401C-BB4F-AAEB0D2F4543}" type="presParOf" srcId="{1C8F3E34-8F1E-4A32-BE0E-026D3AE8C91F}" destId="{B1A60C0E-C040-4D56-8AA3-C51FD9E9497F}" srcOrd="2" destOrd="0" presId="urn:microsoft.com/office/officeart/2005/8/layout/process4"/>
    <dgm:cxn modelId="{882DC6D0-5984-421F-877A-67F4F0BB714F}" type="presParOf" srcId="{B1A60C0E-C040-4D56-8AA3-C51FD9E9497F}" destId="{8B433FD3-4F34-4EAB-9AF8-046DA2AF42D8}" srcOrd="0" destOrd="0" presId="urn:microsoft.com/office/officeart/2005/8/layout/process4"/>
    <dgm:cxn modelId="{509DB166-FB1D-40C6-A8F8-969321E9326C}" type="presParOf" srcId="{B1A60C0E-C040-4D56-8AA3-C51FD9E9497F}" destId="{31CFFB8C-92B1-4C32-A90E-9C296A1EA07B}" srcOrd="1" destOrd="0" presId="urn:microsoft.com/office/officeart/2005/8/layout/process4"/>
    <dgm:cxn modelId="{A250F856-54DC-48D1-9C1B-2C597BD9D513}" type="presParOf" srcId="{B1A60C0E-C040-4D56-8AA3-C51FD9E9497F}" destId="{BDD7EA96-BCEE-4FD9-91A0-35F750949E0B}" srcOrd="2" destOrd="0" presId="urn:microsoft.com/office/officeart/2005/8/layout/process4"/>
    <dgm:cxn modelId="{2608B954-B8CC-4A19-9CFA-3B56606196A8}" type="presParOf" srcId="{BDD7EA96-BCEE-4FD9-91A0-35F750949E0B}" destId="{D46D49CA-018D-47AE-8D56-B041CA6E57C3}" srcOrd="0" destOrd="0" presId="urn:microsoft.com/office/officeart/2005/8/layout/process4"/>
    <dgm:cxn modelId="{868F53B9-A695-4087-9C50-327CAD15E09F}" type="presParOf" srcId="{1C8F3E34-8F1E-4A32-BE0E-026D3AE8C91F}" destId="{35EB3EAA-1EDD-4232-BAA9-16D645A6B426}" srcOrd="3" destOrd="0" presId="urn:microsoft.com/office/officeart/2005/8/layout/process4"/>
    <dgm:cxn modelId="{B99A7F91-7451-40E2-8397-4E6FF4A29800}" type="presParOf" srcId="{1C8F3E34-8F1E-4A32-BE0E-026D3AE8C91F}" destId="{D87B2786-651F-4BB4-BE8B-DE28A2AE398D}" srcOrd="4" destOrd="0" presId="urn:microsoft.com/office/officeart/2005/8/layout/process4"/>
    <dgm:cxn modelId="{B8919385-6963-4D26-9607-442A69B34251}" type="presParOf" srcId="{D87B2786-651F-4BB4-BE8B-DE28A2AE398D}" destId="{04B075B0-7913-4D97-8263-6718478B2596}" srcOrd="0" destOrd="0" presId="urn:microsoft.com/office/officeart/2005/8/layout/process4"/>
    <dgm:cxn modelId="{0780D9D4-6A82-42F7-99E1-B7BCE2B7A0FD}" type="presParOf" srcId="{D87B2786-651F-4BB4-BE8B-DE28A2AE398D}" destId="{1E9ED5E6-88E3-432A-AFDC-587287230554}" srcOrd="1" destOrd="0" presId="urn:microsoft.com/office/officeart/2005/8/layout/process4"/>
    <dgm:cxn modelId="{A1FDFB27-D2FC-45DE-8129-0C99A181697D}" type="presParOf" srcId="{D87B2786-651F-4BB4-BE8B-DE28A2AE398D}" destId="{09020613-1EF3-4763-9689-241C723639B1}" srcOrd="2" destOrd="0" presId="urn:microsoft.com/office/officeart/2005/8/layout/process4"/>
    <dgm:cxn modelId="{AE531A30-88DA-44A9-B989-0CED4E3D58FA}" type="presParOf" srcId="{09020613-1EF3-4763-9689-241C723639B1}" destId="{8EA42039-1059-4E18-80F6-CAAE4144D284}"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074F6-CB7F-4391-94D0-9D5536F264B2}">
      <dsp:nvSpPr>
        <dsp:cNvPr id="0" name=""/>
        <dsp:cNvSpPr/>
      </dsp:nvSpPr>
      <dsp:spPr>
        <a:xfrm>
          <a:off x="0" y="2622145"/>
          <a:ext cx="4659745" cy="8606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zh-CN" altLang="en-US" sz="1500" kern="1200">
              <a:latin typeface="Times New Roman" panose="02020603050405020304" pitchFamily="18" charset="0"/>
              <a:ea typeface="宋体" panose="02010600030101010101" pitchFamily="2" charset="-122"/>
              <a:cs typeface="Times New Roman" panose="02020603050405020304" pitchFamily="18" charset="0"/>
            </a:rPr>
            <a:t>周汇总</a:t>
          </a:r>
        </a:p>
      </dsp:txBody>
      <dsp:txXfrm>
        <a:off x="0" y="2622145"/>
        <a:ext cx="4659745" cy="464749"/>
      </dsp:txXfrm>
    </dsp:sp>
    <dsp:sp modelId="{8E5813AB-F6CA-482C-8FB5-BCA88B210F19}">
      <dsp:nvSpPr>
        <dsp:cNvPr id="0" name=""/>
        <dsp:cNvSpPr/>
      </dsp:nvSpPr>
      <dsp:spPr>
        <a:xfrm>
          <a:off x="0" y="3069681"/>
          <a:ext cx="4659745" cy="3958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Times New Roman" panose="02020603050405020304" pitchFamily="18" charset="0"/>
              <a:ea typeface="宋体" panose="02010600030101010101" pitchFamily="2" charset="-122"/>
              <a:cs typeface="Times New Roman" panose="02020603050405020304" pitchFamily="18" charset="0"/>
            </a:rPr>
            <a:t>组员提交个人工作日志，统一由项目进度负责人汇总为</a:t>
          </a:r>
          <a:r>
            <a:rPr lang="en-US" altLang="zh-CN" sz="1200" b="1" kern="1200">
              <a:latin typeface="Times New Roman" panose="02020603050405020304" pitchFamily="18" charset="0"/>
              <a:ea typeface="宋体" panose="02010600030101010101" pitchFamily="2" charset="-122"/>
              <a:cs typeface="Times New Roman" panose="02020603050405020304" pitchFamily="18" charset="0"/>
            </a:rPr>
            <a:t>MPP</a:t>
          </a:r>
          <a:r>
            <a:rPr lang="zh-CN" altLang="en-US" sz="1200" b="1" kern="1200">
              <a:latin typeface="Times New Roman" panose="02020603050405020304" pitchFamily="18" charset="0"/>
              <a:ea typeface="宋体" panose="02010600030101010101" pitchFamily="2" charset="-122"/>
              <a:cs typeface="Times New Roman" panose="02020603050405020304" pitchFamily="18" charset="0"/>
            </a:rPr>
            <a:t>文件</a:t>
          </a:r>
        </a:p>
      </dsp:txBody>
      <dsp:txXfrm>
        <a:off x="0" y="3069681"/>
        <a:ext cx="4659745" cy="395897"/>
      </dsp:txXfrm>
    </dsp:sp>
    <dsp:sp modelId="{31CFFB8C-92B1-4C32-A90E-9C296A1EA07B}">
      <dsp:nvSpPr>
        <dsp:cNvPr id="0" name=""/>
        <dsp:cNvSpPr/>
      </dsp:nvSpPr>
      <dsp:spPr>
        <a:xfrm rot="10800000">
          <a:off x="0" y="1311380"/>
          <a:ext cx="4659745" cy="1323674"/>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zh-CN" altLang="en-US" sz="1500" kern="1200">
              <a:latin typeface="Times New Roman" panose="02020603050405020304" pitchFamily="18" charset="0"/>
              <a:ea typeface="宋体" panose="02010600030101010101" pitchFamily="2" charset="-122"/>
              <a:cs typeface="Times New Roman" panose="02020603050405020304" pitchFamily="18" charset="0"/>
            </a:rPr>
            <a:t>第</a:t>
          </a:r>
          <a:r>
            <a:rPr lang="en-US" altLang="zh-CN" sz="1500" kern="1200">
              <a:latin typeface="Times New Roman" panose="02020603050405020304" pitchFamily="18" charset="0"/>
              <a:ea typeface="宋体" panose="02010600030101010101" pitchFamily="2" charset="-122"/>
              <a:cs typeface="Times New Roman" panose="02020603050405020304" pitchFamily="18" charset="0"/>
            </a:rPr>
            <a:t>2</a:t>
          </a:r>
          <a:r>
            <a:rPr lang="zh-CN" altLang="en-US" sz="1500" kern="1200">
              <a:latin typeface="Times New Roman" panose="02020603050405020304" pitchFamily="18" charset="0"/>
              <a:ea typeface="宋体" panose="02010600030101010101" pitchFamily="2" charset="-122"/>
              <a:cs typeface="Times New Roman" panose="02020603050405020304" pitchFamily="18" charset="0"/>
            </a:rPr>
            <a:t>次周组会</a:t>
          </a:r>
        </a:p>
      </dsp:txBody>
      <dsp:txXfrm rot="-10800000">
        <a:off x="0" y="1311380"/>
        <a:ext cx="4659745" cy="464609"/>
      </dsp:txXfrm>
    </dsp:sp>
    <dsp:sp modelId="{D46D49CA-018D-47AE-8D56-B041CA6E57C3}">
      <dsp:nvSpPr>
        <dsp:cNvPr id="0" name=""/>
        <dsp:cNvSpPr/>
      </dsp:nvSpPr>
      <dsp:spPr>
        <a:xfrm>
          <a:off x="0" y="1775990"/>
          <a:ext cx="4659745" cy="39577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Times New Roman" panose="02020603050405020304" pitchFamily="18" charset="0"/>
              <a:ea typeface="宋体" panose="02010600030101010101" pitchFamily="2" charset="-122"/>
              <a:cs typeface="Times New Roman" panose="02020603050405020304" pitchFamily="18" charset="0"/>
            </a:rPr>
            <a:t>组员汇报各自工作情况，全组讨论汇报结果</a:t>
          </a:r>
        </a:p>
      </dsp:txBody>
      <dsp:txXfrm>
        <a:off x="0" y="1775990"/>
        <a:ext cx="4659745" cy="395778"/>
      </dsp:txXfrm>
    </dsp:sp>
    <dsp:sp modelId="{1E9ED5E6-88E3-432A-AFDC-587287230554}">
      <dsp:nvSpPr>
        <dsp:cNvPr id="0" name=""/>
        <dsp:cNvSpPr/>
      </dsp:nvSpPr>
      <dsp:spPr>
        <a:xfrm rot="10800000">
          <a:off x="0" y="0"/>
          <a:ext cx="4659745" cy="1323674"/>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zh-CN" altLang="en-US" sz="1500" kern="1200">
              <a:latin typeface="Times New Roman" panose="02020603050405020304" pitchFamily="18" charset="0"/>
              <a:ea typeface="宋体" panose="02010600030101010101" pitchFamily="2" charset="-122"/>
              <a:cs typeface="Times New Roman" panose="02020603050405020304" pitchFamily="18" charset="0"/>
            </a:rPr>
            <a:t>第</a:t>
          </a:r>
          <a:r>
            <a:rPr lang="en-US" altLang="zh-CN" sz="1500" kern="1200">
              <a:latin typeface="Times New Roman" panose="02020603050405020304" pitchFamily="18" charset="0"/>
              <a:ea typeface="宋体" panose="02010600030101010101" pitchFamily="2" charset="-122"/>
              <a:cs typeface="Times New Roman" panose="02020603050405020304" pitchFamily="18" charset="0"/>
            </a:rPr>
            <a:t>1</a:t>
          </a:r>
          <a:r>
            <a:rPr lang="zh-CN" altLang="en-US" sz="1500" kern="1200">
              <a:latin typeface="Times New Roman" panose="02020603050405020304" pitchFamily="18" charset="0"/>
              <a:ea typeface="宋体" panose="02010600030101010101" pitchFamily="2" charset="-122"/>
              <a:cs typeface="Times New Roman" panose="02020603050405020304" pitchFamily="18" charset="0"/>
            </a:rPr>
            <a:t>次周组会</a:t>
          </a:r>
        </a:p>
      </dsp:txBody>
      <dsp:txXfrm rot="-10800000">
        <a:off x="0" y="0"/>
        <a:ext cx="4659745" cy="464609"/>
      </dsp:txXfrm>
    </dsp:sp>
    <dsp:sp modelId="{8EA42039-1059-4E18-80F6-CAAE4144D284}">
      <dsp:nvSpPr>
        <dsp:cNvPr id="0" name=""/>
        <dsp:cNvSpPr/>
      </dsp:nvSpPr>
      <dsp:spPr>
        <a:xfrm>
          <a:off x="0" y="465225"/>
          <a:ext cx="4659745" cy="39577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Times New Roman" panose="02020603050405020304" pitchFamily="18" charset="0"/>
              <a:ea typeface="宋体" panose="02010600030101010101" pitchFamily="2" charset="-122"/>
              <a:cs typeface="Times New Roman" panose="02020603050405020304" pitchFamily="18" charset="0"/>
            </a:rPr>
            <a:t>讨论确定本周任务，分配到个人，由组长落实为</a:t>
          </a:r>
          <a:r>
            <a:rPr lang="zh-CN" altLang="en-US" sz="1200" b="1" kern="1200">
              <a:latin typeface="Times New Roman" panose="02020603050405020304" pitchFamily="18" charset="0"/>
              <a:ea typeface="宋体" panose="02010600030101010101" pitchFamily="2" charset="-122"/>
              <a:cs typeface="Times New Roman" panose="02020603050405020304" pitchFamily="18" charset="0"/>
            </a:rPr>
            <a:t>会议记录</a:t>
          </a:r>
        </a:p>
      </dsp:txBody>
      <dsp:txXfrm>
        <a:off x="0" y="465225"/>
        <a:ext cx="4659745" cy="39577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07F6E-5E06-4377-95F5-B5E03129E00E}" type="datetimeFigureOut">
              <a:rPr lang="zh-CN" altLang="en-US" smtClean="0"/>
              <a:t>2020/6/12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F2B8CB-1187-4F19-9556-73EC7E40D81C}" type="slidenum">
              <a:rPr lang="zh-CN" altLang="en-US" smtClean="0"/>
              <a:t>‹#›</a:t>
            </a:fld>
            <a:endParaRPr lang="zh-CN" altLang="en-US"/>
          </a:p>
        </p:txBody>
      </p:sp>
    </p:spTree>
    <p:extLst>
      <p:ext uri="{BB962C8B-B14F-4D97-AF65-F5344CB8AC3E}">
        <p14:creationId xmlns:p14="http://schemas.microsoft.com/office/powerpoint/2010/main" val="3458257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F2B8CB-1187-4F19-9556-73EC7E40D81C}" type="slidenum">
              <a:rPr lang="zh-CN" altLang="en-US" smtClean="0"/>
              <a:t>1</a:t>
            </a:fld>
            <a:endParaRPr lang="zh-CN" altLang="en-US"/>
          </a:p>
        </p:txBody>
      </p:sp>
    </p:spTree>
    <p:extLst>
      <p:ext uri="{BB962C8B-B14F-4D97-AF65-F5344CB8AC3E}">
        <p14:creationId xmlns:p14="http://schemas.microsoft.com/office/powerpoint/2010/main" val="3246998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15</a:t>
            </a:fld>
            <a:endParaRPr lang="zh-CN" altLang="en-US"/>
          </a:p>
        </p:txBody>
      </p:sp>
    </p:spTree>
    <p:extLst>
      <p:ext uri="{BB962C8B-B14F-4D97-AF65-F5344CB8AC3E}">
        <p14:creationId xmlns:p14="http://schemas.microsoft.com/office/powerpoint/2010/main" val="819443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在进度控制方面，我们小组采取的方案是每周制定一个项目计划。为了监督进度，每周召开的全组会原则上不少于</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次，其中，远程沟通工具采用腾讯会议和微信，具体流程如右图所示。</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在本次实验中，主要是实验三出现部分进度滞后，原因是组间的远程沟通不足。为此采取的修正措施是实现组同学和部署负责同学就要实现的功能以及依赖的第三方组件如</a:t>
            </a:r>
            <a:r>
              <a:rPr lang="en-US" altLang="zh-CN" sz="1200" kern="1200" dirty="0">
                <a:solidFill>
                  <a:schemeClr val="tx1"/>
                </a:solidFill>
                <a:effectLst/>
                <a:latin typeface="+mn-lt"/>
                <a:ea typeface="+mn-ea"/>
                <a:cs typeface="+mn-cs"/>
              </a:rPr>
              <a:t>channels</a:t>
            </a:r>
            <a:r>
              <a:rPr lang="zh-CN" altLang="zh-CN" sz="1200" kern="1200" dirty="0">
                <a:solidFill>
                  <a:schemeClr val="tx1"/>
                </a:solidFill>
                <a:effectLst/>
                <a:latin typeface="+mn-lt"/>
                <a:ea typeface="+mn-ea"/>
                <a:cs typeface="+mn-cs"/>
              </a:rPr>
              <a:t>进行深度充分的沟通，避免再度出现任何一方的工作作废的情况。</a:t>
            </a:r>
          </a:p>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16</a:t>
            </a:fld>
            <a:endParaRPr lang="zh-CN" altLang="en-US"/>
          </a:p>
        </p:txBody>
      </p:sp>
    </p:spTree>
    <p:extLst>
      <p:ext uri="{BB962C8B-B14F-4D97-AF65-F5344CB8AC3E}">
        <p14:creationId xmlns:p14="http://schemas.microsoft.com/office/powerpoint/2010/main" val="3223574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最后我们组从进度控制过程中总结了一些有效方法。比如在任务分配时要具体到人，并明确</a:t>
            </a:r>
            <a:r>
              <a:rPr lang="en-US" altLang="zh-CN" sz="1200" kern="1200" dirty="0">
                <a:solidFill>
                  <a:schemeClr val="tx1"/>
                </a:solidFill>
                <a:effectLst/>
                <a:latin typeface="+mn-lt"/>
                <a:ea typeface="+mn-ea"/>
                <a:cs typeface="+mn-cs"/>
              </a:rPr>
              <a:t>DDL</a:t>
            </a:r>
            <a:r>
              <a:rPr lang="zh-CN" altLang="zh-CN" sz="1200" kern="1200" dirty="0">
                <a:solidFill>
                  <a:schemeClr val="tx1"/>
                </a:solidFill>
                <a:effectLst/>
                <a:latin typeface="+mn-lt"/>
                <a:ea typeface="+mn-ea"/>
                <a:cs typeface="+mn-cs"/>
              </a:rPr>
              <a:t>。而且明确结果必须落实为文字，保存在会议记录等文档中。以测试需求分析相关文档的补充为例，右图是会议记录节选，从中可见补充的每种测试的负责人、每个文档整合负责人、以及提交</a:t>
            </a:r>
            <a:r>
              <a:rPr lang="en-US" altLang="zh-CN" sz="1200" kern="1200" dirty="0">
                <a:solidFill>
                  <a:schemeClr val="tx1"/>
                </a:solidFill>
                <a:effectLst/>
                <a:latin typeface="+mn-lt"/>
                <a:ea typeface="+mn-ea"/>
                <a:cs typeface="+mn-cs"/>
              </a:rPr>
              <a:t>DDL</a:t>
            </a:r>
            <a:r>
              <a:rPr lang="zh-CN" altLang="zh-CN" sz="1200" kern="120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17</a:t>
            </a:fld>
            <a:endParaRPr lang="zh-CN" altLang="en-US"/>
          </a:p>
        </p:txBody>
      </p:sp>
    </p:spTree>
    <p:extLst>
      <p:ext uri="{BB962C8B-B14F-4D97-AF65-F5344CB8AC3E}">
        <p14:creationId xmlns:p14="http://schemas.microsoft.com/office/powerpoint/2010/main" val="782051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文档变更是一个较为复杂的操作，本组在接收到评审意见后，会依据撰写者对评审的问题进行分工，同时在小组会议中讨论问题以及修订文档的顺序。最终使得能够使用一种串行的方法，每一位组员完成变更后，将文档交给下一个组员。这一过程中的每一步都会提交到</a:t>
            </a:r>
            <a:r>
              <a:rPr lang="en-US" sz="1200" kern="1200" dirty="0">
                <a:solidFill>
                  <a:schemeClr val="tx1"/>
                </a:solidFill>
                <a:effectLst/>
                <a:latin typeface="+mn-lt"/>
                <a:ea typeface="+mn-ea"/>
                <a:cs typeface="+mn-cs"/>
              </a:rPr>
              <a:t>GitHub</a:t>
            </a:r>
            <a:r>
              <a:rPr lang="zh-CN" altLang="en-US" sz="1200" kern="1200" dirty="0">
                <a:solidFill>
                  <a:schemeClr val="tx1"/>
                </a:solidFill>
                <a:effectLst/>
                <a:latin typeface="+mn-lt"/>
                <a:ea typeface="+mn-ea"/>
                <a:cs typeface="+mn-cs"/>
              </a:rPr>
              <a:t>上，同时产生一个文档内的版本变更记录。这一方法极大程度地减少了混乱，且具有很高的效率。</a:t>
            </a:r>
            <a:endParaRPr lang="en-US" sz="120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本组在代码工作开始前就确认使用</a:t>
            </a:r>
            <a:r>
              <a:rPr lang="en-US" sz="1200" kern="1200" dirty="0">
                <a:solidFill>
                  <a:schemeClr val="tx1"/>
                </a:solidFill>
                <a:effectLst/>
                <a:latin typeface="+mn-lt"/>
                <a:ea typeface="+mn-ea"/>
                <a:cs typeface="+mn-cs"/>
              </a:rPr>
              <a:t>Pull Request</a:t>
            </a:r>
            <a:r>
              <a:rPr lang="zh-CN" altLang="en-US" sz="1200" kern="1200" dirty="0">
                <a:solidFill>
                  <a:schemeClr val="tx1"/>
                </a:solidFill>
                <a:effectLst/>
                <a:latin typeface="+mn-lt"/>
                <a:ea typeface="+mn-ea"/>
                <a:cs typeface="+mn-cs"/>
              </a:rPr>
              <a:t>机制进行代码变更过程的管理。本组还创建了一个测试的仓库，供组员进行流程的测试。本组在这一机制的使用上并没有遇到太大的困难。在实际使用的过程中，我们也使用了其他基于</a:t>
            </a:r>
            <a:r>
              <a:rPr lang="en-US" sz="1200" kern="1200" dirty="0">
                <a:solidFill>
                  <a:schemeClr val="tx1"/>
                </a:solidFill>
                <a:effectLst/>
                <a:latin typeface="+mn-lt"/>
                <a:ea typeface="+mn-ea"/>
                <a:cs typeface="+mn-cs"/>
              </a:rPr>
              <a:t>Pull Request</a:t>
            </a:r>
            <a:r>
              <a:rPr lang="zh-CN" altLang="en-US" sz="1200" kern="1200" dirty="0">
                <a:solidFill>
                  <a:schemeClr val="tx1"/>
                </a:solidFill>
                <a:effectLst/>
                <a:latin typeface="+mn-lt"/>
                <a:ea typeface="+mn-ea"/>
                <a:cs typeface="+mn-cs"/>
              </a:rPr>
              <a:t>的功能，如版本缺陷管理、自动测试和自动部署。使用这些现成的功能不仅提升了开发的效率，且能够体现本组在代码变更管理上的专业性。</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AF2B8CB-1187-4F19-9556-73EC7E40D81C}" type="slidenum">
              <a:rPr lang="zh-CN" altLang="en-US" smtClean="0"/>
              <a:t>18</a:t>
            </a:fld>
            <a:endParaRPr lang="zh-CN" altLang="en-US"/>
          </a:p>
        </p:txBody>
      </p:sp>
    </p:spTree>
    <p:extLst>
      <p:ext uri="{BB962C8B-B14F-4D97-AF65-F5344CB8AC3E}">
        <p14:creationId xmlns:p14="http://schemas.microsoft.com/office/powerpoint/2010/main" val="412270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21</a:t>
            </a:fld>
            <a:endParaRPr lang="zh-CN" altLang="en-US"/>
          </a:p>
        </p:txBody>
      </p:sp>
    </p:spTree>
    <p:extLst>
      <p:ext uri="{BB962C8B-B14F-4D97-AF65-F5344CB8AC3E}">
        <p14:creationId xmlns:p14="http://schemas.microsoft.com/office/powerpoint/2010/main" val="169876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2</a:t>
            </a:fld>
            <a:endParaRPr lang="zh-CN" altLang="en-US"/>
          </a:p>
        </p:txBody>
      </p:sp>
    </p:spTree>
    <p:extLst>
      <p:ext uri="{BB962C8B-B14F-4D97-AF65-F5344CB8AC3E}">
        <p14:creationId xmlns:p14="http://schemas.microsoft.com/office/powerpoint/2010/main" val="985758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下面由我来介绍实验六的总结。</a:t>
            </a:r>
          </a:p>
          <a:p>
            <a:r>
              <a:rPr lang="zh-CN" altLang="zh-CN" sz="1200" kern="1200" dirty="0">
                <a:solidFill>
                  <a:schemeClr val="tx1"/>
                </a:solidFill>
                <a:effectLst/>
                <a:latin typeface="+mn-lt"/>
                <a:ea typeface="+mn-ea"/>
                <a:cs typeface="+mn-cs"/>
              </a:rPr>
              <a:t>首先是对实验六数据的分析与说明。实验六涉及的数据一是工作日志，二是</a:t>
            </a:r>
            <a:r>
              <a:rPr lang="en-US" altLang="zh-CN" sz="1200" kern="1200" dirty="0">
                <a:solidFill>
                  <a:schemeClr val="tx1"/>
                </a:solidFill>
                <a:effectLst/>
                <a:latin typeface="+mn-lt"/>
                <a:ea typeface="+mn-ea"/>
                <a:cs typeface="+mn-cs"/>
              </a:rPr>
              <a:t>MPP</a:t>
            </a:r>
            <a:r>
              <a:rPr lang="zh-CN" altLang="zh-CN" sz="1200" kern="1200" dirty="0">
                <a:solidFill>
                  <a:schemeClr val="tx1"/>
                </a:solidFill>
                <a:effectLst/>
                <a:latin typeface="+mn-lt"/>
                <a:ea typeface="+mn-ea"/>
                <a:cs typeface="+mn-cs"/>
              </a:rPr>
              <a:t>文件。目前仓库里缺少了第</a:t>
            </a:r>
            <a:r>
              <a:rPr lang="en-US" altLang="zh-CN" sz="1200" kern="1200" dirty="0">
                <a:solidFill>
                  <a:schemeClr val="tx1"/>
                </a:solidFill>
                <a:effectLst/>
                <a:latin typeface="+mn-lt"/>
                <a:ea typeface="+mn-ea"/>
                <a:cs typeface="+mn-cs"/>
              </a:rPr>
              <a:t>2-3</a:t>
            </a:r>
            <a:r>
              <a:rPr lang="zh-CN" altLang="zh-CN" sz="1200" kern="1200" dirty="0">
                <a:solidFill>
                  <a:schemeClr val="tx1"/>
                </a:solidFill>
                <a:effectLst/>
                <a:latin typeface="+mn-lt"/>
                <a:ea typeface="+mn-ea"/>
                <a:cs typeface="+mn-cs"/>
              </a:rPr>
              <a:t>周的工作日志，因此日志完整度不是</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，主要原因是在项目开始阶段组员对实验</a:t>
            </a:r>
            <a:r>
              <a:rPr lang="en-US" altLang="zh-CN" sz="1200" kern="1200" dirty="0">
                <a:solidFill>
                  <a:schemeClr val="tx1"/>
                </a:solidFill>
                <a:effectLst/>
                <a:latin typeface="+mn-lt"/>
                <a:ea typeface="+mn-ea"/>
                <a:cs typeface="+mn-cs"/>
              </a:rPr>
              <a:t>6-8</a:t>
            </a:r>
            <a:r>
              <a:rPr lang="zh-CN" altLang="zh-CN" sz="1200" kern="1200" dirty="0">
                <a:solidFill>
                  <a:schemeClr val="tx1"/>
                </a:solidFill>
                <a:effectLst/>
                <a:latin typeface="+mn-lt"/>
                <a:ea typeface="+mn-ea"/>
                <a:cs typeface="+mn-cs"/>
              </a:rPr>
              <a:t>的产出了解不够，在老师第二节课的明确说明下才开始记录。工作日志在准确度方面也存在误差，一是因为工时精确度为</a:t>
            </a:r>
            <a:r>
              <a:rPr lang="en-US" altLang="zh-CN" sz="1200" kern="1200" dirty="0">
                <a:solidFill>
                  <a:schemeClr val="tx1"/>
                </a:solidFill>
                <a:effectLst/>
                <a:latin typeface="+mn-lt"/>
                <a:ea typeface="+mn-ea"/>
                <a:cs typeface="+mn-cs"/>
              </a:rPr>
              <a:t>0.5h</a:t>
            </a:r>
            <a:r>
              <a:rPr lang="zh-CN" altLang="zh-CN" sz="1200" kern="1200" dirty="0">
                <a:solidFill>
                  <a:schemeClr val="tx1"/>
                </a:solidFill>
                <a:effectLst/>
                <a:latin typeface="+mn-lt"/>
                <a:ea typeface="+mn-ea"/>
                <a:cs typeface="+mn-cs"/>
              </a:rPr>
              <a:t>，二是因为工时由个人上报，存在主观性。</a:t>
            </a:r>
            <a:r>
              <a:rPr lang="en-US" altLang="zh-CN" sz="1200" kern="1200" dirty="0">
                <a:solidFill>
                  <a:schemeClr val="tx1"/>
                </a:solidFill>
                <a:effectLst/>
                <a:latin typeface="+mn-lt"/>
                <a:ea typeface="+mn-ea"/>
                <a:cs typeface="+mn-cs"/>
              </a:rPr>
              <a:t>MPP</a:t>
            </a:r>
            <a:r>
              <a:rPr lang="zh-CN" altLang="zh-CN" sz="1200" kern="1200" dirty="0">
                <a:solidFill>
                  <a:schemeClr val="tx1"/>
                </a:solidFill>
                <a:effectLst/>
                <a:latin typeface="+mn-lt"/>
                <a:ea typeface="+mn-ea"/>
                <a:cs typeface="+mn-cs"/>
              </a:rPr>
              <a:t>文件在完整性上没有缺漏任何一周。但是由于</a:t>
            </a:r>
            <a:r>
              <a:rPr lang="en-US" altLang="zh-CN" sz="1200" kern="1200" dirty="0">
                <a:solidFill>
                  <a:schemeClr val="tx1"/>
                </a:solidFill>
                <a:effectLst/>
                <a:latin typeface="+mn-lt"/>
                <a:ea typeface="+mn-ea"/>
                <a:cs typeface="+mn-cs"/>
              </a:rPr>
              <a:t>MPP1.0</a:t>
            </a:r>
            <a:r>
              <a:rPr lang="zh-CN" altLang="zh-CN" sz="1200" kern="1200" dirty="0">
                <a:solidFill>
                  <a:schemeClr val="tx1"/>
                </a:solidFill>
                <a:effectLst/>
                <a:latin typeface="+mn-lt"/>
                <a:ea typeface="+mn-ea"/>
                <a:cs typeface="+mn-cs"/>
              </a:rPr>
              <a:t>是估计得到的，不是根据日志文件汇总形成的，因此</a:t>
            </a:r>
            <a:r>
              <a:rPr lang="en-US" altLang="zh-CN" sz="1200" kern="1200" dirty="0">
                <a:solidFill>
                  <a:schemeClr val="tx1"/>
                </a:solidFill>
                <a:effectLst/>
                <a:latin typeface="+mn-lt"/>
                <a:ea typeface="+mn-ea"/>
                <a:cs typeface="+mn-cs"/>
              </a:rPr>
              <a:t>MPP</a:t>
            </a:r>
            <a:r>
              <a:rPr lang="zh-CN" altLang="zh-CN" sz="1200" kern="1200" dirty="0">
                <a:solidFill>
                  <a:schemeClr val="tx1"/>
                </a:solidFill>
                <a:effectLst/>
                <a:latin typeface="+mn-lt"/>
                <a:ea typeface="+mn-ea"/>
                <a:cs typeface="+mn-cs"/>
              </a:rPr>
              <a:t>最终版</a:t>
            </a:r>
            <a:r>
              <a:rPr lang="en-US" altLang="zh-CN" sz="1200" kern="1200" dirty="0">
                <a:solidFill>
                  <a:schemeClr val="tx1"/>
                </a:solidFill>
                <a:effectLst/>
                <a:latin typeface="+mn-lt"/>
                <a:ea typeface="+mn-ea"/>
                <a:cs typeface="+mn-cs"/>
              </a:rPr>
              <a:t>12.0</a:t>
            </a:r>
            <a:r>
              <a:rPr lang="zh-CN" altLang="zh-CN" sz="1200" kern="1200" dirty="0">
                <a:solidFill>
                  <a:schemeClr val="tx1"/>
                </a:solidFill>
                <a:effectLst/>
                <a:latin typeface="+mn-lt"/>
                <a:ea typeface="+mn-ea"/>
                <a:cs typeface="+mn-cs"/>
              </a:rPr>
              <a:t>在准确度上略有欠缺。</a:t>
            </a:r>
          </a:p>
          <a:p>
            <a:r>
              <a:rPr lang="zh-CN" altLang="zh-CN" sz="1200" kern="1200" dirty="0">
                <a:solidFill>
                  <a:schemeClr val="tx1"/>
                </a:solidFill>
                <a:effectLst/>
                <a:latin typeface="+mn-lt"/>
                <a:ea typeface="+mn-ea"/>
                <a:cs typeface="+mn-cs"/>
              </a:rPr>
              <a:t>误差估计方面除主观因素外，工时误差率在</a:t>
            </a:r>
            <a:r>
              <a:rPr lang="en-US" altLang="zh-CN" sz="1200" kern="1200" dirty="0">
                <a:solidFill>
                  <a:schemeClr val="tx1"/>
                </a:solidFill>
                <a:effectLst/>
                <a:latin typeface="+mn-lt"/>
                <a:ea typeface="+mn-ea"/>
                <a:cs typeface="+mn-cs"/>
              </a:rPr>
              <a:t>17%</a:t>
            </a:r>
            <a:r>
              <a:rPr lang="zh-CN" altLang="zh-CN" sz="1200" kern="1200" dirty="0">
                <a:solidFill>
                  <a:schemeClr val="tx1"/>
                </a:solidFill>
                <a:effectLst/>
                <a:latin typeface="+mn-lt"/>
                <a:ea typeface="+mn-ea"/>
                <a:cs typeface="+mn-cs"/>
              </a:rPr>
              <a:t>左右。</a:t>
            </a:r>
          </a:p>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7</a:t>
            </a:fld>
            <a:endParaRPr lang="zh-CN" altLang="en-US"/>
          </a:p>
        </p:txBody>
      </p:sp>
    </p:spTree>
    <p:extLst>
      <p:ext uri="{BB962C8B-B14F-4D97-AF65-F5344CB8AC3E}">
        <p14:creationId xmlns:p14="http://schemas.microsoft.com/office/powerpoint/2010/main" val="219597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8</a:t>
            </a:fld>
            <a:endParaRPr lang="zh-CN" altLang="en-US"/>
          </a:p>
        </p:txBody>
      </p:sp>
    </p:spTree>
    <p:extLst>
      <p:ext uri="{BB962C8B-B14F-4D97-AF65-F5344CB8AC3E}">
        <p14:creationId xmlns:p14="http://schemas.microsoft.com/office/powerpoint/2010/main" val="3910934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文档的规模大，这一点可以从字数，文档版本迭代次数可以见得；</a:t>
            </a:r>
            <a:endParaRPr lang="en-US" altLang="zh-CN" dirty="0"/>
          </a:p>
          <a:p>
            <a:endParaRPr lang="en-US" altLang="zh-CN" dirty="0"/>
          </a:p>
          <a:p>
            <a:r>
              <a:rPr lang="zh-CN" altLang="en-US" dirty="0"/>
              <a:t>其次，文档质量较高；</a:t>
            </a:r>
            <a:endParaRPr lang="en-US" altLang="zh-CN" dirty="0"/>
          </a:p>
          <a:p>
            <a:endParaRPr lang="en-US" altLang="zh-CN" dirty="0"/>
          </a:p>
          <a:p>
            <a:r>
              <a:rPr lang="zh-CN" altLang="en-US" dirty="0"/>
              <a:t>最后，分数</a:t>
            </a:r>
          </a:p>
        </p:txBody>
      </p:sp>
      <p:sp>
        <p:nvSpPr>
          <p:cNvPr id="4" name="灯片编号占位符 3"/>
          <p:cNvSpPr>
            <a:spLocks noGrp="1"/>
          </p:cNvSpPr>
          <p:nvPr>
            <p:ph type="sldNum" sz="quarter" idx="5"/>
          </p:nvPr>
        </p:nvSpPr>
        <p:spPr/>
        <p:txBody>
          <a:bodyPr/>
          <a:lstStyle/>
          <a:p>
            <a:fld id="{BAF2B8CB-1187-4F19-9556-73EC7E40D81C}" type="slidenum">
              <a:rPr lang="zh-CN" altLang="en-US" smtClean="0"/>
              <a:t>10</a:t>
            </a:fld>
            <a:endParaRPr lang="zh-CN" altLang="en-US"/>
          </a:p>
        </p:txBody>
      </p:sp>
    </p:spTree>
    <p:extLst>
      <p:ext uri="{BB962C8B-B14F-4D97-AF65-F5344CB8AC3E}">
        <p14:creationId xmlns:p14="http://schemas.microsoft.com/office/powerpoint/2010/main" val="61568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同样，文档规模大，尤其是编写了额外的文档以辅助测试工作的进行；</a:t>
            </a:r>
            <a:endParaRPr lang="en-US" altLang="zh-CN" dirty="0"/>
          </a:p>
          <a:p>
            <a:endParaRPr lang="en-US" altLang="zh-CN" dirty="0"/>
          </a:p>
          <a:p>
            <a:r>
              <a:rPr lang="zh-CN" altLang="en-US" dirty="0"/>
              <a:t>测试工作覆盖面面广</a:t>
            </a:r>
          </a:p>
        </p:txBody>
      </p:sp>
      <p:sp>
        <p:nvSpPr>
          <p:cNvPr id="4" name="灯片编号占位符 3"/>
          <p:cNvSpPr>
            <a:spLocks noGrp="1"/>
          </p:cNvSpPr>
          <p:nvPr>
            <p:ph type="sldNum" sz="quarter" idx="5"/>
          </p:nvPr>
        </p:nvSpPr>
        <p:spPr/>
        <p:txBody>
          <a:bodyPr/>
          <a:lstStyle/>
          <a:p>
            <a:fld id="{BAF2B8CB-1187-4F19-9556-73EC7E40D81C}" type="slidenum">
              <a:rPr lang="zh-CN" altLang="en-US" smtClean="0"/>
              <a:t>11</a:t>
            </a:fld>
            <a:endParaRPr lang="zh-CN" altLang="en-US"/>
          </a:p>
        </p:txBody>
      </p:sp>
    </p:spTree>
    <p:extLst>
      <p:ext uri="{BB962C8B-B14F-4D97-AF65-F5344CB8AC3E}">
        <p14:creationId xmlns:p14="http://schemas.microsoft.com/office/powerpoint/2010/main" val="2342799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制定了完整的评审过程和意见汇总过程；</a:t>
            </a:r>
            <a:endParaRPr lang="en-US" altLang="zh-CN" dirty="0"/>
          </a:p>
          <a:p>
            <a:endParaRPr lang="en-US" altLang="zh-CN" dirty="0"/>
          </a:p>
          <a:p>
            <a:r>
              <a:rPr lang="zh-CN" altLang="en-US" dirty="0"/>
              <a:t>和被评审小组之间的交流互动多；</a:t>
            </a:r>
            <a:endParaRPr lang="en-US" altLang="zh-CN" dirty="0"/>
          </a:p>
          <a:p>
            <a:endParaRPr lang="en-US" altLang="zh-CN" dirty="0"/>
          </a:p>
          <a:p>
            <a:r>
              <a:rPr lang="zh-CN" altLang="en-US" dirty="0"/>
              <a:t>意见数量多；</a:t>
            </a:r>
          </a:p>
        </p:txBody>
      </p:sp>
      <p:sp>
        <p:nvSpPr>
          <p:cNvPr id="4" name="灯片编号占位符 3"/>
          <p:cNvSpPr>
            <a:spLocks noGrp="1"/>
          </p:cNvSpPr>
          <p:nvPr>
            <p:ph type="sldNum" sz="quarter" idx="5"/>
          </p:nvPr>
        </p:nvSpPr>
        <p:spPr/>
        <p:txBody>
          <a:bodyPr/>
          <a:lstStyle/>
          <a:p>
            <a:fld id="{BAF2B8CB-1187-4F19-9556-73EC7E40D81C}" type="slidenum">
              <a:rPr lang="zh-CN" altLang="en-US" smtClean="0"/>
              <a:t>12</a:t>
            </a:fld>
            <a:endParaRPr lang="zh-CN" altLang="en-US"/>
          </a:p>
        </p:txBody>
      </p:sp>
    </p:spTree>
    <p:extLst>
      <p:ext uri="{BB962C8B-B14F-4D97-AF65-F5344CB8AC3E}">
        <p14:creationId xmlns:p14="http://schemas.microsoft.com/office/powerpoint/2010/main" val="203537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13</a:t>
            </a:fld>
            <a:endParaRPr lang="zh-CN" altLang="en-US"/>
          </a:p>
        </p:txBody>
      </p:sp>
    </p:spTree>
    <p:extLst>
      <p:ext uri="{BB962C8B-B14F-4D97-AF65-F5344CB8AC3E}">
        <p14:creationId xmlns:p14="http://schemas.microsoft.com/office/powerpoint/2010/main" val="2450004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F2B8CB-1187-4F19-9556-73EC7E40D81C}" type="slidenum">
              <a:rPr lang="zh-CN" altLang="en-US" smtClean="0"/>
              <a:t>14</a:t>
            </a:fld>
            <a:endParaRPr lang="zh-CN" altLang="en-US"/>
          </a:p>
        </p:txBody>
      </p:sp>
    </p:spTree>
    <p:extLst>
      <p:ext uri="{BB962C8B-B14F-4D97-AF65-F5344CB8AC3E}">
        <p14:creationId xmlns:p14="http://schemas.microsoft.com/office/powerpoint/2010/main" val="1956144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43" y="1701570"/>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1808922"/>
            <a:ext cx="11471565" cy="1739347"/>
          </a:xfrm>
        </p:spPr>
        <p:txBody>
          <a:bodyPr tIns="45720" bIns="45720" anchor="ctr">
            <a:normAutofit/>
          </a:bodyPr>
          <a:lstStyle>
            <a:lvl1pPr algn="ctr">
              <a:lnSpc>
                <a:spcPct val="80000"/>
              </a:lnSpc>
              <a:defRPr sz="6000" spc="150"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E984D52-CCAD-4B14-974A-DD4900A9F75E}" type="datetimeFigureOut">
              <a:rPr lang="zh-CN" altLang="en-US" smtClean="0"/>
              <a:t>2020/6/12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146172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7" name="Rectangle 6"/>
          <p:cNvSpPr/>
          <p:nvPr/>
        </p:nvSpPr>
        <p:spPr>
          <a:xfrm>
            <a:off x="0"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文本占位符 12"/>
          <p:cNvSpPr>
            <a:spLocks noGrp="1"/>
          </p:cNvSpPr>
          <p:nvPr>
            <p:ph type="body" sz="quarter" idx="10" hasCustomPrompt="1"/>
          </p:nvPr>
        </p:nvSpPr>
        <p:spPr>
          <a:xfrm>
            <a:off x="444398" y="1246678"/>
            <a:ext cx="1854403" cy="739775"/>
          </a:xfrm>
        </p:spPr>
        <p:txBody>
          <a:bodyPr>
            <a:noAutofit/>
          </a:bodyPr>
          <a:lstStyle>
            <a:lvl1pPr marL="0" indent="0">
              <a:buNone/>
              <a:defRPr sz="4800">
                <a:solidFill>
                  <a:schemeClr val="bg2"/>
                </a:solidFill>
                <a:latin typeface="+mj-lt"/>
              </a:defRPr>
            </a:lvl1pPr>
          </a:lstStyle>
          <a:p>
            <a:pPr lvl="0"/>
            <a:r>
              <a:rPr lang="zh-CN" altLang="en-US" dirty="0"/>
              <a:t>目  录</a:t>
            </a:r>
          </a:p>
        </p:txBody>
      </p:sp>
      <p:sp>
        <p:nvSpPr>
          <p:cNvPr id="21" name="文本占位符 20"/>
          <p:cNvSpPr>
            <a:spLocks noGrp="1"/>
          </p:cNvSpPr>
          <p:nvPr>
            <p:ph type="body" sz="quarter" idx="11"/>
          </p:nvPr>
        </p:nvSpPr>
        <p:spPr>
          <a:xfrm>
            <a:off x="4913083" y="1255177"/>
            <a:ext cx="4030662" cy="507855"/>
          </a:xfrm>
        </p:spPr>
        <p:txBody>
          <a:bodyPr>
            <a:normAutofit/>
          </a:bodyPr>
          <a:lstStyle>
            <a:lvl1pPr marL="0" indent="0">
              <a:buNone/>
              <a:defRPr sz="3200" b="1"/>
            </a:lvl1pPr>
          </a:lstStyle>
          <a:p>
            <a:pPr lvl="0"/>
            <a:endParaRPr lang="zh-CN" altLang="en-US" dirty="0"/>
          </a:p>
        </p:txBody>
      </p:sp>
      <p:sp>
        <p:nvSpPr>
          <p:cNvPr id="22" name="文本占位符 20"/>
          <p:cNvSpPr>
            <a:spLocks noGrp="1"/>
          </p:cNvSpPr>
          <p:nvPr>
            <p:ph type="body" sz="quarter" idx="12"/>
          </p:nvPr>
        </p:nvSpPr>
        <p:spPr>
          <a:xfrm>
            <a:off x="4913083" y="2215125"/>
            <a:ext cx="4030662" cy="507855"/>
          </a:xfrm>
        </p:spPr>
        <p:txBody>
          <a:bodyPr>
            <a:normAutofit/>
          </a:bodyPr>
          <a:lstStyle>
            <a:lvl1pPr marL="0" indent="0">
              <a:buNone/>
              <a:defRPr sz="3200" b="1"/>
            </a:lvl1pPr>
          </a:lstStyle>
          <a:p>
            <a:pPr lvl="0"/>
            <a:endParaRPr lang="zh-CN" altLang="en-US" dirty="0"/>
          </a:p>
        </p:txBody>
      </p:sp>
      <p:sp>
        <p:nvSpPr>
          <p:cNvPr id="23" name="文本占位符 20"/>
          <p:cNvSpPr>
            <a:spLocks noGrp="1"/>
          </p:cNvSpPr>
          <p:nvPr>
            <p:ph type="body" sz="quarter" idx="13"/>
          </p:nvPr>
        </p:nvSpPr>
        <p:spPr>
          <a:xfrm>
            <a:off x="4913083" y="3175073"/>
            <a:ext cx="4030662" cy="507855"/>
          </a:xfrm>
        </p:spPr>
        <p:txBody>
          <a:bodyPr>
            <a:normAutofit/>
          </a:bodyPr>
          <a:lstStyle>
            <a:lvl1pPr marL="0" indent="0">
              <a:buNone/>
              <a:defRPr sz="3200" b="1"/>
            </a:lvl1pPr>
          </a:lstStyle>
          <a:p>
            <a:pPr lvl="0"/>
            <a:endParaRPr lang="zh-CN" altLang="en-US" dirty="0"/>
          </a:p>
        </p:txBody>
      </p:sp>
      <p:sp>
        <p:nvSpPr>
          <p:cNvPr id="24" name="文本占位符 20"/>
          <p:cNvSpPr>
            <a:spLocks noGrp="1"/>
          </p:cNvSpPr>
          <p:nvPr>
            <p:ph type="body" sz="quarter" idx="14"/>
          </p:nvPr>
        </p:nvSpPr>
        <p:spPr>
          <a:xfrm>
            <a:off x="4913083" y="4135021"/>
            <a:ext cx="4030662" cy="507855"/>
          </a:xfrm>
        </p:spPr>
        <p:txBody>
          <a:bodyPr>
            <a:normAutofit/>
          </a:bodyPr>
          <a:lstStyle>
            <a:lvl1pPr marL="0" indent="0">
              <a:buNone/>
              <a:defRPr sz="3200" b="1"/>
            </a:lvl1pPr>
          </a:lstStyle>
          <a:p>
            <a:pPr lvl="0"/>
            <a:endParaRPr lang="zh-CN" altLang="en-US" dirty="0"/>
          </a:p>
        </p:txBody>
      </p:sp>
      <p:sp>
        <p:nvSpPr>
          <p:cNvPr id="25" name="文本占位符 20"/>
          <p:cNvSpPr>
            <a:spLocks noGrp="1"/>
          </p:cNvSpPr>
          <p:nvPr>
            <p:ph type="body" sz="quarter" idx="15"/>
          </p:nvPr>
        </p:nvSpPr>
        <p:spPr>
          <a:xfrm>
            <a:off x="4913083" y="5094969"/>
            <a:ext cx="4030662" cy="507855"/>
          </a:xfrm>
        </p:spPr>
        <p:txBody>
          <a:bodyPr>
            <a:normAutofit/>
          </a:bodyPr>
          <a:lstStyle>
            <a:lvl1pPr marL="0" indent="0">
              <a:buNone/>
              <a:defRPr sz="3200" b="1"/>
            </a:lvl1pPr>
          </a:lstStyle>
          <a:p>
            <a:pPr lvl="0"/>
            <a:endParaRPr lang="zh-CN" altLang="en-US" dirty="0"/>
          </a:p>
        </p:txBody>
      </p:sp>
    </p:spTree>
    <p:extLst>
      <p:ext uri="{BB962C8B-B14F-4D97-AF65-F5344CB8AC3E}">
        <p14:creationId xmlns:p14="http://schemas.microsoft.com/office/powerpoint/2010/main" val="335411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E984D52-CCAD-4B14-974A-DD4900A9F75E}" type="datetimeFigureOut">
              <a:rPr lang="zh-CN" altLang="en-US" smtClean="0"/>
              <a:t>2020/6/12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296741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05344" y="1479666"/>
            <a:ext cx="4754880" cy="473825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30391" y="1479666"/>
            <a:ext cx="4754880" cy="473825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E984D52-CCAD-4B14-974A-DD4900A9F75E}" type="datetimeFigureOut">
              <a:rPr lang="zh-CN" altLang="en-US" smtClean="0"/>
              <a:t>2020/6/12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346213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07008" y="1472894"/>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07008" y="2215990"/>
            <a:ext cx="4754880" cy="4006734"/>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31230" y="1472894"/>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31230" y="2215988"/>
            <a:ext cx="4754880" cy="4006736"/>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E984D52-CCAD-4B14-974A-DD4900A9F75E}" type="datetimeFigureOut">
              <a:rPr lang="zh-CN" altLang="en-US" smtClean="0"/>
              <a:t>2020/6/12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236822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E984D52-CCAD-4B14-974A-DD4900A9F75E}" type="datetimeFigureOut">
              <a:rPr lang="zh-CN" altLang="en-US" smtClean="0"/>
              <a:t>2020/6/12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384612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984D52-CCAD-4B14-974A-DD4900A9F75E}" type="datetimeFigureOut">
              <a:rPr lang="zh-CN" altLang="en-US" smtClean="0"/>
              <a:t>2020/6/12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57024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048" y="-1"/>
            <a:ext cx="12188952" cy="129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96832" y="237290"/>
            <a:ext cx="9784080" cy="82141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02919" y="1533290"/>
            <a:ext cx="9784080" cy="468463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E984D52-CCAD-4B14-974A-DD4900A9F75E}" type="datetimeFigureOut">
              <a:rPr lang="zh-CN" altLang="en-US" smtClean="0"/>
              <a:t>2020/6/12</a:t>
            </a:fld>
            <a:endParaRPr lang="zh-CN"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zh-CN"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B20F350D-9C39-4F13-8FA8-D6569943BD97}" type="slidenum">
              <a:rPr lang="zh-CN" altLang="en-US" smtClean="0"/>
              <a:t>‹#›</a:t>
            </a:fld>
            <a:endParaRPr lang="zh-CN" altLang="en-US"/>
          </a:p>
        </p:txBody>
      </p:sp>
    </p:spTree>
    <p:extLst>
      <p:ext uri="{BB962C8B-B14F-4D97-AF65-F5344CB8AC3E}">
        <p14:creationId xmlns:p14="http://schemas.microsoft.com/office/powerpoint/2010/main" val="1693498746"/>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2" r:id="rId3"/>
    <p:sldLayoutId id="2147483664" r:id="rId4"/>
    <p:sldLayoutId id="2147483665" r:id="rId5"/>
    <p:sldLayoutId id="2147483666" r:id="rId6"/>
    <p:sldLayoutId id="214748366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package" Target="../embeddings/Microsoft_Visio___.vsdx"/></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400" dirty="0"/>
              <a:t>基于</a:t>
            </a:r>
            <a:r>
              <a:rPr lang="en-US" altLang="zh-CN" sz="4400" dirty="0" err="1"/>
              <a:t>Scrapy</a:t>
            </a:r>
            <a:r>
              <a:rPr lang="zh-CN" altLang="en-US" sz="4400" dirty="0"/>
              <a:t>的模板化爬虫程序管理平台</a:t>
            </a:r>
          </a:p>
        </p:txBody>
      </p:sp>
      <p:sp>
        <p:nvSpPr>
          <p:cNvPr id="3" name="副标题 2"/>
          <p:cNvSpPr>
            <a:spLocks noGrp="1"/>
          </p:cNvSpPr>
          <p:nvPr>
            <p:ph type="subTitle" idx="1"/>
          </p:nvPr>
        </p:nvSpPr>
        <p:spPr>
          <a:xfrm>
            <a:off x="3145735" y="3687417"/>
            <a:ext cx="5900530" cy="2812773"/>
          </a:xfrm>
        </p:spPr>
        <p:txBody>
          <a:bodyPr/>
          <a:lstStyle/>
          <a:p>
            <a:r>
              <a:rPr lang="en-US" altLang="zh-CN" sz="3200" dirty="0"/>
              <a:t>EasySpider</a:t>
            </a:r>
            <a:r>
              <a:rPr lang="zh-CN" altLang="en-US" sz="3200" dirty="0"/>
              <a:t>实验总结汇报</a:t>
            </a:r>
            <a:endParaRPr lang="en-US" altLang="zh-CN" sz="3200" dirty="0"/>
          </a:p>
          <a:p>
            <a:pPr algn="l"/>
            <a:endParaRPr lang="en-US" altLang="zh-CN" dirty="0"/>
          </a:p>
          <a:p>
            <a:pPr algn="l"/>
            <a:r>
              <a:rPr lang="zh-CN" altLang="en-US" dirty="0"/>
              <a:t>小组：</a:t>
            </a:r>
            <a:r>
              <a:rPr lang="en-US" altLang="zh-CN" dirty="0"/>
              <a:t>H</a:t>
            </a:r>
            <a:r>
              <a:rPr lang="zh-CN" altLang="en-US" dirty="0"/>
              <a:t>组</a:t>
            </a:r>
            <a:endParaRPr lang="en-US" altLang="zh-CN" dirty="0"/>
          </a:p>
          <a:p>
            <a:pPr algn="l"/>
            <a:r>
              <a:rPr lang="zh-CN" altLang="en-US" dirty="0"/>
              <a:t>组员：赵正阳、郭浩隆、沈一聪、梁远志、宋冰晨</a:t>
            </a:r>
            <a:endParaRPr lang="en-US" altLang="zh-CN" dirty="0"/>
          </a:p>
          <a:p>
            <a:pPr algn="l"/>
            <a:endParaRPr lang="en-US" altLang="zh-CN" dirty="0"/>
          </a:p>
          <a:p>
            <a:r>
              <a:rPr lang="en-US" altLang="zh-CN" dirty="0"/>
              <a:t>2020.6.12</a:t>
            </a:r>
            <a:endParaRPr lang="zh-CN" altLang="en-US" dirty="0"/>
          </a:p>
        </p:txBody>
      </p:sp>
    </p:spTree>
    <p:extLst>
      <p:ext uri="{BB962C8B-B14F-4D97-AF65-F5344CB8AC3E}">
        <p14:creationId xmlns:p14="http://schemas.microsoft.com/office/powerpoint/2010/main" val="177313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制品质量水平</a:t>
            </a:r>
            <a:r>
              <a:rPr lang="en-US" altLang="zh-CN" dirty="0"/>
              <a:t>——</a:t>
            </a:r>
            <a:r>
              <a:rPr lang="zh-CN" altLang="en-US" dirty="0"/>
              <a:t>软件需求分析</a:t>
            </a:r>
          </a:p>
        </p:txBody>
      </p:sp>
      <p:sp>
        <p:nvSpPr>
          <p:cNvPr id="3" name="内容占位符 2"/>
          <p:cNvSpPr>
            <a:spLocks noGrp="1"/>
          </p:cNvSpPr>
          <p:nvPr>
            <p:ph idx="1"/>
          </p:nvPr>
        </p:nvSpPr>
        <p:spPr>
          <a:xfrm>
            <a:off x="887866" y="2111359"/>
            <a:ext cx="10416267" cy="3411828"/>
          </a:xfrm>
        </p:spPr>
        <p:txBody>
          <a:bodyPr>
            <a:normAutofit/>
          </a:bodyPr>
          <a:lstStyle/>
          <a:p>
            <a:pPr>
              <a:lnSpc>
                <a:spcPct val="150000"/>
              </a:lnSpc>
              <a:spcBef>
                <a:spcPts val="0"/>
              </a:spcBef>
              <a:spcAft>
                <a:spcPts val="0"/>
              </a:spcAft>
            </a:pPr>
            <a:r>
              <a:rPr lang="zh-CN" altLang="en-US" sz="2000" dirty="0"/>
              <a:t>主要产出物：</a:t>
            </a:r>
            <a:r>
              <a:rPr lang="en-US" altLang="zh-CN" sz="2000" dirty="0"/>
              <a:t>H-EasySpider-</a:t>
            </a:r>
            <a:r>
              <a:rPr lang="zh-CN" altLang="en-US" sz="2000" dirty="0"/>
              <a:t>软件需求规格说明书</a:t>
            </a:r>
            <a:r>
              <a:rPr lang="en-US" altLang="zh-CN" sz="2000" dirty="0"/>
              <a:t>v1.3.3</a:t>
            </a:r>
            <a:r>
              <a:rPr lang="zh-CN" altLang="en-US" sz="2000" dirty="0"/>
              <a:t>，总字数</a:t>
            </a:r>
            <a:r>
              <a:rPr lang="en-US" altLang="zh-CN" sz="2000" dirty="0"/>
              <a:t>14996</a:t>
            </a:r>
            <a:r>
              <a:rPr lang="zh-CN" altLang="en-US" sz="2000" dirty="0"/>
              <a:t>， </a:t>
            </a:r>
            <a:r>
              <a:rPr lang="en-US" altLang="zh-CN" sz="2000" dirty="0"/>
              <a:t>15</a:t>
            </a:r>
            <a:r>
              <a:rPr lang="zh-CN" altLang="en-US" sz="2000" dirty="0"/>
              <a:t>次版本迭代；</a:t>
            </a:r>
            <a:endParaRPr lang="en-US" altLang="zh-CN" sz="2000" dirty="0"/>
          </a:p>
          <a:p>
            <a:pPr>
              <a:lnSpc>
                <a:spcPct val="150000"/>
              </a:lnSpc>
              <a:spcBef>
                <a:spcPts val="0"/>
              </a:spcBef>
              <a:spcAft>
                <a:spcPts val="0"/>
              </a:spcAft>
            </a:pPr>
            <a:endParaRPr lang="en-US" altLang="zh-CN" sz="2000" dirty="0"/>
          </a:p>
          <a:p>
            <a:pPr>
              <a:lnSpc>
                <a:spcPct val="150000"/>
              </a:lnSpc>
              <a:spcBef>
                <a:spcPts val="0"/>
              </a:spcBef>
              <a:spcAft>
                <a:spcPts val="0"/>
              </a:spcAft>
            </a:pPr>
            <a:r>
              <a:rPr lang="zh-CN" altLang="en-US" sz="2000" dirty="0"/>
              <a:t>功能需求</a:t>
            </a:r>
            <a:r>
              <a:rPr lang="en-US" altLang="zh-CN" sz="2000" dirty="0"/>
              <a:t>32</a:t>
            </a:r>
            <a:r>
              <a:rPr lang="zh-CN" altLang="en-US" sz="2000" dirty="0"/>
              <a:t>项</a:t>
            </a:r>
            <a:r>
              <a:rPr lang="en-US" altLang="zh-CN" sz="2000" dirty="0"/>
              <a:t>(100% </a:t>
            </a:r>
            <a:r>
              <a:rPr lang="zh-CN" altLang="en-US" sz="2000" dirty="0"/>
              <a:t>实现</a:t>
            </a:r>
            <a:r>
              <a:rPr lang="en-US" altLang="zh-CN" sz="2000" dirty="0"/>
              <a:t>)</a:t>
            </a:r>
            <a:r>
              <a:rPr lang="zh-CN" altLang="en-US" sz="2000" dirty="0"/>
              <a:t>，非功能需求</a:t>
            </a:r>
            <a:r>
              <a:rPr lang="en-US" altLang="zh-CN" sz="2000" dirty="0"/>
              <a:t>14</a:t>
            </a:r>
            <a:r>
              <a:rPr lang="zh-CN" altLang="en-US" sz="2000" dirty="0"/>
              <a:t>项</a:t>
            </a:r>
            <a:r>
              <a:rPr lang="en-US" altLang="zh-CN" sz="2000" dirty="0"/>
              <a:t>(99%</a:t>
            </a:r>
            <a:r>
              <a:rPr lang="zh-CN" altLang="en-US" sz="2000" dirty="0"/>
              <a:t>实现</a:t>
            </a:r>
            <a:r>
              <a:rPr lang="en-US" altLang="zh-CN" sz="2000" dirty="0"/>
              <a:t>)</a:t>
            </a:r>
            <a:r>
              <a:rPr lang="zh-CN" altLang="en-US" sz="2000" dirty="0"/>
              <a:t>；</a:t>
            </a:r>
            <a:endParaRPr lang="en-US" altLang="zh-CN" sz="2000" dirty="0"/>
          </a:p>
          <a:p>
            <a:pPr>
              <a:lnSpc>
                <a:spcPct val="150000"/>
              </a:lnSpc>
              <a:spcBef>
                <a:spcPts val="0"/>
              </a:spcBef>
              <a:spcAft>
                <a:spcPts val="0"/>
              </a:spcAft>
            </a:pPr>
            <a:endParaRPr lang="en-US" altLang="zh-CN" sz="2000" dirty="0"/>
          </a:p>
          <a:p>
            <a:pPr>
              <a:lnSpc>
                <a:spcPct val="150000"/>
              </a:lnSpc>
              <a:spcBef>
                <a:spcPts val="0"/>
              </a:spcBef>
              <a:spcAft>
                <a:spcPts val="0"/>
              </a:spcAft>
            </a:pPr>
            <a:r>
              <a:rPr lang="zh-CN" altLang="en-US" sz="2000" dirty="0"/>
              <a:t>需求评审收到</a:t>
            </a:r>
            <a:r>
              <a:rPr lang="en-US" altLang="zh-CN" sz="2000" dirty="0"/>
              <a:t>43</a:t>
            </a:r>
            <a:r>
              <a:rPr lang="zh-CN" altLang="en-US" sz="2000" dirty="0"/>
              <a:t>个意见，复评审收到</a:t>
            </a:r>
            <a:r>
              <a:rPr lang="en-US" altLang="zh-CN" sz="2000" dirty="0"/>
              <a:t>34</a:t>
            </a:r>
            <a:r>
              <a:rPr lang="zh-CN" altLang="en-US" sz="2000" dirty="0"/>
              <a:t>个意见，其中仅拒绝</a:t>
            </a:r>
            <a:r>
              <a:rPr lang="en-US" altLang="zh-CN" sz="2000" dirty="0"/>
              <a:t>1</a:t>
            </a:r>
            <a:r>
              <a:rPr lang="zh-CN" altLang="en-US" sz="2000" dirty="0"/>
              <a:t>个意见，部分接收</a:t>
            </a:r>
            <a:r>
              <a:rPr lang="en-US" altLang="zh-CN" sz="2000" dirty="0"/>
              <a:t>6</a:t>
            </a:r>
            <a:r>
              <a:rPr lang="zh-CN" altLang="en-US" sz="2000" dirty="0"/>
              <a:t>个意见；</a:t>
            </a:r>
            <a:endParaRPr lang="en-US" altLang="zh-CN" sz="2000" dirty="0"/>
          </a:p>
          <a:p>
            <a:pPr>
              <a:lnSpc>
                <a:spcPct val="150000"/>
              </a:lnSpc>
              <a:spcBef>
                <a:spcPts val="0"/>
              </a:spcBef>
              <a:spcAft>
                <a:spcPts val="0"/>
              </a:spcAft>
            </a:pPr>
            <a:endParaRPr lang="en-US" altLang="zh-CN" sz="2000" dirty="0"/>
          </a:p>
          <a:p>
            <a:pPr>
              <a:lnSpc>
                <a:spcPct val="150000"/>
              </a:lnSpc>
              <a:spcBef>
                <a:spcPts val="0"/>
              </a:spcBef>
              <a:spcAft>
                <a:spcPts val="0"/>
              </a:spcAft>
            </a:pPr>
            <a:r>
              <a:rPr lang="zh-CN" altLang="en-US" sz="2000" dirty="0"/>
              <a:t>互评环节收到来自别组打分总计</a:t>
            </a:r>
            <a:r>
              <a:rPr lang="en-US" altLang="zh-CN" sz="2000" dirty="0"/>
              <a:t>13</a:t>
            </a:r>
            <a:r>
              <a:rPr lang="zh-CN" altLang="en-US" sz="2000" dirty="0"/>
              <a:t>分，与</a:t>
            </a:r>
            <a:r>
              <a:rPr lang="en-US" altLang="zh-CN" sz="2000" dirty="0"/>
              <a:t>E</a:t>
            </a:r>
            <a:r>
              <a:rPr lang="zh-CN" altLang="en-US" sz="2000" dirty="0"/>
              <a:t>组并列第一；</a:t>
            </a:r>
            <a:endParaRPr lang="en-US" altLang="zh-CN" sz="2000" dirty="0"/>
          </a:p>
        </p:txBody>
      </p:sp>
    </p:spTree>
    <p:extLst>
      <p:ext uri="{BB962C8B-B14F-4D97-AF65-F5344CB8AC3E}">
        <p14:creationId xmlns:p14="http://schemas.microsoft.com/office/powerpoint/2010/main" val="232264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制品质量水平</a:t>
            </a:r>
            <a:r>
              <a:rPr lang="en-US" altLang="zh-CN" dirty="0"/>
              <a:t>——</a:t>
            </a:r>
            <a:r>
              <a:rPr lang="zh-CN" altLang="en-US" dirty="0"/>
              <a:t>软件测试</a:t>
            </a:r>
          </a:p>
        </p:txBody>
      </p:sp>
      <p:sp>
        <p:nvSpPr>
          <p:cNvPr id="3" name="内容占位符 2"/>
          <p:cNvSpPr>
            <a:spLocks noGrp="1"/>
          </p:cNvSpPr>
          <p:nvPr>
            <p:ph idx="1"/>
          </p:nvPr>
        </p:nvSpPr>
        <p:spPr>
          <a:xfrm>
            <a:off x="536027" y="1859110"/>
            <a:ext cx="11377448" cy="4231634"/>
          </a:xfrm>
        </p:spPr>
        <p:txBody>
          <a:bodyPr>
            <a:normAutofit fontScale="92500" lnSpcReduction="10000"/>
          </a:bodyPr>
          <a:lstStyle/>
          <a:p>
            <a:pPr>
              <a:lnSpc>
                <a:spcPct val="150000"/>
              </a:lnSpc>
              <a:spcBef>
                <a:spcPts val="0"/>
              </a:spcBef>
              <a:spcAft>
                <a:spcPts val="0"/>
              </a:spcAft>
            </a:pPr>
            <a:r>
              <a:rPr lang="zh-CN" altLang="en-US" sz="2000" dirty="0"/>
              <a:t>主要产出物：</a:t>
            </a:r>
            <a:r>
              <a:rPr lang="en-US" altLang="zh-CN" sz="2000" dirty="0"/>
              <a:t>H-EasySpider-</a:t>
            </a:r>
            <a:r>
              <a:rPr lang="zh-CN" altLang="en-US" sz="2000" dirty="0"/>
              <a:t>测试需求规格说明书</a:t>
            </a:r>
            <a:r>
              <a:rPr lang="en-US" altLang="zh-CN" sz="2000" dirty="0"/>
              <a:t>v1.3.6</a:t>
            </a:r>
            <a:r>
              <a:rPr lang="zh-CN" altLang="en-US" sz="2000" dirty="0"/>
              <a:t>，总字数</a:t>
            </a:r>
            <a:r>
              <a:rPr lang="en-US" altLang="zh-CN" sz="2000" dirty="0"/>
              <a:t>25897</a:t>
            </a:r>
            <a:r>
              <a:rPr lang="zh-CN" altLang="en-US" sz="2000" dirty="0"/>
              <a:t>， </a:t>
            </a:r>
            <a:r>
              <a:rPr lang="en-US" altLang="zh-CN" sz="2000" dirty="0"/>
              <a:t>11</a:t>
            </a:r>
            <a:r>
              <a:rPr lang="zh-CN" altLang="en-US" sz="2000" dirty="0"/>
              <a:t>次版本迭代；</a:t>
            </a:r>
            <a:endParaRPr lang="en-US" altLang="zh-CN" sz="2000" dirty="0"/>
          </a:p>
          <a:p>
            <a:pPr>
              <a:lnSpc>
                <a:spcPct val="150000"/>
              </a:lnSpc>
              <a:spcBef>
                <a:spcPts val="0"/>
              </a:spcBef>
              <a:spcAft>
                <a:spcPts val="0"/>
              </a:spcAft>
            </a:pPr>
            <a:endParaRPr lang="en-US" altLang="zh-CN" sz="2000" dirty="0"/>
          </a:p>
          <a:p>
            <a:pPr>
              <a:lnSpc>
                <a:spcPct val="150000"/>
              </a:lnSpc>
              <a:spcBef>
                <a:spcPts val="0"/>
              </a:spcBef>
              <a:spcAft>
                <a:spcPts val="0"/>
              </a:spcAft>
            </a:pPr>
            <a:r>
              <a:rPr lang="zh-CN" altLang="en-US" sz="2000" dirty="0"/>
              <a:t>功能性需求测试</a:t>
            </a:r>
            <a:r>
              <a:rPr lang="en-US" altLang="zh-CN" sz="2000" dirty="0"/>
              <a:t>34</a:t>
            </a:r>
            <a:r>
              <a:rPr lang="zh-CN" altLang="en-US" sz="2000" dirty="0"/>
              <a:t>项，非功能需求测试</a:t>
            </a:r>
            <a:r>
              <a:rPr lang="en-US" altLang="zh-CN" sz="2000" dirty="0"/>
              <a:t>11</a:t>
            </a:r>
            <a:r>
              <a:rPr lang="zh-CN" altLang="en-US" sz="2000" dirty="0"/>
              <a:t>项，单元测试</a:t>
            </a:r>
            <a:r>
              <a:rPr lang="en-US" altLang="zh-CN" sz="2000" dirty="0"/>
              <a:t>107</a:t>
            </a:r>
            <a:r>
              <a:rPr lang="zh-CN" altLang="en-US" sz="2000" dirty="0"/>
              <a:t>项，集成测试</a:t>
            </a:r>
            <a:r>
              <a:rPr lang="en-US" altLang="zh-CN" sz="2000" dirty="0"/>
              <a:t>3</a:t>
            </a:r>
            <a:r>
              <a:rPr lang="zh-CN" altLang="en-US" sz="2000" dirty="0"/>
              <a:t>项，场景测试</a:t>
            </a:r>
            <a:r>
              <a:rPr lang="en-US" altLang="zh-CN" sz="2000" dirty="0"/>
              <a:t>6</a:t>
            </a:r>
            <a:r>
              <a:rPr lang="zh-CN" altLang="en-US" sz="2000" dirty="0"/>
              <a:t>项；</a:t>
            </a:r>
            <a:endParaRPr lang="en-US" altLang="zh-CN" sz="2000" dirty="0"/>
          </a:p>
          <a:p>
            <a:pPr>
              <a:lnSpc>
                <a:spcPct val="150000"/>
              </a:lnSpc>
              <a:spcBef>
                <a:spcPts val="0"/>
              </a:spcBef>
              <a:spcAft>
                <a:spcPts val="0"/>
              </a:spcAft>
            </a:pPr>
            <a:r>
              <a:rPr lang="zh-CN" altLang="en-US" sz="2000" dirty="0"/>
              <a:t>性能测试，用户友好性测试</a:t>
            </a:r>
            <a:endParaRPr lang="en-US" altLang="zh-CN" sz="2000" dirty="0"/>
          </a:p>
          <a:p>
            <a:pPr>
              <a:lnSpc>
                <a:spcPct val="150000"/>
              </a:lnSpc>
              <a:spcBef>
                <a:spcPts val="0"/>
              </a:spcBef>
              <a:spcAft>
                <a:spcPts val="0"/>
              </a:spcAft>
            </a:pPr>
            <a:endParaRPr lang="en-US" altLang="zh-CN" sz="2000" dirty="0"/>
          </a:p>
          <a:p>
            <a:pPr>
              <a:lnSpc>
                <a:spcPct val="150000"/>
              </a:lnSpc>
              <a:spcBef>
                <a:spcPts val="0"/>
              </a:spcBef>
              <a:spcAft>
                <a:spcPts val="0"/>
              </a:spcAft>
            </a:pPr>
            <a:r>
              <a:rPr lang="zh-CN" altLang="en-US" sz="2000" dirty="0"/>
              <a:t>另外还编写了测试相关文档共</a:t>
            </a:r>
            <a:r>
              <a:rPr lang="en-US" altLang="zh-CN" sz="2000" dirty="0"/>
              <a:t>8</a:t>
            </a:r>
            <a:r>
              <a:rPr lang="zh-CN" altLang="en-US" sz="2000" dirty="0"/>
              <a:t>份，占据了一半左右的工作量；所有测试均保质保量完成；</a:t>
            </a:r>
            <a:endParaRPr lang="en-US" altLang="zh-CN" sz="2000" dirty="0"/>
          </a:p>
          <a:p>
            <a:pPr>
              <a:lnSpc>
                <a:spcPct val="150000"/>
              </a:lnSpc>
              <a:spcBef>
                <a:spcPts val="0"/>
              </a:spcBef>
              <a:spcAft>
                <a:spcPts val="0"/>
              </a:spcAft>
            </a:pPr>
            <a:endParaRPr lang="en-US" altLang="zh-CN" sz="2000" dirty="0"/>
          </a:p>
          <a:p>
            <a:pPr>
              <a:lnSpc>
                <a:spcPct val="150000"/>
              </a:lnSpc>
              <a:spcBef>
                <a:spcPts val="0"/>
              </a:spcBef>
              <a:spcAft>
                <a:spcPts val="0"/>
              </a:spcAft>
            </a:pPr>
            <a:r>
              <a:rPr lang="zh-CN" altLang="en-US" sz="2000" dirty="0"/>
              <a:t>测试评审收到</a:t>
            </a:r>
            <a:r>
              <a:rPr lang="en-US" altLang="zh-CN" sz="2000" dirty="0"/>
              <a:t>35</a:t>
            </a:r>
            <a:r>
              <a:rPr lang="zh-CN" altLang="en-US" sz="2000" dirty="0"/>
              <a:t>个意见，复评审收到</a:t>
            </a:r>
            <a:r>
              <a:rPr lang="en-US" altLang="zh-CN" sz="2000" dirty="0"/>
              <a:t>32</a:t>
            </a:r>
            <a:r>
              <a:rPr lang="zh-CN" altLang="en-US" sz="2000" dirty="0"/>
              <a:t>个意见，其中仅拒绝</a:t>
            </a:r>
            <a:r>
              <a:rPr lang="en-US" altLang="zh-CN" sz="2000" dirty="0"/>
              <a:t>1</a:t>
            </a:r>
            <a:r>
              <a:rPr lang="zh-CN" altLang="en-US" sz="2000" dirty="0"/>
              <a:t>个意见，部分接收</a:t>
            </a:r>
            <a:r>
              <a:rPr lang="en-US" altLang="zh-CN" sz="2000" dirty="0"/>
              <a:t>3</a:t>
            </a:r>
            <a:r>
              <a:rPr lang="zh-CN" altLang="en-US" sz="2000" dirty="0"/>
              <a:t>个意见；</a:t>
            </a:r>
            <a:endParaRPr lang="en-US" altLang="zh-CN" sz="2000" dirty="0"/>
          </a:p>
          <a:p>
            <a:pPr>
              <a:lnSpc>
                <a:spcPct val="150000"/>
              </a:lnSpc>
              <a:spcBef>
                <a:spcPts val="0"/>
              </a:spcBef>
              <a:spcAft>
                <a:spcPts val="0"/>
              </a:spcAft>
            </a:pPr>
            <a:endParaRPr lang="en-US" altLang="zh-CN" sz="2000" dirty="0"/>
          </a:p>
          <a:p>
            <a:pPr>
              <a:lnSpc>
                <a:spcPct val="150000"/>
              </a:lnSpc>
              <a:spcBef>
                <a:spcPts val="0"/>
              </a:spcBef>
              <a:spcAft>
                <a:spcPts val="0"/>
              </a:spcAft>
            </a:pPr>
            <a:r>
              <a:rPr lang="zh-CN" altLang="en-US" sz="2000" dirty="0"/>
              <a:t>互评环节收到来自别组打分总计</a:t>
            </a:r>
            <a:r>
              <a:rPr lang="en-US" altLang="zh-CN" sz="2000" dirty="0"/>
              <a:t>15</a:t>
            </a:r>
            <a:r>
              <a:rPr lang="zh-CN" altLang="en-US" sz="2000" dirty="0"/>
              <a:t>分，位列第一；</a:t>
            </a:r>
            <a:endParaRPr lang="en-US" altLang="zh-CN" sz="2000" dirty="0"/>
          </a:p>
        </p:txBody>
      </p:sp>
    </p:spTree>
    <p:extLst>
      <p:ext uri="{BB962C8B-B14F-4D97-AF65-F5344CB8AC3E}">
        <p14:creationId xmlns:p14="http://schemas.microsoft.com/office/powerpoint/2010/main" val="295533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制品质量水平</a:t>
            </a:r>
            <a:r>
              <a:rPr lang="en-US" altLang="zh-CN" dirty="0"/>
              <a:t>——</a:t>
            </a:r>
            <a:r>
              <a:rPr lang="zh-CN" altLang="en-US" dirty="0"/>
              <a:t>评审质量</a:t>
            </a:r>
          </a:p>
        </p:txBody>
      </p:sp>
      <p:sp>
        <p:nvSpPr>
          <p:cNvPr id="3" name="内容占位符 2"/>
          <p:cNvSpPr>
            <a:spLocks noGrp="1"/>
          </p:cNvSpPr>
          <p:nvPr>
            <p:ph idx="1"/>
          </p:nvPr>
        </p:nvSpPr>
        <p:spPr>
          <a:xfrm>
            <a:off x="536027" y="1859110"/>
            <a:ext cx="11377448" cy="4231634"/>
          </a:xfrm>
        </p:spPr>
        <p:txBody>
          <a:bodyPr>
            <a:normAutofit/>
          </a:bodyPr>
          <a:lstStyle/>
          <a:p>
            <a:pPr>
              <a:lnSpc>
                <a:spcPct val="150000"/>
              </a:lnSpc>
              <a:spcBef>
                <a:spcPts val="0"/>
              </a:spcBef>
              <a:spcAft>
                <a:spcPts val="0"/>
              </a:spcAft>
            </a:pPr>
            <a:r>
              <a:rPr lang="zh-CN" altLang="en-US" sz="2000" dirty="0"/>
              <a:t>需求评审总计给出</a:t>
            </a:r>
            <a:r>
              <a:rPr lang="en-US" altLang="zh-CN" sz="2000" dirty="0"/>
              <a:t>106</a:t>
            </a:r>
            <a:r>
              <a:rPr lang="zh-CN" altLang="en-US" sz="2000" dirty="0"/>
              <a:t>个评审意见，其中部分接受</a:t>
            </a:r>
            <a:r>
              <a:rPr lang="en-US" altLang="zh-CN" sz="2000" dirty="0"/>
              <a:t>6</a:t>
            </a:r>
            <a:r>
              <a:rPr lang="zh-CN" altLang="en-US" sz="2000" dirty="0"/>
              <a:t>个，被拒绝</a:t>
            </a:r>
            <a:r>
              <a:rPr lang="en-US" altLang="zh-CN" sz="2000" dirty="0"/>
              <a:t>7</a:t>
            </a:r>
            <a:r>
              <a:rPr lang="zh-CN" altLang="en-US" sz="2000" dirty="0"/>
              <a:t>个；</a:t>
            </a:r>
            <a:endParaRPr lang="en-US" altLang="zh-CN" sz="2000" dirty="0"/>
          </a:p>
          <a:p>
            <a:pPr>
              <a:lnSpc>
                <a:spcPct val="150000"/>
              </a:lnSpc>
              <a:spcBef>
                <a:spcPts val="0"/>
              </a:spcBef>
              <a:spcAft>
                <a:spcPts val="0"/>
              </a:spcAft>
            </a:pPr>
            <a:endParaRPr lang="en-US" altLang="zh-CN" sz="2000" dirty="0"/>
          </a:p>
          <a:p>
            <a:pPr>
              <a:lnSpc>
                <a:spcPct val="150000"/>
              </a:lnSpc>
              <a:spcBef>
                <a:spcPts val="0"/>
              </a:spcBef>
              <a:spcAft>
                <a:spcPts val="0"/>
              </a:spcAft>
            </a:pPr>
            <a:r>
              <a:rPr lang="zh-CN" altLang="en-US" sz="2000" dirty="0"/>
              <a:t>测试需求评审总计给出</a:t>
            </a:r>
            <a:r>
              <a:rPr lang="en-US" altLang="zh-CN" sz="2000" dirty="0"/>
              <a:t>103</a:t>
            </a:r>
            <a:r>
              <a:rPr lang="zh-CN" altLang="en-US" sz="2000" dirty="0"/>
              <a:t>个评审意见，其中部分接受</a:t>
            </a:r>
            <a:r>
              <a:rPr lang="en-US" altLang="zh-CN" sz="2000" dirty="0"/>
              <a:t>6</a:t>
            </a:r>
            <a:r>
              <a:rPr lang="zh-CN" altLang="en-US" sz="2000" dirty="0"/>
              <a:t>个，拒绝</a:t>
            </a:r>
            <a:r>
              <a:rPr lang="en-US" altLang="zh-CN" sz="2000" dirty="0"/>
              <a:t>9</a:t>
            </a:r>
            <a:r>
              <a:rPr lang="zh-CN" altLang="en-US" sz="2000" dirty="0"/>
              <a:t>个；</a:t>
            </a:r>
            <a:endParaRPr lang="en-US" altLang="zh-CN" sz="2000" dirty="0"/>
          </a:p>
          <a:p>
            <a:pPr>
              <a:lnSpc>
                <a:spcPct val="150000"/>
              </a:lnSpc>
              <a:spcBef>
                <a:spcPts val="0"/>
              </a:spcBef>
              <a:spcAft>
                <a:spcPts val="0"/>
              </a:spcAft>
            </a:pPr>
            <a:endParaRPr lang="en-US" altLang="zh-CN" sz="2000" dirty="0"/>
          </a:p>
          <a:p>
            <a:pPr>
              <a:lnSpc>
                <a:spcPct val="150000"/>
              </a:lnSpc>
              <a:spcBef>
                <a:spcPts val="0"/>
              </a:spcBef>
              <a:spcAft>
                <a:spcPts val="0"/>
              </a:spcAft>
            </a:pPr>
            <a:r>
              <a:rPr lang="zh-CN" altLang="zh-CN" sz="2000" dirty="0"/>
              <a:t>需求评审环节的总计获得</a:t>
            </a:r>
            <a:r>
              <a:rPr lang="en-US" altLang="zh-CN" sz="2000" dirty="0"/>
              <a:t>11</a:t>
            </a:r>
            <a:r>
              <a:rPr lang="zh-CN" altLang="zh-CN" sz="2000" dirty="0"/>
              <a:t>分，与</a:t>
            </a:r>
            <a:r>
              <a:rPr lang="en-US" altLang="zh-CN" sz="2000" dirty="0"/>
              <a:t> D</a:t>
            </a:r>
            <a:r>
              <a:rPr lang="zh-CN" altLang="zh-CN" sz="2000" dirty="0"/>
              <a:t>、</a:t>
            </a:r>
            <a:r>
              <a:rPr lang="en-US" altLang="zh-CN" sz="2000" dirty="0"/>
              <a:t>F</a:t>
            </a:r>
            <a:r>
              <a:rPr lang="zh-CN" altLang="zh-CN" sz="2000" dirty="0"/>
              <a:t>、</a:t>
            </a:r>
            <a:r>
              <a:rPr lang="en-US" altLang="zh-CN" sz="2000" dirty="0"/>
              <a:t>G </a:t>
            </a:r>
            <a:r>
              <a:rPr lang="zh-CN" altLang="zh-CN" sz="2000" dirty="0"/>
              <a:t>组并列第</a:t>
            </a:r>
            <a:r>
              <a:rPr lang="en-US" altLang="zh-CN" sz="2000" dirty="0"/>
              <a:t>2</a:t>
            </a:r>
            <a:r>
              <a:rPr lang="zh-CN" altLang="zh-CN" sz="2000" dirty="0"/>
              <a:t>；</a:t>
            </a:r>
            <a:endParaRPr lang="en-US" altLang="zh-CN" sz="2000" dirty="0"/>
          </a:p>
          <a:p>
            <a:pPr>
              <a:lnSpc>
                <a:spcPct val="150000"/>
              </a:lnSpc>
              <a:spcBef>
                <a:spcPts val="0"/>
              </a:spcBef>
              <a:spcAft>
                <a:spcPts val="0"/>
              </a:spcAft>
            </a:pPr>
            <a:endParaRPr lang="en-US" altLang="zh-CN" sz="2000" dirty="0"/>
          </a:p>
          <a:p>
            <a:pPr>
              <a:lnSpc>
                <a:spcPct val="150000"/>
              </a:lnSpc>
              <a:spcBef>
                <a:spcPts val="0"/>
              </a:spcBef>
              <a:spcAft>
                <a:spcPts val="0"/>
              </a:spcAft>
            </a:pPr>
            <a:r>
              <a:rPr lang="zh-CN" altLang="zh-CN" sz="2000" dirty="0"/>
              <a:t>测试评审环节总计获得</a:t>
            </a:r>
            <a:r>
              <a:rPr lang="en-US" altLang="zh-CN" sz="2000" dirty="0"/>
              <a:t>10</a:t>
            </a:r>
            <a:r>
              <a:rPr lang="zh-CN" altLang="zh-CN" sz="2000" dirty="0"/>
              <a:t>分，与</a:t>
            </a:r>
            <a:r>
              <a:rPr lang="en-US" altLang="zh-CN" sz="2000" dirty="0"/>
              <a:t> A</a:t>
            </a:r>
            <a:r>
              <a:rPr lang="zh-CN" altLang="zh-CN" sz="2000" dirty="0"/>
              <a:t>、</a:t>
            </a:r>
            <a:r>
              <a:rPr lang="en-US" altLang="zh-CN" sz="2000" dirty="0"/>
              <a:t>G </a:t>
            </a:r>
            <a:r>
              <a:rPr lang="zh-CN" altLang="zh-CN" sz="2000" dirty="0"/>
              <a:t>组并列第</a:t>
            </a:r>
            <a:r>
              <a:rPr lang="en-US" altLang="zh-CN" sz="2000" dirty="0"/>
              <a:t>4</a:t>
            </a:r>
          </a:p>
        </p:txBody>
      </p:sp>
    </p:spTree>
    <p:extLst>
      <p:ext uri="{BB962C8B-B14F-4D97-AF65-F5344CB8AC3E}">
        <p14:creationId xmlns:p14="http://schemas.microsoft.com/office/powerpoint/2010/main" val="318094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制品质量水平</a:t>
            </a:r>
            <a:r>
              <a:rPr lang="en-US" altLang="zh-CN" dirty="0"/>
              <a:t>——</a:t>
            </a:r>
            <a:r>
              <a:rPr lang="zh-CN" altLang="en-US" dirty="0"/>
              <a:t>软件设计与实现</a:t>
            </a:r>
          </a:p>
        </p:txBody>
      </p:sp>
      <p:sp>
        <p:nvSpPr>
          <p:cNvPr id="10" name="Rectangle 8">
            <a:extLst>
              <a:ext uri="{FF2B5EF4-FFF2-40B4-BE49-F238E27FC236}">
                <a16:creationId xmlns:a16="http://schemas.microsoft.com/office/drawing/2014/main" id="{0E481ECC-D213-4B39-B219-2C82D1AC1A9B}"/>
              </a:ext>
            </a:extLst>
          </p:cNvPr>
          <p:cNvSpPr>
            <a:spLocks noChangeArrowheads="1"/>
          </p:cNvSpPr>
          <p:nvPr/>
        </p:nvSpPr>
        <p:spPr bwMode="auto">
          <a:xfrm>
            <a:off x="1786758" y="2401612"/>
            <a:ext cx="1514554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EB9984E4-7154-45C5-BE74-B51F1D03B8A6}"/>
              </a:ext>
            </a:extLst>
          </p:cNvPr>
          <p:cNvGraphicFramePr>
            <a:graphicFrameLocks noChangeAspect="1"/>
          </p:cNvGraphicFramePr>
          <p:nvPr>
            <p:extLst>
              <p:ext uri="{D42A27DB-BD31-4B8C-83A1-F6EECF244321}">
                <p14:modId xmlns:p14="http://schemas.microsoft.com/office/powerpoint/2010/main" val="2167151161"/>
              </p:ext>
            </p:extLst>
          </p:nvPr>
        </p:nvGraphicFramePr>
        <p:xfrm>
          <a:off x="1786758" y="1654394"/>
          <a:ext cx="8645525" cy="3200400"/>
        </p:xfrm>
        <a:graphic>
          <a:graphicData uri="http://schemas.openxmlformats.org/presentationml/2006/ole">
            <mc:AlternateContent xmlns:mc="http://schemas.openxmlformats.org/markup-compatibility/2006">
              <mc:Choice xmlns:v="urn:schemas-microsoft-com:vml" Requires="v">
                <p:oleObj spid="_x0000_s1096" r:id="rId4" imgW="7562998" imgH="2800284" progId="Visio.Drawing.15">
                  <p:embed/>
                </p:oleObj>
              </mc:Choice>
              <mc:Fallback>
                <p:oleObj r:id="rId4" imgW="7562998" imgH="2800284" progId="Visio.Drawing.15">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6758" y="1654394"/>
                        <a:ext cx="8645525" cy="3200400"/>
                      </a:xfrm>
                      <a:prstGeom prst="rect">
                        <a:avLst/>
                      </a:prstGeom>
                      <a:noFill/>
                    </p:spPr>
                  </p:pic>
                </p:oleObj>
              </mc:Fallback>
            </mc:AlternateContent>
          </a:graphicData>
        </a:graphic>
      </p:graphicFrame>
      <p:sp>
        <p:nvSpPr>
          <p:cNvPr id="12" name="文本框 11">
            <a:extLst>
              <a:ext uri="{FF2B5EF4-FFF2-40B4-BE49-F238E27FC236}">
                <a16:creationId xmlns:a16="http://schemas.microsoft.com/office/drawing/2014/main" id="{8259DAE3-2CBC-4FB5-B355-8BA464E110CA}"/>
              </a:ext>
            </a:extLst>
          </p:cNvPr>
          <p:cNvSpPr txBox="1"/>
          <p:nvPr/>
        </p:nvSpPr>
        <p:spPr>
          <a:xfrm>
            <a:off x="3899338" y="5092261"/>
            <a:ext cx="4635062" cy="1477328"/>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t>无需学习爬虫便可使用的大数据工具</a:t>
            </a:r>
            <a:endParaRPr lang="en-US" altLang="zh-CN" dirty="0"/>
          </a:p>
          <a:p>
            <a:pPr marL="285750" indent="-285750">
              <a:buFont typeface="Wingdings" panose="05000000000000000000" pitchFamily="2" charset="2"/>
              <a:buChar char="ü"/>
            </a:pPr>
            <a:r>
              <a:rPr lang="zh-CN" altLang="en-US" dirty="0"/>
              <a:t>友好的交互界面</a:t>
            </a:r>
            <a:endParaRPr lang="en-US" altLang="zh-CN" dirty="0"/>
          </a:p>
          <a:p>
            <a:pPr marL="285750" indent="-285750">
              <a:buFont typeface="Wingdings" panose="05000000000000000000" pitchFamily="2" charset="2"/>
              <a:buChar char="ü"/>
            </a:pPr>
            <a:r>
              <a:rPr lang="zh-CN" altLang="en-US" dirty="0"/>
              <a:t>网站模板具有良好的拓展性</a:t>
            </a:r>
            <a:endParaRPr lang="en-US" altLang="zh-CN" dirty="0"/>
          </a:p>
          <a:p>
            <a:pPr marL="285750" indent="-285750">
              <a:buFont typeface="Wingdings" panose="05000000000000000000" pitchFamily="2" charset="2"/>
              <a:buChar char="ü"/>
            </a:pPr>
            <a:r>
              <a:rPr lang="zh-CN" altLang="en-US" dirty="0"/>
              <a:t>高效稳定的分布式爬虫</a:t>
            </a:r>
            <a:endParaRPr lang="en-US" altLang="zh-CN" dirty="0"/>
          </a:p>
          <a:p>
            <a:pPr marL="285750" indent="-285750">
              <a:buFont typeface="Wingdings" panose="05000000000000000000" pitchFamily="2" charset="2"/>
              <a:buChar char="ü"/>
            </a:pPr>
            <a:r>
              <a:rPr lang="zh-CN" altLang="en-US" dirty="0"/>
              <a:t>反爬虫应对</a:t>
            </a:r>
          </a:p>
        </p:txBody>
      </p:sp>
    </p:spTree>
    <p:extLst>
      <p:ext uri="{BB962C8B-B14F-4D97-AF65-F5344CB8AC3E}">
        <p14:creationId xmlns:p14="http://schemas.microsoft.com/office/powerpoint/2010/main" val="4208386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0161-C5E3-428D-8444-60BEBBD299FF}"/>
              </a:ext>
            </a:extLst>
          </p:cNvPr>
          <p:cNvSpPr>
            <a:spLocks noGrp="1"/>
          </p:cNvSpPr>
          <p:nvPr>
            <p:ph type="title"/>
          </p:nvPr>
        </p:nvSpPr>
        <p:spPr/>
        <p:txBody>
          <a:bodyPr/>
          <a:lstStyle/>
          <a:p>
            <a:r>
              <a:rPr lang="zh-CN" altLang="en-US" dirty="0"/>
              <a:t>有效方法</a:t>
            </a:r>
            <a:endParaRPr lang="en-US" dirty="0"/>
          </a:p>
        </p:txBody>
      </p:sp>
      <p:graphicFrame>
        <p:nvGraphicFramePr>
          <p:cNvPr id="3" name="表格 2">
            <a:extLst>
              <a:ext uri="{FF2B5EF4-FFF2-40B4-BE49-F238E27FC236}">
                <a16:creationId xmlns:a16="http://schemas.microsoft.com/office/drawing/2014/main" id="{EFF1BFD1-F154-49C1-8A2A-DAE23777D0D1}"/>
              </a:ext>
            </a:extLst>
          </p:cNvPr>
          <p:cNvGraphicFramePr>
            <a:graphicFrameLocks noGrp="1"/>
          </p:cNvGraphicFramePr>
          <p:nvPr>
            <p:extLst>
              <p:ext uri="{D42A27DB-BD31-4B8C-83A1-F6EECF244321}">
                <p14:modId xmlns:p14="http://schemas.microsoft.com/office/powerpoint/2010/main" val="1734625530"/>
              </p:ext>
            </p:extLst>
          </p:nvPr>
        </p:nvGraphicFramePr>
        <p:xfrm>
          <a:off x="1404523" y="1480918"/>
          <a:ext cx="9784079" cy="5057529"/>
        </p:xfrm>
        <a:graphic>
          <a:graphicData uri="http://schemas.openxmlformats.org/drawingml/2006/table">
            <a:tbl>
              <a:tblPr firstRow="1" bandRow="1">
                <a:tableStyleId>{5C22544A-7EE6-4342-B048-85BDC9FD1C3A}</a:tableStyleId>
              </a:tblPr>
              <a:tblGrid>
                <a:gridCol w="3423217">
                  <a:extLst>
                    <a:ext uri="{9D8B030D-6E8A-4147-A177-3AD203B41FA5}">
                      <a16:colId xmlns:a16="http://schemas.microsoft.com/office/drawing/2014/main" val="1167234280"/>
                    </a:ext>
                  </a:extLst>
                </a:gridCol>
                <a:gridCol w="6360862">
                  <a:extLst>
                    <a:ext uri="{9D8B030D-6E8A-4147-A177-3AD203B41FA5}">
                      <a16:colId xmlns:a16="http://schemas.microsoft.com/office/drawing/2014/main" val="3840360192"/>
                    </a:ext>
                  </a:extLst>
                </a:gridCol>
              </a:tblGrid>
              <a:tr h="405683">
                <a:tc>
                  <a:txBody>
                    <a:bodyPr/>
                    <a:lstStyle/>
                    <a:p>
                      <a:pPr algn="l"/>
                      <a:r>
                        <a:rPr lang="zh-CN" altLang="en-US" sz="2000" dirty="0"/>
                        <a:t>实验阶段</a:t>
                      </a:r>
                    </a:p>
                  </a:txBody>
                  <a:tcPr anchor="ctr"/>
                </a:tc>
                <a:tc>
                  <a:txBody>
                    <a:bodyPr/>
                    <a:lstStyle/>
                    <a:p>
                      <a:pPr algn="l"/>
                      <a:r>
                        <a:rPr lang="zh-CN" altLang="en-US" sz="2000" dirty="0"/>
                        <a:t>难点</a:t>
                      </a:r>
                    </a:p>
                  </a:txBody>
                  <a:tcPr anchor="ctr"/>
                </a:tc>
                <a:extLst>
                  <a:ext uri="{0D108BD9-81ED-4DB2-BD59-A6C34878D82A}">
                    <a16:rowId xmlns:a16="http://schemas.microsoft.com/office/drawing/2014/main" val="2205890654"/>
                  </a:ext>
                </a:extLst>
              </a:tr>
              <a:tr h="633533">
                <a:tc>
                  <a:txBody>
                    <a:bodyPr/>
                    <a:lstStyle/>
                    <a:p>
                      <a:pPr algn="l"/>
                      <a:r>
                        <a:rPr lang="zh-CN" altLang="en-US" sz="1800" dirty="0"/>
                        <a:t>实验一：软件需求分析</a:t>
                      </a:r>
                    </a:p>
                  </a:txBody>
                  <a:tcPr anchor="ctr"/>
                </a:tc>
                <a:tc>
                  <a:txBody>
                    <a:bodyPr/>
                    <a:lstStyle/>
                    <a:p>
                      <a:pPr marL="285750" indent="-285750" algn="l">
                        <a:buFont typeface="Arial" panose="020B0604020202020204" pitchFamily="34" charset="0"/>
                        <a:buChar char="•"/>
                      </a:pPr>
                      <a:r>
                        <a:rPr lang="zh-CN" altLang="en-US" sz="1800" dirty="0"/>
                        <a:t>如何确定软件需求</a:t>
                      </a:r>
                      <a:endParaRPr lang="en-US" altLang="zh-CN" sz="1800" dirty="0"/>
                    </a:p>
                    <a:p>
                      <a:pPr marL="285750" indent="-285750" algn="l">
                        <a:buFont typeface="Arial" panose="020B0604020202020204" pitchFamily="34" charset="0"/>
                        <a:buChar char="•"/>
                      </a:pPr>
                      <a:r>
                        <a:rPr lang="zh-CN" altLang="en-US" sz="1800" dirty="0"/>
                        <a:t>如何描述业务需求</a:t>
                      </a:r>
                    </a:p>
                  </a:txBody>
                  <a:tcPr anchor="ctr"/>
                </a:tc>
                <a:extLst>
                  <a:ext uri="{0D108BD9-81ED-4DB2-BD59-A6C34878D82A}">
                    <a16:rowId xmlns:a16="http://schemas.microsoft.com/office/drawing/2014/main" val="2031399482"/>
                  </a:ext>
                </a:extLst>
              </a:tr>
              <a:tr h="633533">
                <a:tc>
                  <a:txBody>
                    <a:bodyPr/>
                    <a:lstStyle/>
                    <a:p>
                      <a:pPr algn="l"/>
                      <a:r>
                        <a:rPr lang="zh-CN" altLang="en-US" sz="1800" dirty="0"/>
                        <a:t>实验二：软件需求评审</a:t>
                      </a:r>
                    </a:p>
                  </a:txBody>
                  <a:tcPr anchor="ctr"/>
                </a:tc>
                <a:tc>
                  <a:txBody>
                    <a:bodyPr/>
                    <a:lstStyle/>
                    <a:p>
                      <a:pPr marL="285750" indent="-285750" algn="l">
                        <a:buFont typeface="Arial" panose="020B0604020202020204" pitchFamily="34" charset="0"/>
                        <a:buChar char="•"/>
                      </a:pPr>
                      <a:r>
                        <a:rPr lang="zh-CN" altLang="en-US" sz="1800" dirty="0"/>
                        <a:t>如何针对他组的需求文档进行评审</a:t>
                      </a:r>
                      <a:endParaRPr lang="en-US" altLang="zh-CN" sz="1800" dirty="0"/>
                    </a:p>
                    <a:p>
                      <a:pPr marL="285750" indent="-285750" algn="l">
                        <a:buFont typeface="Arial" panose="020B0604020202020204" pitchFamily="34" charset="0"/>
                        <a:buChar char="•"/>
                      </a:pPr>
                      <a:r>
                        <a:rPr lang="zh-CN" altLang="en-US" sz="1800" dirty="0"/>
                        <a:t>如何根据收到的评审意见修改项目需求</a:t>
                      </a:r>
                    </a:p>
                  </a:txBody>
                  <a:tcPr anchor="ctr"/>
                </a:tc>
                <a:extLst>
                  <a:ext uri="{0D108BD9-81ED-4DB2-BD59-A6C34878D82A}">
                    <a16:rowId xmlns:a16="http://schemas.microsoft.com/office/drawing/2014/main" val="1007896393"/>
                  </a:ext>
                </a:extLst>
              </a:tr>
              <a:tr h="633533">
                <a:tc>
                  <a:txBody>
                    <a:bodyPr/>
                    <a:lstStyle/>
                    <a:p>
                      <a:pPr algn="l"/>
                      <a:r>
                        <a:rPr lang="zh-CN" altLang="en-US" sz="1800" dirty="0"/>
                        <a:t>实验三：软件设计与实现</a:t>
                      </a:r>
                    </a:p>
                  </a:txBody>
                  <a:tcPr anchor="ctr"/>
                </a:tc>
                <a:tc>
                  <a:txBody>
                    <a:bodyPr/>
                    <a:lstStyle/>
                    <a:p>
                      <a:pPr marL="285750" indent="-285750" algn="l">
                        <a:buFont typeface="Arial" panose="020B0604020202020204" pitchFamily="34" charset="0"/>
                        <a:buChar char="•"/>
                      </a:pPr>
                      <a:r>
                        <a:rPr lang="zh-CN" altLang="en-US" sz="1800" dirty="0"/>
                        <a:t>如何确定软件的架构设计与分工</a:t>
                      </a:r>
                      <a:endParaRPr lang="en-US" altLang="zh-CN" sz="1800" dirty="0"/>
                    </a:p>
                    <a:p>
                      <a:pPr marL="285750" indent="-285750" algn="l">
                        <a:buFont typeface="Arial" panose="020B0604020202020204" pitchFamily="34" charset="0"/>
                        <a:buChar char="•"/>
                      </a:pPr>
                      <a:r>
                        <a:rPr lang="zh-CN" altLang="en-US" sz="1800" dirty="0"/>
                        <a:t>如何在软件设计过程中进行团队交流</a:t>
                      </a:r>
                    </a:p>
                  </a:txBody>
                  <a:tcPr anchor="ctr"/>
                </a:tc>
                <a:extLst>
                  <a:ext uri="{0D108BD9-81ED-4DB2-BD59-A6C34878D82A}">
                    <a16:rowId xmlns:a16="http://schemas.microsoft.com/office/drawing/2014/main" val="304618195"/>
                  </a:ext>
                </a:extLst>
              </a:tr>
              <a:tr h="633533">
                <a:tc>
                  <a:txBody>
                    <a:bodyPr/>
                    <a:lstStyle/>
                    <a:p>
                      <a:pPr algn="l"/>
                      <a:r>
                        <a:rPr lang="zh-CN" altLang="en-US" sz="1800" dirty="0"/>
                        <a:t>实验四：软件测试</a:t>
                      </a:r>
                    </a:p>
                  </a:txBody>
                  <a:tcPr anchor="ctr"/>
                </a:tc>
                <a:tc>
                  <a:txBody>
                    <a:bodyPr/>
                    <a:lstStyle/>
                    <a:p>
                      <a:pPr marL="285750" indent="-285750" algn="l">
                        <a:buFont typeface="Arial" panose="020B0604020202020204" pitchFamily="34" charset="0"/>
                        <a:buChar char="•"/>
                      </a:pPr>
                      <a:r>
                        <a:rPr lang="zh-CN" altLang="en-US" sz="1800" dirty="0"/>
                        <a:t>如何设计测试用例</a:t>
                      </a:r>
                      <a:endParaRPr lang="en-US" altLang="zh-CN" sz="1800" dirty="0"/>
                    </a:p>
                    <a:p>
                      <a:pPr marL="285750" indent="-285750" algn="l">
                        <a:buFont typeface="Arial" panose="020B0604020202020204" pitchFamily="34" charset="0"/>
                        <a:buChar char="•"/>
                      </a:pPr>
                      <a:r>
                        <a:rPr lang="zh-CN" altLang="en-US" sz="1800" dirty="0"/>
                        <a:t>如何制定高效的测试计划</a:t>
                      </a:r>
                    </a:p>
                  </a:txBody>
                  <a:tcPr anchor="ctr"/>
                </a:tc>
                <a:extLst>
                  <a:ext uri="{0D108BD9-81ED-4DB2-BD59-A6C34878D82A}">
                    <a16:rowId xmlns:a16="http://schemas.microsoft.com/office/drawing/2014/main" val="1279347190"/>
                  </a:ext>
                </a:extLst>
              </a:tr>
              <a:tr h="405683">
                <a:tc>
                  <a:txBody>
                    <a:bodyPr/>
                    <a:lstStyle/>
                    <a:p>
                      <a:pPr algn="l"/>
                      <a:r>
                        <a:rPr lang="zh-CN" altLang="en-US" sz="1800" dirty="0"/>
                        <a:t>实验五：软件测试评审</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800" dirty="0"/>
                        <a:t>如何针对他组的测试文档和软件进行评审</a:t>
                      </a:r>
                      <a:endParaRPr lang="en-US" altLang="zh-CN" sz="1800" dirty="0"/>
                    </a:p>
                  </a:txBody>
                  <a:tcPr anchor="ctr"/>
                </a:tc>
                <a:extLst>
                  <a:ext uri="{0D108BD9-81ED-4DB2-BD59-A6C34878D82A}">
                    <a16:rowId xmlns:a16="http://schemas.microsoft.com/office/drawing/2014/main" val="1975917618"/>
                  </a:ext>
                </a:extLst>
              </a:tr>
              <a:tr h="405683">
                <a:tc>
                  <a:txBody>
                    <a:bodyPr/>
                    <a:lstStyle/>
                    <a:p>
                      <a:pPr algn="l"/>
                      <a:r>
                        <a:rPr lang="zh-CN" altLang="en-US" sz="1800" dirty="0"/>
                        <a:t>实验六：项目计划与监控</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800" dirty="0"/>
                        <a:t>如何有效控制项目按照计划进行</a:t>
                      </a:r>
                      <a:endParaRPr lang="en-US" altLang="zh-CN" sz="1800" dirty="0"/>
                    </a:p>
                  </a:txBody>
                  <a:tcPr anchor="ctr"/>
                </a:tc>
                <a:extLst>
                  <a:ext uri="{0D108BD9-81ED-4DB2-BD59-A6C34878D82A}">
                    <a16:rowId xmlns:a16="http://schemas.microsoft.com/office/drawing/2014/main" val="291135910"/>
                  </a:ext>
                </a:extLst>
              </a:tr>
              <a:tr h="633533">
                <a:tc>
                  <a:txBody>
                    <a:bodyPr/>
                    <a:lstStyle/>
                    <a:p>
                      <a:pPr algn="l"/>
                      <a:r>
                        <a:rPr lang="zh-CN" altLang="en-US" sz="1800" dirty="0"/>
                        <a:t>实验七：配置管理</a:t>
                      </a:r>
                    </a:p>
                  </a:txBody>
                  <a:tcPr anchor="ctr"/>
                </a:tc>
                <a:tc>
                  <a:txBody>
                    <a:bodyPr/>
                    <a:lstStyle/>
                    <a:p>
                      <a:pPr marL="285750" indent="-285750" algn="l">
                        <a:buFont typeface="Arial" panose="020B0604020202020204" pitchFamily="34" charset="0"/>
                        <a:buChar char="•"/>
                      </a:pPr>
                      <a:r>
                        <a:rPr lang="zh-CN" altLang="en-US" sz="1800" dirty="0"/>
                        <a:t>如何合理配置目录结构</a:t>
                      </a:r>
                      <a:endParaRPr lang="en-US" altLang="zh-CN" sz="1800" dirty="0"/>
                    </a:p>
                    <a:p>
                      <a:pPr marL="285750" indent="-285750" algn="l">
                        <a:buFont typeface="Arial" panose="020B0604020202020204" pitchFamily="34" charset="0"/>
                        <a:buChar char="•"/>
                      </a:pPr>
                      <a:r>
                        <a:rPr lang="zh-CN" altLang="en-US" sz="1800" dirty="0"/>
                        <a:t>如何设计文件版本迭代过程</a:t>
                      </a:r>
                    </a:p>
                  </a:txBody>
                  <a:tcPr anchor="ctr"/>
                </a:tc>
                <a:extLst>
                  <a:ext uri="{0D108BD9-81ED-4DB2-BD59-A6C34878D82A}">
                    <a16:rowId xmlns:a16="http://schemas.microsoft.com/office/drawing/2014/main" val="2935084036"/>
                  </a:ext>
                </a:extLst>
              </a:tr>
              <a:tr h="633533">
                <a:tc>
                  <a:txBody>
                    <a:bodyPr/>
                    <a:lstStyle/>
                    <a:p>
                      <a:pPr algn="l"/>
                      <a:r>
                        <a:rPr lang="zh-CN" altLang="en-US" sz="1800" dirty="0"/>
                        <a:t>实验八：工程实验追踪与分析</a:t>
                      </a:r>
                    </a:p>
                  </a:txBody>
                  <a:tcPr anchor="ctr"/>
                </a:tc>
                <a:tc>
                  <a:txBody>
                    <a:bodyPr/>
                    <a:lstStyle/>
                    <a:p>
                      <a:pPr marL="285750" indent="-285750" algn="l">
                        <a:buFont typeface="Arial" panose="020B0604020202020204" pitchFamily="34" charset="0"/>
                        <a:buChar char="•"/>
                      </a:pPr>
                      <a:r>
                        <a:rPr lang="zh-CN" altLang="en-US" sz="1800" dirty="0"/>
                        <a:t>如何进行有效的工作量统计</a:t>
                      </a:r>
                      <a:endParaRPr lang="en-US" altLang="zh-CN" sz="1800" dirty="0"/>
                    </a:p>
                    <a:p>
                      <a:pPr marL="285750" indent="-285750" algn="l">
                        <a:buFont typeface="Arial" panose="020B0604020202020204" pitchFamily="34" charset="0"/>
                        <a:buChar char="•"/>
                      </a:pPr>
                      <a:r>
                        <a:rPr lang="zh-CN" altLang="en-US" sz="1800" dirty="0"/>
                        <a:t>如何根据阶段性工作量统计结果调整分工</a:t>
                      </a:r>
                    </a:p>
                  </a:txBody>
                  <a:tcPr anchor="ctr"/>
                </a:tc>
                <a:extLst>
                  <a:ext uri="{0D108BD9-81ED-4DB2-BD59-A6C34878D82A}">
                    <a16:rowId xmlns:a16="http://schemas.microsoft.com/office/drawing/2014/main" val="3640682375"/>
                  </a:ext>
                </a:extLst>
              </a:tr>
            </a:tbl>
          </a:graphicData>
        </a:graphic>
      </p:graphicFrame>
    </p:spTree>
    <p:extLst>
      <p:ext uri="{BB962C8B-B14F-4D97-AF65-F5344CB8AC3E}">
        <p14:creationId xmlns:p14="http://schemas.microsoft.com/office/powerpoint/2010/main" val="159794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0161-C5E3-428D-8444-60BEBBD299FF}"/>
              </a:ext>
            </a:extLst>
          </p:cNvPr>
          <p:cNvSpPr>
            <a:spLocks noGrp="1"/>
          </p:cNvSpPr>
          <p:nvPr>
            <p:ph type="title"/>
          </p:nvPr>
        </p:nvSpPr>
        <p:spPr/>
        <p:txBody>
          <a:bodyPr/>
          <a:lstStyle/>
          <a:p>
            <a:r>
              <a:rPr lang="zh-CN" altLang="en-US" dirty="0"/>
              <a:t>实验一、实验二</a:t>
            </a:r>
            <a:endParaRPr lang="en-US" dirty="0"/>
          </a:p>
        </p:txBody>
      </p:sp>
      <p:sp>
        <p:nvSpPr>
          <p:cNvPr id="5" name="内容占位符 2">
            <a:extLst>
              <a:ext uri="{FF2B5EF4-FFF2-40B4-BE49-F238E27FC236}">
                <a16:creationId xmlns:a16="http://schemas.microsoft.com/office/drawing/2014/main" id="{7A5A2AB3-0427-4E1C-9412-A47B93789E5E}"/>
              </a:ext>
            </a:extLst>
          </p:cNvPr>
          <p:cNvSpPr txBox="1">
            <a:spLocks noGrp="1"/>
          </p:cNvSpPr>
          <p:nvPr>
            <p:ph idx="1"/>
          </p:nvPr>
        </p:nvSpPr>
        <p:spPr>
          <a:xfrm>
            <a:off x="605471" y="1632792"/>
            <a:ext cx="9166802" cy="4987918"/>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lnSpc>
                <a:spcPct val="120000"/>
              </a:lnSpc>
              <a:buNone/>
            </a:pPr>
            <a:r>
              <a:rPr lang="zh-CN" altLang="en-US" sz="2800" dirty="0"/>
              <a:t>实验一：软件需求分析</a:t>
            </a:r>
            <a:endParaRPr lang="en-US" altLang="zh-CN" sz="2800" dirty="0"/>
          </a:p>
          <a:p>
            <a:pPr>
              <a:lnSpc>
                <a:spcPct val="120000"/>
              </a:lnSpc>
              <a:buFont typeface="Wingdings" panose="05000000000000000000" pitchFamily="2" charset="2"/>
              <a:buChar char="Ø"/>
            </a:pPr>
            <a:r>
              <a:rPr lang="zh-CN" altLang="en-US" sz="2000" dirty="0"/>
              <a:t>如何确定软件需求</a:t>
            </a:r>
            <a:endParaRPr lang="en-US" altLang="zh-CN" sz="2000" dirty="0"/>
          </a:p>
          <a:p>
            <a:pPr marL="0" indent="0">
              <a:lnSpc>
                <a:spcPct val="120000"/>
              </a:lnSpc>
              <a:buNone/>
            </a:pPr>
            <a:r>
              <a:rPr lang="en-US" altLang="zh-CN" sz="2000" dirty="0"/>
              <a:t>1</a:t>
            </a:r>
            <a:r>
              <a:rPr lang="zh-CN" altLang="en-US" sz="2000" dirty="0"/>
              <a:t>、对现有产品或开源项目进行分析</a:t>
            </a:r>
            <a:endParaRPr lang="en-US" altLang="zh-CN" sz="2000" dirty="0"/>
          </a:p>
          <a:p>
            <a:pPr marL="0" indent="0">
              <a:lnSpc>
                <a:spcPct val="120000"/>
              </a:lnSpc>
              <a:buNone/>
            </a:pPr>
            <a:r>
              <a:rPr lang="en-US" altLang="zh-CN" sz="2000" dirty="0"/>
              <a:t>2</a:t>
            </a:r>
            <a:r>
              <a:rPr lang="zh-CN" altLang="en-US" sz="2000" dirty="0"/>
              <a:t>、从用户需求角度出发进行分析</a:t>
            </a:r>
            <a:endParaRPr lang="en-US" altLang="zh-CN" sz="2000" dirty="0"/>
          </a:p>
          <a:p>
            <a:pPr marL="0" indent="0">
              <a:lnSpc>
                <a:spcPct val="120000"/>
              </a:lnSpc>
              <a:buNone/>
            </a:pPr>
            <a:r>
              <a:rPr lang="zh-CN" altLang="en-US" sz="2800" dirty="0"/>
              <a:t>实验二：软件需求评审</a:t>
            </a:r>
            <a:endParaRPr lang="en-US" altLang="zh-CN" sz="2800" dirty="0"/>
          </a:p>
          <a:p>
            <a:pPr>
              <a:lnSpc>
                <a:spcPct val="120000"/>
              </a:lnSpc>
              <a:buFont typeface="Wingdings" panose="05000000000000000000" pitchFamily="2" charset="2"/>
              <a:buChar char="Ø"/>
            </a:pPr>
            <a:r>
              <a:rPr lang="zh-CN" altLang="en-US" sz="2000" dirty="0"/>
              <a:t>如何针对他组的需求文档进行评审</a:t>
            </a:r>
            <a:endParaRPr lang="en-US" altLang="zh-CN" sz="2000" dirty="0"/>
          </a:p>
          <a:p>
            <a:pPr marL="0" indent="0">
              <a:lnSpc>
                <a:spcPct val="120000"/>
              </a:lnSpc>
              <a:buNone/>
            </a:pPr>
            <a:r>
              <a:rPr lang="en-US" altLang="zh-CN" sz="2000" dirty="0"/>
              <a:t>1</a:t>
            </a:r>
            <a:r>
              <a:rPr lang="zh-CN" altLang="en-US" sz="2000" dirty="0"/>
              <a:t>、评审分工</a:t>
            </a:r>
            <a:endParaRPr lang="en-US" altLang="zh-CN" sz="2000" dirty="0"/>
          </a:p>
          <a:p>
            <a:pPr marL="0" indent="0">
              <a:lnSpc>
                <a:spcPct val="120000"/>
              </a:lnSpc>
              <a:buNone/>
            </a:pPr>
            <a:r>
              <a:rPr lang="en-US" altLang="zh-CN" sz="2000" dirty="0"/>
              <a:t>2</a:t>
            </a:r>
            <a:r>
              <a:rPr lang="zh-CN" altLang="en-US" sz="2000" dirty="0"/>
              <a:t>、制定评审标准</a:t>
            </a:r>
            <a:endParaRPr lang="en-US" altLang="zh-CN" sz="2000" dirty="0"/>
          </a:p>
          <a:p>
            <a:pPr marL="0" indent="0">
              <a:lnSpc>
                <a:spcPct val="120000"/>
              </a:lnSpc>
              <a:buNone/>
            </a:pPr>
            <a:r>
              <a:rPr lang="en-US" altLang="zh-CN" sz="2000" dirty="0"/>
              <a:t>3</a:t>
            </a:r>
            <a:r>
              <a:rPr lang="zh-CN" altLang="en-US" sz="2000" dirty="0"/>
              <a:t>、制定评审表格</a:t>
            </a:r>
            <a:endParaRPr lang="en-US" altLang="zh-CN" sz="2000" dirty="0"/>
          </a:p>
        </p:txBody>
      </p:sp>
      <p:graphicFrame>
        <p:nvGraphicFramePr>
          <p:cNvPr id="4" name="表格 3">
            <a:extLst>
              <a:ext uri="{FF2B5EF4-FFF2-40B4-BE49-F238E27FC236}">
                <a16:creationId xmlns:a16="http://schemas.microsoft.com/office/drawing/2014/main" id="{E40F174A-82F1-40FC-84E2-99DF04F83AD7}"/>
              </a:ext>
            </a:extLst>
          </p:cNvPr>
          <p:cNvGraphicFramePr>
            <a:graphicFrameLocks noGrp="1"/>
          </p:cNvGraphicFramePr>
          <p:nvPr/>
        </p:nvGraphicFramePr>
        <p:xfrm>
          <a:off x="5486401" y="3179861"/>
          <a:ext cx="6333832" cy="2178236"/>
        </p:xfrm>
        <a:graphic>
          <a:graphicData uri="http://schemas.openxmlformats.org/drawingml/2006/table">
            <a:tbl>
              <a:tblPr firstRow="1" bandRow="1">
                <a:tableStyleId>{5C22544A-7EE6-4342-B048-85BDC9FD1C3A}</a:tableStyleId>
              </a:tblPr>
              <a:tblGrid>
                <a:gridCol w="1055639">
                  <a:extLst>
                    <a:ext uri="{9D8B030D-6E8A-4147-A177-3AD203B41FA5}">
                      <a16:colId xmlns:a16="http://schemas.microsoft.com/office/drawing/2014/main" val="1057853574"/>
                    </a:ext>
                  </a:extLst>
                </a:gridCol>
                <a:gridCol w="1055639">
                  <a:extLst>
                    <a:ext uri="{9D8B030D-6E8A-4147-A177-3AD203B41FA5}">
                      <a16:colId xmlns:a16="http://schemas.microsoft.com/office/drawing/2014/main" val="2743428308"/>
                    </a:ext>
                  </a:extLst>
                </a:gridCol>
                <a:gridCol w="1285452">
                  <a:extLst>
                    <a:ext uri="{9D8B030D-6E8A-4147-A177-3AD203B41FA5}">
                      <a16:colId xmlns:a16="http://schemas.microsoft.com/office/drawing/2014/main" val="1300518655"/>
                    </a:ext>
                  </a:extLst>
                </a:gridCol>
                <a:gridCol w="986509">
                  <a:extLst>
                    <a:ext uri="{9D8B030D-6E8A-4147-A177-3AD203B41FA5}">
                      <a16:colId xmlns:a16="http://schemas.microsoft.com/office/drawing/2014/main" val="3351382918"/>
                    </a:ext>
                  </a:extLst>
                </a:gridCol>
                <a:gridCol w="1020139">
                  <a:extLst>
                    <a:ext uri="{9D8B030D-6E8A-4147-A177-3AD203B41FA5}">
                      <a16:colId xmlns:a16="http://schemas.microsoft.com/office/drawing/2014/main" val="888688108"/>
                    </a:ext>
                  </a:extLst>
                </a:gridCol>
                <a:gridCol w="930454">
                  <a:extLst>
                    <a:ext uri="{9D8B030D-6E8A-4147-A177-3AD203B41FA5}">
                      <a16:colId xmlns:a16="http://schemas.microsoft.com/office/drawing/2014/main" val="1121137011"/>
                    </a:ext>
                  </a:extLst>
                </a:gridCol>
              </a:tblGrid>
              <a:tr h="341694">
                <a:tc gridSpan="2">
                  <a:txBody>
                    <a:bodyPr/>
                    <a:lstStyle/>
                    <a:p>
                      <a:pPr algn="ctr"/>
                      <a:r>
                        <a:rPr lang="zh-CN" altLang="en-US" sz="1200" dirty="0"/>
                        <a:t>项目名称</a:t>
                      </a:r>
                    </a:p>
                  </a:txBody>
                  <a:tcPr anchor="ctr"/>
                </a:tc>
                <a:tc hMerge="1">
                  <a:txBody>
                    <a:bodyPr/>
                    <a:lstStyle/>
                    <a:p>
                      <a:endParaRPr lang="zh-CN" altLang="en-US"/>
                    </a:p>
                  </a:txBody>
                  <a:tcPr/>
                </a:tc>
                <a:tc gridSpan="4">
                  <a:txBody>
                    <a:bodyPr/>
                    <a:lstStyle/>
                    <a:p>
                      <a:pPr algn="ctr"/>
                      <a:endParaRPr lang="zh-CN" altLang="en-US" sz="1200" dirty="0"/>
                    </a:p>
                  </a:txBody>
                  <a:tcPr anchor="ctr"/>
                </a:tc>
                <a:tc hMerge="1">
                  <a:txBody>
                    <a:bodyPr/>
                    <a:lstStyle/>
                    <a:p>
                      <a:pPr algn="ctr"/>
                      <a:endParaRPr lang="zh-CN" altLang="en-US" sz="1400" dirty="0"/>
                    </a:p>
                  </a:txBody>
                  <a:tcPr anchor="ctr"/>
                </a:tc>
                <a:tc hMerge="1">
                  <a:txBody>
                    <a:bodyPr/>
                    <a:lstStyle/>
                    <a:p>
                      <a:pPr algn="ctr"/>
                      <a:endParaRPr lang="zh-CN" altLang="en-US" sz="1400" dirty="0"/>
                    </a:p>
                  </a:txBody>
                  <a:tcPr anchor="ctr"/>
                </a:tc>
                <a:tc hMerge="1">
                  <a:txBody>
                    <a:bodyPr/>
                    <a:lstStyle/>
                    <a:p>
                      <a:pPr algn="ctr"/>
                      <a:endParaRPr lang="zh-CN" altLang="en-US" sz="1400" dirty="0"/>
                    </a:p>
                  </a:txBody>
                  <a:tcPr anchor="ctr"/>
                </a:tc>
                <a:extLst>
                  <a:ext uri="{0D108BD9-81ED-4DB2-BD59-A6C34878D82A}">
                    <a16:rowId xmlns:a16="http://schemas.microsoft.com/office/drawing/2014/main" val="2019814742"/>
                  </a:ext>
                </a:extLst>
              </a:tr>
              <a:tr h="469766">
                <a:tc gridSpan="2">
                  <a:txBody>
                    <a:bodyPr/>
                    <a:lstStyle/>
                    <a:p>
                      <a:pPr algn="ctr"/>
                      <a:r>
                        <a:rPr lang="zh-CN" altLang="en-US" sz="1200" dirty="0"/>
                        <a:t>评审对象</a:t>
                      </a:r>
                    </a:p>
                  </a:txBody>
                  <a:tcPr anchor="ctr"/>
                </a:tc>
                <a:tc hMerge="1">
                  <a:txBody>
                    <a:bodyPr/>
                    <a:lstStyle/>
                    <a:p>
                      <a:endParaRPr lang="zh-CN" altLang="en-US" sz="1400" dirty="0"/>
                    </a:p>
                  </a:txBody>
                  <a:tcPr/>
                </a:tc>
                <a:tc>
                  <a:txBody>
                    <a:bodyPr/>
                    <a:lstStyle/>
                    <a:p>
                      <a:pPr algn="ctr"/>
                      <a:r>
                        <a:rPr lang="zh-CN" altLang="en-US" sz="1200" dirty="0"/>
                        <a:t>需求规格说明书</a:t>
                      </a:r>
                    </a:p>
                  </a:txBody>
                  <a:tcPr anchor="ctr"/>
                </a:tc>
                <a:tc>
                  <a:txBody>
                    <a:bodyPr/>
                    <a:lstStyle/>
                    <a:p>
                      <a:pPr algn="ctr"/>
                      <a:r>
                        <a:rPr lang="zh-CN" altLang="en-US" sz="1200" dirty="0"/>
                        <a:t>版本号</a:t>
                      </a:r>
                    </a:p>
                  </a:txBody>
                  <a:tcPr anchor="ctr"/>
                </a:tc>
                <a:tc gridSpan="2">
                  <a:txBody>
                    <a:bodyPr/>
                    <a:lstStyle/>
                    <a:p>
                      <a:pPr algn="ctr"/>
                      <a:endParaRPr lang="zh-CN" altLang="en-US" sz="1200" dirty="0"/>
                    </a:p>
                  </a:txBody>
                  <a:tcPr anchor="ctr"/>
                </a:tc>
                <a:tc hMerge="1">
                  <a:txBody>
                    <a:bodyPr/>
                    <a:lstStyle/>
                    <a:p>
                      <a:endParaRPr lang="zh-CN" altLang="en-US" sz="1400" dirty="0"/>
                    </a:p>
                  </a:txBody>
                  <a:tcPr/>
                </a:tc>
                <a:extLst>
                  <a:ext uri="{0D108BD9-81ED-4DB2-BD59-A6C34878D82A}">
                    <a16:rowId xmlns:a16="http://schemas.microsoft.com/office/drawing/2014/main" val="2132146184"/>
                  </a:ext>
                </a:extLst>
              </a:tr>
              <a:tr h="341694">
                <a:tc gridSpan="2">
                  <a:txBody>
                    <a:bodyPr/>
                    <a:lstStyle/>
                    <a:p>
                      <a:pPr algn="ctr"/>
                      <a:r>
                        <a:rPr lang="zh-CN" altLang="en-US" sz="1200" dirty="0"/>
                        <a:t>评审日期</a:t>
                      </a:r>
                    </a:p>
                  </a:txBody>
                  <a:tcPr anchor="ctr"/>
                </a:tc>
                <a:tc hMerge="1">
                  <a:txBody>
                    <a:bodyPr/>
                    <a:lstStyle/>
                    <a:p>
                      <a:endParaRPr lang="zh-CN" altLang="en-US" sz="1400" dirty="0"/>
                    </a:p>
                  </a:txBody>
                  <a:tcPr/>
                </a:tc>
                <a:tc>
                  <a:txBody>
                    <a:bodyPr/>
                    <a:lstStyle/>
                    <a:p>
                      <a:pPr algn="ctr"/>
                      <a:endParaRPr lang="zh-CN" altLang="en-US" sz="1200"/>
                    </a:p>
                  </a:txBody>
                  <a:tcPr anchor="ctr"/>
                </a:tc>
                <a:tc>
                  <a:txBody>
                    <a:bodyPr/>
                    <a:lstStyle/>
                    <a:p>
                      <a:pPr algn="ctr"/>
                      <a:r>
                        <a:rPr lang="zh-CN" altLang="en-US" sz="1200" dirty="0"/>
                        <a:t>评审方式</a:t>
                      </a:r>
                    </a:p>
                  </a:txBody>
                  <a:tcPr anchor="ctr"/>
                </a:tc>
                <a:tc>
                  <a:txBody>
                    <a:bodyPr/>
                    <a:lstStyle/>
                    <a:p>
                      <a:pPr algn="ctr"/>
                      <a:endParaRPr lang="zh-CN" altLang="en-US" sz="1200"/>
                    </a:p>
                  </a:txBody>
                  <a:tcPr anchor="ctr"/>
                </a:tc>
                <a:tc>
                  <a:txBody>
                    <a:bodyPr/>
                    <a:lstStyle/>
                    <a:p>
                      <a:pPr algn="ctr"/>
                      <a:endParaRPr lang="zh-CN" altLang="en-US" sz="1200"/>
                    </a:p>
                  </a:txBody>
                  <a:tcPr anchor="ctr"/>
                </a:tc>
                <a:extLst>
                  <a:ext uri="{0D108BD9-81ED-4DB2-BD59-A6C34878D82A}">
                    <a16:rowId xmlns:a16="http://schemas.microsoft.com/office/drawing/2014/main" val="176424210"/>
                  </a:ext>
                </a:extLst>
              </a:tr>
              <a:tr h="341694">
                <a:tc>
                  <a:txBody>
                    <a:bodyPr/>
                    <a:lstStyle/>
                    <a:p>
                      <a:pPr algn="ctr"/>
                      <a:r>
                        <a:rPr lang="zh-CN" altLang="en-US" sz="1200" dirty="0"/>
                        <a:t>序号</a:t>
                      </a:r>
                    </a:p>
                  </a:txBody>
                  <a:tcPr anchor="ctr"/>
                </a:tc>
                <a:tc>
                  <a:txBody>
                    <a:bodyPr/>
                    <a:lstStyle/>
                    <a:p>
                      <a:pPr algn="ctr"/>
                      <a:r>
                        <a:rPr lang="zh-CN" altLang="en-US" sz="1200" dirty="0"/>
                        <a:t>问题位置</a:t>
                      </a:r>
                    </a:p>
                  </a:txBody>
                  <a:tcPr anchor="ctr"/>
                </a:tc>
                <a:tc>
                  <a:txBody>
                    <a:bodyPr/>
                    <a:lstStyle/>
                    <a:p>
                      <a:pPr algn="ctr"/>
                      <a:r>
                        <a:rPr lang="zh-CN" altLang="en-US" sz="1200" dirty="0"/>
                        <a:t>问题描述</a:t>
                      </a:r>
                    </a:p>
                  </a:txBody>
                  <a:tcPr anchor="ctr"/>
                </a:tc>
                <a:tc>
                  <a:txBody>
                    <a:bodyPr/>
                    <a:lstStyle/>
                    <a:p>
                      <a:pPr algn="ctr"/>
                      <a:r>
                        <a:rPr lang="zh-CN" altLang="en-US" sz="1200" dirty="0"/>
                        <a:t>报告人</a:t>
                      </a:r>
                    </a:p>
                  </a:txBody>
                  <a:tcPr anchor="ctr"/>
                </a:tc>
                <a:tc>
                  <a:txBody>
                    <a:bodyPr/>
                    <a:lstStyle/>
                    <a:p>
                      <a:pPr algn="ctr"/>
                      <a:r>
                        <a:rPr lang="zh-CN" altLang="en-US" sz="1200" dirty="0"/>
                        <a:t>严重性</a:t>
                      </a:r>
                    </a:p>
                  </a:txBody>
                  <a:tcPr anchor="ctr"/>
                </a:tc>
                <a:tc>
                  <a:txBody>
                    <a:bodyPr/>
                    <a:lstStyle/>
                    <a:p>
                      <a:pPr algn="ctr"/>
                      <a:r>
                        <a:rPr lang="zh-CN" altLang="en-US" sz="1200"/>
                        <a:t>处理意见</a:t>
                      </a:r>
                      <a:endParaRPr lang="zh-CN" altLang="en-US" sz="1200" dirty="0"/>
                    </a:p>
                  </a:txBody>
                  <a:tcPr anchor="ctr"/>
                </a:tc>
                <a:extLst>
                  <a:ext uri="{0D108BD9-81ED-4DB2-BD59-A6C34878D82A}">
                    <a16:rowId xmlns:a16="http://schemas.microsoft.com/office/drawing/2014/main" val="3059572006"/>
                  </a:ext>
                </a:extLst>
              </a:tr>
              <a:tr h="341694">
                <a:tc>
                  <a:txBody>
                    <a:bodyPr/>
                    <a:lstStyle/>
                    <a:p>
                      <a:pPr algn="ctr"/>
                      <a:r>
                        <a:rPr lang="en-US" altLang="zh-CN" sz="1200" dirty="0"/>
                        <a:t>1</a:t>
                      </a:r>
                      <a:endParaRPr lang="zh-CN" altLang="en-US" sz="1200" dirty="0"/>
                    </a:p>
                  </a:txBody>
                  <a:tcPr anchor="ctr"/>
                </a:tc>
                <a:tc>
                  <a:txBody>
                    <a:bodyPr/>
                    <a:lstStyle/>
                    <a:p>
                      <a:pPr algn="ctr"/>
                      <a:endParaRPr lang="zh-CN" altLang="en-US" sz="1200" dirty="0"/>
                    </a:p>
                  </a:txBody>
                  <a:tcPr anchor="ctr"/>
                </a:tc>
                <a:tc>
                  <a:txBody>
                    <a:bodyPr/>
                    <a:lstStyle/>
                    <a:p>
                      <a:pPr algn="ctr"/>
                      <a:endParaRPr lang="zh-CN" altLang="en-US" sz="1200"/>
                    </a:p>
                  </a:txBody>
                  <a:tcPr anchor="ctr"/>
                </a:tc>
                <a:tc>
                  <a:txBody>
                    <a:bodyPr/>
                    <a:lstStyle/>
                    <a:p>
                      <a:pPr algn="ctr"/>
                      <a:endParaRPr lang="zh-CN" altLang="en-US" sz="1200"/>
                    </a:p>
                  </a:txBody>
                  <a:tcPr anchor="ctr"/>
                </a:tc>
                <a:tc>
                  <a:txBody>
                    <a:bodyPr/>
                    <a:lstStyle/>
                    <a:p>
                      <a:pPr algn="ctr"/>
                      <a:endParaRPr lang="zh-CN" altLang="en-US" sz="1200"/>
                    </a:p>
                  </a:txBody>
                  <a:tcPr anchor="ctr"/>
                </a:tc>
                <a:tc>
                  <a:txBody>
                    <a:bodyPr/>
                    <a:lstStyle/>
                    <a:p>
                      <a:pPr algn="ctr"/>
                      <a:endParaRPr lang="zh-CN" altLang="en-US" sz="1200"/>
                    </a:p>
                  </a:txBody>
                  <a:tcPr anchor="ctr"/>
                </a:tc>
                <a:extLst>
                  <a:ext uri="{0D108BD9-81ED-4DB2-BD59-A6C34878D82A}">
                    <a16:rowId xmlns:a16="http://schemas.microsoft.com/office/drawing/2014/main" val="3202600959"/>
                  </a:ext>
                </a:extLst>
              </a:tr>
              <a:tr h="341694">
                <a:tc>
                  <a:txBody>
                    <a:bodyPr/>
                    <a:lstStyle/>
                    <a:p>
                      <a:pPr algn="ctr"/>
                      <a:r>
                        <a:rPr lang="en-US" altLang="zh-CN" sz="1200" dirty="0"/>
                        <a:t>2</a:t>
                      </a:r>
                      <a:endParaRPr lang="zh-CN" altLang="en-US" sz="1200" dirty="0"/>
                    </a:p>
                  </a:txBody>
                  <a:tcPr anchor="ctr"/>
                </a:tc>
                <a:tc>
                  <a:txBody>
                    <a:bodyPr/>
                    <a:lstStyle/>
                    <a:p>
                      <a:pPr algn="ctr"/>
                      <a:endParaRPr lang="zh-CN" altLang="en-US" sz="1200" dirty="0"/>
                    </a:p>
                  </a:txBody>
                  <a:tcPr anchor="ctr"/>
                </a:tc>
                <a:tc>
                  <a:txBody>
                    <a:bodyPr/>
                    <a:lstStyle/>
                    <a:p>
                      <a:pPr algn="ctr"/>
                      <a:endParaRPr lang="zh-CN" altLang="en-US" sz="1200"/>
                    </a:p>
                  </a:txBody>
                  <a:tcPr anchor="ctr"/>
                </a:tc>
                <a:tc>
                  <a:txBody>
                    <a:bodyPr/>
                    <a:lstStyle/>
                    <a:p>
                      <a:pPr algn="ctr"/>
                      <a:endParaRPr lang="zh-CN" altLang="en-US" sz="1200"/>
                    </a:p>
                  </a:txBody>
                  <a:tcPr anchor="ctr"/>
                </a:tc>
                <a:tc>
                  <a:txBody>
                    <a:bodyPr/>
                    <a:lstStyle/>
                    <a:p>
                      <a:pPr algn="ctr"/>
                      <a:endParaRPr lang="zh-CN" altLang="en-US" sz="1200"/>
                    </a:p>
                  </a:txBody>
                  <a:tcPr anchor="ctr"/>
                </a:tc>
                <a:tc>
                  <a:txBody>
                    <a:bodyPr/>
                    <a:lstStyle/>
                    <a:p>
                      <a:pPr algn="ctr"/>
                      <a:endParaRPr lang="zh-CN" altLang="en-US" sz="1200" dirty="0"/>
                    </a:p>
                  </a:txBody>
                  <a:tcPr anchor="ctr"/>
                </a:tc>
                <a:extLst>
                  <a:ext uri="{0D108BD9-81ED-4DB2-BD59-A6C34878D82A}">
                    <a16:rowId xmlns:a16="http://schemas.microsoft.com/office/drawing/2014/main" val="4075593541"/>
                  </a:ext>
                </a:extLst>
              </a:tr>
            </a:tbl>
          </a:graphicData>
        </a:graphic>
      </p:graphicFrame>
      <p:sp>
        <p:nvSpPr>
          <p:cNvPr id="6" name="Title 1">
            <a:extLst>
              <a:ext uri="{FF2B5EF4-FFF2-40B4-BE49-F238E27FC236}">
                <a16:creationId xmlns:a16="http://schemas.microsoft.com/office/drawing/2014/main" id="{D33E3D2F-8E93-4E90-90C2-869D3BCFFE83}"/>
              </a:ext>
            </a:extLst>
          </p:cNvPr>
          <p:cNvSpPr txBox="1">
            <a:spLocks/>
          </p:cNvSpPr>
          <p:nvPr/>
        </p:nvSpPr>
        <p:spPr>
          <a:xfrm>
            <a:off x="7662249" y="2424242"/>
            <a:ext cx="2233188" cy="82141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zh-CN" altLang="en-US" sz="2000" dirty="0">
                <a:solidFill>
                  <a:schemeClr val="tx1"/>
                </a:solidFill>
              </a:rPr>
              <a:t>需求分析评审表</a:t>
            </a:r>
            <a:endParaRPr lang="en-US" sz="2000" dirty="0">
              <a:solidFill>
                <a:schemeClr val="tx1"/>
              </a:solidFill>
            </a:endParaRPr>
          </a:p>
        </p:txBody>
      </p:sp>
    </p:spTree>
    <p:extLst>
      <p:ext uri="{BB962C8B-B14F-4D97-AF65-F5344CB8AC3E}">
        <p14:creationId xmlns:p14="http://schemas.microsoft.com/office/powerpoint/2010/main" val="1763089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0161-C5E3-428D-8444-60BEBBD299FF}"/>
              </a:ext>
            </a:extLst>
          </p:cNvPr>
          <p:cNvSpPr>
            <a:spLocks noGrp="1"/>
          </p:cNvSpPr>
          <p:nvPr>
            <p:ph type="title"/>
          </p:nvPr>
        </p:nvSpPr>
        <p:spPr/>
        <p:txBody>
          <a:bodyPr/>
          <a:lstStyle/>
          <a:p>
            <a:r>
              <a:rPr lang="zh-CN" altLang="en-US" dirty="0"/>
              <a:t>实验六：进度控制</a:t>
            </a:r>
            <a:endParaRPr lang="en-US" dirty="0"/>
          </a:p>
        </p:txBody>
      </p:sp>
      <p:sp>
        <p:nvSpPr>
          <p:cNvPr id="5" name="内容占位符 2">
            <a:extLst>
              <a:ext uri="{FF2B5EF4-FFF2-40B4-BE49-F238E27FC236}">
                <a16:creationId xmlns:a16="http://schemas.microsoft.com/office/drawing/2014/main" id="{7A5A2AB3-0427-4E1C-9412-A47B93789E5E}"/>
              </a:ext>
            </a:extLst>
          </p:cNvPr>
          <p:cNvSpPr txBox="1">
            <a:spLocks noGrp="1"/>
          </p:cNvSpPr>
          <p:nvPr>
            <p:ph idx="1"/>
          </p:nvPr>
        </p:nvSpPr>
        <p:spPr>
          <a:xfrm>
            <a:off x="691717" y="1553443"/>
            <a:ext cx="9166802" cy="498791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nSpc>
                <a:spcPct val="120000"/>
              </a:lnSpc>
              <a:buFont typeface="Wingdings" pitchFamily="2" charset="2"/>
              <a:buChar char="Ø"/>
            </a:pPr>
            <a:r>
              <a:rPr lang="en-US" altLang="zh-CN" sz="2400" dirty="0"/>
              <a:t> </a:t>
            </a:r>
            <a:r>
              <a:rPr lang="zh-CN" altLang="en-US" sz="2400" dirty="0"/>
              <a:t>进度控制方案</a:t>
            </a:r>
            <a:endParaRPr lang="en-US" altLang="zh-CN" sz="2400" dirty="0"/>
          </a:p>
          <a:p>
            <a:pPr lvl="1">
              <a:lnSpc>
                <a:spcPct val="120000"/>
              </a:lnSpc>
              <a:buFont typeface="Arial" panose="020B0604020202020204" pitchFamily="34" charset="0"/>
              <a:buChar char="•"/>
            </a:pPr>
            <a:r>
              <a:rPr lang="zh-CN" altLang="en-US" sz="2200" dirty="0"/>
              <a:t>周期：</a:t>
            </a:r>
            <a:r>
              <a:rPr lang="en-US" altLang="zh-CN" sz="2200" dirty="0"/>
              <a:t>7</a:t>
            </a:r>
            <a:r>
              <a:rPr lang="zh-CN" altLang="en-US" sz="2200" dirty="0"/>
              <a:t>天</a:t>
            </a:r>
            <a:endParaRPr lang="en-US" altLang="zh-CN" sz="2200" dirty="0"/>
          </a:p>
          <a:p>
            <a:pPr lvl="1">
              <a:lnSpc>
                <a:spcPct val="120000"/>
              </a:lnSpc>
              <a:buFont typeface="Arial" panose="020B0604020202020204" pitchFamily="34" charset="0"/>
              <a:buChar char="•"/>
            </a:pPr>
            <a:r>
              <a:rPr lang="zh-CN" altLang="en-US" sz="2200" dirty="0"/>
              <a:t>工具：腾讯会议</a:t>
            </a:r>
            <a:r>
              <a:rPr lang="en-US" altLang="zh-CN" sz="2200" dirty="0"/>
              <a:t>&amp;</a:t>
            </a:r>
            <a:r>
              <a:rPr lang="zh-CN" altLang="en-US" sz="2200" dirty="0"/>
              <a:t>微信</a:t>
            </a:r>
            <a:endParaRPr lang="en-US" altLang="zh-CN" sz="2200" dirty="0"/>
          </a:p>
          <a:p>
            <a:pPr lvl="1">
              <a:lnSpc>
                <a:spcPct val="120000"/>
              </a:lnSpc>
              <a:buFont typeface="Arial" panose="020B0604020202020204" pitchFamily="34" charset="0"/>
              <a:buChar char="•"/>
            </a:pPr>
            <a:r>
              <a:rPr lang="zh-CN" altLang="en-US" sz="2200" dirty="0"/>
              <a:t>流程</a:t>
            </a:r>
            <a:endParaRPr lang="en-US" altLang="zh-CN" sz="2200" dirty="0"/>
          </a:p>
          <a:p>
            <a:pPr>
              <a:lnSpc>
                <a:spcPct val="120000"/>
              </a:lnSpc>
              <a:buFont typeface="Wingdings" pitchFamily="2" charset="2"/>
              <a:buChar char="Ø"/>
            </a:pPr>
            <a:r>
              <a:rPr lang="zh-CN" altLang="en-US" sz="2400" dirty="0"/>
              <a:t> 进度影响因素</a:t>
            </a:r>
            <a:endParaRPr lang="en-US" altLang="zh-CN" sz="2400" dirty="0"/>
          </a:p>
          <a:p>
            <a:pPr lvl="1">
              <a:lnSpc>
                <a:spcPct val="120000"/>
              </a:lnSpc>
              <a:buFont typeface="Arial" panose="020B0604020202020204" pitchFamily="34" charset="0"/>
              <a:buChar char="•"/>
            </a:pPr>
            <a:r>
              <a:rPr lang="zh-CN" altLang="en-US" sz="2200" dirty="0"/>
              <a:t>组间的远程沟通不足</a:t>
            </a:r>
            <a:endParaRPr lang="en-US" altLang="zh-CN" sz="2200" dirty="0"/>
          </a:p>
          <a:p>
            <a:pPr>
              <a:lnSpc>
                <a:spcPct val="120000"/>
              </a:lnSpc>
              <a:buFont typeface="Wingdings" pitchFamily="2" charset="2"/>
              <a:buChar char="Ø"/>
            </a:pPr>
            <a:r>
              <a:rPr lang="en-US" altLang="zh-CN" sz="2400" dirty="0"/>
              <a:t> </a:t>
            </a:r>
            <a:r>
              <a:rPr lang="zh-CN" altLang="en-US" sz="2400" dirty="0"/>
              <a:t>修正措施</a:t>
            </a:r>
            <a:endParaRPr lang="en-US" altLang="zh-CN" sz="2400" dirty="0"/>
          </a:p>
          <a:p>
            <a:pPr lvl="1">
              <a:lnSpc>
                <a:spcPct val="120000"/>
              </a:lnSpc>
              <a:buFont typeface="Arial" panose="020B0604020202020204" pitchFamily="34" charset="0"/>
              <a:buChar char="•"/>
            </a:pPr>
            <a:r>
              <a:rPr lang="zh-CN" altLang="en-US" sz="2200" dirty="0"/>
              <a:t>实现组同学和部署负责同学提前完成充分沟通</a:t>
            </a:r>
            <a:endParaRPr lang="en-US" altLang="zh-CN" sz="2200" dirty="0"/>
          </a:p>
          <a:p>
            <a:pPr marL="228600" lvl="1" indent="0">
              <a:lnSpc>
                <a:spcPct val="120000"/>
              </a:lnSpc>
              <a:buNone/>
            </a:pPr>
            <a:endParaRPr lang="en-US" altLang="zh-CN" sz="2200" dirty="0"/>
          </a:p>
        </p:txBody>
      </p:sp>
      <p:graphicFrame>
        <p:nvGraphicFramePr>
          <p:cNvPr id="10" name="图示 9">
            <a:extLst>
              <a:ext uri="{FF2B5EF4-FFF2-40B4-BE49-F238E27FC236}">
                <a16:creationId xmlns:a16="http://schemas.microsoft.com/office/drawing/2014/main" id="{0537C0BA-2B78-4006-82EE-1F8B10A04B4C}"/>
              </a:ext>
            </a:extLst>
          </p:cNvPr>
          <p:cNvGraphicFramePr/>
          <p:nvPr/>
        </p:nvGraphicFramePr>
        <p:xfrm>
          <a:off x="7165109" y="2216006"/>
          <a:ext cx="4659745" cy="3483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02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0161-C5E3-428D-8444-60BEBBD299FF}"/>
              </a:ext>
            </a:extLst>
          </p:cNvPr>
          <p:cNvSpPr>
            <a:spLocks noGrp="1"/>
          </p:cNvSpPr>
          <p:nvPr>
            <p:ph type="title"/>
          </p:nvPr>
        </p:nvSpPr>
        <p:spPr/>
        <p:txBody>
          <a:bodyPr/>
          <a:lstStyle/>
          <a:p>
            <a:r>
              <a:rPr lang="zh-CN" altLang="en-US" dirty="0"/>
              <a:t>实验六：进度控制有效方法总结</a:t>
            </a:r>
            <a:endParaRPr lang="en-US" dirty="0"/>
          </a:p>
        </p:txBody>
      </p:sp>
      <p:sp>
        <p:nvSpPr>
          <p:cNvPr id="5" name="内容占位符 2">
            <a:extLst>
              <a:ext uri="{FF2B5EF4-FFF2-40B4-BE49-F238E27FC236}">
                <a16:creationId xmlns:a16="http://schemas.microsoft.com/office/drawing/2014/main" id="{7A5A2AB3-0427-4E1C-9412-A47B93789E5E}"/>
              </a:ext>
            </a:extLst>
          </p:cNvPr>
          <p:cNvSpPr txBox="1">
            <a:spLocks noGrp="1"/>
          </p:cNvSpPr>
          <p:nvPr>
            <p:ph idx="1"/>
          </p:nvPr>
        </p:nvSpPr>
        <p:spPr>
          <a:xfrm>
            <a:off x="691717" y="1553443"/>
            <a:ext cx="9166802" cy="498791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nSpc>
                <a:spcPct val="120000"/>
              </a:lnSpc>
              <a:buFont typeface="Wingdings" pitchFamily="2" charset="2"/>
              <a:buChar char="Ø"/>
            </a:pPr>
            <a:r>
              <a:rPr lang="en-US" altLang="zh-CN" sz="2400" dirty="0"/>
              <a:t> </a:t>
            </a:r>
            <a:r>
              <a:rPr lang="zh-CN" altLang="en-US" sz="2400" dirty="0"/>
              <a:t>任务分配要点</a:t>
            </a:r>
            <a:endParaRPr lang="en-US" altLang="zh-CN" sz="2400" dirty="0"/>
          </a:p>
          <a:p>
            <a:pPr lvl="1">
              <a:lnSpc>
                <a:spcPct val="120000"/>
              </a:lnSpc>
              <a:buFont typeface="Arial" panose="020B0604020202020204" pitchFamily="34" charset="0"/>
              <a:buChar char="•"/>
            </a:pPr>
            <a:r>
              <a:rPr lang="zh-CN" altLang="en-US" sz="2200" dirty="0"/>
              <a:t>具体到人</a:t>
            </a:r>
            <a:endParaRPr lang="en-US" altLang="zh-CN" sz="2200" dirty="0"/>
          </a:p>
          <a:p>
            <a:pPr lvl="1">
              <a:lnSpc>
                <a:spcPct val="120000"/>
              </a:lnSpc>
              <a:buFont typeface="Arial" panose="020B0604020202020204" pitchFamily="34" charset="0"/>
              <a:buChar char="•"/>
            </a:pPr>
            <a:r>
              <a:rPr lang="zh-CN" altLang="en-US" sz="2200" dirty="0"/>
              <a:t>明确</a:t>
            </a:r>
            <a:r>
              <a:rPr lang="en-US" altLang="zh-CN" sz="2200" dirty="0"/>
              <a:t>DDL</a:t>
            </a:r>
          </a:p>
          <a:p>
            <a:pPr lvl="1">
              <a:lnSpc>
                <a:spcPct val="120000"/>
              </a:lnSpc>
              <a:buFont typeface="Arial" panose="020B0604020202020204" pitchFamily="34" charset="0"/>
              <a:buChar char="•"/>
            </a:pPr>
            <a:r>
              <a:rPr lang="zh-CN" altLang="en-US" sz="2200" dirty="0"/>
              <a:t>落实为文字</a:t>
            </a:r>
            <a:endParaRPr lang="en-US" altLang="zh-CN" sz="2200" dirty="0"/>
          </a:p>
          <a:p>
            <a:pPr lvl="2">
              <a:lnSpc>
                <a:spcPct val="120000"/>
              </a:lnSpc>
              <a:buFont typeface="Arial" panose="020B0604020202020204" pitchFamily="34" charset="0"/>
              <a:buChar char="•"/>
            </a:pPr>
            <a:r>
              <a:rPr lang="zh-CN" altLang="en-US" sz="2000" dirty="0"/>
              <a:t>会议记录</a:t>
            </a:r>
            <a:endParaRPr lang="en-US" altLang="zh-CN" sz="2000" dirty="0"/>
          </a:p>
          <a:p>
            <a:pPr lvl="2">
              <a:lnSpc>
                <a:spcPct val="120000"/>
              </a:lnSpc>
              <a:buFont typeface="Arial" panose="020B0604020202020204" pitchFamily="34" charset="0"/>
              <a:buChar char="•"/>
            </a:pPr>
            <a:r>
              <a:rPr lang="zh-CN" altLang="en-US" sz="2000" dirty="0"/>
              <a:t>评审问题分配文档</a:t>
            </a:r>
            <a:endParaRPr lang="en-US" altLang="zh-CN" sz="2000" dirty="0"/>
          </a:p>
          <a:p>
            <a:pPr lvl="2">
              <a:lnSpc>
                <a:spcPct val="120000"/>
              </a:lnSpc>
              <a:buFont typeface="Arial" panose="020B0604020202020204" pitchFamily="34" charset="0"/>
              <a:buChar char="•"/>
            </a:pPr>
            <a:r>
              <a:rPr lang="zh-CN" altLang="en-US" sz="2000" dirty="0"/>
              <a:t>即时沟通工具的聊天记录或群公告</a:t>
            </a:r>
            <a:endParaRPr lang="en-US" altLang="zh-CN" sz="2000" dirty="0"/>
          </a:p>
        </p:txBody>
      </p:sp>
      <p:graphicFrame>
        <p:nvGraphicFramePr>
          <p:cNvPr id="3" name="表格 2">
            <a:extLst>
              <a:ext uri="{FF2B5EF4-FFF2-40B4-BE49-F238E27FC236}">
                <a16:creationId xmlns:a16="http://schemas.microsoft.com/office/drawing/2014/main" id="{07D971A6-CBC0-4A54-A852-C2322FB8D83A}"/>
              </a:ext>
            </a:extLst>
          </p:cNvPr>
          <p:cNvGraphicFramePr>
            <a:graphicFrameLocks noGrp="1"/>
          </p:cNvGraphicFramePr>
          <p:nvPr/>
        </p:nvGraphicFramePr>
        <p:xfrm>
          <a:off x="5297632" y="1519244"/>
          <a:ext cx="6894368" cy="5022117"/>
        </p:xfrm>
        <a:graphic>
          <a:graphicData uri="http://schemas.openxmlformats.org/drawingml/2006/table">
            <a:tbl>
              <a:tblPr firstRow="1" firstCol="1" bandRow="1">
                <a:tableStyleId>{21E4AEA4-8DFA-4A89-87EB-49C32662AFE0}</a:tableStyleId>
              </a:tblPr>
              <a:tblGrid>
                <a:gridCol w="877586">
                  <a:extLst>
                    <a:ext uri="{9D8B030D-6E8A-4147-A177-3AD203B41FA5}">
                      <a16:colId xmlns:a16="http://schemas.microsoft.com/office/drawing/2014/main" val="2921610528"/>
                    </a:ext>
                  </a:extLst>
                </a:gridCol>
                <a:gridCol w="5479926">
                  <a:extLst>
                    <a:ext uri="{9D8B030D-6E8A-4147-A177-3AD203B41FA5}">
                      <a16:colId xmlns:a16="http://schemas.microsoft.com/office/drawing/2014/main" val="1177493221"/>
                    </a:ext>
                  </a:extLst>
                </a:gridCol>
                <a:gridCol w="536856">
                  <a:extLst>
                    <a:ext uri="{9D8B030D-6E8A-4147-A177-3AD203B41FA5}">
                      <a16:colId xmlns:a16="http://schemas.microsoft.com/office/drawing/2014/main" val="1911706027"/>
                    </a:ext>
                  </a:extLst>
                </a:gridCol>
              </a:tblGrid>
              <a:tr h="249289">
                <a:tc>
                  <a:txBody>
                    <a:bodyPr/>
                    <a:lstStyle/>
                    <a:p>
                      <a:pPr algn="ctr">
                        <a:lnSpc>
                          <a:spcPct val="150000"/>
                        </a:lnSpc>
                        <a:spcAft>
                          <a:spcPts val="0"/>
                        </a:spcAft>
                      </a:pPr>
                      <a:r>
                        <a:rPr lang="zh-CN" sz="1050" kern="100">
                          <a:effectLst/>
                        </a:rPr>
                        <a:t>时间</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dirty="0">
                          <a:effectLst/>
                        </a:rPr>
                        <a:t>记录</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050" kern="100">
                          <a:effectLst/>
                        </a:rPr>
                        <a:t>时长</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96002211"/>
                  </a:ext>
                </a:extLst>
              </a:tr>
              <a:tr h="4772828">
                <a:tc>
                  <a:txBody>
                    <a:bodyPr/>
                    <a:lstStyle/>
                    <a:p>
                      <a:pPr algn="ctr">
                        <a:lnSpc>
                          <a:spcPct val="150000"/>
                        </a:lnSpc>
                        <a:spcAft>
                          <a:spcPts val="0"/>
                        </a:spcAft>
                      </a:pPr>
                      <a:r>
                        <a:rPr lang="en-US" sz="1050" kern="100">
                          <a:effectLst/>
                        </a:rPr>
                        <a:t>2020.5.15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en-US" sz="1050" kern="100" dirty="0">
                          <a:effectLst/>
                        </a:rPr>
                        <a:t>1.</a:t>
                      </a:r>
                      <a:r>
                        <a:rPr lang="zh-CN" sz="1050" kern="100" dirty="0">
                          <a:effectLst/>
                        </a:rPr>
                        <a:t>确定增加测试用例的分工</a:t>
                      </a:r>
                      <a:endParaRPr lang="zh-CN" sz="1200" kern="100" dirty="0">
                        <a:effectLst/>
                      </a:endParaRPr>
                    </a:p>
                    <a:p>
                      <a:pPr algn="just">
                        <a:lnSpc>
                          <a:spcPct val="150000"/>
                        </a:lnSpc>
                        <a:spcAft>
                          <a:spcPts val="0"/>
                        </a:spcAft>
                      </a:pPr>
                      <a:r>
                        <a:rPr lang="zh-CN" sz="1050" kern="100" dirty="0">
                          <a:effectLst/>
                        </a:rPr>
                        <a:t>（</a:t>
                      </a:r>
                      <a:r>
                        <a:rPr lang="en-US" sz="1050" kern="100" dirty="0">
                          <a:effectLst/>
                        </a:rPr>
                        <a:t>1</a:t>
                      </a:r>
                      <a:r>
                        <a:rPr lang="zh-CN" sz="1050" kern="100" dirty="0">
                          <a:effectLst/>
                        </a:rPr>
                        <a:t>）单元测试及覆盖率统计（只列表格，每行一个测试用例）：赵正阳——</a:t>
                      </a:r>
                      <a:r>
                        <a:rPr lang="en-US" sz="1050" kern="100" dirty="0">
                          <a:effectLst/>
                        </a:rPr>
                        <a:t>Django</a:t>
                      </a:r>
                      <a:r>
                        <a:rPr lang="zh-CN" sz="1050" kern="100" dirty="0">
                          <a:effectLst/>
                        </a:rPr>
                        <a:t>；梁远志</a:t>
                      </a:r>
                      <a:r>
                        <a:rPr lang="en-US" sz="1050" kern="100" dirty="0">
                          <a:effectLst/>
                        </a:rPr>
                        <a:t>——</a:t>
                      </a:r>
                      <a:r>
                        <a:rPr lang="zh-CN" sz="1050" kern="100" dirty="0">
                          <a:effectLst/>
                        </a:rPr>
                        <a:t>调度器；沈一聪</a:t>
                      </a:r>
                      <a:r>
                        <a:rPr lang="en-US" sz="1050" kern="100" dirty="0">
                          <a:effectLst/>
                        </a:rPr>
                        <a:t>——</a:t>
                      </a:r>
                      <a:r>
                        <a:rPr lang="en-US" sz="1050" kern="100" dirty="0" err="1">
                          <a:effectLst/>
                        </a:rPr>
                        <a:t>Scrapy</a:t>
                      </a:r>
                      <a:r>
                        <a:rPr lang="zh-CN" sz="1050" kern="100" dirty="0">
                          <a:effectLst/>
                        </a:rPr>
                        <a:t>单元测试</a:t>
                      </a:r>
                      <a:endParaRPr lang="zh-CN" sz="1200" kern="100" dirty="0">
                        <a:effectLst/>
                      </a:endParaRPr>
                    </a:p>
                    <a:p>
                      <a:pPr algn="just">
                        <a:lnSpc>
                          <a:spcPct val="150000"/>
                        </a:lnSpc>
                        <a:spcAft>
                          <a:spcPts val="0"/>
                        </a:spcAft>
                      </a:pPr>
                      <a:r>
                        <a:rPr lang="zh-CN" sz="1050" kern="100" dirty="0">
                          <a:effectLst/>
                        </a:rPr>
                        <a:t>（</a:t>
                      </a:r>
                      <a:r>
                        <a:rPr lang="en-US" sz="1050" kern="100" dirty="0">
                          <a:effectLst/>
                        </a:rPr>
                        <a:t>2</a:t>
                      </a:r>
                      <a:r>
                        <a:rPr lang="zh-CN" sz="1050" kern="100" dirty="0">
                          <a:effectLst/>
                        </a:rPr>
                        <a:t>）集成测试（设计用例表）：赵正阳、沈一聪、梁远志</a:t>
                      </a:r>
                      <a:endParaRPr lang="zh-CN" sz="1200" kern="100" dirty="0">
                        <a:effectLst/>
                      </a:endParaRPr>
                    </a:p>
                    <a:p>
                      <a:pPr algn="just">
                        <a:lnSpc>
                          <a:spcPct val="150000"/>
                        </a:lnSpc>
                        <a:spcAft>
                          <a:spcPts val="0"/>
                        </a:spcAft>
                      </a:pPr>
                      <a:r>
                        <a:rPr lang="zh-CN" sz="1050" kern="100" dirty="0">
                          <a:effectLst/>
                        </a:rPr>
                        <a:t>（</a:t>
                      </a:r>
                      <a:r>
                        <a:rPr lang="en-US" sz="1050" kern="100" dirty="0">
                          <a:effectLst/>
                        </a:rPr>
                        <a:t>3</a:t>
                      </a:r>
                      <a:r>
                        <a:rPr lang="zh-CN" sz="1050" kern="100" dirty="0">
                          <a:effectLst/>
                        </a:rPr>
                        <a:t>）场景测试（设计用例表）：现有功能性测试用例中任务相关的测试用例原编写者，增加其他组件的预期输出</a:t>
                      </a:r>
                      <a:endParaRPr lang="zh-CN" sz="1200" kern="100" dirty="0">
                        <a:effectLst/>
                      </a:endParaRPr>
                    </a:p>
                    <a:p>
                      <a:pPr algn="just">
                        <a:lnSpc>
                          <a:spcPct val="150000"/>
                        </a:lnSpc>
                        <a:spcAft>
                          <a:spcPts val="0"/>
                        </a:spcAft>
                      </a:pPr>
                      <a:r>
                        <a:rPr lang="zh-CN" sz="1050" kern="100" dirty="0">
                          <a:effectLst/>
                        </a:rPr>
                        <a:t>（</a:t>
                      </a:r>
                      <a:r>
                        <a:rPr lang="en-US" sz="1050" kern="100" dirty="0">
                          <a:effectLst/>
                        </a:rPr>
                        <a:t>4</a:t>
                      </a:r>
                      <a:r>
                        <a:rPr lang="zh-CN" sz="1050" kern="100" dirty="0">
                          <a:effectLst/>
                        </a:rPr>
                        <a:t>）性能测试、压力测试：沈一聪</a:t>
                      </a:r>
                      <a:endParaRPr lang="zh-CN" sz="1200" kern="100" dirty="0">
                        <a:effectLst/>
                      </a:endParaRPr>
                    </a:p>
                    <a:p>
                      <a:pPr algn="just">
                        <a:lnSpc>
                          <a:spcPct val="150000"/>
                        </a:lnSpc>
                        <a:spcAft>
                          <a:spcPts val="0"/>
                        </a:spcAft>
                      </a:pPr>
                      <a:r>
                        <a:rPr lang="zh-CN" sz="1050" kern="100" dirty="0">
                          <a:effectLst/>
                        </a:rPr>
                        <a:t>（</a:t>
                      </a:r>
                      <a:r>
                        <a:rPr lang="en-US" sz="1050" kern="100" dirty="0">
                          <a:effectLst/>
                        </a:rPr>
                        <a:t>5</a:t>
                      </a:r>
                      <a:r>
                        <a:rPr lang="zh-CN" sz="1050" kern="100" dirty="0">
                          <a:effectLst/>
                        </a:rPr>
                        <a:t>）测试计划文档（冒烟测试、回归测试）：宋冰晨</a:t>
                      </a:r>
                      <a:endParaRPr lang="zh-CN" sz="1200" kern="100" dirty="0">
                        <a:effectLst/>
                      </a:endParaRPr>
                    </a:p>
                    <a:p>
                      <a:pPr algn="just">
                        <a:lnSpc>
                          <a:spcPct val="150000"/>
                        </a:lnSpc>
                        <a:spcAft>
                          <a:spcPts val="0"/>
                        </a:spcAft>
                      </a:pPr>
                      <a:r>
                        <a:rPr lang="zh-CN" sz="1050" kern="100" dirty="0">
                          <a:effectLst/>
                        </a:rPr>
                        <a:t>（</a:t>
                      </a:r>
                      <a:r>
                        <a:rPr lang="en-US" sz="1050" kern="100" dirty="0">
                          <a:effectLst/>
                        </a:rPr>
                        <a:t>6</a:t>
                      </a:r>
                      <a:r>
                        <a:rPr lang="zh-CN" sz="1050" kern="100" dirty="0">
                          <a:effectLst/>
                        </a:rPr>
                        <a:t>）非功能测试</a:t>
                      </a:r>
                      <a:r>
                        <a:rPr lang="en-US" sz="1050" kern="100" dirty="0">
                          <a:effectLst/>
                        </a:rPr>
                        <a:t>-</a:t>
                      </a:r>
                      <a:r>
                        <a:rPr lang="zh-CN" sz="1050" kern="100" dirty="0">
                          <a:effectLst/>
                        </a:rPr>
                        <a:t>可用性测试：宋冰晨</a:t>
                      </a:r>
                      <a:endParaRPr lang="zh-CN" sz="1200" kern="100" dirty="0">
                        <a:effectLst/>
                      </a:endParaRPr>
                    </a:p>
                    <a:p>
                      <a:pPr algn="just">
                        <a:lnSpc>
                          <a:spcPct val="150000"/>
                        </a:lnSpc>
                        <a:spcAft>
                          <a:spcPts val="0"/>
                        </a:spcAft>
                      </a:pPr>
                      <a:r>
                        <a:rPr lang="en-US" sz="1050" kern="100" dirty="0">
                          <a:effectLst/>
                        </a:rPr>
                        <a:t>2.</a:t>
                      </a:r>
                      <a:r>
                        <a:rPr lang="zh-CN" sz="1050" kern="100" dirty="0">
                          <a:effectLst/>
                        </a:rPr>
                        <a:t>评审标准、测试需求分析评审表以及软件问题表的设计：郭浩隆（周二晚之前）</a:t>
                      </a:r>
                      <a:endParaRPr lang="zh-CN" sz="1200" kern="100" dirty="0">
                        <a:effectLst/>
                      </a:endParaRPr>
                    </a:p>
                    <a:p>
                      <a:pPr algn="just">
                        <a:lnSpc>
                          <a:spcPct val="150000"/>
                        </a:lnSpc>
                        <a:spcAft>
                          <a:spcPts val="0"/>
                        </a:spcAft>
                      </a:pPr>
                      <a:r>
                        <a:rPr lang="en-US" sz="1050" kern="100" dirty="0">
                          <a:effectLst/>
                        </a:rPr>
                        <a:t>3.</a:t>
                      </a:r>
                      <a:r>
                        <a:rPr lang="zh-CN" sz="1050" kern="100" dirty="0">
                          <a:effectLst/>
                        </a:rPr>
                        <a:t>整合工作及</a:t>
                      </a:r>
                      <a:r>
                        <a:rPr lang="en-US" sz="1050" kern="100" dirty="0" err="1">
                          <a:effectLst/>
                        </a:rPr>
                        <a:t>ddl</a:t>
                      </a:r>
                      <a:endParaRPr lang="zh-CN" sz="1200" kern="100" dirty="0">
                        <a:effectLst/>
                      </a:endParaRPr>
                    </a:p>
                    <a:p>
                      <a:pPr algn="just">
                        <a:lnSpc>
                          <a:spcPct val="150000"/>
                        </a:lnSpc>
                        <a:spcAft>
                          <a:spcPts val="0"/>
                        </a:spcAft>
                      </a:pPr>
                      <a:r>
                        <a:rPr lang="zh-CN" sz="1050" kern="100" dirty="0">
                          <a:effectLst/>
                        </a:rPr>
                        <a:t>（</a:t>
                      </a:r>
                      <a:r>
                        <a:rPr lang="en-US" sz="1050" kern="100" dirty="0">
                          <a:effectLst/>
                        </a:rPr>
                        <a:t>1</a:t>
                      </a:r>
                      <a:r>
                        <a:rPr lang="zh-CN" sz="1050" kern="100" dirty="0">
                          <a:effectLst/>
                        </a:rPr>
                        <a:t>）赵正阳负责整合测试需求规格说明书，其他人周一晚之前提交</a:t>
                      </a:r>
                      <a:endParaRPr lang="zh-CN" sz="1200" kern="100" dirty="0">
                        <a:effectLst/>
                      </a:endParaRPr>
                    </a:p>
                    <a:p>
                      <a:pPr algn="just">
                        <a:lnSpc>
                          <a:spcPct val="150000"/>
                        </a:lnSpc>
                        <a:spcAft>
                          <a:spcPts val="0"/>
                        </a:spcAft>
                      </a:pPr>
                      <a:r>
                        <a:rPr lang="zh-CN" sz="1050" kern="100" dirty="0">
                          <a:effectLst/>
                        </a:rPr>
                        <a:t>（</a:t>
                      </a:r>
                      <a:r>
                        <a:rPr lang="en-US" sz="1050" kern="100" dirty="0">
                          <a:effectLst/>
                        </a:rPr>
                        <a:t>2</a:t>
                      </a:r>
                      <a:r>
                        <a:rPr lang="zh-CN" sz="1050" kern="100" dirty="0">
                          <a:effectLst/>
                        </a:rPr>
                        <a:t>）梁远志负责整合测试结果，其他人周二晚之前提交</a:t>
                      </a:r>
                      <a:endParaRPr lang="zh-CN" sz="1200" kern="100" dirty="0">
                        <a:effectLst/>
                      </a:endParaRPr>
                    </a:p>
                    <a:p>
                      <a:pPr algn="just">
                        <a:lnSpc>
                          <a:spcPct val="150000"/>
                        </a:lnSpc>
                        <a:spcAft>
                          <a:spcPts val="0"/>
                        </a:spcAft>
                      </a:pPr>
                      <a:r>
                        <a:rPr lang="zh-CN" sz="1050" kern="100" dirty="0">
                          <a:effectLst/>
                        </a:rPr>
                        <a:t>（</a:t>
                      </a:r>
                      <a:r>
                        <a:rPr lang="en-US" sz="1050" kern="100" dirty="0">
                          <a:effectLst/>
                        </a:rPr>
                        <a:t>3</a:t>
                      </a:r>
                      <a:r>
                        <a:rPr lang="zh-CN" sz="1050" kern="100" dirty="0">
                          <a:effectLst/>
                        </a:rPr>
                        <a:t>）郭浩隆负责评审意见和软件问题的整合，其他人周三晚之前提交</a:t>
                      </a:r>
                      <a:endParaRPr lang="zh-CN" sz="1200" kern="100" dirty="0">
                        <a:effectLst/>
                      </a:endParaRPr>
                    </a:p>
                    <a:p>
                      <a:pPr algn="just">
                        <a:lnSpc>
                          <a:spcPct val="150000"/>
                        </a:lnSpc>
                        <a:spcAft>
                          <a:spcPts val="0"/>
                        </a:spcAft>
                      </a:pPr>
                      <a:r>
                        <a:rPr lang="zh-CN" sz="1050" kern="100" dirty="0">
                          <a:effectLst/>
                        </a:rPr>
                        <a:t>（</a:t>
                      </a:r>
                      <a:r>
                        <a:rPr lang="en-US" sz="1050" kern="100" dirty="0">
                          <a:effectLst/>
                        </a:rPr>
                        <a:t>4</a:t>
                      </a:r>
                      <a:r>
                        <a:rPr lang="zh-CN" sz="1050" kern="100" dirty="0">
                          <a:effectLst/>
                        </a:rPr>
                        <a:t>）暂定下周四开会讨论对评审意见的反馈以及汇报</a:t>
                      </a:r>
                      <a:r>
                        <a:rPr lang="en-US" sz="1050" kern="100" dirty="0">
                          <a:effectLst/>
                        </a:rPr>
                        <a:t>ppt</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050" kern="100" dirty="0">
                          <a:effectLst/>
                        </a:rPr>
                        <a:t>2 h</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88571438"/>
                  </a:ext>
                </a:extLst>
              </a:tr>
            </a:tbl>
          </a:graphicData>
        </a:graphic>
      </p:graphicFrame>
    </p:spTree>
    <p:extLst>
      <p:ext uri="{BB962C8B-B14F-4D97-AF65-F5344CB8AC3E}">
        <p14:creationId xmlns:p14="http://schemas.microsoft.com/office/powerpoint/2010/main" val="403977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E1B0-6FAF-49A8-B575-1ADC8D1CAE98}"/>
              </a:ext>
            </a:extLst>
          </p:cNvPr>
          <p:cNvSpPr>
            <a:spLocks noGrp="1"/>
          </p:cNvSpPr>
          <p:nvPr>
            <p:ph type="title"/>
          </p:nvPr>
        </p:nvSpPr>
        <p:spPr/>
        <p:txBody>
          <a:bodyPr/>
          <a:lstStyle/>
          <a:p>
            <a:r>
              <a:rPr lang="zh-CN" altLang="en-US" dirty="0"/>
              <a:t>实验七：软件配置管理的有效方法分析</a:t>
            </a:r>
            <a:endParaRPr lang="en-US" dirty="0"/>
          </a:p>
        </p:txBody>
      </p:sp>
      <p:sp>
        <p:nvSpPr>
          <p:cNvPr id="8" name="Text Placeholder 7">
            <a:extLst>
              <a:ext uri="{FF2B5EF4-FFF2-40B4-BE49-F238E27FC236}">
                <a16:creationId xmlns:a16="http://schemas.microsoft.com/office/drawing/2014/main" id="{237DCAF3-98F2-4339-9CC6-DAF429D2CCB5}"/>
              </a:ext>
            </a:extLst>
          </p:cNvPr>
          <p:cNvSpPr>
            <a:spLocks noGrp="1"/>
          </p:cNvSpPr>
          <p:nvPr>
            <p:ph type="body" idx="1"/>
          </p:nvPr>
        </p:nvSpPr>
        <p:spPr/>
        <p:txBody>
          <a:bodyPr/>
          <a:lstStyle/>
          <a:p>
            <a:r>
              <a:rPr lang="zh-CN" altLang="en-US" dirty="0"/>
              <a:t>经验</a:t>
            </a:r>
            <a:endParaRPr lang="en-US" dirty="0"/>
          </a:p>
        </p:txBody>
      </p:sp>
      <p:sp>
        <p:nvSpPr>
          <p:cNvPr id="9" name="Content Placeholder 8">
            <a:extLst>
              <a:ext uri="{FF2B5EF4-FFF2-40B4-BE49-F238E27FC236}">
                <a16:creationId xmlns:a16="http://schemas.microsoft.com/office/drawing/2014/main" id="{798D073F-30DC-47AC-9CD3-19B6E60EABAB}"/>
              </a:ext>
            </a:extLst>
          </p:cNvPr>
          <p:cNvSpPr>
            <a:spLocks noGrp="1"/>
          </p:cNvSpPr>
          <p:nvPr>
            <p:ph sz="half" idx="2"/>
          </p:nvPr>
        </p:nvSpPr>
        <p:spPr/>
        <p:txBody>
          <a:bodyPr anchor="ctr"/>
          <a:lstStyle/>
          <a:p>
            <a:r>
              <a:rPr lang="zh-CN" altLang="en-US" dirty="0"/>
              <a:t>如何设计文档的变更过程：</a:t>
            </a:r>
            <a:endParaRPr lang="en-US" altLang="zh-CN" dirty="0"/>
          </a:p>
          <a:p>
            <a:pPr marL="0" indent="0" algn="ctr">
              <a:buNone/>
            </a:pPr>
            <a:r>
              <a:rPr lang="zh-CN" altLang="en-US" b="1" dirty="0"/>
              <a:t>串行修改</a:t>
            </a:r>
            <a:r>
              <a:rPr lang="zh-CN" altLang="en-US" dirty="0"/>
              <a:t>、</a:t>
            </a:r>
            <a:r>
              <a:rPr lang="zh-CN" altLang="en-US" b="1" dirty="0"/>
              <a:t>版本变更记录表</a:t>
            </a:r>
            <a:endParaRPr lang="en-US" altLang="zh-CN" b="1" dirty="0"/>
          </a:p>
          <a:p>
            <a:r>
              <a:rPr lang="zh-CN" altLang="en-US" dirty="0"/>
              <a:t>如何设计代码的变更过程：</a:t>
            </a:r>
            <a:endParaRPr lang="en-US" altLang="zh-CN" dirty="0"/>
          </a:p>
          <a:p>
            <a:pPr marL="0" indent="0" algn="ctr">
              <a:buNone/>
            </a:pPr>
            <a:r>
              <a:rPr lang="en-US" altLang="zh-CN" b="1" dirty="0"/>
              <a:t>Pull Request</a:t>
            </a:r>
            <a:r>
              <a:rPr lang="zh-CN" altLang="en-US" dirty="0"/>
              <a:t>、</a:t>
            </a:r>
            <a:r>
              <a:rPr lang="zh-CN" altLang="en-US" b="1" dirty="0"/>
              <a:t>自动测试</a:t>
            </a:r>
            <a:r>
              <a:rPr lang="zh-CN" altLang="en-US" dirty="0"/>
              <a:t>、</a:t>
            </a:r>
            <a:r>
              <a:rPr lang="zh-CN" altLang="en-US" b="1" dirty="0"/>
              <a:t>自动部署</a:t>
            </a:r>
            <a:endParaRPr lang="en-US" b="1" dirty="0"/>
          </a:p>
        </p:txBody>
      </p:sp>
      <p:sp>
        <p:nvSpPr>
          <p:cNvPr id="10" name="Text Placeholder 9">
            <a:extLst>
              <a:ext uri="{FF2B5EF4-FFF2-40B4-BE49-F238E27FC236}">
                <a16:creationId xmlns:a16="http://schemas.microsoft.com/office/drawing/2014/main" id="{2C9BC909-17F2-4656-9AA1-ECAB5A28AA4E}"/>
              </a:ext>
            </a:extLst>
          </p:cNvPr>
          <p:cNvSpPr>
            <a:spLocks noGrp="1"/>
          </p:cNvSpPr>
          <p:nvPr>
            <p:ph type="body" sz="quarter" idx="3"/>
          </p:nvPr>
        </p:nvSpPr>
        <p:spPr/>
        <p:txBody>
          <a:bodyPr/>
          <a:lstStyle/>
          <a:p>
            <a:r>
              <a:rPr lang="zh-CN" altLang="en-US" dirty="0"/>
              <a:t>教训</a:t>
            </a:r>
            <a:endParaRPr lang="en-US" dirty="0"/>
          </a:p>
        </p:txBody>
      </p:sp>
      <p:sp>
        <p:nvSpPr>
          <p:cNvPr id="11" name="Content Placeholder 10">
            <a:extLst>
              <a:ext uri="{FF2B5EF4-FFF2-40B4-BE49-F238E27FC236}">
                <a16:creationId xmlns:a16="http://schemas.microsoft.com/office/drawing/2014/main" id="{4CCA2D18-D1CB-44F0-82E2-5ADECC2C8488}"/>
              </a:ext>
            </a:extLst>
          </p:cNvPr>
          <p:cNvSpPr>
            <a:spLocks noGrp="1"/>
          </p:cNvSpPr>
          <p:nvPr>
            <p:ph sz="quarter" idx="4"/>
          </p:nvPr>
        </p:nvSpPr>
        <p:spPr/>
        <p:txBody>
          <a:bodyPr anchor="ctr"/>
          <a:lstStyle/>
          <a:p>
            <a:r>
              <a:rPr lang="en-US" altLang="zh-CN" dirty="0"/>
              <a:t>Commit Message</a:t>
            </a:r>
            <a:r>
              <a:rPr lang="zh-CN" altLang="en-US" dirty="0"/>
              <a:t>风格混乱</a:t>
            </a:r>
            <a:endParaRPr lang="en-US" altLang="zh-CN" dirty="0"/>
          </a:p>
          <a:p>
            <a:r>
              <a:rPr lang="zh-CN" altLang="en-US" dirty="0"/>
              <a:t>文档变更流程过于繁复依赖手工</a:t>
            </a:r>
            <a:endParaRPr lang="en-US" altLang="zh-CN" dirty="0"/>
          </a:p>
          <a:p>
            <a:r>
              <a:rPr lang="zh-CN" altLang="en-US" dirty="0"/>
              <a:t>缺少明确的文档变更审查责任</a:t>
            </a:r>
            <a:endParaRPr lang="en-US" altLang="zh-CN" dirty="0"/>
          </a:p>
        </p:txBody>
      </p:sp>
    </p:spTree>
    <p:extLst>
      <p:ext uri="{BB962C8B-B14F-4D97-AF65-F5344CB8AC3E}">
        <p14:creationId xmlns:p14="http://schemas.microsoft.com/office/powerpoint/2010/main" val="260122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实验八：工程实验追踪与分析的有效方法分析</a:t>
            </a:r>
          </a:p>
        </p:txBody>
      </p:sp>
      <p:sp>
        <p:nvSpPr>
          <p:cNvPr id="3" name="内容占位符 2"/>
          <p:cNvSpPr>
            <a:spLocks noGrp="1"/>
          </p:cNvSpPr>
          <p:nvPr>
            <p:ph idx="1"/>
          </p:nvPr>
        </p:nvSpPr>
        <p:spPr>
          <a:xfrm>
            <a:off x="1350063" y="1701455"/>
            <a:ext cx="9784080" cy="4684630"/>
          </a:xfrm>
        </p:spPr>
        <p:txBody>
          <a:bodyPr/>
          <a:lstStyle/>
          <a:p>
            <a:pPr>
              <a:lnSpc>
                <a:spcPct val="150000"/>
              </a:lnSpc>
              <a:spcBef>
                <a:spcPts val="0"/>
              </a:spcBef>
              <a:spcAft>
                <a:spcPts val="0"/>
              </a:spcAft>
            </a:pPr>
            <a:r>
              <a:rPr lang="zh-CN" altLang="en-US" dirty="0"/>
              <a:t>为了统计各组员完成的文档字数，首先要明确每个组员负责的具体章节</a:t>
            </a:r>
            <a:endParaRPr lang="en-US" altLang="zh-CN" dirty="0"/>
          </a:p>
          <a:p>
            <a:pPr lvl="1">
              <a:lnSpc>
                <a:spcPct val="150000"/>
              </a:lnSpc>
              <a:spcBef>
                <a:spcPts val="0"/>
              </a:spcBef>
              <a:spcAft>
                <a:spcPts val="0"/>
              </a:spcAft>
              <a:buFont typeface="Wingdings" panose="05000000000000000000" pitchFamily="2" charset="2"/>
              <a:buChar char="Ø"/>
            </a:pPr>
            <a:r>
              <a:rPr lang="zh-CN" altLang="en-US" dirty="0"/>
              <a:t>在小组会上确定文档分工后要在写在会议记录中，以便之后参考</a:t>
            </a:r>
            <a:endParaRPr lang="en-US" altLang="zh-CN" dirty="0"/>
          </a:p>
          <a:p>
            <a:pPr lvl="1">
              <a:lnSpc>
                <a:spcPct val="150000"/>
              </a:lnSpc>
              <a:spcBef>
                <a:spcPts val="0"/>
              </a:spcBef>
              <a:spcAft>
                <a:spcPts val="0"/>
              </a:spcAft>
              <a:buFont typeface="Wingdings" panose="05000000000000000000" pitchFamily="2" charset="2"/>
              <a:buChar char="Ø"/>
            </a:pPr>
            <a:r>
              <a:rPr lang="zh-CN" altLang="en-US" dirty="0"/>
              <a:t>在整合文档初稿时要在版本变更记录中写明每个组员负责的章节编号，以作为统计工作量的依据</a:t>
            </a:r>
            <a:endParaRPr lang="en-US" altLang="zh-CN" dirty="0"/>
          </a:p>
          <a:p>
            <a:pPr lvl="1">
              <a:lnSpc>
                <a:spcPct val="150000"/>
              </a:lnSpc>
              <a:spcBef>
                <a:spcPts val="0"/>
              </a:spcBef>
              <a:spcAft>
                <a:spcPts val="0"/>
              </a:spcAft>
              <a:buFont typeface="Wingdings" panose="05000000000000000000" pitchFamily="2" charset="2"/>
              <a:buChar char="Ø"/>
            </a:pPr>
            <a:r>
              <a:rPr lang="zh-CN" altLang="en-US" dirty="0"/>
              <a:t>详细完整的版本变更记录也会使统计每个文档的更新版本数变得容易</a:t>
            </a:r>
            <a:endParaRPr lang="en-US" altLang="zh-CN" dirty="0"/>
          </a:p>
          <a:p>
            <a:pPr>
              <a:lnSpc>
                <a:spcPct val="150000"/>
              </a:lnSpc>
              <a:spcBef>
                <a:spcPts val="0"/>
              </a:spcBef>
              <a:spcAft>
                <a:spcPts val="0"/>
              </a:spcAft>
            </a:pPr>
            <a:r>
              <a:rPr lang="zh-CN" altLang="en-US" dirty="0"/>
              <a:t>其他工时的统计只能参考组员在工作日志中上报的相关工时</a:t>
            </a:r>
          </a:p>
        </p:txBody>
      </p:sp>
    </p:spTree>
    <p:extLst>
      <p:ext uri="{BB962C8B-B14F-4D97-AF65-F5344CB8AC3E}">
        <p14:creationId xmlns:p14="http://schemas.microsoft.com/office/powerpoint/2010/main" val="337677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0161-C5E3-428D-8444-60BEBBD299FF}"/>
              </a:ext>
            </a:extLst>
          </p:cNvPr>
          <p:cNvSpPr>
            <a:spLocks noGrp="1"/>
          </p:cNvSpPr>
          <p:nvPr>
            <p:ph type="title"/>
          </p:nvPr>
        </p:nvSpPr>
        <p:spPr/>
        <p:txBody>
          <a:bodyPr/>
          <a:lstStyle/>
          <a:p>
            <a:r>
              <a:rPr lang="zh-CN" altLang="en-US" dirty="0"/>
              <a:t>总结内容</a:t>
            </a:r>
            <a:endParaRPr lang="en-US" dirty="0"/>
          </a:p>
        </p:txBody>
      </p:sp>
      <p:sp>
        <p:nvSpPr>
          <p:cNvPr id="4" name="内容占位符 3">
            <a:extLst>
              <a:ext uri="{FF2B5EF4-FFF2-40B4-BE49-F238E27FC236}">
                <a16:creationId xmlns:a16="http://schemas.microsoft.com/office/drawing/2014/main" id="{D512FC89-ADDF-447D-B516-A9734C4D27EA}"/>
              </a:ext>
            </a:extLst>
          </p:cNvPr>
          <p:cNvSpPr>
            <a:spLocks noGrp="1"/>
          </p:cNvSpPr>
          <p:nvPr>
            <p:ph idx="1"/>
          </p:nvPr>
        </p:nvSpPr>
        <p:spPr>
          <a:xfrm>
            <a:off x="4122425" y="1701455"/>
            <a:ext cx="3947150" cy="4684630"/>
          </a:xfrm>
        </p:spPr>
        <p:txBody>
          <a:bodyPr/>
          <a:lstStyle/>
          <a:p>
            <a:r>
              <a:rPr lang="zh-CN" altLang="en-US" dirty="0"/>
              <a:t>文档规模和工作量简单回顾</a:t>
            </a:r>
            <a:endParaRPr lang="en-US" altLang="zh-CN" dirty="0"/>
          </a:p>
          <a:p>
            <a:endParaRPr lang="en-US" altLang="zh-CN" dirty="0"/>
          </a:p>
          <a:p>
            <a:r>
              <a:rPr lang="zh-CN" altLang="en-US" dirty="0"/>
              <a:t>实验</a:t>
            </a:r>
            <a:r>
              <a:rPr lang="en-US" altLang="zh-CN" dirty="0"/>
              <a:t>6-8</a:t>
            </a:r>
            <a:r>
              <a:rPr lang="zh-CN" altLang="en-US" dirty="0"/>
              <a:t>统计数据来源分析</a:t>
            </a:r>
            <a:endParaRPr lang="en-US" altLang="zh-CN" dirty="0"/>
          </a:p>
          <a:p>
            <a:endParaRPr lang="en-US" altLang="zh-CN" dirty="0"/>
          </a:p>
          <a:p>
            <a:r>
              <a:rPr lang="zh-CN" altLang="en-US" dirty="0"/>
              <a:t>产出物质量评估</a:t>
            </a:r>
            <a:endParaRPr lang="en-US" altLang="zh-CN" dirty="0"/>
          </a:p>
          <a:p>
            <a:endParaRPr lang="en-US" altLang="zh-CN" dirty="0"/>
          </a:p>
          <a:p>
            <a:r>
              <a:rPr lang="zh-CN" altLang="en-US" dirty="0"/>
              <a:t>项目有效方法</a:t>
            </a:r>
            <a:endParaRPr lang="en-US" altLang="zh-CN" dirty="0"/>
          </a:p>
          <a:p>
            <a:endParaRPr lang="en-US" altLang="zh-CN" dirty="0"/>
          </a:p>
          <a:p>
            <a:r>
              <a:rPr lang="zh-CN" altLang="en-US" dirty="0"/>
              <a:t>课程总结和建议</a:t>
            </a:r>
          </a:p>
        </p:txBody>
      </p:sp>
    </p:spTree>
    <p:extLst>
      <p:ext uri="{BB962C8B-B14F-4D97-AF65-F5344CB8AC3E}">
        <p14:creationId xmlns:p14="http://schemas.microsoft.com/office/powerpoint/2010/main" val="427363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课程建议</a:t>
            </a:r>
          </a:p>
        </p:txBody>
      </p:sp>
      <p:sp>
        <p:nvSpPr>
          <p:cNvPr id="3" name="内容占位符 2"/>
          <p:cNvSpPr>
            <a:spLocks noGrp="1"/>
          </p:cNvSpPr>
          <p:nvPr>
            <p:ph idx="1"/>
          </p:nvPr>
        </p:nvSpPr>
        <p:spPr>
          <a:xfrm>
            <a:off x="1285435" y="2354707"/>
            <a:ext cx="9701564" cy="2823248"/>
          </a:xfrm>
        </p:spPr>
        <p:txBody>
          <a:bodyPr/>
          <a:lstStyle/>
          <a:p>
            <a:r>
              <a:rPr lang="zh-CN" altLang="zh-CN" dirty="0"/>
              <a:t>增加更多的关于软件工程本身课程内容的一些教学环节</a:t>
            </a:r>
            <a:endParaRPr lang="en-US" altLang="zh-CN" dirty="0"/>
          </a:p>
          <a:p>
            <a:pPr lvl="1"/>
            <a:r>
              <a:rPr lang="zh-CN" altLang="zh-CN" dirty="0"/>
              <a:t>由于软件工程实验课是必修课，但难免有许多同学并没有在本科或者研究生阶段进行过软件工程的系统性学习。</a:t>
            </a:r>
            <a:endParaRPr lang="en-US" altLang="zh-CN" dirty="0"/>
          </a:p>
          <a:p>
            <a:endParaRPr lang="zh-CN" altLang="zh-CN" dirty="0"/>
          </a:p>
          <a:p>
            <a:r>
              <a:rPr lang="zh-CN" altLang="zh-CN" dirty="0"/>
              <a:t>课程的节奏需要更多的调整</a:t>
            </a:r>
            <a:endParaRPr lang="en-US" altLang="zh-CN" dirty="0"/>
          </a:p>
          <a:p>
            <a:pPr lvl="1"/>
            <a:r>
              <a:rPr lang="zh-CN" altLang="zh-CN" dirty="0"/>
              <a:t>避免在开发</a:t>
            </a:r>
            <a:r>
              <a:rPr lang="en-US" altLang="zh-CN" dirty="0"/>
              <a:t>+</a:t>
            </a:r>
            <a:r>
              <a:rPr lang="zh-CN" altLang="zh-CN" dirty="0"/>
              <a:t>测试环节十分繁忙，而课程后期相对空闲的情况。</a:t>
            </a:r>
          </a:p>
          <a:p>
            <a:pPr>
              <a:lnSpc>
                <a:spcPct val="150000"/>
              </a:lnSpc>
              <a:spcBef>
                <a:spcPts val="0"/>
              </a:spcBef>
              <a:spcAft>
                <a:spcPts val="0"/>
              </a:spcAft>
            </a:pPr>
            <a:endParaRPr lang="zh-CN" altLang="en-US" dirty="0"/>
          </a:p>
        </p:txBody>
      </p:sp>
    </p:spTree>
    <p:extLst>
      <p:ext uri="{BB962C8B-B14F-4D97-AF65-F5344CB8AC3E}">
        <p14:creationId xmlns:p14="http://schemas.microsoft.com/office/powerpoint/2010/main" val="337832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谢谢</a:t>
            </a:r>
          </a:p>
        </p:txBody>
      </p:sp>
    </p:spTree>
    <p:extLst>
      <p:ext uri="{BB962C8B-B14F-4D97-AF65-F5344CB8AC3E}">
        <p14:creationId xmlns:p14="http://schemas.microsoft.com/office/powerpoint/2010/main" val="720157582"/>
      </p:ext>
    </p:extLst>
  </p:cSld>
  <p:clrMapOvr>
    <a:masterClrMapping/>
  </p:clrMapOvr>
  <mc:AlternateContent xmlns:mc="http://schemas.openxmlformats.org/markup-compatibility/2006" xmlns:p14="http://schemas.microsoft.com/office/powerpoint/2010/main">
    <mc:Choice Requires="p14">
      <p:transition spd="med" p14:dur="700" advTm="1345">
        <p:fade/>
      </p:transition>
    </mc:Choice>
    <mc:Fallback xmlns="">
      <p:transition spd="med" advTm="1345">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各阶段试验工作量回顾</a:t>
            </a:r>
          </a:p>
        </p:txBody>
      </p:sp>
      <p:pic>
        <p:nvPicPr>
          <p:cNvPr id="9" name="内容占位符 8">
            <a:extLst>
              <a:ext uri="{FF2B5EF4-FFF2-40B4-BE49-F238E27FC236}">
                <a16:creationId xmlns:a16="http://schemas.microsoft.com/office/drawing/2014/main" id="{F4A3C97F-79BC-464C-A23F-C180048369AF}"/>
              </a:ext>
            </a:extLst>
          </p:cNvPr>
          <p:cNvPicPr>
            <a:picLocks noGrp="1" noChangeAspect="1"/>
          </p:cNvPicPr>
          <p:nvPr>
            <p:ph sz="half" idx="1"/>
          </p:nvPr>
        </p:nvPicPr>
        <p:blipFill>
          <a:blip r:embed="rId2"/>
          <a:stretch>
            <a:fillRect/>
          </a:stretch>
        </p:blipFill>
        <p:spPr>
          <a:xfrm>
            <a:off x="540525" y="4226603"/>
            <a:ext cx="5760650" cy="2183158"/>
          </a:xfrm>
          <a:prstGeom prst="rect">
            <a:avLst/>
          </a:prstGeom>
        </p:spPr>
      </p:pic>
      <p:pic>
        <p:nvPicPr>
          <p:cNvPr id="10" name="图片 9">
            <a:extLst>
              <a:ext uri="{FF2B5EF4-FFF2-40B4-BE49-F238E27FC236}">
                <a16:creationId xmlns:a16="http://schemas.microsoft.com/office/drawing/2014/main" id="{302CDF4F-7062-41BA-B8D6-5CA46C4B3FDE}"/>
              </a:ext>
            </a:extLst>
          </p:cNvPr>
          <p:cNvPicPr>
            <a:picLocks noChangeAspect="1"/>
          </p:cNvPicPr>
          <p:nvPr/>
        </p:nvPicPr>
        <p:blipFill>
          <a:blip r:embed="rId3"/>
          <a:stretch>
            <a:fillRect/>
          </a:stretch>
        </p:blipFill>
        <p:spPr>
          <a:xfrm>
            <a:off x="485663" y="1700413"/>
            <a:ext cx="5870373" cy="2211943"/>
          </a:xfrm>
          <a:prstGeom prst="rect">
            <a:avLst/>
          </a:prstGeom>
        </p:spPr>
      </p:pic>
      <p:pic>
        <p:nvPicPr>
          <p:cNvPr id="11" name="图片 10">
            <a:extLst>
              <a:ext uri="{FF2B5EF4-FFF2-40B4-BE49-F238E27FC236}">
                <a16:creationId xmlns:a16="http://schemas.microsoft.com/office/drawing/2014/main" id="{5354EBDA-7B02-49F5-B6F0-29E1138107CB}"/>
              </a:ext>
            </a:extLst>
          </p:cNvPr>
          <p:cNvPicPr>
            <a:picLocks noChangeAspect="1"/>
          </p:cNvPicPr>
          <p:nvPr/>
        </p:nvPicPr>
        <p:blipFill>
          <a:blip r:embed="rId4"/>
          <a:stretch>
            <a:fillRect/>
          </a:stretch>
        </p:blipFill>
        <p:spPr>
          <a:xfrm>
            <a:off x="7687589" y="2159951"/>
            <a:ext cx="3096257" cy="1144151"/>
          </a:xfrm>
          <a:prstGeom prst="rect">
            <a:avLst/>
          </a:prstGeom>
        </p:spPr>
      </p:pic>
      <p:pic>
        <p:nvPicPr>
          <p:cNvPr id="12" name="图片 11">
            <a:extLst>
              <a:ext uri="{FF2B5EF4-FFF2-40B4-BE49-F238E27FC236}">
                <a16:creationId xmlns:a16="http://schemas.microsoft.com/office/drawing/2014/main" id="{B081939D-30EF-4A7B-81BD-5C0D42B01DDB}"/>
              </a:ext>
            </a:extLst>
          </p:cNvPr>
          <p:cNvPicPr>
            <a:picLocks noChangeAspect="1"/>
          </p:cNvPicPr>
          <p:nvPr/>
        </p:nvPicPr>
        <p:blipFill>
          <a:blip r:embed="rId5"/>
          <a:stretch>
            <a:fillRect/>
          </a:stretch>
        </p:blipFill>
        <p:spPr>
          <a:xfrm>
            <a:off x="6625992" y="3711553"/>
            <a:ext cx="5219450" cy="2295109"/>
          </a:xfrm>
          <a:prstGeom prst="rect">
            <a:avLst/>
          </a:prstGeom>
        </p:spPr>
      </p:pic>
    </p:spTree>
    <p:extLst>
      <p:ext uri="{BB962C8B-B14F-4D97-AF65-F5344CB8AC3E}">
        <p14:creationId xmlns:p14="http://schemas.microsoft.com/office/powerpoint/2010/main" val="243884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各阶段试验工作量回顾</a:t>
            </a:r>
          </a:p>
        </p:txBody>
      </p:sp>
      <p:pic>
        <p:nvPicPr>
          <p:cNvPr id="5" name="内容占位符 4">
            <a:extLst>
              <a:ext uri="{FF2B5EF4-FFF2-40B4-BE49-F238E27FC236}">
                <a16:creationId xmlns:a16="http://schemas.microsoft.com/office/drawing/2014/main" id="{6CC6FD1D-56FC-4EBA-A063-901A9B2855E7}"/>
              </a:ext>
            </a:extLst>
          </p:cNvPr>
          <p:cNvPicPr>
            <a:picLocks noGrp="1" noChangeAspect="1"/>
          </p:cNvPicPr>
          <p:nvPr>
            <p:ph sz="half" idx="1"/>
          </p:nvPr>
        </p:nvPicPr>
        <p:blipFill>
          <a:blip r:embed="rId2"/>
          <a:stretch>
            <a:fillRect/>
          </a:stretch>
        </p:blipFill>
        <p:spPr>
          <a:xfrm>
            <a:off x="416911" y="4718956"/>
            <a:ext cx="4990661" cy="1904647"/>
          </a:xfrm>
          <a:prstGeom prst="rect">
            <a:avLst/>
          </a:prstGeom>
        </p:spPr>
      </p:pic>
      <p:pic>
        <p:nvPicPr>
          <p:cNvPr id="6" name="图片 5">
            <a:extLst>
              <a:ext uri="{FF2B5EF4-FFF2-40B4-BE49-F238E27FC236}">
                <a16:creationId xmlns:a16="http://schemas.microsoft.com/office/drawing/2014/main" id="{EF2B60A0-197D-438E-B7AE-6FE08542A3B5}"/>
              </a:ext>
            </a:extLst>
          </p:cNvPr>
          <p:cNvPicPr>
            <a:picLocks noChangeAspect="1"/>
          </p:cNvPicPr>
          <p:nvPr/>
        </p:nvPicPr>
        <p:blipFill>
          <a:blip r:embed="rId3"/>
          <a:stretch>
            <a:fillRect/>
          </a:stretch>
        </p:blipFill>
        <p:spPr>
          <a:xfrm>
            <a:off x="8160886" y="1573172"/>
            <a:ext cx="3840052" cy="1753477"/>
          </a:xfrm>
          <a:prstGeom prst="rect">
            <a:avLst/>
          </a:prstGeom>
        </p:spPr>
      </p:pic>
      <p:pic>
        <p:nvPicPr>
          <p:cNvPr id="7" name="图片 6">
            <a:extLst>
              <a:ext uri="{FF2B5EF4-FFF2-40B4-BE49-F238E27FC236}">
                <a16:creationId xmlns:a16="http://schemas.microsoft.com/office/drawing/2014/main" id="{C464BD06-F77D-4858-BD9A-230288041CB6}"/>
              </a:ext>
            </a:extLst>
          </p:cNvPr>
          <p:cNvPicPr>
            <a:picLocks noChangeAspect="1"/>
          </p:cNvPicPr>
          <p:nvPr/>
        </p:nvPicPr>
        <p:blipFill>
          <a:blip r:embed="rId4"/>
          <a:stretch>
            <a:fillRect/>
          </a:stretch>
        </p:blipFill>
        <p:spPr>
          <a:xfrm>
            <a:off x="7889878" y="3630052"/>
            <a:ext cx="4074428" cy="1185617"/>
          </a:xfrm>
          <a:prstGeom prst="rect">
            <a:avLst/>
          </a:prstGeom>
        </p:spPr>
      </p:pic>
      <p:pic>
        <p:nvPicPr>
          <p:cNvPr id="8" name="图片 7">
            <a:extLst>
              <a:ext uri="{FF2B5EF4-FFF2-40B4-BE49-F238E27FC236}">
                <a16:creationId xmlns:a16="http://schemas.microsoft.com/office/drawing/2014/main" id="{8EE425AF-6466-49DA-A25E-9398230416EB}"/>
              </a:ext>
            </a:extLst>
          </p:cNvPr>
          <p:cNvPicPr>
            <a:picLocks noChangeAspect="1"/>
          </p:cNvPicPr>
          <p:nvPr/>
        </p:nvPicPr>
        <p:blipFill>
          <a:blip r:embed="rId5"/>
          <a:stretch>
            <a:fillRect/>
          </a:stretch>
        </p:blipFill>
        <p:spPr>
          <a:xfrm>
            <a:off x="7110663" y="5119072"/>
            <a:ext cx="4853643" cy="1420061"/>
          </a:xfrm>
          <a:prstGeom prst="rect">
            <a:avLst/>
          </a:prstGeom>
        </p:spPr>
      </p:pic>
      <p:pic>
        <p:nvPicPr>
          <p:cNvPr id="15" name="图片 14">
            <a:extLst>
              <a:ext uri="{FF2B5EF4-FFF2-40B4-BE49-F238E27FC236}">
                <a16:creationId xmlns:a16="http://schemas.microsoft.com/office/drawing/2014/main" id="{13F2C546-C8DC-493B-8B5C-AD74DB86108C}"/>
              </a:ext>
            </a:extLst>
          </p:cNvPr>
          <p:cNvPicPr>
            <a:picLocks noChangeAspect="1"/>
          </p:cNvPicPr>
          <p:nvPr/>
        </p:nvPicPr>
        <p:blipFill>
          <a:blip r:embed="rId6"/>
          <a:stretch>
            <a:fillRect/>
          </a:stretch>
        </p:blipFill>
        <p:spPr>
          <a:xfrm>
            <a:off x="5515806" y="1457024"/>
            <a:ext cx="2068857" cy="3662048"/>
          </a:xfrm>
          <a:prstGeom prst="rect">
            <a:avLst/>
          </a:prstGeom>
        </p:spPr>
      </p:pic>
      <p:pic>
        <p:nvPicPr>
          <p:cNvPr id="16" name="图片 15">
            <a:extLst>
              <a:ext uri="{FF2B5EF4-FFF2-40B4-BE49-F238E27FC236}">
                <a16:creationId xmlns:a16="http://schemas.microsoft.com/office/drawing/2014/main" id="{6ED23936-33B0-447E-AD9F-C9F810E92D2F}"/>
              </a:ext>
            </a:extLst>
          </p:cNvPr>
          <p:cNvPicPr>
            <a:picLocks noChangeAspect="1"/>
          </p:cNvPicPr>
          <p:nvPr/>
        </p:nvPicPr>
        <p:blipFill>
          <a:blip r:embed="rId7"/>
          <a:stretch>
            <a:fillRect/>
          </a:stretch>
        </p:blipFill>
        <p:spPr>
          <a:xfrm>
            <a:off x="443679" y="1383401"/>
            <a:ext cx="4893405" cy="3335556"/>
          </a:xfrm>
          <a:prstGeom prst="rect">
            <a:avLst/>
          </a:prstGeom>
        </p:spPr>
      </p:pic>
    </p:spTree>
    <p:extLst>
      <p:ext uri="{BB962C8B-B14F-4D97-AF65-F5344CB8AC3E}">
        <p14:creationId xmlns:p14="http://schemas.microsoft.com/office/powerpoint/2010/main" val="124740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整体工作量总结</a:t>
            </a:r>
          </a:p>
        </p:txBody>
      </p:sp>
      <p:sp>
        <p:nvSpPr>
          <p:cNvPr id="4" name="内容占位符 3">
            <a:extLst>
              <a:ext uri="{FF2B5EF4-FFF2-40B4-BE49-F238E27FC236}">
                <a16:creationId xmlns:a16="http://schemas.microsoft.com/office/drawing/2014/main" id="{BFD8BBF6-03BB-4CED-AFDB-2EB943B1289D}"/>
              </a:ext>
            </a:extLst>
          </p:cNvPr>
          <p:cNvSpPr>
            <a:spLocks noGrp="1"/>
          </p:cNvSpPr>
          <p:nvPr>
            <p:ph sz="half" idx="1"/>
          </p:nvPr>
        </p:nvSpPr>
        <p:spPr>
          <a:xfrm>
            <a:off x="1878004" y="1647832"/>
            <a:ext cx="8511471" cy="4738254"/>
          </a:xfrm>
        </p:spPr>
        <p:txBody>
          <a:bodyPr/>
          <a:lstStyle/>
          <a:p>
            <a:r>
              <a:rPr lang="zh-CN" altLang="en-US" dirty="0"/>
              <a:t>共计产出</a:t>
            </a:r>
            <a:r>
              <a:rPr lang="en-US" altLang="zh-CN" dirty="0"/>
              <a:t>12</a:t>
            </a:r>
            <a:r>
              <a:rPr lang="zh-CN" altLang="en-US" dirty="0"/>
              <a:t>份成品文档，字数总计超过</a:t>
            </a:r>
            <a:r>
              <a:rPr lang="en-US" altLang="zh-CN" dirty="0"/>
              <a:t>90000</a:t>
            </a:r>
            <a:r>
              <a:rPr lang="zh-CN" altLang="en-US" dirty="0"/>
              <a:t>字</a:t>
            </a:r>
            <a:endParaRPr lang="en-US" altLang="zh-CN" dirty="0"/>
          </a:p>
          <a:p>
            <a:endParaRPr lang="en-US" altLang="zh-CN" dirty="0"/>
          </a:p>
          <a:p>
            <a:r>
              <a:rPr lang="zh-CN" altLang="en-US" dirty="0"/>
              <a:t>共计产出</a:t>
            </a:r>
            <a:r>
              <a:rPr lang="en-US" altLang="zh-CN" dirty="0"/>
              <a:t>150+</a:t>
            </a:r>
            <a:r>
              <a:rPr lang="zh-CN" altLang="en-US" dirty="0"/>
              <a:t>图表（包括</a:t>
            </a:r>
            <a:r>
              <a:rPr lang="en-US" altLang="zh-CN" dirty="0"/>
              <a:t>RUCM</a:t>
            </a:r>
            <a:r>
              <a:rPr lang="zh-CN" altLang="en-US" dirty="0"/>
              <a:t>以及测试用例图）</a:t>
            </a:r>
            <a:endParaRPr lang="en-US" altLang="zh-CN" dirty="0"/>
          </a:p>
          <a:p>
            <a:endParaRPr lang="en-US" altLang="zh-CN" dirty="0"/>
          </a:p>
          <a:p>
            <a:r>
              <a:rPr lang="zh-CN" altLang="en-US" dirty="0"/>
              <a:t>总计编写了超过</a:t>
            </a:r>
            <a:r>
              <a:rPr lang="en-US" altLang="zh-CN" dirty="0"/>
              <a:t>10000</a:t>
            </a:r>
            <a:r>
              <a:rPr lang="zh-CN" altLang="en-US" dirty="0"/>
              <a:t>行代码，</a:t>
            </a:r>
            <a:r>
              <a:rPr lang="en-US" altLang="zh-CN" dirty="0"/>
              <a:t>186</a:t>
            </a:r>
            <a:r>
              <a:rPr lang="zh-CN" altLang="en-US" dirty="0"/>
              <a:t>次</a:t>
            </a:r>
            <a:r>
              <a:rPr lang="en-US" altLang="zh-CN" dirty="0"/>
              <a:t>commit</a:t>
            </a:r>
            <a:r>
              <a:rPr lang="zh-CN" altLang="en-US" dirty="0"/>
              <a:t>以及</a:t>
            </a:r>
            <a:r>
              <a:rPr lang="en-US" altLang="zh-CN" dirty="0"/>
              <a:t>80</a:t>
            </a:r>
            <a:r>
              <a:rPr lang="zh-CN" altLang="en-US" dirty="0"/>
              <a:t>次</a:t>
            </a:r>
            <a:r>
              <a:rPr lang="en-US" altLang="zh-CN" dirty="0" err="1"/>
              <a:t>pr</a:t>
            </a:r>
            <a:endParaRPr lang="en-US" altLang="zh-CN" dirty="0"/>
          </a:p>
          <a:p>
            <a:endParaRPr lang="en-US" altLang="zh-CN" dirty="0"/>
          </a:p>
          <a:p>
            <a:r>
              <a:rPr lang="zh-CN" altLang="en-US" dirty="0"/>
              <a:t>总计为别的小组提出了</a:t>
            </a:r>
            <a:r>
              <a:rPr lang="en-US" altLang="zh-CN" dirty="0"/>
              <a:t>208</a:t>
            </a:r>
            <a:r>
              <a:rPr lang="zh-CN" altLang="en-US" dirty="0"/>
              <a:t>条意见，处理了来自别组的</a:t>
            </a:r>
            <a:r>
              <a:rPr lang="en-US" altLang="zh-CN" dirty="0"/>
              <a:t>153</a:t>
            </a:r>
            <a:r>
              <a:rPr lang="zh-CN" altLang="en-US" dirty="0"/>
              <a:t>条意见</a:t>
            </a:r>
            <a:endParaRPr lang="en-US" altLang="zh-CN" dirty="0"/>
          </a:p>
          <a:p>
            <a:endParaRPr lang="en-US" altLang="zh-CN" dirty="0"/>
          </a:p>
          <a:p>
            <a:r>
              <a:rPr lang="zh-CN" altLang="en-US" dirty="0"/>
              <a:t>项目总体花费</a:t>
            </a:r>
            <a:r>
              <a:rPr lang="en-US" altLang="zh-CN"/>
              <a:t>500</a:t>
            </a:r>
            <a:r>
              <a:rPr lang="zh-CN" altLang="en-US"/>
              <a:t>工时</a:t>
            </a:r>
            <a:r>
              <a:rPr lang="zh-CN" altLang="en-US" dirty="0"/>
              <a:t>以上</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4637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文档规模对比</a:t>
            </a:r>
          </a:p>
        </p:txBody>
      </p:sp>
      <p:sp>
        <p:nvSpPr>
          <p:cNvPr id="3" name="内容占位符 2"/>
          <p:cNvSpPr>
            <a:spLocks noGrp="1"/>
          </p:cNvSpPr>
          <p:nvPr>
            <p:ph sz="half" idx="1"/>
          </p:nvPr>
        </p:nvSpPr>
        <p:spPr/>
        <p:txBody>
          <a:bodyPr/>
          <a:lstStyle/>
          <a:p>
            <a:pPr>
              <a:lnSpc>
                <a:spcPct val="150000"/>
              </a:lnSpc>
              <a:spcBef>
                <a:spcPts val="0"/>
              </a:spcBef>
              <a:spcAft>
                <a:spcPts val="0"/>
              </a:spcAft>
            </a:pPr>
            <a:r>
              <a:rPr lang="zh-CN" altLang="en-US" dirty="0"/>
              <a:t>由于实验</a:t>
            </a:r>
            <a:r>
              <a:rPr lang="en-US" altLang="zh-CN" dirty="0"/>
              <a:t>2</a:t>
            </a:r>
            <a:r>
              <a:rPr lang="zh-CN" altLang="en-US" dirty="0"/>
              <a:t>和实验</a:t>
            </a:r>
            <a:r>
              <a:rPr lang="en-US" altLang="zh-CN" dirty="0"/>
              <a:t>5</a:t>
            </a:r>
            <a:r>
              <a:rPr lang="zh-CN" altLang="en-US" dirty="0"/>
              <a:t>只有评审意见没有文档，因此未在其中展示</a:t>
            </a:r>
            <a:endParaRPr lang="en-US" altLang="zh-CN" dirty="0"/>
          </a:p>
          <a:p>
            <a:pPr>
              <a:lnSpc>
                <a:spcPct val="150000"/>
              </a:lnSpc>
              <a:spcBef>
                <a:spcPts val="0"/>
              </a:spcBef>
              <a:spcAft>
                <a:spcPts val="0"/>
              </a:spcAft>
            </a:pPr>
            <a:r>
              <a:rPr lang="zh-CN" altLang="en-US" dirty="0"/>
              <a:t>文档规模最大的是实验</a:t>
            </a:r>
            <a:r>
              <a:rPr lang="en-US" altLang="zh-CN" dirty="0"/>
              <a:t>4</a:t>
            </a:r>
            <a:r>
              <a:rPr lang="zh-CN" altLang="en-US" dirty="0"/>
              <a:t>和实验</a:t>
            </a:r>
            <a:r>
              <a:rPr lang="en-US" altLang="zh-CN" dirty="0"/>
              <a:t>1</a:t>
            </a:r>
            <a:r>
              <a:rPr lang="zh-CN" altLang="en-US" dirty="0"/>
              <a:t>，分别对应测试需求规格说明书和软件需求规格说明书</a:t>
            </a:r>
            <a:endParaRPr lang="en-US" altLang="zh-CN" dirty="0"/>
          </a:p>
          <a:p>
            <a:pPr>
              <a:lnSpc>
                <a:spcPct val="150000"/>
              </a:lnSpc>
              <a:spcBef>
                <a:spcPts val="0"/>
              </a:spcBef>
              <a:spcAft>
                <a:spcPts val="0"/>
              </a:spcAft>
            </a:pPr>
            <a:r>
              <a:rPr lang="zh-CN" altLang="en-US" dirty="0"/>
              <a:t>这一结果与我们在各实验上所花费的工时比例相同</a:t>
            </a:r>
          </a:p>
        </p:txBody>
      </p:sp>
      <p:graphicFrame>
        <p:nvGraphicFramePr>
          <p:cNvPr id="5" name="内容占位符 4"/>
          <p:cNvGraphicFramePr>
            <a:graphicFrameLocks noGrp="1"/>
          </p:cNvGraphicFramePr>
          <p:nvPr>
            <p:ph sz="half" idx="2"/>
          </p:nvPr>
        </p:nvGraphicFramePr>
        <p:xfrm>
          <a:off x="6230938" y="1479550"/>
          <a:ext cx="4754562" cy="47386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8992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0161-C5E3-428D-8444-60BEBBD299FF}"/>
              </a:ext>
            </a:extLst>
          </p:cNvPr>
          <p:cNvSpPr>
            <a:spLocks noGrp="1"/>
          </p:cNvSpPr>
          <p:nvPr>
            <p:ph type="title"/>
          </p:nvPr>
        </p:nvSpPr>
        <p:spPr/>
        <p:txBody>
          <a:bodyPr/>
          <a:lstStyle/>
          <a:p>
            <a:r>
              <a:rPr lang="zh-CN" altLang="en-US" dirty="0"/>
              <a:t>实验六：统计数据来源分析与说明</a:t>
            </a:r>
            <a:endParaRPr lang="en-US" dirty="0"/>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7A5A2AB3-0427-4E1C-9412-A47B93789E5E}"/>
                  </a:ext>
                </a:extLst>
              </p:cNvPr>
              <p:cNvSpPr txBox="1">
                <a:spLocks noGrp="1"/>
              </p:cNvSpPr>
              <p:nvPr>
                <p:ph idx="1"/>
              </p:nvPr>
            </p:nvSpPr>
            <p:spPr>
              <a:xfrm>
                <a:off x="691717" y="1553443"/>
                <a:ext cx="9166802" cy="498791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nSpc>
                    <a:spcPct val="120000"/>
                  </a:lnSpc>
                  <a:buFont typeface="Wingdings" pitchFamily="2" charset="2"/>
                  <a:buChar char="Ø"/>
                </a:pPr>
                <a:r>
                  <a:rPr lang="en-US" altLang="zh-CN" sz="2400" dirty="0"/>
                  <a:t> </a:t>
                </a:r>
                <a:r>
                  <a:rPr lang="zh-CN" altLang="en-US" sz="2400" dirty="0"/>
                  <a:t>数据</a:t>
                </a:r>
                <a:endParaRPr lang="en-US" altLang="zh-CN" sz="2400" dirty="0"/>
              </a:p>
              <a:p>
                <a:pPr lvl="1">
                  <a:lnSpc>
                    <a:spcPct val="120000"/>
                  </a:lnSpc>
                  <a:buFont typeface="Arial" panose="020B0604020202020204" pitchFamily="34" charset="0"/>
                  <a:buChar char="•"/>
                </a:pPr>
                <a:r>
                  <a:rPr lang="zh-CN" altLang="en-US" sz="2200" dirty="0"/>
                  <a:t>工作日志</a:t>
                </a:r>
                <a:endParaRPr lang="en-US" altLang="zh-CN" sz="2200" dirty="0"/>
              </a:p>
              <a:p>
                <a:pPr lvl="1">
                  <a:lnSpc>
                    <a:spcPct val="120000"/>
                  </a:lnSpc>
                  <a:buFont typeface="Arial" panose="020B0604020202020204" pitchFamily="34" charset="0"/>
                  <a:buChar char="•"/>
                </a:pPr>
                <a:r>
                  <a:rPr lang="en-US" altLang="zh-CN" sz="2200" dirty="0"/>
                  <a:t>MPP</a:t>
                </a:r>
              </a:p>
              <a:p>
                <a:pPr>
                  <a:lnSpc>
                    <a:spcPct val="120000"/>
                  </a:lnSpc>
                  <a:buFont typeface="Wingdings" pitchFamily="2" charset="2"/>
                  <a:buChar char="Ø"/>
                </a:pPr>
                <a:r>
                  <a:rPr lang="en-US" altLang="zh-CN" sz="2400" dirty="0"/>
                  <a:t> </a:t>
                </a:r>
                <a:r>
                  <a:rPr lang="zh-CN" altLang="en-US" sz="2400" dirty="0"/>
                  <a:t>完整性与准确性</a:t>
                </a:r>
                <a:endParaRPr lang="en-US" altLang="zh-CN" sz="2400" dirty="0"/>
              </a:p>
              <a:p>
                <a:pPr lvl="1">
                  <a:lnSpc>
                    <a:spcPct val="120000"/>
                  </a:lnSpc>
                  <a:buFont typeface="Arial" panose="020B0604020202020204" pitchFamily="34" charset="0"/>
                  <a:buChar char="•"/>
                </a:pPr>
                <a:r>
                  <a:rPr lang="zh-CN" altLang="en-US" sz="2200" dirty="0"/>
                  <a:t>影响因素</a:t>
                </a:r>
                <a:endParaRPr lang="en-US" altLang="zh-CN" sz="2200" dirty="0"/>
              </a:p>
              <a:p>
                <a:pPr>
                  <a:lnSpc>
                    <a:spcPct val="120000"/>
                  </a:lnSpc>
                  <a:buFont typeface="Wingdings" pitchFamily="2" charset="2"/>
                  <a:buChar char="Ø"/>
                </a:pPr>
                <a:r>
                  <a:rPr lang="zh-CN" altLang="en-US" sz="2400" dirty="0"/>
                  <a:t> 误差估计</a:t>
                </a:r>
                <a:endParaRPr lang="en-US" altLang="zh-CN" sz="2400" dirty="0"/>
              </a:p>
              <a:p>
                <a:pPr lvl="1">
                  <a:lnSpc>
                    <a:spcPct val="120000"/>
                  </a:lnSpc>
                  <a:buFont typeface="Arial" panose="020B0604020202020204" pitchFamily="34" charset="0"/>
                  <a:buChar char="•"/>
                </a:pPr>
                <a:r>
                  <a:rPr lang="zh-CN" altLang="en-US" sz="2200" dirty="0"/>
                  <a:t>总耗时：</a:t>
                </a:r>
                <a:r>
                  <a:rPr lang="en-US" altLang="zh-CN" sz="2200" dirty="0"/>
                  <a:t>529</a:t>
                </a:r>
                <a:r>
                  <a:rPr lang="zh-CN" altLang="en-US" sz="2200" dirty="0"/>
                  <a:t>小时</a:t>
                </a:r>
                <a:endParaRPr lang="en-US" altLang="zh-CN" sz="2200" dirty="0"/>
              </a:p>
              <a:p>
                <a:pPr lvl="1">
                  <a:lnSpc>
                    <a:spcPct val="120000"/>
                  </a:lnSpc>
                  <a:buFont typeface="Arial" panose="020B0604020202020204" pitchFamily="34" charset="0"/>
                  <a:buChar char="•"/>
                </a:pPr>
                <a:r>
                  <a:rPr lang="zh-CN" altLang="en-US" sz="2200" dirty="0"/>
                  <a:t>总任务数：</a:t>
                </a:r>
                <a:r>
                  <a:rPr lang="en-US" altLang="zh-CN" sz="2200" dirty="0"/>
                  <a:t>217</a:t>
                </a:r>
              </a:p>
              <a:p>
                <a:pPr lvl="1">
                  <a:lnSpc>
                    <a:spcPct val="120000"/>
                  </a:lnSpc>
                  <a:buFont typeface="Arial" panose="020B0604020202020204" pitchFamily="34" charset="0"/>
                  <a:buChar char="•"/>
                </a:pPr>
                <a:r>
                  <a:rPr lang="zh-CN" altLang="en-US" sz="2200" dirty="0"/>
                  <a:t>最大误差率：</a:t>
                </a: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217×0.5</m:t>
                        </m:r>
                      </m:num>
                      <m:den>
                        <m:r>
                          <a:rPr lang="en-US" altLang="zh-CN" i="1">
                            <a:latin typeface="Cambria Math" panose="02040503050406030204" pitchFamily="18" charset="0"/>
                          </a:rPr>
                          <m:t>217×0.5+529</m:t>
                        </m:r>
                      </m:den>
                    </m:f>
                    <m:r>
                      <a:rPr lang="en-US" altLang="zh-CN" i="1">
                        <a:latin typeface="Cambria Math" panose="02040503050406030204" pitchFamily="18" charset="0"/>
                      </a:rPr>
                      <m:t>≈17%</m:t>
                    </m:r>
                  </m:oMath>
                </a14:m>
                <a:endParaRPr lang="en-US" altLang="zh-CN" sz="2200" dirty="0"/>
              </a:p>
            </p:txBody>
          </p:sp>
        </mc:Choice>
        <mc:Fallback xmlns="">
          <p:sp>
            <p:nvSpPr>
              <p:cNvPr id="5" name="内容占位符 2">
                <a:extLst>
                  <a:ext uri="{FF2B5EF4-FFF2-40B4-BE49-F238E27FC236}">
                    <a16:creationId xmlns:a16="http://schemas.microsoft.com/office/drawing/2014/main" id="{7A5A2AB3-0427-4E1C-9412-A47B93789E5E}"/>
                  </a:ext>
                </a:extLst>
              </p:cNvPr>
              <p:cNvSpPr txBox="1">
                <a:spLocks noGrp="1" noRot="1" noChangeAspect="1" noMove="1" noResize="1" noEditPoints="1" noAdjustHandles="1" noChangeArrowheads="1" noChangeShapeType="1" noTextEdit="1"/>
              </p:cNvSpPr>
              <p:nvPr>
                <p:ph idx="1"/>
              </p:nvPr>
            </p:nvSpPr>
            <p:spPr>
              <a:xfrm>
                <a:off x="691717" y="1553443"/>
                <a:ext cx="9166802" cy="4987918"/>
              </a:xfrm>
              <a:prstGeom prst="rect">
                <a:avLst/>
              </a:prstGeom>
              <a:blipFill>
                <a:blip r:embed="rId3"/>
                <a:stretch>
                  <a:fillRect l="-864" t="-244"/>
                </a:stretch>
              </a:blipFill>
            </p:spPr>
            <p:txBody>
              <a:bodyPr/>
              <a:lstStyle/>
              <a:p>
                <a:r>
                  <a:rPr lang="zh-CN" altLang="en-US">
                    <a:noFill/>
                  </a:rPr>
                  <a:t> </a:t>
                </a:r>
              </a:p>
            </p:txBody>
          </p:sp>
        </mc:Fallback>
      </mc:AlternateContent>
      <p:graphicFrame>
        <p:nvGraphicFramePr>
          <p:cNvPr id="8" name="表格 7">
            <a:extLst>
              <a:ext uri="{FF2B5EF4-FFF2-40B4-BE49-F238E27FC236}">
                <a16:creationId xmlns:a16="http://schemas.microsoft.com/office/drawing/2014/main" id="{F6F4E0B0-EAAC-4646-BCF9-4DAF41B5E50D}"/>
              </a:ext>
            </a:extLst>
          </p:cNvPr>
          <p:cNvGraphicFramePr>
            <a:graphicFrameLocks noGrp="1"/>
          </p:cNvGraphicFramePr>
          <p:nvPr/>
        </p:nvGraphicFramePr>
        <p:xfrm>
          <a:off x="4774623" y="1309257"/>
          <a:ext cx="7032336" cy="741680"/>
        </p:xfrm>
        <a:graphic>
          <a:graphicData uri="http://schemas.openxmlformats.org/drawingml/2006/table">
            <a:tbl>
              <a:tblPr firstRow="1" bandRow="1">
                <a:tableStyleId>{2D5ABB26-0587-4C30-8999-92F81FD0307C}</a:tableStyleId>
              </a:tblPr>
              <a:tblGrid>
                <a:gridCol w="3516168">
                  <a:extLst>
                    <a:ext uri="{9D8B030D-6E8A-4147-A177-3AD203B41FA5}">
                      <a16:colId xmlns:a16="http://schemas.microsoft.com/office/drawing/2014/main" val="1553376926"/>
                    </a:ext>
                  </a:extLst>
                </a:gridCol>
                <a:gridCol w="3516168">
                  <a:extLst>
                    <a:ext uri="{9D8B030D-6E8A-4147-A177-3AD203B41FA5}">
                      <a16:colId xmlns:a16="http://schemas.microsoft.com/office/drawing/2014/main" val="4124435573"/>
                    </a:ext>
                  </a:extLst>
                </a:gridCol>
              </a:tblGrid>
              <a:tr h="370840">
                <a:tc>
                  <a:txBody>
                    <a:bodyPr/>
                    <a:lstStyle/>
                    <a:p>
                      <a:pPr algn="ctr"/>
                      <a:r>
                        <a:rPr lang="zh-CN" altLang="en-US" dirty="0"/>
                        <a:t>工作日志</a:t>
                      </a:r>
                    </a:p>
                  </a:txBody>
                  <a:tcPr anchor="ctr"/>
                </a:tc>
                <a:tc>
                  <a:txBody>
                    <a:bodyPr/>
                    <a:lstStyle/>
                    <a:p>
                      <a:pPr algn="ctr"/>
                      <a:r>
                        <a:rPr lang="en-US" altLang="zh-CN" dirty="0"/>
                        <a:t>MPP</a:t>
                      </a:r>
                      <a:endParaRPr lang="zh-CN" altLang="en-US" dirty="0"/>
                    </a:p>
                  </a:txBody>
                  <a:tcPr anchor="ctr"/>
                </a:tc>
                <a:extLst>
                  <a:ext uri="{0D108BD9-81ED-4DB2-BD59-A6C34878D82A}">
                    <a16:rowId xmlns:a16="http://schemas.microsoft.com/office/drawing/2014/main" val="3220737734"/>
                  </a:ext>
                </a:extLst>
              </a:tr>
              <a:tr h="370840">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784425891"/>
                  </a:ext>
                </a:extLst>
              </a:tr>
            </a:tbl>
          </a:graphicData>
        </a:graphic>
      </p:graphicFrame>
      <p:pic>
        <p:nvPicPr>
          <p:cNvPr id="10" name="图片 9">
            <a:extLst>
              <a:ext uri="{FF2B5EF4-FFF2-40B4-BE49-F238E27FC236}">
                <a16:creationId xmlns:a16="http://schemas.microsoft.com/office/drawing/2014/main" id="{2F2CEAFF-0605-41C9-AFC8-158C76E45B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80363" y="1738367"/>
            <a:ext cx="1759527" cy="5025664"/>
          </a:xfrm>
          <a:prstGeom prst="rect">
            <a:avLst/>
          </a:prstGeom>
        </p:spPr>
      </p:pic>
      <p:pic>
        <p:nvPicPr>
          <p:cNvPr id="11" name="图片 10">
            <a:extLst>
              <a:ext uri="{FF2B5EF4-FFF2-40B4-BE49-F238E27FC236}">
                <a16:creationId xmlns:a16="http://schemas.microsoft.com/office/drawing/2014/main" id="{D1A60414-591D-4AD4-80EA-3B4DA0BCEA23}"/>
              </a:ext>
            </a:extLst>
          </p:cNvPr>
          <p:cNvPicPr>
            <a:picLocks noChangeAspect="1"/>
          </p:cNvPicPr>
          <p:nvPr/>
        </p:nvPicPr>
        <p:blipFill>
          <a:blip r:embed="rId5"/>
          <a:stretch>
            <a:fillRect/>
          </a:stretch>
        </p:blipFill>
        <p:spPr>
          <a:xfrm>
            <a:off x="8487281" y="2122627"/>
            <a:ext cx="3187261" cy="3849549"/>
          </a:xfrm>
          <a:prstGeom prst="rect">
            <a:avLst/>
          </a:prstGeom>
        </p:spPr>
      </p:pic>
    </p:spTree>
    <p:extLst>
      <p:ext uri="{BB962C8B-B14F-4D97-AF65-F5344CB8AC3E}">
        <p14:creationId xmlns:p14="http://schemas.microsoft.com/office/powerpoint/2010/main" val="230982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0161-C5E3-428D-8444-60BEBBD299FF}"/>
              </a:ext>
            </a:extLst>
          </p:cNvPr>
          <p:cNvSpPr>
            <a:spLocks noGrp="1"/>
          </p:cNvSpPr>
          <p:nvPr>
            <p:ph type="title"/>
          </p:nvPr>
        </p:nvSpPr>
        <p:spPr/>
        <p:txBody>
          <a:bodyPr/>
          <a:lstStyle/>
          <a:p>
            <a:r>
              <a:rPr lang="zh-CN" altLang="en-US" dirty="0"/>
              <a:t>实验七：统计数据来源分析与说明</a:t>
            </a:r>
            <a:endParaRPr lang="en-US" dirty="0"/>
          </a:p>
        </p:txBody>
      </p:sp>
      <p:sp>
        <p:nvSpPr>
          <p:cNvPr id="6" name="文本框 5">
            <a:extLst>
              <a:ext uri="{FF2B5EF4-FFF2-40B4-BE49-F238E27FC236}">
                <a16:creationId xmlns:a16="http://schemas.microsoft.com/office/drawing/2014/main" id="{E3190929-167E-4526-BCFC-D5BB4EFB6C05}"/>
              </a:ext>
            </a:extLst>
          </p:cNvPr>
          <p:cNvSpPr txBox="1"/>
          <p:nvPr/>
        </p:nvSpPr>
        <p:spPr>
          <a:xfrm>
            <a:off x="1400502" y="1949669"/>
            <a:ext cx="9390995" cy="4093428"/>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同时覆盖所有制品文档以及代码仓库，确保完整性</a:t>
            </a:r>
            <a:endParaRPr lang="en-US" altLang="zh-CN" sz="2000" dirty="0"/>
          </a:p>
          <a:p>
            <a:endParaRPr lang="en-US" altLang="zh-CN" sz="2000" dirty="0"/>
          </a:p>
          <a:p>
            <a:endParaRPr lang="en-US" altLang="zh-CN" sz="2000" dirty="0"/>
          </a:p>
          <a:p>
            <a:endParaRPr lang="en-US" altLang="zh-CN" sz="2000" dirty="0"/>
          </a:p>
          <a:p>
            <a:pPr marL="285750" indent="-285750">
              <a:buFont typeface="Arial" panose="020B0604020202020204" pitchFamily="34" charset="0"/>
              <a:buChar char="•"/>
            </a:pPr>
            <a:r>
              <a:rPr lang="zh-CN" altLang="en-US" sz="2000" dirty="0"/>
              <a:t>统计数据来源：</a:t>
            </a:r>
            <a:r>
              <a:rPr lang="en-US" altLang="zh-CN" sz="2000" dirty="0"/>
              <a:t>			</a:t>
            </a:r>
            <a:r>
              <a:rPr lang="en-US" altLang="zh-CN" sz="2000" dirty="0" err="1"/>
              <a:t>Github</a:t>
            </a:r>
            <a:r>
              <a:rPr lang="zh-CN" altLang="en-US" sz="2000" dirty="0"/>
              <a:t>提交日志</a:t>
            </a:r>
            <a:endParaRPr lang="en-US" altLang="zh-CN" sz="2000" dirty="0"/>
          </a:p>
          <a:p>
            <a:r>
              <a:rPr lang="en-US" altLang="zh-CN" sz="2000" dirty="0"/>
              <a:t>			   				</a:t>
            </a:r>
          </a:p>
          <a:p>
            <a:r>
              <a:rPr lang="en-US" altLang="zh-CN" sz="2000" dirty="0"/>
              <a:t>							</a:t>
            </a:r>
            <a:r>
              <a:rPr lang="zh-CN" altLang="en-US" sz="2000" dirty="0"/>
              <a:t>文档内部版本变更情况表</a:t>
            </a:r>
            <a:endParaRPr lang="en-US" altLang="zh-CN" sz="2000" dirty="0"/>
          </a:p>
          <a:p>
            <a:endParaRPr lang="en-US" altLang="zh-CN" sz="2000" dirty="0"/>
          </a:p>
          <a:p>
            <a:endParaRPr lang="en-US" altLang="zh-CN" sz="2000" dirty="0"/>
          </a:p>
          <a:p>
            <a:endParaRPr lang="en-US" altLang="zh-CN" sz="2000" dirty="0"/>
          </a:p>
          <a:p>
            <a:pPr marL="285750" indent="-285750">
              <a:buFont typeface="Arial" panose="020B0604020202020204" pitchFamily="34" charset="0"/>
              <a:buChar char="•"/>
            </a:pPr>
            <a:r>
              <a:rPr lang="zh-CN" altLang="en-US" sz="2000" dirty="0"/>
              <a:t>如何保证数据来源可靠：</a:t>
            </a:r>
            <a:r>
              <a:rPr lang="en-US" altLang="zh-CN" sz="2000" dirty="0"/>
              <a:t>	</a:t>
            </a:r>
            <a:r>
              <a:rPr lang="zh-CN" altLang="en-US" sz="2000" dirty="0"/>
              <a:t>仓库设置防止保护，防止</a:t>
            </a:r>
            <a:r>
              <a:rPr lang="en-US" altLang="zh-CN" sz="2000" dirty="0"/>
              <a:t>force push</a:t>
            </a:r>
            <a:r>
              <a:rPr lang="zh-CN" altLang="en-US" sz="2000" dirty="0"/>
              <a:t>强制更改记录</a:t>
            </a:r>
            <a:endParaRPr lang="en-US" altLang="zh-CN" sz="2000" dirty="0"/>
          </a:p>
          <a:p>
            <a:r>
              <a:rPr lang="en-US" altLang="zh-CN" sz="2000" dirty="0"/>
              <a:t>					   		</a:t>
            </a:r>
          </a:p>
          <a:p>
            <a:r>
              <a:rPr lang="en-US" altLang="zh-CN" sz="2000" dirty="0"/>
              <a:t>							Pull Request</a:t>
            </a:r>
            <a:endParaRPr lang="zh-CN" altLang="en-US" sz="2000" dirty="0"/>
          </a:p>
        </p:txBody>
      </p:sp>
    </p:spTree>
    <p:extLst>
      <p:ext uri="{BB962C8B-B14F-4D97-AF65-F5344CB8AC3E}">
        <p14:creationId xmlns:p14="http://schemas.microsoft.com/office/powerpoint/2010/main" val="166487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409A262-E706-469C-BFE3-4CFED96949F0}"/>
              </a:ext>
            </a:extLst>
          </p:cNvPr>
          <p:cNvPicPr>
            <a:picLocks noChangeAspect="1"/>
          </p:cNvPicPr>
          <p:nvPr/>
        </p:nvPicPr>
        <p:blipFill>
          <a:blip r:embed="rId2"/>
          <a:stretch>
            <a:fillRect/>
          </a:stretch>
        </p:blipFill>
        <p:spPr>
          <a:xfrm>
            <a:off x="7900988" y="1305911"/>
            <a:ext cx="4291012" cy="2919412"/>
          </a:xfrm>
          <a:prstGeom prst="rect">
            <a:avLst/>
          </a:prstGeom>
        </p:spPr>
      </p:pic>
      <p:sp>
        <p:nvSpPr>
          <p:cNvPr id="2" name="标题 1"/>
          <p:cNvSpPr>
            <a:spLocks noGrp="1"/>
          </p:cNvSpPr>
          <p:nvPr>
            <p:ph type="title"/>
          </p:nvPr>
        </p:nvSpPr>
        <p:spPr/>
        <p:txBody>
          <a:bodyPr/>
          <a:lstStyle/>
          <a:p>
            <a:r>
              <a:rPr lang="zh-CN" altLang="en-US" dirty="0"/>
              <a:t>实验八：统计数据来源分析与说明</a:t>
            </a:r>
          </a:p>
        </p:txBody>
      </p:sp>
      <p:sp>
        <p:nvSpPr>
          <p:cNvPr id="3" name="内容占位符 2"/>
          <p:cNvSpPr>
            <a:spLocks noGrp="1"/>
          </p:cNvSpPr>
          <p:nvPr>
            <p:ph idx="1"/>
          </p:nvPr>
        </p:nvSpPr>
        <p:spPr>
          <a:xfrm>
            <a:off x="88823" y="1470228"/>
            <a:ext cx="9784080" cy="4684630"/>
          </a:xfrm>
        </p:spPr>
        <p:txBody>
          <a:bodyPr>
            <a:normAutofit/>
          </a:bodyPr>
          <a:lstStyle/>
          <a:p>
            <a:pPr>
              <a:lnSpc>
                <a:spcPct val="150000"/>
              </a:lnSpc>
              <a:spcBef>
                <a:spcPts val="0"/>
              </a:spcBef>
              <a:spcAft>
                <a:spcPts val="0"/>
              </a:spcAft>
            </a:pPr>
            <a:r>
              <a:rPr lang="zh-CN" altLang="en-US" sz="2000" dirty="0"/>
              <a:t>实验</a:t>
            </a:r>
            <a:r>
              <a:rPr lang="en-US" altLang="zh-CN" sz="2000" dirty="0"/>
              <a:t>8</a:t>
            </a:r>
            <a:r>
              <a:rPr lang="zh-CN" altLang="en-US" sz="2000" dirty="0"/>
              <a:t>涉及的统计数据包括</a:t>
            </a:r>
            <a:r>
              <a:rPr lang="en-US" altLang="zh-CN" sz="2000" dirty="0"/>
              <a:t>3</a:t>
            </a:r>
            <a:r>
              <a:rPr lang="zh-CN" altLang="en-US" sz="2000" dirty="0"/>
              <a:t>类</a:t>
            </a:r>
            <a:endParaRPr lang="en-US" altLang="zh-CN" sz="2000" dirty="0"/>
          </a:p>
          <a:p>
            <a:pPr lvl="1">
              <a:lnSpc>
                <a:spcPct val="150000"/>
              </a:lnSpc>
              <a:spcBef>
                <a:spcPts val="0"/>
              </a:spcBef>
              <a:spcAft>
                <a:spcPts val="0"/>
              </a:spcAft>
              <a:buFont typeface="Wingdings" panose="05000000000000000000" pitchFamily="2" charset="2"/>
              <a:buChar char="Ø"/>
            </a:pPr>
            <a:r>
              <a:rPr lang="zh-CN" altLang="en-US" sz="1800" dirty="0"/>
              <a:t>每个文档中各组员完成的字数及绘制的图表数</a:t>
            </a:r>
            <a:endParaRPr lang="en-US" altLang="zh-CN" sz="1800" dirty="0"/>
          </a:p>
          <a:p>
            <a:pPr lvl="1">
              <a:lnSpc>
                <a:spcPct val="150000"/>
              </a:lnSpc>
              <a:spcBef>
                <a:spcPts val="0"/>
              </a:spcBef>
              <a:spcAft>
                <a:spcPts val="0"/>
              </a:spcAft>
              <a:buFont typeface="Wingdings" panose="05000000000000000000" pitchFamily="2" charset="2"/>
              <a:buChar char="Ø"/>
            </a:pPr>
            <a:r>
              <a:rPr lang="zh-CN" altLang="en-US" sz="1800" dirty="0"/>
              <a:t>各组员编写的每种语言的代码行数</a:t>
            </a:r>
            <a:endParaRPr lang="en-US" altLang="zh-CN" sz="1800" dirty="0"/>
          </a:p>
          <a:p>
            <a:pPr lvl="1">
              <a:lnSpc>
                <a:spcPct val="150000"/>
              </a:lnSpc>
              <a:spcBef>
                <a:spcPts val="0"/>
              </a:spcBef>
              <a:spcAft>
                <a:spcPts val="0"/>
              </a:spcAft>
              <a:buFont typeface="Wingdings" panose="05000000000000000000" pitchFamily="2" charset="2"/>
              <a:buChar char="Ø"/>
            </a:pPr>
            <a:r>
              <a:rPr lang="zh-CN" altLang="en-US" sz="1800" dirty="0"/>
              <a:t>其他工作的工时</a:t>
            </a:r>
            <a:endParaRPr lang="en-US" altLang="zh-CN" sz="1800" dirty="0"/>
          </a:p>
          <a:p>
            <a:pPr>
              <a:lnSpc>
                <a:spcPct val="150000"/>
              </a:lnSpc>
              <a:spcBef>
                <a:spcPts val="0"/>
              </a:spcBef>
              <a:spcAft>
                <a:spcPts val="0"/>
              </a:spcAft>
            </a:pPr>
            <a:r>
              <a:rPr lang="zh-CN" altLang="en-US" sz="2000" dirty="0"/>
              <a:t>各组员完成的文档字数是由实验</a:t>
            </a:r>
            <a:r>
              <a:rPr lang="en-US" altLang="zh-CN" sz="2000" dirty="0"/>
              <a:t>8</a:t>
            </a:r>
            <a:r>
              <a:rPr lang="zh-CN" altLang="en-US" sz="2000" dirty="0"/>
              <a:t>负责人根据每个文档的分工使用</a:t>
            </a:r>
            <a:r>
              <a:rPr lang="en-US" altLang="zh-CN" sz="2000" dirty="0"/>
              <a:t>Word</a:t>
            </a:r>
            <a:r>
              <a:rPr lang="zh-CN" altLang="en-US" sz="2000" dirty="0"/>
              <a:t>统计</a:t>
            </a:r>
            <a:endParaRPr lang="en-US" altLang="zh-CN" sz="2000" dirty="0"/>
          </a:p>
          <a:p>
            <a:pPr lvl="1">
              <a:lnSpc>
                <a:spcPct val="150000"/>
              </a:lnSpc>
              <a:spcBef>
                <a:spcPts val="0"/>
              </a:spcBef>
              <a:spcAft>
                <a:spcPts val="0"/>
              </a:spcAft>
              <a:buFont typeface="Wingdings" panose="05000000000000000000" pitchFamily="2" charset="2"/>
              <a:buChar char="Ø"/>
            </a:pPr>
            <a:r>
              <a:rPr lang="zh-CN" altLang="en-US" sz="1800" dirty="0"/>
              <a:t>章节标题、图表标题等文字对统计结果造成的误差在</a:t>
            </a:r>
            <a:r>
              <a:rPr lang="en-US" altLang="zh-CN" sz="1800" dirty="0"/>
              <a:t>5%</a:t>
            </a:r>
            <a:r>
              <a:rPr lang="zh-CN" altLang="en-US" sz="1800" dirty="0"/>
              <a:t>以下</a:t>
            </a:r>
            <a:endParaRPr lang="en-US" altLang="zh-CN" sz="1800" dirty="0"/>
          </a:p>
          <a:p>
            <a:pPr lvl="1">
              <a:lnSpc>
                <a:spcPct val="150000"/>
              </a:lnSpc>
              <a:spcBef>
                <a:spcPts val="0"/>
              </a:spcBef>
              <a:spcAft>
                <a:spcPts val="0"/>
              </a:spcAft>
              <a:buFont typeface="Wingdings" panose="05000000000000000000" pitchFamily="2" charset="2"/>
              <a:buChar char="Ø"/>
            </a:pPr>
            <a:r>
              <a:rPr lang="zh-CN" altLang="en-US" sz="1800" dirty="0"/>
              <a:t>未统计文档变更造成的字数变化，估计这个误差在</a:t>
            </a:r>
            <a:r>
              <a:rPr lang="en-US" altLang="zh-CN" sz="1800" dirty="0"/>
              <a:t>10%</a:t>
            </a:r>
            <a:r>
              <a:rPr lang="zh-CN" altLang="en-US" sz="1800" dirty="0"/>
              <a:t>左右</a:t>
            </a:r>
            <a:endParaRPr lang="en-US" altLang="zh-CN" sz="1800" dirty="0"/>
          </a:p>
          <a:p>
            <a:pPr>
              <a:lnSpc>
                <a:spcPct val="150000"/>
              </a:lnSpc>
              <a:spcBef>
                <a:spcPts val="0"/>
              </a:spcBef>
              <a:spcAft>
                <a:spcPts val="0"/>
              </a:spcAft>
            </a:pPr>
            <a:r>
              <a:rPr lang="zh-CN" altLang="en-US" sz="2000" dirty="0"/>
              <a:t>各组员编写的每种语言的代码行数由实验</a:t>
            </a:r>
            <a:r>
              <a:rPr lang="en-US" altLang="zh-CN" sz="2000" dirty="0"/>
              <a:t>7</a:t>
            </a:r>
            <a:r>
              <a:rPr lang="zh-CN" altLang="en-US" sz="2000" dirty="0"/>
              <a:t>负责人使用</a:t>
            </a:r>
            <a:r>
              <a:rPr lang="en-US" altLang="zh-CN" sz="2000" dirty="0" err="1"/>
              <a:t>Git</a:t>
            </a:r>
            <a:r>
              <a:rPr lang="zh-CN" altLang="en-US" sz="2000" dirty="0"/>
              <a:t>命令统计得到</a:t>
            </a:r>
            <a:endParaRPr lang="en-US" altLang="zh-CN" sz="2000" dirty="0"/>
          </a:p>
          <a:p>
            <a:pPr lvl="1">
              <a:lnSpc>
                <a:spcPct val="150000"/>
              </a:lnSpc>
              <a:spcBef>
                <a:spcPts val="0"/>
              </a:spcBef>
              <a:spcAft>
                <a:spcPts val="0"/>
              </a:spcAft>
              <a:buFont typeface="Wingdings" panose="05000000000000000000" pitchFamily="2" charset="2"/>
              <a:buChar char="Ø"/>
            </a:pPr>
            <a:r>
              <a:rPr lang="zh-CN" altLang="en-US" sz="1800" dirty="0"/>
              <a:t>不同组员修改同一处代码的情况极少出现，估计对统计结果造成的误差在</a:t>
            </a:r>
            <a:r>
              <a:rPr lang="en-US" altLang="zh-CN" sz="1800" dirty="0"/>
              <a:t>5%</a:t>
            </a:r>
            <a:r>
              <a:rPr lang="zh-CN" altLang="en-US" sz="1800" dirty="0"/>
              <a:t>以下</a:t>
            </a:r>
            <a:endParaRPr lang="en-US" altLang="zh-CN" sz="1800" dirty="0"/>
          </a:p>
          <a:p>
            <a:pPr>
              <a:lnSpc>
                <a:spcPct val="150000"/>
              </a:lnSpc>
              <a:spcBef>
                <a:spcPts val="0"/>
              </a:spcBef>
              <a:spcAft>
                <a:spcPts val="0"/>
              </a:spcAft>
            </a:pPr>
            <a:r>
              <a:rPr lang="zh-CN" altLang="en-US" sz="2000" dirty="0"/>
              <a:t>其他工作的工时来自组员上传的工作日志</a:t>
            </a:r>
            <a:r>
              <a:rPr lang="zh-CN" altLang="en-US" sz="1800" dirty="0"/>
              <a:t>，估计该数据的误差在</a:t>
            </a:r>
            <a:r>
              <a:rPr lang="en-US" altLang="zh-CN" sz="1800" dirty="0"/>
              <a:t>15%~20%</a:t>
            </a:r>
            <a:endParaRPr lang="en-US" altLang="zh-CN" sz="2000" dirty="0"/>
          </a:p>
        </p:txBody>
      </p:sp>
    </p:spTree>
    <p:extLst>
      <p:ext uri="{BB962C8B-B14F-4D97-AF65-F5344CB8AC3E}">
        <p14:creationId xmlns:p14="http://schemas.microsoft.com/office/powerpoint/2010/main" val="412525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带状">
  <a:themeElements>
    <a:clrScheme name="带状">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自定义 1">
      <a:majorFont>
        <a:latin typeface="微软雅黑"/>
        <a:ea typeface="微软雅黑"/>
        <a:cs typeface=""/>
      </a:majorFont>
      <a:minorFont>
        <a:latin typeface="微软雅黑"/>
        <a:ea typeface="微软雅黑"/>
        <a:cs typeface=""/>
      </a:minorFont>
    </a:fontScheme>
    <a:fmtScheme name="带状">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TM03090430[[fn=带状]]</Template>
  <TotalTime>2604</TotalTime>
  <Words>2293</Words>
  <Application>Microsoft Office PowerPoint</Application>
  <PresentationFormat>宽屏</PresentationFormat>
  <Paragraphs>254</Paragraphs>
  <Slides>21</Slides>
  <Notes>14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29" baseType="lpstr">
      <vt:lpstr>等线</vt:lpstr>
      <vt:lpstr>微软雅黑</vt:lpstr>
      <vt:lpstr>Arial</vt:lpstr>
      <vt:lpstr>Cambria Math</vt:lpstr>
      <vt:lpstr>Times New Roman</vt:lpstr>
      <vt:lpstr>Wingdings</vt:lpstr>
      <vt:lpstr>带状</vt:lpstr>
      <vt:lpstr>Visio.Drawing.15</vt:lpstr>
      <vt:lpstr>基于Scrapy的模板化爬虫程序管理平台</vt:lpstr>
      <vt:lpstr>总结内容</vt:lpstr>
      <vt:lpstr>各阶段试验工作量回顾</vt:lpstr>
      <vt:lpstr>各阶段试验工作量回顾</vt:lpstr>
      <vt:lpstr>整体工作量总结</vt:lpstr>
      <vt:lpstr>文档规模对比</vt:lpstr>
      <vt:lpstr>实验六：统计数据来源分析与说明</vt:lpstr>
      <vt:lpstr>实验七：统计数据来源分析与说明</vt:lpstr>
      <vt:lpstr>实验八：统计数据来源分析与说明</vt:lpstr>
      <vt:lpstr>制品质量水平——软件需求分析</vt:lpstr>
      <vt:lpstr>制品质量水平——软件测试</vt:lpstr>
      <vt:lpstr>制品质量水平——评审质量</vt:lpstr>
      <vt:lpstr>制品质量水平——软件设计与实现</vt:lpstr>
      <vt:lpstr>有效方法</vt:lpstr>
      <vt:lpstr>实验一、实验二</vt:lpstr>
      <vt:lpstr>实验六：进度控制</vt:lpstr>
      <vt:lpstr>实验六：进度控制有效方法总结</vt:lpstr>
      <vt:lpstr>实验七：软件配置管理的有效方法分析</vt:lpstr>
      <vt:lpstr>实验八：工程实验追踪与分析的有效方法分析</vt:lpstr>
      <vt:lpstr>课程建议</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 正阳</dc:creator>
  <cp:lastModifiedBy>shen yicong</cp:lastModifiedBy>
  <cp:revision>469</cp:revision>
  <dcterms:created xsi:type="dcterms:W3CDTF">2019-11-18T11:20:38Z</dcterms:created>
  <dcterms:modified xsi:type="dcterms:W3CDTF">2020-06-12T09:04:00Z</dcterms:modified>
</cp:coreProperties>
</file>