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1" r:id="rId3"/>
    <p:sldId id="282" r:id="rId4"/>
    <p:sldId id="295" r:id="rId5"/>
    <p:sldId id="283" r:id="rId6"/>
    <p:sldId id="290" r:id="rId7"/>
    <p:sldId id="285" r:id="rId8"/>
    <p:sldId id="293" r:id="rId9"/>
    <p:sldId id="299" r:id="rId10"/>
    <p:sldId id="302" r:id="rId11"/>
    <p:sldId id="296" r:id="rId12"/>
    <p:sldId id="297" r:id="rId13"/>
    <p:sldId id="291" r:id="rId14"/>
    <p:sldId id="292" r:id="rId15"/>
    <p:sldId id="29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3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7F6E-5E06-4377-95F5-B5E03129E00E}" type="datetimeFigureOut">
              <a:rPr lang="zh-CN" altLang="en-US" smtClean="0"/>
              <a:t>2020/3/14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2B8CB-1187-4F19-9556-73EC7E40D81C}" type="slidenum">
              <a:rPr lang="zh-CN" altLang="en-US" smtClean="0"/>
              <a:t>‹#›</a:t>
            </a:fld>
            <a:endParaRPr lang="zh-CN" altLang="en-US"/>
          </a:p>
        </p:txBody>
      </p:sp>
    </p:spTree>
    <p:extLst>
      <p:ext uri="{BB962C8B-B14F-4D97-AF65-F5344CB8AC3E}">
        <p14:creationId xmlns:p14="http://schemas.microsoft.com/office/powerpoint/2010/main" val="345825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3</a:t>
            </a:fld>
            <a:endParaRPr lang="zh-CN" altLang="en-US"/>
          </a:p>
        </p:txBody>
      </p:sp>
    </p:spTree>
    <p:extLst>
      <p:ext uri="{BB962C8B-B14F-4D97-AF65-F5344CB8AC3E}">
        <p14:creationId xmlns:p14="http://schemas.microsoft.com/office/powerpoint/2010/main" val="230431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F2B8CB-1187-4F19-9556-73EC7E40D81C}" type="slidenum">
              <a:rPr lang="zh-CN" altLang="en-US" smtClean="0"/>
              <a:t>5</a:t>
            </a:fld>
            <a:endParaRPr lang="zh-CN" altLang="en-US"/>
          </a:p>
        </p:txBody>
      </p:sp>
    </p:spTree>
    <p:extLst>
      <p:ext uri="{BB962C8B-B14F-4D97-AF65-F5344CB8AC3E}">
        <p14:creationId xmlns:p14="http://schemas.microsoft.com/office/powerpoint/2010/main" val="42113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11</a:t>
            </a:fld>
            <a:endParaRPr lang="zh-CN" altLang="en-US"/>
          </a:p>
        </p:txBody>
      </p:sp>
    </p:spTree>
    <p:extLst>
      <p:ext uri="{BB962C8B-B14F-4D97-AF65-F5344CB8AC3E}">
        <p14:creationId xmlns:p14="http://schemas.microsoft.com/office/powerpoint/2010/main" val="91019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1701570"/>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1808922"/>
            <a:ext cx="11471565" cy="1739347"/>
          </a:xfrm>
        </p:spPr>
        <p:txBody>
          <a:bodyPr tIns="45720" bIns="45720" anchor="ctr">
            <a:normAutofit/>
          </a:bodyPr>
          <a:lstStyle>
            <a:lvl1pPr algn="ctr">
              <a:lnSpc>
                <a:spcPct val="80000"/>
              </a:lnSpc>
              <a:defRPr sz="600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46172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7" name="Rectangle 6"/>
          <p:cNvSpPr/>
          <p:nvPr/>
        </p:nvSpPr>
        <p:spPr>
          <a:xfrm>
            <a:off x="0"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文本占位符 12"/>
          <p:cNvSpPr>
            <a:spLocks noGrp="1"/>
          </p:cNvSpPr>
          <p:nvPr>
            <p:ph type="body" sz="quarter" idx="10" hasCustomPrompt="1"/>
          </p:nvPr>
        </p:nvSpPr>
        <p:spPr>
          <a:xfrm>
            <a:off x="444398" y="1246678"/>
            <a:ext cx="1854403" cy="739775"/>
          </a:xfrm>
        </p:spPr>
        <p:txBody>
          <a:bodyPr>
            <a:noAutofit/>
          </a:bodyPr>
          <a:lstStyle>
            <a:lvl1pPr marL="0" indent="0">
              <a:buNone/>
              <a:defRPr sz="4800">
                <a:solidFill>
                  <a:schemeClr val="bg2"/>
                </a:solidFill>
                <a:latin typeface="+mj-lt"/>
              </a:defRPr>
            </a:lvl1pPr>
          </a:lstStyle>
          <a:p>
            <a:pPr lvl="0"/>
            <a:r>
              <a:rPr lang="zh-CN" altLang="en-US" dirty="0"/>
              <a:t>目  录</a:t>
            </a:r>
          </a:p>
        </p:txBody>
      </p:sp>
      <p:sp>
        <p:nvSpPr>
          <p:cNvPr id="21" name="文本占位符 20"/>
          <p:cNvSpPr>
            <a:spLocks noGrp="1"/>
          </p:cNvSpPr>
          <p:nvPr>
            <p:ph type="body" sz="quarter" idx="11"/>
          </p:nvPr>
        </p:nvSpPr>
        <p:spPr>
          <a:xfrm>
            <a:off x="4913083" y="1255177"/>
            <a:ext cx="4030662" cy="507855"/>
          </a:xfrm>
        </p:spPr>
        <p:txBody>
          <a:bodyPr>
            <a:normAutofit/>
          </a:bodyPr>
          <a:lstStyle>
            <a:lvl1pPr marL="0" indent="0">
              <a:buNone/>
              <a:defRPr sz="3200" b="1"/>
            </a:lvl1pPr>
          </a:lstStyle>
          <a:p>
            <a:pPr lvl="0"/>
            <a:endParaRPr lang="zh-CN" altLang="en-US" dirty="0"/>
          </a:p>
        </p:txBody>
      </p:sp>
      <p:sp>
        <p:nvSpPr>
          <p:cNvPr id="22" name="文本占位符 20"/>
          <p:cNvSpPr>
            <a:spLocks noGrp="1"/>
          </p:cNvSpPr>
          <p:nvPr>
            <p:ph type="body" sz="quarter" idx="12"/>
          </p:nvPr>
        </p:nvSpPr>
        <p:spPr>
          <a:xfrm>
            <a:off x="4913083" y="2215125"/>
            <a:ext cx="4030662" cy="507855"/>
          </a:xfrm>
        </p:spPr>
        <p:txBody>
          <a:bodyPr>
            <a:normAutofit/>
          </a:bodyPr>
          <a:lstStyle>
            <a:lvl1pPr marL="0" indent="0">
              <a:buNone/>
              <a:defRPr sz="3200" b="1"/>
            </a:lvl1pPr>
          </a:lstStyle>
          <a:p>
            <a:pPr lvl="0"/>
            <a:endParaRPr lang="zh-CN" altLang="en-US" dirty="0"/>
          </a:p>
        </p:txBody>
      </p:sp>
      <p:sp>
        <p:nvSpPr>
          <p:cNvPr id="23" name="文本占位符 20"/>
          <p:cNvSpPr>
            <a:spLocks noGrp="1"/>
          </p:cNvSpPr>
          <p:nvPr>
            <p:ph type="body" sz="quarter" idx="13"/>
          </p:nvPr>
        </p:nvSpPr>
        <p:spPr>
          <a:xfrm>
            <a:off x="4913083" y="3175073"/>
            <a:ext cx="4030662" cy="507855"/>
          </a:xfrm>
        </p:spPr>
        <p:txBody>
          <a:bodyPr>
            <a:normAutofit/>
          </a:bodyPr>
          <a:lstStyle>
            <a:lvl1pPr marL="0" indent="0">
              <a:buNone/>
              <a:defRPr sz="3200" b="1"/>
            </a:lvl1pPr>
          </a:lstStyle>
          <a:p>
            <a:pPr lvl="0"/>
            <a:endParaRPr lang="zh-CN" altLang="en-US" dirty="0"/>
          </a:p>
        </p:txBody>
      </p:sp>
      <p:sp>
        <p:nvSpPr>
          <p:cNvPr id="24" name="文本占位符 20"/>
          <p:cNvSpPr>
            <a:spLocks noGrp="1"/>
          </p:cNvSpPr>
          <p:nvPr>
            <p:ph type="body" sz="quarter" idx="14"/>
          </p:nvPr>
        </p:nvSpPr>
        <p:spPr>
          <a:xfrm>
            <a:off x="4913083" y="4135021"/>
            <a:ext cx="4030662" cy="507855"/>
          </a:xfrm>
        </p:spPr>
        <p:txBody>
          <a:bodyPr>
            <a:normAutofit/>
          </a:bodyPr>
          <a:lstStyle>
            <a:lvl1pPr marL="0" indent="0">
              <a:buNone/>
              <a:defRPr sz="3200" b="1"/>
            </a:lvl1pPr>
          </a:lstStyle>
          <a:p>
            <a:pPr lvl="0"/>
            <a:endParaRPr lang="zh-CN" altLang="en-US" dirty="0"/>
          </a:p>
        </p:txBody>
      </p:sp>
      <p:sp>
        <p:nvSpPr>
          <p:cNvPr id="25" name="文本占位符 20"/>
          <p:cNvSpPr>
            <a:spLocks noGrp="1"/>
          </p:cNvSpPr>
          <p:nvPr>
            <p:ph type="body" sz="quarter" idx="15"/>
          </p:nvPr>
        </p:nvSpPr>
        <p:spPr>
          <a:xfrm>
            <a:off x="4913083" y="5094969"/>
            <a:ext cx="4030662" cy="507855"/>
          </a:xfrm>
        </p:spPr>
        <p:txBody>
          <a:bodyPr>
            <a:normAutofit/>
          </a:bodyPr>
          <a:lstStyle>
            <a:lvl1pPr marL="0" indent="0">
              <a:buNone/>
              <a:defRPr sz="3200" b="1"/>
            </a:lvl1pPr>
          </a:lstStyle>
          <a:p>
            <a:pPr lvl="0"/>
            <a:endParaRPr lang="zh-CN" altLang="en-US" dirty="0"/>
          </a:p>
        </p:txBody>
      </p:sp>
    </p:spTree>
    <p:extLst>
      <p:ext uri="{BB962C8B-B14F-4D97-AF65-F5344CB8AC3E}">
        <p14:creationId xmlns:p14="http://schemas.microsoft.com/office/powerpoint/2010/main" val="335411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96741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984D52-CCAD-4B14-974A-DD4900A9F75E}" type="datetimeFigureOut">
              <a:rPr lang="zh-CN" altLang="en-US" smtClean="0"/>
              <a:t>2020/3/14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46213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215990"/>
            <a:ext cx="4754880" cy="400673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215988"/>
            <a:ext cx="4754880" cy="4006736"/>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E984D52-CCAD-4B14-974A-DD4900A9F75E}" type="datetimeFigureOut">
              <a:rPr lang="zh-CN" altLang="en-US" smtClean="0"/>
              <a:t>2020/3/14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3682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984D52-CCAD-4B14-974A-DD4900A9F75E}" type="datetimeFigureOut">
              <a:rPr lang="zh-CN" altLang="en-US" smtClean="0"/>
              <a:t>2020/3/14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8461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84D52-CCAD-4B14-974A-DD4900A9F75E}" type="datetimeFigureOut">
              <a:rPr lang="zh-CN" altLang="en-US" smtClean="0"/>
              <a:t>2020/3/14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57024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048" y="-1"/>
            <a:ext cx="12188952" cy="12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6832" y="237290"/>
            <a:ext cx="9784080" cy="821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1533290"/>
            <a:ext cx="9784080" cy="468463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E984D52-CCAD-4B14-974A-DD4900A9F75E}" type="datetimeFigureOut">
              <a:rPr lang="zh-CN" altLang="en-US" smtClean="0"/>
              <a:t>2020/3/14</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693498746"/>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Scrapy</a:t>
            </a:r>
            <a:r>
              <a:rPr lang="zh-CN" altLang="en-US" dirty="0"/>
              <a:t>项目计划</a:t>
            </a:r>
          </a:p>
        </p:txBody>
      </p:sp>
      <p:sp>
        <p:nvSpPr>
          <p:cNvPr id="3" name="副标题 2"/>
          <p:cNvSpPr>
            <a:spLocks noGrp="1"/>
          </p:cNvSpPr>
          <p:nvPr>
            <p:ph type="subTitle" idx="1"/>
          </p:nvPr>
        </p:nvSpPr>
        <p:spPr>
          <a:xfrm>
            <a:off x="3145735" y="3996250"/>
            <a:ext cx="5900530" cy="2036802"/>
          </a:xfrm>
        </p:spPr>
        <p:txBody>
          <a:bodyPr/>
          <a:lstStyle/>
          <a:p>
            <a:pPr algn="l"/>
            <a:r>
              <a:rPr lang="zh-CN" altLang="en-US" dirty="0"/>
              <a:t>小组：</a:t>
            </a:r>
            <a:r>
              <a:rPr lang="en-US" altLang="zh-CN" dirty="0"/>
              <a:t>H</a:t>
            </a:r>
            <a:r>
              <a:rPr lang="zh-CN" altLang="en-US" dirty="0"/>
              <a:t>组</a:t>
            </a:r>
            <a:endParaRPr lang="en-US" altLang="zh-CN" dirty="0"/>
          </a:p>
          <a:p>
            <a:pPr algn="l"/>
            <a:r>
              <a:rPr lang="zh-CN" altLang="en-US" dirty="0"/>
              <a:t>组员：赵正阳、郭浩隆、沈一聪、梁远志、宋冰晨</a:t>
            </a:r>
            <a:endParaRPr lang="en-US" altLang="zh-CN" dirty="0"/>
          </a:p>
          <a:p>
            <a:pPr algn="l"/>
            <a:endParaRPr lang="en-US" altLang="zh-CN" dirty="0"/>
          </a:p>
          <a:p>
            <a:r>
              <a:rPr lang="en-US" altLang="zh-CN" dirty="0"/>
              <a:t>2020.3.13</a:t>
            </a:r>
            <a:endParaRPr lang="zh-CN" altLang="en-US" dirty="0"/>
          </a:p>
        </p:txBody>
      </p:sp>
    </p:spTree>
    <p:extLst>
      <p:ext uri="{BB962C8B-B14F-4D97-AF65-F5344CB8AC3E}">
        <p14:creationId xmlns:p14="http://schemas.microsoft.com/office/powerpoint/2010/main" val="427269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E0F559-A44E-4C3A-8B09-C017050414F6}"/>
              </a:ext>
            </a:extLst>
          </p:cNvPr>
          <p:cNvSpPr>
            <a:spLocks noGrp="1"/>
          </p:cNvSpPr>
          <p:nvPr>
            <p:ph type="title"/>
          </p:nvPr>
        </p:nvSpPr>
        <p:spPr/>
        <p:txBody>
          <a:bodyPr/>
          <a:lstStyle/>
          <a:p>
            <a:r>
              <a:rPr lang="zh-CN" altLang="en-US" dirty="0"/>
              <a:t>改进</a:t>
            </a:r>
            <a:r>
              <a:rPr lang="en-US" altLang="zh-CN"/>
              <a:t>2——</a:t>
            </a:r>
            <a:r>
              <a:rPr lang="zh-CN" altLang="en-US"/>
              <a:t>分布式爬虫</a:t>
            </a:r>
            <a:endParaRPr lang="en-US" dirty="0"/>
          </a:p>
        </p:txBody>
      </p:sp>
      <p:sp>
        <p:nvSpPr>
          <p:cNvPr id="8" name="Content Placeholder 7">
            <a:extLst>
              <a:ext uri="{FF2B5EF4-FFF2-40B4-BE49-F238E27FC236}">
                <a16:creationId xmlns:a16="http://schemas.microsoft.com/office/drawing/2014/main" id="{0A9B36FA-D68E-49F8-B787-AAD1DA49C8DF}"/>
              </a:ext>
            </a:extLst>
          </p:cNvPr>
          <p:cNvSpPr>
            <a:spLocks noGrp="1"/>
          </p:cNvSpPr>
          <p:nvPr>
            <p:ph idx="1"/>
          </p:nvPr>
        </p:nvSpPr>
        <p:spPr/>
        <p:txBody>
          <a:bodyPr/>
          <a:lstStyle/>
          <a:p>
            <a:r>
              <a:rPr lang="en-US" altLang="zh-CN"/>
              <a:t>Scrapy </a:t>
            </a:r>
            <a:r>
              <a:rPr lang="zh-CN" altLang="en-US"/>
              <a:t>本身并没有内建的分布式爬虫的设施。通常的做法是将 </a:t>
            </a:r>
            <a:r>
              <a:rPr lang="en-US" altLang="zh-CN"/>
              <a:t>Scrapyd </a:t>
            </a:r>
            <a:r>
              <a:rPr lang="zh-CN" altLang="en-US"/>
              <a:t>实例部署在若干个服务器上，再手工切割爬虫任务，分别让不同的实例运行。</a:t>
            </a:r>
            <a:endParaRPr lang="en-US" altLang="zh-CN"/>
          </a:p>
          <a:p>
            <a:r>
              <a:rPr lang="zh-CN" altLang="en-US"/>
              <a:t>我们的工作内容包括编写一个能自动化分布任务的爬虫任务调度客户端，联系各个实际进行爬虫的服务器。</a:t>
            </a:r>
            <a:endParaRPr lang="en-US"/>
          </a:p>
        </p:txBody>
      </p:sp>
      <p:pic>
        <p:nvPicPr>
          <p:cNvPr id="5" name="Picture 4">
            <a:extLst>
              <a:ext uri="{FF2B5EF4-FFF2-40B4-BE49-F238E27FC236}">
                <a16:creationId xmlns:a16="http://schemas.microsoft.com/office/drawing/2014/main" id="{566C1C4A-62C6-47A7-A668-57646CDE2BE7}"/>
              </a:ext>
            </a:extLst>
          </p:cNvPr>
          <p:cNvPicPr>
            <a:picLocks noChangeAspect="1"/>
          </p:cNvPicPr>
          <p:nvPr/>
        </p:nvPicPr>
        <p:blipFill>
          <a:blip r:embed="rId2"/>
          <a:stretch>
            <a:fillRect/>
          </a:stretch>
        </p:blipFill>
        <p:spPr>
          <a:xfrm>
            <a:off x="1655962" y="2930886"/>
            <a:ext cx="8877993" cy="3761617"/>
          </a:xfrm>
          <a:prstGeom prst="rect">
            <a:avLst/>
          </a:prstGeom>
        </p:spPr>
      </p:pic>
    </p:spTree>
    <p:extLst>
      <p:ext uri="{BB962C8B-B14F-4D97-AF65-F5344CB8AC3E}">
        <p14:creationId xmlns:p14="http://schemas.microsoft.com/office/powerpoint/2010/main" val="368014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430D-BEE0-42FF-97EA-21D7953A46B7}"/>
              </a:ext>
            </a:extLst>
          </p:cNvPr>
          <p:cNvSpPr>
            <a:spLocks noGrp="1"/>
          </p:cNvSpPr>
          <p:nvPr>
            <p:ph type="title"/>
          </p:nvPr>
        </p:nvSpPr>
        <p:spPr/>
        <p:txBody>
          <a:bodyPr>
            <a:normAutofit/>
          </a:bodyPr>
          <a:lstStyle/>
          <a:p>
            <a:r>
              <a:rPr lang="zh-CN" altLang="en-US" dirty="0"/>
              <a:t>改进</a:t>
            </a:r>
            <a:r>
              <a:rPr lang="en-US" altLang="zh-CN" dirty="0"/>
              <a:t>3—— </a:t>
            </a:r>
            <a:r>
              <a:rPr lang="en-US" altLang="zh-CN" dirty="0" err="1"/>
              <a:t>Scrapy</a:t>
            </a:r>
            <a:r>
              <a:rPr lang="zh-CN" altLang="en-US"/>
              <a:t>可视化管理</a:t>
            </a:r>
            <a:r>
              <a:rPr lang="zh-CN" altLang="en-US" dirty="0"/>
              <a:t>工具</a:t>
            </a:r>
          </a:p>
        </p:txBody>
      </p:sp>
      <p:sp>
        <p:nvSpPr>
          <p:cNvPr id="3" name="文本占位符 2">
            <a:extLst>
              <a:ext uri="{FF2B5EF4-FFF2-40B4-BE49-F238E27FC236}">
                <a16:creationId xmlns:a16="http://schemas.microsoft.com/office/drawing/2014/main" id="{C001B156-59B8-4816-A44B-093B80980AB1}"/>
              </a:ext>
            </a:extLst>
          </p:cNvPr>
          <p:cNvSpPr>
            <a:spLocks noGrp="1"/>
          </p:cNvSpPr>
          <p:nvPr>
            <p:ph type="body" idx="1"/>
          </p:nvPr>
        </p:nvSpPr>
        <p:spPr/>
        <p:txBody>
          <a:bodyPr/>
          <a:lstStyle/>
          <a:p>
            <a:r>
              <a:rPr lang="en-US" altLang="zh-CN" dirty="0" err="1"/>
              <a:t>Scrapyd</a:t>
            </a:r>
            <a:endParaRPr lang="zh-CN" altLang="en-US" dirty="0"/>
          </a:p>
        </p:txBody>
      </p:sp>
      <p:sp>
        <p:nvSpPr>
          <p:cNvPr id="4" name="内容占位符 3">
            <a:extLst>
              <a:ext uri="{FF2B5EF4-FFF2-40B4-BE49-F238E27FC236}">
                <a16:creationId xmlns:a16="http://schemas.microsoft.com/office/drawing/2014/main" id="{2C73AC67-6CA5-416D-A8B2-30371D16EE8B}"/>
              </a:ext>
            </a:extLst>
          </p:cNvPr>
          <p:cNvSpPr>
            <a:spLocks noGrp="1"/>
          </p:cNvSpPr>
          <p:nvPr>
            <p:ph sz="half" idx="2"/>
          </p:nvPr>
        </p:nvSpPr>
        <p:spPr/>
        <p:txBody>
          <a:bodyPr/>
          <a:lstStyle/>
          <a:p>
            <a:r>
              <a:rPr lang="zh-CN" altLang="en-US" dirty="0"/>
              <a:t>运行 </a:t>
            </a:r>
            <a:r>
              <a:rPr lang="en-US" altLang="zh-CN" dirty="0" err="1"/>
              <a:t>Scrapy</a:t>
            </a:r>
            <a:r>
              <a:rPr lang="en-US" altLang="zh-CN" dirty="0"/>
              <a:t> </a:t>
            </a:r>
            <a:r>
              <a:rPr lang="zh-CN" altLang="en-US" dirty="0"/>
              <a:t>爬虫程序的一种服务</a:t>
            </a:r>
            <a:endParaRPr lang="en-US" altLang="zh-CN" dirty="0"/>
          </a:p>
          <a:p>
            <a:endParaRPr lang="zh-CN" altLang="en-US" dirty="0"/>
          </a:p>
        </p:txBody>
      </p:sp>
      <p:sp>
        <p:nvSpPr>
          <p:cNvPr id="5" name="文本占位符 4">
            <a:extLst>
              <a:ext uri="{FF2B5EF4-FFF2-40B4-BE49-F238E27FC236}">
                <a16:creationId xmlns:a16="http://schemas.microsoft.com/office/drawing/2014/main" id="{03DA0432-CB92-4B48-8936-5065B3B7ACE6}"/>
              </a:ext>
            </a:extLst>
          </p:cNvPr>
          <p:cNvSpPr>
            <a:spLocks noGrp="1"/>
          </p:cNvSpPr>
          <p:nvPr>
            <p:ph type="body" sz="quarter" idx="3"/>
          </p:nvPr>
        </p:nvSpPr>
        <p:spPr/>
        <p:txBody>
          <a:bodyPr/>
          <a:lstStyle/>
          <a:p>
            <a:r>
              <a:rPr lang="en-US" altLang="zh-CN" dirty="0" err="1"/>
              <a:t>ScrapydArt</a:t>
            </a:r>
            <a:endParaRPr lang="zh-CN" altLang="en-US" dirty="0"/>
          </a:p>
        </p:txBody>
      </p:sp>
      <p:sp>
        <p:nvSpPr>
          <p:cNvPr id="6" name="内容占位符 5">
            <a:extLst>
              <a:ext uri="{FF2B5EF4-FFF2-40B4-BE49-F238E27FC236}">
                <a16:creationId xmlns:a16="http://schemas.microsoft.com/office/drawing/2014/main" id="{20A6D494-E8EC-4C30-8371-625330136B11}"/>
              </a:ext>
            </a:extLst>
          </p:cNvPr>
          <p:cNvSpPr>
            <a:spLocks noGrp="1"/>
          </p:cNvSpPr>
          <p:nvPr>
            <p:ph sz="quarter" idx="4"/>
          </p:nvPr>
        </p:nvSpPr>
        <p:spPr/>
        <p:txBody>
          <a:bodyPr/>
          <a:lstStyle/>
          <a:p>
            <a:pPr>
              <a:lnSpc>
                <a:spcPct val="150000"/>
              </a:lnSpc>
            </a:pPr>
            <a:r>
              <a:rPr lang="zh-CN" altLang="en-US" dirty="0"/>
              <a:t>在</a:t>
            </a:r>
            <a:r>
              <a:rPr lang="en-US" altLang="zh-CN" dirty="0" err="1"/>
              <a:t>Scrapyd</a:t>
            </a:r>
            <a:r>
              <a:rPr lang="zh-CN" altLang="en-US" dirty="0"/>
              <a:t>基础上新增了权限验证、筛选过滤、排序、数据统计以及排行榜等功能，并且有了更强大的</a:t>
            </a:r>
            <a:r>
              <a:rPr lang="en-US" altLang="zh-CN" dirty="0"/>
              <a:t>API</a:t>
            </a:r>
          </a:p>
          <a:p>
            <a:endParaRPr lang="zh-CN" altLang="en-US" dirty="0"/>
          </a:p>
        </p:txBody>
      </p:sp>
      <p:pic>
        <p:nvPicPr>
          <p:cNvPr id="7" name="图片 6">
            <a:extLst>
              <a:ext uri="{FF2B5EF4-FFF2-40B4-BE49-F238E27FC236}">
                <a16:creationId xmlns:a16="http://schemas.microsoft.com/office/drawing/2014/main" id="{B7F58A8B-7D8A-453F-A223-B81B32AFD247}"/>
              </a:ext>
            </a:extLst>
          </p:cNvPr>
          <p:cNvPicPr>
            <a:picLocks noChangeAspect="1"/>
          </p:cNvPicPr>
          <p:nvPr/>
        </p:nvPicPr>
        <p:blipFill>
          <a:blip r:embed="rId3"/>
          <a:stretch>
            <a:fillRect/>
          </a:stretch>
        </p:blipFill>
        <p:spPr>
          <a:xfrm>
            <a:off x="1474886" y="3101820"/>
            <a:ext cx="4023570" cy="2334092"/>
          </a:xfrm>
          <a:prstGeom prst="rect">
            <a:avLst/>
          </a:prstGeom>
        </p:spPr>
      </p:pic>
      <p:pic>
        <p:nvPicPr>
          <p:cNvPr id="8" name="图片 7">
            <a:extLst>
              <a:ext uri="{FF2B5EF4-FFF2-40B4-BE49-F238E27FC236}">
                <a16:creationId xmlns:a16="http://schemas.microsoft.com/office/drawing/2014/main" id="{C013DCC5-448A-4C66-B02D-B64A4279B62F}"/>
              </a:ext>
            </a:extLst>
          </p:cNvPr>
          <p:cNvPicPr>
            <a:picLocks noChangeAspect="1"/>
          </p:cNvPicPr>
          <p:nvPr/>
        </p:nvPicPr>
        <p:blipFill>
          <a:blip r:embed="rId4"/>
          <a:stretch>
            <a:fillRect/>
          </a:stretch>
        </p:blipFill>
        <p:spPr>
          <a:xfrm>
            <a:off x="6565299" y="3846657"/>
            <a:ext cx="4086742" cy="2632682"/>
          </a:xfrm>
          <a:prstGeom prst="rect">
            <a:avLst/>
          </a:prstGeom>
        </p:spPr>
      </p:pic>
    </p:spTree>
    <p:extLst>
      <p:ext uri="{BB962C8B-B14F-4D97-AF65-F5344CB8AC3E}">
        <p14:creationId xmlns:p14="http://schemas.microsoft.com/office/powerpoint/2010/main" val="6901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430D-BEE0-42FF-97EA-21D7953A46B7}"/>
              </a:ext>
            </a:extLst>
          </p:cNvPr>
          <p:cNvSpPr>
            <a:spLocks noGrp="1"/>
          </p:cNvSpPr>
          <p:nvPr>
            <p:ph type="title"/>
          </p:nvPr>
        </p:nvSpPr>
        <p:spPr/>
        <p:txBody>
          <a:bodyPr>
            <a:normAutofit/>
          </a:bodyPr>
          <a:lstStyle/>
          <a:p>
            <a:r>
              <a:rPr lang="zh-CN" altLang="en-US" dirty="0"/>
              <a:t>可选的改进</a:t>
            </a:r>
            <a:r>
              <a:rPr lang="en-US" altLang="zh-CN" dirty="0"/>
              <a:t>—— </a:t>
            </a:r>
            <a:r>
              <a:rPr lang="en-US" altLang="zh-CN" dirty="0" err="1"/>
              <a:t>Scrapy</a:t>
            </a:r>
            <a:r>
              <a:rPr lang="zh-CN" altLang="en-US" dirty="0"/>
              <a:t>可视化管理工具</a:t>
            </a:r>
          </a:p>
        </p:txBody>
      </p:sp>
      <p:sp>
        <p:nvSpPr>
          <p:cNvPr id="3" name="文本占位符 2">
            <a:extLst>
              <a:ext uri="{FF2B5EF4-FFF2-40B4-BE49-F238E27FC236}">
                <a16:creationId xmlns:a16="http://schemas.microsoft.com/office/drawing/2014/main" id="{C001B156-59B8-4816-A44B-093B80980AB1}"/>
              </a:ext>
            </a:extLst>
          </p:cNvPr>
          <p:cNvSpPr>
            <a:spLocks noGrp="1"/>
          </p:cNvSpPr>
          <p:nvPr>
            <p:ph type="body" idx="1"/>
          </p:nvPr>
        </p:nvSpPr>
        <p:spPr/>
        <p:txBody>
          <a:bodyPr/>
          <a:lstStyle/>
          <a:p>
            <a:r>
              <a:rPr lang="en-US" altLang="zh-CN" dirty="0" err="1"/>
              <a:t>ScrapydWeb</a:t>
            </a:r>
            <a:endParaRPr lang="zh-CN" altLang="en-US" dirty="0"/>
          </a:p>
        </p:txBody>
      </p:sp>
      <p:sp>
        <p:nvSpPr>
          <p:cNvPr id="4" name="内容占位符 3">
            <a:extLst>
              <a:ext uri="{FF2B5EF4-FFF2-40B4-BE49-F238E27FC236}">
                <a16:creationId xmlns:a16="http://schemas.microsoft.com/office/drawing/2014/main" id="{2C73AC67-6CA5-416D-A8B2-30371D16EE8B}"/>
              </a:ext>
            </a:extLst>
          </p:cNvPr>
          <p:cNvSpPr>
            <a:spLocks noGrp="1"/>
          </p:cNvSpPr>
          <p:nvPr>
            <p:ph sz="half" idx="2"/>
          </p:nvPr>
        </p:nvSpPr>
        <p:spPr/>
        <p:txBody>
          <a:bodyPr/>
          <a:lstStyle/>
          <a:p>
            <a:r>
              <a:rPr lang="en-US" altLang="zh-CN" dirty="0" err="1"/>
              <a:t>Scrapyd</a:t>
            </a:r>
            <a:r>
              <a:rPr lang="en-US" altLang="zh-CN" dirty="0"/>
              <a:t> </a:t>
            </a:r>
            <a:r>
              <a:rPr lang="zh-CN" altLang="en-US" dirty="0"/>
              <a:t>集群管理</a:t>
            </a:r>
          </a:p>
          <a:p>
            <a:r>
              <a:rPr lang="en-US" altLang="zh-CN" dirty="0" err="1"/>
              <a:t>Scrapy</a:t>
            </a:r>
            <a:r>
              <a:rPr lang="en-US" altLang="zh-CN" dirty="0"/>
              <a:t> </a:t>
            </a:r>
            <a:r>
              <a:rPr lang="zh-CN" altLang="en-US" dirty="0"/>
              <a:t>日志分析</a:t>
            </a:r>
          </a:p>
          <a:p>
            <a:r>
              <a:rPr lang="zh-CN" altLang="en-US" dirty="0"/>
              <a:t>支持所有 </a:t>
            </a:r>
            <a:r>
              <a:rPr lang="en-US" altLang="zh-CN" dirty="0" err="1"/>
              <a:t>Scrapyd</a:t>
            </a:r>
            <a:r>
              <a:rPr lang="en-US" altLang="zh-CN" dirty="0"/>
              <a:t> API</a:t>
            </a:r>
          </a:p>
          <a:p>
            <a:r>
              <a:rPr lang="en-US" altLang="zh-CN" dirty="0"/>
              <a:t>web UI </a:t>
            </a:r>
            <a:r>
              <a:rPr lang="zh-CN" altLang="en-US" dirty="0"/>
              <a:t>支持 </a:t>
            </a:r>
            <a:r>
              <a:rPr lang="en-US" altLang="zh-CN" dirty="0"/>
              <a:t>Basic Auth</a:t>
            </a:r>
          </a:p>
          <a:p>
            <a:endParaRPr lang="zh-CN" altLang="en-US" dirty="0"/>
          </a:p>
        </p:txBody>
      </p:sp>
      <p:sp>
        <p:nvSpPr>
          <p:cNvPr id="5" name="文本占位符 4">
            <a:extLst>
              <a:ext uri="{FF2B5EF4-FFF2-40B4-BE49-F238E27FC236}">
                <a16:creationId xmlns:a16="http://schemas.microsoft.com/office/drawing/2014/main" id="{03DA0432-CB92-4B48-8936-5065B3B7ACE6}"/>
              </a:ext>
            </a:extLst>
          </p:cNvPr>
          <p:cNvSpPr>
            <a:spLocks noGrp="1"/>
          </p:cNvSpPr>
          <p:nvPr>
            <p:ph type="body" sz="quarter" idx="3"/>
          </p:nvPr>
        </p:nvSpPr>
        <p:spPr/>
        <p:txBody>
          <a:bodyPr/>
          <a:lstStyle/>
          <a:p>
            <a:r>
              <a:rPr lang="en-US" altLang="zh-CN" dirty="0" err="1"/>
              <a:t>SpiderKeeper</a:t>
            </a:r>
            <a:endParaRPr lang="zh-CN" altLang="en-US" dirty="0"/>
          </a:p>
        </p:txBody>
      </p:sp>
      <p:sp>
        <p:nvSpPr>
          <p:cNvPr id="6" name="内容占位符 5">
            <a:extLst>
              <a:ext uri="{FF2B5EF4-FFF2-40B4-BE49-F238E27FC236}">
                <a16:creationId xmlns:a16="http://schemas.microsoft.com/office/drawing/2014/main" id="{20A6D494-E8EC-4C30-8371-625330136B11}"/>
              </a:ext>
            </a:extLst>
          </p:cNvPr>
          <p:cNvSpPr>
            <a:spLocks noGrp="1"/>
          </p:cNvSpPr>
          <p:nvPr>
            <p:ph sz="quarter" idx="4"/>
          </p:nvPr>
        </p:nvSpPr>
        <p:spPr/>
        <p:txBody>
          <a:bodyPr/>
          <a:lstStyle/>
          <a:p>
            <a:r>
              <a:rPr lang="zh-CN" altLang="en-US" dirty="0"/>
              <a:t>通过</a:t>
            </a:r>
            <a:r>
              <a:rPr lang="en-US" altLang="zh-CN" dirty="0"/>
              <a:t>web UI</a:t>
            </a:r>
            <a:r>
              <a:rPr lang="zh-CN" altLang="en-US" dirty="0"/>
              <a:t>管理爬虫</a:t>
            </a:r>
          </a:p>
          <a:p>
            <a:r>
              <a:rPr lang="zh-CN" altLang="en-US" dirty="0"/>
              <a:t>部署</a:t>
            </a:r>
            <a:r>
              <a:rPr lang="en-US" altLang="zh-CN" dirty="0" err="1"/>
              <a:t>scrapy</a:t>
            </a:r>
            <a:r>
              <a:rPr lang="zh-CN" altLang="en-US" dirty="0"/>
              <a:t>项目操作简单</a:t>
            </a:r>
          </a:p>
          <a:p>
            <a:r>
              <a:rPr lang="zh-CN" altLang="en-US" dirty="0"/>
              <a:t>显示爬虫运行统计</a:t>
            </a:r>
          </a:p>
        </p:txBody>
      </p:sp>
      <p:pic>
        <p:nvPicPr>
          <p:cNvPr id="9" name="图片 8">
            <a:extLst>
              <a:ext uri="{FF2B5EF4-FFF2-40B4-BE49-F238E27FC236}">
                <a16:creationId xmlns:a16="http://schemas.microsoft.com/office/drawing/2014/main" id="{3449101F-F31D-4EEC-8CA2-9AC9C252E11C}"/>
              </a:ext>
            </a:extLst>
          </p:cNvPr>
          <p:cNvPicPr>
            <a:picLocks noChangeAspect="1"/>
          </p:cNvPicPr>
          <p:nvPr/>
        </p:nvPicPr>
        <p:blipFill>
          <a:blip r:embed="rId2"/>
          <a:stretch>
            <a:fillRect/>
          </a:stretch>
        </p:blipFill>
        <p:spPr>
          <a:xfrm>
            <a:off x="1431143" y="4190708"/>
            <a:ext cx="4306609" cy="1667508"/>
          </a:xfrm>
          <a:prstGeom prst="rect">
            <a:avLst/>
          </a:prstGeom>
        </p:spPr>
      </p:pic>
      <p:pic>
        <p:nvPicPr>
          <p:cNvPr id="10" name="图片 9">
            <a:extLst>
              <a:ext uri="{FF2B5EF4-FFF2-40B4-BE49-F238E27FC236}">
                <a16:creationId xmlns:a16="http://schemas.microsoft.com/office/drawing/2014/main" id="{597715F5-4A91-4C20-80BE-0F34B2047AC8}"/>
              </a:ext>
            </a:extLst>
          </p:cNvPr>
          <p:cNvPicPr>
            <a:picLocks noChangeAspect="1"/>
          </p:cNvPicPr>
          <p:nvPr/>
        </p:nvPicPr>
        <p:blipFill>
          <a:blip r:embed="rId3"/>
          <a:stretch>
            <a:fillRect/>
          </a:stretch>
        </p:blipFill>
        <p:spPr>
          <a:xfrm>
            <a:off x="6643805" y="3723609"/>
            <a:ext cx="3929729" cy="2200468"/>
          </a:xfrm>
          <a:prstGeom prst="rect">
            <a:avLst/>
          </a:prstGeom>
        </p:spPr>
      </p:pic>
    </p:spTree>
    <p:extLst>
      <p:ext uri="{BB962C8B-B14F-4D97-AF65-F5344CB8AC3E}">
        <p14:creationId xmlns:p14="http://schemas.microsoft.com/office/powerpoint/2010/main" val="268997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189458"/>
            <a:ext cx="4030662" cy="507855"/>
          </a:xfrm>
        </p:spPr>
        <p:txBody>
          <a:bodyPr>
            <a:normAutofit lnSpcReduction="10000"/>
          </a:bodyPr>
          <a:lstStyle/>
          <a:p>
            <a:r>
              <a:rPr lang="en-US" altLang="zh-CN" dirty="0">
                <a:solidFill>
                  <a:schemeClr val="tx1">
                    <a:lumMod val="25000"/>
                    <a:lumOff val="75000"/>
                  </a:schemeClr>
                </a:solidFill>
              </a:rPr>
              <a:t>1 </a:t>
            </a:r>
            <a:r>
              <a:rPr lang="zh-CN" altLang="en-US" dirty="0">
                <a:solidFill>
                  <a:schemeClr val="tx1">
                    <a:lumMod val="25000"/>
                    <a:lumOff val="75000"/>
                  </a:schemeClr>
                </a:solidFill>
              </a:rPr>
              <a:t>组员介绍</a:t>
            </a:r>
          </a:p>
        </p:txBody>
      </p:sp>
      <p:sp>
        <p:nvSpPr>
          <p:cNvPr id="4" name="文本占位符 3"/>
          <p:cNvSpPr>
            <a:spLocks noGrp="1"/>
          </p:cNvSpPr>
          <p:nvPr>
            <p:ph type="body" sz="quarter" idx="12"/>
          </p:nvPr>
        </p:nvSpPr>
        <p:spPr>
          <a:xfrm>
            <a:off x="4913083" y="3149406"/>
            <a:ext cx="4030662" cy="507855"/>
          </a:xfrm>
        </p:spPr>
        <p:txBody>
          <a:bodyPr>
            <a:normAutofit lnSpcReduction="10000"/>
          </a:bodyPr>
          <a:lstStyle/>
          <a:p>
            <a:r>
              <a:rPr lang="en-US" altLang="zh-CN" dirty="0">
                <a:solidFill>
                  <a:schemeClr val="tx1">
                    <a:lumMod val="25000"/>
                    <a:lumOff val="75000"/>
                  </a:schemeClr>
                </a:solidFill>
              </a:rPr>
              <a:t>2 </a:t>
            </a:r>
            <a:r>
              <a:rPr lang="zh-CN" altLang="en-US" dirty="0">
                <a:solidFill>
                  <a:schemeClr val="tx1">
                    <a:lumMod val="25000"/>
                    <a:lumOff val="75000"/>
                  </a:schemeClr>
                </a:solidFill>
              </a:rPr>
              <a:t>项目选择</a:t>
            </a:r>
          </a:p>
        </p:txBody>
      </p:sp>
      <p:sp>
        <p:nvSpPr>
          <p:cNvPr id="5" name="文本占位符 4"/>
          <p:cNvSpPr>
            <a:spLocks noGrp="1"/>
          </p:cNvSpPr>
          <p:nvPr>
            <p:ph type="body" sz="quarter" idx="13"/>
          </p:nvPr>
        </p:nvSpPr>
        <p:spPr>
          <a:xfrm>
            <a:off x="4913083" y="4109354"/>
            <a:ext cx="4030662" cy="507855"/>
          </a:xfrm>
        </p:spPr>
        <p:txBody>
          <a:bodyPr>
            <a:normAutofit lnSpcReduction="10000"/>
          </a:bodyPr>
          <a:lstStyle/>
          <a:p>
            <a:r>
              <a:rPr lang="en-US" altLang="zh-CN" dirty="0"/>
              <a:t>3 </a:t>
            </a:r>
            <a:r>
              <a:rPr lang="zh-CN" altLang="en-US" dirty="0"/>
              <a:t>项目计划</a:t>
            </a:r>
          </a:p>
        </p:txBody>
      </p:sp>
    </p:spTree>
    <p:extLst>
      <p:ext uri="{BB962C8B-B14F-4D97-AF65-F5344CB8AC3E}">
        <p14:creationId xmlns:p14="http://schemas.microsoft.com/office/powerpoint/2010/main" val="30639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项目计划</a:t>
            </a:r>
          </a:p>
        </p:txBody>
      </p:sp>
      <p:sp>
        <p:nvSpPr>
          <p:cNvPr id="3" name="文本占位符 2"/>
          <p:cNvSpPr>
            <a:spLocks noGrp="1"/>
          </p:cNvSpPr>
          <p:nvPr>
            <p:ph type="body" idx="1"/>
          </p:nvPr>
        </p:nvSpPr>
        <p:spPr>
          <a:xfrm>
            <a:off x="6571488" y="1563595"/>
            <a:ext cx="4754880" cy="743094"/>
          </a:xfrm>
        </p:spPr>
        <p:txBody>
          <a:bodyPr/>
          <a:lstStyle/>
          <a:p>
            <a:r>
              <a:rPr lang="zh-CN" altLang="en-US" dirty="0"/>
              <a:t>近期工作内容</a:t>
            </a:r>
          </a:p>
        </p:txBody>
      </p:sp>
      <p:sp>
        <p:nvSpPr>
          <p:cNvPr id="4" name="内容占位符 3"/>
          <p:cNvSpPr>
            <a:spLocks noGrp="1"/>
          </p:cNvSpPr>
          <p:nvPr>
            <p:ph sz="half" idx="2"/>
          </p:nvPr>
        </p:nvSpPr>
        <p:spPr>
          <a:xfrm>
            <a:off x="6571488" y="2306691"/>
            <a:ext cx="5132832" cy="4006734"/>
          </a:xfrm>
        </p:spPr>
        <p:txBody>
          <a:bodyPr>
            <a:normAutofit fontScale="92500"/>
          </a:bodyPr>
          <a:lstStyle/>
          <a:p>
            <a:pPr>
              <a:lnSpc>
                <a:spcPct val="150000"/>
              </a:lnSpc>
              <a:buFont typeface="Wingdings" panose="05000000000000000000" pitchFamily="2" charset="2"/>
              <a:buChar char="Ø"/>
            </a:pPr>
            <a:r>
              <a:rPr lang="zh-CN" altLang="en-US" dirty="0"/>
              <a:t>针对某个网站使用</a:t>
            </a:r>
            <a:r>
              <a:rPr lang="en-US" altLang="zh-CN" dirty="0" err="1"/>
              <a:t>Scrapy</a:t>
            </a:r>
            <a:r>
              <a:rPr lang="zh-CN" altLang="en-US" dirty="0"/>
              <a:t>编写爬虫程序，熟悉软件的使用并且了解背后的原理</a:t>
            </a:r>
            <a:endParaRPr lang="en-US" altLang="zh-CN" dirty="0"/>
          </a:p>
          <a:p>
            <a:pPr>
              <a:lnSpc>
                <a:spcPct val="150000"/>
              </a:lnSpc>
              <a:buFont typeface="Wingdings" panose="05000000000000000000" pitchFamily="2" charset="2"/>
              <a:buChar char="Ø"/>
            </a:pPr>
            <a:r>
              <a:rPr lang="zh-CN" altLang="en-US" dirty="0"/>
              <a:t>思考对</a:t>
            </a:r>
            <a:r>
              <a:rPr lang="en-US" altLang="zh-CN" dirty="0" err="1"/>
              <a:t>Scrapy</a:t>
            </a:r>
            <a:r>
              <a:rPr lang="zh-CN" altLang="en-US" dirty="0"/>
              <a:t>改进的具体方案和实现方法，包括：配合</a:t>
            </a:r>
            <a:r>
              <a:rPr lang="en-US" altLang="zh-CN" dirty="0"/>
              <a:t>selenium</a:t>
            </a:r>
            <a:r>
              <a:rPr lang="zh-CN" altLang="en-US" dirty="0"/>
              <a:t>反爬虫、分布式功能以及</a:t>
            </a:r>
            <a:r>
              <a:rPr lang="en-US" altLang="zh-CN" dirty="0"/>
              <a:t>WEB GUI</a:t>
            </a:r>
            <a:r>
              <a:rPr lang="zh-CN" altLang="en-US" dirty="0"/>
              <a:t>的配套开发</a:t>
            </a:r>
          </a:p>
        </p:txBody>
      </p:sp>
      <p:sp>
        <p:nvSpPr>
          <p:cNvPr id="5" name="文本占位符 4"/>
          <p:cNvSpPr>
            <a:spLocks noGrp="1"/>
          </p:cNvSpPr>
          <p:nvPr>
            <p:ph type="body" sz="quarter" idx="3"/>
          </p:nvPr>
        </p:nvSpPr>
        <p:spPr>
          <a:xfrm>
            <a:off x="1249680" y="1563595"/>
            <a:ext cx="4754880" cy="743094"/>
          </a:xfrm>
        </p:spPr>
        <p:txBody>
          <a:bodyPr/>
          <a:lstStyle/>
          <a:p>
            <a:r>
              <a:rPr lang="zh-CN" altLang="en-US" dirty="0"/>
              <a:t>整体目标</a:t>
            </a:r>
          </a:p>
        </p:txBody>
      </p:sp>
      <p:sp>
        <p:nvSpPr>
          <p:cNvPr id="6" name="内容占位符 5"/>
          <p:cNvSpPr>
            <a:spLocks noGrp="1"/>
          </p:cNvSpPr>
          <p:nvPr>
            <p:ph sz="quarter" idx="4"/>
          </p:nvPr>
        </p:nvSpPr>
        <p:spPr>
          <a:xfrm>
            <a:off x="1249680" y="2306689"/>
            <a:ext cx="4754880" cy="3880751"/>
          </a:xfrm>
        </p:spPr>
        <p:txBody>
          <a:bodyPr>
            <a:normAutofit fontScale="92500"/>
          </a:bodyPr>
          <a:lstStyle/>
          <a:p>
            <a:pPr marL="457200" indent="-457200">
              <a:lnSpc>
                <a:spcPct val="150000"/>
              </a:lnSpc>
              <a:buFont typeface="+mj-lt"/>
              <a:buAutoNum type="arabicPeriod"/>
            </a:pPr>
            <a:r>
              <a:rPr lang="zh-CN" altLang="en-US" dirty="0"/>
              <a:t>了解</a:t>
            </a:r>
            <a:r>
              <a:rPr lang="en-US" altLang="zh-CN" dirty="0" err="1"/>
              <a:t>Scrapy</a:t>
            </a:r>
            <a:r>
              <a:rPr lang="zh-CN" altLang="en-US" dirty="0"/>
              <a:t>框架和使用方法及原理</a:t>
            </a:r>
            <a:endParaRPr lang="en-US" altLang="zh-CN" dirty="0"/>
          </a:p>
          <a:p>
            <a:pPr marL="457200" indent="-457200">
              <a:lnSpc>
                <a:spcPct val="150000"/>
              </a:lnSpc>
              <a:buFont typeface="+mj-lt"/>
              <a:buAutoNum type="arabicPeriod"/>
            </a:pPr>
            <a:r>
              <a:rPr lang="zh-CN" altLang="en-US" dirty="0"/>
              <a:t>使用</a:t>
            </a:r>
            <a:r>
              <a:rPr lang="en-US" altLang="zh-CN" dirty="0" err="1"/>
              <a:t>Scrapy</a:t>
            </a:r>
            <a:r>
              <a:rPr lang="zh-CN" altLang="en-US" dirty="0"/>
              <a:t>编写爬虫程序，阅读源代码，熟悉</a:t>
            </a:r>
            <a:r>
              <a:rPr lang="en-US" altLang="zh-CN" dirty="0" err="1"/>
              <a:t>Scrapy</a:t>
            </a:r>
            <a:r>
              <a:rPr lang="zh-CN" altLang="en-US" dirty="0"/>
              <a:t>框架的几个主要组件</a:t>
            </a:r>
            <a:endParaRPr lang="en-US" altLang="zh-CN" dirty="0"/>
          </a:p>
          <a:p>
            <a:pPr marL="457200" indent="-457200">
              <a:lnSpc>
                <a:spcPct val="150000"/>
              </a:lnSpc>
              <a:buFont typeface="+mj-lt"/>
              <a:buAutoNum type="arabicPeriod"/>
            </a:pPr>
            <a:r>
              <a:rPr lang="zh-CN" altLang="en-US" dirty="0"/>
              <a:t>针对某个网站编写完整的爬虫程序并分析性能</a:t>
            </a:r>
            <a:endParaRPr lang="en-US" altLang="zh-CN" dirty="0"/>
          </a:p>
          <a:p>
            <a:pPr marL="457200" indent="-457200">
              <a:lnSpc>
                <a:spcPct val="150000"/>
              </a:lnSpc>
              <a:buFont typeface="+mj-lt"/>
              <a:buAutoNum type="arabicPeriod"/>
            </a:pPr>
            <a:r>
              <a:rPr lang="zh-CN" altLang="en-US" dirty="0"/>
              <a:t>对爬虫程序进行改进和测试</a:t>
            </a:r>
          </a:p>
        </p:txBody>
      </p:sp>
    </p:spTree>
    <p:extLst>
      <p:ext uri="{BB962C8B-B14F-4D97-AF65-F5344CB8AC3E}">
        <p14:creationId xmlns:p14="http://schemas.microsoft.com/office/powerpoint/2010/main" val="26128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0A575-499D-4AAC-9F57-CD7DB63C4BF1}"/>
              </a:ext>
            </a:extLst>
          </p:cNvPr>
          <p:cNvSpPr>
            <a:spLocks noGrp="1"/>
          </p:cNvSpPr>
          <p:nvPr>
            <p:ph type="title"/>
          </p:nvPr>
        </p:nvSpPr>
        <p:spPr/>
        <p:txBody>
          <a:bodyPr/>
          <a:lstStyle/>
          <a:p>
            <a:r>
              <a:rPr lang="zh-CN" altLang="en-US" dirty="0"/>
              <a:t>时间表</a:t>
            </a:r>
          </a:p>
        </p:txBody>
      </p:sp>
      <p:graphicFrame>
        <p:nvGraphicFramePr>
          <p:cNvPr id="7" name="表格 7">
            <a:extLst>
              <a:ext uri="{FF2B5EF4-FFF2-40B4-BE49-F238E27FC236}">
                <a16:creationId xmlns:a16="http://schemas.microsoft.com/office/drawing/2014/main" id="{D31E8322-DF0B-45DD-A587-F58563191670}"/>
              </a:ext>
            </a:extLst>
          </p:cNvPr>
          <p:cNvGraphicFramePr>
            <a:graphicFrameLocks noGrp="1"/>
          </p:cNvGraphicFramePr>
          <p:nvPr>
            <p:ph sz="half" idx="2"/>
            <p:extLst>
              <p:ext uri="{D42A27DB-BD31-4B8C-83A1-F6EECF244321}">
                <p14:modId xmlns:p14="http://schemas.microsoft.com/office/powerpoint/2010/main" val="3618395289"/>
              </p:ext>
            </p:extLst>
          </p:nvPr>
        </p:nvGraphicFramePr>
        <p:xfrm>
          <a:off x="420085" y="1675462"/>
          <a:ext cx="11351830" cy="4450080"/>
        </p:xfrm>
        <a:graphic>
          <a:graphicData uri="http://schemas.openxmlformats.org/drawingml/2006/table">
            <a:tbl>
              <a:tblPr firstRow="1" bandRow="1">
                <a:tableStyleId>{5C22544A-7EE6-4342-B048-85BDC9FD1C3A}</a:tableStyleId>
              </a:tblPr>
              <a:tblGrid>
                <a:gridCol w="9717828">
                  <a:extLst>
                    <a:ext uri="{9D8B030D-6E8A-4147-A177-3AD203B41FA5}">
                      <a16:colId xmlns:a16="http://schemas.microsoft.com/office/drawing/2014/main" val="64766722"/>
                    </a:ext>
                  </a:extLst>
                </a:gridCol>
                <a:gridCol w="1634002">
                  <a:extLst>
                    <a:ext uri="{9D8B030D-6E8A-4147-A177-3AD203B41FA5}">
                      <a16:colId xmlns:a16="http://schemas.microsoft.com/office/drawing/2014/main" val="3546174839"/>
                    </a:ext>
                  </a:extLst>
                </a:gridCol>
              </a:tblGrid>
              <a:tr h="370840">
                <a:tc>
                  <a:txBody>
                    <a:bodyPr/>
                    <a:lstStyle/>
                    <a:p>
                      <a:pPr algn="ctr"/>
                      <a:r>
                        <a:rPr lang="zh-CN" altLang="en-US" dirty="0"/>
                        <a:t>主要计划</a:t>
                      </a:r>
                    </a:p>
                  </a:txBody>
                  <a:tcPr>
                    <a:solidFill>
                      <a:schemeClr val="accent1"/>
                    </a:solidFill>
                  </a:tcPr>
                </a:tc>
                <a:tc>
                  <a:txBody>
                    <a:bodyPr/>
                    <a:lstStyle/>
                    <a:p>
                      <a:pPr algn="ctr"/>
                      <a:r>
                        <a:rPr lang="zh-CN" altLang="en-US" dirty="0"/>
                        <a:t>周数</a:t>
                      </a:r>
                    </a:p>
                  </a:txBody>
                  <a:tcPr/>
                </a:tc>
                <a:extLst>
                  <a:ext uri="{0D108BD9-81ED-4DB2-BD59-A6C34878D82A}">
                    <a16:rowId xmlns:a16="http://schemas.microsoft.com/office/drawing/2014/main" val="264345844"/>
                  </a:ext>
                </a:extLst>
              </a:tr>
              <a:tr h="370840">
                <a:tc>
                  <a:txBody>
                    <a:bodyPr/>
                    <a:lstStyle/>
                    <a:p>
                      <a:pPr algn="ctr"/>
                      <a:r>
                        <a:rPr lang="zh-CN" altLang="en-US" dirty="0"/>
                        <a:t>完成实验的准备，包括项目的目标、计划安排以及组织的形式</a:t>
                      </a:r>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3694345784"/>
                  </a:ext>
                </a:extLst>
              </a:tr>
              <a:tr h="370840">
                <a:tc>
                  <a:txBody>
                    <a:bodyPr/>
                    <a:lstStyle/>
                    <a:p>
                      <a:pPr algn="ctr"/>
                      <a:r>
                        <a:rPr lang="zh-CN" altLang="en-US" dirty="0"/>
                        <a:t>完成软件的需求分析</a:t>
                      </a:r>
                    </a:p>
                  </a:txBody>
                  <a:tcPr/>
                </a:tc>
                <a:tc>
                  <a:txBody>
                    <a:bodyPr/>
                    <a:lstStyle/>
                    <a:p>
                      <a:pPr algn="ctr"/>
                      <a:r>
                        <a:rPr lang="en-US" altLang="zh-CN" dirty="0"/>
                        <a:t>3-4</a:t>
                      </a:r>
                      <a:endParaRPr lang="zh-CN" altLang="en-US" dirty="0"/>
                    </a:p>
                  </a:txBody>
                  <a:tcPr/>
                </a:tc>
                <a:extLst>
                  <a:ext uri="{0D108BD9-81ED-4DB2-BD59-A6C34878D82A}">
                    <a16:rowId xmlns:a16="http://schemas.microsoft.com/office/drawing/2014/main" val="3934140763"/>
                  </a:ext>
                </a:extLst>
              </a:tr>
              <a:tr h="370840">
                <a:tc>
                  <a:txBody>
                    <a:bodyPr/>
                    <a:lstStyle/>
                    <a:p>
                      <a:pPr algn="ctr"/>
                      <a:r>
                        <a:rPr lang="zh-CN" altLang="en-US" dirty="0"/>
                        <a:t>完成软件需求的评审和复审</a:t>
                      </a:r>
                    </a:p>
                  </a:txBody>
                  <a:tcPr/>
                </a:tc>
                <a:tc>
                  <a:txBody>
                    <a:bodyPr/>
                    <a:lstStyle/>
                    <a:p>
                      <a:pPr algn="ctr"/>
                      <a:r>
                        <a:rPr lang="en-US" altLang="zh-CN" dirty="0"/>
                        <a:t>5-6</a:t>
                      </a:r>
                      <a:endParaRPr lang="zh-CN" altLang="en-US" dirty="0"/>
                    </a:p>
                  </a:txBody>
                  <a:tcPr/>
                </a:tc>
                <a:extLst>
                  <a:ext uri="{0D108BD9-81ED-4DB2-BD59-A6C34878D82A}">
                    <a16:rowId xmlns:a16="http://schemas.microsoft.com/office/drawing/2014/main" val="2290871653"/>
                  </a:ext>
                </a:extLst>
              </a:tr>
              <a:tr h="370840">
                <a:tc>
                  <a:txBody>
                    <a:bodyPr/>
                    <a:lstStyle/>
                    <a:p>
                      <a:pPr algn="ctr"/>
                      <a:r>
                        <a:rPr lang="zh-CN" altLang="en-US" dirty="0"/>
                        <a:t>完成项目的管理、配置和分析</a:t>
                      </a:r>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245750687"/>
                  </a:ext>
                </a:extLst>
              </a:tr>
              <a:tr h="370840">
                <a:tc>
                  <a:txBody>
                    <a:bodyPr/>
                    <a:lstStyle/>
                    <a:p>
                      <a:pPr algn="ctr"/>
                      <a:r>
                        <a:rPr lang="zh-CN" altLang="en-US" dirty="0"/>
                        <a:t>软件产品的改进及其实现</a:t>
                      </a:r>
                    </a:p>
                  </a:txBody>
                  <a:tcPr/>
                </a:tc>
                <a:tc>
                  <a:txBody>
                    <a:bodyPr/>
                    <a:lstStyle/>
                    <a:p>
                      <a:pPr algn="ctr"/>
                      <a:r>
                        <a:rPr lang="en-US" altLang="zh-CN" dirty="0"/>
                        <a:t>8-10</a:t>
                      </a:r>
                      <a:endParaRPr lang="zh-CN" altLang="en-US" dirty="0"/>
                    </a:p>
                  </a:txBody>
                  <a:tcPr/>
                </a:tc>
                <a:extLst>
                  <a:ext uri="{0D108BD9-81ED-4DB2-BD59-A6C34878D82A}">
                    <a16:rowId xmlns:a16="http://schemas.microsoft.com/office/drawing/2014/main" val="3028844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配合</a:t>
                      </a:r>
                      <a:r>
                        <a:rPr lang="en-US" altLang="zh-CN" dirty="0"/>
                        <a:t>selenium</a:t>
                      </a:r>
                      <a:r>
                        <a:rPr lang="zh-CN" altLang="en-US" dirty="0"/>
                        <a:t>反爬虫、开发分布式功能、</a:t>
                      </a:r>
                      <a:r>
                        <a:rPr lang="en-US" altLang="zh-CN" dirty="0"/>
                        <a:t>WEB GUI</a:t>
                      </a:r>
                      <a:r>
                        <a:rPr lang="zh-CN" altLang="en-US" dirty="0"/>
                        <a:t>开发</a:t>
                      </a:r>
                    </a:p>
                  </a:txBody>
                  <a:tcPr/>
                </a:tc>
                <a:tc>
                  <a:txBody>
                    <a:bodyPr/>
                    <a:lstStyle/>
                    <a:p>
                      <a:pPr algn="ctr"/>
                      <a:r>
                        <a:rPr lang="en-US" altLang="zh-CN" dirty="0"/>
                        <a:t>8-9</a:t>
                      </a:r>
                      <a:endParaRPr lang="zh-CN" altLang="en-US" dirty="0"/>
                    </a:p>
                  </a:txBody>
                  <a:tcPr/>
                </a:tc>
                <a:extLst>
                  <a:ext uri="{0D108BD9-81ED-4DB2-BD59-A6C34878D82A}">
                    <a16:rowId xmlns:a16="http://schemas.microsoft.com/office/drawing/2014/main" val="3462728270"/>
                  </a:ext>
                </a:extLst>
              </a:tr>
              <a:tr h="370840">
                <a:tc>
                  <a:txBody>
                    <a:bodyPr/>
                    <a:lstStyle/>
                    <a:p>
                      <a:pPr algn="ctr"/>
                      <a:r>
                        <a:rPr lang="zh-CN" altLang="en-US" dirty="0"/>
                        <a:t>功能改进的整合和封装</a:t>
                      </a:r>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3183679442"/>
                  </a:ext>
                </a:extLst>
              </a:tr>
              <a:tr h="370840">
                <a:tc>
                  <a:txBody>
                    <a:bodyPr/>
                    <a:lstStyle/>
                    <a:p>
                      <a:pPr algn="ctr"/>
                      <a:r>
                        <a:rPr lang="zh-CN" altLang="en-US" dirty="0"/>
                        <a:t>软件测试需求分析</a:t>
                      </a:r>
                    </a:p>
                  </a:txBody>
                  <a:tcPr/>
                </a:tc>
                <a:tc>
                  <a:txBody>
                    <a:bodyPr/>
                    <a:lstStyle/>
                    <a:p>
                      <a:pPr algn="ctr"/>
                      <a:r>
                        <a:rPr lang="en-US" altLang="zh-CN" dirty="0"/>
                        <a:t>11</a:t>
                      </a:r>
                      <a:endParaRPr lang="zh-CN" altLang="en-US" dirty="0"/>
                    </a:p>
                  </a:txBody>
                  <a:tcPr/>
                </a:tc>
                <a:extLst>
                  <a:ext uri="{0D108BD9-81ED-4DB2-BD59-A6C34878D82A}">
                    <a16:rowId xmlns:a16="http://schemas.microsoft.com/office/drawing/2014/main" val="3185175639"/>
                  </a:ext>
                </a:extLst>
              </a:tr>
              <a:tr h="370840">
                <a:tc>
                  <a:txBody>
                    <a:bodyPr/>
                    <a:lstStyle/>
                    <a:p>
                      <a:pPr algn="ctr"/>
                      <a:r>
                        <a:rPr lang="zh-CN" altLang="en-US" dirty="0"/>
                        <a:t>软件测试评审、复审</a:t>
                      </a:r>
                    </a:p>
                  </a:txBody>
                  <a:tcPr/>
                </a:tc>
                <a:tc>
                  <a:txBody>
                    <a:bodyPr/>
                    <a:lstStyle/>
                    <a:p>
                      <a:pPr algn="ctr"/>
                      <a:r>
                        <a:rPr lang="en-US" altLang="zh-CN" dirty="0"/>
                        <a:t>12-13</a:t>
                      </a:r>
                      <a:endParaRPr lang="zh-CN" altLang="en-US" dirty="0"/>
                    </a:p>
                  </a:txBody>
                  <a:tcPr/>
                </a:tc>
                <a:extLst>
                  <a:ext uri="{0D108BD9-81ED-4DB2-BD59-A6C34878D82A}">
                    <a16:rowId xmlns:a16="http://schemas.microsoft.com/office/drawing/2014/main" val="1700167259"/>
                  </a:ext>
                </a:extLst>
              </a:tr>
              <a:tr h="370840">
                <a:tc>
                  <a:txBody>
                    <a:bodyPr/>
                    <a:lstStyle/>
                    <a:p>
                      <a:pPr algn="ctr"/>
                      <a:r>
                        <a:rPr lang="zh-CN" altLang="en-US" dirty="0"/>
                        <a:t>软件测试演示及测评</a:t>
                      </a:r>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2445252589"/>
                  </a:ext>
                </a:extLst>
              </a:tr>
              <a:tr h="370840">
                <a:tc>
                  <a:txBody>
                    <a:bodyPr/>
                    <a:lstStyle/>
                    <a:p>
                      <a:pPr algn="ctr"/>
                      <a:r>
                        <a:rPr lang="zh-CN" altLang="en-US" dirty="0"/>
                        <a:t>软件项目管理、配置管理及分析与总结</a:t>
                      </a:r>
                    </a:p>
                  </a:txBody>
                  <a:tcPr/>
                </a:tc>
                <a:tc>
                  <a:txBody>
                    <a:bodyPr/>
                    <a:lstStyle/>
                    <a:p>
                      <a:pPr algn="ctr"/>
                      <a:r>
                        <a:rPr lang="en-US" altLang="zh-CN" dirty="0"/>
                        <a:t>15-16</a:t>
                      </a:r>
                      <a:endParaRPr lang="zh-CN" altLang="en-US" dirty="0"/>
                    </a:p>
                  </a:txBody>
                  <a:tcPr/>
                </a:tc>
                <a:extLst>
                  <a:ext uri="{0D108BD9-81ED-4DB2-BD59-A6C34878D82A}">
                    <a16:rowId xmlns:a16="http://schemas.microsoft.com/office/drawing/2014/main" val="1795082527"/>
                  </a:ext>
                </a:extLst>
              </a:tr>
            </a:tbl>
          </a:graphicData>
        </a:graphic>
      </p:graphicFrame>
    </p:spTree>
    <p:extLst>
      <p:ext uri="{BB962C8B-B14F-4D97-AF65-F5344CB8AC3E}">
        <p14:creationId xmlns:p14="http://schemas.microsoft.com/office/powerpoint/2010/main" val="212681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324285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189458"/>
            <a:ext cx="4030662" cy="507855"/>
          </a:xfrm>
        </p:spPr>
        <p:txBody>
          <a:bodyPr>
            <a:normAutofit lnSpcReduction="10000"/>
          </a:bodyPr>
          <a:lstStyle/>
          <a:p>
            <a:r>
              <a:rPr lang="en-US" altLang="zh-CN" dirty="0"/>
              <a:t>1 </a:t>
            </a:r>
            <a:r>
              <a:rPr lang="zh-CN" altLang="en-US" dirty="0"/>
              <a:t>组员介绍</a:t>
            </a:r>
          </a:p>
        </p:txBody>
      </p:sp>
      <p:sp>
        <p:nvSpPr>
          <p:cNvPr id="4" name="文本占位符 3"/>
          <p:cNvSpPr>
            <a:spLocks noGrp="1"/>
          </p:cNvSpPr>
          <p:nvPr>
            <p:ph type="body" sz="quarter" idx="12"/>
          </p:nvPr>
        </p:nvSpPr>
        <p:spPr>
          <a:xfrm>
            <a:off x="4913083" y="3149406"/>
            <a:ext cx="4030662" cy="507855"/>
          </a:xfrm>
        </p:spPr>
        <p:txBody>
          <a:bodyPr>
            <a:normAutofit lnSpcReduction="10000"/>
          </a:bodyPr>
          <a:lstStyle/>
          <a:p>
            <a:r>
              <a:rPr lang="en-US" altLang="zh-CN" dirty="0">
                <a:solidFill>
                  <a:schemeClr val="tx1">
                    <a:lumMod val="25000"/>
                    <a:lumOff val="75000"/>
                  </a:schemeClr>
                </a:solidFill>
              </a:rPr>
              <a:t>2 </a:t>
            </a:r>
            <a:r>
              <a:rPr lang="zh-CN" altLang="en-US" dirty="0">
                <a:solidFill>
                  <a:schemeClr val="tx1">
                    <a:lumMod val="25000"/>
                    <a:lumOff val="75000"/>
                  </a:schemeClr>
                </a:solidFill>
              </a:rPr>
              <a:t>项目选择</a:t>
            </a:r>
          </a:p>
        </p:txBody>
      </p:sp>
      <p:sp>
        <p:nvSpPr>
          <p:cNvPr id="5" name="文本占位符 4"/>
          <p:cNvSpPr>
            <a:spLocks noGrp="1"/>
          </p:cNvSpPr>
          <p:nvPr>
            <p:ph type="body" sz="quarter" idx="13"/>
          </p:nvPr>
        </p:nvSpPr>
        <p:spPr>
          <a:xfrm>
            <a:off x="4913083" y="4109354"/>
            <a:ext cx="4030662" cy="507855"/>
          </a:xfrm>
        </p:spPr>
        <p:txBody>
          <a:bodyPr>
            <a:normAutofit lnSpcReduction="10000"/>
          </a:bodyPr>
          <a:lstStyle/>
          <a:p>
            <a:r>
              <a:rPr lang="en-US" altLang="zh-CN" dirty="0">
                <a:solidFill>
                  <a:schemeClr val="tx1">
                    <a:lumMod val="25000"/>
                    <a:lumOff val="75000"/>
                  </a:schemeClr>
                </a:solidFill>
              </a:rPr>
              <a:t>3 </a:t>
            </a:r>
            <a:r>
              <a:rPr lang="zh-CN" altLang="en-US" dirty="0">
                <a:solidFill>
                  <a:schemeClr val="tx1">
                    <a:lumMod val="25000"/>
                    <a:lumOff val="75000"/>
                  </a:schemeClr>
                </a:solidFill>
              </a:rPr>
              <a:t>项目计划</a:t>
            </a:r>
          </a:p>
        </p:txBody>
      </p:sp>
    </p:spTree>
    <p:extLst>
      <p:ext uri="{BB962C8B-B14F-4D97-AF65-F5344CB8AC3E}">
        <p14:creationId xmlns:p14="http://schemas.microsoft.com/office/powerpoint/2010/main" val="387849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组员介绍</a:t>
            </a:r>
          </a:p>
        </p:txBody>
      </p:sp>
      <p:sp>
        <p:nvSpPr>
          <p:cNvPr id="4" name="矩形 3"/>
          <p:cNvSpPr/>
          <p:nvPr/>
        </p:nvSpPr>
        <p:spPr>
          <a:xfrm>
            <a:off x="725555" y="1848473"/>
            <a:ext cx="1260000" cy="540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赵正阳</a:t>
            </a:r>
          </a:p>
        </p:txBody>
      </p:sp>
      <p:sp>
        <p:nvSpPr>
          <p:cNvPr id="6" name="文本框 5"/>
          <p:cNvSpPr txBox="1"/>
          <p:nvPr/>
        </p:nvSpPr>
        <p:spPr>
          <a:xfrm>
            <a:off x="2266122" y="1848473"/>
            <a:ext cx="3613425"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软国重实验室</a:t>
            </a:r>
            <a:endParaRPr lang="en-US" altLang="zh-CN" dirty="0"/>
          </a:p>
          <a:p>
            <a:pPr marL="285750" indent="-285750">
              <a:lnSpc>
                <a:spcPct val="150000"/>
              </a:lnSpc>
              <a:buFont typeface="Wingdings" panose="05000000000000000000" pitchFamily="2" charset="2"/>
              <a:buChar char="Ø"/>
            </a:pPr>
            <a:r>
              <a:rPr lang="zh-CN" altLang="en-US" dirty="0"/>
              <a:t>熟悉</a:t>
            </a:r>
            <a:r>
              <a:rPr lang="en-US" altLang="zh-CN" dirty="0"/>
              <a:t>Java, Python</a:t>
            </a:r>
            <a:r>
              <a:rPr lang="zh-CN" altLang="en-US" dirty="0"/>
              <a:t>语言</a:t>
            </a:r>
            <a:endParaRPr lang="en-US" altLang="zh-CN" dirty="0"/>
          </a:p>
          <a:p>
            <a:pPr marL="285750" indent="-285750">
              <a:lnSpc>
                <a:spcPct val="150000"/>
              </a:lnSpc>
              <a:buFont typeface="Wingdings" panose="05000000000000000000" pitchFamily="2" charset="2"/>
              <a:buChar char="Ø"/>
            </a:pPr>
            <a:r>
              <a:rPr lang="en-US" altLang="zh-CN" dirty="0"/>
              <a:t>Spring Boot, </a:t>
            </a:r>
            <a:r>
              <a:rPr lang="en-US" altLang="zh-CN" dirty="0" err="1"/>
              <a:t>TensorFlow</a:t>
            </a:r>
            <a:r>
              <a:rPr lang="zh-CN" altLang="en-US" dirty="0"/>
              <a:t>框架</a:t>
            </a:r>
            <a:endParaRPr lang="en-US" altLang="zh-CN" dirty="0"/>
          </a:p>
        </p:txBody>
      </p:sp>
      <p:sp>
        <p:nvSpPr>
          <p:cNvPr id="7" name="矩形 6"/>
          <p:cNvSpPr/>
          <p:nvPr/>
        </p:nvSpPr>
        <p:spPr>
          <a:xfrm>
            <a:off x="6543260" y="1848473"/>
            <a:ext cx="1260000" cy="54000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郭浩隆</a:t>
            </a:r>
          </a:p>
        </p:txBody>
      </p:sp>
      <p:sp>
        <p:nvSpPr>
          <p:cNvPr id="8" name="文本框 7"/>
          <p:cNvSpPr txBox="1"/>
          <p:nvPr/>
        </p:nvSpPr>
        <p:spPr>
          <a:xfrm>
            <a:off x="8083827" y="1848473"/>
            <a:ext cx="3235053"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软国重实验室</a:t>
            </a:r>
            <a:endParaRPr lang="en-US" altLang="zh-CN" dirty="0"/>
          </a:p>
          <a:p>
            <a:pPr marL="285750" indent="-285750">
              <a:lnSpc>
                <a:spcPct val="150000"/>
              </a:lnSpc>
              <a:buFont typeface="Wingdings" panose="05000000000000000000" pitchFamily="2" charset="2"/>
              <a:buChar char="Ø"/>
            </a:pPr>
            <a:r>
              <a:rPr lang="zh-CN" altLang="en-US" dirty="0"/>
              <a:t>熟悉</a:t>
            </a:r>
            <a:r>
              <a:rPr lang="en-US" altLang="zh-CN" dirty="0"/>
              <a:t>Java, Python</a:t>
            </a:r>
            <a:r>
              <a:rPr lang="zh-CN" altLang="en-US" dirty="0"/>
              <a:t>语言</a:t>
            </a:r>
            <a:endParaRPr lang="en-US" altLang="zh-CN" dirty="0"/>
          </a:p>
          <a:p>
            <a:pPr marL="285750" indent="-285750">
              <a:lnSpc>
                <a:spcPct val="150000"/>
              </a:lnSpc>
              <a:buFont typeface="Wingdings" panose="05000000000000000000" pitchFamily="2" charset="2"/>
              <a:buChar char="Ø"/>
            </a:pPr>
            <a:r>
              <a:rPr lang="en-US" altLang="zh-CN" dirty="0"/>
              <a:t>Spring Boot, </a:t>
            </a:r>
            <a:r>
              <a:rPr lang="en-US" altLang="zh-CN" dirty="0" err="1"/>
              <a:t>PyTorch</a:t>
            </a:r>
            <a:r>
              <a:rPr lang="zh-CN" altLang="en-US" dirty="0"/>
              <a:t>框架</a:t>
            </a:r>
            <a:endParaRPr lang="en-US" altLang="zh-CN" dirty="0"/>
          </a:p>
        </p:txBody>
      </p:sp>
      <p:sp>
        <p:nvSpPr>
          <p:cNvPr id="9" name="矩形 8"/>
          <p:cNvSpPr/>
          <p:nvPr/>
        </p:nvSpPr>
        <p:spPr>
          <a:xfrm>
            <a:off x="725555" y="3437067"/>
            <a:ext cx="1260000" cy="54000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沈一聪</a:t>
            </a:r>
          </a:p>
        </p:txBody>
      </p:sp>
      <p:sp>
        <p:nvSpPr>
          <p:cNvPr id="11" name="矩形 10"/>
          <p:cNvSpPr/>
          <p:nvPr/>
        </p:nvSpPr>
        <p:spPr>
          <a:xfrm>
            <a:off x="6543260" y="3437067"/>
            <a:ext cx="1260000" cy="540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梁远志</a:t>
            </a:r>
          </a:p>
        </p:txBody>
      </p:sp>
      <p:sp>
        <p:nvSpPr>
          <p:cNvPr id="12" name="文本框 11"/>
          <p:cNvSpPr txBox="1"/>
          <p:nvPr/>
        </p:nvSpPr>
        <p:spPr>
          <a:xfrm>
            <a:off x="8083827" y="3437067"/>
            <a:ext cx="3751796" cy="1289905"/>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软件工程研究所操作系统实验室</a:t>
            </a:r>
            <a:endParaRPr lang="en-US" altLang="zh-CN" dirty="0"/>
          </a:p>
          <a:p>
            <a:pPr marL="285750" indent="-285750">
              <a:lnSpc>
                <a:spcPct val="150000"/>
              </a:lnSpc>
              <a:buFont typeface="Wingdings" panose="05000000000000000000" pitchFamily="2" charset="2"/>
              <a:buChar char="Ø"/>
            </a:pPr>
            <a:r>
              <a:rPr lang="zh-CN" altLang="en-US" dirty="0"/>
              <a:t>偏好</a:t>
            </a:r>
            <a:r>
              <a:rPr lang="en-US" altLang="zh-CN" dirty="0"/>
              <a:t>C</a:t>
            </a:r>
            <a:r>
              <a:rPr lang="zh-CN" altLang="en-US" dirty="0"/>
              <a:t>语言</a:t>
            </a:r>
            <a:endParaRPr lang="en-US" altLang="zh-CN" dirty="0"/>
          </a:p>
          <a:p>
            <a:pPr marL="285750" indent="-285750">
              <a:lnSpc>
                <a:spcPct val="150000"/>
              </a:lnSpc>
              <a:buFont typeface="Wingdings" panose="05000000000000000000" pitchFamily="2" charset="2"/>
              <a:buChar char="Ø"/>
            </a:pPr>
            <a:r>
              <a:rPr lang="zh-CN" altLang="en-US" dirty="0"/>
              <a:t>偏好系统软件，有</a:t>
            </a:r>
            <a:r>
              <a:rPr lang="en-US" altLang="zh-CN" dirty="0"/>
              <a:t>Web</a:t>
            </a:r>
            <a:r>
              <a:rPr lang="zh-CN" altLang="en-US" dirty="0"/>
              <a:t>开发经验</a:t>
            </a:r>
            <a:endParaRPr lang="en-US" altLang="zh-CN" dirty="0"/>
          </a:p>
        </p:txBody>
      </p:sp>
      <p:sp>
        <p:nvSpPr>
          <p:cNvPr id="13" name="矩形 12"/>
          <p:cNvSpPr/>
          <p:nvPr/>
        </p:nvSpPr>
        <p:spPr>
          <a:xfrm>
            <a:off x="725555" y="5025661"/>
            <a:ext cx="1260000" cy="540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宋冰晨</a:t>
            </a:r>
          </a:p>
        </p:txBody>
      </p:sp>
      <p:sp>
        <p:nvSpPr>
          <p:cNvPr id="14" name="文本框 13"/>
          <p:cNvSpPr txBox="1"/>
          <p:nvPr/>
        </p:nvSpPr>
        <p:spPr>
          <a:xfrm>
            <a:off x="2266122" y="5025661"/>
            <a:ext cx="3474028"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软件开发环境国家重点实验室</a:t>
            </a:r>
            <a:endParaRPr lang="en-US" altLang="zh-CN" dirty="0"/>
          </a:p>
          <a:p>
            <a:pPr marL="285750" indent="-285750">
              <a:lnSpc>
                <a:spcPct val="150000"/>
              </a:lnSpc>
              <a:buFont typeface="Wingdings" panose="05000000000000000000" pitchFamily="2" charset="2"/>
              <a:buChar char="Ø"/>
            </a:pPr>
            <a:r>
              <a:rPr lang="zh-CN" altLang="en-US" dirty="0"/>
              <a:t>熟悉</a:t>
            </a:r>
            <a:r>
              <a:rPr lang="en-US" altLang="zh-CN" dirty="0"/>
              <a:t>Python, JavaScript</a:t>
            </a:r>
            <a:r>
              <a:rPr lang="zh-CN" altLang="en-US" dirty="0"/>
              <a:t>语言</a:t>
            </a:r>
            <a:endParaRPr lang="en-US" altLang="zh-CN" dirty="0"/>
          </a:p>
          <a:p>
            <a:pPr marL="285750" indent="-285750">
              <a:lnSpc>
                <a:spcPct val="150000"/>
              </a:lnSpc>
              <a:buFont typeface="Wingdings" panose="05000000000000000000" pitchFamily="2" charset="2"/>
              <a:buChar char="Ø"/>
            </a:pPr>
            <a:r>
              <a:rPr lang="en-US" altLang="zh-CN" dirty="0"/>
              <a:t>Django</a:t>
            </a:r>
            <a:r>
              <a:rPr lang="zh-CN" altLang="en-US" dirty="0"/>
              <a:t>框架</a:t>
            </a:r>
            <a:endParaRPr lang="en-US" altLang="zh-CN" dirty="0"/>
          </a:p>
        </p:txBody>
      </p:sp>
      <p:sp>
        <p:nvSpPr>
          <p:cNvPr id="15" name="文本框 14"/>
          <p:cNvSpPr txBox="1"/>
          <p:nvPr/>
        </p:nvSpPr>
        <p:spPr>
          <a:xfrm>
            <a:off x="2266122" y="3437067"/>
            <a:ext cx="3704860"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软件工程研究所操作系统实验室</a:t>
            </a:r>
            <a:endParaRPr lang="en-US" altLang="zh-CN" dirty="0"/>
          </a:p>
          <a:p>
            <a:pPr marL="285750" indent="-285750">
              <a:lnSpc>
                <a:spcPct val="150000"/>
              </a:lnSpc>
              <a:buFont typeface="Wingdings" panose="05000000000000000000" pitchFamily="2" charset="2"/>
              <a:buChar char="Ø"/>
            </a:pPr>
            <a:r>
              <a:rPr lang="zh-CN" altLang="en-US" dirty="0"/>
              <a:t>偏好</a:t>
            </a:r>
            <a:r>
              <a:rPr lang="en-US" altLang="zh-CN" dirty="0"/>
              <a:t>C++, Rust</a:t>
            </a:r>
            <a:r>
              <a:rPr lang="zh-CN" altLang="en-US" dirty="0"/>
              <a:t>语言</a:t>
            </a:r>
            <a:endParaRPr lang="en-US" altLang="zh-CN" dirty="0"/>
          </a:p>
          <a:p>
            <a:pPr marL="285750" indent="-285750">
              <a:lnSpc>
                <a:spcPct val="150000"/>
              </a:lnSpc>
              <a:buFont typeface="Wingdings" panose="05000000000000000000" pitchFamily="2" charset="2"/>
              <a:buChar char="Ø"/>
            </a:pPr>
            <a:r>
              <a:rPr lang="zh-CN" altLang="en-US" dirty="0"/>
              <a:t>偏好操作系统</a:t>
            </a:r>
            <a:endParaRPr lang="en-US" altLang="zh-CN" dirty="0"/>
          </a:p>
        </p:txBody>
      </p:sp>
      <p:sp>
        <p:nvSpPr>
          <p:cNvPr id="3" name="文本框 2">
            <a:extLst>
              <a:ext uri="{FF2B5EF4-FFF2-40B4-BE49-F238E27FC236}">
                <a16:creationId xmlns:a16="http://schemas.microsoft.com/office/drawing/2014/main" id="{15509B76-5863-41B7-A03B-0E539D9F34E0}"/>
              </a:ext>
            </a:extLst>
          </p:cNvPr>
          <p:cNvSpPr txBox="1"/>
          <p:nvPr/>
        </p:nvSpPr>
        <p:spPr>
          <a:xfrm>
            <a:off x="788723" y="2517887"/>
            <a:ext cx="944735" cy="369332"/>
          </a:xfrm>
          <a:prstGeom prst="rect">
            <a:avLst/>
          </a:prstGeom>
          <a:noFill/>
        </p:spPr>
        <p:txBody>
          <a:bodyPr wrap="square" rtlCol="0">
            <a:spAutoFit/>
          </a:bodyPr>
          <a:lstStyle/>
          <a:p>
            <a:r>
              <a:rPr lang="zh-CN" altLang="en-US" dirty="0"/>
              <a:t>（组长）</a:t>
            </a:r>
          </a:p>
        </p:txBody>
      </p:sp>
    </p:spTree>
    <p:extLst>
      <p:ext uri="{BB962C8B-B14F-4D97-AF65-F5344CB8AC3E}">
        <p14:creationId xmlns:p14="http://schemas.microsoft.com/office/powerpoint/2010/main" val="338401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B85EC-0B86-41DE-9622-3F318B40CF91}"/>
              </a:ext>
            </a:extLst>
          </p:cNvPr>
          <p:cNvSpPr>
            <a:spLocks noGrp="1"/>
          </p:cNvSpPr>
          <p:nvPr>
            <p:ph type="title"/>
          </p:nvPr>
        </p:nvSpPr>
        <p:spPr/>
        <p:txBody>
          <a:bodyPr/>
          <a:lstStyle/>
          <a:p>
            <a:r>
              <a:rPr lang="zh-CN" altLang="en-US" dirty="0"/>
              <a:t>组员分工</a:t>
            </a:r>
          </a:p>
        </p:txBody>
      </p:sp>
      <p:graphicFrame>
        <p:nvGraphicFramePr>
          <p:cNvPr id="7" name="内容占位符 6">
            <a:extLst>
              <a:ext uri="{FF2B5EF4-FFF2-40B4-BE49-F238E27FC236}">
                <a16:creationId xmlns:a16="http://schemas.microsoft.com/office/drawing/2014/main" id="{87EA58DC-DC85-4C8B-AF62-40A533824A52}"/>
              </a:ext>
            </a:extLst>
          </p:cNvPr>
          <p:cNvGraphicFramePr>
            <a:graphicFrameLocks noGrp="1"/>
          </p:cNvGraphicFramePr>
          <p:nvPr>
            <p:ph sz="quarter" idx="4"/>
          </p:nvPr>
        </p:nvGraphicFramePr>
        <p:xfrm>
          <a:off x="1264257" y="2208198"/>
          <a:ext cx="8816655" cy="3407695"/>
        </p:xfrm>
        <a:graphic>
          <a:graphicData uri="http://schemas.openxmlformats.org/drawingml/2006/table">
            <a:tbl>
              <a:tblPr firstRow="1" bandRow="1">
                <a:tableStyleId>{5C22544A-7EE6-4342-B048-85BDC9FD1C3A}</a:tableStyleId>
              </a:tblPr>
              <a:tblGrid>
                <a:gridCol w="4398380">
                  <a:extLst>
                    <a:ext uri="{9D8B030D-6E8A-4147-A177-3AD203B41FA5}">
                      <a16:colId xmlns:a16="http://schemas.microsoft.com/office/drawing/2014/main" val="1978347053"/>
                    </a:ext>
                  </a:extLst>
                </a:gridCol>
                <a:gridCol w="4418275">
                  <a:extLst>
                    <a:ext uri="{9D8B030D-6E8A-4147-A177-3AD203B41FA5}">
                      <a16:colId xmlns:a16="http://schemas.microsoft.com/office/drawing/2014/main" val="4072654422"/>
                    </a:ext>
                  </a:extLst>
                </a:gridCol>
              </a:tblGrid>
              <a:tr h="681539">
                <a:tc>
                  <a:txBody>
                    <a:bodyPr/>
                    <a:lstStyle/>
                    <a:p>
                      <a:pPr algn="ctr"/>
                      <a:r>
                        <a:rPr lang="zh-CN" altLang="en-US" sz="2000" b="0" dirty="0">
                          <a:solidFill>
                            <a:schemeClr val="tx1"/>
                          </a:solidFill>
                        </a:rPr>
                        <a:t>赵正阳</a:t>
                      </a:r>
                    </a:p>
                  </a:txBody>
                  <a:tcPr anchor="ctr">
                    <a:solidFill>
                      <a:srgbClr val="FFF4E7"/>
                    </a:solidFill>
                  </a:tcPr>
                </a:tc>
                <a:tc>
                  <a:txBody>
                    <a:bodyPr/>
                    <a:lstStyle/>
                    <a:p>
                      <a:pPr algn="ctr"/>
                      <a:r>
                        <a:rPr lang="en-US" altLang="zh-CN" sz="2000" b="0" dirty="0">
                          <a:solidFill>
                            <a:schemeClr val="tx1"/>
                          </a:solidFill>
                        </a:rPr>
                        <a:t>Coding</a:t>
                      </a:r>
                      <a:r>
                        <a:rPr lang="zh-CN" altLang="en-US" sz="2000" b="0" dirty="0">
                          <a:solidFill>
                            <a:schemeClr val="tx1"/>
                          </a:solidFill>
                        </a:rPr>
                        <a:t>、文档、会议记录</a:t>
                      </a:r>
                    </a:p>
                  </a:txBody>
                  <a:tcPr anchor="ctr">
                    <a:solidFill>
                      <a:srgbClr val="FFF4E7"/>
                    </a:solidFill>
                  </a:tcPr>
                </a:tc>
                <a:extLst>
                  <a:ext uri="{0D108BD9-81ED-4DB2-BD59-A6C34878D82A}">
                    <a16:rowId xmlns:a16="http://schemas.microsoft.com/office/drawing/2014/main" val="2981577922"/>
                  </a:ext>
                </a:extLst>
              </a:tr>
              <a:tr h="681539">
                <a:tc>
                  <a:txBody>
                    <a:bodyPr/>
                    <a:lstStyle/>
                    <a:p>
                      <a:pPr algn="ctr"/>
                      <a:r>
                        <a:rPr lang="zh-CN" altLang="en-US" sz="2000" b="0" dirty="0">
                          <a:solidFill>
                            <a:schemeClr val="tx1"/>
                          </a:solidFill>
                        </a:rPr>
                        <a:t>郭浩隆</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rPr>
                        <a:t>coding</a:t>
                      </a:r>
                      <a:r>
                        <a:rPr lang="zh-CN" altLang="en-US" sz="2000" b="0" dirty="0">
                          <a:solidFill>
                            <a:schemeClr val="tx1"/>
                          </a:solidFill>
                        </a:rPr>
                        <a:t>、文档、项目进度控制</a:t>
                      </a:r>
                    </a:p>
                  </a:txBody>
                  <a:tcPr anchor="ctr"/>
                </a:tc>
                <a:extLst>
                  <a:ext uri="{0D108BD9-81ED-4DB2-BD59-A6C34878D82A}">
                    <a16:rowId xmlns:a16="http://schemas.microsoft.com/office/drawing/2014/main" val="1189106873"/>
                  </a:ext>
                </a:extLst>
              </a:tr>
              <a:tr h="681539">
                <a:tc>
                  <a:txBody>
                    <a:bodyPr/>
                    <a:lstStyle/>
                    <a:p>
                      <a:pPr algn="ctr"/>
                      <a:r>
                        <a:rPr lang="zh-CN" altLang="en-US" sz="2000" b="0" dirty="0">
                          <a:solidFill>
                            <a:schemeClr val="tx1"/>
                          </a:solidFill>
                        </a:rPr>
                        <a:t>沈一聪</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rPr>
                        <a:t>coding</a:t>
                      </a:r>
                      <a:r>
                        <a:rPr lang="zh-CN" altLang="en-US" sz="2000" b="0" dirty="0">
                          <a:solidFill>
                            <a:schemeClr val="tx1"/>
                          </a:solidFill>
                        </a:rPr>
                        <a:t>、文档、项目进度控制</a:t>
                      </a:r>
                    </a:p>
                  </a:txBody>
                  <a:tcPr anchor="ctr"/>
                </a:tc>
                <a:extLst>
                  <a:ext uri="{0D108BD9-81ED-4DB2-BD59-A6C34878D82A}">
                    <a16:rowId xmlns:a16="http://schemas.microsoft.com/office/drawing/2014/main" val="2076603071"/>
                  </a:ext>
                </a:extLst>
              </a:tr>
              <a:tr h="681539">
                <a:tc>
                  <a:txBody>
                    <a:bodyPr/>
                    <a:lstStyle/>
                    <a:p>
                      <a:pPr algn="ctr"/>
                      <a:r>
                        <a:rPr lang="zh-CN" altLang="en-US" sz="2000" b="0" dirty="0">
                          <a:solidFill>
                            <a:schemeClr val="tx1"/>
                          </a:solidFill>
                        </a:rPr>
                        <a:t>梁远志</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rPr>
                        <a:t>coding</a:t>
                      </a:r>
                      <a:r>
                        <a:rPr lang="zh-CN" altLang="en-US" sz="2000" b="0" dirty="0">
                          <a:solidFill>
                            <a:schemeClr val="tx1"/>
                          </a:solidFill>
                        </a:rPr>
                        <a:t>、文档、测试</a:t>
                      </a:r>
                    </a:p>
                  </a:txBody>
                  <a:tcPr anchor="ctr"/>
                </a:tc>
                <a:extLst>
                  <a:ext uri="{0D108BD9-81ED-4DB2-BD59-A6C34878D82A}">
                    <a16:rowId xmlns:a16="http://schemas.microsoft.com/office/drawing/2014/main" val="1882028202"/>
                  </a:ext>
                </a:extLst>
              </a:tr>
              <a:tr h="681539">
                <a:tc>
                  <a:txBody>
                    <a:bodyPr/>
                    <a:lstStyle/>
                    <a:p>
                      <a:pPr algn="ctr"/>
                      <a:r>
                        <a:rPr lang="zh-CN" altLang="en-US" sz="2000" b="0" dirty="0">
                          <a:solidFill>
                            <a:schemeClr val="tx1"/>
                          </a:solidFill>
                        </a:rPr>
                        <a:t>宋冰晨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rPr>
                        <a:t>coding</a:t>
                      </a:r>
                      <a:r>
                        <a:rPr lang="zh-CN" altLang="en-US" sz="2000" b="0" dirty="0">
                          <a:solidFill>
                            <a:schemeClr val="tx1"/>
                          </a:solidFill>
                        </a:rPr>
                        <a:t>、文档、测试</a:t>
                      </a:r>
                    </a:p>
                  </a:txBody>
                  <a:tcPr anchor="ctr"/>
                </a:tc>
                <a:extLst>
                  <a:ext uri="{0D108BD9-81ED-4DB2-BD59-A6C34878D82A}">
                    <a16:rowId xmlns:a16="http://schemas.microsoft.com/office/drawing/2014/main" val="1666537950"/>
                  </a:ext>
                </a:extLst>
              </a:tr>
            </a:tbl>
          </a:graphicData>
        </a:graphic>
      </p:graphicFrame>
    </p:spTree>
    <p:extLst>
      <p:ext uri="{BB962C8B-B14F-4D97-AF65-F5344CB8AC3E}">
        <p14:creationId xmlns:p14="http://schemas.microsoft.com/office/powerpoint/2010/main" val="140873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协作方式</a:t>
            </a:r>
          </a:p>
        </p:txBody>
      </p:sp>
      <p:sp>
        <p:nvSpPr>
          <p:cNvPr id="3" name="文本占位符 2"/>
          <p:cNvSpPr>
            <a:spLocks noGrp="1"/>
          </p:cNvSpPr>
          <p:nvPr>
            <p:ph type="body" idx="1"/>
          </p:nvPr>
        </p:nvSpPr>
        <p:spPr>
          <a:xfrm>
            <a:off x="1454561" y="1538042"/>
            <a:ext cx="4095422" cy="743094"/>
          </a:xfrm>
        </p:spPr>
        <p:txBody>
          <a:bodyPr/>
          <a:lstStyle/>
          <a:p>
            <a:r>
              <a:rPr lang="zh-CN" altLang="en-US" dirty="0"/>
              <a:t>小组交流</a:t>
            </a:r>
          </a:p>
        </p:txBody>
      </p:sp>
      <p:sp>
        <p:nvSpPr>
          <p:cNvPr id="4" name="内容占位符 3"/>
          <p:cNvSpPr>
            <a:spLocks noGrp="1"/>
          </p:cNvSpPr>
          <p:nvPr>
            <p:ph sz="half" idx="2"/>
          </p:nvPr>
        </p:nvSpPr>
        <p:spPr>
          <a:xfrm>
            <a:off x="1454560" y="2281138"/>
            <a:ext cx="4569002" cy="4006734"/>
          </a:xfrm>
        </p:spPr>
        <p:txBody>
          <a:bodyPr>
            <a:normAutofit/>
          </a:bodyPr>
          <a:lstStyle/>
          <a:p>
            <a:pPr>
              <a:lnSpc>
                <a:spcPct val="150000"/>
              </a:lnSpc>
              <a:buFont typeface="Wingdings" panose="05000000000000000000" pitchFamily="2" charset="2"/>
              <a:buChar char="Ø"/>
            </a:pPr>
            <a:endParaRPr lang="en-US" altLang="zh-CN" dirty="0"/>
          </a:p>
          <a:p>
            <a:pPr>
              <a:lnSpc>
                <a:spcPct val="150000"/>
              </a:lnSpc>
              <a:buFont typeface="Wingdings" panose="05000000000000000000" pitchFamily="2" charset="2"/>
              <a:buChar char="Ø"/>
            </a:pPr>
            <a:r>
              <a:rPr lang="zh-CN" altLang="en-US" dirty="0"/>
              <a:t>每周五和周一晚</a:t>
            </a:r>
            <a:r>
              <a:rPr lang="en-US" altLang="zh-CN" dirty="0"/>
              <a:t>7:00</a:t>
            </a:r>
            <a:r>
              <a:rPr lang="zh-CN" altLang="en-US" dirty="0"/>
              <a:t>在微信群或腾讯会议开小组会</a:t>
            </a:r>
            <a:endParaRPr lang="en-US" altLang="zh-CN" dirty="0"/>
          </a:p>
          <a:p>
            <a:pPr>
              <a:lnSpc>
                <a:spcPct val="150000"/>
              </a:lnSpc>
              <a:buFont typeface="Wingdings" panose="05000000000000000000" pitchFamily="2" charset="2"/>
              <a:buChar char="Ø"/>
            </a:pPr>
            <a:r>
              <a:rPr lang="zh-CN" altLang="en-US" dirty="0"/>
              <a:t>交流各自的进展，安排下一周的工作计划</a:t>
            </a:r>
            <a:endParaRPr lang="en-US" altLang="zh-CN" dirty="0"/>
          </a:p>
          <a:p>
            <a:pPr>
              <a:lnSpc>
                <a:spcPct val="150000"/>
              </a:lnSpc>
              <a:buFont typeface="Wingdings" panose="05000000000000000000" pitchFamily="2" charset="2"/>
              <a:buChar char="Ø"/>
            </a:pPr>
            <a:r>
              <a:rPr lang="zh-CN" altLang="en-US" dirty="0"/>
              <a:t>有问题随时在微信群中讨论</a:t>
            </a:r>
            <a:endParaRPr lang="en-US" altLang="zh-CN" dirty="0"/>
          </a:p>
          <a:p>
            <a:pPr>
              <a:lnSpc>
                <a:spcPct val="150000"/>
              </a:lnSpc>
              <a:buFont typeface="Wingdings" panose="05000000000000000000" pitchFamily="2" charset="2"/>
              <a:buChar char="Ø"/>
            </a:pPr>
            <a:endParaRPr lang="zh-CN" altLang="en-US" dirty="0"/>
          </a:p>
        </p:txBody>
      </p:sp>
      <p:grpSp>
        <p:nvGrpSpPr>
          <p:cNvPr id="7" name="组合 6"/>
          <p:cNvGrpSpPr/>
          <p:nvPr/>
        </p:nvGrpSpPr>
        <p:grpSpPr>
          <a:xfrm>
            <a:off x="2844302" y="1786289"/>
            <a:ext cx="342099" cy="289337"/>
            <a:chOff x="1274763" y="323851"/>
            <a:chExt cx="403226" cy="236538"/>
          </a:xfrm>
          <a:solidFill>
            <a:srgbClr val="E7E6E6">
              <a:lumMod val="10000"/>
            </a:srgbClr>
          </a:solidFill>
        </p:grpSpPr>
        <p:sp>
          <p:nvSpPr>
            <p:cNvPr id="8" name="Freeform 34"/>
            <p:cNvSpPr/>
            <p:nvPr/>
          </p:nvSpPr>
          <p:spPr bwMode="auto">
            <a:xfrm>
              <a:off x="1274763" y="323851"/>
              <a:ext cx="317500" cy="236538"/>
            </a:xfrm>
            <a:custGeom>
              <a:avLst/>
              <a:gdLst>
                <a:gd name="T0" fmla="*/ 110 w 158"/>
                <a:gd name="T1" fmla="*/ 55 h 118"/>
                <a:gd name="T2" fmla="*/ 109 w 158"/>
                <a:gd name="T3" fmla="*/ 50 h 118"/>
                <a:gd name="T4" fmla="*/ 119 w 158"/>
                <a:gd name="T5" fmla="*/ 33 h 118"/>
                <a:gd name="T6" fmla="*/ 119 w 158"/>
                <a:gd name="T7" fmla="*/ 24 h 118"/>
                <a:gd name="T8" fmla="*/ 119 w 158"/>
                <a:gd name="T9" fmla="*/ 16 h 118"/>
                <a:gd name="T10" fmla="*/ 118 w 158"/>
                <a:gd name="T11" fmla="*/ 15 h 118"/>
                <a:gd name="T12" fmla="*/ 117 w 158"/>
                <a:gd name="T13" fmla="*/ 8 h 118"/>
                <a:gd name="T14" fmla="*/ 99 w 158"/>
                <a:gd name="T15" fmla="*/ 0 h 118"/>
                <a:gd name="T16" fmla="*/ 81 w 158"/>
                <a:gd name="T17" fmla="*/ 5 h 118"/>
                <a:gd name="T18" fmla="*/ 78 w 158"/>
                <a:gd name="T19" fmla="*/ 13 h 118"/>
                <a:gd name="T20" fmla="*/ 77 w 158"/>
                <a:gd name="T21" fmla="*/ 15 h 118"/>
                <a:gd name="T22" fmla="*/ 77 w 158"/>
                <a:gd name="T23" fmla="*/ 23 h 118"/>
                <a:gd name="T24" fmla="*/ 77 w 158"/>
                <a:gd name="T25" fmla="*/ 32 h 118"/>
                <a:gd name="T26" fmla="*/ 87 w 158"/>
                <a:gd name="T27" fmla="*/ 49 h 118"/>
                <a:gd name="T28" fmla="*/ 86 w 158"/>
                <a:gd name="T29" fmla="*/ 55 h 118"/>
                <a:gd name="T30" fmla="*/ 69 w 158"/>
                <a:gd name="T31" fmla="*/ 63 h 118"/>
                <a:gd name="T32" fmla="*/ 52 w 158"/>
                <a:gd name="T33" fmla="*/ 56 h 118"/>
                <a:gd name="T34" fmla="*/ 51 w 158"/>
                <a:gd name="T35" fmla="*/ 52 h 118"/>
                <a:gd name="T36" fmla="*/ 58 w 158"/>
                <a:gd name="T37" fmla="*/ 38 h 118"/>
                <a:gd name="T38" fmla="*/ 59 w 158"/>
                <a:gd name="T39" fmla="*/ 32 h 118"/>
                <a:gd name="T40" fmla="*/ 58 w 158"/>
                <a:gd name="T41" fmla="*/ 18 h 118"/>
                <a:gd name="T42" fmla="*/ 44 w 158"/>
                <a:gd name="T43" fmla="*/ 12 h 118"/>
                <a:gd name="T44" fmla="*/ 29 w 158"/>
                <a:gd name="T45" fmla="*/ 16 h 118"/>
                <a:gd name="T46" fmla="*/ 26 w 158"/>
                <a:gd name="T47" fmla="*/ 31 h 118"/>
                <a:gd name="T48" fmla="*/ 27 w 158"/>
                <a:gd name="T49" fmla="*/ 38 h 118"/>
                <a:gd name="T50" fmla="*/ 34 w 158"/>
                <a:gd name="T51" fmla="*/ 51 h 118"/>
                <a:gd name="T52" fmla="*/ 33 w 158"/>
                <a:gd name="T53" fmla="*/ 56 h 118"/>
                <a:gd name="T54" fmla="*/ 8 w 158"/>
                <a:gd name="T55" fmla="*/ 70 h 118"/>
                <a:gd name="T56" fmla="*/ 3 w 158"/>
                <a:gd name="T57" fmla="*/ 89 h 118"/>
                <a:gd name="T58" fmla="*/ 41 w 158"/>
                <a:gd name="T59" fmla="*/ 99 h 118"/>
                <a:gd name="T60" fmla="*/ 48 w 158"/>
                <a:gd name="T61" fmla="*/ 76 h 118"/>
                <a:gd name="T62" fmla="*/ 57 w 158"/>
                <a:gd name="T63" fmla="*/ 70 h 118"/>
                <a:gd name="T64" fmla="*/ 53 w 158"/>
                <a:gd name="T65" fmla="*/ 73 h 118"/>
                <a:gd name="T66" fmla="*/ 47 w 158"/>
                <a:gd name="T67" fmla="*/ 99 h 118"/>
                <a:gd name="T68" fmla="*/ 155 w 158"/>
                <a:gd name="T69" fmla="*/ 99 h 118"/>
                <a:gd name="T70" fmla="*/ 150 w 158"/>
                <a:gd name="T71" fmla="*/ 78 h 118"/>
                <a:gd name="T72" fmla="*/ 110 w 158"/>
                <a:gd name="T73"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18">
                  <a:moveTo>
                    <a:pt x="110" y="55"/>
                  </a:moveTo>
                  <a:cubicBezTo>
                    <a:pt x="109" y="50"/>
                    <a:pt x="109" y="50"/>
                    <a:pt x="109" y="50"/>
                  </a:cubicBezTo>
                  <a:cubicBezTo>
                    <a:pt x="113" y="47"/>
                    <a:pt x="117" y="42"/>
                    <a:pt x="119" y="33"/>
                  </a:cubicBezTo>
                  <a:cubicBezTo>
                    <a:pt x="122" y="27"/>
                    <a:pt x="119" y="24"/>
                    <a:pt x="119" y="24"/>
                  </a:cubicBezTo>
                  <a:cubicBezTo>
                    <a:pt x="119" y="16"/>
                    <a:pt x="119" y="16"/>
                    <a:pt x="119" y="16"/>
                  </a:cubicBezTo>
                  <a:cubicBezTo>
                    <a:pt x="119" y="16"/>
                    <a:pt x="118" y="15"/>
                    <a:pt x="118" y="15"/>
                  </a:cubicBezTo>
                  <a:cubicBezTo>
                    <a:pt x="118" y="13"/>
                    <a:pt x="118" y="10"/>
                    <a:pt x="117" y="8"/>
                  </a:cubicBezTo>
                  <a:cubicBezTo>
                    <a:pt x="114" y="5"/>
                    <a:pt x="110" y="1"/>
                    <a:pt x="99" y="0"/>
                  </a:cubicBezTo>
                  <a:cubicBezTo>
                    <a:pt x="92" y="0"/>
                    <a:pt x="84" y="3"/>
                    <a:pt x="81" y="5"/>
                  </a:cubicBezTo>
                  <a:cubicBezTo>
                    <a:pt x="80" y="7"/>
                    <a:pt x="79" y="10"/>
                    <a:pt x="78" y="13"/>
                  </a:cubicBezTo>
                  <a:cubicBezTo>
                    <a:pt x="78" y="13"/>
                    <a:pt x="78" y="14"/>
                    <a:pt x="77" y="15"/>
                  </a:cubicBezTo>
                  <a:cubicBezTo>
                    <a:pt x="77" y="23"/>
                    <a:pt x="77" y="23"/>
                    <a:pt x="77" y="23"/>
                  </a:cubicBezTo>
                  <a:cubicBezTo>
                    <a:pt x="77" y="23"/>
                    <a:pt x="74" y="27"/>
                    <a:pt x="77" y="32"/>
                  </a:cubicBezTo>
                  <a:cubicBezTo>
                    <a:pt x="79" y="41"/>
                    <a:pt x="83" y="46"/>
                    <a:pt x="87" y="49"/>
                  </a:cubicBezTo>
                  <a:cubicBezTo>
                    <a:pt x="86" y="55"/>
                    <a:pt x="86" y="55"/>
                    <a:pt x="86" y="55"/>
                  </a:cubicBezTo>
                  <a:cubicBezTo>
                    <a:pt x="84" y="56"/>
                    <a:pt x="76" y="60"/>
                    <a:pt x="69" y="63"/>
                  </a:cubicBezTo>
                  <a:cubicBezTo>
                    <a:pt x="61" y="59"/>
                    <a:pt x="52" y="56"/>
                    <a:pt x="52" y="56"/>
                  </a:cubicBezTo>
                  <a:cubicBezTo>
                    <a:pt x="51" y="52"/>
                    <a:pt x="51" y="52"/>
                    <a:pt x="51" y="52"/>
                  </a:cubicBezTo>
                  <a:cubicBezTo>
                    <a:pt x="54" y="50"/>
                    <a:pt x="57" y="46"/>
                    <a:pt x="58" y="38"/>
                  </a:cubicBezTo>
                  <a:cubicBezTo>
                    <a:pt x="59" y="37"/>
                    <a:pt x="59" y="34"/>
                    <a:pt x="59" y="32"/>
                  </a:cubicBezTo>
                  <a:cubicBezTo>
                    <a:pt x="59" y="30"/>
                    <a:pt x="60" y="23"/>
                    <a:pt x="58" y="18"/>
                  </a:cubicBezTo>
                  <a:cubicBezTo>
                    <a:pt x="56" y="16"/>
                    <a:pt x="52" y="13"/>
                    <a:pt x="44" y="12"/>
                  </a:cubicBezTo>
                  <a:cubicBezTo>
                    <a:pt x="38" y="12"/>
                    <a:pt x="32" y="14"/>
                    <a:pt x="29" y="16"/>
                  </a:cubicBezTo>
                  <a:cubicBezTo>
                    <a:pt x="26" y="20"/>
                    <a:pt x="26" y="27"/>
                    <a:pt x="26" y="31"/>
                  </a:cubicBezTo>
                  <a:cubicBezTo>
                    <a:pt x="25" y="33"/>
                    <a:pt x="25" y="36"/>
                    <a:pt x="27" y="38"/>
                  </a:cubicBezTo>
                  <a:cubicBezTo>
                    <a:pt x="28" y="45"/>
                    <a:pt x="31" y="49"/>
                    <a:pt x="34" y="51"/>
                  </a:cubicBezTo>
                  <a:cubicBezTo>
                    <a:pt x="33" y="56"/>
                    <a:pt x="33" y="56"/>
                    <a:pt x="33" y="56"/>
                  </a:cubicBezTo>
                  <a:cubicBezTo>
                    <a:pt x="33" y="56"/>
                    <a:pt x="13" y="65"/>
                    <a:pt x="8" y="70"/>
                  </a:cubicBezTo>
                  <a:cubicBezTo>
                    <a:pt x="4" y="73"/>
                    <a:pt x="0" y="85"/>
                    <a:pt x="3" y="89"/>
                  </a:cubicBezTo>
                  <a:cubicBezTo>
                    <a:pt x="14" y="94"/>
                    <a:pt x="27" y="98"/>
                    <a:pt x="41" y="99"/>
                  </a:cubicBezTo>
                  <a:cubicBezTo>
                    <a:pt x="40" y="91"/>
                    <a:pt x="44" y="80"/>
                    <a:pt x="48" y="76"/>
                  </a:cubicBezTo>
                  <a:cubicBezTo>
                    <a:pt x="50" y="75"/>
                    <a:pt x="53" y="73"/>
                    <a:pt x="57" y="70"/>
                  </a:cubicBezTo>
                  <a:cubicBezTo>
                    <a:pt x="55" y="72"/>
                    <a:pt x="54" y="73"/>
                    <a:pt x="53" y="73"/>
                  </a:cubicBezTo>
                  <a:cubicBezTo>
                    <a:pt x="47" y="78"/>
                    <a:pt x="43" y="93"/>
                    <a:pt x="47" y="99"/>
                  </a:cubicBezTo>
                  <a:cubicBezTo>
                    <a:pt x="75" y="113"/>
                    <a:pt x="119" y="118"/>
                    <a:pt x="155" y="99"/>
                  </a:cubicBezTo>
                  <a:cubicBezTo>
                    <a:pt x="158" y="94"/>
                    <a:pt x="153" y="82"/>
                    <a:pt x="150" y="78"/>
                  </a:cubicBezTo>
                  <a:cubicBezTo>
                    <a:pt x="144" y="69"/>
                    <a:pt x="121" y="57"/>
                    <a:pt x="11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等线"/>
                <a:ea typeface="+mn-ea"/>
              </a:endParaRPr>
            </a:p>
          </p:txBody>
        </p:sp>
        <p:sp>
          <p:nvSpPr>
            <p:cNvPr id="9" name="Freeform 35"/>
            <p:cNvSpPr/>
            <p:nvPr/>
          </p:nvSpPr>
          <p:spPr bwMode="auto">
            <a:xfrm>
              <a:off x="1536701" y="344489"/>
              <a:ext cx="141288" cy="174625"/>
            </a:xfrm>
            <a:custGeom>
              <a:avLst/>
              <a:gdLst>
                <a:gd name="T0" fmla="*/ 62 w 70"/>
                <a:gd name="T1" fmla="*/ 57 h 86"/>
                <a:gd name="T2" fmla="*/ 37 w 70"/>
                <a:gd name="T3" fmla="*/ 44 h 86"/>
                <a:gd name="T4" fmla="*/ 36 w 70"/>
                <a:gd name="T5" fmla="*/ 39 h 86"/>
                <a:gd name="T6" fmla="*/ 43 w 70"/>
                <a:gd name="T7" fmla="*/ 26 h 86"/>
                <a:gd name="T8" fmla="*/ 44 w 70"/>
                <a:gd name="T9" fmla="*/ 19 h 86"/>
                <a:gd name="T10" fmla="*/ 41 w 70"/>
                <a:gd name="T11" fmla="*/ 4 h 86"/>
                <a:gd name="T12" fmla="*/ 26 w 70"/>
                <a:gd name="T13" fmla="*/ 0 h 86"/>
                <a:gd name="T14" fmla="*/ 12 w 70"/>
                <a:gd name="T15" fmla="*/ 6 h 86"/>
                <a:gd name="T16" fmla="*/ 11 w 70"/>
                <a:gd name="T17" fmla="*/ 20 h 86"/>
                <a:gd name="T18" fmla="*/ 12 w 70"/>
                <a:gd name="T19" fmla="*/ 26 h 86"/>
                <a:gd name="T20" fmla="*/ 19 w 70"/>
                <a:gd name="T21" fmla="*/ 40 h 86"/>
                <a:gd name="T22" fmla="*/ 18 w 70"/>
                <a:gd name="T23" fmla="*/ 44 h 86"/>
                <a:gd name="T24" fmla="*/ 0 w 70"/>
                <a:gd name="T25" fmla="*/ 52 h 86"/>
                <a:gd name="T26" fmla="*/ 22 w 70"/>
                <a:gd name="T27" fmla="*/ 64 h 86"/>
                <a:gd name="T28" fmla="*/ 29 w 70"/>
                <a:gd name="T29" fmla="*/ 86 h 86"/>
                <a:gd name="T30" fmla="*/ 67 w 70"/>
                <a:gd name="T31" fmla="*/ 77 h 86"/>
                <a:gd name="T32" fmla="*/ 62 w 70"/>
                <a:gd name="T33"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86">
                  <a:moveTo>
                    <a:pt x="62" y="57"/>
                  </a:moveTo>
                  <a:cubicBezTo>
                    <a:pt x="57" y="53"/>
                    <a:pt x="37" y="44"/>
                    <a:pt x="37" y="44"/>
                  </a:cubicBezTo>
                  <a:cubicBezTo>
                    <a:pt x="36" y="39"/>
                    <a:pt x="36" y="39"/>
                    <a:pt x="36" y="39"/>
                  </a:cubicBezTo>
                  <a:cubicBezTo>
                    <a:pt x="39" y="37"/>
                    <a:pt x="42" y="33"/>
                    <a:pt x="43" y="26"/>
                  </a:cubicBezTo>
                  <a:cubicBezTo>
                    <a:pt x="45" y="24"/>
                    <a:pt x="45" y="21"/>
                    <a:pt x="44" y="19"/>
                  </a:cubicBezTo>
                  <a:cubicBezTo>
                    <a:pt x="44" y="15"/>
                    <a:pt x="44" y="8"/>
                    <a:pt x="41" y="4"/>
                  </a:cubicBezTo>
                  <a:cubicBezTo>
                    <a:pt x="39" y="2"/>
                    <a:pt x="32" y="0"/>
                    <a:pt x="26" y="0"/>
                  </a:cubicBezTo>
                  <a:cubicBezTo>
                    <a:pt x="18" y="0"/>
                    <a:pt x="14" y="4"/>
                    <a:pt x="12" y="6"/>
                  </a:cubicBezTo>
                  <a:cubicBezTo>
                    <a:pt x="10" y="11"/>
                    <a:pt x="11" y="18"/>
                    <a:pt x="11" y="20"/>
                  </a:cubicBezTo>
                  <a:cubicBezTo>
                    <a:pt x="11" y="22"/>
                    <a:pt x="11" y="25"/>
                    <a:pt x="12" y="26"/>
                  </a:cubicBezTo>
                  <a:cubicBezTo>
                    <a:pt x="13" y="34"/>
                    <a:pt x="16" y="37"/>
                    <a:pt x="19" y="40"/>
                  </a:cubicBezTo>
                  <a:cubicBezTo>
                    <a:pt x="18" y="44"/>
                    <a:pt x="18" y="44"/>
                    <a:pt x="18" y="44"/>
                  </a:cubicBezTo>
                  <a:cubicBezTo>
                    <a:pt x="18" y="44"/>
                    <a:pt x="9" y="47"/>
                    <a:pt x="0" y="52"/>
                  </a:cubicBezTo>
                  <a:cubicBezTo>
                    <a:pt x="8" y="56"/>
                    <a:pt x="18" y="61"/>
                    <a:pt x="22" y="64"/>
                  </a:cubicBezTo>
                  <a:cubicBezTo>
                    <a:pt x="26" y="68"/>
                    <a:pt x="30" y="79"/>
                    <a:pt x="29" y="86"/>
                  </a:cubicBezTo>
                  <a:cubicBezTo>
                    <a:pt x="43" y="86"/>
                    <a:pt x="56" y="82"/>
                    <a:pt x="67" y="77"/>
                  </a:cubicBezTo>
                  <a:cubicBezTo>
                    <a:pt x="70" y="73"/>
                    <a:pt x="66" y="61"/>
                    <a:pt x="62"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等线"/>
                <a:ea typeface="+mn-ea"/>
              </a:endParaRPr>
            </a:p>
          </p:txBody>
        </p:sp>
      </p:grpSp>
      <p:sp>
        <p:nvSpPr>
          <p:cNvPr id="11" name="文本占位符 4">
            <a:extLst>
              <a:ext uri="{FF2B5EF4-FFF2-40B4-BE49-F238E27FC236}">
                <a16:creationId xmlns:a16="http://schemas.microsoft.com/office/drawing/2014/main" id="{8948B87D-D7B1-4E84-B337-EE5BFFACEF2F}"/>
              </a:ext>
            </a:extLst>
          </p:cNvPr>
          <p:cNvSpPr txBox="1">
            <a:spLocks/>
          </p:cNvSpPr>
          <p:nvPr/>
        </p:nvSpPr>
        <p:spPr>
          <a:xfrm>
            <a:off x="6828496" y="1539678"/>
            <a:ext cx="4095422" cy="743094"/>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tx1"/>
              </a:buClr>
              <a:buFont typeface="Wingdings" pitchFamily="2" charset="2"/>
              <a:buNone/>
              <a:defRPr sz="2100" b="1"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tx1"/>
              </a:buClr>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tx1"/>
              </a:buClr>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9pPr>
          </a:lstStyle>
          <a:p>
            <a:r>
              <a:rPr lang="zh-CN" altLang="en-US" dirty="0"/>
              <a:t>协同工作</a:t>
            </a:r>
          </a:p>
        </p:txBody>
      </p:sp>
      <p:sp>
        <p:nvSpPr>
          <p:cNvPr id="12" name="内容占位符 5">
            <a:extLst>
              <a:ext uri="{FF2B5EF4-FFF2-40B4-BE49-F238E27FC236}">
                <a16:creationId xmlns:a16="http://schemas.microsoft.com/office/drawing/2014/main" id="{ACB46E6F-56BF-434A-818A-757682C1EDEA}"/>
              </a:ext>
            </a:extLst>
          </p:cNvPr>
          <p:cNvSpPr txBox="1">
            <a:spLocks/>
          </p:cNvSpPr>
          <p:nvPr/>
        </p:nvSpPr>
        <p:spPr>
          <a:xfrm>
            <a:off x="6828496" y="2229134"/>
            <a:ext cx="4569002" cy="400673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50000"/>
              </a:lnSpc>
              <a:buFont typeface="Wingdings" pitchFamily="2" charset="2"/>
              <a:buChar char="Ø"/>
            </a:pPr>
            <a:endParaRPr lang="en-US" altLang="zh-CN" dirty="0"/>
          </a:p>
          <a:p>
            <a:pPr>
              <a:lnSpc>
                <a:spcPct val="150000"/>
              </a:lnSpc>
              <a:buFont typeface="Wingdings" pitchFamily="2" charset="2"/>
              <a:buChar char="Ø"/>
            </a:pPr>
            <a:r>
              <a:rPr lang="en-US" altLang="zh-CN" dirty="0" err="1"/>
              <a:t>Github</a:t>
            </a:r>
            <a:r>
              <a:rPr lang="en-US" altLang="zh-CN" dirty="0"/>
              <a:t> </a:t>
            </a:r>
            <a:r>
              <a:rPr lang="zh-CN" altLang="en-US" dirty="0"/>
              <a:t>代码管理</a:t>
            </a:r>
            <a:endParaRPr lang="en-US" altLang="zh-CN" dirty="0"/>
          </a:p>
          <a:p>
            <a:pPr>
              <a:lnSpc>
                <a:spcPct val="150000"/>
              </a:lnSpc>
              <a:buFont typeface="Wingdings" pitchFamily="2" charset="2"/>
              <a:buChar char="Ø"/>
            </a:pPr>
            <a:r>
              <a:rPr lang="en-US" altLang="zh-CN" dirty="0"/>
              <a:t>Microsoft Project </a:t>
            </a:r>
            <a:r>
              <a:rPr lang="zh-CN" altLang="en-US" dirty="0"/>
              <a:t>进度控制和统计</a:t>
            </a:r>
          </a:p>
        </p:txBody>
      </p:sp>
      <p:sp>
        <p:nvSpPr>
          <p:cNvPr id="13" name="Freeform 53">
            <a:extLst>
              <a:ext uri="{FF2B5EF4-FFF2-40B4-BE49-F238E27FC236}">
                <a16:creationId xmlns:a16="http://schemas.microsoft.com/office/drawing/2014/main" id="{070037D3-C0BA-4C6D-B130-EC6B45ECA908}"/>
              </a:ext>
            </a:extLst>
          </p:cNvPr>
          <p:cNvSpPr>
            <a:spLocks noEditPoints="1"/>
          </p:cNvSpPr>
          <p:nvPr/>
        </p:nvSpPr>
        <p:spPr bwMode="auto">
          <a:xfrm>
            <a:off x="8216354" y="1787925"/>
            <a:ext cx="298038" cy="332076"/>
          </a:xfrm>
          <a:custGeom>
            <a:avLst/>
            <a:gdLst>
              <a:gd name="T0" fmla="*/ 194 w 196"/>
              <a:gd name="T1" fmla="*/ 0 h 188"/>
              <a:gd name="T2" fmla="*/ 3 w 196"/>
              <a:gd name="T3" fmla="*/ 0 h 188"/>
              <a:gd name="T4" fmla="*/ 0 w 196"/>
              <a:gd name="T5" fmla="*/ 1 h 188"/>
              <a:gd name="T6" fmla="*/ 0 w 196"/>
              <a:gd name="T7" fmla="*/ 126 h 188"/>
              <a:gd name="T8" fmla="*/ 0 w 196"/>
              <a:gd name="T9" fmla="*/ 130 h 188"/>
              <a:gd name="T10" fmla="*/ 0 w 196"/>
              <a:gd name="T11" fmla="*/ 134 h 188"/>
              <a:gd name="T12" fmla="*/ 78 w 196"/>
              <a:gd name="T13" fmla="*/ 140 h 188"/>
              <a:gd name="T14" fmla="*/ 78 w 196"/>
              <a:gd name="T15" fmla="*/ 175 h 188"/>
              <a:gd name="T16" fmla="*/ 54 w 196"/>
              <a:gd name="T17" fmla="*/ 175 h 188"/>
              <a:gd name="T18" fmla="*/ 48 w 196"/>
              <a:gd name="T19" fmla="*/ 182 h 188"/>
              <a:gd name="T20" fmla="*/ 54 w 196"/>
              <a:gd name="T21" fmla="*/ 188 h 188"/>
              <a:gd name="T22" fmla="*/ 143 w 196"/>
              <a:gd name="T23" fmla="*/ 188 h 188"/>
              <a:gd name="T24" fmla="*/ 150 w 196"/>
              <a:gd name="T25" fmla="*/ 182 h 188"/>
              <a:gd name="T26" fmla="*/ 143 w 196"/>
              <a:gd name="T27" fmla="*/ 175 h 188"/>
              <a:gd name="T28" fmla="*/ 119 w 196"/>
              <a:gd name="T29" fmla="*/ 175 h 188"/>
              <a:gd name="T30" fmla="*/ 119 w 196"/>
              <a:gd name="T31" fmla="*/ 140 h 188"/>
              <a:gd name="T32" fmla="*/ 196 w 196"/>
              <a:gd name="T33" fmla="*/ 135 h 188"/>
              <a:gd name="T34" fmla="*/ 196 w 196"/>
              <a:gd name="T35" fmla="*/ 130 h 188"/>
              <a:gd name="T36" fmla="*/ 196 w 196"/>
              <a:gd name="T37" fmla="*/ 125 h 188"/>
              <a:gd name="T38" fmla="*/ 196 w 196"/>
              <a:gd name="T39" fmla="*/ 1 h 188"/>
              <a:gd name="T40" fmla="*/ 194 w 196"/>
              <a:gd name="T41" fmla="*/ 0 h 188"/>
              <a:gd name="T42" fmla="*/ 58 w 196"/>
              <a:gd name="T43" fmla="*/ 133 h 188"/>
              <a:gd name="T44" fmla="*/ 53 w 196"/>
              <a:gd name="T45" fmla="*/ 129 h 188"/>
              <a:gd name="T46" fmla="*/ 58 w 196"/>
              <a:gd name="T47" fmla="*/ 125 h 188"/>
              <a:gd name="T48" fmla="*/ 62 w 196"/>
              <a:gd name="T49" fmla="*/ 129 h 188"/>
              <a:gd name="T50" fmla="*/ 58 w 196"/>
              <a:gd name="T51" fmla="*/ 133 h 188"/>
              <a:gd name="T52" fmla="*/ 70 w 196"/>
              <a:gd name="T53" fmla="*/ 133 h 188"/>
              <a:gd name="T54" fmla="*/ 66 w 196"/>
              <a:gd name="T55" fmla="*/ 129 h 188"/>
              <a:gd name="T56" fmla="*/ 70 w 196"/>
              <a:gd name="T57" fmla="*/ 125 h 188"/>
              <a:gd name="T58" fmla="*/ 74 w 196"/>
              <a:gd name="T59" fmla="*/ 129 h 188"/>
              <a:gd name="T60" fmla="*/ 70 w 196"/>
              <a:gd name="T61" fmla="*/ 133 h 188"/>
              <a:gd name="T62" fmla="*/ 97 w 196"/>
              <a:gd name="T63" fmla="*/ 133 h 188"/>
              <a:gd name="T64" fmla="*/ 80 w 196"/>
              <a:gd name="T65" fmla="*/ 129 h 188"/>
              <a:gd name="T66" fmla="*/ 97 w 196"/>
              <a:gd name="T67" fmla="*/ 125 h 188"/>
              <a:gd name="T68" fmla="*/ 114 w 196"/>
              <a:gd name="T69" fmla="*/ 129 h 188"/>
              <a:gd name="T70" fmla="*/ 97 w 196"/>
              <a:gd name="T71" fmla="*/ 133 h 188"/>
              <a:gd name="T72" fmla="*/ 125 w 196"/>
              <a:gd name="T73" fmla="*/ 133 h 188"/>
              <a:gd name="T74" fmla="*/ 121 w 196"/>
              <a:gd name="T75" fmla="*/ 129 h 188"/>
              <a:gd name="T76" fmla="*/ 125 w 196"/>
              <a:gd name="T77" fmla="*/ 125 h 188"/>
              <a:gd name="T78" fmla="*/ 129 w 196"/>
              <a:gd name="T79" fmla="*/ 129 h 188"/>
              <a:gd name="T80" fmla="*/ 125 w 196"/>
              <a:gd name="T81" fmla="*/ 133 h 188"/>
              <a:gd name="T82" fmla="*/ 137 w 196"/>
              <a:gd name="T83" fmla="*/ 133 h 188"/>
              <a:gd name="T84" fmla="*/ 133 w 196"/>
              <a:gd name="T85" fmla="*/ 129 h 188"/>
              <a:gd name="T86" fmla="*/ 137 w 196"/>
              <a:gd name="T87" fmla="*/ 125 h 188"/>
              <a:gd name="T88" fmla="*/ 142 w 196"/>
              <a:gd name="T89" fmla="*/ 129 h 188"/>
              <a:gd name="T90" fmla="*/ 137 w 196"/>
              <a:gd name="T91" fmla="*/ 133 h 188"/>
              <a:gd name="T92" fmla="*/ 181 w 196"/>
              <a:gd name="T93" fmla="*/ 119 h 188"/>
              <a:gd name="T94" fmla="*/ 15 w 196"/>
              <a:gd name="T95" fmla="*/ 119 h 188"/>
              <a:gd name="T96" fmla="*/ 15 w 196"/>
              <a:gd name="T97" fmla="*/ 13 h 188"/>
              <a:gd name="T98" fmla="*/ 181 w 196"/>
              <a:gd name="T99" fmla="*/ 13 h 188"/>
              <a:gd name="T100" fmla="*/ 181 w 196"/>
              <a:gd name="T101" fmla="*/ 11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188">
                <a:moveTo>
                  <a:pt x="194" y="0"/>
                </a:moveTo>
                <a:cubicBezTo>
                  <a:pt x="3" y="0"/>
                  <a:pt x="3" y="0"/>
                  <a:pt x="3" y="0"/>
                </a:cubicBezTo>
                <a:cubicBezTo>
                  <a:pt x="1" y="0"/>
                  <a:pt x="0" y="0"/>
                  <a:pt x="0" y="1"/>
                </a:cubicBezTo>
                <a:cubicBezTo>
                  <a:pt x="0" y="126"/>
                  <a:pt x="0" y="126"/>
                  <a:pt x="0" y="126"/>
                </a:cubicBezTo>
                <a:cubicBezTo>
                  <a:pt x="0" y="130"/>
                  <a:pt x="0" y="130"/>
                  <a:pt x="0" y="130"/>
                </a:cubicBezTo>
                <a:cubicBezTo>
                  <a:pt x="0" y="134"/>
                  <a:pt x="0" y="134"/>
                  <a:pt x="0" y="134"/>
                </a:cubicBezTo>
                <a:cubicBezTo>
                  <a:pt x="11" y="137"/>
                  <a:pt x="51" y="139"/>
                  <a:pt x="78" y="140"/>
                </a:cubicBezTo>
                <a:cubicBezTo>
                  <a:pt x="78" y="175"/>
                  <a:pt x="78" y="175"/>
                  <a:pt x="78" y="175"/>
                </a:cubicBezTo>
                <a:cubicBezTo>
                  <a:pt x="54" y="175"/>
                  <a:pt x="54" y="175"/>
                  <a:pt x="54" y="175"/>
                </a:cubicBezTo>
                <a:cubicBezTo>
                  <a:pt x="51" y="175"/>
                  <a:pt x="48" y="178"/>
                  <a:pt x="48" y="182"/>
                </a:cubicBezTo>
                <a:cubicBezTo>
                  <a:pt x="48" y="185"/>
                  <a:pt x="51" y="188"/>
                  <a:pt x="54" y="188"/>
                </a:cubicBezTo>
                <a:cubicBezTo>
                  <a:pt x="143" y="188"/>
                  <a:pt x="143" y="188"/>
                  <a:pt x="143" y="188"/>
                </a:cubicBezTo>
                <a:cubicBezTo>
                  <a:pt x="147" y="188"/>
                  <a:pt x="150" y="185"/>
                  <a:pt x="150" y="182"/>
                </a:cubicBezTo>
                <a:cubicBezTo>
                  <a:pt x="150" y="178"/>
                  <a:pt x="147" y="175"/>
                  <a:pt x="143" y="175"/>
                </a:cubicBezTo>
                <a:cubicBezTo>
                  <a:pt x="119" y="175"/>
                  <a:pt x="119" y="175"/>
                  <a:pt x="119" y="175"/>
                </a:cubicBezTo>
                <a:cubicBezTo>
                  <a:pt x="119" y="140"/>
                  <a:pt x="119" y="140"/>
                  <a:pt x="119" y="140"/>
                </a:cubicBezTo>
                <a:cubicBezTo>
                  <a:pt x="145" y="139"/>
                  <a:pt x="183" y="137"/>
                  <a:pt x="196" y="135"/>
                </a:cubicBezTo>
                <a:cubicBezTo>
                  <a:pt x="196" y="130"/>
                  <a:pt x="196" y="130"/>
                  <a:pt x="196" y="130"/>
                </a:cubicBezTo>
                <a:cubicBezTo>
                  <a:pt x="196" y="125"/>
                  <a:pt x="196" y="125"/>
                  <a:pt x="196" y="125"/>
                </a:cubicBezTo>
                <a:cubicBezTo>
                  <a:pt x="196" y="1"/>
                  <a:pt x="196" y="1"/>
                  <a:pt x="196" y="1"/>
                </a:cubicBezTo>
                <a:cubicBezTo>
                  <a:pt x="196" y="0"/>
                  <a:pt x="195" y="0"/>
                  <a:pt x="194" y="0"/>
                </a:cubicBezTo>
                <a:close/>
                <a:moveTo>
                  <a:pt x="58" y="133"/>
                </a:moveTo>
                <a:cubicBezTo>
                  <a:pt x="55" y="133"/>
                  <a:pt x="53" y="131"/>
                  <a:pt x="53" y="129"/>
                </a:cubicBezTo>
                <a:cubicBezTo>
                  <a:pt x="53" y="127"/>
                  <a:pt x="55" y="125"/>
                  <a:pt x="58" y="125"/>
                </a:cubicBezTo>
                <a:cubicBezTo>
                  <a:pt x="60" y="125"/>
                  <a:pt x="62" y="127"/>
                  <a:pt x="62" y="129"/>
                </a:cubicBezTo>
                <a:cubicBezTo>
                  <a:pt x="62" y="131"/>
                  <a:pt x="60" y="133"/>
                  <a:pt x="58" y="133"/>
                </a:cubicBezTo>
                <a:close/>
                <a:moveTo>
                  <a:pt x="70" y="133"/>
                </a:moveTo>
                <a:cubicBezTo>
                  <a:pt x="67" y="133"/>
                  <a:pt x="66" y="131"/>
                  <a:pt x="66" y="129"/>
                </a:cubicBezTo>
                <a:cubicBezTo>
                  <a:pt x="66" y="127"/>
                  <a:pt x="67" y="125"/>
                  <a:pt x="70" y="125"/>
                </a:cubicBezTo>
                <a:cubicBezTo>
                  <a:pt x="72" y="125"/>
                  <a:pt x="74" y="127"/>
                  <a:pt x="74" y="129"/>
                </a:cubicBezTo>
                <a:cubicBezTo>
                  <a:pt x="74" y="131"/>
                  <a:pt x="72" y="133"/>
                  <a:pt x="70" y="133"/>
                </a:cubicBezTo>
                <a:close/>
                <a:moveTo>
                  <a:pt x="97" y="133"/>
                </a:moveTo>
                <a:cubicBezTo>
                  <a:pt x="88" y="133"/>
                  <a:pt x="80" y="131"/>
                  <a:pt x="80" y="129"/>
                </a:cubicBezTo>
                <a:cubicBezTo>
                  <a:pt x="80" y="127"/>
                  <a:pt x="88" y="125"/>
                  <a:pt x="97" y="125"/>
                </a:cubicBezTo>
                <a:cubicBezTo>
                  <a:pt x="106" y="125"/>
                  <a:pt x="114" y="127"/>
                  <a:pt x="114" y="129"/>
                </a:cubicBezTo>
                <a:cubicBezTo>
                  <a:pt x="114" y="131"/>
                  <a:pt x="106" y="133"/>
                  <a:pt x="97" y="133"/>
                </a:cubicBezTo>
                <a:close/>
                <a:moveTo>
                  <a:pt x="125" y="133"/>
                </a:moveTo>
                <a:cubicBezTo>
                  <a:pt x="123" y="133"/>
                  <a:pt x="121" y="131"/>
                  <a:pt x="121" y="129"/>
                </a:cubicBezTo>
                <a:cubicBezTo>
                  <a:pt x="121" y="127"/>
                  <a:pt x="123" y="125"/>
                  <a:pt x="125" y="125"/>
                </a:cubicBezTo>
                <a:cubicBezTo>
                  <a:pt x="128" y="125"/>
                  <a:pt x="129" y="127"/>
                  <a:pt x="129" y="129"/>
                </a:cubicBezTo>
                <a:cubicBezTo>
                  <a:pt x="129" y="131"/>
                  <a:pt x="128" y="133"/>
                  <a:pt x="125" y="133"/>
                </a:cubicBezTo>
                <a:close/>
                <a:moveTo>
                  <a:pt x="137" y="133"/>
                </a:moveTo>
                <a:cubicBezTo>
                  <a:pt x="135" y="133"/>
                  <a:pt x="133" y="131"/>
                  <a:pt x="133" y="129"/>
                </a:cubicBezTo>
                <a:cubicBezTo>
                  <a:pt x="133" y="127"/>
                  <a:pt x="135" y="125"/>
                  <a:pt x="137" y="125"/>
                </a:cubicBezTo>
                <a:cubicBezTo>
                  <a:pt x="140" y="125"/>
                  <a:pt x="142" y="127"/>
                  <a:pt x="142" y="129"/>
                </a:cubicBezTo>
                <a:cubicBezTo>
                  <a:pt x="142" y="131"/>
                  <a:pt x="140" y="133"/>
                  <a:pt x="137" y="133"/>
                </a:cubicBezTo>
                <a:close/>
                <a:moveTo>
                  <a:pt x="181" y="119"/>
                </a:moveTo>
                <a:cubicBezTo>
                  <a:pt x="15" y="119"/>
                  <a:pt x="15" y="119"/>
                  <a:pt x="15" y="119"/>
                </a:cubicBezTo>
                <a:cubicBezTo>
                  <a:pt x="15" y="13"/>
                  <a:pt x="15" y="13"/>
                  <a:pt x="15" y="13"/>
                </a:cubicBezTo>
                <a:cubicBezTo>
                  <a:pt x="181" y="13"/>
                  <a:pt x="181" y="13"/>
                  <a:pt x="181" y="13"/>
                </a:cubicBezTo>
                <a:lnTo>
                  <a:pt x="181" y="119"/>
                </a:lnTo>
                <a:close/>
              </a:path>
            </a:pathLst>
          </a:custGeom>
          <a:solidFill>
            <a:srgbClr val="E7E6E6">
              <a:lumMod val="10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等线"/>
              <a:ea typeface="+mn-ea"/>
            </a:endParaRPr>
          </a:p>
        </p:txBody>
      </p:sp>
    </p:spTree>
    <p:extLst>
      <p:ext uri="{BB962C8B-B14F-4D97-AF65-F5344CB8AC3E}">
        <p14:creationId xmlns:p14="http://schemas.microsoft.com/office/powerpoint/2010/main" val="242322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189458"/>
            <a:ext cx="4030662" cy="507855"/>
          </a:xfrm>
        </p:spPr>
        <p:txBody>
          <a:bodyPr>
            <a:normAutofit lnSpcReduction="10000"/>
          </a:bodyPr>
          <a:lstStyle/>
          <a:p>
            <a:r>
              <a:rPr lang="en-US" altLang="zh-CN" dirty="0">
                <a:solidFill>
                  <a:schemeClr val="tx1">
                    <a:lumMod val="25000"/>
                    <a:lumOff val="75000"/>
                  </a:schemeClr>
                </a:solidFill>
              </a:rPr>
              <a:t>1 </a:t>
            </a:r>
            <a:r>
              <a:rPr lang="zh-CN" altLang="en-US" dirty="0">
                <a:solidFill>
                  <a:schemeClr val="tx1">
                    <a:lumMod val="25000"/>
                    <a:lumOff val="75000"/>
                  </a:schemeClr>
                </a:solidFill>
              </a:rPr>
              <a:t>组员介绍</a:t>
            </a:r>
          </a:p>
        </p:txBody>
      </p:sp>
      <p:sp>
        <p:nvSpPr>
          <p:cNvPr id="4" name="文本占位符 3"/>
          <p:cNvSpPr>
            <a:spLocks noGrp="1"/>
          </p:cNvSpPr>
          <p:nvPr>
            <p:ph type="body" sz="quarter" idx="12"/>
          </p:nvPr>
        </p:nvSpPr>
        <p:spPr>
          <a:xfrm>
            <a:off x="4913083" y="3149406"/>
            <a:ext cx="4030662" cy="507855"/>
          </a:xfrm>
        </p:spPr>
        <p:txBody>
          <a:bodyPr>
            <a:normAutofit lnSpcReduction="10000"/>
          </a:bodyPr>
          <a:lstStyle/>
          <a:p>
            <a:r>
              <a:rPr lang="en-US" altLang="zh-CN" dirty="0"/>
              <a:t>2 </a:t>
            </a:r>
            <a:r>
              <a:rPr lang="zh-CN" altLang="en-US" dirty="0"/>
              <a:t>项目选择</a:t>
            </a:r>
          </a:p>
        </p:txBody>
      </p:sp>
      <p:sp>
        <p:nvSpPr>
          <p:cNvPr id="5" name="文本占位符 4"/>
          <p:cNvSpPr>
            <a:spLocks noGrp="1"/>
          </p:cNvSpPr>
          <p:nvPr>
            <p:ph type="body" sz="quarter" idx="13"/>
          </p:nvPr>
        </p:nvSpPr>
        <p:spPr>
          <a:xfrm>
            <a:off x="4913083" y="4109354"/>
            <a:ext cx="4030662" cy="507855"/>
          </a:xfrm>
        </p:spPr>
        <p:txBody>
          <a:bodyPr>
            <a:normAutofit lnSpcReduction="10000"/>
          </a:bodyPr>
          <a:lstStyle/>
          <a:p>
            <a:r>
              <a:rPr lang="en-US" altLang="zh-CN" dirty="0">
                <a:solidFill>
                  <a:schemeClr val="tx1">
                    <a:lumMod val="25000"/>
                    <a:lumOff val="75000"/>
                  </a:schemeClr>
                </a:solidFill>
              </a:rPr>
              <a:t>3 </a:t>
            </a:r>
            <a:r>
              <a:rPr lang="zh-CN" altLang="en-US" dirty="0">
                <a:solidFill>
                  <a:schemeClr val="tx1">
                    <a:lumMod val="25000"/>
                    <a:lumOff val="75000"/>
                  </a:schemeClr>
                </a:solidFill>
              </a:rPr>
              <a:t>项目计划</a:t>
            </a:r>
          </a:p>
        </p:txBody>
      </p:sp>
    </p:spTree>
    <p:extLst>
      <p:ext uri="{BB962C8B-B14F-4D97-AF65-F5344CB8AC3E}">
        <p14:creationId xmlns:p14="http://schemas.microsoft.com/office/powerpoint/2010/main" val="54433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项目选择</a:t>
            </a:r>
          </a:p>
        </p:txBody>
      </p:sp>
      <p:grpSp>
        <p:nvGrpSpPr>
          <p:cNvPr id="13" name="组合 12"/>
          <p:cNvGrpSpPr/>
          <p:nvPr/>
        </p:nvGrpSpPr>
        <p:grpSpPr>
          <a:xfrm>
            <a:off x="8785520" y="4282680"/>
            <a:ext cx="900000" cy="900000"/>
            <a:chOff x="5028643" y="2033368"/>
            <a:chExt cx="1210235" cy="1210235"/>
          </a:xfrm>
        </p:grpSpPr>
        <p:sp>
          <p:nvSpPr>
            <p:cNvPr id="4" name="椭圆 3">
              <a:extLst>
                <a:ext uri="{FF2B5EF4-FFF2-40B4-BE49-F238E27FC236}">
                  <a16:creationId xmlns:a16="http://schemas.microsoft.com/office/drawing/2014/main" id="{571F953D-40B0-4418-889E-104D28282010}"/>
                </a:ext>
              </a:extLst>
            </p:cNvPr>
            <p:cNvSpPr/>
            <p:nvPr/>
          </p:nvSpPr>
          <p:spPr>
            <a:xfrm>
              <a:off x="5028643" y="2033368"/>
              <a:ext cx="1210235" cy="1210235"/>
            </a:xfrm>
            <a:prstGeom prst="ellipse">
              <a:avLst/>
            </a:prstGeom>
            <a:solidFill>
              <a:schemeClr val="tx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Freeform 21">
              <a:extLst>
                <a:ext uri="{FF2B5EF4-FFF2-40B4-BE49-F238E27FC236}">
                  <a16:creationId xmlns:a16="http://schemas.microsoft.com/office/drawing/2014/main" id="{86FD6BE6-E832-4A70-857D-44E5A01C5DC1}"/>
                </a:ext>
              </a:extLst>
            </p:cNvPr>
            <p:cNvSpPr>
              <a:spLocks noEditPoints="1"/>
            </p:cNvSpPr>
            <p:nvPr/>
          </p:nvSpPr>
          <p:spPr bwMode="auto">
            <a:xfrm>
              <a:off x="5421831" y="2428725"/>
              <a:ext cx="423859" cy="419521"/>
            </a:xfrm>
            <a:custGeom>
              <a:avLst/>
              <a:gdLst>
                <a:gd name="T0" fmla="*/ 747 w 804"/>
                <a:gd name="T1" fmla="*/ 427 h 799"/>
                <a:gd name="T2" fmla="*/ 460 w 804"/>
                <a:gd name="T3" fmla="*/ 427 h 799"/>
                <a:gd name="T4" fmla="*/ 418 w 804"/>
                <a:gd name="T5" fmla="*/ 470 h 799"/>
                <a:gd name="T6" fmla="*/ 418 w 804"/>
                <a:gd name="T7" fmla="*/ 756 h 799"/>
                <a:gd name="T8" fmla="*/ 460 w 804"/>
                <a:gd name="T9" fmla="*/ 799 h 799"/>
                <a:gd name="T10" fmla="*/ 747 w 804"/>
                <a:gd name="T11" fmla="*/ 799 h 799"/>
                <a:gd name="T12" fmla="*/ 789 w 804"/>
                <a:gd name="T13" fmla="*/ 756 h 799"/>
                <a:gd name="T14" fmla="*/ 789 w 804"/>
                <a:gd name="T15" fmla="*/ 470 h 799"/>
                <a:gd name="T16" fmla="*/ 747 w 804"/>
                <a:gd name="T17" fmla="*/ 427 h 799"/>
                <a:gd name="T18" fmla="*/ 747 w 804"/>
                <a:gd name="T19" fmla="*/ 756 h 799"/>
                <a:gd name="T20" fmla="*/ 460 w 804"/>
                <a:gd name="T21" fmla="*/ 756 h 799"/>
                <a:gd name="T22" fmla="*/ 460 w 804"/>
                <a:gd name="T23" fmla="*/ 470 h 799"/>
                <a:gd name="T24" fmla="*/ 747 w 804"/>
                <a:gd name="T25" fmla="*/ 470 h 799"/>
                <a:gd name="T26" fmla="*/ 747 w 804"/>
                <a:gd name="T27" fmla="*/ 756 h 799"/>
                <a:gd name="T28" fmla="*/ 329 w 804"/>
                <a:gd name="T29" fmla="*/ 427 h 799"/>
                <a:gd name="T30" fmla="*/ 42 w 804"/>
                <a:gd name="T31" fmla="*/ 427 h 799"/>
                <a:gd name="T32" fmla="*/ 0 w 804"/>
                <a:gd name="T33" fmla="*/ 470 h 799"/>
                <a:gd name="T34" fmla="*/ 0 w 804"/>
                <a:gd name="T35" fmla="*/ 756 h 799"/>
                <a:gd name="T36" fmla="*/ 42 w 804"/>
                <a:gd name="T37" fmla="*/ 799 h 799"/>
                <a:gd name="T38" fmla="*/ 329 w 804"/>
                <a:gd name="T39" fmla="*/ 799 h 799"/>
                <a:gd name="T40" fmla="*/ 371 w 804"/>
                <a:gd name="T41" fmla="*/ 756 h 799"/>
                <a:gd name="T42" fmla="*/ 371 w 804"/>
                <a:gd name="T43" fmla="*/ 470 h 799"/>
                <a:gd name="T44" fmla="*/ 329 w 804"/>
                <a:gd name="T45" fmla="*/ 427 h 799"/>
                <a:gd name="T46" fmla="*/ 329 w 804"/>
                <a:gd name="T47" fmla="*/ 756 h 799"/>
                <a:gd name="T48" fmla="*/ 42 w 804"/>
                <a:gd name="T49" fmla="*/ 756 h 799"/>
                <a:gd name="T50" fmla="*/ 42 w 804"/>
                <a:gd name="T51" fmla="*/ 470 h 799"/>
                <a:gd name="T52" fmla="*/ 329 w 804"/>
                <a:gd name="T53" fmla="*/ 470 h 799"/>
                <a:gd name="T54" fmla="*/ 329 w 804"/>
                <a:gd name="T55" fmla="*/ 756 h 799"/>
                <a:gd name="T56" fmla="*/ 789 w 804"/>
                <a:gd name="T57" fmla="*/ 178 h 799"/>
                <a:gd name="T58" fmla="*/ 634 w 804"/>
                <a:gd name="T59" fmla="*/ 14 h 799"/>
                <a:gd name="T60" fmla="*/ 583 w 804"/>
                <a:gd name="T61" fmla="*/ 14 h 799"/>
                <a:gd name="T62" fmla="*/ 418 w 804"/>
                <a:gd name="T63" fmla="*/ 164 h 799"/>
                <a:gd name="T64" fmla="*/ 418 w 804"/>
                <a:gd name="T65" fmla="*/ 216 h 799"/>
                <a:gd name="T66" fmla="*/ 573 w 804"/>
                <a:gd name="T67" fmla="*/ 380 h 799"/>
                <a:gd name="T68" fmla="*/ 625 w 804"/>
                <a:gd name="T69" fmla="*/ 380 h 799"/>
                <a:gd name="T70" fmla="*/ 789 w 804"/>
                <a:gd name="T71" fmla="*/ 225 h 799"/>
                <a:gd name="T72" fmla="*/ 789 w 804"/>
                <a:gd name="T73" fmla="*/ 178 h 799"/>
                <a:gd name="T74" fmla="*/ 601 w 804"/>
                <a:gd name="T75" fmla="*/ 348 h 799"/>
                <a:gd name="T76" fmla="*/ 451 w 804"/>
                <a:gd name="T77" fmla="*/ 193 h 799"/>
                <a:gd name="T78" fmla="*/ 606 w 804"/>
                <a:gd name="T79" fmla="*/ 47 h 799"/>
                <a:gd name="T80" fmla="*/ 757 w 804"/>
                <a:gd name="T81" fmla="*/ 207 h 799"/>
                <a:gd name="T82" fmla="*/ 601 w 804"/>
                <a:gd name="T83" fmla="*/ 348 h 799"/>
                <a:gd name="T84" fmla="*/ 329 w 804"/>
                <a:gd name="T85" fmla="*/ 9 h 799"/>
                <a:gd name="T86" fmla="*/ 42 w 804"/>
                <a:gd name="T87" fmla="*/ 9 h 799"/>
                <a:gd name="T88" fmla="*/ 0 w 804"/>
                <a:gd name="T89" fmla="*/ 56 h 799"/>
                <a:gd name="T90" fmla="*/ 0 w 804"/>
                <a:gd name="T91" fmla="*/ 343 h 799"/>
                <a:gd name="T92" fmla="*/ 42 w 804"/>
                <a:gd name="T93" fmla="*/ 385 h 799"/>
                <a:gd name="T94" fmla="*/ 329 w 804"/>
                <a:gd name="T95" fmla="*/ 385 h 799"/>
                <a:gd name="T96" fmla="*/ 371 w 804"/>
                <a:gd name="T97" fmla="*/ 343 h 799"/>
                <a:gd name="T98" fmla="*/ 371 w 804"/>
                <a:gd name="T99" fmla="*/ 56 h 799"/>
                <a:gd name="T100" fmla="*/ 329 w 804"/>
                <a:gd name="T101" fmla="*/ 9 h 799"/>
                <a:gd name="T102" fmla="*/ 329 w 804"/>
                <a:gd name="T103" fmla="*/ 338 h 799"/>
                <a:gd name="T104" fmla="*/ 42 w 804"/>
                <a:gd name="T105" fmla="*/ 338 h 799"/>
                <a:gd name="T106" fmla="*/ 42 w 804"/>
                <a:gd name="T107" fmla="*/ 56 h 799"/>
                <a:gd name="T108" fmla="*/ 329 w 804"/>
                <a:gd name="T109" fmla="*/ 56 h 799"/>
                <a:gd name="T110" fmla="*/ 329 w 804"/>
                <a:gd name="T111" fmla="*/ 338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4" h="799">
                  <a:moveTo>
                    <a:pt x="747" y="427"/>
                  </a:moveTo>
                  <a:cubicBezTo>
                    <a:pt x="460" y="427"/>
                    <a:pt x="460" y="427"/>
                    <a:pt x="460" y="427"/>
                  </a:cubicBezTo>
                  <a:cubicBezTo>
                    <a:pt x="437" y="427"/>
                    <a:pt x="418" y="446"/>
                    <a:pt x="418" y="470"/>
                  </a:cubicBezTo>
                  <a:cubicBezTo>
                    <a:pt x="418" y="756"/>
                    <a:pt x="418" y="756"/>
                    <a:pt x="418" y="756"/>
                  </a:cubicBezTo>
                  <a:cubicBezTo>
                    <a:pt x="418" y="780"/>
                    <a:pt x="437" y="799"/>
                    <a:pt x="460" y="799"/>
                  </a:cubicBezTo>
                  <a:cubicBezTo>
                    <a:pt x="747" y="799"/>
                    <a:pt x="747" y="799"/>
                    <a:pt x="747" y="799"/>
                  </a:cubicBezTo>
                  <a:cubicBezTo>
                    <a:pt x="771" y="799"/>
                    <a:pt x="789" y="780"/>
                    <a:pt x="789" y="756"/>
                  </a:cubicBezTo>
                  <a:cubicBezTo>
                    <a:pt x="789" y="470"/>
                    <a:pt x="789" y="470"/>
                    <a:pt x="789" y="470"/>
                  </a:cubicBezTo>
                  <a:cubicBezTo>
                    <a:pt x="789" y="446"/>
                    <a:pt x="771" y="427"/>
                    <a:pt x="747" y="427"/>
                  </a:cubicBezTo>
                  <a:close/>
                  <a:moveTo>
                    <a:pt x="747" y="756"/>
                  </a:moveTo>
                  <a:cubicBezTo>
                    <a:pt x="460" y="756"/>
                    <a:pt x="460" y="756"/>
                    <a:pt x="460" y="756"/>
                  </a:cubicBezTo>
                  <a:cubicBezTo>
                    <a:pt x="460" y="470"/>
                    <a:pt x="460" y="470"/>
                    <a:pt x="460" y="470"/>
                  </a:cubicBezTo>
                  <a:cubicBezTo>
                    <a:pt x="747" y="470"/>
                    <a:pt x="747" y="470"/>
                    <a:pt x="747" y="470"/>
                  </a:cubicBezTo>
                  <a:cubicBezTo>
                    <a:pt x="747" y="756"/>
                    <a:pt x="747" y="756"/>
                    <a:pt x="747" y="756"/>
                  </a:cubicBezTo>
                  <a:close/>
                  <a:moveTo>
                    <a:pt x="329" y="427"/>
                  </a:moveTo>
                  <a:cubicBezTo>
                    <a:pt x="42" y="427"/>
                    <a:pt x="42" y="427"/>
                    <a:pt x="42" y="427"/>
                  </a:cubicBezTo>
                  <a:cubicBezTo>
                    <a:pt x="19" y="427"/>
                    <a:pt x="0" y="446"/>
                    <a:pt x="0" y="470"/>
                  </a:cubicBezTo>
                  <a:cubicBezTo>
                    <a:pt x="0" y="756"/>
                    <a:pt x="0" y="756"/>
                    <a:pt x="0" y="756"/>
                  </a:cubicBezTo>
                  <a:cubicBezTo>
                    <a:pt x="0" y="780"/>
                    <a:pt x="19" y="799"/>
                    <a:pt x="42" y="799"/>
                  </a:cubicBezTo>
                  <a:cubicBezTo>
                    <a:pt x="329" y="799"/>
                    <a:pt x="329" y="799"/>
                    <a:pt x="329" y="799"/>
                  </a:cubicBezTo>
                  <a:cubicBezTo>
                    <a:pt x="352" y="799"/>
                    <a:pt x="371" y="780"/>
                    <a:pt x="371" y="756"/>
                  </a:cubicBezTo>
                  <a:cubicBezTo>
                    <a:pt x="371" y="470"/>
                    <a:pt x="371" y="470"/>
                    <a:pt x="371" y="470"/>
                  </a:cubicBezTo>
                  <a:cubicBezTo>
                    <a:pt x="371" y="446"/>
                    <a:pt x="352" y="427"/>
                    <a:pt x="329" y="427"/>
                  </a:cubicBezTo>
                  <a:close/>
                  <a:moveTo>
                    <a:pt x="329" y="756"/>
                  </a:moveTo>
                  <a:cubicBezTo>
                    <a:pt x="42" y="756"/>
                    <a:pt x="42" y="756"/>
                    <a:pt x="42" y="756"/>
                  </a:cubicBezTo>
                  <a:cubicBezTo>
                    <a:pt x="42" y="470"/>
                    <a:pt x="42" y="470"/>
                    <a:pt x="42" y="470"/>
                  </a:cubicBezTo>
                  <a:cubicBezTo>
                    <a:pt x="329" y="470"/>
                    <a:pt x="329" y="470"/>
                    <a:pt x="329" y="470"/>
                  </a:cubicBezTo>
                  <a:lnTo>
                    <a:pt x="329" y="756"/>
                  </a:lnTo>
                  <a:close/>
                  <a:moveTo>
                    <a:pt x="789" y="178"/>
                  </a:moveTo>
                  <a:cubicBezTo>
                    <a:pt x="634" y="14"/>
                    <a:pt x="634" y="14"/>
                    <a:pt x="634" y="14"/>
                  </a:cubicBezTo>
                  <a:cubicBezTo>
                    <a:pt x="620" y="0"/>
                    <a:pt x="597" y="0"/>
                    <a:pt x="583" y="14"/>
                  </a:cubicBezTo>
                  <a:cubicBezTo>
                    <a:pt x="418" y="164"/>
                    <a:pt x="418" y="164"/>
                    <a:pt x="418" y="164"/>
                  </a:cubicBezTo>
                  <a:cubicBezTo>
                    <a:pt x="404" y="178"/>
                    <a:pt x="404" y="202"/>
                    <a:pt x="418" y="216"/>
                  </a:cubicBezTo>
                  <a:cubicBezTo>
                    <a:pt x="573" y="380"/>
                    <a:pt x="573" y="380"/>
                    <a:pt x="573" y="380"/>
                  </a:cubicBezTo>
                  <a:cubicBezTo>
                    <a:pt x="587" y="395"/>
                    <a:pt x="611" y="395"/>
                    <a:pt x="625" y="380"/>
                  </a:cubicBezTo>
                  <a:cubicBezTo>
                    <a:pt x="789" y="225"/>
                    <a:pt x="789" y="225"/>
                    <a:pt x="789" y="225"/>
                  </a:cubicBezTo>
                  <a:cubicBezTo>
                    <a:pt x="804" y="211"/>
                    <a:pt x="804" y="193"/>
                    <a:pt x="789" y="178"/>
                  </a:cubicBezTo>
                  <a:close/>
                  <a:moveTo>
                    <a:pt x="601" y="348"/>
                  </a:moveTo>
                  <a:cubicBezTo>
                    <a:pt x="451" y="193"/>
                    <a:pt x="451" y="193"/>
                    <a:pt x="451" y="193"/>
                  </a:cubicBezTo>
                  <a:cubicBezTo>
                    <a:pt x="606" y="47"/>
                    <a:pt x="606" y="47"/>
                    <a:pt x="606" y="47"/>
                  </a:cubicBezTo>
                  <a:cubicBezTo>
                    <a:pt x="757" y="207"/>
                    <a:pt x="757" y="207"/>
                    <a:pt x="757" y="207"/>
                  </a:cubicBezTo>
                  <a:lnTo>
                    <a:pt x="601" y="348"/>
                  </a:lnTo>
                  <a:close/>
                  <a:moveTo>
                    <a:pt x="329" y="9"/>
                  </a:moveTo>
                  <a:cubicBezTo>
                    <a:pt x="42" y="9"/>
                    <a:pt x="42" y="9"/>
                    <a:pt x="42" y="9"/>
                  </a:cubicBezTo>
                  <a:cubicBezTo>
                    <a:pt x="19" y="9"/>
                    <a:pt x="0" y="28"/>
                    <a:pt x="0" y="56"/>
                  </a:cubicBezTo>
                  <a:cubicBezTo>
                    <a:pt x="0" y="343"/>
                    <a:pt x="0" y="343"/>
                    <a:pt x="0" y="343"/>
                  </a:cubicBezTo>
                  <a:cubicBezTo>
                    <a:pt x="0" y="366"/>
                    <a:pt x="19" y="385"/>
                    <a:pt x="42" y="385"/>
                  </a:cubicBezTo>
                  <a:cubicBezTo>
                    <a:pt x="329" y="385"/>
                    <a:pt x="329" y="385"/>
                    <a:pt x="329" y="385"/>
                  </a:cubicBezTo>
                  <a:cubicBezTo>
                    <a:pt x="352" y="385"/>
                    <a:pt x="371" y="366"/>
                    <a:pt x="371" y="343"/>
                  </a:cubicBezTo>
                  <a:cubicBezTo>
                    <a:pt x="371" y="56"/>
                    <a:pt x="371" y="56"/>
                    <a:pt x="371" y="56"/>
                  </a:cubicBezTo>
                  <a:cubicBezTo>
                    <a:pt x="371" y="28"/>
                    <a:pt x="352" y="9"/>
                    <a:pt x="329" y="9"/>
                  </a:cubicBezTo>
                  <a:close/>
                  <a:moveTo>
                    <a:pt x="329" y="338"/>
                  </a:moveTo>
                  <a:cubicBezTo>
                    <a:pt x="42" y="338"/>
                    <a:pt x="42" y="338"/>
                    <a:pt x="42" y="338"/>
                  </a:cubicBezTo>
                  <a:cubicBezTo>
                    <a:pt x="42" y="56"/>
                    <a:pt x="42" y="56"/>
                    <a:pt x="42" y="56"/>
                  </a:cubicBezTo>
                  <a:cubicBezTo>
                    <a:pt x="329" y="56"/>
                    <a:pt x="329" y="56"/>
                    <a:pt x="329" y="56"/>
                  </a:cubicBezTo>
                  <a:lnTo>
                    <a:pt x="329" y="3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nvGrpSpPr>
        <p:grpSpPr>
          <a:xfrm>
            <a:off x="2506480" y="4282680"/>
            <a:ext cx="900000" cy="900000"/>
            <a:chOff x="2138732" y="3126673"/>
            <a:chExt cx="1210235" cy="1210235"/>
          </a:xfrm>
        </p:grpSpPr>
        <p:sp>
          <p:nvSpPr>
            <p:cNvPr id="6" name="椭圆 5">
              <a:extLst>
                <a:ext uri="{FF2B5EF4-FFF2-40B4-BE49-F238E27FC236}">
                  <a16:creationId xmlns:a16="http://schemas.microsoft.com/office/drawing/2014/main" id="{86688880-0542-4207-8A9B-98DDC0C850D9}"/>
                </a:ext>
              </a:extLst>
            </p:cNvPr>
            <p:cNvSpPr/>
            <p:nvPr/>
          </p:nvSpPr>
          <p:spPr>
            <a:xfrm>
              <a:off x="2138732" y="3126673"/>
              <a:ext cx="1210235" cy="1210235"/>
            </a:xfrm>
            <a:prstGeom prst="ellipse">
              <a:avLst/>
            </a:prstGeom>
            <a:solidFill>
              <a:schemeClr val="tx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Freeform 9">
              <a:extLst>
                <a:ext uri="{FF2B5EF4-FFF2-40B4-BE49-F238E27FC236}">
                  <a16:creationId xmlns:a16="http://schemas.microsoft.com/office/drawing/2014/main" id="{7A53962F-3837-4E00-AD41-FB87A0EBD497}"/>
                </a:ext>
              </a:extLst>
            </p:cNvPr>
            <p:cNvSpPr>
              <a:spLocks/>
            </p:cNvSpPr>
            <p:nvPr/>
          </p:nvSpPr>
          <p:spPr bwMode="auto">
            <a:xfrm>
              <a:off x="2487821" y="3469796"/>
              <a:ext cx="512057" cy="503151"/>
            </a:xfrm>
            <a:custGeom>
              <a:avLst/>
              <a:gdLst>
                <a:gd name="T0" fmla="*/ 697 w 713"/>
                <a:gd name="T1" fmla="*/ 10 h 700"/>
                <a:gd name="T2" fmla="*/ 655 w 713"/>
                <a:gd name="T3" fmla="*/ 16 h 700"/>
                <a:gd name="T4" fmla="*/ 15 w 713"/>
                <a:gd name="T5" fmla="*/ 381 h 700"/>
                <a:gd name="T6" fmla="*/ 11 w 713"/>
                <a:gd name="T7" fmla="*/ 383 h 700"/>
                <a:gd name="T8" fmla="*/ 1 w 713"/>
                <a:gd name="T9" fmla="*/ 411 h 700"/>
                <a:gd name="T10" fmla="*/ 28 w 713"/>
                <a:gd name="T11" fmla="*/ 442 h 700"/>
                <a:gd name="T12" fmla="*/ 209 w 713"/>
                <a:gd name="T13" fmla="*/ 505 h 700"/>
                <a:gd name="T14" fmla="*/ 221 w 713"/>
                <a:gd name="T15" fmla="*/ 470 h 700"/>
                <a:gd name="T16" fmla="*/ 41 w 713"/>
                <a:gd name="T17" fmla="*/ 408 h 700"/>
                <a:gd name="T18" fmla="*/ 610 w 713"/>
                <a:gd name="T19" fmla="*/ 84 h 700"/>
                <a:gd name="T20" fmla="*/ 282 w 713"/>
                <a:gd name="T21" fmla="*/ 486 h 700"/>
                <a:gd name="T22" fmla="*/ 282 w 713"/>
                <a:gd name="T23" fmla="*/ 700 h 700"/>
                <a:gd name="T24" fmla="*/ 327 w 713"/>
                <a:gd name="T25" fmla="*/ 700 h 700"/>
                <a:gd name="T26" fmla="*/ 327 w 713"/>
                <a:gd name="T27" fmla="*/ 503 h 700"/>
                <a:gd name="T28" fmla="*/ 669 w 713"/>
                <a:gd name="T29" fmla="*/ 84 h 700"/>
                <a:gd name="T30" fmla="*/ 581 w 713"/>
                <a:gd name="T31" fmla="*/ 588 h 700"/>
                <a:gd name="T32" fmla="*/ 581 w 713"/>
                <a:gd name="T33" fmla="*/ 590 h 700"/>
                <a:gd name="T34" fmla="*/ 577 w 713"/>
                <a:gd name="T35" fmla="*/ 599 h 700"/>
                <a:gd name="T36" fmla="*/ 569 w 713"/>
                <a:gd name="T37" fmla="*/ 600 h 700"/>
                <a:gd name="T38" fmla="*/ 372 w 713"/>
                <a:gd name="T39" fmla="*/ 533 h 700"/>
                <a:gd name="T40" fmla="*/ 361 w 713"/>
                <a:gd name="T41" fmla="*/ 567 h 700"/>
                <a:gd name="T42" fmla="*/ 559 w 713"/>
                <a:gd name="T43" fmla="*/ 635 h 700"/>
                <a:gd name="T44" fmla="*/ 561 w 713"/>
                <a:gd name="T45" fmla="*/ 636 h 700"/>
                <a:gd name="T46" fmla="*/ 572 w 713"/>
                <a:gd name="T47" fmla="*/ 637 h 700"/>
                <a:gd name="T48" fmla="*/ 599 w 713"/>
                <a:gd name="T49" fmla="*/ 627 h 700"/>
                <a:gd name="T50" fmla="*/ 616 w 713"/>
                <a:gd name="T51" fmla="*/ 594 h 700"/>
                <a:gd name="T52" fmla="*/ 711 w 713"/>
                <a:gd name="T53" fmla="*/ 46 h 700"/>
                <a:gd name="T54" fmla="*/ 712 w 713"/>
                <a:gd name="T55" fmla="*/ 43 h 700"/>
                <a:gd name="T56" fmla="*/ 697 w 713"/>
                <a:gd name="T57" fmla="*/ 1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3" h="700">
                  <a:moveTo>
                    <a:pt x="697" y="10"/>
                  </a:moveTo>
                  <a:cubicBezTo>
                    <a:pt x="680" y="0"/>
                    <a:pt x="661" y="12"/>
                    <a:pt x="655" y="16"/>
                  </a:cubicBezTo>
                  <a:cubicBezTo>
                    <a:pt x="15" y="381"/>
                    <a:pt x="15" y="381"/>
                    <a:pt x="15" y="381"/>
                  </a:cubicBezTo>
                  <a:cubicBezTo>
                    <a:pt x="11" y="383"/>
                    <a:pt x="11" y="383"/>
                    <a:pt x="11" y="383"/>
                  </a:cubicBezTo>
                  <a:cubicBezTo>
                    <a:pt x="0" y="394"/>
                    <a:pt x="0" y="406"/>
                    <a:pt x="1" y="411"/>
                  </a:cubicBezTo>
                  <a:cubicBezTo>
                    <a:pt x="3" y="429"/>
                    <a:pt x="21" y="439"/>
                    <a:pt x="28" y="442"/>
                  </a:cubicBezTo>
                  <a:cubicBezTo>
                    <a:pt x="209" y="505"/>
                    <a:pt x="209" y="505"/>
                    <a:pt x="209" y="505"/>
                  </a:cubicBezTo>
                  <a:cubicBezTo>
                    <a:pt x="221" y="470"/>
                    <a:pt x="221" y="470"/>
                    <a:pt x="221" y="470"/>
                  </a:cubicBezTo>
                  <a:cubicBezTo>
                    <a:pt x="41" y="408"/>
                    <a:pt x="41" y="408"/>
                    <a:pt x="41" y="408"/>
                  </a:cubicBezTo>
                  <a:cubicBezTo>
                    <a:pt x="610" y="84"/>
                    <a:pt x="610" y="84"/>
                    <a:pt x="610" y="84"/>
                  </a:cubicBezTo>
                  <a:cubicBezTo>
                    <a:pt x="282" y="486"/>
                    <a:pt x="282" y="486"/>
                    <a:pt x="282" y="486"/>
                  </a:cubicBezTo>
                  <a:cubicBezTo>
                    <a:pt x="282" y="700"/>
                    <a:pt x="282" y="700"/>
                    <a:pt x="282" y="700"/>
                  </a:cubicBezTo>
                  <a:cubicBezTo>
                    <a:pt x="327" y="700"/>
                    <a:pt x="327" y="700"/>
                    <a:pt x="327" y="700"/>
                  </a:cubicBezTo>
                  <a:cubicBezTo>
                    <a:pt x="327" y="503"/>
                    <a:pt x="327" y="503"/>
                    <a:pt x="327" y="503"/>
                  </a:cubicBezTo>
                  <a:cubicBezTo>
                    <a:pt x="669" y="84"/>
                    <a:pt x="669" y="84"/>
                    <a:pt x="669" y="84"/>
                  </a:cubicBezTo>
                  <a:cubicBezTo>
                    <a:pt x="581" y="588"/>
                    <a:pt x="581" y="588"/>
                    <a:pt x="581" y="588"/>
                  </a:cubicBezTo>
                  <a:cubicBezTo>
                    <a:pt x="581" y="590"/>
                    <a:pt x="581" y="590"/>
                    <a:pt x="581" y="590"/>
                  </a:cubicBezTo>
                  <a:cubicBezTo>
                    <a:pt x="581" y="592"/>
                    <a:pt x="580" y="597"/>
                    <a:pt x="577" y="599"/>
                  </a:cubicBezTo>
                  <a:cubicBezTo>
                    <a:pt x="575" y="600"/>
                    <a:pt x="571" y="600"/>
                    <a:pt x="569" y="600"/>
                  </a:cubicBezTo>
                  <a:cubicBezTo>
                    <a:pt x="372" y="533"/>
                    <a:pt x="372" y="533"/>
                    <a:pt x="372" y="533"/>
                  </a:cubicBezTo>
                  <a:cubicBezTo>
                    <a:pt x="361" y="567"/>
                    <a:pt x="361" y="567"/>
                    <a:pt x="361" y="567"/>
                  </a:cubicBezTo>
                  <a:cubicBezTo>
                    <a:pt x="559" y="635"/>
                    <a:pt x="559" y="635"/>
                    <a:pt x="559" y="635"/>
                  </a:cubicBezTo>
                  <a:cubicBezTo>
                    <a:pt x="561" y="636"/>
                    <a:pt x="561" y="636"/>
                    <a:pt x="561" y="636"/>
                  </a:cubicBezTo>
                  <a:cubicBezTo>
                    <a:pt x="565" y="636"/>
                    <a:pt x="569" y="637"/>
                    <a:pt x="572" y="637"/>
                  </a:cubicBezTo>
                  <a:cubicBezTo>
                    <a:pt x="585" y="637"/>
                    <a:pt x="594" y="632"/>
                    <a:pt x="599" y="627"/>
                  </a:cubicBezTo>
                  <a:cubicBezTo>
                    <a:pt x="613" y="616"/>
                    <a:pt x="616" y="599"/>
                    <a:pt x="616" y="594"/>
                  </a:cubicBezTo>
                  <a:cubicBezTo>
                    <a:pt x="711" y="46"/>
                    <a:pt x="711" y="46"/>
                    <a:pt x="711" y="46"/>
                  </a:cubicBezTo>
                  <a:cubicBezTo>
                    <a:pt x="712" y="43"/>
                    <a:pt x="712" y="43"/>
                    <a:pt x="712" y="43"/>
                  </a:cubicBezTo>
                  <a:cubicBezTo>
                    <a:pt x="713" y="23"/>
                    <a:pt x="704" y="14"/>
                    <a:pt x="697" y="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5646000" y="4282681"/>
            <a:ext cx="900000" cy="900000"/>
            <a:chOff x="9366364" y="4219484"/>
            <a:chExt cx="1210235" cy="1210235"/>
          </a:xfrm>
        </p:grpSpPr>
        <p:sp>
          <p:nvSpPr>
            <p:cNvPr id="8" name="椭圆 7">
              <a:extLst>
                <a:ext uri="{FF2B5EF4-FFF2-40B4-BE49-F238E27FC236}">
                  <a16:creationId xmlns:a16="http://schemas.microsoft.com/office/drawing/2014/main" id="{0BCF9059-DFCD-4124-B96A-B8AAC763B297}"/>
                </a:ext>
              </a:extLst>
            </p:cNvPr>
            <p:cNvSpPr/>
            <p:nvPr/>
          </p:nvSpPr>
          <p:spPr>
            <a:xfrm>
              <a:off x="9366364" y="4219484"/>
              <a:ext cx="1210235" cy="1210235"/>
            </a:xfrm>
            <a:prstGeom prst="ellipse">
              <a:avLst/>
            </a:prstGeom>
            <a:solidFill>
              <a:schemeClr val="tx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9" name="Group 12">
              <a:extLst>
                <a:ext uri="{FF2B5EF4-FFF2-40B4-BE49-F238E27FC236}">
                  <a16:creationId xmlns:a16="http://schemas.microsoft.com/office/drawing/2014/main" id="{683318D5-7CEE-44D5-AE4C-A717B456833F}"/>
                </a:ext>
              </a:extLst>
            </p:cNvPr>
            <p:cNvGrpSpPr>
              <a:grpSpLocks noChangeAspect="1"/>
            </p:cNvGrpSpPr>
            <p:nvPr/>
          </p:nvGrpSpPr>
          <p:grpSpPr bwMode="auto">
            <a:xfrm>
              <a:off x="9715326" y="4550995"/>
              <a:ext cx="512310" cy="547211"/>
              <a:chOff x="1446" y="1923"/>
              <a:chExt cx="411" cy="439"/>
            </a:xfrm>
            <a:solidFill>
              <a:schemeClr val="bg2"/>
            </a:solidFill>
          </p:grpSpPr>
          <p:sp>
            <p:nvSpPr>
              <p:cNvPr id="10" name="Freeform 13">
                <a:extLst>
                  <a:ext uri="{FF2B5EF4-FFF2-40B4-BE49-F238E27FC236}">
                    <a16:creationId xmlns:a16="http://schemas.microsoft.com/office/drawing/2014/main" id="{6DD9C2A9-DE1C-46A8-B62A-77F27535A761}"/>
                  </a:ext>
                </a:extLst>
              </p:cNvPr>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a:extLst>
                  <a:ext uri="{FF2B5EF4-FFF2-40B4-BE49-F238E27FC236}">
                    <a16:creationId xmlns:a16="http://schemas.microsoft.com/office/drawing/2014/main" id="{C841C056-4395-43ED-AA5A-59E67BC7CD61}"/>
                  </a:ext>
                </a:extLst>
              </p:cNvPr>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5" name="文本框 14"/>
          <p:cNvSpPr txBox="1"/>
          <p:nvPr/>
        </p:nvSpPr>
        <p:spPr>
          <a:xfrm>
            <a:off x="707792" y="1719469"/>
            <a:ext cx="10778947" cy="230832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t>选择的开源项目：</a:t>
            </a:r>
            <a:r>
              <a:rPr lang="en-US" altLang="zh-CN" sz="2400" dirty="0" err="1"/>
              <a:t>Scrapy</a:t>
            </a:r>
            <a:endParaRPr lang="en-US" altLang="zh-CN" sz="2400" dirty="0"/>
          </a:p>
          <a:p>
            <a:pPr marL="342900" indent="-342900">
              <a:lnSpc>
                <a:spcPct val="150000"/>
              </a:lnSpc>
              <a:buFont typeface="Wingdings" panose="05000000000000000000" pitchFamily="2" charset="2"/>
              <a:buChar char="Ø"/>
            </a:pPr>
            <a:r>
              <a:rPr lang="en-US" altLang="zh-CN" sz="2400" dirty="0" err="1"/>
              <a:t>Scrapy</a:t>
            </a:r>
            <a:r>
              <a:rPr lang="zh-CN" altLang="en-US" sz="2400" dirty="0"/>
              <a:t>是一个快速的、高层次的网络爬虫框架，用于爬取网页并提取结构化的数据，可用于数据挖掘、监控、自动化测试等多种用途</a:t>
            </a:r>
            <a:endParaRPr lang="en-US" altLang="zh-CN" sz="2400" dirty="0"/>
          </a:p>
          <a:p>
            <a:pPr marL="342900" indent="-342900">
              <a:lnSpc>
                <a:spcPct val="150000"/>
              </a:lnSpc>
              <a:buFont typeface="Wingdings" panose="05000000000000000000" pitchFamily="2" charset="2"/>
              <a:buChar char="Ø"/>
            </a:pPr>
            <a:r>
              <a:rPr lang="en-US" altLang="zh-CN" sz="2400" dirty="0" err="1"/>
              <a:t>Scrapy</a:t>
            </a:r>
            <a:r>
              <a:rPr lang="zh-CN" altLang="en-US" sz="2400" dirty="0"/>
              <a:t>的优点</a:t>
            </a:r>
          </a:p>
        </p:txBody>
      </p:sp>
      <p:sp>
        <p:nvSpPr>
          <p:cNvPr id="16" name="文本框 15"/>
          <p:cNvSpPr txBox="1"/>
          <p:nvPr/>
        </p:nvSpPr>
        <p:spPr>
          <a:xfrm>
            <a:off x="1940817" y="5597529"/>
            <a:ext cx="2031325" cy="369332"/>
          </a:xfrm>
          <a:prstGeom prst="rect">
            <a:avLst/>
          </a:prstGeom>
          <a:noFill/>
        </p:spPr>
        <p:txBody>
          <a:bodyPr wrap="none" rtlCol="0">
            <a:spAutoFit/>
          </a:bodyPr>
          <a:lstStyle/>
          <a:p>
            <a:pPr algn="ctr"/>
            <a:r>
              <a:rPr lang="zh-CN" altLang="en-US" dirty="0"/>
              <a:t>快速、简单、易用</a:t>
            </a:r>
          </a:p>
        </p:txBody>
      </p:sp>
      <p:sp>
        <p:nvSpPr>
          <p:cNvPr id="17" name="文本框 16"/>
          <p:cNvSpPr txBox="1"/>
          <p:nvPr/>
        </p:nvSpPr>
        <p:spPr>
          <a:xfrm>
            <a:off x="5080336" y="5459030"/>
            <a:ext cx="2031326" cy="646331"/>
          </a:xfrm>
          <a:prstGeom prst="rect">
            <a:avLst/>
          </a:prstGeom>
          <a:noFill/>
        </p:spPr>
        <p:txBody>
          <a:bodyPr wrap="none" rtlCol="0">
            <a:spAutoFit/>
          </a:bodyPr>
          <a:lstStyle/>
          <a:p>
            <a:pPr algn="ctr"/>
            <a:r>
              <a:rPr lang="zh-CN" altLang="en-US" dirty="0"/>
              <a:t>易于扩展</a:t>
            </a:r>
            <a:endParaRPr lang="en-US" altLang="zh-CN" dirty="0"/>
          </a:p>
          <a:p>
            <a:pPr algn="ctr"/>
            <a:r>
              <a:rPr lang="zh-CN" altLang="en-US" dirty="0"/>
              <a:t>无需修改核心代码</a:t>
            </a:r>
          </a:p>
        </p:txBody>
      </p:sp>
      <p:sp>
        <p:nvSpPr>
          <p:cNvPr id="18" name="文本框 17"/>
          <p:cNvSpPr txBox="1"/>
          <p:nvPr/>
        </p:nvSpPr>
        <p:spPr>
          <a:xfrm>
            <a:off x="8290036" y="5459030"/>
            <a:ext cx="1890967" cy="646331"/>
          </a:xfrm>
          <a:prstGeom prst="rect">
            <a:avLst/>
          </a:prstGeom>
          <a:noFill/>
        </p:spPr>
        <p:txBody>
          <a:bodyPr wrap="none" rtlCol="0">
            <a:spAutoFit/>
          </a:bodyPr>
          <a:lstStyle/>
          <a:p>
            <a:pPr algn="ctr"/>
            <a:r>
              <a:rPr lang="zh-CN" altLang="en-US" dirty="0"/>
              <a:t>使用</a:t>
            </a:r>
            <a:r>
              <a:rPr lang="en-US" altLang="zh-CN" dirty="0"/>
              <a:t>Python</a:t>
            </a:r>
            <a:r>
              <a:rPr lang="zh-CN" altLang="en-US" dirty="0"/>
              <a:t>编写</a:t>
            </a:r>
            <a:endParaRPr lang="en-US" altLang="zh-CN" dirty="0"/>
          </a:p>
          <a:p>
            <a:pPr algn="ctr"/>
            <a:r>
              <a:rPr lang="zh-CN" altLang="en-US" dirty="0"/>
              <a:t>方便移植</a:t>
            </a:r>
          </a:p>
        </p:txBody>
      </p:sp>
    </p:spTree>
    <p:extLst>
      <p:ext uri="{BB962C8B-B14F-4D97-AF65-F5344CB8AC3E}">
        <p14:creationId xmlns:p14="http://schemas.microsoft.com/office/powerpoint/2010/main" val="323557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项目选择</a:t>
            </a:r>
          </a:p>
        </p:txBody>
      </p:sp>
      <p:sp>
        <p:nvSpPr>
          <p:cNvPr id="3" name="内容占位符 2"/>
          <p:cNvSpPr>
            <a:spLocks noGrp="1"/>
          </p:cNvSpPr>
          <p:nvPr>
            <p:ph sz="half" idx="1"/>
          </p:nvPr>
        </p:nvSpPr>
        <p:spPr/>
        <p:txBody>
          <a:bodyPr/>
          <a:lstStyle/>
          <a:p>
            <a:pPr marL="0" indent="0">
              <a:buNone/>
            </a:pPr>
            <a:r>
              <a:rPr lang="en-US" altLang="zh-CN" dirty="0" err="1"/>
              <a:t>Scrapy</a:t>
            </a:r>
            <a:r>
              <a:rPr lang="zh-CN" altLang="en-US" dirty="0"/>
              <a:t>整体架构</a:t>
            </a:r>
            <a:endParaRPr lang="en-US" altLang="zh-CN" dirty="0"/>
          </a:p>
          <a:p>
            <a:pPr lvl="0">
              <a:lnSpc>
                <a:spcPct val="100000"/>
              </a:lnSpc>
              <a:buClr>
                <a:srgbClr val="2C2C2C"/>
              </a:buClr>
              <a:buFont typeface="Wingdings" panose="05000000000000000000" pitchFamily="2" charset="2"/>
              <a:buChar char="Ø"/>
            </a:pPr>
            <a:r>
              <a:rPr lang="zh-CN" altLang="en-US" sz="1600" dirty="0">
                <a:solidFill>
                  <a:srgbClr val="2C2C2C"/>
                </a:solidFill>
              </a:rPr>
              <a:t>引擎</a:t>
            </a:r>
            <a:r>
              <a:rPr lang="en-US" altLang="zh-CN" sz="1600" dirty="0">
                <a:solidFill>
                  <a:srgbClr val="2C2C2C"/>
                </a:solidFill>
              </a:rPr>
              <a:t>(</a:t>
            </a:r>
            <a:r>
              <a:rPr lang="en-US" altLang="zh-CN" sz="1600" dirty="0" err="1">
                <a:solidFill>
                  <a:srgbClr val="2C2C2C"/>
                </a:solidFill>
              </a:rPr>
              <a:t>Scrapy</a:t>
            </a:r>
            <a:r>
              <a:rPr lang="en-US" altLang="zh-CN" sz="1600" dirty="0">
                <a:solidFill>
                  <a:srgbClr val="2C2C2C"/>
                </a:solidFill>
              </a:rPr>
              <a:t> Engine)</a:t>
            </a:r>
            <a:r>
              <a:rPr lang="zh-CN" altLang="en-US" sz="1600" dirty="0">
                <a:solidFill>
                  <a:srgbClr val="2C2C2C"/>
                </a:solidFill>
              </a:rPr>
              <a:t>：负责</a:t>
            </a:r>
            <a:r>
              <a:rPr lang="en-US" altLang="zh-CN" sz="1600" dirty="0">
                <a:solidFill>
                  <a:srgbClr val="2C2C2C"/>
                </a:solidFill>
              </a:rPr>
              <a:t>Spider</a:t>
            </a:r>
            <a:r>
              <a:rPr lang="zh-CN" altLang="en-US" sz="1600" dirty="0">
                <a:solidFill>
                  <a:srgbClr val="2C2C2C"/>
                </a:solidFill>
              </a:rPr>
              <a:t>、</a:t>
            </a:r>
            <a:r>
              <a:rPr lang="en-US" altLang="zh-CN" sz="1600" dirty="0" err="1">
                <a:solidFill>
                  <a:srgbClr val="2C2C2C"/>
                </a:solidFill>
              </a:rPr>
              <a:t>ItemPipeline</a:t>
            </a:r>
            <a:r>
              <a:rPr lang="zh-CN" altLang="en-US" sz="1600" dirty="0">
                <a:solidFill>
                  <a:srgbClr val="2C2C2C"/>
                </a:solidFill>
              </a:rPr>
              <a:t>、</a:t>
            </a:r>
            <a:r>
              <a:rPr lang="en-US" altLang="zh-CN" sz="1600" dirty="0">
                <a:solidFill>
                  <a:srgbClr val="2C2C2C"/>
                </a:solidFill>
              </a:rPr>
              <a:t>Downloader</a:t>
            </a:r>
            <a:r>
              <a:rPr lang="zh-CN" altLang="en-US" sz="1600" dirty="0">
                <a:solidFill>
                  <a:srgbClr val="2C2C2C"/>
                </a:solidFill>
              </a:rPr>
              <a:t>、</a:t>
            </a:r>
            <a:r>
              <a:rPr lang="en-US" altLang="zh-CN" sz="1600" dirty="0">
                <a:solidFill>
                  <a:srgbClr val="2C2C2C"/>
                </a:solidFill>
              </a:rPr>
              <a:t>Scheduler</a:t>
            </a:r>
            <a:r>
              <a:rPr lang="zh-CN" altLang="en-US" sz="1600" dirty="0">
                <a:solidFill>
                  <a:srgbClr val="2C2C2C"/>
                </a:solidFill>
              </a:rPr>
              <a:t>中间的通讯，信号、数据传递等</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调度器</a:t>
            </a:r>
            <a:r>
              <a:rPr lang="en-US" altLang="zh-CN" sz="1600" dirty="0">
                <a:solidFill>
                  <a:srgbClr val="2C2C2C"/>
                </a:solidFill>
              </a:rPr>
              <a:t>(Scheduler)</a:t>
            </a:r>
            <a:r>
              <a:rPr lang="zh-CN" altLang="en-US" sz="1600" dirty="0">
                <a:solidFill>
                  <a:srgbClr val="2C2C2C"/>
                </a:solidFill>
              </a:rPr>
              <a:t>：负责接受引擎发送过来的</a:t>
            </a:r>
            <a:r>
              <a:rPr lang="en-US" altLang="zh-CN" sz="1600" dirty="0">
                <a:solidFill>
                  <a:srgbClr val="2C2C2C"/>
                </a:solidFill>
              </a:rPr>
              <a:t>Request</a:t>
            </a:r>
            <a:r>
              <a:rPr lang="zh-CN" altLang="en-US" sz="1600" dirty="0">
                <a:solidFill>
                  <a:srgbClr val="2C2C2C"/>
                </a:solidFill>
              </a:rPr>
              <a:t>请求，并按照一定的方式进行整理排列、入队</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下载器</a:t>
            </a:r>
            <a:r>
              <a:rPr lang="en-US" altLang="zh-CN" sz="1600" dirty="0">
                <a:solidFill>
                  <a:srgbClr val="2C2C2C"/>
                </a:solidFill>
              </a:rPr>
              <a:t>(Downloader)</a:t>
            </a:r>
            <a:r>
              <a:rPr lang="zh-CN" altLang="en-US" sz="1600" dirty="0">
                <a:solidFill>
                  <a:srgbClr val="2C2C2C"/>
                </a:solidFill>
              </a:rPr>
              <a:t>：负责下载引擎发送的所有请求，并将其获取到的</a:t>
            </a:r>
            <a:r>
              <a:rPr lang="en-US" altLang="zh-CN" sz="1600" dirty="0">
                <a:solidFill>
                  <a:srgbClr val="2C2C2C"/>
                </a:solidFill>
              </a:rPr>
              <a:t>Responses</a:t>
            </a:r>
            <a:r>
              <a:rPr lang="zh-CN" altLang="en-US" sz="1600" dirty="0">
                <a:solidFill>
                  <a:srgbClr val="2C2C2C"/>
                </a:solidFill>
              </a:rPr>
              <a:t>交还给引擎</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爬虫</a:t>
            </a:r>
            <a:r>
              <a:rPr lang="en-US" altLang="zh-CN" sz="1600" dirty="0">
                <a:solidFill>
                  <a:srgbClr val="2C2C2C"/>
                </a:solidFill>
              </a:rPr>
              <a:t>(Spider)</a:t>
            </a:r>
            <a:r>
              <a:rPr lang="zh-CN" altLang="en-US" sz="1600" dirty="0">
                <a:solidFill>
                  <a:srgbClr val="2C2C2C"/>
                </a:solidFill>
              </a:rPr>
              <a:t>：负责处理所有</a:t>
            </a:r>
            <a:r>
              <a:rPr lang="en-US" altLang="zh-CN" sz="1600" dirty="0">
                <a:solidFill>
                  <a:srgbClr val="2C2C2C"/>
                </a:solidFill>
              </a:rPr>
              <a:t>Responses</a:t>
            </a:r>
            <a:r>
              <a:rPr lang="zh-CN" altLang="en-US" sz="1600" dirty="0">
                <a:solidFill>
                  <a:srgbClr val="2C2C2C"/>
                </a:solidFill>
              </a:rPr>
              <a:t>，从中分析提取数据，并将需要跟进的</a:t>
            </a:r>
            <a:r>
              <a:rPr lang="en-US" altLang="zh-CN" sz="1600" dirty="0">
                <a:solidFill>
                  <a:srgbClr val="2C2C2C"/>
                </a:solidFill>
              </a:rPr>
              <a:t>URL</a:t>
            </a:r>
            <a:r>
              <a:rPr lang="zh-CN" altLang="en-US" sz="1600" dirty="0">
                <a:solidFill>
                  <a:srgbClr val="2C2C2C"/>
                </a:solidFill>
              </a:rPr>
              <a:t>提交给引擎，再次进入调度器</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管道</a:t>
            </a:r>
            <a:r>
              <a:rPr lang="en-US" altLang="zh-CN" sz="1600" dirty="0">
                <a:solidFill>
                  <a:srgbClr val="2C2C2C"/>
                </a:solidFill>
              </a:rPr>
              <a:t>(Item Pipeline)</a:t>
            </a:r>
            <a:r>
              <a:rPr lang="zh-CN" altLang="en-US" sz="1600" dirty="0">
                <a:solidFill>
                  <a:srgbClr val="2C2C2C"/>
                </a:solidFill>
              </a:rPr>
              <a:t>：负责处理</a:t>
            </a:r>
            <a:r>
              <a:rPr lang="en-US" altLang="zh-CN" sz="1600" dirty="0">
                <a:solidFill>
                  <a:srgbClr val="2C2C2C"/>
                </a:solidFill>
              </a:rPr>
              <a:t>Spider</a:t>
            </a:r>
            <a:r>
              <a:rPr lang="zh-CN" altLang="en-US" sz="1600" dirty="0">
                <a:solidFill>
                  <a:srgbClr val="2C2C2C"/>
                </a:solidFill>
              </a:rPr>
              <a:t>中获取到的</a:t>
            </a:r>
            <a:r>
              <a:rPr lang="en-US" altLang="zh-CN" sz="1600" dirty="0">
                <a:solidFill>
                  <a:srgbClr val="2C2C2C"/>
                </a:solidFill>
              </a:rPr>
              <a:t>Item</a:t>
            </a:r>
            <a:r>
              <a:rPr lang="zh-CN" altLang="en-US" sz="1600" dirty="0">
                <a:solidFill>
                  <a:srgbClr val="2C2C2C"/>
                </a:solidFill>
              </a:rPr>
              <a:t>，并进行进行后期处理（详细分析、过滤、存储等）</a:t>
            </a:r>
            <a:endParaRPr lang="zh-CN" altLang="en-US" dirty="0"/>
          </a:p>
        </p:txBody>
      </p:sp>
      <p:pic>
        <p:nvPicPr>
          <p:cNvPr id="2050" name="Picture 2" descr="Scrapy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69554" y="1866193"/>
            <a:ext cx="5905618" cy="396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2C3A-55FF-465E-A576-01694D8B52E5}"/>
              </a:ext>
            </a:extLst>
          </p:cNvPr>
          <p:cNvSpPr>
            <a:spLocks noGrp="1"/>
          </p:cNvSpPr>
          <p:nvPr>
            <p:ph type="title"/>
          </p:nvPr>
        </p:nvSpPr>
        <p:spPr/>
        <p:txBody>
          <a:bodyPr>
            <a:normAutofit/>
          </a:bodyPr>
          <a:lstStyle/>
          <a:p>
            <a:r>
              <a:rPr lang="zh-CN" altLang="en-US" dirty="0"/>
              <a:t>改进</a:t>
            </a:r>
            <a:r>
              <a:rPr lang="en-US" altLang="zh-CN" dirty="0"/>
              <a:t>1——</a:t>
            </a:r>
            <a:r>
              <a:rPr lang="en-US" altLang="zh-CN" dirty="0" err="1"/>
              <a:t>Scrapy+Selenium</a:t>
            </a:r>
            <a:r>
              <a:rPr lang="zh-CN" altLang="en-US" dirty="0"/>
              <a:t>反爬虫</a:t>
            </a:r>
          </a:p>
        </p:txBody>
      </p:sp>
      <p:pic>
        <p:nvPicPr>
          <p:cNvPr id="5" name="图片 4">
            <a:extLst>
              <a:ext uri="{FF2B5EF4-FFF2-40B4-BE49-F238E27FC236}">
                <a16:creationId xmlns:a16="http://schemas.microsoft.com/office/drawing/2014/main" id="{8E26D59E-E0F8-443A-99A5-56AE28AF576E}"/>
              </a:ext>
            </a:extLst>
          </p:cNvPr>
          <p:cNvPicPr>
            <a:picLocks noChangeAspect="1"/>
          </p:cNvPicPr>
          <p:nvPr/>
        </p:nvPicPr>
        <p:blipFill>
          <a:blip r:embed="rId2"/>
          <a:stretch>
            <a:fillRect/>
          </a:stretch>
        </p:blipFill>
        <p:spPr>
          <a:xfrm>
            <a:off x="528707" y="1865148"/>
            <a:ext cx="3864937" cy="895441"/>
          </a:xfrm>
          <a:prstGeom prst="rect">
            <a:avLst/>
          </a:prstGeom>
        </p:spPr>
      </p:pic>
      <p:pic>
        <p:nvPicPr>
          <p:cNvPr id="6" name="图片 5">
            <a:extLst>
              <a:ext uri="{FF2B5EF4-FFF2-40B4-BE49-F238E27FC236}">
                <a16:creationId xmlns:a16="http://schemas.microsoft.com/office/drawing/2014/main" id="{D8023A86-7FF0-4390-8E54-8663B67169E0}"/>
              </a:ext>
            </a:extLst>
          </p:cNvPr>
          <p:cNvPicPr>
            <a:picLocks noChangeAspect="1"/>
          </p:cNvPicPr>
          <p:nvPr/>
        </p:nvPicPr>
        <p:blipFill>
          <a:blip r:embed="rId3"/>
          <a:stretch>
            <a:fillRect/>
          </a:stretch>
        </p:blipFill>
        <p:spPr>
          <a:xfrm>
            <a:off x="754057" y="3279206"/>
            <a:ext cx="2730198" cy="965222"/>
          </a:xfrm>
          <a:prstGeom prst="rect">
            <a:avLst/>
          </a:prstGeom>
        </p:spPr>
      </p:pic>
      <p:sp>
        <p:nvSpPr>
          <p:cNvPr id="8" name="矩形 7">
            <a:extLst>
              <a:ext uri="{FF2B5EF4-FFF2-40B4-BE49-F238E27FC236}">
                <a16:creationId xmlns:a16="http://schemas.microsoft.com/office/drawing/2014/main" id="{41F8A6BE-C670-4A7A-BECA-FDF07F7F9529}"/>
              </a:ext>
            </a:extLst>
          </p:cNvPr>
          <p:cNvSpPr/>
          <p:nvPr/>
        </p:nvSpPr>
        <p:spPr>
          <a:xfrm>
            <a:off x="4837799" y="1520605"/>
            <a:ext cx="7063848" cy="3416320"/>
          </a:xfrm>
          <a:prstGeom prst="rect">
            <a:avLst/>
          </a:prstGeom>
        </p:spPr>
        <p:txBody>
          <a:bodyPr wrap="square">
            <a:spAutoFit/>
          </a:bodyPr>
          <a:lstStyle/>
          <a:p>
            <a:pPr algn="just"/>
            <a:r>
              <a:rPr lang="zh-CN" altLang="en-US" dirty="0">
                <a:solidFill>
                  <a:srgbClr val="000000"/>
                </a:solidFill>
                <a:latin typeface="PingFang SC"/>
              </a:rPr>
              <a:t>应用方法：</a:t>
            </a:r>
            <a:endParaRPr lang="en-US" altLang="zh-CN" dirty="0">
              <a:solidFill>
                <a:srgbClr val="000000"/>
              </a:solidFill>
              <a:latin typeface="PingFang SC"/>
            </a:endParaRPr>
          </a:p>
          <a:p>
            <a:pPr algn="just"/>
            <a:endParaRPr lang="en-US" altLang="zh-CN"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重写爬虫文件的构造方法</a:t>
            </a:r>
            <a:r>
              <a:rPr lang="en-US" altLang="zh-CN" dirty="0">
                <a:solidFill>
                  <a:srgbClr val="000000"/>
                </a:solidFill>
                <a:latin typeface="PingFang SC"/>
              </a:rPr>
              <a:t>,</a:t>
            </a:r>
            <a:r>
              <a:rPr lang="zh-CN" altLang="en-US" dirty="0">
                <a:solidFill>
                  <a:srgbClr val="000000"/>
                </a:solidFill>
                <a:latin typeface="PingFang SC"/>
              </a:rPr>
              <a:t>在该方法中使用</a:t>
            </a:r>
            <a:r>
              <a:rPr lang="en-US" altLang="zh-CN" dirty="0">
                <a:solidFill>
                  <a:srgbClr val="000000"/>
                </a:solidFill>
                <a:latin typeface="PingFang SC"/>
              </a:rPr>
              <a:t>selenium</a:t>
            </a:r>
            <a:r>
              <a:rPr lang="zh-CN" altLang="en-US" dirty="0">
                <a:solidFill>
                  <a:srgbClr val="000000"/>
                </a:solidFill>
                <a:latin typeface="PingFang SC"/>
              </a:rPr>
              <a:t>实例化一个浏览器对象</a:t>
            </a:r>
            <a:r>
              <a:rPr lang="en-US" altLang="zh-CN" dirty="0">
                <a:solidFill>
                  <a:srgbClr val="000000"/>
                </a:solidFill>
                <a:latin typeface="PingFang SC"/>
              </a:rPr>
              <a:t>(</a:t>
            </a:r>
            <a:r>
              <a:rPr lang="zh-CN" altLang="en-US" dirty="0">
                <a:solidFill>
                  <a:srgbClr val="000000"/>
                </a:solidFill>
                <a:latin typeface="PingFang SC"/>
              </a:rPr>
              <a:t>因为浏览器对象只要被实例化一次</a:t>
            </a:r>
            <a:r>
              <a:rPr lang="en-US" altLang="zh-CN" dirty="0">
                <a:solidFill>
                  <a:srgbClr val="000000"/>
                </a:solidFill>
                <a:latin typeface="PingFang SC"/>
              </a:rPr>
              <a:t>)</a:t>
            </a:r>
          </a:p>
          <a:p>
            <a:pPr marL="285750" indent="-285750" algn="just">
              <a:buFontTx/>
              <a:buChar char="-"/>
            </a:pPr>
            <a:endParaRPr lang="en-US" altLang="zh-CN"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重写爬虫文件的</a:t>
            </a:r>
            <a:r>
              <a:rPr lang="en-US" altLang="zh-CN" dirty="0">
                <a:solidFill>
                  <a:srgbClr val="000000"/>
                </a:solidFill>
                <a:latin typeface="PingFang SC"/>
              </a:rPr>
              <a:t>closed(</a:t>
            </a:r>
            <a:r>
              <a:rPr lang="en-US" altLang="zh-CN" dirty="0" err="1">
                <a:solidFill>
                  <a:srgbClr val="000000"/>
                </a:solidFill>
                <a:latin typeface="PingFang SC"/>
              </a:rPr>
              <a:t>self,spider</a:t>
            </a:r>
            <a:r>
              <a:rPr lang="en-US" altLang="zh-CN" dirty="0">
                <a:solidFill>
                  <a:srgbClr val="000000"/>
                </a:solidFill>
                <a:latin typeface="PingFang SC"/>
              </a:rPr>
              <a:t>)</a:t>
            </a:r>
            <a:r>
              <a:rPr lang="zh-CN" altLang="en-US" dirty="0">
                <a:solidFill>
                  <a:srgbClr val="000000"/>
                </a:solidFill>
                <a:latin typeface="PingFang SC"/>
              </a:rPr>
              <a:t>方法</a:t>
            </a:r>
            <a:r>
              <a:rPr lang="en-US" altLang="zh-CN" dirty="0">
                <a:solidFill>
                  <a:srgbClr val="000000"/>
                </a:solidFill>
                <a:latin typeface="PingFang SC"/>
              </a:rPr>
              <a:t>,</a:t>
            </a:r>
            <a:r>
              <a:rPr lang="zh-CN" altLang="en-US" dirty="0">
                <a:solidFill>
                  <a:srgbClr val="000000"/>
                </a:solidFill>
                <a:latin typeface="PingFang SC"/>
              </a:rPr>
              <a:t>在其内部关闭浏览器对象</a:t>
            </a:r>
            <a:r>
              <a:rPr lang="en-US" altLang="zh-CN" dirty="0">
                <a:solidFill>
                  <a:srgbClr val="000000"/>
                </a:solidFill>
                <a:latin typeface="PingFang SC"/>
              </a:rPr>
              <a:t>,</a:t>
            </a:r>
            <a:r>
              <a:rPr lang="zh-CN" altLang="en-US" dirty="0">
                <a:solidFill>
                  <a:srgbClr val="000000"/>
                </a:solidFill>
                <a:latin typeface="PingFang SC"/>
              </a:rPr>
              <a:t>该方法是爬虫结束时被调用</a:t>
            </a:r>
            <a:endParaRPr lang="en-US" altLang="zh-CN" dirty="0">
              <a:solidFill>
                <a:srgbClr val="000000"/>
              </a:solidFill>
              <a:latin typeface="PingFang SC"/>
            </a:endParaRPr>
          </a:p>
          <a:p>
            <a:pPr marL="285750" indent="-285750" algn="just">
              <a:buFontTx/>
              <a:buChar char="-"/>
            </a:pPr>
            <a:endParaRPr lang="zh-CN" altLang="en-US"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重写下载中间件的</a:t>
            </a:r>
            <a:r>
              <a:rPr lang="en-US" altLang="zh-CN" dirty="0" err="1">
                <a:solidFill>
                  <a:srgbClr val="000000"/>
                </a:solidFill>
                <a:latin typeface="PingFang SC"/>
              </a:rPr>
              <a:t>process_response</a:t>
            </a:r>
            <a:r>
              <a:rPr lang="zh-CN" altLang="en-US" dirty="0">
                <a:solidFill>
                  <a:srgbClr val="000000"/>
                </a:solidFill>
                <a:latin typeface="PingFang SC"/>
              </a:rPr>
              <a:t>方法</a:t>
            </a:r>
            <a:r>
              <a:rPr lang="en-US" altLang="zh-CN" dirty="0">
                <a:solidFill>
                  <a:srgbClr val="000000"/>
                </a:solidFill>
                <a:latin typeface="PingFang SC"/>
              </a:rPr>
              <a:t>,</a:t>
            </a:r>
            <a:r>
              <a:rPr lang="zh-CN" altLang="en-US" dirty="0">
                <a:solidFill>
                  <a:srgbClr val="000000"/>
                </a:solidFill>
                <a:latin typeface="PingFang SC"/>
              </a:rPr>
              <a:t>让该方法对响应进行拦截</a:t>
            </a:r>
            <a:r>
              <a:rPr lang="en-US" altLang="zh-CN" dirty="0">
                <a:solidFill>
                  <a:srgbClr val="000000"/>
                </a:solidFill>
                <a:latin typeface="PingFang SC"/>
              </a:rPr>
              <a:t>,</a:t>
            </a:r>
            <a:r>
              <a:rPr lang="zh-CN" altLang="en-US" dirty="0">
                <a:solidFill>
                  <a:srgbClr val="000000"/>
                </a:solidFill>
                <a:latin typeface="PingFang SC"/>
              </a:rPr>
              <a:t>并篡改</a:t>
            </a:r>
            <a:r>
              <a:rPr lang="en-US" altLang="zh-CN" dirty="0">
                <a:solidFill>
                  <a:srgbClr val="000000"/>
                </a:solidFill>
                <a:latin typeface="PingFang SC"/>
              </a:rPr>
              <a:t>response</a:t>
            </a:r>
            <a:r>
              <a:rPr lang="zh-CN" altLang="en-US" dirty="0">
                <a:solidFill>
                  <a:srgbClr val="000000"/>
                </a:solidFill>
                <a:latin typeface="PingFang SC"/>
              </a:rPr>
              <a:t>中存储的页面数据</a:t>
            </a:r>
            <a:endParaRPr lang="en-US" altLang="zh-CN" dirty="0">
              <a:solidFill>
                <a:srgbClr val="000000"/>
              </a:solidFill>
              <a:latin typeface="PingFang SC"/>
            </a:endParaRPr>
          </a:p>
          <a:p>
            <a:pPr marL="285750" indent="-285750" algn="just">
              <a:buFontTx/>
              <a:buChar char="-"/>
            </a:pPr>
            <a:endParaRPr lang="zh-CN" altLang="en-US"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在配置文件中开启下载中间件</a:t>
            </a:r>
            <a:endParaRPr lang="zh-CN" altLang="en-US" b="0" i="0" dirty="0">
              <a:solidFill>
                <a:srgbClr val="000000"/>
              </a:solidFill>
              <a:effectLst/>
              <a:latin typeface="PingFang SC"/>
            </a:endParaRPr>
          </a:p>
        </p:txBody>
      </p:sp>
      <p:sp>
        <p:nvSpPr>
          <p:cNvPr id="3" name="矩形 2">
            <a:extLst>
              <a:ext uri="{FF2B5EF4-FFF2-40B4-BE49-F238E27FC236}">
                <a16:creationId xmlns:a16="http://schemas.microsoft.com/office/drawing/2014/main" id="{8E4F3EB7-1140-46F9-93AB-760B13F6ABB3}"/>
              </a:ext>
            </a:extLst>
          </p:cNvPr>
          <p:cNvSpPr/>
          <p:nvPr/>
        </p:nvSpPr>
        <p:spPr>
          <a:xfrm>
            <a:off x="390031" y="5232882"/>
            <a:ext cx="11098474" cy="1200329"/>
          </a:xfrm>
          <a:prstGeom prst="rect">
            <a:avLst/>
          </a:prstGeom>
        </p:spPr>
        <p:txBody>
          <a:bodyPr wrap="square">
            <a:spAutoFit/>
          </a:bodyPr>
          <a:lstStyle/>
          <a:p>
            <a:pPr marL="285750" indent="-285750">
              <a:buFont typeface="Arial" panose="020B0604020202020204" pitchFamily="34" charset="0"/>
              <a:buChar char="•"/>
            </a:pPr>
            <a:r>
              <a:rPr lang="en-US" altLang="zh-CN" dirty="0"/>
              <a:t>Selenium</a:t>
            </a:r>
            <a:r>
              <a:rPr lang="zh-CN" altLang="en-US" dirty="0"/>
              <a:t>框架底层使用</a:t>
            </a:r>
            <a:r>
              <a:rPr lang="en-US" altLang="zh-CN" dirty="0"/>
              <a:t>JavaScript</a:t>
            </a:r>
            <a:r>
              <a:rPr lang="zh-CN" altLang="en-US" dirty="0"/>
              <a:t>模拟真实用户对浏览器进行操作。测试脚本执行时，浏览器自动按照脚本代码做出点击，输入，打开，验证等操作，就像真实用户所做的一样，从终端用户的角度测试应用程序。</a:t>
            </a:r>
          </a:p>
          <a:p>
            <a:pPr marL="285750" indent="-285750">
              <a:buFont typeface="Arial" panose="020B0604020202020204" pitchFamily="34" charset="0"/>
              <a:buChar char="•"/>
            </a:pPr>
            <a:r>
              <a:rPr lang="zh-CN" altLang="en-US" dirty="0"/>
              <a:t>使浏览器兼容性测试自动化成为可能，尽管在不同的浏览器上依然有细微的差别。</a:t>
            </a:r>
          </a:p>
          <a:p>
            <a:pPr marL="285750" indent="-285750">
              <a:buFont typeface="Arial" panose="020B0604020202020204" pitchFamily="34" charset="0"/>
              <a:buChar char="•"/>
            </a:pPr>
            <a:r>
              <a:rPr lang="zh-CN" altLang="en-US" dirty="0"/>
              <a:t>使用简单，可使用</a:t>
            </a:r>
            <a:r>
              <a:rPr lang="en-US" altLang="zh-CN" dirty="0"/>
              <a:t>Java</a:t>
            </a:r>
            <a:r>
              <a:rPr lang="zh-CN" altLang="en-US" dirty="0"/>
              <a:t>，</a:t>
            </a:r>
            <a:r>
              <a:rPr lang="en-US" altLang="zh-CN" dirty="0"/>
              <a:t>Python</a:t>
            </a:r>
            <a:r>
              <a:rPr lang="zh-CN" altLang="en-US" dirty="0"/>
              <a:t>等多种语言编写用例脚本。</a:t>
            </a:r>
          </a:p>
        </p:txBody>
      </p:sp>
    </p:spTree>
    <p:extLst>
      <p:ext uri="{BB962C8B-B14F-4D97-AF65-F5344CB8AC3E}">
        <p14:creationId xmlns:p14="http://schemas.microsoft.com/office/powerpoint/2010/main" val="288678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自定义 1">
      <a:majorFont>
        <a:latin typeface="微软雅黑"/>
        <a:ea typeface="微软雅黑"/>
        <a:cs typeface=""/>
      </a:majorFont>
      <a:minorFont>
        <a:latin typeface="微软雅黑"/>
        <a:ea typeface="微软雅黑"/>
        <a:cs typeface=""/>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TM03090430[[fn=带状]]</Template>
  <TotalTime>621</TotalTime>
  <Words>937</Words>
  <Application>Microsoft Office PowerPoint</Application>
  <PresentationFormat>宽屏</PresentationFormat>
  <Paragraphs>145</Paragraphs>
  <Slides>16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PingFang SC</vt:lpstr>
      <vt:lpstr>等线</vt:lpstr>
      <vt:lpstr>微软雅黑</vt:lpstr>
      <vt:lpstr>Arial</vt:lpstr>
      <vt:lpstr>Wingdings</vt:lpstr>
      <vt:lpstr>带状</vt:lpstr>
      <vt:lpstr>Scrapy项目计划</vt:lpstr>
      <vt:lpstr>PowerPoint 演示文稿</vt:lpstr>
      <vt:lpstr>组员介绍</vt:lpstr>
      <vt:lpstr>组员分工</vt:lpstr>
      <vt:lpstr>协作方式</vt:lpstr>
      <vt:lpstr>PowerPoint 演示文稿</vt:lpstr>
      <vt:lpstr>项目选择</vt:lpstr>
      <vt:lpstr>项目选择</vt:lpstr>
      <vt:lpstr>改进1——Scrapy+Selenium反爬虫</vt:lpstr>
      <vt:lpstr>改进2——分布式爬虫</vt:lpstr>
      <vt:lpstr>改进3—— Scrapy可视化管理工具</vt:lpstr>
      <vt:lpstr>可选的改进—— Scrapy可视化管理工具</vt:lpstr>
      <vt:lpstr>PowerPoint 演示文稿</vt:lpstr>
      <vt:lpstr>项目计划</vt:lpstr>
      <vt:lpstr>时间表</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正阳</dc:creator>
  <cp:lastModifiedBy>song</cp:lastModifiedBy>
  <cp:revision>129</cp:revision>
  <dcterms:created xsi:type="dcterms:W3CDTF">2019-11-18T11:20:38Z</dcterms:created>
  <dcterms:modified xsi:type="dcterms:W3CDTF">2020-03-14T06:59:52Z</dcterms:modified>
</cp:coreProperties>
</file>