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11" r:id="rId2"/>
    <p:sldId id="315" r:id="rId3"/>
    <p:sldId id="360" r:id="rId4"/>
    <p:sldId id="367" r:id="rId5"/>
    <p:sldId id="362" r:id="rId6"/>
    <p:sldId id="340" r:id="rId7"/>
    <p:sldId id="344" r:id="rId8"/>
    <p:sldId id="345" r:id="rId9"/>
    <p:sldId id="341" r:id="rId10"/>
    <p:sldId id="346" r:id="rId11"/>
    <p:sldId id="347" r:id="rId12"/>
    <p:sldId id="348" r:id="rId13"/>
    <p:sldId id="368" r:id="rId14"/>
    <p:sldId id="350" r:id="rId15"/>
    <p:sldId id="351" r:id="rId16"/>
    <p:sldId id="355" r:id="rId17"/>
    <p:sldId id="352" r:id="rId18"/>
    <p:sldId id="353" r:id="rId19"/>
    <p:sldId id="257" r:id="rId20"/>
    <p:sldId id="258" r:id="rId21"/>
    <p:sldId id="366" r:id="rId22"/>
    <p:sldId id="364" r:id="rId23"/>
    <p:sldId id="342" r:id="rId24"/>
    <p:sldId id="339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06" autoAdjust="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938D4-6340-453A-BC9D-1D1FCAEFACF2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C9171F49-B308-4741-B5A2-08E2C77F72F3}">
      <dgm:prSet phldrT="[文本]"/>
      <dgm:spPr/>
      <dgm:t>
        <a:bodyPr/>
        <a:lstStyle/>
        <a:p>
          <a:r>
            <a:rPr lang="zh-CN" altLang="en-US" dirty="0"/>
            <a:t>网上评审</a:t>
          </a:r>
        </a:p>
      </dgm:t>
    </dgm:pt>
    <dgm:pt modelId="{7AFBEBA5-8150-4BAB-8688-1ED098D2D9A1}" type="par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E4D9DC4C-3B28-488D-B317-E29DCC978D0B}" type="sibTrans" cxnId="{1E5D747F-6A74-49F1-8DD7-E2A4A99AF4C9}">
      <dgm:prSet/>
      <dgm:spPr/>
      <dgm:t>
        <a:bodyPr/>
        <a:lstStyle/>
        <a:p>
          <a:endParaRPr lang="zh-CN" altLang="en-US"/>
        </a:p>
      </dgm:t>
    </dgm:pt>
    <dgm:pt modelId="{2B2A3BB8-803E-49E2-A436-A81495735DEE}">
      <dgm:prSet phldrT="[文本]"/>
      <dgm:spPr/>
      <dgm:t>
        <a:bodyPr/>
        <a:lstStyle/>
        <a:p>
          <a:r>
            <a:rPr lang="zh-CN" altLang="en-US" dirty="0"/>
            <a:t>分配评审任务到人，独自填写评审表单</a:t>
          </a:r>
        </a:p>
      </dgm:t>
    </dgm:pt>
    <dgm:pt modelId="{07D10B23-617D-48F9-AAD4-C05D55A26740}" type="par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C1D13BB6-3A5C-4963-8349-ED285E804731}" type="sibTrans" cxnId="{3F1BC191-4509-4AC5-8766-4CCD46D61390}">
      <dgm:prSet/>
      <dgm:spPr/>
      <dgm:t>
        <a:bodyPr/>
        <a:lstStyle/>
        <a:p>
          <a:endParaRPr lang="zh-CN" altLang="en-US"/>
        </a:p>
      </dgm:t>
    </dgm:pt>
    <dgm:pt modelId="{5F353F78-FAC1-4DEF-AE80-C1CBC99F3FEF}">
      <dgm:prSet phldrT="[文本]"/>
      <dgm:spPr/>
      <dgm:t>
        <a:bodyPr/>
        <a:lstStyle/>
        <a:p>
          <a:r>
            <a:rPr lang="zh-CN" altLang="en-US" dirty="0"/>
            <a:t>会议评审</a:t>
          </a:r>
        </a:p>
      </dgm:t>
    </dgm:pt>
    <dgm:pt modelId="{F1D651EC-631B-4B51-ACBC-B16B376BCF38}" type="par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35FE28A5-8F98-4E13-983D-E7308C5BBC9D}" type="sibTrans" cxnId="{CB81C650-E121-4CF6-ABB3-422444B9161E}">
      <dgm:prSet/>
      <dgm:spPr/>
      <dgm:t>
        <a:bodyPr/>
        <a:lstStyle/>
        <a:p>
          <a:endParaRPr lang="zh-CN" altLang="en-US"/>
        </a:p>
      </dgm:t>
    </dgm:pt>
    <dgm:pt modelId="{7AA93BEC-90B7-408A-AE98-4688E1D997A3}">
      <dgm:prSet phldrT="[文本]"/>
      <dgm:spPr/>
      <dgm:t>
        <a:bodyPr/>
        <a:lstStyle/>
        <a:p>
          <a:r>
            <a:rPr lang="zh-CN" altLang="en-US" dirty="0"/>
            <a:t>汇总个人的评审意见，组会上进行意见交流和评审复核</a:t>
          </a:r>
        </a:p>
      </dgm:t>
    </dgm:pt>
    <dgm:pt modelId="{279AAFA6-1154-4958-B168-1F312CBD5E58}" type="par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7915DF46-4B61-4F60-AB34-26B79149A776}" type="sibTrans" cxnId="{8D678029-E2E5-4F66-8F66-E5DC55BBAD9A}">
      <dgm:prSet/>
      <dgm:spPr/>
      <dgm:t>
        <a:bodyPr/>
        <a:lstStyle/>
        <a:p>
          <a:endParaRPr lang="zh-CN" altLang="en-US"/>
        </a:p>
      </dgm:t>
    </dgm:pt>
    <dgm:pt modelId="{62E8773E-B7B9-4FB3-8344-4D4DDA080376}">
      <dgm:prSet phldrT="[文本]"/>
      <dgm:spPr/>
      <dgm:t>
        <a:bodyPr/>
        <a:lstStyle/>
        <a:p>
          <a:r>
            <a:rPr lang="zh-CN" altLang="en-US" dirty="0"/>
            <a:t>整理评审意见</a:t>
          </a:r>
        </a:p>
      </dgm:t>
    </dgm:pt>
    <dgm:pt modelId="{557E0CEC-70AE-4CB2-B2B8-95AE998C2B2D}" type="par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45AA8547-FFB6-4BA8-93BF-E3AFD8BAD2D7}" type="sibTrans" cxnId="{80EF96A7-4A95-404A-91D7-15A9E78D3D19}">
      <dgm:prSet/>
      <dgm:spPr/>
      <dgm:t>
        <a:bodyPr/>
        <a:lstStyle/>
        <a:p>
          <a:endParaRPr lang="zh-CN" altLang="en-US"/>
        </a:p>
      </dgm:t>
    </dgm:pt>
    <dgm:pt modelId="{53146382-666A-4229-B237-065A137B0DE6}">
      <dgm:prSet phldrT="[文本]"/>
      <dgm:spPr/>
      <dgm:t>
        <a:bodyPr/>
        <a:lstStyle/>
        <a:p>
          <a:r>
            <a:rPr lang="zh-CN" altLang="en-US" dirty="0"/>
            <a:t>将修改复核过后的评审表进行汇总，得出软件评审报告</a:t>
          </a:r>
        </a:p>
      </dgm:t>
    </dgm:pt>
    <dgm:pt modelId="{103BF44D-0F88-4D54-9EAB-B8368F127516}" type="par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1E55F1C6-239B-4073-A4D8-02CC16BD3C28}" type="sibTrans" cxnId="{F1092A7B-E69A-49E9-A306-12C70DD881C1}">
      <dgm:prSet/>
      <dgm:spPr/>
      <dgm:t>
        <a:bodyPr/>
        <a:lstStyle/>
        <a:p>
          <a:endParaRPr lang="zh-CN" altLang="en-US"/>
        </a:p>
      </dgm:t>
    </dgm:pt>
    <dgm:pt modelId="{B9A4803B-8645-4556-BAA8-C1A269800D64}" type="pres">
      <dgm:prSet presAssocID="{4A2938D4-6340-453A-BC9D-1D1FCAEFAC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88BD2E-F5A9-4C8F-84F5-646F2BF546D0}" type="pres">
      <dgm:prSet presAssocID="{62E8773E-B7B9-4FB3-8344-4D4DDA080376}" presName="boxAndChildren" presStyleCnt="0"/>
      <dgm:spPr/>
    </dgm:pt>
    <dgm:pt modelId="{8E4EA2F0-4EA4-4DF2-A828-1663E57CF97A}" type="pres">
      <dgm:prSet presAssocID="{62E8773E-B7B9-4FB3-8344-4D4DDA080376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400DDFB-ABDB-41A4-811E-4DEC59616F04}" type="pres">
      <dgm:prSet presAssocID="{62E8773E-B7B9-4FB3-8344-4D4DDA080376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9D6A9DA-5618-47CA-A093-75C9EFCC7D1C}" type="pres">
      <dgm:prSet presAssocID="{62E8773E-B7B9-4FB3-8344-4D4DDA080376}" presName="descendantBox" presStyleCnt="0"/>
      <dgm:spPr/>
    </dgm:pt>
    <dgm:pt modelId="{FB6996AA-EF43-4EC2-9438-90B1F154F96C}" type="pres">
      <dgm:prSet presAssocID="{53146382-666A-4229-B237-065A137B0DE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29F45-87F3-4CF2-A398-7EEE6221B804}" type="pres">
      <dgm:prSet presAssocID="{35FE28A5-8F98-4E13-983D-E7308C5BBC9D}" presName="sp" presStyleCnt="0"/>
      <dgm:spPr/>
    </dgm:pt>
    <dgm:pt modelId="{463642A7-37D3-4C5B-A9F4-F55DA071C706}" type="pres">
      <dgm:prSet presAssocID="{5F353F78-FAC1-4DEF-AE80-C1CBC99F3FEF}" presName="arrowAndChildren" presStyleCnt="0"/>
      <dgm:spPr/>
    </dgm:pt>
    <dgm:pt modelId="{8E914EAB-0492-40FD-9687-9B90385C4554}" type="pres">
      <dgm:prSet presAssocID="{5F353F78-FAC1-4DEF-AE80-C1CBC99F3FEF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0446001-C3EC-4267-B203-D2E7AD21D96D}" type="pres">
      <dgm:prSet presAssocID="{5F353F78-FAC1-4DEF-AE80-C1CBC99F3FEF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B2238629-0ABC-49ED-B068-830A36266D64}" type="pres">
      <dgm:prSet presAssocID="{5F353F78-FAC1-4DEF-AE80-C1CBC99F3FEF}" presName="descendantArrow" presStyleCnt="0"/>
      <dgm:spPr/>
    </dgm:pt>
    <dgm:pt modelId="{E2F4D99C-AB5D-4692-96A2-27FAAC213DFF}" type="pres">
      <dgm:prSet presAssocID="{7AA93BEC-90B7-408A-AE98-4688E1D997A3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35272-64B3-4393-8C66-6FE29820CF0B}" type="pres">
      <dgm:prSet presAssocID="{E4D9DC4C-3B28-488D-B317-E29DCC978D0B}" presName="sp" presStyleCnt="0"/>
      <dgm:spPr/>
    </dgm:pt>
    <dgm:pt modelId="{196B5173-B7FA-4EF9-9AA0-63C08A5BFBF1}" type="pres">
      <dgm:prSet presAssocID="{C9171F49-B308-4741-B5A2-08E2C77F72F3}" presName="arrowAndChildren" presStyleCnt="0"/>
      <dgm:spPr/>
    </dgm:pt>
    <dgm:pt modelId="{2C006FBD-39A2-4F23-B55F-B1A00367086F}" type="pres">
      <dgm:prSet presAssocID="{C9171F49-B308-4741-B5A2-08E2C77F72F3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7FFE0839-B1CD-41E9-8A17-8A0B11752A63}" type="pres">
      <dgm:prSet presAssocID="{C9171F49-B308-4741-B5A2-08E2C77F72F3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EBFDBF0C-FDFB-43D2-ABB4-22F1CF90E911}" type="pres">
      <dgm:prSet presAssocID="{C9171F49-B308-4741-B5A2-08E2C77F72F3}" presName="descendantArrow" presStyleCnt="0"/>
      <dgm:spPr/>
    </dgm:pt>
    <dgm:pt modelId="{455F9102-991F-4055-B6AF-951FD7F076FE}" type="pres">
      <dgm:prSet presAssocID="{2B2A3BB8-803E-49E2-A436-A81495735DE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678029-E2E5-4F66-8F66-E5DC55BBAD9A}" srcId="{5F353F78-FAC1-4DEF-AE80-C1CBC99F3FEF}" destId="{7AA93BEC-90B7-408A-AE98-4688E1D997A3}" srcOrd="0" destOrd="0" parTransId="{279AAFA6-1154-4958-B168-1F312CBD5E58}" sibTransId="{7915DF46-4B61-4F60-AB34-26B79149A776}"/>
    <dgm:cxn modelId="{F1092A7B-E69A-49E9-A306-12C70DD881C1}" srcId="{62E8773E-B7B9-4FB3-8344-4D4DDA080376}" destId="{53146382-666A-4229-B237-065A137B0DE6}" srcOrd="0" destOrd="0" parTransId="{103BF44D-0F88-4D54-9EAB-B8368F127516}" sibTransId="{1E55F1C6-239B-4073-A4D8-02CC16BD3C28}"/>
    <dgm:cxn modelId="{13800591-7215-43BE-9A8A-4E2D7972ACCA}" type="presOf" srcId="{7AA93BEC-90B7-408A-AE98-4688E1D997A3}" destId="{E2F4D99C-AB5D-4692-96A2-27FAAC213DFF}" srcOrd="0" destOrd="0" presId="urn:microsoft.com/office/officeart/2005/8/layout/process4"/>
    <dgm:cxn modelId="{1E5D747F-6A74-49F1-8DD7-E2A4A99AF4C9}" srcId="{4A2938D4-6340-453A-BC9D-1D1FCAEFACF2}" destId="{C9171F49-B308-4741-B5A2-08E2C77F72F3}" srcOrd="0" destOrd="0" parTransId="{7AFBEBA5-8150-4BAB-8688-1ED098D2D9A1}" sibTransId="{E4D9DC4C-3B28-488D-B317-E29DCC978D0B}"/>
    <dgm:cxn modelId="{1A7F956C-86DF-41CA-BDD4-B218237C9B99}" type="presOf" srcId="{5F353F78-FAC1-4DEF-AE80-C1CBC99F3FEF}" destId="{30446001-C3EC-4267-B203-D2E7AD21D96D}" srcOrd="1" destOrd="0" presId="urn:microsoft.com/office/officeart/2005/8/layout/process4"/>
    <dgm:cxn modelId="{57A27789-0793-4763-A3BC-6AD4ED8DE5E0}" type="presOf" srcId="{C9171F49-B308-4741-B5A2-08E2C77F72F3}" destId="{7FFE0839-B1CD-41E9-8A17-8A0B11752A63}" srcOrd="1" destOrd="0" presId="urn:microsoft.com/office/officeart/2005/8/layout/process4"/>
    <dgm:cxn modelId="{80EF96A7-4A95-404A-91D7-15A9E78D3D19}" srcId="{4A2938D4-6340-453A-BC9D-1D1FCAEFACF2}" destId="{62E8773E-B7B9-4FB3-8344-4D4DDA080376}" srcOrd="2" destOrd="0" parTransId="{557E0CEC-70AE-4CB2-B2B8-95AE998C2B2D}" sibTransId="{45AA8547-FFB6-4BA8-93BF-E3AFD8BAD2D7}"/>
    <dgm:cxn modelId="{914481D2-01DD-4451-A2DF-D44A6A2CB3D1}" type="presOf" srcId="{4A2938D4-6340-453A-BC9D-1D1FCAEFACF2}" destId="{B9A4803B-8645-4556-BAA8-C1A269800D64}" srcOrd="0" destOrd="0" presId="urn:microsoft.com/office/officeart/2005/8/layout/process4"/>
    <dgm:cxn modelId="{A6AE8B20-23E5-4E7D-8A87-5F75EA86B1EB}" type="presOf" srcId="{62E8773E-B7B9-4FB3-8344-4D4DDA080376}" destId="{F400DDFB-ABDB-41A4-811E-4DEC59616F04}" srcOrd="1" destOrd="0" presId="urn:microsoft.com/office/officeart/2005/8/layout/process4"/>
    <dgm:cxn modelId="{3F1BC191-4509-4AC5-8766-4CCD46D61390}" srcId="{C9171F49-B308-4741-B5A2-08E2C77F72F3}" destId="{2B2A3BB8-803E-49E2-A436-A81495735DEE}" srcOrd="0" destOrd="0" parTransId="{07D10B23-617D-48F9-AAD4-C05D55A26740}" sibTransId="{C1D13BB6-3A5C-4963-8349-ED285E804731}"/>
    <dgm:cxn modelId="{798D05B3-0BE7-4010-AF00-B59CCB97E821}" type="presOf" srcId="{C9171F49-B308-4741-B5A2-08E2C77F72F3}" destId="{2C006FBD-39A2-4F23-B55F-B1A00367086F}" srcOrd="0" destOrd="0" presId="urn:microsoft.com/office/officeart/2005/8/layout/process4"/>
    <dgm:cxn modelId="{F315D46C-3E1A-48E8-89E7-C7BC277BECC8}" type="presOf" srcId="{62E8773E-B7B9-4FB3-8344-4D4DDA080376}" destId="{8E4EA2F0-4EA4-4DF2-A828-1663E57CF97A}" srcOrd="0" destOrd="0" presId="urn:microsoft.com/office/officeart/2005/8/layout/process4"/>
    <dgm:cxn modelId="{CB81C650-E121-4CF6-ABB3-422444B9161E}" srcId="{4A2938D4-6340-453A-BC9D-1D1FCAEFACF2}" destId="{5F353F78-FAC1-4DEF-AE80-C1CBC99F3FEF}" srcOrd="1" destOrd="0" parTransId="{F1D651EC-631B-4B51-ACBC-B16B376BCF38}" sibTransId="{35FE28A5-8F98-4E13-983D-E7308C5BBC9D}"/>
    <dgm:cxn modelId="{0EA2348D-0472-4271-BFD8-99BE5A9BDEE6}" type="presOf" srcId="{5F353F78-FAC1-4DEF-AE80-C1CBC99F3FEF}" destId="{8E914EAB-0492-40FD-9687-9B90385C4554}" srcOrd="0" destOrd="0" presId="urn:microsoft.com/office/officeart/2005/8/layout/process4"/>
    <dgm:cxn modelId="{30AD6599-4AFE-4D3C-A78C-DFF305AECFAD}" type="presOf" srcId="{53146382-666A-4229-B237-065A137B0DE6}" destId="{FB6996AA-EF43-4EC2-9438-90B1F154F96C}" srcOrd="0" destOrd="0" presId="urn:microsoft.com/office/officeart/2005/8/layout/process4"/>
    <dgm:cxn modelId="{3278BCAC-E70D-4BCB-BB9A-B354DCD5B880}" type="presOf" srcId="{2B2A3BB8-803E-49E2-A436-A81495735DEE}" destId="{455F9102-991F-4055-B6AF-951FD7F076FE}" srcOrd="0" destOrd="0" presId="urn:microsoft.com/office/officeart/2005/8/layout/process4"/>
    <dgm:cxn modelId="{1D15718C-BDDE-477F-8C69-62FBE519017E}" type="presParOf" srcId="{B9A4803B-8645-4556-BAA8-C1A269800D64}" destId="{A988BD2E-F5A9-4C8F-84F5-646F2BF546D0}" srcOrd="0" destOrd="0" presId="urn:microsoft.com/office/officeart/2005/8/layout/process4"/>
    <dgm:cxn modelId="{3A26FB34-7E27-414A-BDD0-9ADF6E83188A}" type="presParOf" srcId="{A988BD2E-F5A9-4C8F-84F5-646F2BF546D0}" destId="{8E4EA2F0-4EA4-4DF2-A828-1663E57CF97A}" srcOrd="0" destOrd="0" presId="urn:microsoft.com/office/officeart/2005/8/layout/process4"/>
    <dgm:cxn modelId="{13C0DA8A-8A5D-4D38-8B9D-334E3C97B9F3}" type="presParOf" srcId="{A988BD2E-F5A9-4C8F-84F5-646F2BF546D0}" destId="{F400DDFB-ABDB-41A4-811E-4DEC59616F04}" srcOrd="1" destOrd="0" presId="urn:microsoft.com/office/officeart/2005/8/layout/process4"/>
    <dgm:cxn modelId="{6877E8CB-A200-45E3-91C1-ED29C2274074}" type="presParOf" srcId="{A988BD2E-F5A9-4C8F-84F5-646F2BF546D0}" destId="{A9D6A9DA-5618-47CA-A093-75C9EFCC7D1C}" srcOrd="2" destOrd="0" presId="urn:microsoft.com/office/officeart/2005/8/layout/process4"/>
    <dgm:cxn modelId="{4D06A409-C50E-4DF8-B75A-6D809550EDF4}" type="presParOf" srcId="{A9D6A9DA-5618-47CA-A093-75C9EFCC7D1C}" destId="{FB6996AA-EF43-4EC2-9438-90B1F154F96C}" srcOrd="0" destOrd="0" presId="urn:microsoft.com/office/officeart/2005/8/layout/process4"/>
    <dgm:cxn modelId="{618A8863-E8B7-4884-BCE8-A11785F57201}" type="presParOf" srcId="{B9A4803B-8645-4556-BAA8-C1A269800D64}" destId="{B0E29F45-87F3-4CF2-A398-7EEE6221B804}" srcOrd="1" destOrd="0" presId="urn:microsoft.com/office/officeart/2005/8/layout/process4"/>
    <dgm:cxn modelId="{985F23C5-8B79-4201-94C5-60F1888B8DF5}" type="presParOf" srcId="{B9A4803B-8645-4556-BAA8-C1A269800D64}" destId="{463642A7-37D3-4C5B-A9F4-F55DA071C706}" srcOrd="2" destOrd="0" presId="urn:microsoft.com/office/officeart/2005/8/layout/process4"/>
    <dgm:cxn modelId="{289CB66A-3D3C-4F9C-9A22-D0DCD2DABAE6}" type="presParOf" srcId="{463642A7-37D3-4C5B-A9F4-F55DA071C706}" destId="{8E914EAB-0492-40FD-9687-9B90385C4554}" srcOrd="0" destOrd="0" presId="urn:microsoft.com/office/officeart/2005/8/layout/process4"/>
    <dgm:cxn modelId="{8F216244-622B-4629-B058-B2C8D237BDB0}" type="presParOf" srcId="{463642A7-37D3-4C5B-A9F4-F55DA071C706}" destId="{30446001-C3EC-4267-B203-D2E7AD21D96D}" srcOrd="1" destOrd="0" presId="urn:microsoft.com/office/officeart/2005/8/layout/process4"/>
    <dgm:cxn modelId="{70A62CF0-697D-4EE2-A272-DABDC2BF837B}" type="presParOf" srcId="{463642A7-37D3-4C5B-A9F4-F55DA071C706}" destId="{B2238629-0ABC-49ED-B068-830A36266D64}" srcOrd="2" destOrd="0" presId="urn:microsoft.com/office/officeart/2005/8/layout/process4"/>
    <dgm:cxn modelId="{11A7C7B1-E220-4C12-BFA4-A8CEB1227EBD}" type="presParOf" srcId="{B2238629-0ABC-49ED-B068-830A36266D64}" destId="{E2F4D99C-AB5D-4692-96A2-27FAAC213DFF}" srcOrd="0" destOrd="0" presId="urn:microsoft.com/office/officeart/2005/8/layout/process4"/>
    <dgm:cxn modelId="{0B7CCD58-D1F6-40EA-A324-55E2941C76D6}" type="presParOf" srcId="{B9A4803B-8645-4556-BAA8-C1A269800D64}" destId="{F9935272-64B3-4393-8C66-6FE29820CF0B}" srcOrd="3" destOrd="0" presId="urn:microsoft.com/office/officeart/2005/8/layout/process4"/>
    <dgm:cxn modelId="{8861C58C-B50B-46C0-835F-DD26DAF91B85}" type="presParOf" srcId="{B9A4803B-8645-4556-BAA8-C1A269800D64}" destId="{196B5173-B7FA-4EF9-9AA0-63C08A5BFBF1}" srcOrd="4" destOrd="0" presId="urn:microsoft.com/office/officeart/2005/8/layout/process4"/>
    <dgm:cxn modelId="{3E7E992D-0BF7-4F32-B90A-0E5A9BE24ED8}" type="presParOf" srcId="{196B5173-B7FA-4EF9-9AA0-63C08A5BFBF1}" destId="{2C006FBD-39A2-4F23-B55F-B1A00367086F}" srcOrd="0" destOrd="0" presId="urn:microsoft.com/office/officeart/2005/8/layout/process4"/>
    <dgm:cxn modelId="{F37764C9-AD7B-42B9-A86D-91706BC61FDA}" type="presParOf" srcId="{196B5173-B7FA-4EF9-9AA0-63C08A5BFBF1}" destId="{7FFE0839-B1CD-41E9-8A17-8A0B11752A63}" srcOrd="1" destOrd="0" presId="urn:microsoft.com/office/officeart/2005/8/layout/process4"/>
    <dgm:cxn modelId="{008951F1-AED4-4F71-8AB5-02C13A6B326E}" type="presParOf" srcId="{196B5173-B7FA-4EF9-9AA0-63C08A5BFBF1}" destId="{EBFDBF0C-FDFB-43D2-ABB4-22F1CF90E911}" srcOrd="2" destOrd="0" presId="urn:microsoft.com/office/officeart/2005/8/layout/process4"/>
    <dgm:cxn modelId="{7F241880-4CD0-45F7-BFD0-168321561038}" type="presParOf" srcId="{EBFDBF0C-FDFB-43D2-ABB4-22F1CF90E911}" destId="{455F9102-991F-4055-B6AF-951FD7F076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DDFB-ABDB-41A4-811E-4DEC59616F04}">
      <dsp:nvSpPr>
        <dsp:cNvPr id="0" name=""/>
        <dsp:cNvSpPr/>
      </dsp:nvSpPr>
      <dsp:spPr>
        <a:xfrm>
          <a:off x="0" y="3526431"/>
          <a:ext cx="9783763" cy="11574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整理评审意见</a:t>
          </a:r>
        </a:p>
      </dsp:txBody>
      <dsp:txXfrm>
        <a:off x="0" y="3526431"/>
        <a:ext cx="9783763" cy="625024"/>
      </dsp:txXfrm>
    </dsp:sp>
    <dsp:sp modelId="{FB6996AA-EF43-4EC2-9438-90B1F154F96C}">
      <dsp:nvSpPr>
        <dsp:cNvPr id="0" name=""/>
        <dsp:cNvSpPr/>
      </dsp:nvSpPr>
      <dsp:spPr>
        <a:xfrm>
          <a:off x="0" y="4128307"/>
          <a:ext cx="9783763" cy="5324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将修改复核过后的评审表进行汇总，得出软件评审报告</a:t>
          </a:r>
        </a:p>
      </dsp:txBody>
      <dsp:txXfrm>
        <a:off x="0" y="4128307"/>
        <a:ext cx="9783763" cy="532428"/>
      </dsp:txXfrm>
    </dsp:sp>
    <dsp:sp modelId="{30446001-C3EC-4267-B203-D2E7AD21D96D}">
      <dsp:nvSpPr>
        <dsp:cNvPr id="0" name=""/>
        <dsp:cNvSpPr/>
      </dsp:nvSpPr>
      <dsp:spPr>
        <a:xfrm rot="10800000">
          <a:off x="0" y="1763629"/>
          <a:ext cx="9783763" cy="178016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会议评审</a:t>
          </a:r>
        </a:p>
      </dsp:txBody>
      <dsp:txXfrm rot="-10800000">
        <a:off x="0" y="1763629"/>
        <a:ext cx="9783763" cy="624837"/>
      </dsp:txXfrm>
    </dsp:sp>
    <dsp:sp modelId="{E2F4D99C-AB5D-4692-96A2-27FAAC213DFF}">
      <dsp:nvSpPr>
        <dsp:cNvPr id="0" name=""/>
        <dsp:cNvSpPr/>
      </dsp:nvSpPr>
      <dsp:spPr>
        <a:xfrm>
          <a:off x="0" y="2388467"/>
          <a:ext cx="9783763" cy="5322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汇总个人的评审意见，组会上进行意见交流和评审复核</a:t>
          </a:r>
        </a:p>
      </dsp:txBody>
      <dsp:txXfrm>
        <a:off x="0" y="2388467"/>
        <a:ext cx="9783763" cy="532268"/>
      </dsp:txXfrm>
    </dsp:sp>
    <dsp:sp modelId="{7FFE0839-B1CD-41E9-8A17-8A0B11752A63}">
      <dsp:nvSpPr>
        <dsp:cNvPr id="0" name=""/>
        <dsp:cNvSpPr/>
      </dsp:nvSpPr>
      <dsp:spPr>
        <a:xfrm rot="10800000">
          <a:off x="0" y="828"/>
          <a:ext cx="9783763" cy="178016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网上评审</a:t>
          </a:r>
        </a:p>
      </dsp:txBody>
      <dsp:txXfrm rot="-10800000">
        <a:off x="0" y="828"/>
        <a:ext cx="9783763" cy="624837"/>
      </dsp:txXfrm>
    </dsp:sp>
    <dsp:sp modelId="{455F9102-991F-4055-B6AF-951FD7F076FE}">
      <dsp:nvSpPr>
        <dsp:cNvPr id="0" name=""/>
        <dsp:cNvSpPr/>
      </dsp:nvSpPr>
      <dsp:spPr>
        <a:xfrm>
          <a:off x="0" y="625665"/>
          <a:ext cx="9783763" cy="5322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分配评审任务到人，独自填写评审表单</a:t>
          </a:r>
        </a:p>
      </dsp:txBody>
      <dsp:txXfrm>
        <a:off x="0" y="625665"/>
        <a:ext cx="9783763" cy="532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2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6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2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本周我们创建了代码仓库，还创建了两个供组员测试用的</a:t>
            </a:r>
            <a:r>
              <a:rPr lang="en-US" altLang="zh-CN" dirty="0"/>
              <a:t>PR/CI</a:t>
            </a:r>
            <a:r>
              <a:rPr lang="zh-CN" altLang="en-US" dirty="0"/>
              <a:t>功能的仓库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4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我们在测试的仓库中，增加了一个</a:t>
            </a:r>
            <a:r>
              <a:rPr lang="en-US" altLang="zh-CN" dirty="0"/>
              <a:t>Django</a:t>
            </a:r>
            <a:r>
              <a:rPr lang="zh-CN" altLang="en-US" dirty="0"/>
              <a:t>项目的持续集成</a:t>
            </a:r>
            <a:r>
              <a:rPr lang="en-US" altLang="zh-CN" dirty="0"/>
              <a:t>Action</a:t>
            </a:r>
            <a:r>
              <a:rPr lang="zh-CN" altLang="en-US" dirty="0"/>
              <a:t>，该</a:t>
            </a:r>
            <a:r>
              <a:rPr lang="en-US" altLang="zh-CN" dirty="0"/>
              <a:t>Action</a:t>
            </a:r>
            <a:r>
              <a:rPr lang="zh-CN" altLang="en-US" dirty="0"/>
              <a:t>对</a:t>
            </a:r>
            <a:r>
              <a:rPr lang="en-US" altLang="zh-CN" dirty="0"/>
              <a:t>Django</a:t>
            </a:r>
            <a:r>
              <a:rPr lang="zh-CN" altLang="en-US" dirty="0"/>
              <a:t>项目进行构建并运行预订的测试。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4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上周我们提到了使用</a:t>
            </a:r>
            <a:r>
              <a:rPr lang="en-US" altLang="zh-CN" dirty="0"/>
              <a:t>RP</a:t>
            </a:r>
            <a:r>
              <a:rPr lang="zh-CN" altLang="en-US" dirty="0"/>
              <a:t>机制来处理修改合并，这里是一个</a:t>
            </a:r>
            <a:r>
              <a:rPr lang="en-US" altLang="zh-CN" dirty="0"/>
              <a:t>RP</a:t>
            </a:r>
            <a:r>
              <a:rPr lang="zh-CN" altLang="en-US" dirty="0"/>
              <a:t>流程的截图，我们除了要求有一名组员进行</a:t>
            </a:r>
            <a:r>
              <a:rPr lang="en-US" altLang="zh-CN" dirty="0"/>
              <a:t>review</a:t>
            </a:r>
            <a:r>
              <a:rPr lang="zh-CN" altLang="en-US" dirty="0"/>
              <a:t>之外，还同时要求更改的代码能够通过自动构建测试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1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在版本控制方面，考虑到实验是进行密集开发，所以以周数作为主版本号，每周约</a:t>
            </a:r>
            <a:r>
              <a:rPr lang="en-US" altLang="zh-CN" dirty="0"/>
              <a:t>2</a:t>
            </a:r>
            <a:r>
              <a:rPr lang="zh-CN" altLang="en-US" dirty="0"/>
              <a:t>日产生一个次版本</a:t>
            </a:r>
            <a:endParaRPr lang="en-US" altLang="zh-CN" dirty="0"/>
          </a:p>
          <a:p>
            <a:r>
              <a:rPr lang="zh-CN" altLang="en-US" dirty="0"/>
              <a:t>在代码风格方面，我们要求组员代码遵循</a:t>
            </a:r>
            <a:r>
              <a:rPr lang="en-US" altLang="zh-CN" dirty="0"/>
              <a:t>PEP8</a:t>
            </a:r>
            <a:r>
              <a:rPr lang="zh-CN" altLang="en-US" dirty="0"/>
              <a:t>的编码风格，同时要求入库前使用</a:t>
            </a:r>
            <a:r>
              <a:rPr lang="en-US" altLang="zh-CN" dirty="0"/>
              <a:t>IDE</a:t>
            </a:r>
            <a:r>
              <a:rPr lang="zh-CN" altLang="en-US" dirty="0"/>
              <a:t>格式化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2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在变更管理分析报告方面，我们考虑使用</a:t>
            </a:r>
            <a:r>
              <a:rPr lang="en-US" altLang="zh-CN" dirty="0"/>
              <a:t>git</a:t>
            </a:r>
            <a:r>
              <a:rPr lang="zh-CN" altLang="en-US" dirty="0"/>
              <a:t>内置的工具以及</a:t>
            </a:r>
            <a:r>
              <a:rPr lang="en-US" altLang="zh-CN" dirty="0" err="1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Insights</a:t>
            </a:r>
            <a:r>
              <a:rPr lang="zh-CN" altLang="en-US" dirty="0"/>
              <a:t>来提取数据，这里是当前文档仓库的</a:t>
            </a:r>
            <a:r>
              <a:rPr lang="en-US" altLang="zh-CN" dirty="0"/>
              <a:t>Commit</a:t>
            </a:r>
            <a:r>
              <a:rPr lang="zh-CN" altLang="en-US" dirty="0"/>
              <a:t>次数统计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5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此外还有</a:t>
            </a:r>
            <a:r>
              <a:rPr lang="en-US" altLang="zh-CN" dirty="0" err="1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Insights</a:t>
            </a:r>
            <a:r>
              <a:rPr lang="zh-CN" altLang="en-US" dirty="0"/>
              <a:t>页面的统计信息，形成报告时，我们也可能使用</a:t>
            </a:r>
            <a:r>
              <a:rPr lang="en-US" altLang="zh-CN" dirty="0" err="1"/>
              <a:t>gitstats</a:t>
            </a:r>
            <a:r>
              <a:rPr lang="zh-CN" altLang="en-US" dirty="0"/>
              <a:t>或</a:t>
            </a:r>
            <a:r>
              <a:rPr lang="en-US" altLang="zh-CN" dirty="0" err="1"/>
              <a:t>gitinspector</a:t>
            </a:r>
            <a:r>
              <a:rPr lang="zh-CN" altLang="en-US" dirty="0"/>
              <a:t>工具生成一些报表。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1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目  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Scrapy</a:t>
            </a:r>
            <a:r>
              <a:rPr lang="zh-CN" altLang="en-US" sz="4400" dirty="0"/>
              <a:t>的模板化爬虫程序管理平台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687417"/>
            <a:ext cx="5900530" cy="2812773"/>
          </a:xfrm>
        </p:spPr>
        <p:txBody>
          <a:bodyPr/>
          <a:lstStyle/>
          <a:p>
            <a:r>
              <a:rPr lang="en-US" altLang="zh-CN" sz="3200" dirty="0" err="1"/>
              <a:t>EasySpider</a:t>
            </a:r>
            <a:r>
              <a:rPr lang="zh-CN" altLang="en-US" sz="3200" dirty="0"/>
              <a:t>需求分析改进汇报</a:t>
            </a:r>
            <a:endParaRPr lang="en-US" altLang="zh-CN" sz="3200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小组：</a:t>
            </a:r>
            <a:r>
              <a:rPr lang="en-US" altLang="zh-CN" dirty="0"/>
              <a:t>H</a:t>
            </a:r>
            <a:r>
              <a:rPr lang="zh-CN" altLang="en-US" dirty="0"/>
              <a:t>组</a:t>
            </a:r>
            <a:endParaRPr lang="en-US" altLang="zh-CN" dirty="0"/>
          </a:p>
          <a:p>
            <a:pPr algn="l"/>
            <a:r>
              <a:rPr lang="zh-CN" altLang="en-US" dirty="0"/>
              <a:t>组员：赵正阳、郭浩隆、沈一聪、梁远志、宋冰晨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/>
              <a:t>2020.4.3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实验工具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 进度控制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小组协同：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Tencent Meeting/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任务分解与分配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8747E140-FB05-4C30-AF2D-AF934804B059}"/>
              </a:ext>
            </a:extLst>
          </p:cNvPr>
          <p:cNvGraphicFramePr>
            <a:graphicFrameLocks/>
          </p:cNvGraphicFramePr>
          <p:nvPr/>
        </p:nvGraphicFramePr>
        <p:xfrm>
          <a:off x="1714503" y="3939871"/>
          <a:ext cx="4381497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2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77655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828393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实现、协调前后端接口调用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</a:tbl>
          </a:graphicData>
        </a:graphic>
      </p:graphicFrame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7221D0DC-65D6-4D74-BFAD-9381D835B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30" y="3939871"/>
            <a:ext cx="5769592" cy="20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实验工具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 进度控制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小组协同：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Tencent Meeting/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任务分解与分配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0656CA67-CE6C-4B11-BA07-67ED1AE7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60" y="3939871"/>
            <a:ext cx="5769591" cy="2053258"/>
          </a:xfrm>
          <a:prstGeom prst="rect">
            <a:avLst/>
          </a:prstGeom>
        </p:spPr>
      </p:pic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8CAAA48E-2019-4788-B265-9AD5210B97C1}"/>
              </a:ext>
            </a:extLst>
          </p:cNvPr>
          <p:cNvGraphicFramePr>
            <a:graphicFrameLocks/>
          </p:cNvGraphicFramePr>
          <p:nvPr/>
        </p:nvGraphicFramePr>
        <p:xfrm>
          <a:off x="1714503" y="3939871"/>
          <a:ext cx="4381497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2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77655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828393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实现、协调前后端接口调用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赵正阳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模板编写、数据库设计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76116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沈一聪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模板编写、反爬虫策略设计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5A2AB3-0427-4E1C-9412-A47B93789E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3325" y="1533525"/>
            <a:ext cx="9783763" cy="468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实验工具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 进度控制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小组协同：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Tencent Meeting/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任务分解与分配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0656CA67-CE6C-4B11-BA07-67ED1AE7D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29" y="3939871"/>
            <a:ext cx="5769591" cy="2053257"/>
          </a:xfrm>
          <a:prstGeom prst="rect">
            <a:avLst/>
          </a:prstGeom>
        </p:spPr>
      </p:pic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E0C508DA-7D97-43CD-A9D5-5AEABAD31919}"/>
              </a:ext>
            </a:extLst>
          </p:cNvPr>
          <p:cNvGraphicFramePr>
            <a:graphicFrameLocks/>
          </p:cNvGraphicFramePr>
          <p:nvPr/>
        </p:nvGraphicFramePr>
        <p:xfrm>
          <a:off x="1714503" y="3939871"/>
          <a:ext cx="4381497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2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77655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828393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宋冰晨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郭浩隆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Web UI</a:t>
                      </a:r>
                      <a:r>
                        <a:rPr lang="zh-CN" altLang="en-US" sz="1200" dirty="0"/>
                        <a:t>实现、协调前后端接口调用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网站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赵正阳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模板编写、数据库设计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76116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沈一聪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模板编写、反爬虫策略设计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368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分布式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部署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沈一聪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协调后端对</a:t>
                      </a:r>
                      <a:r>
                        <a:rPr lang="en-US" altLang="zh-CN" sz="1200" dirty="0" err="1"/>
                        <a:t>Scrapyd</a:t>
                      </a:r>
                      <a:r>
                        <a:rPr lang="zh-CN" altLang="en-US" sz="1200" dirty="0"/>
                        <a:t>服务器的调度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015021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梁远志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分布式实现及部署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1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6B28-BD4B-46D1-910B-E2223B4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进度控制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小组协同：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次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Tencent Meeting/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任务分解与分配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进度计划：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每周五发布任务、设置项目</a:t>
            </a:r>
            <a:r>
              <a:rPr lang="en-US" altLang="zh-CN" dirty="0"/>
              <a:t>baseline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下周五组员填写工作日志并提交、更新任务进度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实验结果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工作日志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0CEA8A-D4C4-46FA-8EF9-7A88CABD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05" y="2988872"/>
            <a:ext cx="5332342" cy="2888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AE379C-0FC1-407E-A5E2-8C270CFAA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57" y="1617348"/>
            <a:ext cx="10588403" cy="2559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F85AAE-96C6-4017-9487-BCD34DE8D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101" y="3799944"/>
            <a:ext cx="5422750" cy="20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实验六：软件项目计划与监控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6B28-BD4B-46D1-910B-E2223B4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MS Project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进度控制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小组协同：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次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Tencent Meeting/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任务分解与分配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进度计划：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次任务计划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周五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实验结果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工作日志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MS Project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层级结构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级：实验阶段，如需求分析、需求评审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级：时间，如第</a:t>
            </a:r>
            <a:r>
              <a:rPr lang="en-US" altLang="zh-CN" dirty="0"/>
              <a:t>2</a:t>
            </a:r>
            <a:r>
              <a:rPr lang="zh-CN" altLang="en-US" dirty="0"/>
              <a:t>周</a:t>
            </a:r>
            <a:r>
              <a:rPr lang="en-US" altLang="zh-CN" dirty="0"/>
              <a:t>~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周</a:t>
            </a:r>
            <a:endParaRPr lang="en-US" altLang="zh-CN" dirty="0"/>
          </a:p>
          <a:p>
            <a:pPr lvl="3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级：具体任务，分配到人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级任务命名：产出的制品名称（</a:t>
            </a:r>
            <a:r>
              <a:rPr lang="en-US" altLang="zh-CN" dirty="0"/>
              <a:t>+</a:t>
            </a:r>
            <a:r>
              <a:rPr lang="zh-CN" altLang="en-US" dirty="0"/>
              <a:t>版本号）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17F38B-E79D-4F1A-A8FB-B028CCA8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703" y="2391330"/>
            <a:ext cx="6572463" cy="35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0161-C5E3-428D-8444-60BEBBD2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6B28-BD4B-46D1-910B-E2223B4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创建的代码仓库：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err="1"/>
              <a:t>Github</a:t>
            </a:r>
            <a:r>
              <a:rPr lang="en-US" altLang="zh-CN" dirty="0"/>
              <a:t> CI</a:t>
            </a:r>
            <a:r>
              <a:rPr lang="zh-CN" altLang="en-US" dirty="0"/>
              <a:t>测试项目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Pull Request</a:t>
            </a:r>
            <a:r>
              <a:rPr lang="zh-CN" altLang="en-US" dirty="0"/>
              <a:t>测试项目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爬虫模板项目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调度器项目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Django</a:t>
            </a:r>
            <a:r>
              <a:rPr lang="zh-CN" altLang="en-US" dirty="0"/>
              <a:t>网站项目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Scrapy</a:t>
            </a:r>
            <a:r>
              <a:rPr lang="zh-CN" altLang="en-US" dirty="0"/>
              <a:t>的</a:t>
            </a:r>
            <a:r>
              <a:rPr lang="en-US" altLang="zh-CN" dirty="0"/>
              <a:t>Fork</a:t>
            </a:r>
          </a:p>
          <a:p>
            <a:pPr marL="0" indent="0">
              <a:buNone/>
            </a:pPr>
            <a:r>
              <a:rPr lang="en-US" altLang="zh-CN" dirty="0" err="1"/>
              <a:t>Scrapyd</a:t>
            </a:r>
            <a:r>
              <a:rPr lang="zh-CN" altLang="en-US" dirty="0"/>
              <a:t>的</a:t>
            </a:r>
            <a:r>
              <a:rPr lang="en-US" altLang="zh-CN" dirty="0"/>
              <a:t>Fork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45BD9-005A-43CF-A56A-7EE9E28E9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0" t="23972" r="38628" b="12056"/>
          <a:stretch/>
        </p:blipFill>
        <p:spPr>
          <a:xfrm>
            <a:off x="7412477" y="1400783"/>
            <a:ext cx="3978612" cy="53884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D2CAA4-66AD-47A6-825E-B84B8C0F76BA}"/>
              </a:ext>
            </a:extLst>
          </p:cNvPr>
          <p:cNvCxnSpPr/>
          <p:nvPr/>
        </p:nvCxnSpPr>
        <p:spPr>
          <a:xfrm flipV="1">
            <a:off x="3793787" y="1682885"/>
            <a:ext cx="3618690" cy="54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6F1740-6141-4A21-BB87-8752125AA7E2}"/>
              </a:ext>
            </a:extLst>
          </p:cNvPr>
          <p:cNvCxnSpPr/>
          <p:nvPr/>
        </p:nvCxnSpPr>
        <p:spPr>
          <a:xfrm flipV="1">
            <a:off x="4143983" y="2558374"/>
            <a:ext cx="3200400" cy="1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42C1D7-8581-4938-BF0A-B7045922FB33}"/>
              </a:ext>
            </a:extLst>
          </p:cNvPr>
          <p:cNvCxnSpPr/>
          <p:nvPr/>
        </p:nvCxnSpPr>
        <p:spPr>
          <a:xfrm>
            <a:off x="3035030" y="3171217"/>
            <a:ext cx="4377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5572C-5392-4A2D-8BF8-35DDDB1D43D7}"/>
              </a:ext>
            </a:extLst>
          </p:cNvPr>
          <p:cNvCxnSpPr/>
          <p:nvPr/>
        </p:nvCxnSpPr>
        <p:spPr>
          <a:xfrm>
            <a:off x="2879387" y="3608962"/>
            <a:ext cx="4464996" cy="34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43050-68A4-4D62-AD0C-57338D973BA3}"/>
              </a:ext>
            </a:extLst>
          </p:cNvPr>
          <p:cNvCxnSpPr/>
          <p:nvPr/>
        </p:nvCxnSpPr>
        <p:spPr>
          <a:xfrm>
            <a:off x="3501957" y="4114801"/>
            <a:ext cx="3910520" cy="50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31ACCF-FD80-4E23-893D-088DC8E78CAE}"/>
              </a:ext>
            </a:extLst>
          </p:cNvPr>
          <p:cNvCxnSpPr/>
          <p:nvPr/>
        </p:nvCxnSpPr>
        <p:spPr>
          <a:xfrm>
            <a:off x="3210128" y="4542817"/>
            <a:ext cx="4134255" cy="78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BF8569-C9E8-4691-8CA2-6EEC11EB9FD4}"/>
              </a:ext>
            </a:extLst>
          </p:cNvPr>
          <p:cNvCxnSpPr/>
          <p:nvPr/>
        </p:nvCxnSpPr>
        <p:spPr>
          <a:xfrm>
            <a:off x="3365771" y="5095221"/>
            <a:ext cx="4046706" cy="112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E1B0-6FAF-49A8-B575-1ADC8D1C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D93B-DA6B-4F6B-A824-F05C5171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CI/C</a:t>
            </a:r>
            <a:r>
              <a:rPr lang="en-US" altLang="zh-CN" b="1" dirty="0"/>
              <a:t>D</a:t>
            </a:r>
            <a:endParaRPr lang="en-US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99754-E66C-4459-A90F-255A1FD2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1" y="2085991"/>
            <a:ext cx="10125635" cy="46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50B2-A419-4AC9-9169-5F682EAB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BB6A-A57A-40F7-B410-F83C97A9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Pull Request</a:t>
            </a:r>
            <a:r>
              <a:rPr lang="zh-CN" altLang="en-US" b="1" dirty="0"/>
              <a:t>要求</a:t>
            </a:r>
            <a:endParaRPr lang="en-US" altLang="zh-CN" b="1" dirty="0"/>
          </a:p>
          <a:p>
            <a:r>
              <a:rPr lang="zh-CN" altLang="en-US" b="1" dirty="0"/>
              <a:t>拒绝向</a:t>
            </a:r>
            <a:r>
              <a:rPr lang="en-US" altLang="zh-CN" b="1" dirty="0"/>
              <a:t>master</a:t>
            </a:r>
            <a:r>
              <a:rPr lang="zh-CN" altLang="en-US" b="1" dirty="0"/>
              <a:t>分支的直接</a:t>
            </a:r>
            <a:r>
              <a:rPr lang="en-US" altLang="zh-CN" b="1" dirty="0"/>
              <a:t>push</a:t>
            </a:r>
            <a:r>
              <a:rPr lang="zh-CN" altLang="en-US" dirty="0"/>
              <a:t>，要求所有修改都经过</a:t>
            </a:r>
            <a:r>
              <a:rPr lang="en-US" altLang="zh-CN" dirty="0"/>
              <a:t>Pull Request</a:t>
            </a:r>
            <a:r>
              <a:rPr lang="zh-CN" altLang="en-US" dirty="0"/>
              <a:t>流程</a:t>
            </a:r>
            <a:endParaRPr lang="en-US" altLang="zh-CN" dirty="0"/>
          </a:p>
          <a:p>
            <a:r>
              <a:rPr lang="zh-CN" altLang="en-US" dirty="0"/>
              <a:t>要求</a:t>
            </a:r>
            <a:r>
              <a:rPr lang="en-US" altLang="zh-CN" dirty="0"/>
              <a:t>Pull Request</a:t>
            </a:r>
            <a:r>
              <a:rPr lang="zh-CN" altLang="en-US" dirty="0"/>
              <a:t>合并时至少有另</a:t>
            </a:r>
            <a:r>
              <a:rPr lang="zh-CN" altLang="en-US" b="1" dirty="0"/>
              <a:t>一名成员进行</a:t>
            </a:r>
            <a:r>
              <a:rPr lang="en-US" altLang="zh-CN" b="1" dirty="0"/>
              <a:t>Review</a:t>
            </a:r>
            <a:r>
              <a:rPr lang="zh-CN" altLang="en-US" b="1" dirty="0"/>
              <a:t>，同时通过自动构建测试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934B56-4EC9-465A-8CE5-CDF00F2AC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70" y="2850119"/>
            <a:ext cx="6679096" cy="38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7EA1-0609-44F4-A124-5F7300E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D2AE-B7B0-4C3F-97A0-D2675BD2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版本控制要求</a:t>
            </a:r>
            <a:endParaRPr lang="en-US" altLang="zh-CN" b="1" dirty="0"/>
          </a:p>
          <a:p>
            <a:r>
              <a:rPr lang="zh-CN" altLang="en-US" dirty="0"/>
              <a:t>使用</a:t>
            </a:r>
            <a:r>
              <a:rPr lang="en-US" altLang="zh-CN" dirty="0"/>
              <a:t>Tag</a:t>
            </a:r>
            <a:r>
              <a:rPr lang="zh-CN" altLang="en-US" dirty="0"/>
              <a:t>功能管理版本，当功能稳定后创建分支</a:t>
            </a:r>
            <a:r>
              <a:rPr lang="en-US" altLang="zh-CN" dirty="0"/>
              <a:t>stable</a:t>
            </a:r>
            <a:r>
              <a:rPr lang="zh-CN" altLang="en-US" dirty="0"/>
              <a:t>，分支保持和最后一个</a:t>
            </a:r>
            <a:r>
              <a:rPr lang="en-US" altLang="zh-CN" dirty="0"/>
              <a:t>Release</a:t>
            </a:r>
            <a:r>
              <a:rPr lang="zh-CN" altLang="en-US" dirty="0"/>
              <a:t>的</a:t>
            </a:r>
            <a:r>
              <a:rPr lang="en-US" altLang="zh-CN" dirty="0"/>
              <a:t>Tag</a:t>
            </a:r>
            <a:r>
              <a:rPr lang="zh-CN" altLang="en-US" dirty="0"/>
              <a:t>相同，并用这个分支进行部署</a:t>
            </a:r>
            <a:endParaRPr lang="en-US" altLang="zh-CN" dirty="0"/>
          </a:p>
          <a:p>
            <a:r>
              <a:rPr lang="en-US" altLang="zh-CN" dirty="0"/>
              <a:t>tag</a:t>
            </a:r>
            <a:r>
              <a:rPr lang="zh-CN" altLang="en-US" dirty="0"/>
              <a:t>名称参考格式</a:t>
            </a:r>
            <a:r>
              <a:rPr lang="en-US" altLang="zh-CN" dirty="0"/>
              <a:t>“v4.0”</a:t>
            </a:r>
          </a:p>
          <a:p>
            <a:r>
              <a:rPr lang="zh-CN" altLang="en-US" dirty="0"/>
              <a:t>考虑到实验是进行密集开发，所以以周数作为主版本号，周内次版本号递增，约</a:t>
            </a:r>
            <a:r>
              <a:rPr lang="en-US" altLang="zh-CN" dirty="0"/>
              <a:t>2</a:t>
            </a:r>
            <a:r>
              <a:rPr lang="zh-CN" altLang="en-US" dirty="0"/>
              <a:t>日一个次版本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代码风格</a:t>
            </a:r>
            <a:endParaRPr lang="en-US" altLang="zh-CN" b="1" dirty="0"/>
          </a:p>
          <a:p>
            <a:r>
              <a:rPr lang="zh-CN" altLang="en-US" dirty="0"/>
              <a:t>本项目参照</a:t>
            </a:r>
            <a:r>
              <a:rPr lang="en-US" altLang="zh-CN" dirty="0"/>
              <a:t>Python</a:t>
            </a:r>
            <a:r>
              <a:rPr lang="zh-CN" altLang="en-US" dirty="0"/>
              <a:t>的代码风格指导 </a:t>
            </a:r>
            <a:r>
              <a:rPr lang="en-US" altLang="zh-CN" dirty="0"/>
              <a:t>PEP8</a:t>
            </a:r>
          </a:p>
          <a:p>
            <a:r>
              <a:rPr lang="en-US" altLang="zh-CN" dirty="0"/>
              <a:t>https://www.python.org/dev/peps/pep-0008/</a:t>
            </a:r>
          </a:p>
          <a:p>
            <a:r>
              <a:rPr lang="zh-CN" altLang="en-US" dirty="0"/>
              <a:t>代码提交前需要使用</a:t>
            </a:r>
            <a:r>
              <a:rPr lang="en-US" altLang="zh-CN" dirty="0"/>
              <a:t>IDE</a:t>
            </a:r>
            <a:r>
              <a:rPr lang="zh-CN" altLang="en-US" dirty="0"/>
              <a:t>对代码进行格式化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40DB-3788-43D1-892F-A3E635A9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7FEF-92DF-46EC-82B1-46FD1862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git CLI</a:t>
            </a:r>
            <a:r>
              <a:rPr lang="zh-CN" altLang="en-US" dirty="0"/>
              <a:t>统计文档</a:t>
            </a:r>
            <a:r>
              <a:rPr lang="en-US" altLang="zh-CN" dirty="0"/>
              <a:t>Repo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次数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--no-merges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9  ZZy979	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（赵正阳）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9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icessspark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（沈一聪）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6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Ssynchronicity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（宋冰晨）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6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ghlfcb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（郭浩隆）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3  Yuanzhi LIANG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（梁远志）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bhsei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需求规格说明书改进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需求评审表单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6~8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30880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87D4-1918-49AE-8081-7CA1B44A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实验七：软件配置管理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1BFB-EA83-48FA-9B3C-A7210203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Insights</a:t>
            </a:r>
            <a:r>
              <a:rPr lang="zh-CN" altLang="en-US" dirty="0"/>
              <a:t>查看文档</a:t>
            </a:r>
            <a:r>
              <a:rPr lang="en-US" altLang="zh-CN" dirty="0"/>
              <a:t>Repo</a:t>
            </a:r>
            <a:r>
              <a:rPr lang="zh-CN" altLang="en-US" dirty="0"/>
              <a:t>的统计数据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Commit</a:t>
            </a:r>
            <a:r>
              <a:rPr lang="zh-CN" altLang="en-US" dirty="0"/>
              <a:t>次数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Additions</a:t>
            </a:r>
            <a:r>
              <a:rPr lang="zh-CN" altLang="en-US" dirty="0"/>
              <a:t>曲线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Commits</a:t>
            </a:r>
            <a:r>
              <a:rPr lang="zh-CN" altLang="en-US" dirty="0"/>
              <a:t>曲线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F4A80-9379-4C9F-9B97-500C9E7AD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15" y="2388485"/>
            <a:ext cx="2703623" cy="3923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068B7-1B5C-4CB0-B94F-4BE07F42F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51" y="2388486"/>
            <a:ext cx="2703623" cy="392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B73E8-9E42-4CB3-9603-70B191952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226" y="4102259"/>
            <a:ext cx="3927676" cy="22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实验八：软件工程实验追踪与分析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实验准备工作量</a:t>
            </a:r>
            <a:r>
              <a:rPr lang="zh-CN" altLang="en-US" dirty="0"/>
              <a:t>统计表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需求分析工作量统计表</a:t>
            </a:r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9686333"/>
              </p:ext>
            </p:extLst>
          </p:nvPr>
        </p:nvGraphicFramePr>
        <p:xfrm>
          <a:off x="1206500" y="2216150"/>
          <a:ext cx="4754562" cy="2683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427">
                  <a:extLst>
                    <a:ext uri="{9D8B030D-6E8A-4147-A177-3AD203B41FA5}">
                      <a16:colId xmlns:a16="http://schemas.microsoft.com/office/drawing/2014/main" val="233103399"/>
                    </a:ext>
                  </a:extLst>
                </a:gridCol>
                <a:gridCol w="792427">
                  <a:extLst>
                    <a:ext uri="{9D8B030D-6E8A-4147-A177-3AD203B41FA5}">
                      <a16:colId xmlns:a16="http://schemas.microsoft.com/office/drawing/2014/main" val="2792287603"/>
                    </a:ext>
                  </a:extLst>
                </a:gridCol>
                <a:gridCol w="792427">
                  <a:extLst>
                    <a:ext uri="{9D8B030D-6E8A-4147-A177-3AD203B41FA5}">
                      <a16:colId xmlns:a16="http://schemas.microsoft.com/office/drawing/2014/main" val="202237231"/>
                    </a:ext>
                  </a:extLst>
                </a:gridCol>
                <a:gridCol w="792427">
                  <a:extLst>
                    <a:ext uri="{9D8B030D-6E8A-4147-A177-3AD203B41FA5}">
                      <a16:colId xmlns:a16="http://schemas.microsoft.com/office/drawing/2014/main" val="3580145369"/>
                    </a:ext>
                  </a:extLst>
                </a:gridCol>
                <a:gridCol w="792427">
                  <a:extLst>
                    <a:ext uri="{9D8B030D-6E8A-4147-A177-3AD203B41FA5}">
                      <a16:colId xmlns:a16="http://schemas.microsoft.com/office/drawing/2014/main" val="2941470602"/>
                    </a:ext>
                  </a:extLst>
                </a:gridCol>
                <a:gridCol w="792427">
                  <a:extLst>
                    <a:ext uri="{9D8B030D-6E8A-4147-A177-3AD203B41FA5}">
                      <a16:colId xmlns:a16="http://schemas.microsoft.com/office/drawing/2014/main" val="457936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赵正阳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郭浩隆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沈一聪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梁远志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宋冰晨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2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分工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项目简介、组员介绍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Web UI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反爬虫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分布式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整体计划、贡献率计算公式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341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完成字数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1236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1184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2207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788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679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210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绘制图表数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895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其他工作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初稿整合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817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h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3800985"/>
                  </a:ext>
                </a:extLst>
              </a:tr>
            </a:tbl>
          </a:graphicData>
        </a:graphic>
      </p:graphicFrame>
      <p:graphicFrame>
        <p:nvGraphicFramePr>
          <p:cNvPr id="8" name="内容占位符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8298068"/>
              </p:ext>
            </p:extLst>
          </p:nvPr>
        </p:nvGraphicFramePr>
        <p:xfrm>
          <a:off x="6230938" y="2216150"/>
          <a:ext cx="4754562" cy="3054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427">
                  <a:extLst>
                    <a:ext uri="{9D8B030D-6E8A-4147-A177-3AD203B41FA5}">
                      <a16:colId xmlns:a16="http://schemas.microsoft.com/office/drawing/2014/main" val="2620774512"/>
                    </a:ext>
                  </a:extLst>
                </a:gridCol>
                <a:gridCol w="792427">
                  <a:extLst>
                    <a:ext uri="{9D8B030D-6E8A-4147-A177-3AD203B41FA5}">
                      <a16:colId xmlns:a16="http://schemas.microsoft.com/office/drawing/2014/main" val="221481536"/>
                    </a:ext>
                  </a:extLst>
                </a:gridCol>
                <a:gridCol w="792427">
                  <a:extLst>
                    <a:ext uri="{9D8B030D-6E8A-4147-A177-3AD203B41FA5}">
                      <a16:colId xmlns:a16="http://schemas.microsoft.com/office/drawing/2014/main" val="54388605"/>
                    </a:ext>
                  </a:extLst>
                </a:gridCol>
                <a:gridCol w="792427">
                  <a:extLst>
                    <a:ext uri="{9D8B030D-6E8A-4147-A177-3AD203B41FA5}">
                      <a16:colId xmlns:a16="http://schemas.microsoft.com/office/drawing/2014/main" val="4220747305"/>
                    </a:ext>
                  </a:extLst>
                </a:gridCol>
                <a:gridCol w="792427">
                  <a:extLst>
                    <a:ext uri="{9D8B030D-6E8A-4147-A177-3AD203B41FA5}">
                      <a16:colId xmlns:a16="http://schemas.microsoft.com/office/drawing/2014/main" val="2899920161"/>
                    </a:ext>
                  </a:extLst>
                </a:gridCol>
                <a:gridCol w="792427">
                  <a:extLst>
                    <a:ext uri="{9D8B030D-6E8A-4147-A177-3AD203B41FA5}">
                      <a16:colId xmlns:a16="http://schemas.microsoft.com/office/drawing/2014/main" val="1702445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赵正阳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郭浩隆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沈一聪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梁远志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宋冰晨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197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分工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Scrapy</a:t>
                      </a:r>
                      <a:r>
                        <a:rPr lang="zh-CN" sz="1050" kern="100">
                          <a:effectLst/>
                        </a:rPr>
                        <a:t>框架的需求分析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Web UI</a:t>
                      </a:r>
                      <a:r>
                        <a:rPr lang="zh-CN" sz="1050" kern="100">
                          <a:effectLst/>
                        </a:rPr>
                        <a:t>部分的</a:t>
                      </a:r>
                      <a:r>
                        <a:rPr lang="en-US" sz="1050" kern="100">
                          <a:effectLst/>
                        </a:rPr>
                        <a:t>RUCM</a:t>
                      </a:r>
                      <a:r>
                        <a:rPr lang="zh-CN" sz="1050" kern="100">
                          <a:effectLst/>
                        </a:rPr>
                        <a:t>图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后端及调度程序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Scrapyd</a:t>
                      </a:r>
                      <a:r>
                        <a:rPr lang="zh-CN" sz="1050" kern="100">
                          <a:effectLst/>
                        </a:rPr>
                        <a:t>及分布式的需求分析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Web UI</a:t>
                      </a:r>
                      <a:r>
                        <a:rPr lang="zh-CN" sz="1050" kern="100">
                          <a:effectLst/>
                        </a:rPr>
                        <a:t>部分的需求文字描述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81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需求个数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50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完成字数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3020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1090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3032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2414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1854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51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绘制图表数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386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其他工作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初稿整合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784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 h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46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1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实验八：软件工程实验追踪与分析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919" y="1533290"/>
            <a:ext cx="9784080" cy="50165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实验准备和实验</a:t>
            </a:r>
            <a:r>
              <a:rPr lang="en-US" altLang="zh-CN" sz="1800" dirty="0"/>
              <a:t>1</a:t>
            </a:r>
            <a:r>
              <a:rPr lang="zh-CN" altLang="en-US" sz="1800" dirty="0"/>
              <a:t>的工作量统计</a:t>
            </a:r>
            <a:endParaRPr lang="en-US" altLang="zh-CN" sz="18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赵正阳：</a:t>
            </a:r>
            <a:r>
              <a:rPr lang="en-US" altLang="zh-CN" sz="1600" dirty="0"/>
              <a:t>1236+1*200+3020+16*200=7656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郭浩隆：</a:t>
            </a:r>
            <a:r>
              <a:rPr lang="en-US" altLang="zh-CN" sz="1600" dirty="0"/>
              <a:t>1148+3</a:t>
            </a:r>
            <a:r>
              <a:rPr lang="zh-CN" altLang="en-US" sz="1600" dirty="0"/>
              <a:t>*</a:t>
            </a:r>
            <a:r>
              <a:rPr lang="en-US" altLang="zh-CN" sz="1600" dirty="0"/>
              <a:t>200+1090+10</a:t>
            </a:r>
            <a:r>
              <a:rPr lang="zh-CN" altLang="en-US" sz="1600" dirty="0"/>
              <a:t>*</a:t>
            </a:r>
            <a:r>
              <a:rPr lang="en-US" altLang="zh-CN" sz="1600" dirty="0"/>
              <a:t>200=4838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沈一聪：</a:t>
            </a:r>
            <a:r>
              <a:rPr lang="en-US" altLang="zh-CN" sz="1600" dirty="0"/>
              <a:t>2207+4</a:t>
            </a:r>
            <a:r>
              <a:rPr lang="zh-CN" altLang="en-US" sz="1600" dirty="0"/>
              <a:t>*</a:t>
            </a:r>
            <a:r>
              <a:rPr lang="en-US" altLang="zh-CN" sz="1600" dirty="0"/>
              <a:t>200+3032+9</a:t>
            </a:r>
            <a:r>
              <a:rPr lang="zh-CN" altLang="en-US" sz="1600" dirty="0"/>
              <a:t>*</a:t>
            </a:r>
            <a:r>
              <a:rPr lang="en-US" altLang="zh-CN" sz="1600" dirty="0"/>
              <a:t>200=7839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梁远志：</a:t>
            </a:r>
            <a:r>
              <a:rPr lang="en-US" altLang="zh-CN" sz="1600" dirty="0"/>
              <a:t>788+1</a:t>
            </a:r>
            <a:r>
              <a:rPr lang="zh-CN" altLang="en-US" sz="1600" dirty="0"/>
              <a:t>*</a:t>
            </a:r>
            <a:r>
              <a:rPr lang="en-US" altLang="zh-CN" sz="1600" dirty="0"/>
              <a:t>200+2414+14</a:t>
            </a:r>
            <a:r>
              <a:rPr lang="zh-CN" altLang="en-US" sz="1600" dirty="0"/>
              <a:t>*</a:t>
            </a:r>
            <a:r>
              <a:rPr lang="en-US" altLang="zh-CN" sz="1600" dirty="0"/>
              <a:t>200=6202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宋冰晨：</a:t>
            </a:r>
            <a:r>
              <a:rPr lang="en-US" altLang="zh-CN" sz="1600" dirty="0"/>
              <a:t>679+1</a:t>
            </a:r>
            <a:r>
              <a:rPr lang="zh-CN" altLang="en-US" sz="1600" dirty="0"/>
              <a:t>*</a:t>
            </a:r>
            <a:r>
              <a:rPr lang="en-US" altLang="zh-CN" sz="1600" dirty="0"/>
              <a:t>200+1854=2733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当前工作量比例</a:t>
            </a:r>
            <a:endParaRPr lang="en-US" altLang="zh-CN" sz="18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赵正阳：</a:t>
            </a:r>
            <a:r>
              <a:rPr lang="en-US" altLang="zh-CN" sz="1600" dirty="0"/>
              <a:t>7656/29268‬=26.16%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郭浩隆：</a:t>
            </a:r>
            <a:r>
              <a:rPr lang="en-US" altLang="zh-CN" sz="1600" dirty="0"/>
              <a:t>4838/29268=16.53%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沈一聪：</a:t>
            </a:r>
            <a:r>
              <a:rPr lang="en-US" altLang="zh-CN" sz="1600" dirty="0"/>
              <a:t>7839/29268=26.78%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梁远志：</a:t>
            </a:r>
            <a:r>
              <a:rPr lang="en-US" altLang="zh-CN" sz="1600" dirty="0"/>
              <a:t>6202/29268=21.19%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/>
              <a:t>宋冰晨：</a:t>
            </a:r>
            <a:r>
              <a:rPr lang="en-US" altLang="zh-CN" sz="1600" dirty="0"/>
              <a:t>2733/29268=9.34%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仅代表项目计划书和需求规格说明书的字数及图表贡献，未计算实验</a:t>
            </a:r>
            <a:r>
              <a:rPr lang="en-US" altLang="zh-CN" sz="1800" dirty="0"/>
              <a:t>6~8</a:t>
            </a:r>
            <a:r>
              <a:rPr lang="zh-CN" altLang="en-US" sz="1800" dirty="0"/>
              <a:t>及额外工作</a:t>
            </a: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698973" y="3381665"/>
                <a:ext cx="4850296" cy="1319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个人工作量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1=</m:t>
                      </m:r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文档字数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代码行数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×10×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zh-CN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难度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制图个数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×200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973" y="3381665"/>
                <a:ext cx="4850296" cy="1319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75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需求规格说明书改进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需求评审表单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6~8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195383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进行需求分析评审，填写组间互评的评审表单</a:t>
            </a:r>
            <a:endParaRPr lang="en-US" altLang="zh-CN" dirty="0"/>
          </a:p>
          <a:p>
            <a:r>
              <a:rPr lang="zh-CN" altLang="en-US" dirty="0"/>
              <a:t>根据收到的意见进行需求修订</a:t>
            </a:r>
          </a:p>
        </p:txBody>
      </p:sp>
    </p:spTree>
    <p:extLst>
      <p:ext uri="{BB962C8B-B14F-4D97-AF65-F5344CB8AC3E}">
        <p14:creationId xmlns:p14="http://schemas.microsoft.com/office/powerpoint/2010/main" val="292181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2428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需求规格说明书改进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点评意见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97393"/>
          </a:xfrm>
        </p:spPr>
        <p:txBody>
          <a:bodyPr/>
          <a:lstStyle/>
          <a:p>
            <a:r>
              <a:rPr lang="zh-CN" altLang="en-US" dirty="0"/>
              <a:t>需求规格说明书缺少文字描述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880718" cy="497395"/>
          </a:xfrm>
        </p:spPr>
        <p:txBody>
          <a:bodyPr/>
          <a:lstStyle/>
          <a:p>
            <a:r>
              <a:rPr lang="zh-CN" altLang="en-US" dirty="0"/>
              <a:t>补充业务需求和</a:t>
            </a:r>
            <a:r>
              <a:rPr lang="en-US" altLang="zh-CN" dirty="0"/>
              <a:t>RUCM</a:t>
            </a:r>
            <a:r>
              <a:rPr lang="zh-CN" altLang="en-US" dirty="0"/>
              <a:t>图的文字描述</a:t>
            </a:r>
          </a:p>
          <a:p>
            <a:endParaRPr lang="zh-CN" altLang="en-US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728" y="2592469"/>
            <a:ext cx="4754562" cy="41403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72" y="3087113"/>
            <a:ext cx="4635507" cy="31510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48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需求规格说明书改进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点评意见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明确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EasySpider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是整个系统还是系统的一部分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EasySpider</a:t>
            </a:r>
            <a:r>
              <a:rPr lang="zh-CN" altLang="en-US" dirty="0" smtClean="0"/>
              <a:t>是整个系统的名字，并对目录结构做了相应调整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940" y="3213996"/>
            <a:ext cx="4479930" cy="30817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5812780" y="4522304"/>
            <a:ext cx="588579" cy="4650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2" y="3054293"/>
            <a:ext cx="4726867" cy="34011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5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需求规格说明书改进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点评</a:t>
            </a:r>
            <a:r>
              <a:rPr lang="zh-CN" altLang="en-US" dirty="0" smtClean="0"/>
              <a:t>意见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97393"/>
          </a:xfrm>
        </p:spPr>
        <p:txBody>
          <a:bodyPr/>
          <a:lstStyle/>
          <a:p>
            <a:r>
              <a:rPr lang="zh-CN" altLang="en-US" dirty="0"/>
              <a:t>贡献率计算公式缺少主观评价部分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880718" cy="735934"/>
          </a:xfrm>
        </p:spPr>
        <p:txBody>
          <a:bodyPr>
            <a:noAutofit/>
          </a:bodyPr>
          <a:lstStyle/>
          <a:p>
            <a:r>
              <a:rPr lang="zh-CN" altLang="en-US" dirty="0"/>
              <a:t>在公式中增加组员互评得分，并赋予一定的权重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32822" y="3279913"/>
            <a:ext cx="7126357" cy="32699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48000" y="3528979"/>
                <a:ext cx="6096000" cy="7411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人贡献率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工作量比例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互评得分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组员个数</m:t>
                              </m:r>
                            </m:sub>
                            <m:sup/>
                            <m:e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互评得分</m:t>
                              </m:r>
                            </m:e>
                          </m:nary>
                        </m:den>
                      </m:f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528979"/>
                <a:ext cx="6096000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627244" y="4270079"/>
                <a:ext cx="6937512" cy="2077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工作量比例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个人工作量</m:t>
                          </m:r>
                          <m:r>
                            <a:rPr lang="en-US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组员个数</m:t>
                              </m:r>
                            </m:sub>
                            <m:sup/>
                            <m:e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个人工作量</m:t>
                              </m:r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nary>
                        </m:den>
                      </m:f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个人工作量</m:t>
                          </m:r>
                          <m:r>
                            <a:rPr lang="en-US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组员个数</m:t>
                              </m:r>
                            </m:sub>
                            <m:sup/>
                            <m:e>
                              <m:r>
                                <a:rPr lang="zh-CN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个人工作量</m:t>
                              </m:r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nary>
                        </m:den>
                      </m:f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个人工作量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1=</m:t>
                      </m:r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文档字数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代码行数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×10×</m:t>
                      </m:r>
                      <m:d>
                        <m:d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zh-CN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难度</m:t>
                          </m:r>
                        </m:e>
                      </m:d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制图个数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×200</m:t>
                      </m:r>
                    </m:oMath>
                  </m:oMathPara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个人工作量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zh-CN" sz="16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组员个数</m:t>
                          </m:r>
                        </m:sub>
                        <m:sup/>
                        <m:e>
                          <m:r>
                            <a:rPr lang="zh-CN" altLang="zh-CN" sz="16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其他类工作耗费工时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244" y="4270079"/>
                <a:ext cx="6937512" cy="2077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需求规格说明书改进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需求评审表单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实验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6~8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226504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需求分析评审表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3B6F5D-6627-4ABE-A955-5C1BC1D259FB}"/>
              </a:ext>
            </a:extLst>
          </p:cNvPr>
          <p:cNvSpPr txBox="1"/>
          <p:nvPr/>
        </p:nvSpPr>
        <p:spPr>
          <a:xfrm>
            <a:off x="101656" y="1548800"/>
            <a:ext cx="4322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评审对象：需求规格说明书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评审要求：完整性、一致性、规范性、准确性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评审方式：按照预先设计的检查项及要点，逐一对项目需求文档进行检查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评审表单设计：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评审意见来源准确到人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透明化评审的时间点和用时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评审的标准落实到文字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表格可拓展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DDBCF3D-F52B-4540-B602-94075C64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97" y="0"/>
            <a:ext cx="433522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7FBBA0-ACFA-4B2F-BCDD-014C5AFC9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396" y="3335272"/>
            <a:ext cx="4189031" cy="34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3A23D-4E8D-4ECD-842B-3B71A30E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需求分析评审流程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7BA8B44-6D92-4618-896A-8825BA5C4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468861"/>
              </p:ext>
            </p:extLst>
          </p:nvPr>
        </p:nvGraphicFramePr>
        <p:xfrm>
          <a:off x="1203325" y="1533525"/>
          <a:ext cx="9783763" cy="4684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1791890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需求规格说明书改进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2751838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需求评审表单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711786"/>
            <a:ext cx="4678178" cy="507855"/>
          </a:xfrm>
        </p:spPr>
        <p:txBody>
          <a:bodyPr>
            <a:no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实验</a:t>
            </a:r>
            <a:r>
              <a:rPr lang="en-US" altLang="zh-CN" dirty="0"/>
              <a:t>6~8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913083" y="4671734"/>
            <a:ext cx="4678178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</a:p>
        </p:txBody>
      </p:sp>
    </p:spTree>
    <p:extLst>
      <p:ext uri="{BB962C8B-B14F-4D97-AF65-F5344CB8AC3E}">
        <p14:creationId xmlns:p14="http://schemas.microsoft.com/office/powerpoint/2010/main" val="2697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1077</TotalTime>
  <Words>1525</Words>
  <Application>Microsoft Office PowerPoint</Application>
  <PresentationFormat>宽屏</PresentationFormat>
  <Paragraphs>311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微软雅黑</vt:lpstr>
      <vt:lpstr>Cambria Math</vt:lpstr>
      <vt:lpstr>Courier New</vt:lpstr>
      <vt:lpstr>Times New Roman</vt:lpstr>
      <vt:lpstr>Wingdings</vt:lpstr>
      <vt:lpstr>带状</vt:lpstr>
      <vt:lpstr>基于Scrapy的模板化爬虫程序管理平台</vt:lpstr>
      <vt:lpstr>PowerPoint 演示文稿</vt:lpstr>
      <vt:lpstr>需求规格说明书改进</vt:lpstr>
      <vt:lpstr>需求规格说明书改进</vt:lpstr>
      <vt:lpstr>需求规格说明书改进</vt:lpstr>
      <vt:lpstr>PowerPoint 演示文稿</vt:lpstr>
      <vt:lpstr>需求分析评审表</vt:lpstr>
      <vt:lpstr>需求分析评审流程</vt:lpstr>
      <vt:lpstr>PowerPoint 演示文稿</vt:lpstr>
      <vt:lpstr>实验六：软件项目计划与监控</vt:lpstr>
      <vt:lpstr>实验六：软件项目计划与监控</vt:lpstr>
      <vt:lpstr>实验六：软件项目计划与监控</vt:lpstr>
      <vt:lpstr>实验六：软件项目计划与监控</vt:lpstr>
      <vt:lpstr>实验六：软件项目计划与监控</vt:lpstr>
      <vt:lpstr>实验七：软件配置管理</vt:lpstr>
      <vt:lpstr>实验七：软件配置管理</vt:lpstr>
      <vt:lpstr>实验七：软件配置管理</vt:lpstr>
      <vt:lpstr>实验七：软件配置管理</vt:lpstr>
      <vt:lpstr>实验七：软件配置管理</vt:lpstr>
      <vt:lpstr>实验七：软件配置管理</vt:lpstr>
      <vt:lpstr>实验八：软件工程实验追踪与分析</vt:lpstr>
      <vt:lpstr>实验八：软件工程实验追踪与分析</vt:lpstr>
      <vt:lpstr>PowerPoint 演示文稿</vt:lpstr>
      <vt:lpstr>下周工作计划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赵 正阳</cp:lastModifiedBy>
  <cp:revision>181</cp:revision>
  <dcterms:created xsi:type="dcterms:W3CDTF">2019-11-18T11:20:38Z</dcterms:created>
  <dcterms:modified xsi:type="dcterms:W3CDTF">2020-04-03T08:51:47Z</dcterms:modified>
</cp:coreProperties>
</file>