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11" r:id="rId2"/>
    <p:sldId id="315" r:id="rId3"/>
    <p:sldId id="313" r:id="rId4"/>
    <p:sldId id="316" r:id="rId5"/>
    <p:sldId id="318" r:id="rId6"/>
    <p:sldId id="317" r:id="rId7"/>
    <p:sldId id="305" r:id="rId8"/>
    <p:sldId id="306" r:id="rId9"/>
    <p:sldId id="307" r:id="rId10"/>
    <p:sldId id="308" r:id="rId11"/>
    <p:sldId id="309" r:id="rId12"/>
    <p:sldId id="310" r:id="rId13"/>
    <p:sldId id="319" r:id="rId14"/>
    <p:sldId id="320" r:id="rId15"/>
    <p:sldId id="321" r:id="rId16"/>
    <p:sldId id="322" r:id="rId17"/>
    <p:sldId id="323" r:id="rId18"/>
    <p:sldId id="324" r:id="rId19"/>
    <p:sldId id="325" r:id="rId20"/>
    <p:sldId id="328" r:id="rId21"/>
    <p:sldId id="326" r:id="rId22"/>
    <p:sldId id="327" r:id="rId23"/>
    <p:sldId id="336" r:id="rId24"/>
    <p:sldId id="337" r:id="rId25"/>
    <p:sldId id="338" r:id="rId26"/>
    <p:sldId id="329" r:id="rId27"/>
    <p:sldId id="330" r:id="rId28"/>
    <p:sldId id="331" r:id="rId29"/>
    <p:sldId id="332" r:id="rId30"/>
    <p:sldId id="333" r:id="rId31"/>
    <p:sldId id="334" r:id="rId32"/>
    <p:sldId id="335" r:id="rId33"/>
    <p:sldId id="27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07F6E-5E06-4377-95F5-B5E03129E00E}" type="datetimeFigureOut">
              <a:rPr lang="zh-CN" altLang="en-US" smtClean="0"/>
              <a:t>2020/3/26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2B8CB-1187-4F19-9556-73EC7E40D81C}" type="slidenum">
              <a:rPr lang="zh-CN" altLang="en-US" smtClean="0"/>
              <a:t>‹#›</a:t>
            </a:fld>
            <a:endParaRPr lang="zh-CN" altLang="en-US"/>
          </a:p>
        </p:txBody>
      </p:sp>
    </p:spTree>
    <p:extLst>
      <p:ext uri="{BB962C8B-B14F-4D97-AF65-F5344CB8AC3E}">
        <p14:creationId xmlns:p14="http://schemas.microsoft.com/office/powerpoint/2010/main" val="345825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7</a:t>
            </a:fld>
            <a:endParaRPr lang="zh-CN" altLang="en-US"/>
          </a:p>
        </p:txBody>
      </p:sp>
    </p:spTree>
    <p:extLst>
      <p:ext uri="{BB962C8B-B14F-4D97-AF65-F5344CB8AC3E}">
        <p14:creationId xmlns:p14="http://schemas.microsoft.com/office/powerpoint/2010/main" val="366193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13</a:t>
            </a:fld>
            <a:endParaRPr lang="zh-CN" altLang="en-US"/>
          </a:p>
        </p:txBody>
      </p:sp>
    </p:spTree>
    <p:extLst>
      <p:ext uri="{BB962C8B-B14F-4D97-AF65-F5344CB8AC3E}">
        <p14:creationId xmlns:p14="http://schemas.microsoft.com/office/powerpoint/2010/main" val="995640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14</a:t>
            </a:fld>
            <a:endParaRPr lang="zh-CN" altLang="en-US"/>
          </a:p>
        </p:txBody>
      </p:sp>
    </p:spTree>
    <p:extLst>
      <p:ext uri="{BB962C8B-B14F-4D97-AF65-F5344CB8AC3E}">
        <p14:creationId xmlns:p14="http://schemas.microsoft.com/office/powerpoint/2010/main" val="3089513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18</a:t>
            </a:fld>
            <a:endParaRPr lang="zh-CN" altLang="en-US"/>
          </a:p>
        </p:txBody>
      </p:sp>
    </p:spTree>
    <p:extLst>
      <p:ext uri="{BB962C8B-B14F-4D97-AF65-F5344CB8AC3E}">
        <p14:creationId xmlns:p14="http://schemas.microsoft.com/office/powerpoint/2010/main" val="4251277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19</a:t>
            </a:fld>
            <a:endParaRPr lang="zh-CN" altLang="en-US"/>
          </a:p>
        </p:txBody>
      </p:sp>
    </p:spTree>
    <p:extLst>
      <p:ext uri="{BB962C8B-B14F-4D97-AF65-F5344CB8AC3E}">
        <p14:creationId xmlns:p14="http://schemas.microsoft.com/office/powerpoint/2010/main" val="1908675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24</a:t>
            </a:fld>
            <a:endParaRPr lang="zh-CN" altLang="en-US"/>
          </a:p>
        </p:txBody>
      </p:sp>
    </p:spTree>
    <p:extLst>
      <p:ext uri="{BB962C8B-B14F-4D97-AF65-F5344CB8AC3E}">
        <p14:creationId xmlns:p14="http://schemas.microsoft.com/office/powerpoint/2010/main" val="999279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1701570"/>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1808922"/>
            <a:ext cx="11471565" cy="1739347"/>
          </a:xfrm>
        </p:spPr>
        <p:txBody>
          <a:bodyPr tIns="45720" bIns="45720" anchor="ctr">
            <a:normAutofit/>
          </a:bodyPr>
          <a:lstStyle>
            <a:lvl1pPr algn="ctr">
              <a:lnSpc>
                <a:spcPct val="80000"/>
              </a:lnSpc>
              <a:defRPr sz="600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46172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7" name="Rectangle 6"/>
          <p:cNvSpPr/>
          <p:nvPr/>
        </p:nvSpPr>
        <p:spPr>
          <a:xfrm>
            <a:off x="0"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文本占位符 12"/>
          <p:cNvSpPr>
            <a:spLocks noGrp="1"/>
          </p:cNvSpPr>
          <p:nvPr>
            <p:ph type="body" sz="quarter" idx="10" hasCustomPrompt="1"/>
          </p:nvPr>
        </p:nvSpPr>
        <p:spPr>
          <a:xfrm>
            <a:off x="444398" y="1246678"/>
            <a:ext cx="1854403" cy="739775"/>
          </a:xfrm>
        </p:spPr>
        <p:txBody>
          <a:bodyPr>
            <a:noAutofit/>
          </a:bodyPr>
          <a:lstStyle>
            <a:lvl1pPr marL="0" indent="0">
              <a:buNone/>
              <a:defRPr sz="4800">
                <a:solidFill>
                  <a:schemeClr val="bg2"/>
                </a:solidFill>
                <a:latin typeface="+mj-lt"/>
              </a:defRPr>
            </a:lvl1pPr>
          </a:lstStyle>
          <a:p>
            <a:pPr lvl="0"/>
            <a:r>
              <a:rPr lang="zh-CN" altLang="en-US" dirty="0"/>
              <a:t>目  录</a:t>
            </a:r>
          </a:p>
        </p:txBody>
      </p:sp>
      <p:sp>
        <p:nvSpPr>
          <p:cNvPr id="21" name="文本占位符 20"/>
          <p:cNvSpPr>
            <a:spLocks noGrp="1"/>
          </p:cNvSpPr>
          <p:nvPr>
            <p:ph type="body" sz="quarter" idx="11"/>
          </p:nvPr>
        </p:nvSpPr>
        <p:spPr>
          <a:xfrm>
            <a:off x="4913083" y="1255177"/>
            <a:ext cx="4030662" cy="507855"/>
          </a:xfrm>
        </p:spPr>
        <p:txBody>
          <a:bodyPr>
            <a:normAutofit/>
          </a:bodyPr>
          <a:lstStyle>
            <a:lvl1pPr marL="0" indent="0">
              <a:buNone/>
              <a:defRPr sz="3200" b="1"/>
            </a:lvl1pPr>
          </a:lstStyle>
          <a:p>
            <a:pPr lvl="0"/>
            <a:endParaRPr lang="zh-CN" altLang="en-US" dirty="0"/>
          </a:p>
        </p:txBody>
      </p:sp>
      <p:sp>
        <p:nvSpPr>
          <p:cNvPr id="22" name="文本占位符 20"/>
          <p:cNvSpPr>
            <a:spLocks noGrp="1"/>
          </p:cNvSpPr>
          <p:nvPr>
            <p:ph type="body" sz="quarter" idx="12"/>
          </p:nvPr>
        </p:nvSpPr>
        <p:spPr>
          <a:xfrm>
            <a:off x="4913083" y="2215125"/>
            <a:ext cx="4030662" cy="507855"/>
          </a:xfrm>
        </p:spPr>
        <p:txBody>
          <a:bodyPr>
            <a:normAutofit/>
          </a:bodyPr>
          <a:lstStyle>
            <a:lvl1pPr marL="0" indent="0">
              <a:buNone/>
              <a:defRPr sz="3200" b="1"/>
            </a:lvl1pPr>
          </a:lstStyle>
          <a:p>
            <a:pPr lvl="0"/>
            <a:endParaRPr lang="zh-CN" altLang="en-US" dirty="0"/>
          </a:p>
        </p:txBody>
      </p:sp>
      <p:sp>
        <p:nvSpPr>
          <p:cNvPr id="23" name="文本占位符 20"/>
          <p:cNvSpPr>
            <a:spLocks noGrp="1"/>
          </p:cNvSpPr>
          <p:nvPr>
            <p:ph type="body" sz="quarter" idx="13"/>
          </p:nvPr>
        </p:nvSpPr>
        <p:spPr>
          <a:xfrm>
            <a:off x="4913083" y="3175073"/>
            <a:ext cx="4030662" cy="507855"/>
          </a:xfrm>
        </p:spPr>
        <p:txBody>
          <a:bodyPr>
            <a:normAutofit/>
          </a:bodyPr>
          <a:lstStyle>
            <a:lvl1pPr marL="0" indent="0">
              <a:buNone/>
              <a:defRPr sz="3200" b="1"/>
            </a:lvl1pPr>
          </a:lstStyle>
          <a:p>
            <a:pPr lvl="0"/>
            <a:endParaRPr lang="zh-CN" altLang="en-US" dirty="0"/>
          </a:p>
        </p:txBody>
      </p:sp>
      <p:sp>
        <p:nvSpPr>
          <p:cNvPr id="24" name="文本占位符 20"/>
          <p:cNvSpPr>
            <a:spLocks noGrp="1"/>
          </p:cNvSpPr>
          <p:nvPr>
            <p:ph type="body" sz="quarter" idx="14"/>
          </p:nvPr>
        </p:nvSpPr>
        <p:spPr>
          <a:xfrm>
            <a:off x="4913083" y="4135021"/>
            <a:ext cx="4030662" cy="507855"/>
          </a:xfrm>
        </p:spPr>
        <p:txBody>
          <a:bodyPr>
            <a:normAutofit/>
          </a:bodyPr>
          <a:lstStyle>
            <a:lvl1pPr marL="0" indent="0">
              <a:buNone/>
              <a:defRPr sz="3200" b="1"/>
            </a:lvl1pPr>
          </a:lstStyle>
          <a:p>
            <a:pPr lvl="0"/>
            <a:endParaRPr lang="zh-CN" altLang="en-US" dirty="0"/>
          </a:p>
        </p:txBody>
      </p:sp>
      <p:sp>
        <p:nvSpPr>
          <p:cNvPr id="25" name="文本占位符 20"/>
          <p:cNvSpPr>
            <a:spLocks noGrp="1"/>
          </p:cNvSpPr>
          <p:nvPr>
            <p:ph type="body" sz="quarter" idx="15"/>
          </p:nvPr>
        </p:nvSpPr>
        <p:spPr>
          <a:xfrm>
            <a:off x="4913083" y="5094969"/>
            <a:ext cx="4030662" cy="507855"/>
          </a:xfrm>
        </p:spPr>
        <p:txBody>
          <a:bodyPr>
            <a:normAutofit/>
          </a:bodyPr>
          <a:lstStyle>
            <a:lvl1pPr marL="0" indent="0">
              <a:buNone/>
              <a:defRPr sz="3200" b="1"/>
            </a:lvl1pPr>
          </a:lstStyle>
          <a:p>
            <a:pPr lvl="0"/>
            <a:endParaRPr lang="zh-CN" altLang="en-US" dirty="0"/>
          </a:p>
        </p:txBody>
      </p:sp>
    </p:spTree>
    <p:extLst>
      <p:ext uri="{BB962C8B-B14F-4D97-AF65-F5344CB8AC3E}">
        <p14:creationId xmlns:p14="http://schemas.microsoft.com/office/powerpoint/2010/main" val="335411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96741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984D52-CCAD-4B14-974A-DD4900A9F75E}" type="datetimeFigureOut">
              <a:rPr lang="zh-CN" altLang="en-US" smtClean="0"/>
              <a:t>2020/3/26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46213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215990"/>
            <a:ext cx="4754880" cy="400673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215988"/>
            <a:ext cx="4754880" cy="4006736"/>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E984D52-CCAD-4B14-974A-DD4900A9F75E}" type="datetimeFigureOut">
              <a:rPr lang="zh-CN" altLang="en-US" smtClean="0"/>
              <a:t>2020/3/26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3682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984D52-CCAD-4B14-974A-DD4900A9F75E}" type="datetimeFigureOut">
              <a:rPr lang="zh-CN" altLang="en-US" smtClean="0"/>
              <a:t>2020/3/26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84612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84D52-CCAD-4B14-974A-DD4900A9F75E}" type="datetimeFigureOut">
              <a:rPr lang="zh-CN" altLang="en-US" smtClean="0"/>
              <a:t>2020/3/26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57024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048" y="-1"/>
            <a:ext cx="12188952" cy="12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96832" y="237290"/>
            <a:ext cx="9784080" cy="821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1533290"/>
            <a:ext cx="9784080" cy="468463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E984D52-CCAD-4B14-974A-DD4900A9F75E}" type="datetimeFigureOut">
              <a:rPr lang="zh-CN" altLang="en-US" smtClean="0"/>
              <a:t>2020/3/26</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693498746"/>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free.modao.cc/app/007853cd6014d3ee5b0e8e21147797076d37ec6d?simulator_type=device"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www.xxx.com/"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dirty="0"/>
              <a:t>基于</a:t>
            </a:r>
            <a:r>
              <a:rPr lang="en-US" altLang="zh-CN" sz="4400" dirty="0" err="1"/>
              <a:t>Scrapy</a:t>
            </a:r>
            <a:r>
              <a:rPr lang="zh-CN" altLang="en-US" sz="4400" dirty="0"/>
              <a:t>的模板化爬虫程序管理</a:t>
            </a:r>
            <a:r>
              <a:rPr lang="zh-CN" altLang="en-US" sz="4400" dirty="0" smtClean="0"/>
              <a:t>平台</a:t>
            </a:r>
            <a:endParaRPr lang="zh-CN" altLang="en-US" sz="4400" dirty="0"/>
          </a:p>
        </p:txBody>
      </p:sp>
      <p:sp>
        <p:nvSpPr>
          <p:cNvPr id="3" name="副标题 2"/>
          <p:cNvSpPr>
            <a:spLocks noGrp="1"/>
          </p:cNvSpPr>
          <p:nvPr>
            <p:ph type="subTitle" idx="1"/>
          </p:nvPr>
        </p:nvSpPr>
        <p:spPr>
          <a:xfrm>
            <a:off x="3145735" y="3687417"/>
            <a:ext cx="5900530" cy="2812773"/>
          </a:xfrm>
        </p:spPr>
        <p:txBody>
          <a:bodyPr/>
          <a:lstStyle/>
          <a:p>
            <a:r>
              <a:rPr lang="zh-CN" altLang="en-US" sz="3200" dirty="0" smtClean="0"/>
              <a:t>需求分析汇报</a:t>
            </a:r>
            <a:endParaRPr lang="en-US" altLang="zh-CN" sz="3200" dirty="0" smtClean="0"/>
          </a:p>
          <a:p>
            <a:pPr algn="l"/>
            <a:endParaRPr lang="en-US" altLang="zh-CN" dirty="0" smtClean="0"/>
          </a:p>
          <a:p>
            <a:pPr algn="l"/>
            <a:r>
              <a:rPr lang="zh-CN" altLang="en-US" dirty="0" smtClean="0"/>
              <a:t>小组</a:t>
            </a:r>
            <a:r>
              <a:rPr lang="zh-CN" altLang="en-US" dirty="0"/>
              <a:t>：</a:t>
            </a:r>
            <a:r>
              <a:rPr lang="en-US" altLang="zh-CN" dirty="0"/>
              <a:t>H</a:t>
            </a:r>
            <a:r>
              <a:rPr lang="zh-CN" altLang="en-US" dirty="0"/>
              <a:t>组</a:t>
            </a:r>
            <a:endParaRPr lang="en-US" altLang="zh-CN" dirty="0"/>
          </a:p>
          <a:p>
            <a:pPr algn="l"/>
            <a:r>
              <a:rPr lang="zh-CN" altLang="en-US" dirty="0"/>
              <a:t>组员：赵正阳、郭浩隆、沈一聪、梁远志、宋冰晨</a:t>
            </a:r>
            <a:endParaRPr lang="en-US" altLang="zh-CN" dirty="0"/>
          </a:p>
          <a:p>
            <a:pPr algn="l"/>
            <a:endParaRPr lang="en-US" altLang="zh-CN" dirty="0"/>
          </a:p>
          <a:p>
            <a:r>
              <a:rPr lang="en-US" altLang="zh-CN" dirty="0" smtClean="0"/>
              <a:t>2020.3.27</a:t>
            </a:r>
            <a:endParaRPr lang="zh-CN" altLang="en-US" dirty="0"/>
          </a:p>
        </p:txBody>
      </p:sp>
    </p:spTree>
    <p:extLst>
      <p:ext uri="{BB962C8B-B14F-4D97-AF65-F5344CB8AC3E}">
        <p14:creationId xmlns:p14="http://schemas.microsoft.com/office/powerpoint/2010/main" val="2434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61644-5DBA-41B3-8556-55261343A1FA}"/>
              </a:ext>
            </a:extLst>
          </p:cNvPr>
          <p:cNvSpPr>
            <a:spLocks noGrp="1"/>
          </p:cNvSpPr>
          <p:nvPr>
            <p:ph type="title"/>
          </p:nvPr>
        </p:nvSpPr>
        <p:spPr/>
        <p:txBody>
          <a:bodyPr/>
          <a:lstStyle/>
          <a:p>
            <a:r>
              <a:rPr lang="en-US" altLang="zh-CN" dirty="0" err="1"/>
              <a:t>EasySpider</a:t>
            </a:r>
            <a:r>
              <a:rPr lang="zh-CN" altLang="en-US" dirty="0" smtClean="0"/>
              <a:t>需求分析</a:t>
            </a:r>
            <a:r>
              <a:rPr lang="en-US" altLang="zh-CN" dirty="0" smtClean="0"/>
              <a:t>-Web </a:t>
            </a:r>
            <a:r>
              <a:rPr lang="en-US" altLang="zh-CN" dirty="0"/>
              <a:t>UI</a:t>
            </a:r>
            <a:endParaRPr lang="zh-CN" altLang="en-US" dirty="0"/>
          </a:p>
        </p:txBody>
      </p:sp>
      <p:sp>
        <p:nvSpPr>
          <p:cNvPr id="6" name="内容占位符 2">
            <a:extLst>
              <a:ext uri="{FF2B5EF4-FFF2-40B4-BE49-F238E27FC236}">
                <a16:creationId xmlns:a16="http://schemas.microsoft.com/office/drawing/2014/main" id="{7A03ACDF-5AE3-4029-9949-92824EBE40B9}"/>
              </a:ext>
            </a:extLst>
          </p:cNvPr>
          <p:cNvSpPr txBox="1">
            <a:spLocks noGrp="1"/>
          </p:cNvSpPr>
          <p:nvPr>
            <p:ph idx="1"/>
          </p:nvPr>
        </p:nvSpPr>
        <p:spPr>
          <a:xfrm>
            <a:off x="1203325" y="1533525"/>
            <a:ext cx="978376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zh-CN" altLang="en-US" dirty="0"/>
              <a:t>功能需求</a:t>
            </a:r>
          </a:p>
          <a:p>
            <a:pPr>
              <a:lnSpc>
                <a:spcPct val="120000"/>
              </a:lnSpc>
            </a:pPr>
            <a:r>
              <a:rPr lang="zh-CN" altLang="zh-CN" dirty="0"/>
              <a:t>全自动数据格式化</a:t>
            </a:r>
          </a:p>
          <a:p>
            <a:pPr>
              <a:lnSpc>
                <a:spcPct val="120000"/>
              </a:lnSpc>
            </a:pPr>
            <a:r>
              <a:rPr lang="zh-CN" altLang="zh-CN" dirty="0"/>
              <a:t>多种网页采集策略</a:t>
            </a:r>
          </a:p>
          <a:p>
            <a:pPr>
              <a:lnSpc>
                <a:spcPct val="120000"/>
              </a:lnSpc>
            </a:pPr>
            <a:r>
              <a:rPr lang="zh-CN" altLang="zh-CN" dirty="0"/>
              <a:t>多层级采集</a:t>
            </a:r>
          </a:p>
          <a:p>
            <a:pPr>
              <a:lnSpc>
                <a:spcPct val="120000"/>
              </a:lnSpc>
            </a:pPr>
            <a:r>
              <a:rPr lang="zh-CN" altLang="zh-CN" dirty="0"/>
              <a:t>多种数据导出方式</a:t>
            </a:r>
            <a:endParaRPr lang="en-US" altLang="zh-CN" dirty="0"/>
          </a:p>
          <a:p>
            <a:pPr>
              <a:buFont typeface="Wingdings" pitchFamily="2" charset="2"/>
              <a:buChar char="Ø"/>
            </a:pPr>
            <a:endParaRPr lang="en-US" altLang="zh-CN" dirty="0"/>
          </a:p>
        </p:txBody>
      </p:sp>
    </p:spTree>
    <p:extLst>
      <p:ext uri="{BB962C8B-B14F-4D97-AF65-F5344CB8AC3E}">
        <p14:creationId xmlns:p14="http://schemas.microsoft.com/office/powerpoint/2010/main" val="343325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B4B67-280C-4735-BBAA-16AA5B62F011}"/>
              </a:ext>
            </a:extLst>
          </p:cNvPr>
          <p:cNvSpPr>
            <a:spLocks noGrp="1"/>
          </p:cNvSpPr>
          <p:nvPr>
            <p:ph type="title"/>
          </p:nvPr>
        </p:nvSpPr>
        <p:spPr/>
        <p:txBody>
          <a:bodyPr/>
          <a:lstStyle/>
          <a:p>
            <a:r>
              <a:rPr lang="en-US" altLang="zh-CN" dirty="0" err="1"/>
              <a:t>EasySpider</a:t>
            </a:r>
            <a:r>
              <a:rPr lang="zh-CN" altLang="en-US" dirty="0" smtClean="0"/>
              <a:t>需求分析</a:t>
            </a:r>
            <a:r>
              <a:rPr lang="en-US" altLang="zh-CN" dirty="0" smtClean="0"/>
              <a:t>-Web </a:t>
            </a:r>
            <a:r>
              <a:rPr lang="en-US" altLang="zh-CN" dirty="0"/>
              <a:t>UI</a:t>
            </a:r>
            <a:endParaRPr lang="zh-CN" altLang="en-US" dirty="0"/>
          </a:p>
        </p:txBody>
      </p:sp>
      <p:sp>
        <p:nvSpPr>
          <p:cNvPr id="4" name="内容占位符 2">
            <a:extLst>
              <a:ext uri="{FF2B5EF4-FFF2-40B4-BE49-F238E27FC236}">
                <a16:creationId xmlns:a16="http://schemas.microsoft.com/office/drawing/2014/main" id="{825BF8FE-6A7D-4FC5-AF80-339A12F22697}"/>
              </a:ext>
            </a:extLst>
          </p:cNvPr>
          <p:cNvSpPr txBox="1">
            <a:spLocks noGrp="1"/>
          </p:cNvSpPr>
          <p:nvPr>
            <p:ph idx="1"/>
          </p:nvPr>
        </p:nvSpPr>
        <p:spPr>
          <a:xfrm>
            <a:off x="1203325" y="1533525"/>
            <a:ext cx="978376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zh-CN" altLang="en-US" dirty="0"/>
              <a:t>非功能需求</a:t>
            </a:r>
          </a:p>
          <a:p>
            <a:pPr>
              <a:lnSpc>
                <a:spcPct val="120000"/>
              </a:lnSpc>
            </a:pPr>
            <a:r>
              <a:rPr lang="zh-CN" altLang="en-US" dirty="0"/>
              <a:t>模板的可扩充性与可维护性</a:t>
            </a:r>
            <a:endParaRPr lang="en-US" altLang="zh-CN" dirty="0"/>
          </a:p>
          <a:p>
            <a:pPr>
              <a:lnSpc>
                <a:spcPct val="120000"/>
              </a:lnSpc>
            </a:pPr>
            <a:r>
              <a:rPr lang="zh-CN" altLang="en-US" dirty="0"/>
              <a:t>安全性</a:t>
            </a:r>
            <a:endParaRPr lang="en-US" altLang="zh-CN" dirty="0"/>
          </a:p>
          <a:p>
            <a:pPr>
              <a:lnSpc>
                <a:spcPct val="120000"/>
              </a:lnSpc>
            </a:pPr>
            <a:r>
              <a:rPr lang="zh-CN" altLang="en-US" dirty="0"/>
              <a:t>系统的易用性</a:t>
            </a:r>
            <a:endParaRPr lang="en-US" altLang="zh-CN" dirty="0"/>
          </a:p>
          <a:p>
            <a:pPr>
              <a:lnSpc>
                <a:spcPct val="120000"/>
              </a:lnSpc>
            </a:pPr>
            <a:r>
              <a:rPr lang="zh-CN" altLang="en-US" dirty="0"/>
              <a:t>采集数据的完整性和有效性</a:t>
            </a:r>
            <a:endParaRPr lang="en-US" altLang="zh-CN" dirty="0"/>
          </a:p>
          <a:p>
            <a:pPr marL="0" indent="0">
              <a:lnSpc>
                <a:spcPct val="120000"/>
              </a:lnSpc>
              <a:buNone/>
            </a:pPr>
            <a:endParaRPr lang="en-US" altLang="zh-CN" dirty="0"/>
          </a:p>
          <a:p>
            <a:pPr marL="0" indent="0">
              <a:lnSpc>
                <a:spcPct val="120000"/>
              </a:lnSpc>
              <a:buNone/>
            </a:pPr>
            <a:endParaRPr lang="en-US" altLang="zh-CN" dirty="0"/>
          </a:p>
          <a:p>
            <a:pPr>
              <a:lnSpc>
                <a:spcPct val="120000"/>
              </a:lnSpc>
            </a:pPr>
            <a:endParaRPr lang="en-US" altLang="zh-CN" dirty="0"/>
          </a:p>
          <a:p>
            <a:pPr>
              <a:buFont typeface="Wingdings" pitchFamily="2" charset="2"/>
              <a:buChar char="Ø"/>
            </a:pPr>
            <a:endParaRPr lang="en-US" altLang="zh-CN" dirty="0"/>
          </a:p>
        </p:txBody>
      </p:sp>
    </p:spTree>
    <p:extLst>
      <p:ext uri="{BB962C8B-B14F-4D97-AF65-F5344CB8AC3E}">
        <p14:creationId xmlns:p14="http://schemas.microsoft.com/office/powerpoint/2010/main" val="239216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1CC5D-55E9-4CDF-98B7-9F0E224BD4B3}"/>
              </a:ext>
            </a:extLst>
          </p:cNvPr>
          <p:cNvSpPr>
            <a:spLocks noGrp="1"/>
          </p:cNvSpPr>
          <p:nvPr>
            <p:ph type="title"/>
          </p:nvPr>
        </p:nvSpPr>
        <p:spPr/>
        <p:txBody>
          <a:bodyPr/>
          <a:lstStyle/>
          <a:p>
            <a:r>
              <a:rPr lang="en-US" altLang="zh-CN" dirty="0" err="1"/>
              <a:t>EasySpider</a:t>
            </a:r>
            <a:r>
              <a:rPr lang="zh-CN" altLang="en-US" dirty="0" smtClean="0"/>
              <a:t>需求分析</a:t>
            </a:r>
            <a:r>
              <a:rPr lang="en-US" altLang="zh-CN" dirty="0" smtClean="0"/>
              <a:t>-Web </a:t>
            </a:r>
            <a:r>
              <a:rPr lang="en-US" altLang="zh-CN" dirty="0"/>
              <a:t>UI</a:t>
            </a:r>
            <a:endParaRPr lang="zh-CN" altLang="en-US" dirty="0"/>
          </a:p>
        </p:txBody>
      </p:sp>
      <p:sp>
        <p:nvSpPr>
          <p:cNvPr id="4" name="内容占位符 2">
            <a:extLst>
              <a:ext uri="{FF2B5EF4-FFF2-40B4-BE49-F238E27FC236}">
                <a16:creationId xmlns:a16="http://schemas.microsoft.com/office/drawing/2014/main" id="{5D1E4B79-9A47-4576-955E-25C1A3E363CA}"/>
              </a:ext>
            </a:extLst>
          </p:cNvPr>
          <p:cNvSpPr txBox="1">
            <a:spLocks noGrp="1"/>
          </p:cNvSpPr>
          <p:nvPr>
            <p:ph idx="1"/>
          </p:nvPr>
        </p:nvSpPr>
        <p:spPr>
          <a:xfrm>
            <a:off x="1203325" y="1533525"/>
            <a:ext cx="978376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zh-CN" altLang="en-US" dirty="0"/>
              <a:t>用户界面原型</a:t>
            </a:r>
            <a:endParaRPr lang="en-US" altLang="zh-CN" dirty="0"/>
          </a:p>
          <a:p>
            <a:pPr marL="0" indent="0">
              <a:lnSpc>
                <a:spcPct val="120000"/>
              </a:lnSpc>
              <a:buNone/>
            </a:pPr>
            <a:r>
              <a:rPr lang="en-US" altLang="zh-CN" dirty="0">
                <a:hlinkClick r:id="rId2"/>
              </a:rPr>
              <a:t>https://free.modao.cc/app/007853cd6014d3ee5b0e8e21147797076d37ec6d?simulator_type=device</a:t>
            </a:r>
            <a:endParaRPr lang="zh-CN" altLang="en-US" dirty="0"/>
          </a:p>
        </p:txBody>
      </p:sp>
    </p:spTree>
    <p:extLst>
      <p:ext uri="{BB962C8B-B14F-4D97-AF65-F5344CB8AC3E}">
        <p14:creationId xmlns:p14="http://schemas.microsoft.com/office/powerpoint/2010/main" val="146302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EasySpider</a:t>
            </a:r>
            <a:r>
              <a:rPr lang="zh-CN" altLang="en-US" dirty="0" smtClean="0"/>
              <a:t>需求分析</a:t>
            </a:r>
            <a:r>
              <a:rPr lang="en-US" altLang="zh-CN" dirty="0" smtClean="0"/>
              <a:t>-</a:t>
            </a:r>
            <a:r>
              <a:rPr lang="zh-CN" altLang="en-US" dirty="0" smtClean="0"/>
              <a:t>后端</a:t>
            </a:r>
            <a:r>
              <a:rPr lang="zh-CN" altLang="en-US" dirty="0"/>
              <a:t>及</a:t>
            </a:r>
            <a:r>
              <a:rPr lang="zh-CN" altLang="en-US" dirty="0" smtClean="0"/>
              <a:t>调度程序</a:t>
            </a:r>
            <a:endParaRPr lang="zh-CN" altLang="en-US" dirty="0"/>
          </a:p>
        </p:txBody>
      </p:sp>
      <p:sp>
        <p:nvSpPr>
          <p:cNvPr id="3" name="内容占位符 2"/>
          <p:cNvSpPr>
            <a:spLocks noGrp="1"/>
          </p:cNvSpPr>
          <p:nvPr>
            <p:ph idx="1"/>
          </p:nvPr>
        </p:nvSpPr>
        <p:spPr>
          <a:xfrm>
            <a:off x="336190" y="1529682"/>
            <a:ext cx="9784080" cy="4684630"/>
          </a:xfrm>
        </p:spPr>
        <p:txBody>
          <a:bodyPr/>
          <a:lstStyle/>
          <a:p>
            <a:pPr>
              <a:buFont typeface="Wingdings" panose="05000000000000000000" pitchFamily="2" charset="2"/>
              <a:buChar char="Ø"/>
            </a:pPr>
            <a:r>
              <a:rPr lang="zh-CN" altLang="en-US" dirty="0"/>
              <a:t>用例图</a:t>
            </a:r>
            <a:endParaRPr lang="en-US" altLang="zh-CN" dirty="0"/>
          </a:p>
        </p:txBody>
      </p:sp>
      <p:pic>
        <p:nvPicPr>
          <p:cNvPr id="5" name="图片 4"/>
          <p:cNvPicPr/>
          <p:nvPr/>
        </p:nvPicPr>
        <p:blipFill>
          <a:blip r:embed="rId3"/>
          <a:stretch>
            <a:fillRect/>
          </a:stretch>
        </p:blipFill>
        <p:spPr>
          <a:xfrm>
            <a:off x="2564322" y="0"/>
            <a:ext cx="6430591" cy="6858000"/>
          </a:xfrm>
          <a:prstGeom prst="rect">
            <a:avLst/>
          </a:prstGeom>
        </p:spPr>
      </p:pic>
    </p:spTree>
    <p:extLst>
      <p:ext uri="{BB962C8B-B14F-4D97-AF65-F5344CB8AC3E}">
        <p14:creationId xmlns:p14="http://schemas.microsoft.com/office/powerpoint/2010/main" val="423573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AAE4-6850-4281-8A9C-DA0965215DCE}"/>
              </a:ext>
            </a:extLst>
          </p:cNvPr>
          <p:cNvSpPr>
            <a:spLocks noGrp="1"/>
          </p:cNvSpPr>
          <p:nvPr>
            <p:ph type="title"/>
          </p:nvPr>
        </p:nvSpPr>
        <p:spPr/>
        <p:txBody>
          <a:bodyPr/>
          <a:lstStyle/>
          <a:p>
            <a:r>
              <a:rPr lang="zh-CN" altLang="en-US" dirty="0"/>
              <a:t>用例图总览</a:t>
            </a:r>
          </a:p>
        </p:txBody>
      </p:sp>
      <p:sp>
        <p:nvSpPr>
          <p:cNvPr id="4" name="内容占位符 2">
            <a:extLst>
              <a:ext uri="{FF2B5EF4-FFF2-40B4-BE49-F238E27FC236}">
                <a16:creationId xmlns:a16="http://schemas.microsoft.com/office/drawing/2014/main" id="{952D904A-A8F4-4B88-A181-EB605C913C84}"/>
              </a:ext>
            </a:extLst>
          </p:cNvPr>
          <p:cNvSpPr txBox="1">
            <a:spLocks/>
          </p:cNvSpPr>
          <p:nvPr/>
        </p:nvSpPr>
        <p:spPr>
          <a:xfrm>
            <a:off x="230383" y="1495008"/>
            <a:ext cx="5865617" cy="512570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en-US" altLang="zh-CN" dirty="0"/>
              <a:t> Use Case</a:t>
            </a:r>
            <a:r>
              <a:rPr lang="zh-CN" altLang="en-US" dirty="0"/>
              <a:t>：</a:t>
            </a:r>
            <a:r>
              <a:rPr lang="en-US" altLang="zh-CN" dirty="0"/>
              <a:t>17</a:t>
            </a:r>
          </a:p>
          <a:p>
            <a:pPr>
              <a:buFont typeface="Wingdings" pitchFamily="2" charset="2"/>
              <a:buChar char="Ø"/>
            </a:pPr>
            <a:r>
              <a:rPr lang="en-US" altLang="zh-CN" dirty="0"/>
              <a:t> Actor</a:t>
            </a:r>
            <a:r>
              <a:rPr lang="zh-CN" altLang="en-US" dirty="0"/>
              <a:t>：</a:t>
            </a:r>
            <a:r>
              <a:rPr lang="en-US" altLang="zh-CN" dirty="0"/>
              <a:t> Tasker</a:t>
            </a:r>
            <a:r>
              <a:rPr lang="zh-CN" altLang="en-US" dirty="0"/>
              <a:t>、</a:t>
            </a:r>
            <a:r>
              <a:rPr lang="en-US" altLang="zh-CN" dirty="0"/>
              <a:t> Administrator</a:t>
            </a:r>
          </a:p>
          <a:p>
            <a:pPr>
              <a:buFont typeface="Wingdings" pitchFamily="2" charset="2"/>
              <a:buChar char="Ø"/>
            </a:pPr>
            <a:r>
              <a:rPr lang="zh-CN" altLang="en-US" dirty="0"/>
              <a:t> 功能需求</a:t>
            </a:r>
            <a:endParaRPr lang="en-US" altLang="zh-CN" dirty="0"/>
          </a:p>
          <a:p>
            <a:r>
              <a:rPr lang="zh-CN" altLang="zh-CN" dirty="0"/>
              <a:t>为前台的</a:t>
            </a:r>
            <a:r>
              <a:rPr lang="en-US" altLang="zh-CN" dirty="0"/>
              <a:t>Web UI</a:t>
            </a:r>
            <a:r>
              <a:rPr lang="zh-CN" altLang="zh-CN" dirty="0"/>
              <a:t>提供相应的功能接口</a:t>
            </a:r>
            <a:endParaRPr lang="en-US" altLang="zh-CN" dirty="0"/>
          </a:p>
          <a:p>
            <a:r>
              <a:rPr lang="zh-CN" altLang="zh-CN" dirty="0"/>
              <a:t>根据用户提供的爬虫模板及关键字动态生成爬虫脚本</a:t>
            </a:r>
            <a:endParaRPr lang="en-US" altLang="zh-CN" dirty="0"/>
          </a:p>
          <a:p>
            <a:r>
              <a:rPr lang="zh-CN" altLang="zh-CN" dirty="0"/>
              <a:t>部署爬虫任务到爬虫服务器中的</a:t>
            </a:r>
            <a:r>
              <a:rPr lang="en-US" altLang="zh-CN" dirty="0"/>
              <a:t>Scrapyd</a:t>
            </a:r>
            <a:r>
              <a:rPr lang="zh-CN" altLang="zh-CN" dirty="0"/>
              <a:t>服务</a:t>
            </a:r>
            <a:endParaRPr lang="en-US" altLang="zh-CN" dirty="0"/>
          </a:p>
          <a:p>
            <a:r>
              <a:rPr lang="zh-CN" altLang="zh-CN" dirty="0"/>
              <a:t>管理各个爬虫服务器上的爬虫任务以及服务器的负载均衡调节</a:t>
            </a:r>
            <a:endParaRPr lang="en-US" altLang="zh-CN" dirty="0"/>
          </a:p>
          <a:p>
            <a:r>
              <a:rPr lang="zh-CN" altLang="zh-CN" dirty="0"/>
              <a:t>允许管理员新增和管理服务器节点以及对服务器完成</a:t>
            </a:r>
            <a:r>
              <a:rPr lang="en-US" altLang="zh-CN" dirty="0"/>
              <a:t>Scrapyd</a:t>
            </a:r>
            <a:r>
              <a:rPr lang="zh-CN" altLang="zh-CN" dirty="0"/>
              <a:t>的初始配置</a:t>
            </a:r>
            <a:endParaRPr lang="en-US" altLang="zh-CN" dirty="0"/>
          </a:p>
          <a:p>
            <a:pPr>
              <a:buFont typeface="Wingdings" pitchFamily="2" charset="2"/>
              <a:buChar char="Ø"/>
            </a:pPr>
            <a:endParaRPr lang="en-US" altLang="zh-CN" dirty="0"/>
          </a:p>
        </p:txBody>
      </p:sp>
      <p:pic>
        <p:nvPicPr>
          <p:cNvPr id="5" name="图片 4">
            <a:extLst>
              <a:ext uri="{FF2B5EF4-FFF2-40B4-BE49-F238E27FC236}">
                <a16:creationId xmlns:a16="http://schemas.microsoft.com/office/drawing/2014/main" id="{202D2AF5-4321-4B00-A5BE-CB7F13AB2E47}"/>
              </a:ext>
            </a:extLst>
          </p:cNvPr>
          <p:cNvPicPr>
            <a:picLocks noChangeAspect="1"/>
          </p:cNvPicPr>
          <p:nvPr/>
        </p:nvPicPr>
        <p:blipFill>
          <a:blip r:embed="rId3"/>
          <a:stretch>
            <a:fillRect/>
          </a:stretch>
        </p:blipFill>
        <p:spPr>
          <a:xfrm>
            <a:off x="6207498" y="0"/>
            <a:ext cx="5984502" cy="6858000"/>
          </a:xfrm>
          <a:prstGeom prst="rect">
            <a:avLst/>
          </a:prstGeom>
        </p:spPr>
      </p:pic>
    </p:spTree>
    <p:extLst>
      <p:ext uri="{BB962C8B-B14F-4D97-AF65-F5344CB8AC3E}">
        <p14:creationId xmlns:p14="http://schemas.microsoft.com/office/powerpoint/2010/main" val="162701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A296A-506F-4538-9AF6-A6C6168ACB7E}"/>
              </a:ext>
            </a:extLst>
          </p:cNvPr>
          <p:cNvSpPr>
            <a:spLocks noGrp="1"/>
          </p:cNvSpPr>
          <p:nvPr>
            <p:ph type="title"/>
          </p:nvPr>
        </p:nvSpPr>
        <p:spPr/>
        <p:txBody>
          <a:bodyPr/>
          <a:lstStyle/>
          <a:p>
            <a:r>
              <a:rPr lang="zh-CN" altLang="en-US" dirty="0"/>
              <a:t>关键用例展示</a:t>
            </a:r>
          </a:p>
        </p:txBody>
      </p:sp>
      <p:sp>
        <p:nvSpPr>
          <p:cNvPr id="4" name="内容占位符 2">
            <a:extLst>
              <a:ext uri="{FF2B5EF4-FFF2-40B4-BE49-F238E27FC236}">
                <a16:creationId xmlns:a16="http://schemas.microsoft.com/office/drawing/2014/main" id="{55049762-E50E-4E23-9500-D39269E2599B}"/>
              </a:ext>
            </a:extLst>
          </p:cNvPr>
          <p:cNvSpPr txBox="1">
            <a:spLocks noGrp="1"/>
          </p:cNvSpPr>
          <p:nvPr>
            <p:ph idx="1"/>
          </p:nvPr>
        </p:nvSpPr>
        <p:spPr>
          <a:xfrm>
            <a:off x="154582" y="1576861"/>
            <a:ext cx="539682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zh-CN" altLang="en-US" dirty="0"/>
              <a:t> 关键用例：管理任务</a:t>
            </a:r>
          </a:p>
          <a:p>
            <a:r>
              <a:rPr lang="zh-CN" altLang="en-US" dirty="0"/>
              <a:t>功能：周期性的从消息队列中获得来自用户的爬虫任务请求</a:t>
            </a:r>
            <a:endParaRPr lang="en-US" altLang="zh-CN" dirty="0"/>
          </a:p>
          <a:p>
            <a:r>
              <a:rPr lang="zh-CN" altLang="en-US" dirty="0"/>
              <a:t>任务请求包括：新增任务，挂起任务，唤醒任务和终止任务</a:t>
            </a:r>
            <a:endParaRPr lang="en-US" altLang="zh-CN" dirty="0"/>
          </a:p>
          <a:p>
            <a:r>
              <a:rPr lang="zh-CN" altLang="en-US" dirty="0"/>
              <a:t>前置条件：系统中存在可用的服务器节点</a:t>
            </a:r>
            <a:endParaRPr lang="en-US" altLang="zh-CN" dirty="0"/>
          </a:p>
          <a:p>
            <a:r>
              <a:rPr lang="zh-CN" altLang="en-US" dirty="0"/>
              <a:t>特殊分支：当检测到系统中不存在可用服务器时，需要提示 </a:t>
            </a:r>
            <a:r>
              <a:rPr lang="en-US" altLang="zh-CN" dirty="0"/>
              <a:t>Administrator </a:t>
            </a:r>
            <a:r>
              <a:rPr lang="zh-CN" altLang="en-US" dirty="0"/>
              <a:t>添加可用服务器节点或者对现有服务器节点进行分维护</a:t>
            </a:r>
            <a:endParaRPr lang="en-US" altLang="zh-CN" dirty="0"/>
          </a:p>
          <a:p>
            <a:endParaRPr lang="en-US" altLang="zh-CN" dirty="0"/>
          </a:p>
          <a:p>
            <a:pPr>
              <a:buFont typeface="Wingdings" pitchFamily="2" charset="2"/>
              <a:buChar char="Ø"/>
            </a:pPr>
            <a:endParaRPr lang="en-US" altLang="zh-CN" dirty="0"/>
          </a:p>
        </p:txBody>
      </p:sp>
      <p:pic>
        <p:nvPicPr>
          <p:cNvPr id="3" name="图片 2">
            <a:extLst>
              <a:ext uri="{FF2B5EF4-FFF2-40B4-BE49-F238E27FC236}">
                <a16:creationId xmlns:a16="http://schemas.microsoft.com/office/drawing/2014/main" id="{F3110584-AE9F-4C99-A43B-43B7DB5A5D49}"/>
              </a:ext>
            </a:extLst>
          </p:cNvPr>
          <p:cNvPicPr>
            <a:picLocks noChangeAspect="1"/>
          </p:cNvPicPr>
          <p:nvPr/>
        </p:nvPicPr>
        <p:blipFill>
          <a:blip r:embed="rId2"/>
          <a:stretch>
            <a:fillRect/>
          </a:stretch>
        </p:blipFill>
        <p:spPr>
          <a:xfrm>
            <a:off x="5587826" y="0"/>
            <a:ext cx="6604174" cy="6858000"/>
          </a:xfrm>
          <a:prstGeom prst="rect">
            <a:avLst/>
          </a:prstGeom>
        </p:spPr>
      </p:pic>
    </p:spTree>
    <p:extLst>
      <p:ext uri="{BB962C8B-B14F-4D97-AF65-F5344CB8AC3E}">
        <p14:creationId xmlns:p14="http://schemas.microsoft.com/office/powerpoint/2010/main" val="42084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61644-5DBA-41B3-8556-55261343A1FA}"/>
              </a:ext>
            </a:extLst>
          </p:cNvPr>
          <p:cNvSpPr>
            <a:spLocks noGrp="1"/>
          </p:cNvSpPr>
          <p:nvPr>
            <p:ph type="title"/>
          </p:nvPr>
        </p:nvSpPr>
        <p:spPr/>
        <p:txBody>
          <a:bodyPr/>
          <a:lstStyle/>
          <a:p>
            <a:r>
              <a:rPr lang="zh-CN" altLang="en-US" dirty="0"/>
              <a:t>关键用例展示</a:t>
            </a:r>
          </a:p>
        </p:txBody>
      </p:sp>
      <p:sp>
        <p:nvSpPr>
          <p:cNvPr id="7" name="内容占位符 2">
            <a:extLst>
              <a:ext uri="{FF2B5EF4-FFF2-40B4-BE49-F238E27FC236}">
                <a16:creationId xmlns:a16="http://schemas.microsoft.com/office/drawing/2014/main" id="{EB22A1C2-DE06-4107-B0F0-C8A4E99D9AC4}"/>
              </a:ext>
            </a:extLst>
          </p:cNvPr>
          <p:cNvSpPr txBox="1">
            <a:spLocks/>
          </p:cNvSpPr>
          <p:nvPr/>
        </p:nvSpPr>
        <p:spPr>
          <a:xfrm>
            <a:off x="154582" y="1576861"/>
            <a:ext cx="539682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zh-CN" altLang="en-US" dirty="0"/>
              <a:t> 关键用例：新增任务</a:t>
            </a:r>
          </a:p>
          <a:p>
            <a:r>
              <a:rPr lang="zh-CN" altLang="en-US" dirty="0"/>
              <a:t>功能：根据用户请求，生成一个新的爬虫任务并根据服务器负载以及任务类型将其部署到某一服务器</a:t>
            </a:r>
            <a:endParaRPr lang="en-US" altLang="zh-CN" dirty="0"/>
          </a:p>
          <a:p>
            <a:r>
              <a:rPr lang="zh-CN" altLang="en-US" dirty="0"/>
              <a:t>实现过程：</a:t>
            </a:r>
            <a:r>
              <a:rPr lang="en-US" altLang="zh-CN" dirty="0"/>
              <a:t>-&gt; </a:t>
            </a:r>
            <a:r>
              <a:rPr lang="zh-CN" altLang="en-US" dirty="0"/>
              <a:t>获取服务器负载情况</a:t>
            </a:r>
            <a:endParaRPr lang="en-US" altLang="zh-CN" dirty="0"/>
          </a:p>
          <a:p>
            <a:pPr marL="0" indent="0">
              <a:buNone/>
            </a:pPr>
            <a:r>
              <a:rPr lang="en-US" altLang="zh-CN" dirty="0"/>
              <a:t>-&gt; </a:t>
            </a:r>
            <a:r>
              <a:rPr lang="zh-CN" altLang="en-US" dirty="0"/>
              <a:t>使用负载均衡调度算法选择一个可用的服务器节点</a:t>
            </a:r>
            <a:endParaRPr lang="en-US" altLang="zh-CN" dirty="0"/>
          </a:p>
          <a:p>
            <a:pPr marL="0" indent="0">
              <a:buNone/>
            </a:pPr>
            <a:r>
              <a:rPr lang="en-US" altLang="zh-CN" dirty="0"/>
              <a:t>-&gt; </a:t>
            </a:r>
            <a:r>
              <a:rPr lang="zh-CN" altLang="en-US" dirty="0"/>
              <a:t>根据用户提供的模板及关键字动态生成脚本</a:t>
            </a:r>
            <a:endParaRPr lang="en-US" altLang="zh-CN" dirty="0"/>
          </a:p>
          <a:p>
            <a:pPr marL="0" indent="0">
              <a:buNone/>
            </a:pPr>
            <a:r>
              <a:rPr lang="en-US" altLang="zh-CN" dirty="0"/>
              <a:t>-&gt; </a:t>
            </a:r>
            <a:r>
              <a:rPr lang="zh-CN" altLang="en-US" dirty="0"/>
              <a:t>部署爬虫任务到服务器</a:t>
            </a:r>
            <a:endParaRPr lang="en-US" altLang="zh-CN" dirty="0"/>
          </a:p>
          <a:p>
            <a:pPr marL="0" indent="0">
              <a:buNone/>
            </a:pPr>
            <a:r>
              <a:rPr lang="en-US" altLang="zh-CN" dirty="0"/>
              <a:t>-&gt; </a:t>
            </a:r>
            <a:r>
              <a:rPr lang="zh-CN" altLang="en-US" dirty="0"/>
              <a:t>将爬虫任务及服务器在</a:t>
            </a:r>
            <a:r>
              <a:rPr lang="en-US" altLang="zh-CN" dirty="0" err="1"/>
              <a:t>Mysql</a:t>
            </a:r>
            <a:r>
              <a:rPr lang="zh-CN" altLang="en-US" dirty="0"/>
              <a:t>中关联</a:t>
            </a:r>
            <a:endParaRPr lang="en-US" altLang="zh-CN" dirty="0"/>
          </a:p>
          <a:p>
            <a:pPr>
              <a:buFont typeface="Wingdings" pitchFamily="2" charset="2"/>
              <a:buChar char="Ø"/>
            </a:pPr>
            <a:endParaRPr lang="en-US" altLang="zh-CN" dirty="0"/>
          </a:p>
        </p:txBody>
      </p:sp>
      <p:pic>
        <p:nvPicPr>
          <p:cNvPr id="8" name="图片 7">
            <a:extLst>
              <a:ext uri="{FF2B5EF4-FFF2-40B4-BE49-F238E27FC236}">
                <a16:creationId xmlns:a16="http://schemas.microsoft.com/office/drawing/2014/main" id="{8B18F6B8-5BA4-464E-AE80-25E9B0E1EA99}"/>
              </a:ext>
            </a:extLst>
          </p:cNvPr>
          <p:cNvPicPr>
            <a:picLocks noChangeAspect="1"/>
          </p:cNvPicPr>
          <p:nvPr/>
        </p:nvPicPr>
        <p:blipFill>
          <a:blip r:embed="rId2"/>
          <a:stretch>
            <a:fillRect/>
          </a:stretch>
        </p:blipFill>
        <p:spPr>
          <a:xfrm>
            <a:off x="5473398" y="0"/>
            <a:ext cx="6718601" cy="6858000"/>
          </a:xfrm>
          <a:prstGeom prst="rect">
            <a:avLst/>
          </a:prstGeom>
        </p:spPr>
      </p:pic>
    </p:spTree>
    <p:extLst>
      <p:ext uri="{BB962C8B-B14F-4D97-AF65-F5344CB8AC3E}">
        <p14:creationId xmlns:p14="http://schemas.microsoft.com/office/powerpoint/2010/main" val="389398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61644-5DBA-41B3-8556-55261343A1FA}"/>
              </a:ext>
            </a:extLst>
          </p:cNvPr>
          <p:cNvSpPr>
            <a:spLocks noGrp="1"/>
          </p:cNvSpPr>
          <p:nvPr>
            <p:ph type="title"/>
          </p:nvPr>
        </p:nvSpPr>
        <p:spPr/>
        <p:txBody>
          <a:bodyPr/>
          <a:lstStyle/>
          <a:p>
            <a:r>
              <a:rPr lang="zh-CN" altLang="en-US" dirty="0"/>
              <a:t>关键用例展示</a:t>
            </a:r>
          </a:p>
        </p:txBody>
      </p:sp>
      <p:sp>
        <p:nvSpPr>
          <p:cNvPr id="7" name="内容占位符 2">
            <a:extLst>
              <a:ext uri="{FF2B5EF4-FFF2-40B4-BE49-F238E27FC236}">
                <a16:creationId xmlns:a16="http://schemas.microsoft.com/office/drawing/2014/main" id="{EB22A1C2-DE06-4107-B0F0-C8A4E99D9AC4}"/>
              </a:ext>
            </a:extLst>
          </p:cNvPr>
          <p:cNvSpPr txBox="1">
            <a:spLocks/>
          </p:cNvSpPr>
          <p:nvPr/>
        </p:nvSpPr>
        <p:spPr>
          <a:xfrm>
            <a:off x="154582" y="1576861"/>
            <a:ext cx="539682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zh-CN" altLang="en-US" dirty="0"/>
              <a:t> 关键用例：挂起任务</a:t>
            </a:r>
          </a:p>
          <a:p>
            <a:r>
              <a:rPr lang="zh-CN" altLang="en-US" dirty="0"/>
              <a:t>功能：将位于某个服务器上的正在运行的任务转为挂起状态</a:t>
            </a:r>
            <a:endParaRPr lang="en-US" altLang="zh-CN" dirty="0"/>
          </a:p>
          <a:p>
            <a:r>
              <a:rPr lang="zh-CN" altLang="en-US" dirty="0"/>
              <a:t>实现过程：</a:t>
            </a:r>
            <a:endParaRPr lang="en-US" altLang="zh-CN" dirty="0"/>
          </a:p>
          <a:p>
            <a:pPr marL="0" indent="0">
              <a:buNone/>
            </a:pPr>
            <a:r>
              <a:rPr lang="en-US" altLang="zh-CN" dirty="0"/>
              <a:t>-&gt; </a:t>
            </a:r>
            <a:r>
              <a:rPr lang="zh-CN" altLang="en-US" dirty="0"/>
              <a:t>在关系数据库</a:t>
            </a:r>
            <a:r>
              <a:rPr lang="en-US" altLang="zh-CN" dirty="0"/>
              <a:t>MySQL</a:t>
            </a:r>
            <a:r>
              <a:rPr lang="zh-CN" altLang="en-US" dirty="0"/>
              <a:t>中查询任务所在的服务器节点位置</a:t>
            </a:r>
            <a:endParaRPr lang="en-US" altLang="zh-CN" dirty="0"/>
          </a:p>
          <a:p>
            <a:pPr marL="0" indent="0">
              <a:buNone/>
            </a:pPr>
            <a:r>
              <a:rPr lang="en-US" altLang="zh-CN" dirty="0"/>
              <a:t>-&gt; </a:t>
            </a:r>
            <a:r>
              <a:rPr lang="zh-CN" altLang="en-US" dirty="0"/>
              <a:t>发送任务</a:t>
            </a:r>
            <a:r>
              <a:rPr lang="en-US" altLang="zh-CN" dirty="0"/>
              <a:t>ID</a:t>
            </a:r>
            <a:r>
              <a:rPr lang="zh-CN" altLang="en-US" dirty="0"/>
              <a:t>及挂起请求到该服务器</a:t>
            </a:r>
            <a:endParaRPr lang="en-US" altLang="zh-CN" dirty="0"/>
          </a:p>
          <a:p>
            <a:pPr marL="0" indent="0">
              <a:buNone/>
            </a:pPr>
            <a:r>
              <a:rPr lang="en-US" altLang="zh-CN" dirty="0"/>
              <a:t>-&gt; </a:t>
            </a:r>
            <a:r>
              <a:rPr lang="zh-CN" altLang="en-US" dirty="0"/>
              <a:t>更新</a:t>
            </a:r>
            <a:r>
              <a:rPr lang="en-US" altLang="zh-CN" dirty="0"/>
              <a:t>MySQL</a:t>
            </a:r>
            <a:r>
              <a:rPr lang="zh-CN" altLang="en-US" dirty="0"/>
              <a:t>中的任务状态</a:t>
            </a:r>
            <a:endParaRPr lang="en-US" altLang="zh-CN" dirty="0"/>
          </a:p>
          <a:p>
            <a:pPr marL="0" indent="0">
              <a:buNone/>
            </a:pPr>
            <a:endParaRPr lang="en-US" altLang="zh-CN" dirty="0"/>
          </a:p>
        </p:txBody>
      </p:sp>
      <p:pic>
        <p:nvPicPr>
          <p:cNvPr id="3" name="图片 2">
            <a:extLst>
              <a:ext uri="{FF2B5EF4-FFF2-40B4-BE49-F238E27FC236}">
                <a16:creationId xmlns:a16="http://schemas.microsoft.com/office/drawing/2014/main" id="{3EE7E961-7D79-4A06-9925-F2B77E785D75}"/>
              </a:ext>
            </a:extLst>
          </p:cNvPr>
          <p:cNvPicPr>
            <a:picLocks noChangeAspect="1"/>
          </p:cNvPicPr>
          <p:nvPr/>
        </p:nvPicPr>
        <p:blipFill>
          <a:blip r:embed="rId2"/>
          <a:stretch>
            <a:fillRect/>
          </a:stretch>
        </p:blipFill>
        <p:spPr>
          <a:xfrm>
            <a:off x="6053142" y="0"/>
            <a:ext cx="6138858" cy="6858000"/>
          </a:xfrm>
          <a:prstGeom prst="rect">
            <a:avLst/>
          </a:prstGeom>
        </p:spPr>
      </p:pic>
    </p:spTree>
    <p:extLst>
      <p:ext uri="{BB962C8B-B14F-4D97-AF65-F5344CB8AC3E}">
        <p14:creationId xmlns:p14="http://schemas.microsoft.com/office/powerpoint/2010/main" val="269801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61644-5DBA-41B3-8556-55261343A1FA}"/>
              </a:ext>
            </a:extLst>
          </p:cNvPr>
          <p:cNvSpPr>
            <a:spLocks noGrp="1"/>
          </p:cNvSpPr>
          <p:nvPr>
            <p:ph type="title"/>
          </p:nvPr>
        </p:nvSpPr>
        <p:spPr/>
        <p:txBody>
          <a:bodyPr/>
          <a:lstStyle/>
          <a:p>
            <a:r>
              <a:rPr lang="zh-CN" altLang="en-US" dirty="0"/>
              <a:t>关键用例展示</a:t>
            </a:r>
          </a:p>
        </p:txBody>
      </p:sp>
      <p:sp>
        <p:nvSpPr>
          <p:cNvPr id="7" name="内容占位符 2">
            <a:extLst>
              <a:ext uri="{FF2B5EF4-FFF2-40B4-BE49-F238E27FC236}">
                <a16:creationId xmlns:a16="http://schemas.microsoft.com/office/drawing/2014/main" id="{EB22A1C2-DE06-4107-B0F0-C8A4E99D9AC4}"/>
              </a:ext>
            </a:extLst>
          </p:cNvPr>
          <p:cNvSpPr txBox="1">
            <a:spLocks/>
          </p:cNvSpPr>
          <p:nvPr/>
        </p:nvSpPr>
        <p:spPr>
          <a:xfrm>
            <a:off x="154582" y="1576861"/>
            <a:ext cx="539682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zh-CN" altLang="en-US" dirty="0"/>
              <a:t> 关键用例：停用服务器节点</a:t>
            </a:r>
          </a:p>
          <a:p>
            <a:r>
              <a:rPr lang="zh-CN" altLang="en-US" dirty="0"/>
              <a:t>功能：停用某一正在运行的服务器节点，挂起其上运行的所有爬虫任务</a:t>
            </a:r>
            <a:endParaRPr lang="en-US" altLang="zh-CN" dirty="0"/>
          </a:p>
          <a:p>
            <a:r>
              <a:rPr lang="zh-CN" altLang="en-US" dirty="0"/>
              <a:t>实现过程：</a:t>
            </a:r>
            <a:endParaRPr lang="en-US" altLang="zh-CN" dirty="0"/>
          </a:p>
          <a:p>
            <a:pPr marL="0" indent="0">
              <a:buNone/>
            </a:pPr>
            <a:r>
              <a:rPr lang="en-US" altLang="zh-CN" dirty="0"/>
              <a:t>-&gt; </a:t>
            </a:r>
            <a:r>
              <a:rPr lang="zh-CN" altLang="en-US" dirty="0"/>
              <a:t>验证系统中存在该服务器节点</a:t>
            </a:r>
            <a:endParaRPr lang="en-US" altLang="zh-CN" dirty="0"/>
          </a:p>
          <a:p>
            <a:pPr marL="0" indent="0">
              <a:buNone/>
            </a:pPr>
            <a:r>
              <a:rPr lang="en-US" altLang="zh-CN" dirty="0"/>
              <a:t>-&gt; </a:t>
            </a:r>
            <a:r>
              <a:rPr lang="zh-CN" altLang="en-US" dirty="0"/>
              <a:t>将服务器节点上的全部任务挂起并更新</a:t>
            </a:r>
            <a:r>
              <a:rPr lang="en-US" altLang="zh-CN" dirty="0"/>
              <a:t>   </a:t>
            </a:r>
            <a:r>
              <a:rPr lang="zh-CN" altLang="en-US" dirty="0"/>
              <a:t>关系数据库中的任务状态</a:t>
            </a:r>
            <a:endParaRPr lang="en-US" altLang="zh-CN" dirty="0"/>
          </a:p>
          <a:p>
            <a:pPr marL="0" indent="0">
              <a:buNone/>
            </a:pPr>
            <a:r>
              <a:rPr lang="en-US" altLang="zh-CN" dirty="0"/>
              <a:t>-&gt; </a:t>
            </a:r>
            <a:r>
              <a:rPr lang="zh-CN" altLang="en-US" dirty="0"/>
              <a:t>更新</a:t>
            </a:r>
            <a:r>
              <a:rPr lang="en-US" altLang="zh-CN" dirty="0"/>
              <a:t>MySQL</a:t>
            </a:r>
            <a:r>
              <a:rPr lang="zh-CN" altLang="en-US" dirty="0"/>
              <a:t>中的服务器状态</a:t>
            </a:r>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CB6EB703-F658-47B4-89C1-EC96D3B732A0}"/>
              </a:ext>
            </a:extLst>
          </p:cNvPr>
          <p:cNvPicPr>
            <a:picLocks noChangeAspect="1"/>
          </p:cNvPicPr>
          <p:nvPr/>
        </p:nvPicPr>
        <p:blipFill>
          <a:blip r:embed="rId3"/>
          <a:stretch>
            <a:fillRect/>
          </a:stretch>
        </p:blipFill>
        <p:spPr>
          <a:xfrm>
            <a:off x="5480919" y="1329324"/>
            <a:ext cx="6650410" cy="5291386"/>
          </a:xfrm>
          <a:prstGeom prst="rect">
            <a:avLst/>
          </a:prstGeom>
        </p:spPr>
      </p:pic>
    </p:spTree>
    <p:extLst>
      <p:ext uri="{BB962C8B-B14F-4D97-AF65-F5344CB8AC3E}">
        <p14:creationId xmlns:p14="http://schemas.microsoft.com/office/powerpoint/2010/main" val="5004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非功能需求：反爬虫</a:t>
            </a:r>
          </a:p>
        </p:txBody>
      </p:sp>
      <p:pic>
        <p:nvPicPr>
          <p:cNvPr id="7" name="图片 6">
            <a:extLst>
              <a:ext uri="{FF2B5EF4-FFF2-40B4-BE49-F238E27FC236}">
                <a16:creationId xmlns:a16="http://schemas.microsoft.com/office/drawing/2014/main" id="{29EA4BF9-0EEA-4361-8992-D750D351826E}"/>
              </a:ext>
            </a:extLst>
          </p:cNvPr>
          <p:cNvPicPr/>
          <p:nvPr/>
        </p:nvPicPr>
        <p:blipFill>
          <a:blip r:embed="rId3"/>
          <a:stretch>
            <a:fillRect/>
          </a:stretch>
        </p:blipFill>
        <p:spPr>
          <a:xfrm>
            <a:off x="5336216" y="237290"/>
            <a:ext cx="6650934" cy="6579668"/>
          </a:xfrm>
          <a:prstGeom prst="rect">
            <a:avLst/>
          </a:prstGeom>
        </p:spPr>
      </p:pic>
      <p:sp>
        <p:nvSpPr>
          <p:cNvPr id="9" name="内容占位符 2">
            <a:extLst>
              <a:ext uri="{FF2B5EF4-FFF2-40B4-BE49-F238E27FC236}">
                <a16:creationId xmlns:a16="http://schemas.microsoft.com/office/drawing/2014/main" id="{2A333229-C1B3-4E20-AD03-44DDB3CADC43}"/>
              </a:ext>
            </a:extLst>
          </p:cNvPr>
          <p:cNvSpPr txBox="1">
            <a:spLocks/>
          </p:cNvSpPr>
          <p:nvPr/>
        </p:nvSpPr>
        <p:spPr>
          <a:xfrm>
            <a:off x="154583" y="1576861"/>
            <a:ext cx="5089134"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zh-CN" altLang="en-US" dirty="0"/>
              <a:t>反爬虫手段</a:t>
            </a:r>
            <a:endParaRPr lang="en-US" altLang="zh-CN" dirty="0"/>
          </a:p>
          <a:p>
            <a:pPr>
              <a:buFont typeface="Wingdings" pitchFamily="2" charset="2"/>
              <a:buChar char="Ø"/>
            </a:pPr>
            <a:r>
              <a:rPr lang="en-US" altLang="zh-CN" dirty="0"/>
              <a:t> </a:t>
            </a:r>
            <a:r>
              <a:rPr lang="en-US" altLang="zh-CN" dirty="0" err="1"/>
              <a:t>ip</a:t>
            </a:r>
            <a:r>
              <a:rPr lang="zh-CN" altLang="zh-CN" dirty="0"/>
              <a:t>地址验证</a:t>
            </a:r>
          </a:p>
          <a:p>
            <a:pPr>
              <a:buFont typeface="Wingdings" pitchFamily="2" charset="2"/>
              <a:buChar char="Ø"/>
            </a:pPr>
            <a:r>
              <a:rPr lang="en-US" altLang="zh-CN" dirty="0"/>
              <a:t> </a:t>
            </a:r>
            <a:r>
              <a:rPr lang="zh-CN" altLang="zh-CN" dirty="0"/>
              <a:t>禁用</a:t>
            </a:r>
            <a:r>
              <a:rPr lang="en-US" altLang="zh-CN" dirty="0"/>
              <a:t>Cookie</a:t>
            </a:r>
          </a:p>
          <a:p>
            <a:pPr>
              <a:buFont typeface="Wingdings" pitchFamily="2" charset="2"/>
              <a:buChar char="Ø"/>
            </a:pPr>
            <a:r>
              <a:rPr lang="en-US" altLang="zh-CN" dirty="0"/>
              <a:t> </a:t>
            </a:r>
            <a:r>
              <a:rPr lang="zh-CN" altLang="zh-CN" dirty="0"/>
              <a:t>爬虫规则文件</a:t>
            </a:r>
            <a:endParaRPr lang="en-US" altLang="zh-CN" dirty="0"/>
          </a:p>
          <a:p>
            <a:pPr>
              <a:buFont typeface="Wingdings" pitchFamily="2" charset="2"/>
              <a:buChar char="Ø"/>
            </a:pPr>
            <a:r>
              <a:rPr lang="en-US" altLang="zh-CN" dirty="0"/>
              <a:t> </a:t>
            </a:r>
            <a:r>
              <a:rPr lang="zh-CN" altLang="zh-CN" dirty="0"/>
              <a:t>限制访问频率</a:t>
            </a:r>
            <a:endParaRPr lang="en-US" altLang="zh-CN" dirty="0"/>
          </a:p>
          <a:p>
            <a:pPr>
              <a:buFont typeface="Wingdings" pitchFamily="2" charset="2"/>
              <a:buChar char="Ø"/>
            </a:pPr>
            <a:r>
              <a:rPr lang="en-US" altLang="zh-CN" dirty="0"/>
              <a:t> </a:t>
            </a:r>
            <a:r>
              <a:rPr lang="zh-CN" altLang="zh-CN" dirty="0"/>
              <a:t>图形验证码</a:t>
            </a:r>
            <a:endParaRPr lang="en-US" altLang="zh-CN" dirty="0"/>
          </a:p>
          <a:p>
            <a:pPr>
              <a:buFont typeface="Wingdings" pitchFamily="2" charset="2"/>
              <a:buChar char="Ø"/>
            </a:pPr>
            <a:r>
              <a:rPr lang="en-US" altLang="zh-CN" dirty="0"/>
              <a:t> </a:t>
            </a:r>
            <a:r>
              <a:rPr lang="zh-CN" altLang="zh-CN" dirty="0">
                <a:solidFill>
                  <a:srgbClr val="FF0000"/>
                </a:solidFill>
              </a:rPr>
              <a:t>动态页面加载</a:t>
            </a:r>
            <a:endParaRPr lang="en-US" altLang="zh-CN" dirty="0">
              <a:solidFill>
                <a:srgbClr val="FF0000"/>
              </a:solidFill>
            </a:endParaRPr>
          </a:p>
          <a:p>
            <a:pPr marL="0" indent="0">
              <a:buNone/>
            </a:pPr>
            <a:r>
              <a:rPr lang="en-US" altLang="zh-CN" dirty="0"/>
              <a:t>-&gt; </a:t>
            </a:r>
            <a:r>
              <a:rPr lang="zh-CN" altLang="en-US" dirty="0"/>
              <a:t>同时结合</a:t>
            </a:r>
            <a:r>
              <a:rPr lang="en-US" altLang="zh-CN" dirty="0"/>
              <a:t>Scrapy</a:t>
            </a:r>
            <a:r>
              <a:rPr lang="zh-CN" altLang="en-US" dirty="0"/>
              <a:t>爬取静态元素的效率和</a:t>
            </a:r>
            <a:r>
              <a:rPr lang="en-US" altLang="zh-CN" dirty="0"/>
              <a:t>Selenium </a:t>
            </a:r>
            <a:r>
              <a:rPr lang="zh-CN" altLang="en-US" dirty="0"/>
              <a:t>处理动态页面的简易来改进爬虫机制</a:t>
            </a:r>
            <a:endParaRPr lang="zh-CN" altLang="zh-CN" dirty="0"/>
          </a:p>
          <a:p>
            <a:pPr>
              <a:buFont typeface="Wingdings" pitchFamily="2" charset="2"/>
              <a:buChar char="Ø"/>
            </a:pPr>
            <a:endParaRPr lang="zh-CN" altLang="zh-CN" dirty="0"/>
          </a:p>
          <a:p>
            <a:pPr>
              <a:buFont typeface="Wingdings" pitchFamily="2" charset="2"/>
              <a:buChar char="Ø"/>
            </a:pPr>
            <a:endParaRPr lang="zh-CN" altLang="zh-CN" dirty="0"/>
          </a:p>
          <a:p>
            <a:pPr>
              <a:buFont typeface="Wingdings" pitchFamily="2" charset="2"/>
              <a:buChar char="Ø"/>
            </a:pPr>
            <a:endParaRPr lang="zh-CN" altLang="zh-CN" dirty="0"/>
          </a:p>
          <a:p>
            <a:pPr>
              <a:buFont typeface="Wingdings" pitchFamily="2" charset="2"/>
              <a:buChar char="Ø"/>
            </a:pPr>
            <a:endParaRPr lang="zh-CN" altLang="en-US" dirty="0"/>
          </a:p>
        </p:txBody>
      </p:sp>
    </p:spTree>
    <p:extLst>
      <p:ext uri="{BB962C8B-B14F-4D97-AF65-F5344CB8AC3E}">
        <p14:creationId xmlns:p14="http://schemas.microsoft.com/office/powerpoint/2010/main" val="356267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  录</a:t>
            </a:r>
            <a:endParaRPr lang="zh-CN" altLang="en-US" dirty="0"/>
          </a:p>
        </p:txBody>
      </p:sp>
      <p:sp>
        <p:nvSpPr>
          <p:cNvPr id="3" name="文本占位符 2"/>
          <p:cNvSpPr>
            <a:spLocks noGrp="1"/>
          </p:cNvSpPr>
          <p:nvPr>
            <p:ph type="body" sz="quarter" idx="11"/>
          </p:nvPr>
        </p:nvSpPr>
        <p:spPr>
          <a:xfrm>
            <a:off x="4913083" y="1255177"/>
            <a:ext cx="4678178" cy="507855"/>
          </a:xfrm>
        </p:spPr>
        <p:txBody>
          <a:bodyPr>
            <a:normAutofit lnSpcReduction="10000"/>
          </a:bodyPr>
          <a:lstStyle/>
          <a:p>
            <a:r>
              <a:rPr lang="en-US" altLang="zh-CN" dirty="0" smtClean="0"/>
              <a:t>1.</a:t>
            </a:r>
            <a:r>
              <a:rPr lang="zh-CN" altLang="en-US" dirty="0" smtClean="0"/>
              <a:t>整体架构</a:t>
            </a:r>
            <a:endParaRPr lang="zh-CN" altLang="en-US" dirty="0"/>
          </a:p>
        </p:txBody>
      </p:sp>
      <p:sp>
        <p:nvSpPr>
          <p:cNvPr id="4" name="文本占位符 3"/>
          <p:cNvSpPr>
            <a:spLocks noGrp="1"/>
          </p:cNvSpPr>
          <p:nvPr>
            <p:ph type="body" sz="quarter" idx="12"/>
          </p:nvPr>
        </p:nvSpPr>
        <p:spPr>
          <a:xfrm>
            <a:off x="4913083" y="2215125"/>
            <a:ext cx="4678178" cy="507855"/>
          </a:xfrm>
        </p:spPr>
        <p:txBody>
          <a:bodyPr>
            <a:noAutofit/>
          </a:bodyPr>
          <a:lstStyle/>
          <a:p>
            <a:r>
              <a:rPr lang="en-US" altLang="zh-CN" dirty="0" smtClean="0">
                <a:solidFill>
                  <a:schemeClr val="tx1">
                    <a:lumMod val="25000"/>
                    <a:lumOff val="75000"/>
                  </a:schemeClr>
                </a:solidFill>
              </a:rPr>
              <a:t>2.Scrapy</a:t>
            </a:r>
            <a:r>
              <a:rPr lang="zh-CN" altLang="en-US" dirty="0" smtClean="0">
                <a:solidFill>
                  <a:schemeClr val="tx1">
                    <a:lumMod val="25000"/>
                    <a:lumOff val="75000"/>
                  </a:schemeClr>
                </a:solidFill>
              </a:rPr>
              <a:t>框架需求分析</a:t>
            </a:r>
            <a:endParaRPr lang="zh-CN" altLang="en-US" dirty="0">
              <a:solidFill>
                <a:schemeClr val="tx1">
                  <a:lumMod val="25000"/>
                  <a:lumOff val="75000"/>
                </a:schemeClr>
              </a:solidFill>
            </a:endParaRPr>
          </a:p>
        </p:txBody>
      </p:sp>
      <p:sp>
        <p:nvSpPr>
          <p:cNvPr id="5" name="文本占位符 4"/>
          <p:cNvSpPr>
            <a:spLocks noGrp="1"/>
          </p:cNvSpPr>
          <p:nvPr>
            <p:ph type="body" sz="quarter" idx="13"/>
          </p:nvPr>
        </p:nvSpPr>
        <p:spPr>
          <a:xfrm>
            <a:off x="4913083" y="3175073"/>
            <a:ext cx="4678178" cy="507855"/>
          </a:xfrm>
        </p:spPr>
        <p:txBody>
          <a:bodyPr>
            <a:noAutofit/>
          </a:bodyPr>
          <a:lstStyle/>
          <a:p>
            <a:r>
              <a:rPr lang="en-US" altLang="zh-CN" dirty="0" smtClean="0">
                <a:solidFill>
                  <a:schemeClr val="tx1">
                    <a:lumMod val="25000"/>
                    <a:lumOff val="75000"/>
                  </a:schemeClr>
                </a:solidFill>
              </a:rPr>
              <a:t>3.EasySpider</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6" name="文本占位符 5"/>
          <p:cNvSpPr>
            <a:spLocks noGrp="1"/>
          </p:cNvSpPr>
          <p:nvPr>
            <p:ph type="body" sz="quarter" idx="14"/>
          </p:nvPr>
        </p:nvSpPr>
        <p:spPr>
          <a:xfrm>
            <a:off x="4913083" y="4135021"/>
            <a:ext cx="4678178" cy="507855"/>
          </a:xfrm>
        </p:spPr>
        <p:txBody>
          <a:bodyPr>
            <a:normAutofit lnSpcReduction="10000"/>
          </a:bodyPr>
          <a:lstStyle/>
          <a:p>
            <a:r>
              <a:rPr lang="en-US" altLang="zh-CN" dirty="0" smtClean="0">
                <a:solidFill>
                  <a:schemeClr val="tx1">
                    <a:lumMod val="25000"/>
                    <a:lumOff val="75000"/>
                  </a:schemeClr>
                </a:solidFill>
              </a:rPr>
              <a:t>4.Scrapyd</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7" name="文本占位符 6"/>
          <p:cNvSpPr>
            <a:spLocks noGrp="1"/>
          </p:cNvSpPr>
          <p:nvPr>
            <p:ph type="body" sz="quarter" idx="15"/>
          </p:nvPr>
        </p:nvSpPr>
        <p:spPr>
          <a:xfrm>
            <a:off x="4913083" y="5094969"/>
            <a:ext cx="4678178" cy="507855"/>
          </a:xfrm>
        </p:spPr>
        <p:txBody>
          <a:bodyPr>
            <a:noAutofit/>
          </a:bodyPr>
          <a:lstStyle/>
          <a:p>
            <a:r>
              <a:rPr lang="en-US" altLang="zh-CN" dirty="0" smtClean="0">
                <a:solidFill>
                  <a:schemeClr val="tx1">
                    <a:lumMod val="25000"/>
                    <a:lumOff val="75000"/>
                  </a:schemeClr>
                </a:solidFill>
              </a:rPr>
              <a:t>5.</a:t>
            </a:r>
            <a:r>
              <a:rPr lang="zh-CN" altLang="en-US" dirty="0" smtClean="0">
                <a:solidFill>
                  <a:schemeClr val="tx1">
                    <a:lumMod val="25000"/>
                    <a:lumOff val="75000"/>
                  </a:schemeClr>
                </a:solidFill>
              </a:rPr>
              <a:t>计划书改进和实验</a:t>
            </a:r>
            <a:r>
              <a:rPr lang="en-US" altLang="zh-CN" dirty="0" smtClean="0">
                <a:solidFill>
                  <a:schemeClr val="tx1">
                    <a:lumMod val="25000"/>
                    <a:lumOff val="75000"/>
                  </a:schemeClr>
                </a:solidFill>
              </a:rPr>
              <a:t>6~8</a:t>
            </a:r>
            <a:endParaRPr lang="zh-CN" altLang="en-US" dirty="0">
              <a:solidFill>
                <a:schemeClr val="tx1">
                  <a:lumMod val="25000"/>
                  <a:lumOff val="75000"/>
                </a:schemeClr>
              </a:solidFill>
            </a:endParaRPr>
          </a:p>
        </p:txBody>
      </p:sp>
    </p:spTree>
    <p:extLst>
      <p:ext uri="{BB962C8B-B14F-4D97-AF65-F5344CB8AC3E}">
        <p14:creationId xmlns:p14="http://schemas.microsoft.com/office/powerpoint/2010/main" val="308800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  录</a:t>
            </a:r>
            <a:endParaRPr lang="zh-CN" altLang="en-US" dirty="0"/>
          </a:p>
        </p:txBody>
      </p:sp>
      <p:sp>
        <p:nvSpPr>
          <p:cNvPr id="3" name="文本占位符 2"/>
          <p:cNvSpPr>
            <a:spLocks noGrp="1"/>
          </p:cNvSpPr>
          <p:nvPr>
            <p:ph type="body" sz="quarter" idx="11"/>
          </p:nvPr>
        </p:nvSpPr>
        <p:spPr>
          <a:xfrm>
            <a:off x="4913083" y="1255177"/>
            <a:ext cx="4678178" cy="507855"/>
          </a:xfrm>
        </p:spPr>
        <p:txBody>
          <a:bodyPr>
            <a:normAutofit lnSpcReduction="10000"/>
          </a:bodyPr>
          <a:lstStyle/>
          <a:p>
            <a:r>
              <a:rPr lang="en-US" altLang="zh-CN" dirty="0" smtClean="0">
                <a:solidFill>
                  <a:schemeClr val="tx1">
                    <a:lumMod val="25000"/>
                    <a:lumOff val="75000"/>
                  </a:schemeClr>
                </a:solidFill>
              </a:rPr>
              <a:t>1.</a:t>
            </a:r>
            <a:r>
              <a:rPr lang="zh-CN" altLang="en-US" dirty="0" smtClean="0">
                <a:solidFill>
                  <a:schemeClr val="tx1">
                    <a:lumMod val="25000"/>
                    <a:lumOff val="75000"/>
                  </a:schemeClr>
                </a:solidFill>
              </a:rPr>
              <a:t>整体架构</a:t>
            </a:r>
            <a:endParaRPr lang="zh-CN" altLang="en-US" dirty="0">
              <a:solidFill>
                <a:schemeClr val="tx1">
                  <a:lumMod val="25000"/>
                  <a:lumOff val="75000"/>
                </a:schemeClr>
              </a:solidFill>
            </a:endParaRPr>
          </a:p>
        </p:txBody>
      </p:sp>
      <p:sp>
        <p:nvSpPr>
          <p:cNvPr id="4" name="文本占位符 3"/>
          <p:cNvSpPr>
            <a:spLocks noGrp="1"/>
          </p:cNvSpPr>
          <p:nvPr>
            <p:ph type="body" sz="quarter" idx="12"/>
          </p:nvPr>
        </p:nvSpPr>
        <p:spPr>
          <a:xfrm>
            <a:off x="4913083" y="2215125"/>
            <a:ext cx="4678178" cy="507855"/>
          </a:xfrm>
        </p:spPr>
        <p:txBody>
          <a:bodyPr>
            <a:noAutofit/>
          </a:bodyPr>
          <a:lstStyle/>
          <a:p>
            <a:r>
              <a:rPr lang="en-US" altLang="zh-CN" dirty="0" smtClean="0">
                <a:solidFill>
                  <a:schemeClr val="tx1">
                    <a:lumMod val="25000"/>
                    <a:lumOff val="75000"/>
                  </a:schemeClr>
                </a:solidFill>
              </a:rPr>
              <a:t>2.Scrapy</a:t>
            </a:r>
            <a:r>
              <a:rPr lang="zh-CN" altLang="en-US" dirty="0" smtClean="0">
                <a:solidFill>
                  <a:schemeClr val="tx1">
                    <a:lumMod val="25000"/>
                    <a:lumOff val="75000"/>
                  </a:schemeClr>
                </a:solidFill>
              </a:rPr>
              <a:t>框架需求分析</a:t>
            </a:r>
            <a:endParaRPr lang="zh-CN" altLang="en-US" dirty="0">
              <a:solidFill>
                <a:schemeClr val="tx1">
                  <a:lumMod val="25000"/>
                  <a:lumOff val="75000"/>
                </a:schemeClr>
              </a:solidFill>
            </a:endParaRPr>
          </a:p>
        </p:txBody>
      </p:sp>
      <p:sp>
        <p:nvSpPr>
          <p:cNvPr id="5" name="文本占位符 4"/>
          <p:cNvSpPr>
            <a:spLocks noGrp="1"/>
          </p:cNvSpPr>
          <p:nvPr>
            <p:ph type="body" sz="quarter" idx="13"/>
          </p:nvPr>
        </p:nvSpPr>
        <p:spPr>
          <a:xfrm>
            <a:off x="4913083" y="3175073"/>
            <a:ext cx="4678178" cy="507855"/>
          </a:xfrm>
        </p:spPr>
        <p:txBody>
          <a:bodyPr>
            <a:noAutofit/>
          </a:bodyPr>
          <a:lstStyle/>
          <a:p>
            <a:r>
              <a:rPr lang="en-US" altLang="zh-CN" dirty="0" smtClean="0">
                <a:solidFill>
                  <a:schemeClr val="tx1">
                    <a:lumMod val="25000"/>
                    <a:lumOff val="75000"/>
                  </a:schemeClr>
                </a:solidFill>
              </a:rPr>
              <a:t>3.EasySpider</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6" name="文本占位符 5"/>
          <p:cNvSpPr>
            <a:spLocks noGrp="1"/>
          </p:cNvSpPr>
          <p:nvPr>
            <p:ph type="body" sz="quarter" idx="14"/>
          </p:nvPr>
        </p:nvSpPr>
        <p:spPr>
          <a:xfrm>
            <a:off x="4913083" y="4135021"/>
            <a:ext cx="4678178" cy="507855"/>
          </a:xfrm>
        </p:spPr>
        <p:txBody>
          <a:bodyPr>
            <a:normAutofit lnSpcReduction="10000"/>
          </a:bodyPr>
          <a:lstStyle/>
          <a:p>
            <a:r>
              <a:rPr lang="en-US" altLang="zh-CN" dirty="0" smtClean="0"/>
              <a:t>4.Scrapyd</a:t>
            </a:r>
            <a:r>
              <a:rPr lang="zh-CN" altLang="en-US" dirty="0" smtClean="0"/>
              <a:t>需求分析</a:t>
            </a:r>
            <a:endParaRPr lang="zh-CN" altLang="en-US" dirty="0"/>
          </a:p>
        </p:txBody>
      </p:sp>
      <p:sp>
        <p:nvSpPr>
          <p:cNvPr id="7" name="文本占位符 6"/>
          <p:cNvSpPr>
            <a:spLocks noGrp="1"/>
          </p:cNvSpPr>
          <p:nvPr>
            <p:ph type="body" sz="quarter" idx="15"/>
          </p:nvPr>
        </p:nvSpPr>
        <p:spPr>
          <a:xfrm>
            <a:off x="4913083" y="5094969"/>
            <a:ext cx="4678178" cy="507855"/>
          </a:xfrm>
        </p:spPr>
        <p:txBody>
          <a:bodyPr>
            <a:noAutofit/>
          </a:bodyPr>
          <a:lstStyle/>
          <a:p>
            <a:r>
              <a:rPr lang="en-US" altLang="zh-CN" dirty="0" smtClean="0">
                <a:solidFill>
                  <a:schemeClr val="tx1">
                    <a:lumMod val="25000"/>
                    <a:lumOff val="75000"/>
                  </a:schemeClr>
                </a:solidFill>
              </a:rPr>
              <a:t>5.</a:t>
            </a:r>
            <a:r>
              <a:rPr lang="zh-CN" altLang="en-US" dirty="0" smtClean="0">
                <a:solidFill>
                  <a:schemeClr val="tx1">
                    <a:lumMod val="25000"/>
                    <a:lumOff val="75000"/>
                  </a:schemeClr>
                </a:solidFill>
              </a:rPr>
              <a:t>计划书改进和实验</a:t>
            </a:r>
            <a:r>
              <a:rPr lang="en-US" altLang="zh-CN" dirty="0" smtClean="0">
                <a:solidFill>
                  <a:schemeClr val="tx1">
                    <a:lumMod val="25000"/>
                    <a:lumOff val="75000"/>
                  </a:schemeClr>
                </a:solidFill>
              </a:rPr>
              <a:t>6~8</a:t>
            </a:r>
            <a:endParaRPr lang="zh-CN" altLang="en-US" dirty="0">
              <a:solidFill>
                <a:schemeClr val="tx1">
                  <a:lumMod val="25000"/>
                  <a:lumOff val="75000"/>
                </a:schemeClr>
              </a:solidFill>
            </a:endParaRPr>
          </a:p>
        </p:txBody>
      </p:sp>
    </p:spTree>
    <p:extLst>
      <p:ext uri="{BB962C8B-B14F-4D97-AF65-F5344CB8AC3E}">
        <p14:creationId xmlns:p14="http://schemas.microsoft.com/office/powerpoint/2010/main" val="220414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00A58C-44A7-4B25-9AC3-44F6CA3500D3}"/>
              </a:ext>
            </a:extLst>
          </p:cNvPr>
          <p:cNvSpPr>
            <a:spLocks noGrp="1"/>
          </p:cNvSpPr>
          <p:nvPr>
            <p:ph type="title"/>
          </p:nvPr>
        </p:nvSpPr>
        <p:spPr/>
        <p:txBody>
          <a:bodyPr/>
          <a:lstStyle/>
          <a:p>
            <a:r>
              <a:rPr lang="en-US" altLang="zh-CN" dirty="0" err="1" smtClean="0"/>
              <a:t>Scrapyd</a:t>
            </a:r>
            <a:r>
              <a:rPr lang="zh-CN" altLang="en-US" dirty="0" smtClean="0"/>
              <a:t>需求分析</a:t>
            </a:r>
            <a:endParaRPr lang="en-US" dirty="0"/>
          </a:p>
        </p:txBody>
      </p:sp>
      <p:sp>
        <p:nvSpPr>
          <p:cNvPr id="5" name="Content Placeholder 4">
            <a:extLst>
              <a:ext uri="{FF2B5EF4-FFF2-40B4-BE49-F238E27FC236}">
                <a16:creationId xmlns:a16="http://schemas.microsoft.com/office/drawing/2014/main" id="{6A9FEA7A-DF2C-4936-96CA-D229CDEB073C}"/>
              </a:ext>
            </a:extLst>
          </p:cNvPr>
          <p:cNvSpPr>
            <a:spLocks noGrp="1"/>
          </p:cNvSpPr>
          <p:nvPr>
            <p:ph idx="1"/>
          </p:nvPr>
        </p:nvSpPr>
        <p:spPr>
          <a:xfrm>
            <a:off x="7490830" y="1580444"/>
            <a:ext cx="4147003" cy="5040266"/>
          </a:xfrm>
        </p:spPr>
        <p:txBody>
          <a:bodyPr>
            <a:normAutofit lnSpcReduction="10000"/>
          </a:bodyPr>
          <a:lstStyle/>
          <a:p>
            <a:pPr marL="0" indent="0">
              <a:buNone/>
            </a:pPr>
            <a:r>
              <a:rPr lang="zh-CN" altLang="en-US" dirty="0"/>
              <a:t>包含一下 </a:t>
            </a:r>
            <a:r>
              <a:rPr lang="en-US" altLang="zh-CN" dirty="0"/>
              <a:t>11 </a:t>
            </a:r>
            <a:r>
              <a:rPr lang="zh-CN" altLang="en-US" dirty="0"/>
              <a:t>个用例：</a:t>
            </a:r>
            <a:endParaRPr lang="en-US" altLang="zh-CN" dirty="0"/>
          </a:p>
          <a:p>
            <a:r>
              <a:rPr lang="zh-CN" altLang="en-US" dirty="0"/>
              <a:t>查询守护进程状态</a:t>
            </a:r>
            <a:endParaRPr lang="en-US" altLang="zh-CN" dirty="0"/>
          </a:p>
          <a:p>
            <a:r>
              <a:rPr lang="zh-CN" altLang="en-US" dirty="0"/>
              <a:t>列出项目中可用爬虫</a:t>
            </a:r>
            <a:endParaRPr lang="en-US" altLang="zh-CN" dirty="0"/>
          </a:p>
          <a:p>
            <a:r>
              <a:rPr lang="zh-CN" altLang="en-US" dirty="0"/>
              <a:t>列出项目中各种状态下的作业</a:t>
            </a:r>
            <a:endParaRPr lang="en-US" altLang="zh-CN" dirty="0"/>
          </a:p>
          <a:p>
            <a:r>
              <a:rPr lang="zh-CN" altLang="en-US" dirty="0"/>
              <a:t>运行作业</a:t>
            </a:r>
            <a:endParaRPr lang="en-US" altLang="zh-CN" dirty="0"/>
          </a:p>
          <a:p>
            <a:r>
              <a:rPr lang="zh-CN" altLang="en-US" dirty="0"/>
              <a:t>取消作业</a:t>
            </a:r>
            <a:endParaRPr lang="en-US" altLang="zh-CN" dirty="0"/>
          </a:p>
          <a:p>
            <a:r>
              <a:rPr lang="zh-CN" altLang="en-US" dirty="0"/>
              <a:t>列出项目</a:t>
            </a:r>
            <a:endParaRPr lang="en-US" altLang="zh-CN" dirty="0"/>
          </a:p>
          <a:p>
            <a:r>
              <a:rPr lang="zh-CN" altLang="en-US" dirty="0"/>
              <a:t>删除项目</a:t>
            </a:r>
            <a:endParaRPr lang="en-US" altLang="zh-CN" dirty="0"/>
          </a:p>
          <a:p>
            <a:r>
              <a:rPr lang="zh-CN" altLang="en-US" dirty="0"/>
              <a:t>列出项目的可用版本</a:t>
            </a:r>
            <a:endParaRPr lang="en-US" altLang="zh-CN" dirty="0"/>
          </a:p>
          <a:p>
            <a:r>
              <a:rPr lang="zh-CN" altLang="en-US" dirty="0"/>
              <a:t>添加项目版本</a:t>
            </a:r>
            <a:endParaRPr lang="en-US" altLang="zh-CN" dirty="0"/>
          </a:p>
          <a:p>
            <a:r>
              <a:rPr lang="zh-CN" altLang="en-US" dirty="0"/>
              <a:t>删除项目版本</a:t>
            </a:r>
            <a:endParaRPr lang="en-US" dirty="0"/>
          </a:p>
        </p:txBody>
      </p:sp>
      <p:sp>
        <p:nvSpPr>
          <p:cNvPr id="6" name="Rectangle 5">
            <a:extLst>
              <a:ext uri="{FF2B5EF4-FFF2-40B4-BE49-F238E27FC236}">
                <a16:creationId xmlns:a16="http://schemas.microsoft.com/office/drawing/2014/main" id="{FE906CDD-A883-418E-9E30-A92A4C368239}"/>
              </a:ext>
            </a:extLst>
          </p:cNvPr>
          <p:cNvSpPr/>
          <p:nvPr/>
        </p:nvSpPr>
        <p:spPr>
          <a:xfrm>
            <a:off x="2310761" y="3476881"/>
            <a:ext cx="1727200" cy="172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t>Scrapyd</a:t>
            </a:r>
            <a:endParaRPr lang="en-US" dirty="0"/>
          </a:p>
        </p:txBody>
      </p:sp>
      <p:sp>
        <p:nvSpPr>
          <p:cNvPr id="9" name="Arrow: Right 8">
            <a:extLst>
              <a:ext uri="{FF2B5EF4-FFF2-40B4-BE49-F238E27FC236}">
                <a16:creationId xmlns:a16="http://schemas.microsoft.com/office/drawing/2014/main" id="{B0D2BF5C-9413-47F1-BA1C-D971F06C59FE}"/>
              </a:ext>
            </a:extLst>
          </p:cNvPr>
          <p:cNvSpPr/>
          <p:nvPr/>
        </p:nvSpPr>
        <p:spPr>
          <a:xfrm>
            <a:off x="543446" y="3354039"/>
            <a:ext cx="1658332" cy="821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调用</a:t>
            </a:r>
            <a:r>
              <a:rPr lang="en-US" altLang="zh-CN" dirty="0"/>
              <a:t>API</a:t>
            </a:r>
            <a:endParaRPr lang="en-US" dirty="0"/>
          </a:p>
        </p:txBody>
      </p:sp>
      <p:sp>
        <p:nvSpPr>
          <p:cNvPr id="10" name="Rectangle 9">
            <a:extLst>
              <a:ext uri="{FF2B5EF4-FFF2-40B4-BE49-F238E27FC236}">
                <a16:creationId xmlns:a16="http://schemas.microsoft.com/office/drawing/2014/main" id="{382507A1-234B-4B9F-9883-6F0AAC9C0D2E}"/>
              </a:ext>
            </a:extLst>
          </p:cNvPr>
          <p:cNvSpPr/>
          <p:nvPr/>
        </p:nvSpPr>
        <p:spPr>
          <a:xfrm>
            <a:off x="5413022" y="2810839"/>
            <a:ext cx="1365956" cy="293511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zh-CN" altLang="en-US" dirty="0"/>
              <a:t>作业队列</a:t>
            </a:r>
            <a:endParaRPr lang="en-US" dirty="0"/>
          </a:p>
        </p:txBody>
      </p:sp>
      <p:sp>
        <p:nvSpPr>
          <p:cNvPr id="11" name="Rectangle 10">
            <a:extLst>
              <a:ext uri="{FF2B5EF4-FFF2-40B4-BE49-F238E27FC236}">
                <a16:creationId xmlns:a16="http://schemas.microsoft.com/office/drawing/2014/main" id="{409E01C5-7572-4ACC-A7A8-394D77947D40}"/>
              </a:ext>
            </a:extLst>
          </p:cNvPr>
          <p:cNvSpPr/>
          <p:nvPr/>
        </p:nvSpPr>
        <p:spPr>
          <a:xfrm>
            <a:off x="5413021" y="4063906"/>
            <a:ext cx="1365955" cy="553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运行中</a:t>
            </a:r>
            <a:endParaRPr lang="en-US" dirty="0"/>
          </a:p>
        </p:txBody>
      </p:sp>
      <p:sp>
        <p:nvSpPr>
          <p:cNvPr id="15" name="Rectangle 14">
            <a:extLst>
              <a:ext uri="{FF2B5EF4-FFF2-40B4-BE49-F238E27FC236}">
                <a16:creationId xmlns:a16="http://schemas.microsoft.com/office/drawing/2014/main" id="{B734D534-7583-4C35-B8A6-A199DD03E288}"/>
              </a:ext>
            </a:extLst>
          </p:cNvPr>
          <p:cNvSpPr/>
          <p:nvPr/>
        </p:nvSpPr>
        <p:spPr>
          <a:xfrm>
            <a:off x="5413020" y="3488170"/>
            <a:ext cx="1365955" cy="5531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等待</a:t>
            </a:r>
            <a:endParaRPr lang="en-US" dirty="0"/>
          </a:p>
        </p:txBody>
      </p:sp>
      <p:cxnSp>
        <p:nvCxnSpPr>
          <p:cNvPr id="18" name="Connector: Elbow 17">
            <a:extLst>
              <a:ext uri="{FF2B5EF4-FFF2-40B4-BE49-F238E27FC236}">
                <a16:creationId xmlns:a16="http://schemas.microsoft.com/office/drawing/2014/main" id="{03EF11EE-AF72-4E29-9F9F-F35E377C3225}"/>
              </a:ext>
            </a:extLst>
          </p:cNvPr>
          <p:cNvCxnSpPr>
            <a:stCxn id="6" idx="3"/>
            <a:endCxn id="10" idx="0"/>
          </p:cNvCxnSpPr>
          <p:nvPr/>
        </p:nvCxnSpPr>
        <p:spPr>
          <a:xfrm flipV="1">
            <a:off x="4037961" y="2810839"/>
            <a:ext cx="2058039" cy="1529642"/>
          </a:xfrm>
          <a:prstGeom prst="bentConnector4">
            <a:avLst>
              <a:gd name="adj1" fmla="val 36698"/>
              <a:gd name="adj2" fmla="val 11494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7CC6E1-4E20-454A-8513-7F229FF190CD}"/>
              </a:ext>
            </a:extLst>
          </p:cNvPr>
          <p:cNvSpPr txBox="1"/>
          <p:nvPr/>
        </p:nvSpPr>
        <p:spPr>
          <a:xfrm>
            <a:off x="4724397" y="2150472"/>
            <a:ext cx="1107996" cy="369332"/>
          </a:xfrm>
          <a:prstGeom prst="rect">
            <a:avLst/>
          </a:prstGeom>
          <a:noFill/>
        </p:spPr>
        <p:txBody>
          <a:bodyPr wrap="none" rtlCol="0">
            <a:spAutoFit/>
          </a:bodyPr>
          <a:lstStyle/>
          <a:p>
            <a:r>
              <a:rPr lang="zh-CN" altLang="en-US" dirty="0"/>
              <a:t>加入队列</a:t>
            </a:r>
            <a:endParaRPr lang="en-US" dirty="0"/>
          </a:p>
        </p:txBody>
      </p:sp>
      <p:sp>
        <p:nvSpPr>
          <p:cNvPr id="24" name="Rectangle 23">
            <a:extLst>
              <a:ext uri="{FF2B5EF4-FFF2-40B4-BE49-F238E27FC236}">
                <a16:creationId xmlns:a16="http://schemas.microsoft.com/office/drawing/2014/main" id="{87AE2F49-C63A-4C12-991E-A52557645F00}"/>
              </a:ext>
            </a:extLst>
          </p:cNvPr>
          <p:cNvSpPr/>
          <p:nvPr/>
        </p:nvSpPr>
        <p:spPr>
          <a:xfrm>
            <a:off x="5413019" y="4648105"/>
            <a:ext cx="1365955" cy="5531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完成</a:t>
            </a:r>
            <a:endParaRPr lang="en-US" dirty="0"/>
          </a:p>
        </p:txBody>
      </p:sp>
      <p:sp>
        <p:nvSpPr>
          <p:cNvPr id="25" name="Arrow: Right 24">
            <a:extLst>
              <a:ext uri="{FF2B5EF4-FFF2-40B4-BE49-F238E27FC236}">
                <a16:creationId xmlns:a16="http://schemas.microsoft.com/office/drawing/2014/main" id="{BC634DD0-C854-4A2C-9B3B-8F73678E0533}"/>
              </a:ext>
            </a:extLst>
          </p:cNvPr>
          <p:cNvSpPr/>
          <p:nvPr/>
        </p:nvSpPr>
        <p:spPr>
          <a:xfrm flipH="1">
            <a:off x="474578" y="4439113"/>
            <a:ext cx="1658332" cy="82141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返回结果</a:t>
            </a:r>
            <a:endParaRPr lang="en-US" dirty="0"/>
          </a:p>
        </p:txBody>
      </p:sp>
    </p:spTree>
    <p:extLst>
      <p:ext uri="{BB962C8B-B14F-4D97-AF65-F5344CB8AC3E}">
        <p14:creationId xmlns:p14="http://schemas.microsoft.com/office/powerpoint/2010/main" val="250753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A447-ACF7-4851-8493-80C352B41D82}"/>
              </a:ext>
            </a:extLst>
          </p:cNvPr>
          <p:cNvSpPr>
            <a:spLocks noGrp="1"/>
          </p:cNvSpPr>
          <p:nvPr>
            <p:ph type="title"/>
          </p:nvPr>
        </p:nvSpPr>
        <p:spPr/>
        <p:txBody>
          <a:bodyPr/>
          <a:lstStyle/>
          <a:p>
            <a:r>
              <a:rPr lang="en-US" altLang="zh-CN" dirty="0" err="1" smtClean="0"/>
              <a:t>Scrapyd</a:t>
            </a:r>
            <a:r>
              <a:rPr lang="zh-CN" altLang="en-US" dirty="0" smtClean="0"/>
              <a:t>需求分析</a:t>
            </a:r>
            <a:r>
              <a:rPr lang="zh-CN" altLang="en-US" dirty="0"/>
              <a:t>（例）</a:t>
            </a:r>
            <a:endParaRPr lang="en-US" dirty="0"/>
          </a:p>
        </p:txBody>
      </p:sp>
      <p:pic>
        <p:nvPicPr>
          <p:cNvPr id="1026" name="Picture 4" descr="A screenshot of a social media post&#10;&#10;Description automatically generated">
            <a:extLst>
              <a:ext uri="{FF2B5EF4-FFF2-40B4-BE49-F238E27FC236}">
                <a16:creationId xmlns:a16="http://schemas.microsoft.com/office/drawing/2014/main" id="{7C605FD4-FF82-442E-A1BA-9C3154FB1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11" y="1318575"/>
            <a:ext cx="5943600" cy="5429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857B3F8-475A-4829-A248-F119B8FC916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CE58C4D3-0BE8-43C2-A247-DAA18D3EBC75}"/>
              </a:ext>
            </a:extLst>
          </p:cNvPr>
          <p:cNvSpPr>
            <a:spLocks noChangeArrowheads="1"/>
          </p:cNvSpPr>
          <p:nvPr/>
        </p:nvSpPr>
        <p:spPr bwMode="auto">
          <a:xfrm>
            <a:off x="0" y="5886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A screenshot of a cell phone&#10;&#10;Description automatically generated">
            <a:extLst>
              <a:ext uri="{FF2B5EF4-FFF2-40B4-BE49-F238E27FC236}">
                <a16:creationId xmlns:a16="http://schemas.microsoft.com/office/drawing/2014/main" id="{79CBC6EC-501C-4019-A509-C772847436A2}"/>
              </a:ext>
            </a:extLst>
          </p:cNvPr>
          <p:cNvPicPr/>
          <p:nvPr/>
        </p:nvPicPr>
        <p:blipFill rotWithShape="1">
          <a:blip r:embed="rId3">
            <a:extLst>
              <a:ext uri="{28A0092B-C50C-407E-A947-70E740481C1C}">
                <a14:useLocalDpi xmlns:a14="http://schemas.microsoft.com/office/drawing/2010/main" val="0"/>
              </a:ext>
            </a:extLst>
          </a:blip>
          <a:srcRect t="1760"/>
          <a:stretch/>
        </p:blipFill>
        <p:spPr bwMode="auto">
          <a:xfrm>
            <a:off x="6172200" y="1352512"/>
            <a:ext cx="5943600" cy="265811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0EFC53F5-8036-4F64-A190-3A9E19B2006F}"/>
              </a:ext>
            </a:extLst>
          </p:cNvPr>
          <p:cNvSpPr txBox="1"/>
          <p:nvPr/>
        </p:nvSpPr>
        <p:spPr>
          <a:xfrm>
            <a:off x="6437615" y="4380375"/>
            <a:ext cx="5483451" cy="1200329"/>
          </a:xfrm>
          <a:prstGeom prst="rect">
            <a:avLst/>
          </a:prstGeom>
          <a:noFill/>
        </p:spPr>
        <p:txBody>
          <a:bodyPr wrap="square" rtlCol="0">
            <a:spAutoFit/>
          </a:bodyPr>
          <a:lstStyle/>
          <a:p>
            <a:r>
              <a:rPr lang="zh-CN" altLang="en-US" b="1" dirty="0"/>
              <a:t>运行作业</a:t>
            </a:r>
            <a:endParaRPr lang="en-US" altLang="zh-CN" b="1" dirty="0"/>
          </a:p>
          <a:p>
            <a:r>
              <a:rPr lang="zh-CN" altLang="en-US" dirty="0"/>
              <a:t>调度一个爬虫运行（作业）成功时输出作业</a:t>
            </a:r>
            <a:r>
              <a:rPr lang="en-US" altLang="zh-CN" dirty="0"/>
              <a:t>ID</a:t>
            </a:r>
          </a:p>
          <a:p>
            <a:r>
              <a:rPr lang="zh-CN" altLang="en-US" dirty="0"/>
              <a:t>可选分支流：</a:t>
            </a:r>
            <a:r>
              <a:rPr lang="en-US" altLang="zh-CN" dirty="0"/>
              <a:t>5</a:t>
            </a:r>
          </a:p>
          <a:p>
            <a:r>
              <a:rPr lang="zh-CN" altLang="en-US" dirty="0"/>
              <a:t>错误中止分支：</a:t>
            </a:r>
            <a:r>
              <a:rPr lang="en-US" altLang="zh-CN" dirty="0"/>
              <a:t>2</a:t>
            </a:r>
            <a:endParaRPr lang="en-US" dirty="0"/>
          </a:p>
        </p:txBody>
      </p:sp>
    </p:spTree>
    <p:extLst>
      <p:ext uri="{BB962C8B-B14F-4D97-AF65-F5344CB8AC3E}">
        <p14:creationId xmlns:p14="http://schemas.microsoft.com/office/powerpoint/2010/main" val="141811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  录</a:t>
            </a:r>
            <a:endParaRPr lang="zh-CN" altLang="en-US" dirty="0"/>
          </a:p>
        </p:txBody>
      </p:sp>
      <p:sp>
        <p:nvSpPr>
          <p:cNvPr id="3" name="文本占位符 2"/>
          <p:cNvSpPr>
            <a:spLocks noGrp="1"/>
          </p:cNvSpPr>
          <p:nvPr>
            <p:ph type="body" sz="quarter" idx="11"/>
          </p:nvPr>
        </p:nvSpPr>
        <p:spPr>
          <a:xfrm>
            <a:off x="4913083" y="1255177"/>
            <a:ext cx="4678178" cy="507855"/>
          </a:xfrm>
        </p:spPr>
        <p:txBody>
          <a:bodyPr>
            <a:normAutofit lnSpcReduction="10000"/>
          </a:bodyPr>
          <a:lstStyle/>
          <a:p>
            <a:r>
              <a:rPr lang="en-US" altLang="zh-CN" dirty="0" smtClean="0">
                <a:solidFill>
                  <a:schemeClr val="tx1">
                    <a:lumMod val="25000"/>
                    <a:lumOff val="75000"/>
                  </a:schemeClr>
                </a:solidFill>
              </a:rPr>
              <a:t>1.</a:t>
            </a:r>
            <a:r>
              <a:rPr lang="zh-CN" altLang="en-US" dirty="0" smtClean="0">
                <a:solidFill>
                  <a:schemeClr val="tx1">
                    <a:lumMod val="25000"/>
                    <a:lumOff val="75000"/>
                  </a:schemeClr>
                </a:solidFill>
              </a:rPr>
              <a:t>整体架构</a:t>
            </a:r>
            <a:endParaRPr lang="zh-CN" altLang="en-US" dirty="0">
              <a:solidFill>
                <a:schemeClr val="tx1">
                  <a:lumMod val="25000"/>
                  <a:lumOff val="75000"/>
                </a:schemeClr>
              </a:solidFill>
            </a:endParaRPr>
          </a:p>
        </p:txBody>
      </p:sp>
      <p:sp>
        <p:nvSpPr>
          <p:cNvPr id="4" name="文本占位符 3"/>
          <p:cNvSpPr>
            <a:spLocks noGrp="1"/>
          </p:cNvSpPr>
          <p:nvPr>
            <p:ph type="body" sz="quarter" idx="12"/>
          </p:nvPr>
        </p:nvSpPr>
        <p:spPr>
          <a:xfrm>
            <a:off x="4913083" y="2215125"/>
            <a:ext cx="4678178" cy="507855"/>
          </a:xfrm>
        </p:spPr>
        <p:txBody>
          <a:bodyPr>
            <a:noAutofit/>
          </a:bodyPr>
          <a:lstStyle/>
          <a:p>
            <a:r>
              <a:rPr lang="en-US" altLang="zh-CN" dirty="0" smtClean="0">
                <a:solidFill>
                  <a:schemeClr val="tx1">
                    <a:lumMod val="25000"/>
                    <a:lumOff val="75000"/>
                  </a:schemeClr>
                </a:solidFill>
              </a:rPr>
              <a:t>2.Scrapy</a:t>
            </a:r>
            <a:r>
              <a:rPr lang="zh-CN" altLang="en-US" dirty="0" smtClean="0">
                <a:solidFill>
                  <a:schemeClr val="tx1">
                    <a:lumMod val="25000"/>
                    <a:lumOff val="75000"/>
                  </a:schemeClr>
                </a:solidFill>
              </a:rPr>
              <a:t>框架需求分析</a:t>
            </a:r>
            <a:endParaRPr lang="zh-CN" altLang="en-US" dirty="0">
              <a:solidFill>
                <a:schemeClr val="tx1">
                  <a:lumMod val="25000"/>
                  <a:lumOff val="75000"/>
                </a:schemeClr>
              </a:solidFill>
            </a:endParaRPr>
          </a:p>
        </p:txBody>
      </p:sp>
      <p:sp>
        <p:nvSpPr>
          <p:cNvPr id="5" name="文本占位符 4"/>
          <p:cNvSpPr>
            <a:spLocks noGrp="1"/>
          </p:cNvSpPr>
          <p:nvPr>
            <p:ph type="body" sz="quarter" idx="13"/>
          </p:nvPr>
        </p:nvSpPr>
        <p:spPr>
          <a:xfrm>
            <a:off x="4913083" y="3175073"/>
            <a:ext cx="4678178" cy="507855"/>
          </a:xfrm>
        </p:spPr>
        <p:txBody>
          <a:bodyPr>
            <a:noAutofit/>
          </a:bodyPr>
          <a:lstStyle/>
          <a:p>
            <a:r>
              <a:rPr lang="en-US" altLang="zh-CN" dirty="0" smtClean="0">
                <a:solidFill>
                  <a:schemeClr val="tx1">
                    <a:lumMod val="25000"/>
                    <a:lumOff val="75000"/>
                  </a:schemeClr>
                </a:solidFill>
              </a:rPr>
              <a:t>3.EasySpider</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6" name="文本占位符 5"/>
          <p:cNvSpPr>
            <a:spLocks noGrp="1"/>
          </p:cNvSpPr>
          <p:nvPr>
            <p:ph type="body" sz="quarter" idx="14"/>
          </p:nvPr>
        </p:nvSpPr>
        <p:spPr>
          <a:xfrm>
            <a:off x="4913083" y="4135021"/>
            <a:ext cx="4678178" cy="507855"/>
          </a:xfrm>
        </p:spPr>
        <p:txBody>
          <a:bodyPr>
            <a:normAutofit lnSpcReduction="10000"/>
          </a:bodyPr>
          <a:lstStyle/>
          <a:p>
            <a:r>
              <a:rPr lang="en-US" altLang="zh-CN" dirty="0" smtClean="0">
                <a:solidFill>
                  <a:schemeClr val="tx1">
                    <a:lumMod val="25000"/>
                    <a:lumOff val="75000"/>
                  </a:schemeClr>
                </a:solidFill>
              </a:rPr>
              <a:t>4.Scrapyd</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7" name="文本占位符 6"/>
          <p:cNvSpPr>
            <a:spLocks noGrp="1"/>
          </p:cNvSpPr>
          <p:nvPr>
            <p:ph type="body" sz="quarter" idx="15"/>
          </p:nvPr>
        </p:nvSpPr>
        <p:spPr>
          <a:xfrm>
            <a:off x="4913083" y="5094969"/>
            <a:ext cx="4678178" cy="507855"/>
          </a:xfrm>
        </p:spPr>
        <p:txBody>
          <a:bodyPr>
            <a:noAutofit/>
          </a:bodyPr>
          <a:lstStyle/>
          <a:p>
            <a:r>
              <a:rPr lang="en-US" altLang="zh-CN" dirty="0" smtClean="0"/>
              <a:t>5.</a:t>
            </a:r>
            <a:r>
              <a:rPr lang="zh-CN" altLang="en-US" dirty="0" smtClean="0"/>
              <a:t>计划书改进和实验</a:t>
            </a:r>
            <a:r>
              <a:rPr lang="en-US" altLang="zh-CN" dirty="0" smtClean="0"/>
              <a:t>6~8</a:t>
            </a:r>
            <a:endParaRPr lang="zh-CN" altLang="en-US" dirty="0"/>
          </a:p>
        </p:txBody>
      </p:sp>
    </p:spTree>
    <p:extLst>
      <p:ext uri="{BB962C8B-B14F-4D97-AF65-F5344CB8AC3E}">
        <p14:creationId xmlns:p14="http://schemas.microsoft.com/office/powerpoint/2010/main" val="303901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00A58C-44A7-4B25-9AC3-44F6CA3500D3}"/>
              </a:ext>
            </a:extLst>
          </p:cNvPr>
          <p:cNvSpPr>
            <a:spLocks noGrp="1"/>
          </p:cNvSpPr>
          <p:nvPr>
            <p:ph type="title"/>
          </p:nvPr>
        </p:nvSpPr>
        <p:spPr/>
        <p:txBody>
          <a:bodyPr/>
          <a:lstStyle/>
          <a:p>
            <a:r>
              <a:rPr lang="zh-CN" altLang="en-US" dirty="0"/>
              <a:t>项目计划书的改进</a:t>
            </a:r>
            <a:endParaRPr lang="en-US" dirty="0"/>
          </a:p>
        </p:txBody>
      </p:sp>
      <p:sp>
        <p:nvSpPr>
          <p:cNvPr id="8" name="文本框 7">
            <a:extLst>
              <a:ext uri="{FF2B5EF4-FFF2-40B4-BE49-F238E27FC236}">
                <a16:creationId xmlns:a16="http://schemas.microsoft.com/office/drawing/2014/main" id="{DD63D913-16F0-4153-B723-7D5BC57CD51A}"/>
              </a:ext>
            </a:extLst>
          </p:cNvPr>
          <p:cNvSpPr txBox="1"/>
          <p:nvPr/>
        </p:nvSpPr>
        <p:spPr>
          <a:xfrm>
            <a:off x="1082841" y="2145632"/>
            <a:ext cx="9937583" cy="2935547"/>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2400" dirty="0"/>
              <a:t>添加了项目的总体目标</a:t>
            </a:r>
            <a:endParaRPr lang="en-US" altLang="zh-CN" sz="2400" dirty="0"/>
          </a:p>
          <a:p>
            <a:pPr marL="457200" indent="-457200">
              <a:lnSpc>
                <a:spcPct val="200000"/>
              </a:lnSpc>
              <a:buFont typeface="Arial" panose="020B0604020202020204" pitchFamily="34" charset="0"/>
              <a:buChar char="•"/>
            </a:pPr>
            <a:r>
              <a:rPr lang="zh-CN" altLang="en-US" sz="2400" dirty="0"/>
              <a:t>修改了扩展功能的介绍（现有技术的调研</a:t>
            </a:r>
            <a:r>
              <a:rPr lang="en-US" altLang="zh-CN" sz="2400" dirty="0"/>
              <a:t>-&gt;</a:t>
            </a:r>
            <a:r>
              <a:rPr lang="zh-CN" altLang="en-US" sz="2400" dirty="0"/>
              <a:t>项目本身的介绍）</a:t>
            </a:r>
            <a:endParaRPr lang="en-US" altLang="zh-CN" sz="2400" dirty="0"/>
          </a:p>
          <a:p>
            <a:pPr marL="457200" indent="-457200">
              <a:lnSpc>
                <a:spcPct val="200000"/>
              </a:lnSpc>
              <a:buFont typeface="Arial" panose="020B0604020202020204" pitchFamily="34" charset="0"/>
              <a:buChar char="•"/>
            </a:pPr>
            <a:r>
              <a:rPr lang="zh-CN" altLang="en-US" sz="2400" dirty="0"/>
              <a:t>添加了项目进度计划表</a:t>
            </a:r>
            <a:endParaRPr lang="en-US" altLang="zh-CN" sz="2400" dirty="0"/>
          </a:p>
          <a:p>
            <a:pPr marL="457200" indent="-457200">
              <a:lnSpc>
                <a:spcPct val="200000"/>
              </a:lnSpc>
              <a:buFont typeface="Arial" panose="020B0604020202020204" pitchFamily="34" charset="0"/>
              <a:buChar char="•"/>
            </a:pPr>
            <a:r>
              <a:rPr lang="zh-CN" altLang="en-US" sz="2400"/>
              <a:t>添加了项目相关标准</a:t>
            </a:r>
            <a:endParaRPr lang="en-US" altLang="zh-CN" sz="2400" dirty="0"/>
          </a:p>
        </p:txBody>
      </p:sp>
    </p:spTree>
    <p:extLst>
      <p:ext uri="{BB962C8B-B14F-4D97-AF65-F5344CB8AC3E}">
        <p14:creationId xmlns:p14="http://schemas.microsoft.com/office/powerpoint/2010/main" val="13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6~8</a:t>
            </a:r>
            <a:r>
              <a:rPr lang="zh-CN" altLang="en-US" dirty="0" smtClean="0"/>
              <a:t>分工</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83892339"/>
              </p:ext>
            </p:extLst>
          </p:nvPr>
        </p:nvGraphicFramePr>
        <p:xfrm>
          <a:off x="2401065" y="2707419"/>
          <a:ext cx="7389871" cy="2377440"/>
        </p:xfrm>
        <a:graphic>
          <a:graphicData uri="http://schemas.openxmlformats.org/drawingml/2006/table">
            <a:tbl>
              <a:tblPr firstRow="1" bandRow="1">
                <a:tableStyleId>{073A0DAA-6AF3-43AB-8588-CEC1D06C72B9}</a:tableStyleId>
              </a:tblPr>
              <a:tblGrid>
                <a:gridCol w="1287245">
                  <a:extLst>
                    <a:ext uri="{9D8B030D-6E8A-4147-A177-3AD203B41FA5}">
                      <a16:colId xmlns:a16="http://schemas.microsoft.com/office/drawing/2014/main" val="691264445"/>
                    </a:ext>
                  </a:extLst>
                </a:gridCol>
                <a:gridCol w="6102626">
                  <a:extLst>
                    <a:ext uri="{9D8B030D-6E8A-4147-A177-3AD203B41FA5}">
                      <a16:colId xmlns:a16="http://schemas.microsoft.com/office/drawing/2014/main" val="1379129429"/>
                    </a:ext>
                  </a:extLst>
                </a:gridCol>
              </a:tblGrid>
              <a:tr h="370840">
                <a:tc>
                  <a:txBody>
                    <a:bodyPr/>
                    <a:lstStyle/>
                    <a:p>
                      <a:pPr algn="l"/>
                      <a:r>
                        <a:rPr lang="zh-CN" altLang="en-US" sz="2000" dirty="0"/>
                        <a:t>组员</a:t>
                      </a:r>
                    </a:p>
                  </a:txBody>
                  <a:tcPr anchor="ctr"/>
                </a:tc>
                <a:tc>
                  <a:txBody>
                    <a:bodyPr/>
                    <a:lstStyle/>
                    <a:p>
                      <a:pPr algn="l"/>
                      <a:r>
                        <a:rPr lang="zh-CN" altLang="en-US" sz="2000" dirty="0"/>
                        <a:t>分工</a:t>
                      </a:r>
                    </a:p>
                  </a:txBody>
                  <a:tcPr anchor="ctr"/>
                </a:tc>
                <a:extLst>
                  <a:ext uri="{0D108BD9-81ED-4DB2-BD59-A6C34878D82A}">
                    <a16:rowId xmlns:a16="http://schemas.microsoft.com/office/drawing/2014/main" val="995484075"/>
                  </a:ext>
                </a:extLst>
              </a:tr>
              <a:tr h="370840">
                <a:tc>
                  <a:txBody>
                    <a:bodyPr/>
                    <a:lstStyle/>
                    <a:p>
                      <a:pPr algn="l"/>
                      <a:r>
                        <a:rPr lang="zh-CN" altLang="en-US" sz="2000" dirty="0"/>
                        <a:t>赵正阳</a:t>
                      </a:r>
                    </a:p>
                  </a:txBody>
                  <a:tcPr anchor="ctr"/>
                </a:tc>
                <a:tc>
                  <a:txBody>
                    <a:bodyPr/>
                    <a:lstStyle/>
                    <a:p>
                      <a:pPr algn="l"/>
                      <a:r>
                        <a:rPr lang="zh-CN" altLang="en-US" sz="2000" dirty="0" smtClean="0"/>
                        <a:t>实验</a:t>
                      </a:r>
                      <a:r>
                        <a:rPr lang="en-US" altLang="zh-CN" sz="2000" dirty="0"/>
                        <a:t>8——</a:t>
                      </a:r>
                      <a:r>
                        <a:rPr lang="zh-CN" altLang="en-US" sz="2000" dirty="0"/>
                        <a:t>统计数据表格设计</a:t>
                      </a:r>
                    </a:p>
                  </a:txBody>
                  <a:tcPr anchor="ctr"/>
                </a:tc>
                <a:extLst>
                  <a:ext uri="{0D108BD9-81ED-4DB2-BD59-A6C34878D82A}">
                    <a16:rowId xmlns:a16="http://schemas.microsoft.com/office/drawing/2014/main" val="2023731848"/>
                  </a:ext>
                </a:extLst>
              </a:tr>
              <a:tr h="370840">
                <a:tc>
                  <a:txBody>
                    <a:bodyPr/>
                    <a:lstStyle/>
                    <a:p>
                      <a:pPr algn="l"/>
                      <a:r>
                        <a:rPr lang="zh-CN" altLang="en-US" sz="2000" dirty="0"/>
                        <a:t>郭浩隆</a:t>
                      </a:r>
                    </a:p>
                  </a:txBody>
                  <a:tcPr anchor="ctr"/>
                </a:tc>
                <a:tc>
                  <a:txBody>
                    <a:bodyPr/>
                    <a:lstStyle/>
                    <a:p>
                      <a:pPr algn="l"/>
                      <a:r>
                        <a:rPr lang="zh-CN" altLang="en-US" sz="2000" dirty="0" smtClean="0"/>
                        <a:t>实验</a:t>
                      </a:r>
                      <a:r>
                        <a:rPr lang="en-US" altLang="zh-CN" sz="2000" dirty="0"/>
                        <a:t>8——</a:t>
                      </a:r>
                      <a:r>
                        <a:rPr lang="zh-CN" altLang="en-US" sz="2000" dirty="0"/>
                        <a:t>数据记录</a:t>
                      </a:r>
                    </a:p>
                  </a:txBody>
                  <a:tcPr anchor="ctr"/>
                </a:tc>
                <a:extLst>
                  <a:ext uri="{0D108BD9-81ED-4DB2-BD59-A6C34878D82A}">
                    <a16:rowId xmlns:a16="http://schemas.microsoft.com/office/drawing/2014/main" val="637536198"/>
                  </a:ext>
                </a:extLst>
              </a:tr>
              <a:tr h="370840">
                <a:tc>
                  <a:txBody>
                    <a:bodyPr/>
                    <a:lstStyle/>
                    <a:p>
                      <a:pPr algn="l"/>
                      <a:r>
                        <a:rPr lang="zh-CN" altLang="en-US" sz="2000" dirty="0"/>
                        <a:t>沈一聪</a:t>
                      </a:r>
                    </a:p>
                  </a:txBody>
                  <a:tcPr anchor="ctr"/>
                </a:tc>
                <a:tc>
                  <a:txBody>
                    <a:bodyPr/>
                    <a:lstStyle/>
                    <a:p>
                      <a:pPr algn="l"/>
                      <a:r>
                        <a:rPr lang="zh-CN" altLang="en-US" sz="2000" dirty="0" smtClean="0"/>
                        <a:t>意见</a:t>
                      </a:r>
                      <a:r>
                        <a:rPr lang="zh-CN" altLang="en-US" sz="2000" dirty="0"/>
                        <a:t>记录</a:t>
                      </a:r>
                    </a:p>
                  </a:txBody>
                  <a:tcPr anchor="ctr"/>
                </a:tc>
                <a:extLst>
                  <a:ext uri="{0D108BD9-81ED-4DB2-BD59-A6C34878D82A}">
                    <a16:rowId xmlns:a16="http://schemas.microsoft.com/office/drawing/2014/main" val="2220701730"/>
                  </a:ext>
                </a:extLst>
              </a:tr>
              <a:tr h="370840">
                <a:tc>
                  <a:txBody>
                    <a:bodyPr/>
                    <a:lstStyle/>
                    <a:p>
                      <a:pPr algn="l"/>
                      <a:r>
                        <a:rPr lang="zh-CN" altLang="en-US" sz="2000" dirty="0"/>
                        <a:t>梁远志</a:t>
                      </a:r>
                    </a:p>
                  </a:txBody>
                  <a:tcPr anchor="ctr"/>
                </a:tc>
                <a:tc>
                  <a:txBody>
                    <a:bodyPr/>
                    <a:lstStyle/>
                    <a:p>
                      <a:pPr algn="l"/>
                      <a:r>
                        <a:rPr lang="zh-CN" altLang="en-US" sz="2000" dirty="0" smtClean="0"/>
                        <a:t>实验</a:t>
                      </a:r>
                      <a:r>
                        <a:rPr lang="en-US" altLang="zh-CN" sz="2000" dirty="0"/>
                        <a:t>7——</a:t>
                      </a:r>
                      <a:r>
                        <a:rPr lang="zh-CN" altLang="en-US" sz="2000" dirty="0"/>
                        <a:t>软件配置管理分析报告</a:t>
                      </a:r>
                    </a:p>
                  </a:txBody>
                  <a:tcPr anchor="ctr"/>
                </a:tc>
                <a:extLst>
                  <a:ext uri="{0D108BD9-81ED-4DB2-BD59-A6C34878D82A}">
                    <a16:rowId xmlns:a16="http://schemas.microsoft.com/office/drawing/2014/main" val="130902970"/>
                  </a:ext>
                </a:extLst>
              </a:tr>
              <a:tr h="370840">
                <a:tc>
                  <a:txBody>
                    <a:bodyPr/>
                    <a:lstStyle/>
                    <a:p>
                      <a:pPr algn="l"/>
                      <a:r>
                        <a:rPr lang="zh-CN" altLang="en-US" sz="2000" dirty="0"/>
                        <a:t>宋冰晨</a:t>
                      </a:r>
                    </a:p>
                  </a:txBody>
                  <a:tcPr anchor="ctr"/>
                </a:tc>
                <a:tc>
                  <a:txBody>
                    <a:bodyPr/>
                    <a:lstStyle/>
                    <a:p>
                      <a:pPr algn="l"/>
                      <a:r>
                        <a:rPr lang="zh-CN" altLang="en-US" sz="2000" dirty="0" smtClean="0"/>
                        <a:t>实验</a:t>
                      </a:r>
                      <a:r>
                        <a:rPr lang="en-US" altLang="zh-CN" sz="2000" dirty="0"/>
                        <a:t>6——MS Project</a:t>
                      </a:r>
                      <a:r>
                        <a:rPr lang="zh-CN" altLang="en-US" sz="2000" dirty="0"/>
                        <a:t>项目进度控制</a:t>
                      </a:r>
                    </a:p>
                  </a:txBody>
                  <a:tcPr anchor="ctr"/>
                </a:tc>
                <a:extLst>
                  <a:ext uri="{0D108BD9-81ED-4DB2-BD59-A6C34878D82A}">
                    <a16:rowId xmlns:a16="http://schemas.microsoft.com/office/drawing/2014/main" val="3317240647"/>
                  </a:ext>
                </a:extLst>
              </a:tr>
            </a:tbl>
          </a:graphicData>
        </a:graphic>
      </p:graphicFrame>
    </p:spTree>
    <p:extLst>
      <p:ext uri="{BB962C8B-B14F-4D97-AF65-F5344CB8AC3E}">
        <p14:creationId xmlns:p14="http://schemas.microsoft.com/office/powerpoint/2010/main" val="166611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29A56B28-BD4B-46D1-910B-E2223B41E0C8}"/>
              </a:ext>
            </a:extLst>
          </p:cNvPr>
          <p:cNvSpPr>
            <a:spLocks noGrp="1"/>
          </p:cNvSpPr>
          <p:nvPr>
            <p:ph idx="1"/>
          </p:nvPr>
        </p:nvSpPr>
        <p:spPr/>
        <p:txBody>
          <a:bodyPr/>
          <a:lstStyle/>
          <a:p>
            <a:r>
              <a:rPr lang="zh-CN" altLang="en-US" dirty="0"/>
              <a:t>使用 </a:t>
            </a:r>
            <a:r>
              <a:rPr lang="en-US" altLang="zh-CN" dirty="0" err="1"/>
              <a:t>Github</a:t>
            </a:r>
            <a:r>
              <a:rPr lang="en-US" altLang="zh-CN" dirty="0"/>
              <a:t> </a:t>
            </a:r>
            <a:r>
              <a:rPr lang="zh-CN" altLang="en-US" dirty="0"/>
              <a:t>作为代码托管平台</a:t>
            </a:r>
            <a:endParaRPr lang="en-US" altLang="zh-CN" dirty="0"/>
          </a:p>
          <a:p>
            <a:r>
              <a:rPr lang="zh-CN" altLang="en-US" dirty="0"/>
              <a:t>分离</a:t>
            </a:r>
            <a:r>
              <a:rPr lang="zh-CN" altLang="en-US" b="1" dirty="0"/>
              <a:t>代码仓库</a:t>
            </a:r>
            <a:r>
              <a:rPr lang="zh-CN" altLang="en-US" dirty="0"/>
              <a:t>和</a:t>
            </a:r>
            <a:r>
              <a:rPr lang="zh-CN" altLang="en-US" b="1" dirty="0"/>
              <a:t>文档仓库</a:t>
            </a:r>
            <a:endParaRPr lang="en-US" altLang="zh-CN" b="1" dirty="0"/>
          </a:p>
          <a:p>
            <a:r>
              <a:rPr lang="en-US" altLang="zh-CN" b="1" dirty="0"/>
              <a:t>Git</a:t>
            </a:r>
            <a:r>
              <a:rPr lang="zh-CN" altLang="en-US" b="1" dirty="0"/>
              <a:t>仓库不适用于管理文档等二进制的格式的文档的版本变更，文档仓库仅用于文档上传和说明用途</a:t>
            </a:r>
            <a:endParaRPr lang="en-US" altLang="zh-CN" b="1" dirty="0"/>
          </a:p>
          <a:p>
            <a:r>
              <a:rPr lang="zh-CN" altLang="en-US" b="1" dirty="0"/>
              <a:t>代码仓库将另外创建，可以使用</a:t>
            </a:r>
            <a:r>
              <a:rPr lang="en-US" altLang="zh-CN" b="1" dirty="0"/>
              <a:t>submodule</a:t>
            </a:r>
            <a:r>
              <a:rPr lang="zh-CN" altLang="en-US" b="1" dirty="0"/>
              <a:t>功能在文档仓库提供一个链接</a:t>
            </a:r>
            <a:endParaRPr lang="en-US" altLang="zh-CN" b="1" dirty="0"/>
          </a:p>
          <a:p>
            <a:r>
              <a:rPr lang="zh-CN" altLang="en-US" b="1" dirty="0"/>
              <a:t>代码仓库需要自主的控制权限以使用</a:t>
            </a:r>
            <a:r>
              <a:rPr lang="en-US" altLang="zh-CN" b="1" dirty="0" err="1"/>
              <a:t>Github</a:t>
            </a:r>
            <a:r>
              <a:rPr lang="zh-CN" altLang="en-US" b="1" dirty="0"/>
              <a:t>提供的</a:t>
            </a:r>
            <a:r>
              <a:rPr lang="en-US" altLang="zh-CN" b="1" dirty="0"/>
              <a:t>Pull Request</a:t>
            </a:r>
            <a:r>
              <a:rPr lang="zh-CN" altLang="en-US" b="1" dirty="0"/>
              <a:t>和</a:t>
            </a:r>
            <a:r>
              <a:rPr lang="en-US" altLang="zh-CN" b="1" dirty="0"/>
              <a:t>Action</a:t>
            </a:r>
            <a:r>
              <a:rPr lang="zh-CN" altLang="en-US" b="1" dirty="0"/>
              <a:t>功能分别用于变更管理和自动构建，测试或部署</a:t>
            </a:r>
            <a:endParaRPr lang="en-US" altLang="zh-CN" b="1" dirty="0"/>
          </a:p>
        </p:txBody>
      </p:sp>
    </p:spTree>
    <p:extLst>
      <p:ext uri="{BB962C8B-B14F-4D97-AF65-F5344CB8AC3E}">
        <p14:creationId xmlns:p14="http://schemas.microsoft.com/office/powerpoint/2010/main" val="272004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29A56B28-BD4B-46D1-910B-E2223B41E0C8}"/>
              </a:ext>
            </a:extLst>
          </p:cNvPr>
          <p:cNvSpPr>
            <a:spLocks noGrp="1"/>
          </p:cNvSpPr>
          <p:nvPr>
            <p:ph idx="1"/>
          </p:nvPr>
        </p:nvSpPr>
        <p:spPr/>
        <p:txBody>
          <a:bodyPr/>
          <a:lstStyle/>
          <a:p>
            <a:pPr marL="0" indent="0">
              <a:buNone/>
            </a:pPr>
            <a:r>
              <a:rPr lang="zh-CN" altLang="en-US" b="1" dirty="0"/>
              <a:t>预计创建的代码仓库：</a:t>
            </a:r>
            <a:endParaRPr lang="en-US" altLang="zh-CN" b="1" dirty="0"/>
          </a:p>
          <a:p>
            <a:r>
              <a:rPr lang="en-US" altLang="zh-CN" dirty="0" err="1"/>
              <a:t>easyspider_web</a:t>
            </a:r>
            <a:r>
              <a:rPr lang="en-US" altLang="zh-CN" dirty="0"/>
              <a:t>				Django</a:t>
            </a:r>
            <a:r>
              <a:rPr lang="zh-CN" altLang="en-US" dirty="0"/>
              <a:t>项目</a:t>
            </a:r>
            <a:endParaRPr lang="en-US" altLang="zh-CN" dirty="0"/>
          </a:p>
          <a:p>
            <a:r>
              <a:rPr lang="en-US" altLang="zh-CN" dirty="0" err="1"/>
              <a:t>easyspider_scheduler</a:t>
            </a:r>
            <a:r>
              <a:rPr lang="en-US" altLang="zh-CN" dirty="0"/>
              <a:t>			</a:t>
            </a:r>
            <a:r>
              <a:rPr lang="zh-CN" altLang="en-US" dirty="0"/>
              <a:t>调度程序项目</a:t>
            </a:r>
            <a:endParaRPr lang="en-US" altLang="zh-CN" dirty="0"/>
          </a:p>
          <a:p>
            <a:r>
              <a:rPr lang="en-US" altLang="zh-CN" dirty="0" err="1"/>
              <a:t>easyspider_template</a:t>
            </a:r>
            <a:r>
              <a:rPr lang="en-US" altLang="zh-CN" dirty="0"/>
              <a:t>			</a:t>
            </a:r>
            <a:r>
              <a:rPr lang="zh-CN" altLang="en-US" dirty="0"/>
              <a:t>爬虫程序的基础模板</a:t>
            </a:r>
            <a:endParaRPr lang="en-US" altLang="zh-CN" dirty="0"/>
          </a:p>
          <a:p>
            <a:r>
              <a:rPr lang="en-US" altLang="zh-CN" dirty="0" err="1"/>
              <a:t>easyspider_template_www_xxx_com</a:t>
            </a:r>
            <a:r>
              <a:rPr lang="en-US" altLang="zh-CN" dirty="0"/>
              <a:t>	</a:t>
            </a:r>
            <a:r>
              <a:rPr lang="zh-CN" altLang="en-US" dirty="0"/>
              <a:t>针对</a:t>
            </a:r>
            <a:r>
              <a:rPr lang="en-US" altLang="zh-CN" dirty="0">
                <a:hlinkClick r:id="rId2"/>
              </a:rPr>
              <a:t>www.xxx.com</a:t>
            </a:r>
            <a:r>
              <a:rPr lang="zh-CN" altLang="en-US" dirty="0"/>
              <a:t>的爬虫模板</a:t>
            </a:r>
            <a:endParaRPr lang="en-US" altLang="zh-CN" dirty="0"/>
          </a:p>
          <a:p>
            <a:r>
              <a:rPr lang="en-US" altLang="zh-CN" dirty="0" err="1"/>
              <a:t>easyspider_template</a:t>
            </a:r>
            <a:r>
              <a:rPr lang="en-US" altLang="zh-CN" dirty="0"/>
              <a:t>_……			</a:t>
            </a:r>
            <a:r>
              <a:rPr lang="zh-CN" altLang="en-US" dirty="0"/>
              <a:t>更多模板</a:t>
            </a:r>
            <a:endParaRPr lang="en-US" altLang="zh-CN" dirty="0"/>
          </a:p>
          <a:p>
            <a:r>
              <a:rPr lang="en-US" altLang="zh-CN" dirty="0" err="1"/>
              <a:t>scrapyd</a:t>
            </a:r>
            <a:r>
              <a:rPr lang="en-US" altLang="zh-CN" dirty="0"/>
              <a:t>					</a:t>
            </a:r>
            <a:r>
              <a:rPr lang="zh-CN" altLang="en-US" dirty="0"/>
              <a:t>从官方</a:t>
            </a:r>
            <a:r>
              <a:rPr lang="en-US" altLang="zh-CN" dirty="0" err="1"/>
              <a:t>Scrapyd</a:t>
            </a:r>
            <a:r>
              <a:rPr lang="en-US" altLang="zh-CN" dirty="0"/>
              <a:t> Fork</a:t>
            </a:r>
          </a:p>
        </p:txBody>
      </p:sp>
    </p:spTree>
    <p:extLst>
      <p:ext uri="{BB962C8B-B14F-4D97-AF65-F5344CB8AC3E}">
        <p14:creationId xmlns:p14="http://schemas.microsoft.com/office/powerpoint/2010/main" val="252039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50B2-A419-4AC9-9169-5F682EABFDDA}"/>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9356BB6A-A57A-40F7-B410-F83C97A961A4}"/>
              </a:ext>
            </a:extLst>
          </p:cNvPr>
          <p:cNvSpPr>
            <a:spLocks noGrp="1"/>
          </p:cNvSpPr>
          <p:nvPr>
            <p:ph idx="1"/>
          </p:nvPr>
        </p:nvSpPr>
        <p:spPr/>
        <p:txBody>
          <a:bodyPr/>
          <a:lstStyle/>
          <a:p>
            <a:pPr marL="0" indent="0">
              <a:buNone/>
            </a:pPr>
            <a:r>
              <a:rPr lang="en-US" b="1" dirty="0"/>
              <a:t>Pull Request</a:t>
            </a:r>
            <a:r>
              <a:rPr lang="zh-CN" altLang="en-US" b="1" dirty="0"/>
              <a:t>要求</a:t>
            </a:r>
            <a:endParaRPr lang="en-US" altLang="zh-CN" b="1" dirty="0"/>
          </a:p>
          <a:p>
            <a:r>
              <a:rPr lang="zh-CN" altLang="en-US" b="1" dirty="0"/>
              <a:t>拒绝向</a:t>
            </a:r>
            <a:r>
              <a:rPr lang="en-US" altLang="zh-CN" b="1" dirty="0"/>
              <a:t>master</a:t>
            </a:r>
            <a:r>
              <a:rPr lang="zh-CN" altLang="en-US" b="1" dirty="0"/>
              <a:t>分支的直接</a:t>
            </a:r>
            <a:r>
              <a:rPr lang="en-US" altLang="zh-CN" b="1" dirty="0"/>
              <a:t>push</a:t>
            </a:r>
            <a:r>
              <a:rPr lang="zh-CN" altLang="en-US" dirty="0"/>
              <a:t>，要求所有修改都经过</a:t>
            </a:r>
            <a:r>
              <a:rPr lang="en-US" altLang="zh-CN" dirty="0"/>
              <a:t>Pull Request</a:t>
            </a:r>
            <a:r>
              <a:rPr lang="zh-CN" altLang="en-US" dirty="0"/>
              <a:t>流程</a:t>
            </a:r>
            <a:endParaRPr lang="en-US" altLang="zh-CN" dirty="0"/>
          </a:p>
          <a:p>
            <a:r>
              <a:rPr lang="zh-CN" altLang="en-US" dirty="0"/>
              <a:t>要求</a:t>
            </a:r>
            <a:r>
              <a:rPr lang="en-US" altLang="zh-CN" dirty="0"/>
              <a:t>Pull Request</a:t>
            </a:r>
            <a:r>
              <a:rPr lang="zh-CN" altLang="en-US" dirty="0"/>
              <a:t>合并时至少有另</a:t>
            </a:r>
            <a:r>
              <a:rPr lang="zh-CN" altLang="en-US" b="1" dirty="0"/>
              <a:t>一名成员进行</a:t>
            </a:r>
            <a:r>
              <a:rPr lang="en-US" altLang="zh-CN" b="1" dirty="0"/>
              <a:t>Review</a:t>
            </a:r>
          </a:p>
        </p:txBody>
      </p:sp>
      <p:pic>
        <p:nvPicPr>
          <p:cNvPr id="5" name="Picture 4" descr="A screenshot of a cell phone&#10;&#10;Description automatically generated">
            <a:extLst>
              <a:ext uri="{FF2B5EF4-FFF2-40B4-BE49-F238E27FC236}">
                <a16:creationId xmlns:a16="http://schemas.microsoft.com/office/drawing/2014/main" id="{C65F52D0-48B2-4424-90BA-821A4AE96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97" y="3231604"/>
            <a:ext cx="10821092" cy="2683279"/>
          </a:xfrm>
          <a:prstGeom prst="rect">
            <a:avLst/>
          </a:prstGeom>
        </p:spPr>
      </p:pic>
    </p:spTree>
    <p:extLst>
      <p:ext uri="{BB962C8B-B14F-4D97-AF65-F5344CB8AC3E}">
        <p14:creationId xmlns:p14="http://schemas.microsoft.com/office/powerpoint/2010/main" val="382793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7EA1-0609-44F4-A124-5F7300E9E936}"/>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10B6D2AE-B7B0-4C3F-97A0-D2675BD2FCA4}"/>
              </a:ext>
            </a:extLst>
          </p:cNvPr>
          <p:cNvSpPr>
            <a:spLocks noGrp="1"/>
          </p:cNvSpPr>
          <p:nvPr>
            <p:ph idx="1"/>
          </p:nvPr>
        </p:nvSpPr>
        <p:spPr/>
        <p:txBody>
          <a:bodyPr/>
          <a:lstStyle/>
          <a:p>
            <a:pPr marL="0" indent="0">
              <a:buNone/>
            </a:pPr>
            <a:r>
              <a:rPr lang="zh-CN" altLang="en-US" b="1" dirty="0"/>
              <a:t>版本控制要求</a:t>
            </a:r>
            <a:endParaRPr lang="en-US" altLang="zh-CN" b="1" dirty="0"/>
          </a:p>
          <a:p>
            <a:r>
              <a:rPr lang="zh-CN" altLang="en-US" dirty="0"/>
              <a:t>使用</a:t>
            </a:r>
            <a:r>
              <a:rPr lang="en-US" altLang="zh-CN" dirty="0"/>
              <a:t>Tag</a:t>
            </a:r>
            <a:r>
              <a:rPr lang="zh-CN" altLang="en-US" dirty="0"/>
              <a:t>功能管理版本，当功能稳定后创建分支</a:t>
            </a:r>
            <a:r>
              <a:rPr lang="en-US" altLang="zh-CN" dirty="0"/>
              <a:t>stable</a:t>
            </a:r>
            <a:r>
              <a:rPr lang="zh-CN" altLang="en-US" dirty="0"/>
              <a:t>，分支保持和最后一个</a:t>
            </a:r>
            <a:r>
              <a:rPr lang="en-US" altLang="zh-CN" dirty="0"/>
              <a:t>Release</a:t>
            </a:r>
            <a:r>
              <a:rPr lang="zh-CN" altLang="en-US" dirty="0"/>
              <a:t>的</a:t>
            </a:r>
            <a:r>
              <a:rPr lang="en-US" altLang="zh-CN" dirty="0"/>
              <a:t>Tag</a:t>
            </a:r>
            <a:r>
              <a:rPr lang="zh-CN" altLang="en-US" dirty="0"/>
              <a:t>相同，并用这个分支进行部署</a:t>
            </a:r>
            <a:endParaRPr lang="en-US" altLang="zh-CN" dirty="0"/>
          </a:p>
          <a:p>
            <a:r>
              <a:rPr lang="en-US" altLang="zh-CN" dirty="0"/>
              <a:t>tag</a:t>
            </a:r>
            <a:r>
              <a:rPr lang="zh-CN" altLang="en-US" dirty="0"/>
              <a:t>名称参考格式</a:t>
            </a:r>
            <a:r>
              <a:rPr lang="en-US" altLang="zh-CN" dirty="0"/>
              <a:t>“v4.0”</a:t>
            </a:r>
          </a:p>
          <a:p>
            <a:r>
              <a:rPr lang="zh-CN" altLang="en-US" dirty="0"/>
              <a:t>产生一个特定版本，以月份作为主版本号，月内次版本号递增，约一周一个次版本，并产生一个</a:t>
            </a:r>
            <a:r>
              <a:rPr lang="en-US" altLang="zh-CN" dirty="0"/>
              <a:t>Release</a:t>
            </a:r>
            <a:endParaRPr lang="en-US" dirty="0"/>
          </a:p>
        </p:txBody>
      </p:sp>
    </p:spTree>
    <p:extLst>
      <p:ext uri="{BB962C8B-B14F-4D97-AF65-F5344CB8AC3E}">
        <p14:creationId xmlns:p14="http://schemas.microsoft.com/office/powerpoint/2010/main" val="259670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EasySpider</a:t>
            </a:r>
            <a:r>
              <a:rPr lang="zh-CN" altLang="en-US" dirty="0" smtClean="0"/>
              <a:t>系统整体架构</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907" y="1987826"/>
            <a:ext cx="10791675" cy="3906077"/>
          </a:xfrm>
        </p:spPr>
      </p:pic>
    </p:spTree>
    <p:extLst>
      <p:ext uri="{BB962C8B-B14F-4D97-AF65-F5344CB8AC3E}">
        <p14:creationId xmlns:p14="http://schemas.microsoft.com/office/powerpoint/2010/main" val="318765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924B-DEDC-44AB-837D-12E7FFCBA37D}"/>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6EBB9CCB-A98A-4B3C-8361-536198781B58}"/>
              </a:ext>
            </a:extLst>
          </p:cNvPr>
          <p:cNvSpPr>
            <a:spLocks noGrp="1"/>
          </p:cNvSpPr>
          <p:nvPr>
            <p:ph idx="1"/>
          </p:nvPr>
        </p:nvSpPr>
        <p:spPr/>
        <p:txBody>
          <a:bodyPr>
            <a:normAutofit fontScale="92500" lnSpcReduction="10000"/>
          </a:bodyPr>
          <a:lstStyle/>
          <a:p>
            <a:pPr marL="0" indent="0">
              <a:buNone/>
            </a:pPr>
            <a:r>
              <a:rPr lang="zh-CN" altLang="en-US" b="1" dirty="0"/>
              <a:t>优良格式的</a:t>
            </a:r>
            <a:r>
              <a:rPr lang="en-US" altLang="zh-CN" b="1" dirty="0"/>
              <a:t>Commit Message</a:t>
            </a:r>
          </a:p>
          <a:p>
            <a:r>
              <a:rPr lang="zh-CN" altLang="en-US" dirty="0"/>
              <a:t>在一般的</a:t>
            </a:r>
            <a:r>
              <a:rPr lang="en-US" altLang="zh-CN" dirty="0"/>
              <a:t>Commit</a:t>
            </a:r>
            <a:r>
              <a:rPr lang="zh-CN" altLang="en-US" dirty="0"/>
              <a:t>和</a:t>
            </a:r>
            <a:r>
              <a:rPr lang="en-US" altLang="zh-CN" dirty="0"/>
              <a:t>Pull Request</a:t>
            </a:r>
            <a:r>
              <a:rPr lang="zh-CN" altLang="en-US" dirty="0"/>
              <a:t>合并的</a:t>
            </a:r>
            <a:r>
              <a:rPr lang="en-US" altLang="zh-CN" dirty="0"/>
              <a:t>Message</a:t>
            </a:r>
            <a:r>
              <a:rPr lang="zh-CN" altLang="en-US" dirty="0"/>
              <a:t>中约定一系列规则</a:t>
            </a:r>
            <a:endParaRPr lang="en-US" altLang="zh-CN" dirty="0"/>
          </a:p>
          <a:p>
            <a:r>
              <a:rPr lang="zh-CN" altLang="en-US" b="1" dirty="0"/>
              <a:t>代码仓库</a:t>
            </a:r>
            <a:r>
              <a:rPr lang="zh-CN" altLang="en-US" dirty="0"/>
              <a:t>要求使用英文</a:t>
            </a:r>
            <a:r>
              <a:rPr lang="en-US" altLang="zh-CN" dirty="0"/>
              <a:t>Message</a:t>
            </a:r>
          </a:p>
          <a:p>
            <a:r>
              <a:rPr lang="zh-CN" altLang="en-US" dirty="0"/>
              <a:t>可以使用带有正文（不止一行的</a:t>
            </a:r>
            <a:r>
              <a:rPr lang="en-US" altLang="zh-CN" dirty="0"/>
              <a:t>Message</a:t>
            </a:r>
            <a:r>
              <a:rPr lang="zh-CN" altLang="en-US" dirty="0"/>
              <a:t>），主题和正文隔一行</a:t>
            </a:r>
            <a:endParaRPr lang="en-US" altLang="zh-CN" dirty="0"/>
          </a:p>
          <a:p>
            <a:r>
              <a:rPr lang="zh-CN" altLang="en-US" dirty="0"/>
              <a:t>主题小于</a:t>
            </a:r>
            <a:r>
              <a:rPr lang="en-US" altLang="zh-CN" dirty="0"/>
              <a:t>50</a:t>
            </a:r>
            <a:r>
              <a:rPr lang="zh-CN" altLang="en-US" dirty="0"/>
              <a:t>字符</a:t>
            </a:r>
            <a:endParaRPr lang="en-US" altLang="zh-CN" dirty="0"/>
          </a:p>
          <a:p>
            <a:r>
              <a:rPr lang="zh-CN" altLang="en-US" dirty="0"/>
              <a:t>主题首字母大写</a:t>
            </a:r>
            <a:endParaRPr lang="en-US" altLang="zh-CN" dirty="0"/>
          </a:p>
          <a:p>
            <a:r>
              <a:rPr lang="zh-CN" altLang="en-US" dirty="0"/>
              <a:t>主题末尾不加句号</a:t>
            </a:r>
            <a:endParaRPr lang="en-US" altLang="zh-CN" dirty="0"/>
          </a:p>
          <a:p>
            <a:r>
              <a:rPr lang="zh-CN" altLang="en-US" dirty="0"/>
              <a:t>主题用祈使句</a:t>
            </a:r>
            <a:endParaRPr lang="en-US" altLang="zh-CN" dirty="0"/>
          </a:p>
          <a:p>
            <a:r>
              <a:rPr lang="zh-CN" altLang="en-US" dirty="0"/>
              <a:t>正文小于</a:t>
            </a:r>
            <a:r>
              <a:rPr lang="en-US" altLang="zh-CN" dirty="0"/>
              <a:t>72</a:t>
            </a:r>
            <a:r>
              <a:rPr lang="zh-CN" altLang="en-US" dirty="0"/>
              <a:t>词</a:t>
            </a:r>
            <a:endParaRPr lang="en-US" altLang="zh-CN" dirty="0"/>
          </a:p>
          <a:p>
            <a:r>
              <a:rPr lang="zh-CN" altLang="en-US" dirty="0"/>
              <a:t>正文描述做了什么以及为什么</a:t>
            </a:r>
            <a:endParaRPr lang="en-US" altLang="zh-CN" dirty="0"/>
          </a:p>
          <a:p>
            <a:r>
              <a:rPr lang="en-US" altLang="zh-CN" dirty="0"/>
              <a:t>https://chris.beams.io/posts/git-commit/</a:t>
            </a:r>
            <a:endParaRPr lang="en-US" dirty="0"/>
          </a:p>
          <a:p>
            <a:endParaRPr lang="en-US" dirty="0"/>
          </a:p>
        </p:txBody>
      </p:sp>
    </p:spTree>
    <p:extLst>
      <p:ext uri="{BB962C8B-B14F-4D97-AF65-F5344CB8AC3E}">
        <p14:creationId xmlns:p14="http://schemas.microsoft.com/office/powerpoint/2010/main" val="28865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E1B0-6FAF-49A8-B575-1ADC8D1CAE98}"/>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7122D93B-DA6B-4F6B-A824-F05C51716C87}"/>
              </a:ext>
            </a:extLst>
          </p:cNvPr>
          <p:cNvSpPr>
            <a:spLocks noGrp="1"/>
          </p:cNvSpPr>
          <p:nvPr>
            <p:ph idx="1"/>
          </p:nvPr>
        </p:nvSpPr>
        <p:spPr/>
        <p:txBody>
          <a:bodyPr/>
          <a:lstStyle/>
          <a:p>
            <a:pPr marL="0" indent="0">
              <a:buNone/>
            </a:pPr>
            <a:r>
              <a:rPr lang="en-US" b="1" dirty="0"/>
              <a:t>CI/CD</a:t>
            </a:r>
          </a:p>
          <a:p>
            <a:r>
              <a:rPr lang="zh-CN" altLang="en-US" dirty="0"/>
              <a:t>使用</a:t>
            </a:r>
            <a:r>
              <a:rPr lang="en-US" altLang="zh-CN" dirty="0" err="1"/>
              <a:t>Github</a:t>
            </a:r>
            <a:r>
              <a:rPr lang="zh-CN" altLang="en-US" dirty="0"/>
              <a:t>的</a:t>
            </a:r>
            <a:r>
              <a:rPr lang="en-US" altLang="zh-CN" dirty="0"/>
              <a:t>Action Workflow</a:t>
            </a:r>
            <a:endParaRPr lang="en-US" dirty="0"/>
          </a:p>
        </p:txBody>
      </p:sp>
      <p:pic>
        <p:nvPicPr>
          <p:cNvPr id="5" name="Picture 4" descr="A screenshot of a cell phone&#10;&#10;Description automatically generated">
            <a:extLst>
              <a:ext uri="{FF2B5EF4-FFF2-40B4-BE49-F238E27FC236}">
                <a16:creationId xmlns:a16="http://schemas.microsoft.com/office/drawing/2014/main" id="{C4E9FF1F-4DD4-40E1-B0F1-ABF34B95D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4" y="2612355"/>
            <a:ext cx="5175369" cy="375569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6A2ED8E-E1E5-42EF-B86F-2DB756907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148" y="2612355"/>
            <a:ext cx="5175367" cy="3734126"/>
          </a:xfrm>
          <a:prstGeom prst="rect">
            <a:avLst/>
          </a:prstGeom>
        </p:spPr>
      </p:pic>
    </p:spTree>
    <p:extLst>
      <p:ext uri="{BB962C8B-B14F-4D97-AF65-F5344CB8AC3E}">
        <p14:creationId xmlns:p14="http://schemas.microsoft.com/office/powerpoint/2010/main" val="25144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E1B0-6FAF-49A8-B575-1ADC8D1CAE98}"/>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7122D93B-DA6B-4F6B-A824-F05C51716C87}"/>
              </a:ext>
            </a:extLst>
          </p:cNvPr>
          <p:cNvSpPr>
            <a:spLocks noGrp="1"/>
          </p:cNvSpPr>
          <p:nvPr>
            <p:ph idx="1"/>
          </p:nvPr>
        </p:nvSpPr>
        <p:spPr/>
        <p:txBody>
          <a:bodyPr/>
          <a:lstStyle/>
          <a:p>
            <a:pPr marL="0" indent="0">
              <a:buNone/>
            </a:pPr>
            <a:r>
              <a:rPr lang="zh-CN" altLang="en-US" b="1" dirty="0"/>
              <a:t>代码风格、自动格式化</a:t>
            </a:r>
            <a:endParaRPr lang="en-US" altLang="zh-CN" b="1" dirty="0"/>
          </a:p>
          <a:p>
            <a:r>
              <a:rPr lang="zh-CN" altLang="en-US" dirty="0"/>
              <a:t>本项目参照</a:t>
            </a:r>
            <a:r>
              <a:rPr lang="en-US" altLang="zh-CN" dirty="0"/>
              <a:t>Python</a:t>
            </a:r>
            <a:r>
              <a:rPr lang="zh-CN" altLang="en-US" dirty="0"/>
              <a:t>的代码风格指导 </a:t>
            </a:r>
            <a:r>
              <a:rPr lang="en-US" altLang="zh-CN" dirty="0"/>
              <a:t>PEP8</a:t>
            </a:r>
          </a:p>
          <a:p>
            <a:r>
              <a:rPr lang="en-US" altLang="zh-CN" dirty="0"/>
              <a:t>https://www.python.org/dev/peps/pep-0008/</a:t>
            </a:r>
          </a:p>
          <a:p>
            <a:r>
              <a:rPr lang="zh-CN" altLang="en-US" dirty="0"/>
              <a:t>代码提交前需要使用</a:t>
            </a:r>
            <a:r>
              <a:rPr lang="en-US" altLang="zh-CN" dirty="0"/>
              <a:t>IDE</a:t>
            </a:r>
            <a:r>
              <a:rPr lang="zh-CN" altLang="en-US" dirty="0"/>
              <a:t>对代码进行格式化</a:t>
            </a:r>
            <a:endParaRPr lang="en-US" dirty="0"/>
          </a:p>
        </p:txBody>
      </p:sp>
    </p:spTree>
    <p:extLst>
      <p:ext uri="{BB962C8B-B14F-4D97-AF65-F5344CB8AC3E}">
        <p14:creationId xmlns:p14="http://schemas.microsoft.com/office/powerpoint/2010/main" val="35045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p>
        </p:txBody>
      </p:sp>
    </p:spTree>
    <p:extLst>
      <p:ext uri="{BB962C8B-B14F-4D97-AF65-F5344CB8AC3E}">
        <p14:creationId xmlns:p14="http://schemas.microsoft.com/office/powerpoint/2010/main" val="324285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  录</a:t>
            </a:r>
            <a:endParaRPr lang="zh-CN" altLang="en-US" dirty="0"/>
          </a:p>
        </p:txBody>
      </p:sp>
      <p:sp>
        <p:nvSpPr>
          <p:cNvPr id="3" name="文本占位符 2"/>
          <p:cNvSpPr>
            <a:spLocks noGrp="1"/>
          </p:cNvSpPr>
          <p:nvPr>
            <p:ph type="body" sz="quarter" idx="11"/>
          </p:nvPr>
        </p:nvSpPr>
        <p:spPr>
          <a:xfrm>
            <a:off x="4913083" y="1255177"/>
            <a:ext cx="4678178" cy="507855"/>
          </a:xfrm>
        </p:spPr>
        <p:txBody>
          <a:bodyPr>
            <a:normAutofit lnSpcReduction="10000"/>
          </a:bodyPr>
          <a:lstStyle/>
          <a:p>
            <a:r>
              <a:rPr lang="en-US" altLang="zh-CN" dirty="0" smtClean="0">
                <a:solidFill>
                  <a:schemeClr val="tx1">
                    <a:lumMod val="25000"/>
                    <a:lumOff val="75000"/>
                  </a:schemeClr>
                </a:solidFill>
              </a:rPr>
              <a:t>1.</a:t>
            </a:r>
            <a:r>
              <a:rPr lang="zh-CN" altLang="en-US" dirty="0" smtClean="0">
                <a:solidFill>
                  <a:schemeClr val="tx1">
                    <a:lumMod val="25000"/>
                    <a:lumOff val="75000"/>
                  </a:schemeClr>
                </a:solidFill>
              </a:rPr>
              <a:t>整体架构</a:t>
            </a:r>
            <a:endParaRPr lang="zh-CN" altLang="en-US" dirty="0">
              <a:solidFill>
                <a:schemeClr val="tx1">
                  <a:lumMod val="25000"/>
                  <a:lumOff val="75000"/>
                </a:schemeClr>
              </a:solidFill>
            </a:endParaRPr>
          </a:p>
        </p:txBody>
      </p:sp>
      <p:sp>
        <p:nvSpPr>
          <p:cNvPr id="4" name="文本占位符 3"/>
          <p:cNvSpPr>
            <a:spLocks noGrp="1"/>
          </p:cNvSpPr>
          <p:nvPr>
            <p:ph type="body" sz="quarter" idx="12"/>
          </p:nvPr>
        </p:nvSpPr>
        <p:spPr>
          <a:xfrm>
            <a:off x="4913083" y="2215125"/>
            <a:ext cx="4678178" cy="507855"/>
          </a:xfrm>
        </p:spPr>
        <p:txBody>
          <a:bodyPr>
            <a:noAutofit/>
          </a:bodyPr>
          <a:lstStyle/>
          <a:p>
            <a:r>
              <a:rPr lang="en-US" altLang="zh-CN" dirty="0" smtClean="0"/>
              <a:t>2.Scrapy</a:t>
            </a:r>
            <a:r>
              <a:rPr lang="zh-CN" altLang="en-US" dirty="0" smtClean="0"/>
              <a:t>框架需求分析</a:t>
            </a:r>
            <a:endParaRPr lang="zh-CN" altLang="en-US" dirty="0"/>
          </a:p>
        </p:txBody>
      </p:sp>
      <p:sp>
        <p:nvSpPr>
          <p:cNvPr id="5" name="文本占位符 4"/>
          <p:cNvSpPr>
            <a:spLocks noGrp="1"/>
          </p:cNvSpPr>
          <p:nvPr>
            <p:ph type="body" sz="quarter" idx="13"/>
          </p:nvPr>
        </p:nvSpPr>
        <p:spPr>
          <a:xfrm>
            <a:off x="4913083" y="3175073"/>
            <a:ext cx="4678178" cy="507855"/>
          </a:xfrm>
        </p:spPr>
        <p:txBody>
          <a:bodyPr>
            <a:noAutofit/>
          </a:bodyPr>
          <a:lstStyle/>
          <a:p>
            <a:r>
              <a:rPr lang="en-US" altLang="zh-CN" dirty="0" smtClean="0">
                <a:solidFill>
                  <a:schemeClr val="tx1">
                    <a:lumMod val="25000"/>
                    <a:lumOff val="75000"/>
                  </a:schemeClr>
                </a:solidFill>
              </a:rPr>
              <a:t>3.EasySpider</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6" name="文本占位符 5"/>
          <p:cNvSpPr>
            <a:spLocks noGrp="1"/>
          </p:cNvSpPr>
          <p:nvPr>
            <p:ph type="body" sz="quarter" idx="14"/>
          </p:nvPr>
        </p:nvSpPr>
        <p:spPr>
          <a:xfrm>
            <a:off x="4913083" y="4135021"/>
            <a:ext cx="4678178" cy="507855"/>
          </a:xfrm>
        </p:spPr>
        <p:txBody>
          <a:bodyPr>
            <a:normAutofit lnSpcReduction="10000"/>
          </a:bodyPr>
          <a:lstStyle/>
          <a:p>
            <a:r>
              <a:rPr lang="en-US" altLang="zh-CN" dirty="0" smtClean="0">
                <a:solidFill>
                  <a:schemeClr val="tx1">
                    <a:lumMod val="25000"/>
                    <a:lumOff val="75000"/>
                  </a:schemeClr>
                </a:solidFill>
              </a:rPr>
              <a:t>4.Scrapyd</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7" name="文本占位符 6"/>
          <p:cNvSpPr>
            <a:spLocks noGrp="1"/>
          </p:cNvSpPr>
          <p:nvPr>
            <p:ph type="body" sz="quarter" idx="15"/>
          </p:nvPr>
        </p:nvSpPr>
        <p:spPr>
          <a:xfrm>
            <a:off x="4913083" y="5094969"/>
            <a:ext cx="4678178" cy="507855"/>
          </a:xfrm>
        </p:spPr>
        <p:txBody>
          <a:bodyPr>
            <a:noAutofit/>
          </a:bodyPr>
          <a:lstStyle/>
          <a:p>
            <a:r>
              <a:rPr lang="en-US" altLang="zh-CN" dirty="0" smtClean="0">
                <a:solidFill>
                  <a:schemeClr val="tx1">
                    <a:lumMod val="25000"/>
                    <a:lumOff val="75000"/>
                  </a:schemeClr>
                </a:solidFill>
              </a:rPr>
              <a:t>5.</a:t>
            </a:r>
            <a:r>
              <a:rPr lang="zh-CN" altLang="en-US" dirty="0" smtClean="0">
                <a:solidFill>
                  <a:schemeClr val="tx1">
                    <a:lumMod val="25000"/>
                    <a:lumOff val="75000"/>
                  </a:schemeClr>
                </a:solidFill>
              </a:rPr>
              <a:t>计划书改进和实验</a:t>
            </a:r>
            <a:r>
              <a:rPr lang="en-US" altLang="zh-CN" dirty="0" smtClean="0">
                <a:solidFill>
                  <a:schemeClr val="tx1">
                    <a:lumMod val="25000"/>
                    <a:lumOff val="75000"/>
                  </a:schemeClr>
                </a:solidFill>
              </a:rPr>
              <a:t>6~8</a:t>
            </a:r>
            <a:endParaRPr lang="zh-CN" altLang="en-US" dirty="0">
              <a:solidFill>
                <a:schemeClr val="tx1">
                  <a:lumMod val="25000"/>
                  <a:lumOff val="75000"/>
                </a:schemeClr>
              </a:solidFill>
            </a:endParaRPr>
          </a:p>
        </p:txBody>
      </p:sp>
    </p:spTree>
    <p:extLst>
      <p:ext uri="{BB962C8B-B14F-4D97-AF65-F5344CB8AC3E}">
        <p14:creationId xmlns:p14="http://schemas.microsoft.com/office/powerpoint/2010/main" val="424295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Scrapy</a:t>
            </a:r>
            <a:r>
              <a:rPr lang="zh-CN" altLang="en-US" dirty="0" smtClean="0"/>
              <a:t>框架需求分析</a:t>
            </a:r>
            <a:endParaRPr lang="zh-CN" altLang="en-US" dirty="0"/>
          </a:p>
        </p:txBody>
      </p:sp>
      <p:sp>
        <p:nvSpPr>
          <p:cNvPr id="3" name="内容占位符 2"/>
          <p:cNvSpPr>
            <a:spLocks noGrp="1"/>
          </p:cNvSpPr>
          <p:nvPr>
            <p:ph sz="half" idx="1"/>
          </p:nvPr>
        </p:nvSpPr>
        <p:spPr/>
        <p:txBody>
          <a:bodyPr>
            <a:noAutofit/>
          </a:bodyPr>
          <a:lstStyle/>
          <a:p>
            <a:pPr>
              <a:buFont typeface="Wingdings" panose="05000000000000000000" pitchFamily="2" charset="2"/>
              <a:buChar char="Ø"/>
            </a:pPr>
            <a:r>
              <a:rPr lang="zh-CN" altLang="en-US" sz="1600" dirty="0" smtClean="0"/>
              <a:t>发送</a:t>
            </a:r>
            <a:r>
              <a:rPr lang="zh-CN" altLang="en-US" sz="1600" dirty="0"/>
              <a:t>请求：在</a:t>
            </a:r>
            <a:r>
              <a:rPr lang="en-US" altLang="zh-CN" sz="1600" dirty="0"/>
              <a:t>Spider</a:t>
            </a:r>
            <a:r>
              <a:rPr lang="zh-CN" altLang="en-US" sz="1600" dirty="0"/>
              <a:t>模块产生一个包含</a:t>
            </a:r>
            <a:r>
              <a:rPr lang="en-US" altLang="zh-CN" sz="1600" dirty="0"/>
              <a:t>URL</a:t>
            </a:r>
            <a:r>
              <a:rPr lang="zh-CN" altLang="en-US" sz="1600" dirty="0"/>
              <a:t>的</a:t>
            </a:r>
            <a:r>
              <a:rPr lang="en-US" altLang="zh-CN" sz="1600" dirty="0"/>
              <a:t>Request</a:t>
            </a:r>
            <a:r>
              <a:rPr lang="zh-CN" altLang="en-US" sz="1600" dirty="0"/>
              <a:t>对象，引擎将其发送到调度器，加入爬取</a:t>
            </a:r>
            <a:r>
              <a:rPr lang="zh-CN" altLang="en-US" sz="1600" dirty="0" smtClean="0"/>
              <a:t>队列</a:t>
            </a:r>
            <a:endParaRPr lang="en-US" altLang="zh-CN" sz="1600" dirty="0" smtClean="0"/>
          </a:p>
          <a:p>
            <a:pPr>
              <a:buFont typeface="Wingdings" panose="05000000000000000000" pitchFamily="2" charset="2"/>
              <a:buChar char="Ø"/>
            </a:pPr>
            <a:r>
              <a:rPr lang="zh-CN" altLang="en-US" sz="1600" dirty="0" smtClean="0"/>
              <a:t>解析</a:t>
            </a:r>
            <a:r>
              <a:rPr lang="zh-CN" altLang="en-US" sz="1600" dirty="0"/>
              <a:t>页面：根据实际需求，在</a:t>
            </a:r>
            <a:r>
              <a:rPr lang="en-US" altLang="zh-CN" sz="1600" dirty="0"/>
              <a:t>Spider</a:t>
            </a:r>
            <a:r>
              <a:rPr lang="zh-CN" altLang="en-US" sz="1600" dirty="0"/>
              <a:t>模块的</a:t>
            </a:r>
            <a:r>
              <a:rPr lang="en-US" altLang="zh-CN" sz="1600" dirty="0"/>
              <a:t>parse</a:t>
            </a:r>
            <a:r>
              <a:rPr lang="zh-CN" altLang="en-US" sz="1600" dirty="0"/>
              <a:t>方法中使用</a:t>
            </a:r>
            <a:r>
              <a:rPr lang="en-US" altLang="zh-CN" sz="1600" dirty="0"/>
              <a:t>CSS</a:t>
            </a:r>
            <a:r>
              <a:rPr lang="zh-CN" altLang="en-US" sz="1600" dirty="0"/>
              <a:t>选择器、</a:t>
            </a:r>
            <a:r>
              <a:rPr lang="en-US" altLang="zh-CN" sz="1600" dirty="0"/>
              <a:t>XPath</a:t>
            </a:r>
            <a:r>
              <a:rPr lang="zh-CN" altLang="en-US" sz="1600" dirty="0"/>
              <a:t>和正则表达式从包含在</a:t>
            </a:r>
            <a:r>
              <a:rPr lang="en-US" altLang="zh-CN" sz="1600" dirty="0"/>
              <a:t>Response</a:t>
            </a:r>
            <a:r>
              <a:rPr lang="zh-CN" altLang="en-US" sz="1600" dirty="0"/>
              <a:t>对象的</a:t>
            </a:r>
            <a:r>
              <a:rPr lang="en-US" altLang="zh-CN" sz="1600" dirty="0"/>
              <a:t>HTML</a:t>
            </a:r>
            <a:r>
              <a:rPr lang="zh-CN" altLang="en-US" sz="1600" dirty="0"/>
              <a:t>页面中提取需要的数据，并以项目</a:t>
            </a:r>
            <a:r>
              <a:rPr lang="en-US" altLang="zh-CN" sz="1600" dirty="0"/>
              <a:t>(Item)</a:t>
            </a:r>
            <a:r>
              <a:rPr lang="zh-CN" altLang="en-US" sz="1600" dirty="0"/>
              <a:t>的形式</a:t>
            </a:r>
            <a:r>
              <a:rPr lang="zh-CN" altLang="en-US" sz="1600" dirty="0" smtClean="0"/>
              <a:t>返回</a:t>
            </a:r>
            <a:endParaRPr lang="zh-CN" altLang="en-US" sz="1600" dirty="0"/>
          </a:p>
          <a:p>
            <a:pPr>
              <a:buFont typeface="Wingdings" panose="05000000000000000000" pitchFamily="2" charset="2"/>
              <a:buChar char="Ø"/>
            </a:pPr>
            <a:r>
              <a:rPr lang="zh-CN" altLang="en-US" sz="1600" dirty="0" smtClean="0"/>
              <a:t>处理</a:t>
            </a:r>
            <a:r>
              <a:rPr lang="zh-CN" altLang="en-US" sz="1600" dirty="0"/>
              <a:t>项目：在自定义的项目管道类中处理</a:t>
            </a:r>
            <a:r>
              <a:rPr lang="en-US" altLang="zh-CN" sz="1600" dirty="0"/>
              <a:t>Spider</a:t>
            </a:r>
            <a:r>
              <a:rPr lang="zh-CN" altLang="en-US" sz="1600" dirty="0"/>
              <a:t>模块产生的</a:t>
            </a:r>
            <a:r>
              <a:rPr lang="zh-CN" altLang="en-US" sz="1600" dirty="0" smtClean="0"/>
              <a:t>项目</a:t>
            </a:r>
            <a:endParaRPr lang="en-US" altLang="zh-CN" sz="1600" dirty="0" smtClean="0"/>
          </a:p>
          <a:p>
            <a:pPr>
              <a:buFont typeface="Wingdings" panose="05000000000000000000" pitchFamily="2" charset="2"/>
              <a:buChar char="Ø"/>
            </a:pPr>
            <a:r>
              <a:rPr lang="zh-CN" altLang="en-US" sz="1600" dirty="0" smtClean="0"/>
              <a:t>日志</a:t>
            </a:r>
            <a:r>
              <a:rPr lang="zh-CN" altLang="en-US" sz="1600" dirty="0"/>
              <a:t>输出：程序运行中的事件日志</a:t>
            </a:r>
            <a:r>
              <a:rPr lang="zh-CN" altLang="en-US" sz="1600" dirty="0" smtClean="0"/>
              <a:t>记录</a:t>
            </a:r>
            <a:endParaRPr lang="zh-CN" altLang="en-US" sz="1600" dirty="0"/>
          </a:p>
          <a:p>
            <a:pPr>
              <a:buFont typeface="Wingdings" panose="05000000000000000000" pitchFamily="2" charset="2"/>
              <a:buChar char="Ø"/>
            </a:pPr>
            <a:r>
              <a:rPr lang="zh-CN" altLang="en-US" sz="1600" dirty="0" smtClean="0"/>
              <a:t>添加</a:t>
            </a:r>
            <a:r>
              <a:rPr lang="zh-CN" altLang="en-US" sz="1600" dirty="0"/>
              <a:t>设置：通过</a:t>
            </a:r>
            <a:r>
              <a:rPr lang="en-US" altLang="zh-CN" sz="1600" dirty="0" err="1"/>
              <a:t>Scrapy</a:t>
            </a:r>
            <a:r>
              <a:rPr lang="zh-CN" altLang="en-US" sz="1600" dirty="0"/>
              <a:t>设置可以自定义</a:t>
            </a:r>
            <a:r>
              <a:rPr lang="en-US" altLang="zh-CN" sz="1600" dirty="0" err="1"/>
              <a:t>Scrapy</a:t>
            </a:r>
            <a:r>
              <a:rPr lang="zh-CN" altLang="en-US" sz="1600" dirty="0"/>
              <a:t>所有组件的行为</a:t>
            </a:r>
            <a:r>
              <a:rPr lang="zh-CN" altLang="en-US" sz="1600" dirty="0" smtClean="0"/>
              <a:t>，除此之外</a:t>
            </a:r>
            <a:r>
              <a:rPr lang="zh-CN" altLang="en-US" sz="1600" dirty="0"/>
              <a:t>还可以添加其他任何需要的设置，例如数据库连接参数</a:t>
            </a:r>
            <a:r>
              <a:rPr lang="zh-CN" altLang="en-US" sz="1600" dirty="0" smtClean="0"/>
              <a:t>等</a:t>
            </a:r>
            <a:endParaRPr lang="zh-CN" altLang="en-US" sz="1600" dirty="0"/>
          </a:p>
          <a:p>
            <a:pPr>
              <a:buFont typeface="Wingdings" panose="05000000000000000000" pitchFamily="2" charset="2"/>
              <a:buChar char="Ø"/>
            </a:pPr>
            <a:r>
              <a:rPr lang="zh-CN" altLang="en-US" sz="1600" dirty="0" smtClean="0"/>
              <a:t>添加</a:t>
            </a:r>
            <a:r>
              <a:rPr lang="en-US" altLang="zh-CN" sz="1600" dirty="0"/>
              <a:t>Spider</a:t>
            </a:r>
            <a:r>
              <a:rPr lang="zh-CN" altLang="en-US" sz="1600" dirty="0"/>
              <a:t>中间</a:t>
            </a:r>
            <a:r>
              <a:rPr lang="zh-CN" altLang="en-US" sz="1600" dirty="0" smtClean="0"/>
              <a:t>件</a:t>
            </a:r>
            <a:endParaRPr lang="en-US" altLang="zh-CN" sz="1600" dirty="0" smtClean="0"/>
          </a:p>
          <a:p>
            <a:pPr>
              <a:buFont typeface="Wingdings" panose="05000000000000000000" pitchFamily="2" charset="2"/>
              <a:buChar char="Ø"/>
            </a:pPr>
            <a:r>
              <a:rPr lang="zh-CN" altLang="en-US" sz="1600" dirty="0" smtClean="0"/>
              <a:t>添加</a:t>
            </a:r>
            <a:r>
              <a:rPr lang="zh-CN" altLang="en-US" sz="1600" dirty="0"/>
              <a:t>下载</a:t>
            </a:r>
            <a:r>
              <a:rPr lang="zh-CN" altLang="en-US" sz="1600" dirty="0"/>
              <a:t>器中间</a:t>
            </a:r>
            <a:r>
              <a:rPr lang="zh-CN" altLang="en-US" sz="1600" dirty="0" smtClean="0"/>
              <a:t>件</a:t>
            </a:r>
            <a:endParaRPr lang="zh-CN" altLang="en-US" sz="1600" dirty="0"/>
          </a:p>
        </p:txBody>
      </p:sp>
      <p:pic>
        <p:nvPicPr>
          <p:cNvPr id="5" name="内容占位符 3"/>
          <p:cNvPicPr>
            <a:picLocks noGrp="1"/>
          </p:cNvPicPr>
          <p:nvPr>
            <p:ph sz="half" idx="2"/>
          </p:nvPr>
        </p:nvPicPr>
        <p:blipFill>
          <a:blip r:embed="rId2"/>
          <a:stretch>
            <a:fillRect/>
          </a:stretch>
        </p:blipFill>
        <p:spPr>
          <a:xfrm>
            <a:off x="6230938" y="1493057"/>
            <a:ext cx="4754562" cy="4711673"/>
          </a:xfrm>
          <a:prstGeom prst="rect">
            <a:avLst/>
          </a:prstGeom>
        </p:spPr>
      </p:pic>
    </p:spTree>
    <p:extLst>
      <p:ext uri="{BB962C8B-B14F-4D97-AF65-F5344CB8AC3E}">
        <p14:creationId xmlns:p14="http://schemas.microsoft.com/office/powerpoint/2010/main" val="141147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  录</a:t>
            </a:r>
            <a:endParaRPr lang="zh-CN" altLang="en-US" dirty="0"/>
          </a:p>
        </p:txBody>
      </p:sp>
      <p:sp>
        <p:nvSpPr>
          <p:cNvPr id="3" name="文本占位符 2"/>
          <p:cNvSpPr>
            <a:spLocks noGrp="1"/>
          </p:cNvSpPr>
          <p:nvPr>
            <p:ph type="body" sz="quarter" idx="11"/>
          </p:nvPr>
        </p:nvSpPr>
        <p:spPr>
          <a:xfrm>
            <a:off x="4913083" y="1255177"/>
            <a:ext cx="4678178" cy="507855"/>
          </a:xfrm>
        </p:spPr>
        <p:txBody>
          <a:bodyPr>
            <a:normAutofit lnSpcReduction="10000"/>
          </a:bodyPr>
          <a:lstStyle/>
          <a:p>
            <a:r>
              <a:rPr lang="en-US" altLang="zh-CN" dirty="0" smtClean="0">
                <a:solidFill>
                  <a:schemeClr val="tx1">
                    <a:lumMod val="25000"/>
                    <a:lumOff val="75000"/>
                  </a:schemeClr>
                </a:solidFill>
              </a:rPr>
              <a:t>1.</a:t>
            </a:r>
            <a:r>
              <a:rPr lang="zh-CN" altLang="en-US" dirty="0" smtClean="0">
                <a:solidFill>
                  <a:schemeClr val="tx1">
                    <a:lumMod val="25000"/>
                    <a:lumOff val="75000"/>
                  </a:schemeClr>
                </a:solidFill>
              </a:rPr>
              <a:t>整体架构</a:t>
            </a:r>
            <a:endParaRPr lang="zh-CN" altLang="en-US" dirty="0">
              <a:solidFill>
                <a:schemeClr val="tx1">
                  <a:lumMod val="25000"/>
                  <a:lumOff val="75000"/>
                </a:schemeClr>
              </a:solidFill>
            </a:endParaRPr>
          </a:p>
        </p:txBody>
      </p:sp>
      <p:sp>
        <p:nvSpPr>
          <p:cNvPr id="4" name="文本占位符 3"/>
          <p:cNvSpPr>
            <a:spLocks noGrp="1"/>
          </p:cNvSpPr>
          <p:nvPr>
            <p:ph type="body" sz="quarter" idx="12"/>
          </p:nvPr>
        </p:nvSpPr>
        <p:spPr>
          <a:xfrm>
            <a:off x="4913083" y="2215125"/>
            <a:ext cx="4678178" cy="507855"/>
          </a:xfrm>
        </p:spPr>
        <p:txBody>
          <a:bodyPr>
            <a:noAutofit/>
          </a:bodyPr>
          <a:lstStyle/>
          <a:p>
            <a:r>
              <a:rPr lang="en-US" altLang="zh-CN" dirty="0" smtClean="0">
                <a:solidFill>
                  <a:schemeClr val="tx1">
                    <a:lumMod val="25000"/>
                    <a:lumOff val="75000"/>
                  </a:schemeClr>
                </a:solidFill>
              </a:rPr>
              <a:t>2.Scrapy</a:t>
            </a:r>
            <a:r>
              <a:rPr lang="zh-CN" altLang="en-US" dirty="0" smtClean="0">
                <a:solidFill>
                  <a:schemeClr val="tx1">
                    <a:lumMod val="25000"/>
                    <a:lumOff val="75000"/>
                  </a:schemeClr>
                </a:solidFill>
              </a:rPr>
              <a:t>框架需求分析</a:t>
            </a:r>
            <a:endParaRPr lang="zh-CN" altLang="en-US" dirty="0">
              <a:solidFill>
                <a:schemeClr val="tx1">
                  <a:lumMod val="25000"/>
                  <a:lumOff val="75000"/>
                </a:schemeClr>
              </a:solidFill>
            </a:endParaRPr>
          </a:p>
        </p:txBody>
      </p:sp>
      <p:sp>
        <p:nvSpPr>
          <p:cNvPr id="5" name="文本占位符 4"/>
          <p:cNvSpPr>
            <a:spLocks noGrp="1"/>
          </p:cNvSpPr>
          <p:nvPr>
            <p:ph type="body" sz="quarter" idx="13"/>
          </p:nvPr>
        </p:nvSpPr>
        <p:spPr>
          <a:xfrm>
            <a:off x="4913083" y="3175073"/>
            <a:ext cx="4678178" cy="507855"/>
          </a:xfrm>
        </p:spPr>
        <p:txBody>
          <a:bodyPr>
            <a:noAutofit/>
          </a:bodyPr>
          <a:lstStyle/>
          <a:p>
            <a:r>
              <a:rPr lang="en-US" altLang="zh-CN" dirty="0" smtClean="0"/>
              <a:t>3.EasySpider</a:t>
            </a:r>
            <a:r>
              <a:rPr lang="zh-CN" altLang="en-US" dirty="0" smtClean="0"/>
              <a:t>需求分析</a:t>
            </a:r>
            <a:endParaRPr lang="zh-CN" altLang="en-US" dirty="0"/>
          </a:p>
        </p:txBody>
      </p:sp>
      <p:sp>
        <p:nvSpPr>
          <p:cNvPr id="6" name="文本占位符 5"/>
          <p:cNvSpPr>
            <a:spLocks noGrp="1"/>
          </p:cNvSpPr>
          <p:nvPr>
            <p:ph type="body" sz="quarter" idx="14"/>
          </p:nvPr>
        </p:nvSpPr>
        <p:spPr>
          <a:xfrm>
            <a:off x="4913083" y="4135021"/>
            <a:ext cx="4678178" cy="507855"/>
          </a:xfrm>
        </p:spPr>
        <p:txBody>
          <a:bodyPr>
            <a:normAutofit lnSpcReduction="10000"/>
          </a:bodyPr>
          <a:lstStyle/>
          <a:p>
            <a:r>
              <a:rPr lang="en-US" altLang="zh-CN" dirty="0" smtClean="0">
                <a:solidFill>
                  <a:schemeClr val="tx1">
                    <a:lumMod val="25000"/>
                    <a:lumOff val="75000"/>
                  </a:schemeClr>
                </a:solidFill>
              </a:rPr>
              <a:t>4.Scrapyd</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7" name="文本占位符 6"/>
          <p:cNvSpPr>
            <a:spLocks noGrp="1"/>
          </p:cNvSpPr>
          <p:nvPr>
            <p:ph type="body" sz="quarter" idx="15"/>
          </p:nvPr>
        </p:nvSpPr>
        <p:spPr>
          <a:xfrm>
            <a:off x="4913083" y="5094969"/>
            <a:ext cx="4678178" cy="507855"/>
          </a:xfrm>
        </p:spPr>
        <p:txBody>
          <a:bodyPr>
            <a:noAutofit/>
          </a:bodyPr>
          <a:lstStyle/>
          <a:p>
            <a:r>
              <a:rPr lang="en-US" altLang="zh-CN" dirty="0" smtClean="0">
                <a:solidFill>
                  <a:schemeClr val="tx1">
                    <a:lumMod val="25000"/>
                    <a:lumOff val="75000"/>
                  </a:schemeClr>
                </a:solidFill>
              </a:rPr>
              <a:t>5.</a:t>
            </a:r>
            <a:r>
              <a:rPr lang="zh-CN" altLang="en-US" dirty="0" smtClean="0">
                <a:solidFill>
                  <a:schemeClr val="tx1">
                    <a:lumMod val="25000"/>
                    <a:lumOff val="75000"/>
                  </a:schemeClr>
                </a:solidFill>
              </a:rPr>
              <a:t>计划书改进和实验</a:t>
            </a:r>
            <a:r>
              <a:rPr lang="en-US" altLang="zh-CN" dirty="0" smtClean="0">
                <a:solidFill>
                  <a:schemeClr val="tx1">
                    <a:lumMod val="25000"/>
                    <a:lumOff val="75000"/>
                  </a:schemeClr>
                </a:solidFill>
              </a:rPr>
              <a:t>6~8</a:t>
            </a:r>
            <a:endParaRPr lang="zh-CN" altLang="en-US" dirty="0">
              <a:solidFill>
                <a:schemeClr val="tx1">
                  <a:lumMod val="25000"/>
                  <a:lumOff val="75000"/>
                </a:schemeClr>
              </a:solidFill>
            </a:endParaRPr>
          </a:p>
        </p:txBody>
      </p:sp>
    </p:spTree>
    <p:extLst>
      <p:ext uri="{BB962C8B-B14F-4D97-AF65-F5344CB8AC3E}">
        <p14:creationId xmlns:p14="http://schemas.microsoft.com/office/powerpoint/2010/main" val="258105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EasySpider</a:t>
            </a:r>
            <a:r>
              <a:rPr lang="zh-CN" altLang="en-US" dirty="0" smtClean="0"/>
              <a:t>需求分析</a:t>
            </a:r>
            <a:r>
              <a:rPr lang="en-US" altLang="zh-CN" dirty="0" smtClean="0"/>
              <a:t>-</a:t>
            </a:r>
            <a:r>
              <a:rPr lang="en-US" altLang="zh-CN" dirty="0" smtClean="0"/>
              <a:t>Web UI</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用例图</a:t>
            </a:r>
            <a:endParaRPr lang="en-US" altLang="zh-CN" dirty="0"/>
          </a:p>
        </p:txBody>
      </p:sp>
      <p:pic>
        <p:nvPicPr>
          <p:cNvPr id="7" name="图片 6"/>
          <p:cNvPicPr/>
          <p:nvPr/>
        </p:nvPicPr>
        <p:blipFill rotWithShape="1">
          <a:blip r:embed="rId3"/>
          <a:srcRect r="15250" b="26962"/>
          <a:stretch/>
        </p:blipFill>
        <p:spPr>
          <a:xfrm>
            <a:off x="2436948" y="1371619"/>
            <a:ext cx="4639712" cy="5007972"/>
          </a:xfrm>
          <a:prstGeom prst="rect">
            <a:avLst/>
          </a:prstGeom>
        </p:spPr>
      </p:pic>
      <p:pic>
        <p:nvPicPr>
          <p:cNvPr id="5" name="图片 4"/>
          <p:cNvPicPr/>
          <p:nvPr/>
        </p:nvPicPr>
        <p:blipFill rotWithShape="1">
          <a:blip r:embed="rId3"/>
          <a:srcRect l="14369" t="73348"/>
          <a:stretch/>
        </p:blipFill>
        <p:spPr>
          <a:xfrm>
            <a:off x="7285383" y="3071191"/>
            <a:ext cx="4687956" cy="1827450"/>
          </a:xfrm>
          <a:prstGeom prst="rect">
            <a:avLst/>
          </a:prstGeom>
        </p:spPr>
      </p:pic>
    </p:spTree>
    <p:extLst>
      <p:ext uri="{BB962C8B-B14F-4D97-AF65-F5344CB8AC3E}">
        <p14:creationId xmlns:p14="http://schemas.microsoft.com/office/powerpoint/2010/main" val="223574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AAE4-6850-4281-8A9C-DA0965215DCE}"/>
              </a:ext>
            </a:extLst>
          </p:cNvPr>
          <p:cNvSpPr>
            <a:spLocks noGrp="1"/>
          </p:cNvSpPr>
          <p:nvPr>
            <p:ph type="title"/>
          </p:nvPr>
        </p:nvSpPr>
        <p:spPr/>
        <p:txBody>
          <a:bodyPr/>
          <a:lstStyle/>
          <a:p>
            <a:r>
              <a:rPr lang="en-US" altLang="zh-CN" dirty="0" err="1"/>
              <a:t>EasySpider</a:t>
            </a:r>
            <a:r>
              <a:rPr lang="zh-CN" altLang="en-US" dirty="0" smtClean="0"/>
              <a:t>需求分析</a:t>
            </a:r>
            <a:r>
              <a:rPr lang="en-US" altLang="zh-CN" dirty="0" smtClean="0"/>
              <a:t>-Web </a:t>
            </a:r>
            <a:r>
              <a:rPr lang="en-US" altLang="zh-CN" dirty="0"/>
              <a:t>UI</a:t>
            </a:r>
            <a:endParaRPr lang="zh-CN" altLang="en-US" dirty="0"/>
          </a:p>
        </p:txBody>
      </p:sp>
      <p:sp>
        <p:nvSpPr>
          <p:cNvPr id="4" name="内容占位符 2">
            <a:extLst>
              <a:ext uri="{FF2B5EF4-FFF2-40B4-BE49-F238E27FC236}">
                <a16:creationId xmlns:a16="http://schemas.microsoft.com/office/drawing/2014/main" id="{952D904A-A8F4-4B88-A181-EB605C913C84}"/>
              </a:ext>
            </a:extLst>
          </p:cNvPr>
          <p:cNvSpPr txBox="1">
            <a:spLocks/>
          </p:cNvSpPr>
          <p:nvPr/>
        </p:nvSpPr>
        <p:spPr>
          <a:xfrm>
            <a:off x="1355319" y="1685690"/>
            <a:ext cx="9784080" cy="468463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en-US" altLang="zh-CN" dirty="0"/>
              <a:t>RUCM</a:t>
            </a:r>
            <a:r>
              <a:rPr lang="zh-CN" altLang="en-US" dirty="0"/>
              <a:t>：</a:t>
            </a:r>
            <a:r>
              <a:rPr lang="en-US" altLang="zh-CN" dirty="0"/>
              <a:t>20</a:t>
            </a:r>
          </a:p>
          <a:p>
            <a:pPr>
              <a:buFont typeface="Wingdings" pitchFamily="2" charset="2"/>
              <a:buChar char="Ø"/>
            </a:pPr>
            <a:r>
              <a:rPr lang="zh-CN" altLang="en-US" dirty="0"/>
              <a:t>业务需求</a:t>
            </a:r>
            <a:endParaRPr lang="en-US" altLang="zh-CN" dirty="0"/>
          </a:p>
          <a:p>
            <a:r>
              <a:rPr lang="zh-CN" altLang="zh-CN" dirty="0"/>
              <a:t>内置多种包含主流网站数据源的模板，如京东、天猫、大众点评等热门采集网站，模板提供设置参数即采集的字段；</a:t>
            </a:r>
          </a:p>
          <a:p>
            <a:r>
              <a:rPr lang="zh-CN" altLang="zh-CN" dirty="0"/>
              <a:t>提供管理员入口，允许对模板执行增加、删除、更新、查询四种基本操作；</a:t>
            </a:r>
          </a:p>
          <a:p>
            <a:r>
              <a:rPr lang="zh-CN" altLang="zh-CN" dirty="0"/>
              <a:t>支持远程控制采集任务，包括启动、暂停、终止、查看进度；</a:t>
            </a:r>
          </a:p>
          <a:p>
            <a:r>
              <a:rPr lang="zh-CN" altLang="zh-CN" dirty="0"/>
              <a:t>内置采集登录模块，配置目标网站的账号密码，即可用该模块采集到登录后的数据；</a:t>
            </a:r>
          </a:p>
          <a:p>
            <a:r>
              <a:rPr lang="zh-CN" altLang="zh-CN" dirty="0"/>
              <a:t>支持采集</a:t>
            </a:r>
            <a:r>
              <a:rPr lang="en-US" altLang="zh-CN" dirty="0"/>
              <a:t>Cookie</a:t>
            </a:r>
            <a:r>
              <a:rPr lang="zh-CN" altLang="zh-CN" dirty="0"/>
              <a:t>自定义，首次登录以后，自动记住</a:t>
            </a:r>
            <a:r>
              <a:rPr lang="en-US" altLang="zh-CN" dirty="0"/>
              <a:t>cookie</a:t>
            </a:r>
            <a:r>
              <a:rPr lang="zh-CN" altLang="zh-CN" dirty="0"/>
              <a:t>，免去多次输入密码的繁琐，支持更多网站的采集。</a:t>
            </a:r>
          </a:p>
          <a:p>
            <a:pPr>
              <a:buFont typeface="Wingdings" pitchFamily="2" charset="2"/>
              <a:buChar char="Ø"/>
            </a:pPr>
            <a:endParaRPr lang="en-US" altLang="zh-CN" dirty="0"/>
          </a:p>
          <a:p>
            <a:pPr>
              <a:buFont typeface="Wingdings" pitchFamily="2" charset="2"/>
              <a:buChar char="Ø"/>
            </a:pPr>
            <a:endParaRPr lang="en-US" altLang="zh-CN" dirty="0"/>
          </a:p>
        </p:txBody>
      </p:sp>
      <p:pic>
        <p:nvPicPr>
          <p:cNvPr id="6" name="图片 5">
            <a:extLst>
              <a:ext uri="{FF2B5EF4-FFF2-40B4-BE49-F238E27FC236}">
                <a16:creationId xmlns:a16="http://schemas.microsoft.com/office/drawing/2014/main" id="{CE89FA94-F130-437F-8B84-C1F8D4527E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11428" y="1506717"/>
            <a:ext cx="5271770" cy="2313940"/>
          </a:xfrm>
          <a:prstGeom prst="rect">
            <a:avLst/>
          </a:prstGeom>
          <a:noFill/>
          <a:ln>
            <a:noFill/>
          </a:ln>
        </p:spPr>
      </p:pic>
      <p:pic>
        <p:nvPicPr>
          <p:cNvPr id="7" name="图片 6">
            <a:extLst>
              <a:ext uri="{FF2B5EF4-FFF2-40B4-BE49-F238E27FC236}">
                <a16:creationId xmlns:a16="http://schemas.microsoft.com/office/drawing/2014/main" id="{F6617654-64DD-4FBD-8902-C7E4890537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11428" y="3999630"/>
            <a:ext cx="5271770" cy="2313940"/>
          </a:xfrm>
          <a:prstGeom prst="rect">
            <a:avLst/>
          </a:prstGeom>
          <a:noFill/>
          <a:ln>
            <a:noFill/>
          </a:ln>
        </p:spPr>
      </p:pic>
    </p:spTree>
    <p:extLst>
      <p:ext uri="{BB962C8B-B14F-4D97-AF65-F5344CB8AC3E}">
        <p14:creationId xmlns:p14="http://schemas.microsoft.com/office/powerpoint/2010/main" val="268498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0"/>
                                        <p:tgtEl>
                                          <p:spTgt spid="6"/>
                                        </p:tgtEl>
                                        <p:attrNameLst>
                                          <p:attrName>ppt_y</p:attrName>
                                        </p:attrNameLst>
                                      </p:cBhvr>
                                      <p:tavLst>
                                        <p:tav tm="0">
                                          <p:val>
                                            <p:strVal val="ppt_y"/>
                                          </p:val>
                                        </p:tav>
                                        <p:tav tm="100000">
                                          <p:val>
                                            <p:strVal val="ppt_y+.1"/>
                                          </p:val>
                                        </p:tav>
                                      </p:tavLst>
                                    </p:anim>
                                    <p:set>
                                      <p:cBhvr>
                                        <p:cTn id="9" dur="1" fill="hold">
                                          <p:stCondLst>
                                            <p:cond delay="9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7"/>
                                        </p:tgtEl>
                                      </p:cBhvr>
                                    </p:animEffect>
                                    <p:anim calcmode="lin" valueType="num">
                                      <p:cBhvr>
                                        <p:cTn id="14" dur="1000"/>
                                        <p:tgtEl>
                                          <p:spTgt spid="7"/>
                                        </p:tgtEl>
                                        <p:attrNameLst>
                                          <p:attrName>ppt_x</p:attrName>
                                        </p:attrNameLst>
                                      </p:cBhvr>
                                      <p:tavLst>
                                        <p:tav tm="0">
                                          <p:val>
                                            <p:strVal val="ppt_x"/>
                                          </p:val>
                                        </p:tav>
                                        <p:tav tm="100000">
                                          <p:val>
                                            <p:strVal val="ppt_x"/>
                                          </p:val>
                                        </p:tav>
                                      </p:tavLst>
                                    </p:anim>
                                    <p:anim calcmode="lin" valueType="num">
                                      <p:cBhvr>
                                        <p:cTn id="15" dur="1000"/>
                                        <p:tgtEl>
                                          <p:spTgt spid="7"/>
                                        </p:tgtEl>
                                        <p:attrNameLst>
                                          <p:attrName>ppt_y</p:attrName>
                                        </p:attrNameLst>
                                      </p:cBhvr>
                                      <p:tavLst>
                                        <p:tav tm="0">
                                          <p:val>
                                            <p:strVal val="ppt_y"/>
                                          </p:val>
                                        </p:tav>
                                        <p:tav tm="100000">
                                          <p:val>
                                            <p:strVal val="ppt_y+.1"/>
                                          </p:val>
                                        </p:tav>
                                      </p:tavLst>
                                    </p:anim>
                                    <p:set>
                                      <p:cBhvr>
                                        <p:cTn id="16"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A296A-506F-4538-9AF6-A6C6168ACB7E}"/>
              </a:ext>
            </a:extLst>
          </p:cNvPr>
          <p:cNvSpPr>
            <a:spLocks noGrp="1"/>
          </p:cNvSpPr>
          <p:nvPr>
            <p:ph type="title"/>
          </p:nvPr>
        </p:nvSpPr>
        <p:spPr/>
        <p:txBody>
          <a:bodyPr/>
          <a:lstStyle/>
          <a:p>
            <a:r>
              <a:rPr lang="en-US" altLang="zh-CN" dirty="0" err="1"/>
              <a:t>EasySpider</a:t>
            </a:r>
            <a:r>
              <a:rPr lang="zh-CN" altLang="en-US" dirty="0" smtClean="0"/>
              <a:t>需求分析</a:t>
            </a:r>
            <a:r>
              <a:rPr lang="en-US" altLang="zh-CN" dirty="0" smtClean="0"/>
              <a:t>-Web </a:t>
            </a:r>
            <a:r>
              <a:rPr lang="en-US" altLang="zh-CN" dirty="0"/>
              <a:t>UI</a:t>
            </a:r>
            <a:endParaRPr lang="zh-CN" altLang="en-US" dirty="0"/>
          </a:p>
        </p:txBody>
      </p:sp>
      <p:sp>
        <p:nvSpPr>
          <p:cNvPr id="4" name="内容占位符 2">
            <a:extLst>
              <a:ext uri="{FF2B5EF4-FFF2-40B4-BE49-F238E27FC236}">
                <a16:creationId xmlns:a16="http://schemas.microsoft.com/office/drawing/2014/main" id="{55049762-E50E-4E23-9500-D39269E2599B}"/>
              </a:ext>
            </a:extLst>
          </p:cNvPr>
          <p:cNvSpPr txBox="1">
            <a:spLocks noGrp="1"/>
          </p:cNvSpPr>
          <p:nvPr>
            <p:ph idx="1"/>
          </p:nvPr>
        </p:nvSpPr>
        <p:spPr>
          <a:xfrm>
            <a:off x="1203325" y="1533525"/>
            <a:ext cx="978376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zh-CN" altLang="en-US" dirty="0"/>
              <a:t>用户需求</a:t>
            </a:r>
          </a:p>
          <a:p>
            <a:r>
              <a:rPr lang="zh-CN" altLang="en-US" dirty="0"/>
              <a:t>支持通过关键字过滤内置的多种模板；</a:t>
            </a:r>
          </a:p>
          <a:p>
            <a:r>
              <a:rPr lang="zh-CN" altLang="en-US" dirty="0"/>
              <a:t>提供模板的描述、采集字段预览、采集参数预览、示例数据；</a:t>
            </a:r>
          </a:p>
          <a:p>
            <a:r>
              <a:rPr lang="zh-CN" altLang="en-US" dirty="0"/>
              <a:t>允许管理采集任务，其中包括添加采集任务、查看采集的实时进度、启动采集、暂停采集、终止采集；</a:t>
            </a:r>
          </a:p>
          <a:p>
            <a:r>
              <a:rPr lang="zh-CN" altLang="en-US" dirty="0"/>
              <a:t>允许管理采集结果，其中包括浏览采集结果、保存采集结果到本地。</a:t>
            </a:r>
          </a:p>
          <a:p>
            <a:pPr>
              <a:buFont typeface="Wingdings" pitchFamily="2" charset="2"/>
              <a:buChar char="Ø"/>
            </a:pPr>
            <a:endParaRPr lang="en-US" altLang="zh-CN" dirty="0"/>
          </a:p>
          <a:p>
            <a:pPr>
              <a:buFont typeface="Wingdings" pitchFamily="2" charset="2"/>
              <a:buChar char="Ø"/>
            </a:pPr>
            <a:endParaRPr lang="en-US" altLang="zh-CN" dirty="0"/>
          </a:p>
        </p:txBody>
      </p:sp>
    </p:spTree>
    <p:extLst>
      <p:ext uri="{BB962C8B-B14F-4D97-AF65-F5344CB8AC3E}">
        <p14:creationId xmlns:p14="http://schemas.microsoft.com/office/powerpoint/2010/main" val="291573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自定义 1">
      <a:majorFont>
        <a:latin typeface="微软雅黑"/>
        <a:ea typeface="微软雅黑"/>
        <a:cs typeface=""/>
      </a:majorFont>
      <a:minorFont>
        <a:latin typeface="微软雅黑"/>
        <a:ea typeface="微软雅黑"/>
        <a:cs typeface=""/>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TM03090430[[fn=带状]]</Template>
  <TotalTime>763</TotalTime>
  <Words>1505</Words>
  <Application>Microsoft Office PowerPoint</Application>
  <PresentationFormat>宽屏</PresentationFormat>
  <Paragraphs>222</Paragraphs>
  <Slides>33</Slides>
  <Notes>6</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39" baseType="lpstr">
      <vt:lpstr>等线</vt:lpstr>
      <vt:lpstr>微软雅黑</vt:lpstr>
      <vt:lpstr>Arial</vt:lpstr>
      <vt:lpstr>Wingdings</vt:lpstr>
      <vt:lpstr>带状</vt:lpstr>
      <vt:lpstr>Microsoft Visio 绘图</vt:lpstr>
      <vt:lpstr>基于Scrapy的模板化爬虫程序管理平台</vt:lpstr>
      <vt:lpstr>PowerPoint 演示文稿</vt:lpstr>
      <vt:lpstr>EasySpider系统整体架构</vt:lpstr>
      <vt:lpstr>PowerPoint 演示文稿</vt:lpstr>
      <vt:lpstr>Scrapy框架需求分析</vt:lpstr>
      <vt:lpstr>PowerPoint 演示文稿</vt:lpstr>
      <vt:lpstr>EasySpider需求分析-Web UI</vt:lpstr>
      <vt:lpstr>EasySpider需求分析-Web UI</vt:lpstr>
      <vt:lpstr>EasySpider需求分析-Web UI</vt:lpstr>
      <vt:lpstr>EasySpider需求分析-Web UI</vt:lpstr>
      <vt:lpstr>EasySpider需求分析-Web UI</vt:lpstr>
      <vt:lpstr>EasySpider需求分析-Web UI</vt:lpstr>
      <vt:lpstr>EasySpider需求分析-后端及调度程序</vt:lpstr>
      <vt:lpstr>用例图总览</vt:lpstr>
      <vt:lpstr>关键用例展示</vt:lpstr>
      <vt:lpstr>关键用例展示</vt:lpstr>
      <vt:lpstr>关键用例展示</vt:lpstr>
      <vt:lpstr>关键用例展示</vt:lpstr>
      <vt:lpstr>非功能需求：反爬虫</vt:lpstr>
      <vt:lpstr>PowerPoint 演示文稿</vt:lpstr>
      <vt:lpstr>Scrapyd需求分析</vt:lpstr>
      <vt:lpstr>Scrapyd需求分析（例）</vt:lpstr>
      <vt:lpstr>PowerPoint 演示文稿</vt:lpstr>
      <vt:lpstr>项目计划书的改进</vt:lpstr>
      <vt:lpstr>实验6~8分工</vt:lpstr>
      <vt:lpstr>实验七：软件配置管理</vt:lpstr>
      <vt:lpstr>实验七：软件配置管理</vt:lpstr>
      <vt:lpstr>实验七：软件配置管理</vt:lpstr>
      <vt:lpstr>实验七：软件配置管理</vt:lpstr>
      <vt:lpstr>实验七：软件配置管理</vt:lpstr>
      <vt:lpstr>实验七：软件配置管理</vt:lpstr>
      <vt:lpstr>实验七：软件配置管理</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正阳</dc:creator>
  <cp:lastModifiedBy>赵 正阳</cp:lastModifiedBy>
  <cp:revision>151</cp:revision>
  <dcterms:created xsi:type="dcterms:W3CDTF">2019-11-18T11:20:38Z</dcterms:created>
  <dcterms:modified xsi:type="dcterms:W3CDTF">2020-03-26T02:58:10Z</dcterms:modified>
</cp:coreProperties>
</file>