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7" r:id="rId4"/>
    <p:sldId id="266" r:id="rId5"/>
    <p:sldId id="265" r:id="rId6"/>
    <p:sldId id="264" r:id="rId7"/>
    <p:sldId id="262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2458" autoAdjust="0"/>
  </p:normalViewPr>
  <p:slideViewPr>
    <p:cSldViewPr snapToGrid="0">
      <p:cViewPr varScale="1">
        <p:scale>
          <a:sx n="92" d="100"/>
          <a:sy n="9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3D33E-74C7-4778-BDDF-EF8591EFC2A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C768-52C9-4D53-B577-34C4ADD22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根据目前用例建模领域的研究成果与工业领域的实践经验，提出了一种改良的用例规约（</a:t>
            </a:r>
            <a:r>
              <a:rPr lang="en-US" altLang="zh-CN" dirty="0" smtClean="0"/>
              <a:t>Use Case Specification</a:t>
            </a:r>
            <a:r>
              <a:rPr lang="zh-CN" altLang="en-US" dirty="0" smtClean="0"/>
              <a:t>）模板，并提供了</a:t>
            </a:r>
            <a:r>
              <a:rPr lang="en-US" altLang="zh-CN" dirty="0" smtClean="0"/>
              <a:t>26</a:t>
            </a:r>
            <a:r>
              <a:rPr lang="zh-CN" altLang="en-US" dirty="0" smtClean="0"/>
              <a:t>条限制规则（</a:t>
            </a:r>
            <a:r>
              <a:rPr lang="en-US" altLang="zh-CN" dirty="0" smtClean="0"/>
              <a:t>Restriction Rule</a:t>
            </a:r>
            <a:r>
              <a:rPr lang="zh-CN" altLang="en-US" dirty="0" smtClean="0"/>
              <a:t>）以约束用例规约中自然语言的使用。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 smtClean="0"/>
              <a:t>流程是描述的成功的一个流程。通常不包括分支。分支建议在分支流中描述。只有一个主流。</a:t>
            </a:r>
            <a:endParaRPr lang="en-US" altLang="zh-CN" dirty="0" smtClean="0"/>
          </a:p>
          <a:p>
            <a:r>
              <a:rPr lang="zh-CN" altLang="en-US" dirty="0" smtClean="0"/>
              <a:t>分</a:t>
            </a:r>
            <a:r>
              <a:rPr lang="zh-CN" altLang="en-US" dirty="0" smtClean="0"/>
              <a:t>支流中描述的其它的场景或分支，成功或失败的都有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一般总是</a:t>
            </a:r>
            <a:r>
              <a:rPr lang="zh-CN" altLang="en-US" dirty="0" smtClean="0"/>
              <a:t>要依赖于一个判断来引出分支流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r>
              <a:rPr lang="zh-CN" altLang="en-US" dirty="0" smtClean="0"/>
              <a:t>按标号了，一定是有顺序的，如果有并列的情况要用关键字</a:t>
            </a:r>
            <a:r>
              <a:rPr lang="en-US" altLang="zh-CN" dirty="0" smtClean="0"/>
              <a:t>Meanwhile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避免二义性，尽量一个东西同一个词来描述，不要使用描述含糊的词，不能明确限定的词。</a:t>
            </a:r>
            <a:endParaRPr lang="en-US" altLang="zh-CN" dirty="0" smtClean="0"/>
          </a:p>
          <a:p>
            <a:r>
              <a:rPr lang="zh-CN" altLang="en-US" dirty="0" smtClean="0"/>
              <a:t>后置条件表示一种状态，在执行了经过前面的流程后，应该能达到</a:t>
            </a:r>
            <a:r>
              <a:rPr lang="en-US" altLang="zh-CN" dirty="0" err="1" smtClean="0"/>
              <a:t>postcondition</a:t>
            </a:r>
            <a:r>
              <a:rPr lang="zh-CN" altLang="en-US" dirty="0" smtClean="0"/>
              <a:t>中描述的状态。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8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&lt;condition&gt; THEN &lt;steps&gt; ENDIF</a:t>
            </a:r>
          </a:p>
          <a:p>
            <a:r>
              <a:rPr lang="en-US" altLang="zh-CN" dirty="0" smtClean="0"/>
              <a:t>IF &lt;condition&gt; THEN &lt;steps&gt; – ELSE &lt;steps&gt; ENDIF</a:t>
            </a:r>
          </a:p>
          <a:p>
            <a:r>
              <a:rPr lang="en-US" altLang="zh-CN" dirty="0" smtClean="0"/>
              <a:t>IF &lt;condition&gt; THEN &lt;steps&gt; – ELSEIF &lt;condition&gt; THEN &lt;steps&gt; ENDIF</a:t>
            </a:r>
          </a:p>
          <a:p>
            <a:r>
              <a:rPr lang="en-US" altLang="zh-CN" dirty="0" smtClean="0"/>
              <a:t>Validate</a:t>
            </a:r>
            <a:r>
              <a:rPr lang="en-US" altLang="zh-CN" baseline="0" dirty="0" smtClean="0"/>
              <a:t> that</a:t>
            </a:r>
            <a:r>
              <a:rPr lang="zh-CN" altLang="en-US" baseline="0" dirty="0" smtClean="0"/>
              <a:t>表示系统验证一定为真时才能继续下一步，这时候失败的情况通常会引出一个分支流</a:t>
            </a:r>
            <a:endParaRPr lang="en-US" altLang="zh-CN" baseline="0" dirty="0" smtClean="0"/>
          </a:p>
          <a:p>
            <a:r>
              <a:rPr lang="zh-CN" altLang="en-US" baseline="0" dirty="0" smtClean="0"/>
              <a:t>分支结构的结束都会伴随着</a:t>
            </a:r>
            <a:r>
              <a:rPr lang="en-US" altLang="zh-CN" baseline="0" dirty="0" smtClean="0"/>
              <a:t>ABORT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RESUME STEP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6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TestDataSpecification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提供测试运行的准备数据，相当于测试用例规格说明运行的前置条件，如果不满足这个的描述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将结束本测试用例规格说明。</a:t>
            </a:r>
            <a:endParaRPr lang="en-US" altLang="zh-CN" dirty="0" smtClean="0"/>
          </a:p>
          <a:p>
            <a:r>
              <a:rPr lang="en-US" altLang="zh-CN" dirty="0" err="1" smtClean="0"/>
              <a:t>TestSetup</a:t>
            </a:r>
            <a:r>
              <a:rPr lang="zh-CN" altLang="en-US" dirty="0" smtClean="0"/>
              <a:t>目的是提供用户编写或配置初始化测试环境的测试语句，使得测试可达运行的状态，通常为初始化设备的语句。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TestOracle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测试断言，用户可以再此区域编辑对测试线程的语言，不难发现在每个测试序列后都有测试断言编辑区域，表示在执行本测试序列后需要根据测试断言对其测试线程进行验证，如果满足测试语言表示本测试线程满足预期，否则表示在测试序列执行过程中可能出现错误或者本测试用例失败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OracleVerificationFlow</a:t>
            </a:r>
            <a:r>
              <a:rPr lang="zh-CN" altLang="en-US" dirty="0" smtClean="0"/>
              <a:t>：</a:t>
            </a:r>
            <a:r>
              <a:rPr lang="zh-CN" altLang="en-US" sz="1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在执行某一或某一组测试语句后对其进行验证的测试序列</a:t>
            </a:r>
            <a:endParaRPr lang="en-US" altLang="zh-CN" sz="1600" cap="all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cap="all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INVOKES API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，支持被测系统的某一接口，为了支持测试系统描述调用被测系统的指令块动作；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VERIFIES THAT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，描述的是人工验证的测试步骤，在工业应用中，某些测试步骤需要主动验证，本关键字正式基于这样的场景提出的，因此其主语必须为测试人员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测试系统。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0C768-52C9-4D53-B577-34C4ADD222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1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3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0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02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39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8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6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6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0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7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7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1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D25217-0DAC-47DF-8F0A-1632A6260CBA}" type="datetimeFigureOut">
              <a:rPr lang="zh-CN" altLang="en-US" smtClean="0"/>
              <a:t>2015/3/25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D4C4E-0A41-4F8E-8C11-0E7EFF110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RUCM&amp;RTCM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1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801" y="2141455"/>
            <a:ext cx="10394707" cy="3311189"/>
          </a:xfrm>
        </p:spPr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Restricted use case modeling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基于用例建模的需求建模方法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用例描述模板，规则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5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RUCM-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9242288"/>
              </p:ext>
            </p:extLst>
          </p:nvPr>
        </p:nvGraphicFramePr>
        <p:xfrm>
          <a:off x="6000359" y="219693"/>
          <a:ext cx="4795023" cy="4975153"/>
        </p:xfrm>
        <a:graphic>
          <a:graphicData uri="http://schemas.openxmlformats.org/drawingml/2006/table">
            <a:tbl>
              <a:tblPr/>
              <a:tblGrid>
                <a:gridCol w="1019109"/>
                <a:gridCol w="932353"/>
                <a:gridCol w="2843561"/>
              </a:tblGrid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Use Case Name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用例名称，通常以动词开头。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70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Brief Description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用例内容的简要描述。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Precondition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用例的前置条件，即用例执行前必须满足的条件。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Primary Actor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主要参与者，即触发用例执行的参与者。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70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Secondary Actors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次要参与者，除首要参与者外用例关联的其它参与者。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Dependency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依赖关系，描述与其它用例之间的包含、扩展关系。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Generalization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泛化关系，描述与其它用例之间的泛化关系。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9825">
                <a:tc rowSpan="3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Basic Flow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基本事件流，描述完全顺利执行用例时的事件流程。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rowSpan="4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 Alternative Flows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特定分支流。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1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RFS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引用基本流中的步骤号码。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rowSpan="3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Global Alternative Flows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全局分支流。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76">
                <a:tc rowSpan="4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Bounded Alternative Flows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有界分支流。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RFS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引用基本流中的步骤号码。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10064" y="685800"/>
            <a:ext cx="5241073" cy="273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2982" y="2265557"/>
            <a:ext cx="4018156" cy="2992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85801" y="2141455"/>
            <a:ext cx="10394707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一个基本事件流和任意多个分支事件流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基本事件流：成功执行情况下的步骤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特定分支流：特定步骤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有界分支流：多个步骤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全局分支流：所有步骤均可产生分支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明确分支流从什么位置产生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每个分支流有独立的后置条件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1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RUCM-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6000359" y="219693"/>
          <a:ext cx="4795023" cy="4975153"/>
        </p:xfrm>
        <a:graphic>
          <a:graphicData uri="http://schemas.openxmlformats.org/drawingml/2006/table">
            <a:tbl>
              <a:tblPr/>
              <a:tblGrid>
                <a:gridCol w="1019109"/>
                <a:gridCol w="932353"/>
                <a:gridCol w="2843561"/>
              </a:tblGrid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Use Case Name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用例名称，通常以动词开头。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70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Brief Description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用例内容的简要描述。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Precondition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用例的前置条件，即用例执行前必须满足的条件。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Primary Actor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主要参与者，即触发用例执行的参与者。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701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Secondary Actors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次要参与者，除首要参与者外用例关联的其它参与者。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Dependency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依赖关系，描述与其它用例之间的包含、扩展关系。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Generalization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泛化关系，描述与其它用例之间的泛化关系。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9825">
                <a:tc rowSpan="3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Basic Flow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基本事件流，描述完全顺利执行用例时的事件流程。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基本流的后置条件。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rowSpan="4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Specific Alternative Flows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特定分支流。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1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RFS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引用基本流中的步骤号码。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rowSpan="3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Global Alternative Flows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全局分支流。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876">
                <a:tc rowSpan="4"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Bounded Alternative Flows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有界分支流。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13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RFS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引用基本流中的步骤号码。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Steps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事件流步骤。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Postcondition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分支流的后置条件。</a:t>
                      </a:r>
                    </a:p>
                  </a:txBody>
                  <a:tcPr marL="13990" marR="13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10064" y="685800"/>
            <a:ext cx="5241073" cy="273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2982" y="2265557"/>
            <a:ext cx="4018156" cy="2992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85802" y="2141455"/>
            <a:ext cx="5414748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有序的事件流，条件分支、循环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并发等用关键字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者发送请求或数据，系统反馈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系统对请求或数据的验证（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VALIDATE THAT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系统自身状态或属性的改变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一步尽量描述一个动作，简单句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避免二义性，避免含糊的词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3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RUCM-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28600" lvl="2">
              <a:spcBef>
                <a:spcPts val="100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用例依赖关系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3">
              <a:spcBef>
                <a:spcPts val="1000"/>
              </a:spcBef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USE CASE&lt; &gt;, extended use case&lt;&gt;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IF-THEN-ELSE-ELSEIF-ENDIF, DO-UNTIL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VALIDATE THAT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MEANWHILE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RFS, ABORT, RESUME STEP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Restricted test case modeling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测试规格说明书。结构化描述，关键字描述测试需要的特征元素。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RUCM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的规则包括关键字。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1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RTCM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5" y="270164"/>
            <a:ext cx="5931604" cy="5288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64" y="2063396"/>
            <a:ext cx="5645163" cy="35947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0985" y="1018309"/>
            <a:ext cx="6077079" cy="46759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985" y="2019604"/>
            <a:ext cx="5931604" cy="148213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13165" y="3958937"/>
            <a:ext cx="4686300" cy="4572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2589" y="4405300"/>
            <a:ext cx="5562038" cy="1198878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28064" y="375378"/>
            <a:ext cx="4897917" cy="161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zh-CN" altLang="en-US" sz="16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一个基本流和多个分支流</a:t>
            </a:r>
            <a:r>
              <a:rPr lang="zh-CN" altLang="en-US" sz="1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cap="all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altLang="zh-CN" sz="1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 verification flow: </a:t>
            </a:r>
            <a:r>
              <a:rPr lang="zh-CN" altLang="en-US" sz="1600" cap="all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在执行某一或某一组测试语句后对其进行验证的测试序列</a:t>
            </a:r>
            <a:endParaRPr lang="en-US" altLang="zh-CN" sz="16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00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RTCM-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pecification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提供测试运行的准备数据，相当于测试用例规格说明运行的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前置条件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Setup 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提供用户编写或配置初始化测试环境的测试语句，通常为初始化设备的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 Oracle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在执行本测试序列后需要根据测试断言对其测试线程进行验证，如果满足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测试断言表示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本测试线程满足预期，否则表示在测试序列执行过程中可能出现错误或者本测试用例失败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Oracle Verification Flow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执行某一或某一组测试语句后对其进行验证的测试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RTCM-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 TEST CASE SPECIFICATION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INVOKES API: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device or system&gt; invoke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&lt;action or function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测试系统描述调用被测系统的指令块动作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VERIFIES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人工验证的测试步骤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EACH-END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描述在测试中场常见的含变量的循环结构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2021</TotalTime>
  <Words>1248</Words>
  <Application>Microsoft Office PowerPoint</Application>
  <PresentationFormat>宽屏</PresentationFormat>
  <Paragraphs>166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Impact</vt:lpstr>
      <vt:lpstr>Times New Roman</vt:lpstr>
      <vt:lpstr>主要事件</vt:lpstr>
      <vt:lpstr>RUCM&amp;RTCM</vt:lpstr>
      <vt:lpstr>RUCM</vt:lpstr>
      <vt:lpstr>RUCM-模板</vt:lpstr>
      <vt:lpstr>RUCM-模板</vt:lpstr>
      <vt:lpstr>RUCM-关键字</vt:lpstr>
      <vt:lpstr>RTCM</vt:lpstr>
      <vt:lpstr>RTCM</vt:lpstr>
      <vt:lpstr>RTCM-模板</vt:lpstr>
      <vt:lpstr>RTCM-关键字</vt:lpstr>
      <vt:lpstr>PowerPoint 演示文稿</vt:lpstr>
    </vt:vector>
  </TitlesOfParts>
  <Company>buaa_SEI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zhangying</dc:creator>
  <cp:lastModifiedBy>zhangying</cp:lastModifiedBy>
  <cp:revision>46</cp:revision>
  <dcterms:created xsi:type="dcterms:W3CDTF">2015-03-23T14:48:20Z</dcterms:created>
  <dcterms:modified xsi:type="dcterms:W3CDTF">2015-03-25T09:43:16Z</dcterms:modified>
</cp:coreProperties>
</file>