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377" r:id="rId2"/>
    <p:sldId id="403" r:id="rId3"/>
    <p:sldId id="404" r:id="rId4"/>
    <p:sldId id="405" r:id="rId5"/>
    <p:sldId id="406" r:id="rId6"/>
    <p:sldId id="407" r:id="rId7"/>
    <p:sldId id="408" r:id="rId8"/>
    <p:sldId id="409" r:id="rId9"/>
    <p:sldId id="410" r:id="rId10"/>
    <p:sldId id="412" r:id="rId11"/>
    <p:sldId id="413" r:id="rId12"/>
    <p:sldId id="414" r:id="rId13"/>
    <p:sldId id="415" r:id="rId14"/>
    <p:sldId id="416" r:id="rId15"/>
    <p:sldId id="417" r:id="rId16"/>
    <p:sldId id="418" r:id="rId17"/>
    <p:sldId id="419" r:id="rId18"/>
    <p:sldId id="420" r:id="rId19"/>
    <p:sldId id="411" r:id="rId20"/>
    <p:sldId id="421" r:id="rId21"/>
    <p:sldId id="423" r:id="rId22"/>
    <p:sldId id="422" r:id="rId23"/>
    <p:sldId id="424" r:id="rId24"/>
    <p:sldId id="425" r:id="rId25"/>
    <p:sldId id="426" r:id="rId26"/>
    <p:sldId id="427" r:id="rId27"/>
    <p:sldId id="428" r:id="rId28"/>
    <p:sldId id="39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336" autoAdjust="0"/>
  </p:normalViewPr>
  <p:slideViewPr>
    <p:cSldViewPr snapToGrid="0">
      <p:cViewPr varScale="1">
        <p:scale>
          <a:sx n="61" d="100"/>
          <a:sy n="61" d="100"/>
        </p:scale>
        <p:origin x="8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___6.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总贡献率</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178-4C39-BCFB-19DD6710764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178-4C39-BCFB-19DD6710764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178-4C39-BCFB-19DD6710764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178-4C39-BCFB-19DD6710764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178-4C39-BCFB-19DD6710764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Sheet1!$A$2:$A$6</c:f>
              <c:strCache>
                <c:ptCount val="5"/>
                <c:pt idx="0">
                  <c:v>A</c:v>
                </c:pt>
                <c:pt idx="1">
                  <c:v>B</c:v>
                </c:pt>
                <c:pt idx="2">
                  <c:v>C</c:v>
                </c:pt>
                <c:pt idx="3">
                  <c:v>D</c:v>
                </c:pt>
                <c:pt idx="4">
                  <c:v>E</c:v>
                </c:pt>
              </c:strCache>
            </c:strRef>
          </c:cat>
          <c:val>
            <c:numRef>
              <c:f>Sheet1!$B$2:$B$6</c:f>
              <c:numCache>
                <c:formatCode>General</c:formatCode>
                <c:ptCount val="5"/>
                <c:pt idx="0">
                  <c:v>0.22111631849554109</c:v>
                </c:pt>
                <c:pt idx="1">
                  <c:v>0.11119261328279351</c:v>
                </c:pt>
                <c:pt idx="2">
                  <c:v>0.19034097227644528</c:v>
                </c:pt>
                <c:pt idx="3">
                  <c:v>0.17291604556628976</c:v>
                </c:pt>
                <c:pt idx="4">
                  <c:v>0.30443405037893034</c:v>
                </c:pt>
              </c:numCache>
            </c:numRef>
          </c:val>
          <c:extLst>
            <c:ext xmlns:c16="http://schemas.microsoft.com/office/drawing/2014/chart" uri="{C3380CC4-5D6E-409C-BE32-E72D297353CC}">
              <c16:uniqueId val="{0000000A-F178-4C39-BCFB-19DD67107642}"/>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v>实际工时</c:v>
          </c:tx>
          <c:spPr>
            <a:solidFill>
              <a:schemeClr val="accent1">
                <a:tint val="100000"/>
              </a:schemeClr>
            </a:solidFill>
            <a:ln>
              <a:noFill/>
            </a:ln>
            <a:effectLst/>
          </c:spPr>
          <c:invertIfNegative val="0"/>
          <c:cat>
            <c:strLit>
              <c:ptCount val="8"/>
              <c:pt idx="0">
                <c:v>项目开始</c:v>
              </c:pt>
              <c:pt idx="1">
                <c:v>1 实验准备</c:v>
              </c:pt>
              <c:pt idx="2">
                <c:v>2 软件需求分析</c:v>
              </c:pt>
              <c:pt idx="3">
                <c:v>3 软件需求评审</c:v>
              </c:pt>
              <c:pt idx="4">
                <c:v>4 软件设计与实现</c:v>
              </c:pt>
              <c:pt idx="5">
                <c:v>5 软件测试需求分析</c:v>
              </c:pt>
              <c:pt idx="6">
                <c:v>6 软件测试评审</c:v>
              </c:pt>
              <c:pt idx="7">
                <c:v>项目结束</c:v>
              </c:pt>
            </c:strLit>
          </c:cat>
          <c:val>
            <c:numLit>
              <c:formatCode>#,##0_ "工时"</c:formatCode>
              <c:ptCount val="8"/>
              <c:pt idx="0">
                <c:v>0</c:v>
              </c:pt>
              <c:pt idx="1">
                <c:v>56.5</c:v>
              </c:pt>
              <c:pt idx="2">
                <c:v>70</c:v>
              </c:pt>
              <c:pt idx="3">
                <c:v>40.5</c:v>
              </c:pt>
              <c:pt idx="4">
                <c:v>166</c:v>
              </c:pt>
              <c:pt idx="5">
                <c:v>83</c:v>
              </c:pt>
              <c:pt idx="6">
                <c:v>113</c:v>
              </c:pt>
              <c:pt idx="7">
                <c:v>0</c:v>
              </c:pt>
            </c:numLit>
          </c:val>
          <c:extLst>
            <c:ext xmlns:c16="http://schemas.microsoft.com/office/drawing/2014/chart" uri="{C3380CC4-5D6E-409C-BE32-E72D297353CC}">
              <c16:uniqueId val="{00000000-DF5E-4B75-AE37-7123DC738179}"/>
            </c:ext>
          </c:extLst>
        </c:ser>
        <c:ser>
          <c:idx val="1"/>
          <c:order val="1"/>
          <c:tx>
            <c:v>剩余工时</c:v>
          </c:tx>
          <c:spPr>
            <a:solidFill>
              <a:schemeClr val="accent2">
                <a:tint val="100000"/>
              </a:schemeClr>
            </a:solidFill>
            <a:ln>
              <a:noFill/>
            </a:ln>
            <a:effectLst/>
          </c:spPr>
          <c:invertIfNegative val="0"/>
          <c:cat>
            <c:strLit>
              <c:ptCount val="8"/>
              <c:pt idx="0">
                <c:v>项目开始</c:v>
              </c:pt>
              <c:pt idx="1">
                <c:v>1 实验准备</c:v>
              </c:pt>
              <c:pt idx="2">
                <c:v>2 软件需求分析</c:v>
              </c:pt>
              <c:pt idx="3">
                <c:v>3 软件需求评审</c:v>
              </c:pt>
              <c:pt idx="4">
                <c:v>4 软件设计与实现</c:v>
              </c:pt>
              <c:pt idx="5">
                <c:v>5 软件测试需求分析</c:v>
              </c:pt>
              <c:pt idx="6">
                <c:v>6 软件测试评审</c:v>
              </c:pt>
              <c:pt idx="7">
                <c:v>项目结束</c:v>
              </c:pt>
            </c:strLit>
          </c:cat>
          <c:val>
            <c:numLit>
              <c:formatCode>#,##0_ "工时"</c:formatCode>
              <c:ptCount val="8"/>
              <c:pt idx="0">
                <c:v>0</c:v>
              </c:pt>
              <c:pt idx="1">
                <c:v>0</c:v>
              </c:pt>
              <c:pt idx="2">
                <c:v>0</c:v>
              </c:pt>
              <c:pt idx="3">
                <c:v>0</c:v>
              </c:pt>
              <c:pt idx="4">
                <c:v>0</c:v>
              </c:pt>
              <c:pt idx="5">
                <c:v>0</c:v>
              </c:pt>
              <c:pt idx="6">
                <c:v>0</c:v>
              </c:pt>
              <c:pt idx="7">
                <c:v>0</c:v>
              </c:pt>
            </c:numLit>
          </c:val>
          <c:extLst>
            <c:ext xmlns:c16="http://schemas.microsoft.com/office/drawing/2014/chart" uri="{C3380CC4-5D6E-409C-BE32-E72D297353CC}">
              <c16:uniqueId val="{00000001-DF5E-4B75-AE37-7123DC738179}"/>
            </c:ext>
          </c:extLst>
        </c:ser>
        <c:dLbls>
          <c:showLegendKey val="0"/>
          <c:showVal val="0"/>
          <c:showCatName val="0"/>
          <c:showSerName val="0"/>
          <c:showPercent val="0"/>
          <c:showBubbleSize val="0"/>
        </c:dLbls>
        <c:gapWidth val="219"/>
        <c:overlap val="100"/>
        <c:axId val="267070000"/>
        <c:axId val="266915552"/>
      </c:barChart>
      <c:lineChart>
        <c:grouping val="standard"/>
        <c:varyColors val="0"/>
        <c:ser>
          <c:idx val="2"/>
          <c:order val="2"/>
          <c:tx>
            <c:v>基线工时</c:v>
          </c:tx>
          <c:spPr>
            <a:ln w="28575" cap="rnd">
              <a:solidFill>
                <a:schemeClr val="accent3">
                  <a:tint val="100000"/>
                </a:schemeClr>
              </a:solidFill>
              <a:round/>
            </a:ln>
            <a:effectLst/>
          </c:spPr>
          <c:marker>
            <c:symbol val="circle"/>
            <c:size val="6"/>
            <c:spPr>
              <a:solidFill>
                <a:schemeClr val="accent3">
                  <a:tint val="100000"/>
                </a:schemeClr>
              </a:solidFill>
              <a:ln w="9525">
                <a:solidFill>
                  <a:schemeClr val="lt1"/>
                </a:solidFill>
              </a:ln>
              <a:effectLst/>
            </c:spPr>
          </c:marker>
          <c:cat>
            <c:strLit>
              <c:ptCount val="8"/>
              <c:pt idx="0">
                <c:v>项目开始</c:v>
              </c:pt>
              <c:pt idx="1">
                <c:v>1 实验准备</c:v>
              </c:pt>
              <c:pt idx="2">
                <c:v>2 软件需求分析</c:v>
              </c:pt>
              <c:pt idx="3">
                <c:v>3 软件需求评审</c:v>
              </c:pt>
              <c:pt idx="4">
                <c:v>4 软件设计与实现</c:v>
              </c:pt>
              <c:pt idx="5">
                <c:v>5 软件测试需求分析</c:v>
              </c:pt>
              <c:pt idx="6">
                <c:v>6 软件测试评审</c:v>
              </c:pt>
              <c:pt idx="7">
                <c:v>项目结束</c:v>
              </c:pt>
            </c:strLit>
          </c:cat>
          <c:val>
            <c:numLit>
              <c:formatCode>#,##0_ "工时"</c:formatCode>
              <c:ptCount val="8"/>
              <c:pt idx="0">
                <c:v>0</c:v>
              </c:pt>
              <c:pt idx="1">
                <c:v>56.5</c:v>
              </c:pt>
              <c:pt idx="2">
                <c:v>70</c:v>
              </c:pt>
              <c:pt idx="3">
                <c:v>40.5</c:v>
              </c:pt>
              <c:pt idx="4">
                <c:v>166</c:v>
              </c:pt>
              <c:pt idx="5">
                <c:v>83</c:v>
              </c:pt>
              <c:pt idx="6">
                <c:v>111</c:v>
              </c:pt>
              <c:pt idx="7">
                <c:v>0</c:v>
              </c:pt>
            </c:numLit>
          </c:val>
          <c:smooth val="0"/>
          <c:extLst>
            <c:ext xmlns:c16="http://schemas.microsoft.com/office/drawing/2014/chart" uri="{C3380CC4-5D6E-409C-BE32-E72D297353CC}">
              <c16:uniqueId val="{00000002-DF5E-4B75-AE37-7123DC738179}"/>
            </c:ext>
          </c:extLst>
        </c:ser>
        <c:dLbls>
          <c:showLegendKey val="0"/>
          <c:showVal val="0"/>
          <c:showCatName val="0"/>
          <c:showSerName val="0"/>
          <c:showPercent val="0"/>
          <c:showBubbleSize val="0"/>
        </c:dLbls>
        <c:marker val="1"/>
        <c:smooth val="0"/>
        <c:axId val="267070000"/>
        <c:axId val="266915552"/>
      </c:lineChart>
      <c:catAx>
        <c:axId val="2670700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宋体" panose="02010600030101010101" pitchFamily="2" charset="-122"/>
                <a:cs typeface="Times New Roman" panose="02020603050405020304" pitchFamily="18" charset="0"/>
              </a:defRPr>
            </a:pPr>
            <a:endParaRPr lang="zh-CN"/>
          </a:p>
        </c:txPr>
        <c:crossAx val="266915552"/>
        <c:crosses val="autoZero"/>
        <c:auto val="1"/>
        <c:lblAlgn val="ctr"/>
        <c:lblOffset val="100"/>
        <c:noMultiLvlLbl val="0"/>
      </c:catAx>
      <c:valAx>
        <c:axId val="266915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cap="all" baseline="0">
                    <a:solidFill>
                      <a:schemeClr val="tx1">
                        <a:lumMod val="65000"/>
                        <a:lumOff val="35000"/>
                      </a:schemeClr>
                    </a:solidFill>
                    <a:latin typeface="Times New Roman" panose="02020603050405020304" pitchFamily="18" charset="0"/>
                    <a:ea typeface="宋体" panose="02010600030101010101" pitchFamily="2" charset="-122"/>
                    <a:cs typeface="Times New Roman" panose="02020603050405020304" pitchFamily="18" charset="0"/>
                  </a:defRPr>
                </a:pPr>
                <a:r>
                  <a:rPr lang="en-US"/>
                  <a:t>工作(小时)</a:t>
                </a:r>
              </a:p>
            </c:rich>
          </c:tx>
          <c:layout/>
          <c:overlay val="0"/>
          <c:spPr>
            <a:noFill/>
            <a:ln>
              <a:noFill/>
            </a:ln>
            <a:effectLst/>
          </c:spPr>
          <c:txPr>
            <a:bodyPr rot="-5400000" spcFirstLastPara="1" vertOverflow="ellipsis" vert="horz" wrap="square" anchor="ctr" anchorCtr="1"/>
            <a:lstStyle/>
            <a:p>
              <a:pPr>
                <a:defRPr sz="900" b="0" i="0" u="none" strike="noStrike" cap="all" baseline="0">
                  <a:solidFill>
                    <a:schemeClr val="tx1">
                      <a:lumMod val="65000"/>
                      <a:lumOff val="35000"/>
                    </a:schemeClr>
                  </a:solidFill>
                  <a:latin typeface="Times New Roman" panose="02020603050405020304" pitchFamily="18" charset="0"/>
                  <a:ea typeface="宋体" panose="02010600030101010101" pitchFamily="2" charset="-122"/>
                  <a:cs typeface="Times New Roman" panose="02020603050405020304" pitchFamily="18" charset="0"/>
                </a:defRPr>
              </a:pPr>
              <a:endParaRPr lang="zh-CN"/>
            </a:p>
          </c:txPr>
        </c:title>
        <c:numFmt formatCode="#,##0_ &quot;工时&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宋体" panose="02010600030101010101" pitchFamily="2" charset="-122"/>
                <a:cs typeface="Times New Roman" panose="02020603050405020304" pitchFamily="18" charset="0"/>
              </a:defRPr>
            </a:pPr>
            <a:endParaRPr lang="zh-CN"/>
          </a:p>
        </c:txPr>
        <c:crossAx val="267070000"/>
        <c:crosses val="autoZero"/>
        <c:crossBetween val="between"/>
      </c:valAx>
      <c:spPr>
        <a:noFill/>
        <a:ln>
          <a:noFill/>
        </a:ln>
        <a:effectLst/>
      </c:spPr>
      <c:extLst/>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宋体" panose="02010600030101010101" pitchFamily="2" charset="-122"/>
              <a:cs typeface="Times New Roman" panose="02020603050405020304" pitchFamily="18" charset="0"/>
            </a:defRPr>
          </a:pPr>
          <a:endParaRPr lang="zh-CN"/>
        </a:p>
      </c:txPr>
    </c:legend>
    <c:plotVisOnly val="1"/>
    <c:dispBlanksAs val="gap"/>
    <c:showDLblsOverMax val="0"/>
  </c:chart>
  <c:spPr>
    <a:noFill/>
    <a:ln>
      <a:noFill/>
    </a:ln>
    <a:effectLst/>
  </c:spPr>
  <c:txPr>
    <a:bodyPr/>
    <a:lstStyle/>
    <a:p>
      <a:pPr>
        <a:defRPr>
          <a:latin typeface="Times New Roman" panose="02020603050405020304" pitchFamily="18" charset="0"/>
          <a:ea typeface="宋体" panose="02010600030101010101" pitchFamily="2" charset="-122"/>
          <a:cs typeface="Times New Roman" panose="02020603050405020304" pitchFamily="18"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剩余累计工时</c:v>
          </c:tx>
          <c:spPr>
            <a:ln w="28575" cap="rnd">
              <a:solidFill>
                <a:schemeClr val="accent1"/>
              </a:solidFill>
              <a:round/>
            </a:ln>
            <a:effectLst/>
          </c:spPr>
          <c:marker>
            <c:symbol val="none"/>
          </c:marker>
          <c:cat>
            <c:strLit>
              <c:ptCount val="8"/>
              <c:pt idx="0">
                <c:v>20/2/24</c:v>
              </c:pt>
              <c:pt idx="1">
                <c:v>20/3/9</c:v>
              </c:pt>
              <c:pt idx="2">
                <c:v>20/3/23</c:v>
              </c:pt>
              <c:pt idx="3">
                <c:v>20/4/6</c:v>
              </c:pt>
              <c:pt idx="4">
                <c:v>20/4/20</c:v>
              </c:pt>
              <c:pt idx="5">
                <c:v>20/5/4</c:v>
              </c:pt>
              <c:pt idx="6">
                <c:v>20/5/18</c:v>
              </c:pt>
              <c:pt idx="7">
                <c:v>20/6/1</c:v>
              </c:pt>
            </c:strLit>
          </c:cat>
          <c:val>
            <c:numLit>
              <c:formatCode>#,##0_ "工时"</c:formatCode>
              <c:ptCount val="8"/>
              <c:pt idx="0">
                <c:v>526</c:v>
              </c:pt>
              <c:pt idx="1">
                <c:v>444.5</c:v>
              </c:pt>
              <c:pt idx="2">
                <c:v>401.375</c:v>
              </c:pt>
              <c:pt idx="3">
                <c:v>341.3</c:v>
              </c:pt>
              <c:pt idx="4">
                <c:v>232.56666666666666</c:v>
              </c:pt>
              <c:pt idx="5">
                <c:v>79.25595238095238</c:v>
              </c:pt>
              <c:pt idx="6">
                <c:v>0</c:v>
              </c:pt>
              <c:pt idx="7">
                <c:v>0</c:v>
              </c:pt>
            </c:numLit>
          </c:val>
          <c:smooth val="0"/>
          <c:extLst>
            <c:ext xmlns:c16="http://schemas.microsoft.com/office/drawing/2014/chart" uri="{C3380CC4-5D6E-409C-BE32-E72D297353CC}">
              <c16:uniqueId val="{00000000-7E6F-4E7D-91B4-71DD30D94D30}"/>
            </c:ext>
          </c:extLst>
        </c:ser>
        <c:ser>
          <c:idx val="1"/>
          <c:order val="1"/>
          <c:tx>
            <c:v>剩余累计实际工时</c:v>
          </c:tx>
          <c:spPr>
            <a:ln w="28575" cap="rnd">
              <a:solidFill>
                <a:schemeClr val="accent3"/>
              </a:solidFill>
              <a:round/>
            </a:ln>
            <a:effectLst/>
          </c:spPr>
          <c:marker>
            <c:symbol val="none"/>
          </c:marker>
          <c:cat>
            <c:strLit>
              <c:ptCount val="8"/>
              <c:pt idx="0">
                <c:v>20/2/24</c:v>
              </c:pt>
              <c:pt idx="1">
                <c:v>20/3/9</c:v>
              </c:pt>
              <c:pt idx="2">
                <c:v>20/3/23</c:v>
              </c:pt>
              <c:pt idx="3">
                <c:v>20/4/6</c:v>
              </c:pt>
              <c:pt idx="4">
                <c:v>20/4/20</c:v>
              </c:pt>
              <c:pt idx="5">
                <c:v>20/5/4</c:v>
              </c:pt>
              <c:pt idx="6">
                <c:v>20/5/18</c:v>
              </c:pt>
              <c:pt idx="7">
                <c:v>20/6/1</c:v>
              </c:pt>
            </c:strLit>
          </c:cat>
          <c:val>
            <c:numLit>
              <c:formatCode>#,##0_ "工时"</c:formatCode>
              <c:ptCount val="8"/>
              <c:pt idx="0">
                <c:v>526</c:v>
              </c:pt>
              <c:pt idx="1">
                <c:v>444.5</c:v>
              </c:pt>
              <c:pt idx="2">
                <c:v>401.375</c:v>
              </c:pt>
              <c:pt idx="3">
                <c:v>341.3</c:v>
              </c:pt>
              <c:pt idx="4">
                <c:v>232.56666666666666</c:v>
              </c:pt>
              <c:pt idx="5">
                <c:v>79.25595238095238</c:v>
              </c:pt>
              <c:pt idx="6">
                <c:v>0</c:v>
              </c:pt>
              <c:pt idx="7">
                <c:v>0</c:v>
              </c:pt>
            </c:numLit>
          </c:val>
          <c:smooth val="0"/>
          <c:extLst>
            <c:ext xmlns:c16="http://schemas.microsoft.com/office/drawing/2014/chart" uri="{C3380CC4-5D6E-409C-BE32-E72D297353CC}">
              <c16:uniqueId val="{00000001-7E6F-4E7D-91B4-71DD30D94D30}"/>
            </c:ext>
          </c:extLst>
        </c:ser>
        <c:ser>
          <c:idx val="2"/>
          <c:order val="2"/>
          <c:tx>
            <c:v>基线剩余累计工时</c:v>
          </c:tx>
          <c:spPr>
            <a:ln w="28575" cap="rnd">
              <a:solidFill>
                <a:schemeClr val="accent5"/>
              </a:solidFill>
              <a:round/>
            </a:ln>
            <a:effectLst/>
          </c:spPr>
          <c:marker>
            <c:symbol val="none"/>
          </c:marker>
          <c:cat>
            <c:strLit>
              <c:ptCount val="8"/>
              <c:pt idx="0">
                <c:v>20/2/24</c:v>
              </c:pt>
              <c:pt idx="1">
                <c:v>20/3/9</c:v>
              </c:pt>
              <c:pt idx="2">
                <c:v>20/3/23</c:v>
              </c:pt>
              <c:pt idx="3">
                <c:v>20/4/6</c:v>
              </c:pt>
              <c:pt idx="4">
                <c:v>20/4/20</c:v>
              </c:pt>
              <c:pt idx="5">
                <c:v>20/5/4</c:v>
              </c:pt>
              <c:pt idx="6">
                <c:v>20/5/18</c:v>
              </c:pt>
              <c:pt idx="7">
                <c:v>20/6/1</c:v>
              </c:pt>
            </c:strLit>
          </c:cat>
          <c:val>
            <c:numLit>
              <c:formatCode>#,##0_ "工时"</c:formatCode>
              <c:ptCount val="8"/>
              <c:pt idx="0">
                <c:v>524.00000000000023</c:v>
              </c:pt>
              <c:pt idx="1">
                <c:v>442.50000000000017</c:v>
              </c:pt>
              <c:pt idx="2">
                <c:v>399.37500000000017</c:v>
              </c:pt>
              <c:pt idx="3">
                <c:v>339.30000000000018</c:v>
              </c:pt>
              <c:pt idx="4">
                <c:v>230.56666666666686</c:v>
              </c:pt>
              <c:pt idx="5">
                <c:v>77.25595238095255</c:v>
              </c:pt>
              <c:pt idx="6">
                <c:v>0</c:v>
              </c:pt>
              <c:pt idx="7">
                <c:v>0</c:v>
              </c:pt>
            </c:numLit>
          </c:val>
          <c:smooth val="0"/>
          <c:extLst>
            <c:ext xmlns:c16="http://schemas.microsoft.com/office/drawing/2014/chart" uri="{C3380CC4-5D6E-409C-BE32-E72D297353CC}">
              <c16:uniqueId val="{00000002-7E6F-4E7D-91B4-71DD30D94D30}"/>
            </c:ext>
          </c:extLst>
        </c:ser>
        <c:dLbls>
          <c:showLegendKey val="0"/>
          <c:showVal val="0"/>
          <c:showCatName val="0"/>
          <c:showSerName val="0"/>
          <c:showPercent val="0"/>
          <c:showBubbleSize val="0"/>
        </c:dLbls>
        <c:smooth val="0"/>
        <c:axId val="267069280"/>
        <c:axId val="266912544"/>
      </c:lineChart>
      <c:catAx>
        <c:axId val="267069280"/>
        <c:scaling>
          <c:orientation val="minMax"/>
        </c:scaling>
        <c:delete val="0"/>
        <c:axPos val="b"/>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宋体" panose="02010600030101010101" pitchFamily="2" charset="-122"/>
                <a:cs typeface="Times New Roman" panose="02020603050405020304" pitchFamily="18" charset="0"/>
              </a:defRPr>
            </a:pPr>
            <a:endParaRPr lang="zh-CN"/>
          </a:p>
        </c:txPr>
        <c:crossAx val="266912544"/>
        <c:crosses val="autoZero"/>
        <c:auto val="1"/>
        <c:lblAlgn val="ctr"/>
        <c:lblOffset val="100"/>
        <c:noMultiLvlLbl val="0"/>
      </c:catAx>
      <c:valAx>
        <c:axId val="266912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cap="all" baseline="0">
                    <a:solidFill>
                      <a:schemeClr val="tx1">
                        <a:lumMod val="65000"/>
                        <a:lumOff val="35000"/>
                      </a:schemeClr>
                    </a:solidFill>
                    <a:latin typeface="Times New Roman" panose="02020603050405020304" pitchFamily="18" charset="0"/>
                    <a:ea typeface="宋体" panose="02010600030101010101" pitchFamily="2" charset="-122"/>
                    <a:cs typeface="Times New Roman" panose="02020603050405020304" pitchFamily="18" charset="0"/>
                  </a:defRPr>
                </a:pPr>
                <a:r>
                  <a:rPr lang="en-US"/>
                  <a:t>工作(小时)</a:t>
                </a:r>
              </a:p>
            </c:rich>
          </c:tx>
          <c:layout/>
          <c:overlay val="0"/>
          <c:spPr>
            <a:noFill/>
            <a:ln>
              <a:noFill/>
            </a:ln>
            <a:effectLst/>
          </c:spPr>
          <c:txPr>
            <a:bodyPr rot="-5400000" spcFirstLastPara="1" vertOverflow="ellipsis" vert="horz" wrap="square" anchor="ctr" anchorCtr="1"/>
            <a:lstStyle/>
            <a:p>
              <a:pPr>
                <a:defRPr sz="900" b="0" i="0" u="none" strike="noStrike" cap="all" baseline="0">
                  <a:solidFill>
                    <a:schemeClr val="tx1">
                      <a:lumMod val="65000"/>
                      <a:lumOff val="35000"/>
                    </a:schemeClr>
                  </a:solidFill>
                  <a:latin typeface="Times New Roman" panose="02020603050405020304" pitchFamily="18" charset="0"/>
                  <a:ea typeface="宋体" panose="02010600030101010101" pitchFamily="2" charset="-122"/>
                  <a:cs typeface="Times New Roman" panose="02020603050405020304" pitchFamily="18" charset="0"/>
                </a:defRPr>
              </a:pPr>
              <a:endParaRPr lang="zh-CN"/>
            </a:p>
          </c:txPr>
        </c:title>
        <c:numFmt formatCode="#,##0_ &quot;工时&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宋体" panose="02010600030101010101" pitchFamily="2" charset="-122"/>
                <a:cs typeface="Times New Roman" panose="02020603050405020304" pitchFamily="18" charset="0"/>
              </a:defRPr>
            </a:pPr>
            <a:endParaRPr lang="zh-CN"/>
          </a:p>
        </c:txPr>
        <c:crossAx val="267069280"/>
        <c:crosses val="autoZero"/>
        <c:crossBetween val="between"/>
      </c:valAx>
      <c:spPr>
        <a:noFill/>
        <a:ln>
          <a:noFill/>
        </a:ln>
        <a:effectLst/>
      </c:spPr>
      <c:extLst/>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宋体" panose="02010600030101010101" pitchFamily="2" charset="-122"/>
              <a:cs typeface="Times New Roman" panose="02020603050405020304" pitchFamily="18" charset="0"/>
            </a:defRPr>
          </a:pPr>
          <a:endParaRPr lang="zh-CN"/>
        </a:p>
      </c:txPr>
    </c:legend>
    <c:plotVisOnly val="1"/>
    <c:dispBlanksAs val="gap"/>
    <c:showDLblsOverMax val="0"/>
  </c:chart>
  <c:spPr>
    <a:noFill/>
    <a:ln>
      <a:noFill/>
    </a:ln>
    <a:effectLst/>
  </c:spPr>
  <c:txPr>
    <a:bodyPr/>
    <a:lstStyle/>
    <a:p>
      <a:pPr>
        <a:defRPr>
          <a:latin typeface="Times New Roman" panose="02020603050405020304" pitchFamily="18" charset="0"/>
          <a:ea typeface="宋体" panose="02010600030101010101" pitchFamily="2" charset="-122"/>
          <a:cs typeface="Times New Roman" panose="02020603050405020304" pitchFamily="18" charset="0"/>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v>实际工时</c:v>
          </c:tx>
          <c:spPr>
            <a:solidFill>
              <a:schemeClr val="accent1">
                <a:tint val="100000"/>
              </a:schemeClr>
            </a:solidFill>
            <a:ln>
              <a:noFill/>
            </a:ln>
            <a:effectLst/>
          </c:spPr>
          <c:invertIfNegative val="0"/>
          <c:cat>
            <c:strLit>
              <c:ptCount val="5"/>
              <c:pt idx="0">
                <c:v>赵正阳</c:v>
              </c:pt>
              <c:pt idx="1">
                <c:v>郭浩隆</c:v>
              </c:pt>
              <c:pt idx="2">
                <c:v>沈一聪</c:v>
              </c:pt>
              <c:pt idx="3">
                <c:v>梁远志</c:v>
              </c:pt>
              <c:pt idx="4">
                <c:v>宋冰晨</c:v>
              </c:pt>
            </c:strLit>
          </c:cat>
          <c:val>
            <c:numLit>
              <c:formatCode>#,##0_ "工时"</c:formatCode>
              <c:ptCount val="5"/>
              <c:pt idx="0">
                <c:v>113.86666666666666</c:v>
              </c:pt>
              <c:pt idx="1">
                <c:v>80.11666666666666</c:v>
              </c:pt>
              <c:pt idx="2">
                <c:v>107.36666666666666</c:v>
              </c:pt>
              <c:pt idx="3">
                <c:v>89.36666666666666</c:v>
              </c:pt>
              <c:pt idx="4">
                <c:v>138.28333333333333</c:v>
              </c:pt>
            </c:numLit>
          </c:val>
          <c:extLst>
            <c:ext xmlns:c16="http://schemas.microsoft.com/office/drawing/2014/chart" uri="{C3380CC4-5D6E-409C-BE32-E72D297353CC}">
              <c16:uniqueId val="{00000000-22C7-4D9D-A0EA-80CF47B1A293}"/>
            </c:ext>
          </c:extLst>
        </c:ser>
        <c:ser>
          <c:idx val="1"/>
          <c:order val="1"/>
          <c:tx>
            <c:v>剩余工时</c:v>
          </c:tx>
          <c:spPr>
            <a:solidFill>
              <a:schemeClr val="accent2">
                <a:tint val="100000"/>
              </a:schemeClr>
            </a:solidFill>
            <a:ln>
              <a:noFill/>
            </a:ln>
            <a:effectLst/>
          </c:spPr>
          <c:invertIfNegative val="0"/>
          <c:cat>
            <c:strLit>
              <c:ptCount val="5"/>
              <c:pt idx="0">
                <c:v>赵正阳</c:v>
              </c:pt>
              <c:pt idx="1">
                <c:v>郭浩隆</c:v>
              </c:pt>
              <c:pt idx="2">
                <c:v>沈一聪</c:v>
              </c:pt>
              <c:pt idx="3">
                <c:v>梁远志</c:v>
              </c:pt>
              <c:pt idx="4">
                <c:v>宋冰晨</c:v>
              </c:pt>
            </c:strLit>
          </c:cat>
          <c:val>
            <c:numLit>
              <c:formatCode>#,##0_ "工时"</c:formatCode>
              <c:ptCount val="5"/>
              <c:pt idx="0">
                <c:v>0</c:v>
              </c:pt>
              <c:pt idx="1">
                <c:v>0</c:v>
              </c:pt>
              <c:pt idx="2">
                <c:v>0</c:v>
              </c:pt>
              <c:pt idx="3">
                <c:v>0</c:v>
              </c:pt>
              <c:pt idx="4">
                <c:v>0</c:v>
              </c:pt>
            </c:numLit>
          </c:val>
          <c:extLst>
            <c:ext xmlns:c16="http://schemas.microsoft.com/office/drawing/2014/chart" uri="{C3380CC4-5D6E-409C-BE32-E72D297353CC}">
              <c16:uniqueId val="{00000001-22C7-4D9D-A0EA-80CF47B1A293}"/>
            </c:ext>
          </c:extLst>
        </c:ser>
        <c:ser>
          <c:idx val="2"/>
          <c:order val="2"/>
          <c:tx>
            <c:v>基线工时</c:v>
          </c:tx>
          <c:spPr>
            <a:solidFill>
              <a:schemeClr val="accent3">
                <a:tint val="100000"/>
              </a:schemeClr>
            </a:solidFill>
            <a:ln>
              <a:noFill/>
            </a:ln>
            <a:effectLst/>
          </c:spPr>
          <c:invertIfNegative val="0"/>
          <c:cat>
            <c:strLit>
              <c:ptCount val="5"/>
              <c:pt idx="0">
                <c:v>赵正阳</c:v>
              </c:pt>
              <c:pt idx="1">
                <c:v>郭浩隆</c:v>
              </c:pt>
              <c:pt idx="2">
                <c:v>沈一聪</c:v>
              </c:pt>
              <c:pt idx="3">
                <c:v>梁远志</c:v>
              </c:pt>
              <c:pt idx="4">
                <c:v>宋冰晨</c:v>
              </c:pt>
            </c:strLit>
          </c:cat>
          <c:val>
            <c:numLit>
              <c:formatCode>#,##0_ "工时"</c:formatCode>
              <c:ptCount val="5"/>
              <c:pt idx="0">
                <c:v>106.86666666666666</c:v>
              </c:pt>
              <c:pt idx="1">
                <c:v>74.61666666666666</c:v>
              </c:pt>
              <c:pt idx="2">
                <c:v>102.86666666666666</c:v>
              </c:pt>
              <c:pt idx="3">
                <c:v>85.36666666666666</c:v>
              </c:pt>
              <c:pt idx="4">
                <c:v>126.28333333333333</c:v>
              </c:pt>
            </c:numLit>
          </c:val>
          <c:extLst>
            <c:ext xmlns:c16="http://schemas.microsoft.com/office/drawing/2014/chart" uri="{C3380CC4-5D6E-409C-BE32-E72D297353CC}">
              <c16:uniqueId val="{00000002-22C7-4D9D-A0EA-80CF47B1A293}"/>
            </c:ext>
          </c:extLst>
        </c:ser>
        <c:dLbls>
          <c:showLegendKey val="0"/>
          <c:showVal val="0"/>
          <c:showCatName val="0"/>
          <c:showSerName val="0"/>
          <c:showPercent val="0"/>
          <c:showBubbleSize val="0"/>
        </c:dLbls>
        <c:gapWidth val="182"/>
        <c:overlap val="100"/>
        <c:axId val="267070720"/>
        <c:axId val="266918560"/>
      </c:barChart>
      <c:catAx>
        <c:axId val="2670707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宋体" panose="02010600030101010101" pitchFamily="2" charset="-122"/>
                <a:cs typeface="Times New Roman" panose="02020603050405020304" pitchFamily="18" charset="0"/>
              </a:defRPr>
            </a:pPr>
            <a:endParaRPr lang="zh-CN"/>
          </a:p>
        </c:txPr>
        <c:crossAx val="266918560"/>
        <c:crosses val="autoZero"/>
        <c:auto val="1"/>
        <c:lblAlgn val="ctr"/>
        <c:lblOffset val="100"/>
        <c:noMultiLvlLbl val="0"/>
      </c:catAx>
      <c:valAx>
        <c:axId val="266918560"/>
        <c:scaling>
          <c:orientation val="minMax"/>
        </c:scaling>
        <c:delete val="0"/>
        <c:axPos val="b"/>
        <c:numFmt formatCode="#,##0_ &quot;工时&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宋体" panose="02010600030101010101" pitchFamily="2" charset="-122"/>
                <a:cs typeface="Times New Roman" panose="02020603050405020304" pitchFamily="18" charset="0"/>
              </a:defRPr>
            </a:pPr>
            <a:endParaRPr lang="zh-CN"/>
          </a:p>
        </c:txPr>
        <c:crossAx val="267070720"/>
        <c:crosses val="autoZero"/>
        <c:crossBetween val="between"/>
      </c:valAx>
      <c:spPr>
        <a:noFill/>
        <a:ln>
          <a:noFill/>
        </a:ln>
        <a:effectLst/>
      </c:spPr>
      <c:extLst/>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宋体" panose="02010600030101010101" pitchFamily="2" charset="-122"/>
              <a:cs typeface="Times New Roman" panose="02020603050405020304" pitchFamily="18" charset="0"/>
            </a:defRPr>
          </a:pPr>
          <a:endParaRPr lang="zh-CN"/>
        </a:p>
      </c:txPr>
    </c:legend>
    <c:plotVisOnly val="1"/>
    <c:dispBlanksAs val="gap"/>
    <c:showDLblsOverMax val="0"/>
  </c:chart>
  <c:spPr>
    <a:noFill/>
    <a:ln>
      <a:noFill/>
    </a:ln>
    <a:effectLst/>
  </c:spPr>
  <c:txPr>
    <a:bodyPr/>
    <a:lstStyle/>
    <a:p>
      <a:pPr>
        <a:defRPr>
          <a:latin typeface="Times New Roman" panose="02020603050405020304" pitchFamily="18" charset="0"/>
          <a:ea typeface="宋体" panose="02010600030101010101" pitchFamily="2" charset="-122"/>
          <a:cs typeface="Times New Roman" panose="02020603050405020304" pitchFamily="18" charset="0"/>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需求评审工作量</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B71-4D0F-9393-53B136DFDB3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B71-4D0F-9393-53B136DFDB3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B71-4D0F-9393-53B136DFDB3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B71-4D0F-9393-53B136DFDB3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B71-4D0F-9393-53B136DFDB3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Sheet1!$A$2:$A$6</c:f>
              <c:strCache>
                <c:ptCount val="5"/>
                <c:pt idx="0">
                  <c:v>A</c:v>
                </c:pt>
                <c:pt idx="1">
                  <c:v>B</c:v>
                </c:pt>
                <c:pt idx="2">
                  <c:v>C</c:v>
                </c:pt>
                <c:pt idx="3">
                  <c:v>D</c:v>
                </c:pt>
                <c:pt idx="4">
                  <c:v>E</c:v>
                </c:pt>
              </c:strCache>
            </c:strRef>
          </c:cat>
          <c:val>
            <c:numRef>
              <c:f>Sheet1!$B$2:$B$6</c:f>
              <c:numCache>
                <c:formatCode>General</c:formatCode>
                <c:ptCount val="5"/>
                <c:pt idx="0">
                  <c:v>0.23857868020304568</c:v>
                </c:pt>
                <c:pt idx="1">
                  <c:v>7.6142131979695438E-2</c:v>
                </c:pt>
                <c:pt idx="2">
                  <c:v>0.21319796954314721</c:v>
                </c:pt>
                <c:pt idx="3">
                  <c:v>0.25380710659898476</c:v>
                </c:pt>
                <c:pt idx="4">
                  <c:v>0.21827411167512689</c:v>
                </c:pt>
              </c:numCache>
            </c:numRef>
          </c:val>
          <c:extLst>
            <c:ext xmlns:c16="http://schemas.microsoft.com/office/drawing/2014/chart" uri="{C3380CC4-5D6E-409C-BE32-E72D297353CC}">
              <c16:uniqueId val="{0000000A-7B71-4D0F-9393-53B136DFDB3E}"/>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软件测试工作量</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F94-4E3A-A41C-F9E721B1D78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F94-4E3A-A41C-F9E721B1D78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F94-4E3A-A41C-F9E721B1D78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F94-4E3A-A41C-F9E721B1D78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F94-4E3A-A41C-F9E721B1D78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Sheet1!$A$2:$A$6</c:f>
              <c:strCache>
                <c:ptCount val="5"/>
                <c:pt idx="0">
                  <c:v>A</c:v>
                </c:pt>
                <c:pt idx="1">
                  <c:v>B</c:v>
                </c:pt>
                <c:pt idx="2">
                  <c:v>C</c:v>
                </c:pt>
                <c:pt idx="3">
                  <c:v>D</c:v>
                </c:pt>
                <c:pt idx="4">
                  <c:v>E</c:v>
                </c:pt>
              </c:strCache>
            </c:strRef>
          </c:cat>
          <c:val>
            <c:numRef>
              <c:f>Sheet1!$B$2:$B$6</c:f>
              <c:numCache>
                <c:formatCode>General</c:formatCode>
                <c:ptCount val="5"/>
                <c:pt idx="0">
                  <c:v>0.12032159912487533</c:v>
                </c:pt>
                <c:pt idx="1">
                  <c:v>3.3254967389655693E-2</c:v>
                </c:pt>
                <c:pt idx="2">
                  <c:v>0.34936847620754796</c:v>
                </c:pt>
                <c:pt idx="3">
                  <c:v>0.29519945396632791</c:v>
                </c:pt>
                <c:pt idx="4">
                  <c:v>0.2018555033115931</c:v>
                </c:pt>
              </c:numCache>
            </c:numRef>
          </c:val>
          <c:extLst>
            <c:ext xmlns:c16="http://schemas.microsoft.com/office/drawing/2014/chart" uri="{C3380CC4-5D6E-409C-BE32-E72D297353CC}">
              <c16:uniqueId val="{0000000A-1F94-4E3A-A41C-F9E721B1D78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软件测试评审工作量</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C69-450C-9A7A-9E555D36CFF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C69-450C-9A7A-9E555D36CFF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C69-450C-9A7A-9E555D36CFF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C69-450C-9A7A-9E555D36CFF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C69-450C-9A7A-9E555D36CFF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Sheet1!$A$2:$A$6</c:f>
              <c:strCache>
                <c:ptCount val="5"/>
                <c:pt idx="0">
                  <c:v>A</c:v>
                </c:pt>
                <c:pt idx="1">
                  <c:v>B</c:v>
                </c:pt>
                <c:pt idx="2">
                  <c:v>C</c:v>
                </c:pt>
                <c:pt idx="3">
                  <c:v>D</c:v>
                </c:pt>
                <c:pt idx="4">
                  <c:v>E</c:v>
                </c:pt>
              </c:strCache>
            </c:strRef>
          </c:cat>
          <c:val>
            <c:numRef>
              <c:f>Sheet1!$B$2:$B$6</c:f>
              <c:numCache>
                <c:formatCode>General</c:formatCode>
                <c:ptCount val="5"/>
                <c:pt idx="0">
                  <c:v>0.19282511210762329</c:v>
                </c:pt>
                <c:pt idx="1">
                  <c:v>0.22421524663677128</c:v>
                </c:pt>
                <c:pt idx="2">
                  <c:v>0.14798206278026904</c:v>
                </c:pt>
                <c:pt idx="3">
                  <c:v>0.13452914798206278</c:v>
                </c:pt>
                <c:pt idx="4">
                  <c:v>0.30044843049327352</c:v>
                </c:pt>
              </c:numCache>
            </c:numRef>
          </c:val>
          <c:extLst>
            <c:ext xmlns:c16="http://schemas.microsoft.com/office/drawing/2014/chart" uri="{C3380CC4-5D6E-409C-BE32-E72D297353CC}">
              <c16:uniqueId val="{0000000A-9C69-450C-9A7A-9E555D36CFF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a:schemeClr val="accent1"/>
  <a:schemeClr val="accent2"/>
  <a:schemeClr val="accent3"/>
  <a:schemeClr val="accent4"/>
  <a:schemeClr val="accent5"/>
  <a:schemeClr val="accent6"/>
  <cs:variation>
    <a:tint val="100000"/>
  </cs:variation>
  <cs:variation>
    <a:tint val="60000"/>
  </cs:variation>
  <cs:variation>
    <a:shade val="60000"/>
  </cs:variation>
  <cs:variation>
    <a:tint val="80000"/>
  </cs:variation>
  <cs:variation>
    <a:shade val="80000"/>
  </cs:variation>
  <cs:variation>
    <a:tint val="50000"/>
  </cs:variation>
  <cs:variation>
    <a:shade val="50000"/>
  </cs:variation>
  <cs:variation>
    <a:tint val="70000"/>
  </cs:variation>
  <cs:variation>
    <a:shade val="7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a:schemeClr val="accent1"/>
  <a:schemeClr val="accent2"/>
  <a:schemeClr val="accent3"/>
  <a:schemeClr val="accent4"/>
  <a:schemeClr val="accent5"/>
  <a:schemeClr val="accent6"/>
  <cs:variation>
    <a:tint val="100000"/>
  </cs:variation>
  <cs:variation>
    <a:tint val="60000"/>
  </cs:variation>
  <cs:variation>
    <a:shade val="60000"/>
  </cs:variation>
  <cs:variation>
    <a:tint val="80000"/>
  </cs:variation>
  <cs:variation>
    <a:shade val="80000"/>
  </cs:variation>
  <cs:variation>
    <a:tint val="50000"/>
  </cs:variation>
  <cs:variation>
    <a:shade val="50000"/>
  </cs:variation>
  <cs:variation>
    <a:tint val="70000"/>
  </cs:variation>
  <cs:variation>
    <a:shade val="7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cs:axisTitle>
    <cs:lnRef idx="0"/>
    <cs:fillRef idx="0"/>
    <cs:effectRef idx="0"/>
    <cs:fontRef idx="minor">
      <a:schemeClr val="tx1">
        <a:lumMod val="65000"/>
        <a:lumOff val="35000"/>
      </a:schemeClr>
    </cs:fontRef>
    <cs:defRPr sz="9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defRPr sz="900"/>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fillRef idx="1">
      <cs:styleClr val="auto"/>
    </cs:fillRef>
    <cs:effectRef idx="0"/>
    <cs:fontRef idx="minor">
      <a:schemeClr val="tx1"/>
    </cs:fontRef>
    <cs:spPr>
      <a:solidFill>
        <a:schemeClr val="phClr"/>
      </a:solidFill>
      <a:ln w="9525">
        <a:solidFill>
          <a:schemeClr val="lt1"/>
        </a:solidFill>
      </a:ln>
    </cs:spPr>
  </cs:dataPointMarker>
  <cs:dataPointMarkerLayout size="6"/>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spPr>
      <a:solidFill>
        <a:schemeClr val="bg1"/>
      </a:solidFill>
    </cs:spPr>
  </cs:plotArea>
  <cs:plotArea3D mods="allowNoFillOverride allowNoLineOverride">
    <cs:lnRef idx="0"/>
    <cs:fillRef idx="0"/>
    <cs:effectRef idx="0"/>
    <cs:fontRef idx="minor">
      <a:schemeClr val="tx1"/>
    </cs:fontRef>
    <cs:spPr>
      <a:solidFill>
        <a:schemeClr val="bg1"/>
      </a:solidFill>
    </cs:spPr>
  </cs:plotArea3D>
  <cs:seriesAxis>
    <cs:lnRef idx="0"/>
    <cs:fillRef idx="0"/>
    <cs:effectRef idx="0"/>
    <cs:fontRef idx="minor">
      <a:schemeClr val="tx1">
        <a:lumMod val="65000"/>
        <a:lumOff val="35000"/>
      </a:schemeClr>
    </cs:fontRef>
    <cs:defRPr sz="9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6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cs:axisTitle>
    <cs:lnRef idx="0"/>
    <cs:fillRef idx="0"/>
    <cs:effectRef idx="0"/>
    <cs:fontRef idx="minor">
      <a:schemeClr val="tx1">
        <a:lumMod val="65000"/>
        <a:lumOff val="35000"/>
      </a:schemeClr>
    </cs:fontRef>
    <cs:defRPr sz="9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defRPr sz="900"/>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fillRef idx="1">
      <cs:styleClr val="auto"/>
    </cs:fillRef>
    <cs:effectRef idx="0"/>
    <cs:fontRef idx="minor">
      <a:schemeClr val="tx1"/>
    </cs:fontRef>
    <cs:spPr>
      <a:solidFill>
        <a:schemeClr val="phClr"/>
      </a:solidFill>
      <a:ln w="9525">
        <a:solidFill>
          <a:schemeClr val="lt1"/>
        </a:solidFill>
      </a:ln>
    </cs:spPr>
  </cs:dataPointMarker>
  <cs:dataPointMarkerLayout size="6"/>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spPr>
      <a:solidFill>
        <a:schemeClr val="bg1"/>
      </a:solidFill>
    </cs:spPr>
  </cs:plotArea>
  <cs:plotArea3D mods="allowNoFillOverride allowNoLineOverride">
    <cs:lnRef idx="0"/>
    <cs:fillRef idx="0"/>
    <cs:effectRef idx="0"/>
    <cs:fontRef idx="minor">
      <a:schemeClr val="tx1"/>
    </cs:fontRef>
    <cs:spPr>
      <a:solidFill>
        <a:schemeClr val="bg1"/>
      </a:solidFill>
    </cs:spPr>
  </cs:plotArea3D>
  <cs:seriesAxis>
    <cs:lnRef idx="0"/>
    <cs:fillRef idx="0"/>
    <cs:effectRef idx="0"/>
    <cs:fontRef idx="minor">
      <a:schemeClr val="tx1">
        <a:lumMod val="65000"/>
        <a:lumOff val="35000"/>
      </a:schemeClr>
    </cs:fontRef>
    <cs:defRPr sz="9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6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cs:axisTitle>
    <cs:lnRef idx="0"/>
    <cs:fillRef idx="0"/>
    <cs:effectRef idx="0"/>
    <cs:fontRef idx="minor">
      <a:schemeClr val="tx1">
        <a:lumMod val="65000"/>
        <a:lumOff val="35000"/>
      </a:schemeClr>
    </cs:fontRef>
    <cs:defRPr sz="9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defRPr sz="900"/>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fillRef idx="1">
      <cs:styleClr val="auto"/>
    </cs:fillRef>
    <cs:effectRef idx="0"/>
    <cs:fontRef idx="minor">
      <a:schemeClr val="tx1"/>
    </cs:fontRef>
    <cs:spPr>
      <a:solidFill>
        <a:schemeClr val="phClr"/>
      </a:solidFill>
      <a:ln w="9525">
        <a:solidFill>
          <a:schemeClr val="lt1"/>
        </a:solidFill>
      </a:ln>
    </cs:spPr>
  </cs:dataPointMarker>
  <cs:dataPointMarkerLayout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spPr>
      <a:solidFill>
        <a:schemeClr val="bg1"/>
      </a:solidFill>
    </cs:spPr>
  </cs:plotArea>
  <cs:plotArea3D mods="allowNoFillOverride allowNoLineOverride">
    <cs:lnRef idx="0"/>
    <cs:fillRef idx="0"/>
    <cs:effectRef idx="0"/>
    <cs:fontRef idx="minor">
      <a:schemeClr val="tx1"/>
    </cs:fontRef>
    <cs:spPr>
      <a:solidFill>
        <a:schemeClr val="bg1"/>
      </a:solidFill>
    </cs:spPr>
  </cs:plotArea3D>
  <cs:seriesAxis>
    <cs:lnRef idx="0"/>
    <cs:fillRef idx="0"/>
    <cs:effectRef idx="0"/>
    <cs:fontRef idx="minor">
      <a:schemeClr val="tx1">
        <a:lumMod val="65000"/>
        <a:lumOff val="35000"/>
      </a:schemeClr>
    </cs:fontRef>
    <cs:defRPr sz="9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6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B07F6E-5E06-4377-95F5-B5E03129E00E}" type="datetimeFigureOut">
              <a:rPr lang="zh-CN" altLang="en-US" smtClean="0"/>
              <a:t>2020/6/5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F2B8CB-1187-4F19-9556-73EC7E40D81C}" type="slidenum">
              <a:rPr lang="zh-CN" altLang="en-US" smtClean="0"/>
              <a:t>‹#›</a:t>
            </a:fld>
            <a:endParaRPr lang="zh-CN" altLang="en-US"/>
          </a:p>
        </p:txBody>
      </p:sp>
    </p:spTree>
    <p:extLst>
      <p:ext uri="{BB962C8B-B14F-4D97-AF65-F5344CB8AC3E}">
        <p14:creationId xmlns:p14="http://schemas.microsoft.com/office/powerpoint/2010/main" val="3458257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F2B8CB-1187-4F19-9556-73EC7E40D81C}" type="slidenum">
              <a:rPr lang="zh-CN" altLang="en-US" smtClean="0"/>
              <a:t>1</a:t>
            </a:fld>
            <a:endParaRPr lang="zh-CN" altLang="en-US"/>
          </a:p>
        </p:txBody>
      </p:sp>
    </p:spTree>
    <p:extLst>
      <p:ext uri="{BB962C8B-B14F-4D97-AF65-F5344CB8AC3E}">
        <p14:creationId xmlns:p14="http://schemas.microsoft.com/office/powerpoint/2010/main" val="3246998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本组统计了各个仓库的各项指标数据，包括</a:t>
            </a:r>
            <a:r>
              <a:rPr lang="en-US" altLang="zh-CN" dirty="0"/>
              <a:t>Commit</a:t>
            </a:r>
            <a:r>
              <a:rPr lang="zh-CN" altLang="en-US" dirty="0"/>
              <a:t>数，提出合并的</a:t>
            </a:r>
            <a:r>
              <a:rPr lang="en-US" altLang="zh-CN" dirty="0"/>
              <a:t>PR</a:t>
            </a:r>
            <a:r>
              <a:rPr lang="zh-CN" altLang="en-US" dirty="0"/>
              <a:t>数，对其他组员</a:t>
            </a:r>
            <a:r>
              <a:rPr lang="en-US" altLang="zh-CN" dirty="0"/>
              <a:t>PR</a:t>
            </a:r>
            <a:r>
              <a:rPr lang="zh-CN" altLang="en-US" dirty="0"/>
              <a:t>的审查数，各个编程语言的代码行数</a:t>
            </a:r>
            <a:endParaRPr lang="en-US" altLang="zh-CN" dirty="0"/>
          </a:p>
          <a:p>
            <a:r>
              <a:rPr lang="zh-CN" altLang="en-US" dirty="0"/>
              <a:t>首先是</a:t>
            </a:r>
            <a:r>
              <a:rPr lang="en-US" altLang="zh-CN" dirty="0"/>
              <a:t>Django</a:t>
            </a:r>
            <a:r>
              <a:rPr lang="zh-CN" altLang="en-US" dirty="0"/>
              <a:t>项目，该项目总共有</a:t>
            </a:r>
            <a:r>
              <a:rPr lang="en-US" altLang="zh-CN" dirty="0"/>
              <a:t>118</a:t>
            </a:r>
            <a:r>
              <a:rPr lang="zh-CN" altLang="en-US" dirty="0"/>
              <a:t>次</a:t>
            </a:r>
            <a:r>
              <a:rPr lang="en-US" altLang="zh-CN" dirty="0"/>
              <a:t>commit</a:t>
            </a:r>
            <a:r>
              <a:rPr lang="zh-CN" altLang="en-US" dirty="0"/>
              <a:t>和</a:t>
            </a:r>
            <a:r>
              <a:rPr lang="en-US" altLang="zh-CN" dirty="0"/>
              <a:t>72</a:t>
            </a:r>
            <a:r>
              <a:rPr lang="zh-CN" altLang="en-US" dirty="0"/>
              <a:t>次</a:t>
            </a:r>
            <a:r>
              <a:rPr lang="en-US" altLang="zh-CN" dirty="0"/>
              <a:t>PR</a:t>
            </a:r>
          </a:p>
          <a:p>
            <a:r>
              <a:rPr lang="zh-CN" altLang="en-US" dirty="0"/>
              <a:t>其中赵正阳主要负责后端部分，所以会有较多的</a:t>
            </a:r>
            <a:r>
              <a:rPr lang="en-US" altLang="zh-CN" dirty="0"/>
              <a:t>python</a:t>
            </a:r>
            <a:r>
              <a:rPr lang="zh-CN" altLang="en-US" dirty="0"/>
              <a:t>行数，而宋冰晨和郭浩隆负责前端，所以会有较多的前端代码行数</a:t>
            </a:r>
            <a:endParaRPr lang="en-US" dirty="0"/>
          </a:p>
        </p:txBody>
      </p:sp>
      <p:sp>
        <p:nvSpPr>
          <p:cNvPr id="4" name="Slide Number Placeholder 3"/>
          <p:cNvSpPr>
            <a:spLocks noGrp="1"/>
          </p:cNvSpPr>
          <p:nvPr>
            <p:ph type="sldNum" sz="quarter" idx="5"/>
          </p:nvPr>
        </p:nvSpPr>
        <p:spPr/>
        <p:txBody>
          <a:bodyPr/>
          <a:lstStyle/>
          <a:p>
            <a:fld id="{BAF2B8CB-1187-4F19-9556-73EC7E40D81C}" type="slidenum">
              <a:rPr lang="zh-CN" altLang="en-US" smtClean="0"/>
              <a:t>12</a:t>
            </a:fld>
            <a:endParaRPr lang="zh-CN" altLang="en-US"/>
          </a:p>
        </p:txBody>
      </p:sp>
    </p:spTree>
    <p:extLst>
      <p:ext uri="{BB962C8B-B14F-4D97-AF65-F5344CB8AC3E}">
        <p14:creationId xmlns:p14="http://schemas.microsoft.com/office/powerpoint/2010/main" val="3466701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报告中也列出了</a:t>
            </a:r>
            <a:r>
              <a:rPr lang="en-US" altLang="zh-CN" dirty="0"/>
              <a:t>Django</a:t>
            </a:r>
            <a:r>
              <a:rPr lang="zh-CN" altLang="en-US" dirty="0"/>
              <a:t>项目的</a:t>
            </a:r>
            <a:r>
              <a:rPr lang="en-US" altLang="zh-CN" dirty="0"/>
              <a:t>PR</a:t>
            </a:r>
            <a:r>
              <a:rPr lang="zh-CN" altLang="en-US" dirty="0"/>
              <a:t>记录，包括</a:t>
            </a:r>
            <a:r>
              <a:rPr lang="en-US" altLang="zh-CN" dirty="0"/>
              <a:t>PR</a:t>
            </a:r>
            <a:r>
              <a:rPr lang="zh-CN" altLang="en-US" dirty="0"/>
              <a:t>作者、审查人、是否合并以及提交信息</a:t>
            </a:r>
            <a:endParaRPr lang="en-US" dirty="0"/>
          </a:p>
        </p:txBody>
      </p:sp>
      <p:sp>
        <p:nvSpPr>
          <p:cNvPr id="4" name="Slide Number Placeholder 3"/>
          <p:cNvSpPr>
            <a:spLocks noGrp="1"/>
          </p:cNvSpPr>
          <p:nvPr>
            <p:ph type="sldNum" sz="quarter" idx="5"/>
          </p:nvPr>
        </p:nvSpPr>
        <p:spPr/>
        <p:txBody>
          <a:bodyPr/>
          <a:lstStyle/>
          <a:p>
            <a:fld id="{BAF2B8CB-1187-4F19-9556-73EC7E40D81C}" type="slidenum">
              <a:rPr lang="zh-CN" altLang="en-US" smtClean="0"/>
              <a:t>13</a:t>
            </a:fld>
            <a:endParaRPr lang="zh-CN" altLang="en-US"/>
          </a:p>
        </p:txBody>
      </p:sp>
    </p:spTree>
    <p:extLst>
      <p:ext uri="{BB962C8B-B14F-4D97-AF65-F5344CB8AC3E}">
        <p14:creationId xmlns:p14="http://schemas.microsoft.com/office/powerpoint/2010/main" val="1741581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调度器项目总计有</a:t>
            </a:r>
            <a:r>
              <a:rPr lang="en-US" altLang="zh-CN" dirty="0"/>
              <a:t>11</a:t>
            </a:r>
            <a:r>
              <a:rPr lang="zh-CN" altLang="en-US" dirty="0"/>
              <a:t>次</a:t>
            </a:r>
            <a:r>
              <a:rPr lang="en-US" altLang="zh-CN" dirty="0"/>
              <a:t>commit</a:t>
            </a:r>
            <a:r>
              <a:rPr lang="zh-CN" altLang="en-US" dirty="0"/>
              <a:t>和</a:t>
            </a:r>
            <a:r>
              <a:rPr lang="en-US" altLang="zh-CN" dirty="0"/>
              <a:t>8</a:t>
            </a:r>
            <a:r>
              <a:rPr lang="zh-CN" altLang="en-US" dirty="0"/>
              <a:t>次</a:t>
            </a:r>
            <a:r>
              <a:rPr lang="en-US" altLang="zh-CN" dirty="0"/>
              <a:t>PR</a:t>
            </a:r>
            <a:r>
              <a:rPr lang="zh-CN" altLang="en-US" dirty="0"/>
              <a:t>，该项目由梁远志进行开发</a:t>
            </a:r>
            <a:endParaRPr lang="en-US" dirty="0"/>
          </a:p>
        </p:txBody>
      </p:sp>
      <p:sp>
        <p:nvSpPr>
          <p:cNvPr id="4" name="Slide Number Placeholder 3"/>
          <p:cNvSpPr>
            <a:spLocks noGrp="1"/>
          </p:cNvSpPr>
          <p:nvPr>
            <p:ph type="sldNum" sz="quarter" idx="5"/>
          </p:nvPr>
        </p:nvSpPr>
        <p:spPr/>
        <p:txBody>
          <a:bodyPr/>
          <a:lstStyle/>
          <a:p>
            <a:fld id="{BAF2B8CB-1187-4F19-9556-73EC7E40D81C}" type="slidenum">
              <a:rPr lang="zh-CN" altLang="en-US" smtClean="0"/>
              <a:t>14</a:t>
            </a:fld>
            <a:endParaRPr lang="zh-CN" altLang="en-US"/>
          </a:p>
        </p:txBody>
      </p:sp>
    </p:spTree>
    <p:extLst>
      <p:ext uri="{BB962C8B-B14F-4D97-AF65-F5344CB8AC3E}">
        <p14:creationId xmlns:p14="http://schemas.microsoft.com/office/powerpoint/2010/main" val="985810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豆瓣网站爬虫和爬虫模板项目分别有</a:t>
            </a:r>
            <a:r>
              <a:rPr lang="en-US" altLang="zh-CN" dirty="0"/>
              <a:t>53</a:t>
            </a:r>
            <a:r>
              <a:rPr lang="zh-CN" altLang="en-US" dirty="0"/>
              <a:t>次和</a:t>
            </a:r>
            <a:r>
              <a:rPr lang="en-US" altLang="zh-CN" dirty="0"/>
              <a:t>4</a:t>
            </a:r>
            <a:r>
              <a:rPr lang="zh-CN" altLang="en-US" dirty="0"/>
              <a:t>次</a:t>
            </a:r>
            <a:r>
              <a:rPr lang="en-US" altLang="zh-CN" dirty="0"/>
              <a:t>commit</a:t>
            </a:r>
            <a:r>
              <a:rPr lang="zh-CN" altLang="en-US" dirty="0"/>
              <a:t>，由沈一聪进行开发</a:t>
            </a:r>
            <a:endParaRPr lang="en-US" dirty="0"/>
          </a:p>
        </p:txBody>
      </p:sp>
      <p:sp>
        <p:nvSpPr>
          <p:cNvPr id="4" name="Slide Number Placeholder 3"/>
          <p:cNvSpPr>
            <a:spLocks noGrp="1"/>
          </p:cNvSpPr>
          <p:nvPr>
            <p:ph type="sldNum" sz="quarter" idx="5"/>
          </p:nvPr>
        </p:nvSpPr>
        <p:spPr/>
        <p:txBody>
          <a:bodyPr/>
          <a:lstStyle/>
          <a:p>
            <a:fld id="{BAF2B8CB-1187-4F19-9556-73EC7E40D81C}" type="slidenum">
              <a:rPr lang="zh-CN" altLang="en-US" smtClean="0"/>
              <a:t>15</a:t>
            </a:fld>
            <a:endParaRPr lang="zh-CN" altLang="en-US"/>
          </a:p>
        </p:txBody>
      </p:sp>
    </p:spTree>
    <p:extLst>
      <p:ext uri="{BB962C8B-B14F-4D97-AF65-F5344CB8AC3E}">
        <p14:creationId xmlns:p14="http://schemas.microsoft.com/office/powerpoint/2010/main" val="1455502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左图是本组使用</a:t>
            </a:r>
            <a:r>
              <a:rPr lang="en-US" altLang="zh-CN" dirty="0" err="1"/>
              <a:t>Github</a:t>
            </a:r>
            <a:r>
              <a:rPr lang="zh-CN" altLang="en-US" dirty="0"/>
              <a:t>的持续集成工具进行自动测试和自动部署</a:t>
            </a:r>
            <a:endParaRPr lang="en-US" altLang="zh-CN" dirty="0"/>
          </a:p>
          <a:p>
            <a:r>
              <a:rPr lang="zh-CN" altLang="en-US" dirty="0"/>
              <a:t>右图是本组使用</a:t>
            </a:r>
            <a:r>
              <a:rPr lang="en-US" altLang="zh-CN" dirty="0" err="1"/>
              <a:t>Github</a:t>
            </a:r>
            <a:r>
              <a:rPr lang="zh-CN" altLang="en-US" dirty="0"/>
              <a:t>的</a:t>
            </a:r>
            <a:r>
              <a:rPr lang="en-US" altLang="zh-CN" dirty="0"/>
              <a:t>PULL REQUEST</a:t>
            </a:r>
            <a:endParaRPr lang="en-US" dirty="0"/>
          </a:p>
        </p:txBody>
      </p:sp>
      <p:sp>
        <p:nvSpPr>
          <p:cNvPr id="4" name="Slide Number Placeholder 3"/>
          <p:cNvSpPr>
            <a:spLocks noGrp="1"/>
          </p:cNvSpPr>
          <p:nvPr>
            <p:ph type="sldNum" sz="quarter" idx="5"/>
          </p:nvPr>
        </p:nvSpPr>
        <p:spPr/>
        <p:txBody>
          <a:bodyPr/>
          <a:lstStyle/>
          <a:p>
            <a:fld id="{BAF2B8CB-1187-4F19-9556-73EC7E40D81C}" type="slidenum">
              <a:rPr lang="zh-CN" altLang="en-US" smtClean="0"/>
              <a:t>16</a:t>
            </a:fld>
            <a:endParaRPr lang="zh-CN" altLang="en-US"/>
          </a:p>
        </p:txBody>
      </p:sp>
    </p:spTree>
    <p:extLst>
      <p:ext uri="{BB962C8B-B14F-4D97-AF65-F5344CB8AC3E}">
        <p14:creationId xmlns:p14="http://schemas.microsoft.com/office/powerpoint/2010/main" val="369068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以</a:t>
            </a:r>
            <a:r>
              <a:rPr lang="en-US" altLang="zh-CN" dirty="0" err="1"/>
              <a:t>django</a:t>
            </a:r>
            <a:r>
              <a:rPr lang="zh-CN" altLang="en-US" dirty="0"/>
              <a:t>项目为例，</a:t>
            </a:r>
            <a:r>
              <a:rPr lang="en-US" altLang="zh-CN" dirty="0" err="1"/>
              <a:t>github</a:t>
            </a:r>
            <a:r>
              <a:rPr lang="zh-CN" altLang="en-US" dirty="0"/>
              <a:t>的</a:t>
            </a:r>
            <a:r>
              <a:rPr lang="en-US" altLang="zh-CN" dirty="0"/>
              <a:t>insight</a:t>
            </a:r>
            <a:r>
              <a:rPr lang="zh-CN" altLang="en-US" dirty="0"/>
              <a:t>页面中统计了各个成员的代码行增加和</a:t>
            </a:r>
            <a:r>
              <a:rPr lang="en-US" altLang="zh-CN" dirty="0"/>
              <a:t>commit</a:t>
            </a:r>
            <a:r>
              <a:rPr lang="zh-CN" altLang="en-US" dirty="0"/>
              <a:t>数量变化情况</a:t>
            </a:r>
            <a:endParaRPr lang="en-US" altLang="zh-CN" dirty="0"/>
          </a:p>
          <a:p>
            <a:endParaRPr lang="en-US" dirty="0"/>
          </a:p>
        </p:txBody>
      </p:sp>
      <p:sp>
        <p:nvSpPr>
          <p:cNvPr id="4" name="Slide Number Placeholder 3"/>
          <p:cNvSpPr>
            <a:spLocks noGrp="1"/>
          </p:cNvSpPr>
          <p:nvPr>
            <p:ph type="sldNum" sz="quarter" idx="5"/>
          </p:nvPr>
        </p:nvSpPr>
        <p:spPr/>
        <p:txBody>
          <a:bodyPr/>
          <a:lstStyle/>
          <a:p>
            <a:fld id="{BAF2B8CB-1187-4F19-9556-73EC7E40D81C}" type="slidenum">
              <a:rPr lang="zh-CN" altLang="en-US" smtClean="0"/>
              <a:t>17</a:t>
            </a:fld>
            <a:endParaRPr lang="zh-CN" altLang="en-US"/>
          </a:p>
        </p:txBody>
      </p:sp>
    </p:spTree>
    <p:extLst>
      <p:ext uri="{BB962C8B-B14F-4D97-AF65-F5344CB8AC3E}">
        <p14:creationId xmlns:p14="http://schemas.microsoft.com/office/powerpoint/2010/main" val="128367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前期开发较为密集，出现代码行数增加的峰值</a:t>
            </a:r>
            <a:endParaRPr lang="en-US" altLang="zh-CN" dirty="0"/>
          </a:p>
          <a:p>
            <a:r>
              <a:rPr lang="zh-CN" altLang="en-US" dirty="0"/>
              <a:t>后期已代码完善和问题修补为主，出现</a:t>
            </a:r>
            <a:r>
              <a:rPr lang="en-US" altLang="zh-CN" dirty="0"/>
              <a:t>commit</a:t>
            </a:r>
            <a:r>
              <a:rPr lang="zh-CN" altLang="en-US" dirty="0"/>
              <a:t>次数的峰值</a:t>
            </a:r>
            <a:endParaRPr lang="en-US" altLang="zh-CN" dirty="0"/>
          </a:p>
          <a:p>
            <a:r>
              <a:rPr lang="zh-CN" altLang="en-US" dirty="0"/>
              <a:t>实验七部分到此介绍完毕</a:t>
            </a:r>
            <a:endParaRPr lang="en-US" dirty="0"/>
          </a:p>
        </p:txBody>
      </p:sp>
      <p:sp>
        <p:nvSpPr>
          <p:cNvPr id="4" name="Slide Number Placeholder 3"/>
          <p:cNvSpPr>
            <a:spLocks noGrp="1"/>
          </p:cNvSpPr>
          <p:nvPr>
            <p:ph type="sldNum" sz="quarter" idx="5"/>
          </p:nvPr>
        </p:nvSpPr>
        <p:spPr/>
        <p:txBody>
          <a:bodyPr/>
          <a:lstStyle/>
          <a:p>
            <a:fld id="{BAF2B8CB-1187-4F19-9556-73EC7E40D81C}" type="slidenum">
              <a:rPr lang="zh-CN" altLang="en-US" smtClean="0"/>
              <a:t>18</a:t>
            </a:fld>
            <a:endParaRPr lang="zh-CN" altLang="en-US"/>
          </a:p>
        </p:txBody>
      </p:sp>
    </p:spTree>
    <p:extLst>
      <p:ext uri="{BB962C8B-B14F-4D97-AF65-F5344CB8AC3E}">
        <p14:creationId xmlns:p14="http://schemas.microsoft.com/office/powerpoint/2010/main" val="3013893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目前已完成除实验总结外的所有工作量数据统计</a:t>
            </a:r>
            <a:endParaRPr lang="zh-CN" altLang="en-US" dirty="0"/>
          </a:p>
        </p:txBody>
      </p:sp>
      <p:sp>
        <p:nvSpPr>
          <p:cNvPr id="4" name="灯片编号占位符 3"/>
          <p:cNvSpPr>
            <a:spLocks noGrp="1"/>
          </p:cNvSpPr>
          <p:nvPr>
            <p:ph type="sldNum" sz="quarter" idx="10"/>
          </p:nvPr>
        </p:nvSpPr>
        <p:spPr/>
        <p:txBody>
          <a:bodyPr/>
          <a:lstStyle/>
          <a:p>
            <a:fld id="{BAF2B8CB-1187-4F19-9556-73EC7E40D81C}" type="slidenum">
              <a:rPr lang="zh-CN" altLang="en-US" smtClean="0"/>
              <a:t>20</a:t>
            </a:fld>
            <a:endParaRPr lang="zh-CN" altLang="en-US"/>
          </a:p>
        </p:txBody>
      </p:sp>
    </p:spTree>
    <p:extLst>
      <p:ext uri="{BB962C8B-B14F-4D97-AF65-F5344CB8AC3E}">
        <p14:creationId xmlns:p14="http://schemas.microsoft.com/office/powerpoint/2010/main" val="4169088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在开会之前确定一个主题，明确组会上要讨论的内容能够极大地提高讨论效率，每个组员有明确的任务分工也能够保证工作被高效地完成。</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在项目初期，由于组员互相不熟悉，再加上本学期由于疫情只能采取远程会议的方式，组员之间沟通起来存在一定的障碍。经过一段时间的磨合，组员之间的默契程度逐渐提高。作为组长，仅靠我一个人的能力不可能完成整个项目的所有工作。组员对我工作的配合、出现问题时及时交流沟通以及老师对我们工作中存在的问题的指导都对项目的顺利完成起到至关重要的作用。</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其他的工作如需求分析、需求评审、软件测试等都是非常重要的环节。事实证明，我们在这些实验过程上花费的时间也远比开发工作要多。</a:t>
            </a:r>
            <a:endParaRPr lang="zh-CN" altLang="en-US" dirty="0"/>
          </a:p>
        </p:txBody>
      </p:sp>
      <p:sp>
        <p:nvSpPr>
          <p:cNvPr id="4" name="灯片编号占位符 3"/>
          <p:cNvSpPr>
            <a:spLocks noGrp="1"/>
          </p:cNvSpPr>
          <p:nvPr>
            <p:ph type="sldNum" sz="quarter" idx="10"/>
          </p:nvPr>
        </p:nvSpPr>
        <p:spPr/>
        <p:txBody>
          <a:bodyPr/>
          <a:lstStyle/>
          <a:p>
            <a:fld id="{BAF2B8CB-1187-4F19-9556-73EC7E40D81C}" type="slidenum">
              <a:rPr lang="zh-CN" altLang="en-US" smtClean="0"/>
              <a:t>27</a:t>
            </a:fld>
            <a:endParaRPr lang="zh-CN" altLang="en-US"/>
          </a:p>
        </p:txBody>
      </p:sp>
    </p:spTree>
    <p:extLst>
      <p:ext uri="{BB962C8B-B14F-4D97-AF65-F5344CB8AC3E}">
        <p14:creationId xmlns:p14="http://schemas.microsoft.com/office/powerpoint/2010/main" val="1082060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下面由我来介绍一下实验六。</a:t>
            </a:r>
          </a:p>
          <a:p>
            <a:r>
              <a:rPr lang="zh-CN" altLang="zh-CN" sz="1200" kern="1200" dirty="0">
                <a:solidFill>
                  <a:schemeClr val="tx1"/>
                </a:solidFill>
                <a:effectLst/>
                <a:latin typeface="+mn-lt"/>
                <a:ea typeface="+mn-ea"/>
                <a:cs typeface="+mn-cs"/>
              </a:rPr>
              <a:t>我们组使用的进度管理工具是</a:t>
            </a:r>
            <a:r>
              <a:rPr lang="en-US" altLang="zh-CN" sz="1200" kern="1200" dirty="0">
                <a:solidFill>
                  <a:schemeClr val="tx1"/>
                </a:solidFill>
                <a:effectLst/>
                <a:latin typeface="+mn-lt"/>
                <a:ea typeface="+mn-ea"/>
                <a:cs typeface="+mn-cs"/>
              </a:rPr>
              <a:t>MS Project</a:t>
            </a:r>
            <a:r>
              <a:rPr lang="zh-CN" altLang="zh-CN" sz="1200" kern="1200" dirty="0">
                <a:solidFill>
                  <a:schemeClr val="tx1"/>
                </a:solidFill>
                <a:effectLst/>
                <a:latin typeface="+mn-lt"/>
                <a:ea typeface="+mn-ea"/>
                <a:cs typeface="+mn-cs"/>
              </a:rPr>
              <a:t>。主要产出物为</a:t>
            </a:r>
            <a:r>
              <a:rPr lang="en-US" altLang="zh-CN" sz="1200" kern="1200" dirty="0">
                <a:solidFill>
                  <a:schemeClr val="tx1"/>
                </a:solidFill>
                <a:effectLst/>
                <a:latin typeface="+mn-lt"/>
                <a:ea typeface="+mn-ea"/>
                <a:cs typeface="+mn-cs"/>
              </a:rPr>
              <a:t>MPP</a:t>
            </a:r>
            <a:r>
              <a:rPr lang="zh-CN" altLang="zh-CN" sz="1200" kern="1200" dirty="0">
                <a:solidFill>
                  <a:schemeClr val="tx1"/>
                </a:solidFill>
                <a:effectLst/>
                <a:latin typeface="+mn-lt"/>
                <a:ea typeface="+mn-ea"/>
                <a:cs typeface="+mn-cs"/>
              </a:rPr>
              <a:t>文件。根据版本管理日志，本项目计划变更的情况如右表所示。</a:t>
            </a:r>
          </a:p>
          <a:p>
            <a:r>
              <a:rPr lang="zh-CN" altLang="zh-CN" sz="1200" kern="1200" dirty="0">
                <a:solidFill>
                  <a:schemeClr val="tx1"/>
                </a:solidFill>
                <a:effectLst/>
                <a:latin typeface="+mn-lt"/>
                <a:ea typeface="+mn-ea"/>
                <a:cs typeface="+mn-cs"/>
              </a:rPr>
              <a:t>总计结果显示制定项目计划共耗时为</a:t>
            </a:r>
            <a:r>
              <a:rPr lang="en-US" altLang="zh-CN" sz="1200" kern="1200" dirty="0">
                <a:solidFill>
                  <a:schemeClr val="tx1"/>
                </a:solidFill>
                <a:effectLst/>
                <a:latin typeface="+mn-lt"/>
                <a:ea typeface="+mn-ea"/>
                <a:cs typeface="+mn-cs"/>
              </a:rPr>
              <a:t>25.5h</a:t>
            </a:r>
            <a:r>
              <a:rPr lang="zh-CN" altLang="zh-CN" sz="1200" kern="1200" dirty="0">
                <a:solidFill>
                  <a:schemeClr val="tx1"/>
                </a:solidFill>
                <a:effectLst/>
                <a:latin typeface="+mn-lt"/>
                <a:ea typeface="+mn-ea"/>
                <a:cs typeface="+mn-cs"/>
              </a:rPr>
              <a:t>，略高于往届数据。主要原因是本届小组人数较多。</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经过</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周的实验，共计产出了</a:t>
            </a:r>
            <a:r>
              <a:rPr lang="en-US" altLang="zh-CN" sz="1200" kern="1200" dirty="0">
                <a:solidFill>
                  <a:schemeClr val="tx1"/>
                </a:solidFill>
                <a:effectLst/>
                <a:latin typeface="+mn-lt"/>
                <a:ea typeface="+mn-ea"/>
                <a:cs typeface="+mn-cs"/>
              </a:rPr>
              <a:t>21</a:t>
            </a:r>
            <a:r>
              <a:rPr lang="zh-CN" altLang="zh-CN" sz="1200" kern="1200" dirty="0">
                <a:solidFill>
                  <a:schemeClr val="tx1"/>
                </a:solidFill>
                <a:effectLst/>
                <a:latin typeface="+mn-lt"/>
                <a:ea typeface="+mn-ea"/>
                <a:cs typeface="+mn-cs"/>
              </a:rPr>
              <a:t>个版本的</a:t>
            </a:r>
            <a:r>
              <a:rPr lang="en-US" altLang="zh-CN" sz="1200" kern="1200" dirty="0">
                <a:solidFill>
                  <a:schemeClr val="tx1"/>
                </a:solidFill>
                <a:effectLst/>
                <a:latin typeface="+mn-lt"/>
                <a:ea typeface="+mn-ea"/>
                <a:cs typeface="+mn-cs"/>
              </a:rPr>
              <a:t>MPP</a:t>
            </a:r>
            <a:r>
              <a:rPr lang="zh-CN" altLang="zh-CN" sz="1200" kern="1200" dirty="0">
                <a:solidFill>
                  <a:schemeClr val="tx1"/>
                </a:solidFill>
                <a:effectLst/>
                <a:latin typeface="+mn-lt"/>
                <a:ea typeface="+mn-ea"/>
                <a:cs typeface="+mn-cs"/>
              </a:rPr>
              <a:t>文件，最终版本为</a:t>
            </a:r>
            <a:r>
              <a:rPr lang="en-US" altLang="zh-CN" sz="1200" kern="1200" dirty="0">
                <a:solidFill>
                  <a:schemeClr val="tx1"/>
                </a:solidFill>
                <a:effectLst/>
                <a:latin typeface="+mn-lt"/>
                <a:ea typeface="+mn-ea"/>
                <a:cs typeface="+mn-cs"/>
              </a:rPr>
              <a:t>12.0</a:t>
            </a:r>
            <a:r>
              <a:rPr lang="zh-CN" altLang="zh-CN" sz="1200" kern="1200" dirty="0">
                <a:solidFill>
                  <a:schemeClr val="tx1"/>
                </a:solidFill>
                <a:effectLst/>
                <a:latin typeface="+mn-lt"/>
                <a:ea typeface="+mn-ea"/>
                <a:cs typeface="+mn-cs"/>
              </a:rPr>
              <a:t>。之所以版本数量远远超过统计周数，主要原因是不够熟悉</a:t>
            </a:r>
            <a:r>
              <a:rPr lang="en-US" altLang="zh-CN" sz="1200" kern="1200" dirty="0">
                <a:solidFill>
                  <a:schemeClr val="tx1"/>
                </a:solidFill>
                <a:effectLst/>
                <a:latin typeface="+mn-lt"/>
                <a:ea typeface="+mn-ea"/>
                <a:cs typeface="+mn-cs"/>
              </a:rPr>
              <a:t>MS Project</a:t>
            </a:r>
            <a:r>
              <a:rPr lang="zh-CN" altLang="zh-CN" sz="1200" kern="1200" dirty="0">
                <a:solidFill>
                  <a:schemeClr val="tx1"/>
                </a:solidFill>
                <a:effectLst/>
                <a:latin typeface="+mn-lt"/>
                <a:ea typeface="+mn-ea"/>
                <a:cs typeface="+mn-cs"/>
              </a:rPr>
              <a:t>的使用，导致为了修复错误对同一周的项目计划更新了多个版本。</a:t>
            </a:r>
          </a:p>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3</a:t>
            </a:fld>
            <a:endParaRPr lang="zh-CN" altLang="en-US"/>
          </a:p>
        </p:txBody>
      </p:sp>
    </p:spTree>
    <p:extLst>
      <p:ext uri="{BB962C8B-B14F-4D97-AF65-F5344CB8AC3E}">
        <p14:creationId xmlns:p14="http://schemas.microsoft.com/office/powerpoint/2010/main" val="219597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然后介绍一下组员分工及其影响因素分析</a:t>
            </a:r>
          </a:p>
          <a:p>
            <a:r>
              <a:rPr lang="zh-CN" altLang="zh-CN" sz="1200" kern="1200" dirty="0">
                <a:solidFill>
                  <a:schemeClr val="tx1"/>
                </a:solidFill>
                <a:effectLst/>
                <a:latin typeface="+mn-lt"/>
                <a:ea typeface="+mn-ea"/>
                <a:cs typeface="+mn-cs"/>
              </a:rPr>
              <a:t>右表是一位组员的分工。影响分工的因素有很多。我们主要是按照组员对项目相关的各项内容的熟悉程度和个人意愿来分工的。</a:t>
            </a:r>
          </a:p>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4</a:t>
            </a:fld>
            <a:endParaRPr lang="zh-CN" altLang="en-US"/>
          </a:p>
        </p:txBody>
      </p:sp>
    </p:spTree>
    <p:extLst>
      <p:ext uri="{BB962C8B-B14F-4D97-AF65-F5344CB8AC3E}">
        <p14:creationId xmlns:p14="http://schemas.microsoft.com/office/powerpoint/2010/main" val="3223574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接下来将从</a:t>
            </a:r>
            <a:r>
              <a:rPr lang="en-US" altLang="zh-CN" sz="1200" kern="12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个实验和</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位团队成员这</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个角度进行对比分析。首先是实验阶段的对比分析。</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燃尽图中蓝线与灰线完全重叠，这是由于每周都会重新设置一次项目基线导致的</a:t>
            </a:r>
          </a:p>
          <a:p>
            <a:r>
              <a:rPr lang="zh-CN" altLang="zh-CN" sz="1200" kern="1200" dirty="0">
                <a:solidFill>
                  <a:schemeClr val="tx1"/>
                </a:solidFill>
                <a:effectLst/>
                <a:latin typeface="+mn-lt"/>
                <a:ea typeface="+mn-ea"/>
                <a:cs typeface="+mn-cs"/>
              </a:rPr>
              <a:t>燃尽图中灰线和橙线非常接近，这说明设置的基线和实际完成情况是比较吻合的。</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右侧的工时统计图对比了各实验阶段耗费工时的情况。设计与实现阶段耗时最久，这主要是因为本项目包含功能较多，代码量较大。</a:t>
            </a:r>
          </a:p>
          <a:p>
            <a:r>
              <a:rPr lang="zh-CN" altLang="zh-CN" sz="1200" kern="1200" dirty="0">
                <a:solidFill>
                  <a:schemeClr val="tx1"/>
                </a:solidFill>
                <a:effectLst/>
                <a:latin typeface="+mn-lt"/>
                <a:ea typeface="+mn-ea"/>
                <a:cs typeface="+mn-cs"/>
              </a:rPr>
              <a:t>另一个需要特别说明的地方是测试评审耗时高于测试需求分析的原因。是因为测试阶段课堂展示之后老师提出了很多意见，因此我们在评审阶段的第</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周内补充完善了单元测试、集成测试等多方面内容，这些改进导致了测试评审耗时高于测试需求分析。</a:t>
            </a:r>
          </a:p>
          <a:p>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5</a:t>
            </a:fld>
            <a:endParaRPr lang="zh-CN" altLang="en-US"/>
          </a:p>
        </p:txBody>
      </p:sp>
    </p:spTree>
    <p:extLst>
      <p:ext uri="{BB962C8B-B14F-4D97-AF65-F5344CB8AC3E}">
        <p14:creationId xmlns:p14="http://schemas.microsoft.com/office/powerpoint/2010/main" val="2226583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然后是成员工时的对比分析。从右图可以看到，成员之间的工时耗费出现了一定的差距，主要原因在于分工不同，且知识背景不一。另外工时由个人上报，存在一定的主观性，这也会导致差距。</a:t>
            </a:r>
          </a:p>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6</a:t>
            </a:fld>
            <a:endParaRPr lang="zh-CN" altLang="en-US"/>
          </a:p>
        </p:txBody>
      </p:sp>
    </p:spTree>
    <p:extLst>
      <p:ext uri="{BB962C8B-B14F-4D97-AF65-F5344CB8AC3E}">
        <p14:creationId xmlns:p14="http://schemas.microsoft.com/office/powerpoint/2010/main" val="819443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最后是从本次实验六中总结到的经验。</a:t>
            </a:r>
          </a:p>
          <a:p>
            <a:r>
              <a:rPr lang="zh-CN" altLang="zh-CN" sz="1200" kern="1200" dirty="0">
                <a:solidFill>
                  <a:schemeClr val="tx1"/>
                </a:solidFill>
                <a:effectLst/>
                <a:latin typeface="+mn-lt"/>
                <a:ea typeface="+mn-ea"/>
                <a:cs typeface="+mn-cs"/>
              </a:rPr>
              <a:t>在实验</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的执行过程中，汇总全组工作日志这个步骤遇到的问题最多，如当前幻灯片所示。这些问题从第</a:t>
            </a:r>
            <a:r>
              <a:rPr lang="en-US" altLang="zh-CN" sz="1200" kern="1200" dirty="0">
                <a:solidFill>
                  <a:schemeClr val="tx1"/>
                </a:solidFill>
                <a:effectLst/>
                <a:latin typeface="+mn-lt"/>
                <a:ea typeface="+mn-ea"/>
                <a:cs typeface="+mn-cs"/>
              </a:rPr>
              <a:t>13</a:t>
            </a:r>
            <a:r>
              <a:rPr lang="zh-CN" altLang="zh-CN" sz="1200" kern="1200" dirty="0">
                <a:solidFill>
                  <a:schemeClr val="tx1"/>
                </a:solidFill>
                <a:effectLst/>
                <a:latin typeface="+mn-lt"/>
                <a:ea typeface="+mn-ea"/>
                <a:cs typeface="+mn-cs"/>
              </a:rPr>
              <a:t>周开始着手进行了解决。</a:t>
            </a:r>
          </a:p>
          <a:p>
            <a:r>
              <a:rPr lang="zh-CN" altLang="zh-CN" sz="1200" kern="1200" dirty="0">
                <a:solidFill>
                  <a:schemeClr val="tx1"/>
                </a:solidFill>
                <a:effectLst/>
                <a:latin typeface="+mn-lt"/>
                <a:ea typeface="+mn-ea"/>
                <a:cs typeface="+mn-cs"/>
              </a:rPr>
              <a:t>为了解决第</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个问题和第</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个问题，要求全组在填写日志时需要按照时间排序，且备注任务完成日期，如右图红框所示。</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7</a:t>
            </a:fld>
            <a:endParaRPr lang="zh-CN" altLang="en-US"/>
          </a:p>
        </p:txBody>
      </p:sp>
    </p:spTree>
    <p:extLst>
      <p:ext uri="{BB962C8B-B14F-4D97-AF65-F5344CB8AC3E}">
        <p14:creationId xmlns:p14="http://schemas.microsoft.com/office/powerpoint/2010/main" val="2369796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为了解决第</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个问题，由组长在会议记录上补充会议时长，且要求全组在填写日志时需要核对会议记录。</a:t>
            </a:r>
          </a:p>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8</a:t>
            </a:fld>
            <a:endParaRPr lang="zh-CN" altLang="en-US"/>
          </a:p>
        </p:txBody>
      </p:sp>
    </p:spTree>
    <p:extLst>
      <p:ext uri="{BB962C8B-B14F-4D97-AF65-F5344CB8AC3E}">
        <p14:creationId xmlns:p14="http://schemas.microsoft.com/office/powerpoint/2010/main" val="2363220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本组的文档仓库共有</a:t>
            </a:r>
            <a:r>
              <a:rPr lang="en-US" altLang="zh-CN" dirty="0"/>
              <a:t>177</a:t>
            </a:r>
            <a:r>
              <a:rPr lang="zh-CN" altLang="en-US" dirty="0"/>
              <a:t>次的</a:t>
            </a:r>
            <a:r>
              <a:rPr lang="en-US" altLang="zh-CN" dirty="0"/>
              <a:t>Commit</a:t>
            </a:r>
            <a:r>
              <a:rPr lang="zh-CN" altLang="en-US" dirty="0"/>
              <a:t>记录（不含</a:t>
            </a:r>
            <a:r>
              <a:rPr lang="en-US" altLang="zh-CN" dirty="0"/>
              <a:t>merge</a:t>
            </a:r>
            <a:r>
              <a:rPr lang="zh-CN" altLang="en-US" dirty="0"/>
              <a:t>），其中每个组员的如表中所示</a:t>
            </a:r>
            <a:endParaRPr lang="en-US" dirty="0"/>
          </a:p>
        </p:txBody>
      </p:sp>
      <p:sp>
        <p:nvSpPr>
          <p:cNvPr id="4" name="Slide Number Placeholder 3"/>
          <p:cNvSpPr>
            <a:spLocks noGrp="1"/>
          </p:cNvSpPr>
          <p:nvPr>
            <p:ph type="sldNum" sz="quarter" idx="5"/>
          </p:nvPr>
        </p:nvSpPr>
        <p:spPr/>
        <p:txBody>
          <a:bodyPr/>
          <a:lstStyle/>
          <a:p>
            <a:fld id="{BAF2B8CB-1187-4F19-9556-73EC7E40D81C}" type="slidenum">
              <a:rPr lang="zh-CN" altLang="en-US" smtClean="0"/>
              <a:t>10</a:t>
            </a:fld>
            <a:endParaRPr lang="zh-CN" altLang="en-US"/>
          </a:p>
        </p:txBody>
      </p:sp>
    </p:spTree>
    <p:extLst>
      <p:ext uri="{BB962C8B-B14F-4D97-AF65-F5344CB8AC3E}">
        <p14:creationId xmlns:p14="http://schemas.microsoft.com/office/powerpoint/2010/main" val="20517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实验七的报告中共统计了</a:t>
            </a:r>
            <a:r>
              <a:rPr lang="en-US" altLang="zh-CN" dirty="0"/>
              <a:t>12</a:t>
            </a:r>
            <a:r>
              <a:rPr lang="zh-CN" altLang="en-US" dirty="0"/>
              <a:t>个文档制品的版本数量和变更情况，本组的需求规格和测试规格的版本数最多，分别有</a:t>
            </a:r>
            <a:r>
              <a:rPr lang="en-US" altLang="zh-CN" dirty="0"/>
              <a:t>15</a:t>
            </a:r>
            <a:r>
              <a:rPr lang="zh-CN" altLang="en-US" dirty="0"/>
              <a:t>个和</a:t>
            </a:r>
            <a:r>
              <a:rPr lang="en-US" altLang="zh-CN" dirty="0"/>
              <a:t>11</a:t>
            </a:r>
            <a:r>
              <a:rPr lang="zh-CN" altLang="en-US" dirty="0"/>
              <a:t>个</a:t>
            </a:r>
            <a:endParaRPr lang="en-US" dirty="0"/>
          </a:p>
        </p:txBody>
      </p:sp>
      <p:sp>
        <p:nvSpPr>
          <p:cNvPr id="4" name="Slide Number Placeholder 3"/>
          <p:cNvSpPr>
            <a:spLocks noGrp="1"/>
          </p:cNvSpPr>
          <p:nvPr>
            <p:ph type="sldNum" sz="quarter" idx="5"/>
          </p:nvPr>
        </p:nvSpPr>
        <p:spPr/>
        <p:txBody>
          <a:bodyPr/>
          <a:lstStyle/>
          <a:p>
            <a:fld id="{BAF2B8CB-1187-4F19-9556-73EC7E40D81C}" type="slidenum">
              <a:rPr lang="zh-CN" altLang="en-US" smtClean="0"/>
              <a:t>11</a:t>
            </a:fld>
            <a:endParaRPr lang="zh-CN" altLang="en-US"/>
          </a:p>
        </p:txBody>
      </p:sp>
    </p:spTree>
    <p:extLst>
      <p:ext uri="{BB962C8B-B14F-4D97-AF65-F5344CB8AC3E}">
        <p14:creationId xmlns:p14="http://schemas.microsoft.com/office/powerpoint/2010/main" val="426078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43" y="1701570"/>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1808922"/>
            <a:ext cx="11471565" cy="1739347"/>
          </a:xfrm>
        </p:spPr>
        <p:txBody>
          <a:bodyPr tIns="45720" bIns="45720" anchor="ctr">
            <a:normAutofit/>
          </a:bodyPr>
          <a:lstStyle>
            <a:lvl1pPr algn="ctr">
              <a:lnSpc>
                <a:spcPct val="80000"/>
              </a:lnSpc>
              <a:defRPr sz="6000" spc="150"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E984D52-CCAD-4B14-974A-DD4900A9F75E}" type="datetimeFigureOut">
              <a:rPr lang="zh-CN" altLang="en-US" smtClean="0"/>
              <a:t>2020/6/5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146172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竖排标题与文本">
    <p:spTree>
      <p:nvGrpSpPr>
        <p:cNvPr id="1" name=""/>
        <p:cNvGrpSpPr/>
        <p:nvPr/>
      </p:nvGrpSpPr>
      <p:grpSpPr>
        <a:xfrm>
          <a:off x="0" y="0"/>
          <a:ext cx="0" cy="0"/>
          <a:chOff x="0" y="0"/>
          <a:chExt cx="0" cy="0"/>
        </a:xfrm>
      </p:grpSpPr>
      <p:sp>
        <p:nvSpPr>
          <p:cNvPr id="7" name="Rectangle 6"/>
          <p:cNvSpPr/>
          <p:nvPr/>
        </p:nvSpPr>
        <p:spPr>
          <a:xfrm>
            <a:off x="0"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文本占位符 12"/>
          <p:cNvSpPr>
            <a:spLocks noGrp="1"/>
          </p:cNvSpPr>
          <p:nvPr>
            <p:ph type="body" sz="quarter" idx="10" hasCustomPrompt="1"/>
          </p:nvPr>
        </p:nvSpPr>
        <p:spPr>
          <a:xfrm>
            <a:off x="444398" y="1246678"/>
            <a:ext cx="1854403" cy="739775"/>
          </a:xfrm>
        </p:spPr>
        <p:txBody>
          <a:bodyPr>
            <a:noAutofit/>
          </a:bodyPr>
          <a:lstStyle>
            <a:lvl1pPr marL="0" indent="0">
              <a:buNone/>
              <a:defRPr sz="4800">
                <a:solidFill>
                  <a:schemeClr val="bg2"/>
                </a:solidFill>
                <a:latin typeface="+mj-lt"/>
              </a:defRPr>
            </a:lvl1pPr>
          </a:lstStyle>
          <a:p>
            <a:pPr lvl="0"/>
            <a:r>
              <a:rPr lang="zh-CN" altLang="en-US" dirty="0"/>
              <a:t>目  录</a:t>
            </a:r>
          </a:p>
        </p:txBody>
      </p:sp>
      <p:sp>
        <p:nvSpPr>
          <p:cNvPr id="21" name="文本占位符 20"/>
          <p:cNvSpPr>
            <a:spLocks noGrp="1"/>
          </p:cNvSpPr>
          <p:nvPr>
            <p:ph type="body" sz="quarter" idx="11"/>
          </p:nvPr>
        </p:nvSpPr>
        <p:spPr>
          <a:xfrm>
            <a:off x="4913083" y="1255177"/>
            <a:ext cx="4030662" cy="507855"/>
          </a:xfrm>
        </p:spPr>
        <p:txBody>
          <a:bodyPr>
            <a:normAutofit/>
          </a:bodyPr>
          <a:lstStyle>
            <a:lvl1pPr marL="0" indent="0">
              <a:buNone/>
              <a:defRPr sz="3200" b="1"/>
            </a:lvl1pPr>
          </a:lstStyle>
          <a:p>
            <a:pPr lvl="0"/>
            <a:endParaRPr lang="zh-CN" altLang="en-US" dirty="0"/>
          </a:p>
        </p:txBody>
      </p:sp>
      <p:sp>
        <p:nvSpPr>
          <p:cNvPr id="22" name="文本占位符 20"/>
          <p:cNvSpPr>
            <a:spLocks noGrp="1"/>
          </p:cNvSpPr>
          <p:nvPr>
            <p:ph type="body" sz="quarter" idx="12"/>
          </p:nvPr>
        </p:nvSpPr>
        <p:spPr>
          <a:xfrm>
            <a:off x="4913083" y="2215125"/>
            <a:ext cx="4030662" cy="507855"/>
          </a:xfrm>
        </p:spPr>
        <p:txBody>
          <a:bodyPr>
            <a:normAutofit/>
          </a:bodyPr>
          <a:lstStyle>
            <a:lvl1pPr marL="0" indent="0">
              <a:buNone/>
              <a:defRPr sz="3200" b="1"/>
            </a:lvl1pPr>
          </a:lstStyle>
          <a:p>
            <a:pPr lvl="0"/>
            <a:endParaRPr lang="zh-CN" altLang="en-US" dirty="0"/>
          </a:p>
        </p:txBody>
      </p:sp>
      <p:sp>
        <p:nvSpPr>
          <p:cNvPr id="23" name="文本占位符 20"/>
          <p:cNvSpPr>
            <a:spLocks noGrp="1"/>
          </p:cNvSpPr>
          <p:nvPr>
            <p:ph type="body" sz="quarter" idx="13"/>
          </p:nvPr>
        </p:nvSpPr>
        <p:spPr>
          <a:xfrm>
            <a:off x="4913083" y="3175073"/>
            <a:ext cx="4030662" cy="507855"/>
          </a:xfrm>
        </p:spPr>
        <p:txBody>
          <a:bodyPr>
            <a:normAutofit/>
          </a:bodyPr>
          <a:lstStyle>
            <a:lvl1pPr marL="0" indent="0">
              <a:buNone/>
              <a:defRPr sz="3200" b="1"/>
            </a:lvl1pPr>
          </a:lstStyle>
          <a:p>
            <a:pPr lvl="0"/>
            <a:endParaRPr lang="zh-CN" altLang="en-US" dirty="0"/>
          </a:p>
        </p:txBody>
      </p:sp>
      <p:sp>
        <p:nvSpPr>
          <p:cNvPr id="24" name="文本占位符 20"/>
          <p:cNvSpPr>
            <a:spLocks noGrp="1"/>
          </p:cNvSpPr>
          <p:nvPr>
            <p:ph type="body" sz="quarter" idx="14"/>
          </p:nvPr>
        </p:nvSpPr>
        <p:spPr>
          <a:xfrm>
            <a:off x="4913083" y="4135021"/>
            <a:ext cx="4030662" cy="507855"/>
          </a:xfrm>
        </p:spPr>
        <p:txBody>
          <a:bodyPr>
            <a:normAutofit/>
          </a:bodyPr>
          <a:lstStyle>
            <a:lvl1pPr marL="0" indent="0">
              <a:buNone/>
              <a:defRPr sz="3200" b="1"/>
            </a:lvl1pPr>
          </a:lstStyle>
          <a:p>
            <a:pPr lvl="0"/>
            <a:endParaRPr lang="zh-CN" altLang="en-US" dirty="0"/>
          </a:p>
        </p:txBody>
      </p:sp>
      <p:sp>
        <p:nvSpPr>
          <p:cNvPr id="25" name="文本占位符 20"/>
          <p:cNvSpPr>
            <a:spLocks noGrp="1"/>
          </p:cNvSpPr>
          <p:nvPr>
            <p:ph type="body" sz="quarter" idx="15"/>
          </p:nvPr>
        </p:nvSpPr>
        <p:spPr>
          <a:xfrm>
            <a:off x="4913083" y="5094969"/>
            <a:ext cx="4030662" cy="507855"/>
          </a:xfrm>
        </p:spPr>
        <p:txBody>
          <a:bodyPr>
            <a:normAutofit/>
          </a:bodyPr>
          <a:lstStyle>
            <a:lvl1pPr marL="0" indent="0">
              <a:buNone/>
              <a:defRPr sz="3200" b="1"/>
            </a:lvl1pPr>
          </a:lstStyle>
          <a:p>
            <a:pPr lvl="0"/>
            <a:endParaRPr lang="zh-CN" altLang="en-US" dirty="0"/>
          </a:p>
        </p:txBody>
      </p:sp>
    </p:spTree>
    <p:extLst>
      <p:ext uri="{BB962C8B-B14F-4D97-AF65-F5344CB8AC3E}">
        <p14:creationId xmlns:p14="http://schemas.microsoft.com/office/powerpoint/2010/main" val="335411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E984D52-CCAD-4B14-974A-DD4900A9F75E}" type="datetimeFigureOut">
              <a:rPr lang="zh-CN" altLang="en-US" smtClean="0"/>
              <a:t>2020/6/5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296741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05344" y="1479666"/>
            <a:ext cx="4754880" cy="473825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30391" y="1479666"/>
            <a:ext cx="4754880" cy="473825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E984D52-CCAD-4B14-974A-DD4900A9F75E}" type="datetimeFigureOut">
              <a:rPr lang="zh-CN" altLang="en-US" smtClean="0"/>
              <a:t>2020/6/5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346213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07008" y="1472894"/>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07008" y="2215990"/>
            <a:ext cx="4754880" cy="400673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31230" y="1472894"/>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31230" y="2215988"/>
            <a:ext cx="4754880" cy="4006736"/>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E984D52-CCAD-4B14-974A-DD4900A9F75E}" type="datetimeFigureOut">
              <a:rPr lang="zh-CN" altLang="en-US" smtClean="0"/>
              <a:t>2020/6/5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236822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E984D52-CCAD-4B14-974A-DD4900A9F75E}" type="datetimeFigureOut">
              <a:rPr lang="zh-CN" altLang="en-US" smtClean="0"/>
              <a:t>2020/6/5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384612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984D52-CCAD-4B14-974A-DD4900A9F75E}" type="datetimeFigureOut">
              <a:rPr lang="zh-CN" altLang="en-US" smtClean="0"/>
              <a:t>2020/6/5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57024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048" y="-1"/>
            <a:ext cx="12188952" cy="129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96832" y="237290"/>
            <a:ext cx="9784080" cy="82141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02919" y="1533290"/>
            <a:ext cx="9784080" cy="468463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E984D52-CCAD-4B14-974A-DD4900A9F75E}" type="datetimeFigureOut">
              <a:rPr lang="zh-CN" altLang="en-US" smtClean="0"/>
              <a:t>2020/6/5</a:t>
            </a:fld>
            <a:endParaRPr lang="zh-CN"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zh-CN"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1693498746"/>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2" r:id="rId3"/>
    <p:sldLayoutId id="2147483664" r:id="rId4"/>
    <p:sldLayoutId id="2147483665" r:id="rId5"/>
    <p:sldLayoutId id="2147483666" r:id="rId6"/>
    <p:sldLayoutId id="214748366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400" dirty="0"/>
              <a:t>基于</a:t>
            </a:r>
            <a:r>
              <a:rPr lang="en-US" altLang="zh-CN" sz="4400" dirty="0" err="1"/>
              <a:t>Scrapy</a:t>
            </a:r>
            <a:r>
              <a:rPr lang="zh-CN" altLang="en-US" sz="4400" dirty="0"/>
              <a:t>的模板化爬虫程序管理平台</a:t>
            </a:r>
          </a:p>
        </p:txBody>
      </p:sp>
      <p:sp>
        <p:nvSpPr>
          <p:cNvPr id="3" name="副标题 2"/>
          <p:cNvSpPr>
            <a:spLocks noGrp="1"/>
          </p:cNvSpPr>
          <p:nvPr>
            <p:ph type="subTitle" idx="1"/>
          </p:nvPr>
        </p:nvSpPr>
        <p:spPr>
          <a:xfrm>
            <a:off x="3145735" y="3687417"/>
            <a:ext cx="5900530" cy="2812773"/>
          </a:xfrm>
        </p:spPr>
        <p:txBody>
          <a:bodyPr/>
          <a:lstStyle/>
          <a:p>
            <a:r>
              <a:rPr lang="en-US" altLang="zh-CN" sz="3200" dirty="0" err="1" smtClean="0"/>
              <a:t>EasySpider</a:t>
            </a:r>
            <a:r>
              <a:rPr lang="zh-CN" altLang="en-US" sz="3200" dirty="0" smtClean="0"/>
              <a:t>实验</a:t>
            </a:r>
            <a:r>
              <a:rPr lang="en-US" altLang="zh-CN" sz="3200" dirty="0" smtClean="0"/>
              <a:t>6~8</a:t>
            </a:r>
            <a:r>
              <a:rPr lang="zh-CN" altLang="en-US" sz="3200" dirty="0" smtClean="0"/>
              <a:t>汇报</a:t>
            </a:r>
            <a:endParaRPr lang="en-US" altLang="zh-CN" sz="3200" dirty="0"/>
          </a:p>
          <a:p>
            <a:pPr algn="l"/>
            <a:endParaRPr lang="en-US" altLang="zh-CN" dirty="0"/>
          </a:p>
          <a:p>
            <a:pPr algn="l"/>
            <a:r>
              <a:rPr lang="zh-CN" altLang="en-US" dirty="0"/>
              <a:t>小组：</a:t>
            </a:r>
            <a:r>
              <a:rPr lang="en-US" altLang="zh-CN" dirty="0"/>
              <a:t>H</a:t>
            </a:r>
            <a:r>
              <a:rPr lang="zh-CN" altLang="en-US" dirty="0"/>
              <a:t>组</a:t>
            </a:r>
            <a:endParaRPr lang="en-US" altLang="zh-CN" dirty="0"/>
          </a:p>
          <a:p>
            <a:pPr algn="l"/>
            <a:r>
              <a:rPr lang="zh-CN" altLang="en-US" dirty="0"/>
              <a:t>组员：赵正阳、郭浩隆、沈一聪、梁远志、宋冰晨</a:t>
            </a:r>
            <a:endParaRPr lang="en-US" altLang="zh-CN" dirty="0"/>
          </a:p>
          <a:p>
            <a:pPr algn="l"/>
            <a:endParaRPr lang="en-US" altLang="zh-CN" dirty="0"/>
          </a:p>
          <a:p>
            <a:r>
              <a:rPr lang="en-US" altLang="zh-CN" dirty="0" smtClean="0"/>
              <a:t>2020.6.5</a:t>
            </a:r>
            <a:endParaRPr lang="zh-CN" altLang="en-US" dirty="0"/>
          </a:p>
        </p:txBody>
      </p:sp>
    </p:spTree>
    <p:extLst>
      <p:ext uri="{BB962C8B-B14F-4D97-AF65-F5344CB8AC3E}">
        <p14:creationId xmlns:p14="http://schemas.microsoft.com/office/powerpoint/2010/main" val="17731364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E1B0-6FAF-49A8-B575-1ADC8D1CAE98}"/>
              </a:ext>
            </a:extLst>
          </p:cNvPr>
          <p:cNvSpPr>
            <a:spLocks noGrp="1"/>
          </p:cNvSpPr>
          <p:nvPr>
            <p:ph type="title"/>
          </p:nvPr>
        </p:nvSpPr>
        <p:spPr/>
        <p:txBody>
          <a:bodyPr/>
          <a:lstStyle/>
          <a:p>
            <a:r>
              <a:rPr lang="zh-CN" altLang="en-US" dirty="0">
                <a:latin typeface="+mn-lt"/>
              </a:rPr>
              <a:t>实验七：软件配置管理</a:t>
            </a:r>
            <a:endParaRPr lang="en-US" dirty="0">
              <a:latin typeface="+mn-lt"/>
            </a:endParaRPr>
          </a:p>
        </p:txBody>
      </p:sp>
      <p:sp>
        <p:nvSpPr>
          <p:cNvPr id="3" name="Content Placeholder 2">
            <a:extLst>
              <a:ext uri="{FF2B5EF4-FFF2-40B4-BE49-F238E27FC236}">
                <a16:creationId xmlns:a16="http://schemas.microsoft.com/office/drawing/2014/main" id="{7122D93B-DA6B-4F6B-A824-F05C51716C87}"/>
              </a:ext>
            </a:extLst>
          </p:cNvPr>
          <p:cNvSpPr>
            <a:spLocks noGrp="1"/>
          </p:cNvSpPr>
          <p:nvPr>
            <p:ph idx="1"/>
          </p:nvPr>
        </p:nvSpPr>
        <p:spPr>
          <a:xfrm>
            <a:off x="1202919" y="1533290"/>
            <a:ext cx="9784080" cy="821417"/>
          </a:xfrm>
        </p:spPr>
        <p:txBody>
          <a:bodyPr/>
          <a:lstStyle/>
          <a:p>
            <a:pPr marL="0" indent="0">
              <a:buNone/>
            </a:pPr>
            <a:r>
              <a:rPr lang="zh-CN" altLang="en-US" b="1" dirty="0"/>
              <a:t>文档仓库（</a:t>
            </a:r>
            <a:r>
              <a:rPr lang="en-US" altLang="zh-CN" b="1" dirty="0"/>
              <a:t>177</a:t>
            </a:r>
            <a:r>
              <a:rPr lang="zh-CN" altLang="en-US" b="1" dirty="0"/>
              <a:t>）</a:t>
            </a:r>
            <a:endParaRPr lang="en-US" b="1" dirty="0"/>
          </a:p>
          <a:p>
            <a:pPr marL="0" indent="0">
              <a:buNone/>
            </a:pPr>
            <a:endParaRPr lang="en-US" dirty="0"/>
          </a:p>
        </p:txBody>
      </p:sp>
      <p:graphicFrame>
        <p:nvGraphicFramePr>
          <p:cNvPr id="4" name="Table 3">
            <a:extLst>
              <a:ext uri="{FF2B5EF4-FFF2-40B4-BE49-F238E27FC236}">
                <a16:creationId xmlns:a16="http://schemas.microsoft.com/office/drawing/2014/main" id="{B67AD314-13A5-4082-819C-C085BB5577F1}"/>
              </a:ext>
            </a:extLst>
          </p:cNvPr>
          <p:cNvGraphicFramePr>
            <a:graphicFrameLocks noGrp="1"/>
          </p:cNvGraphicFramePr>
          <p:nvPr>
            <p:extLst/>
          </p:nvPr>
        </p:nvGraphicFramePr>
        <p:xfrm>
          <a:off x="3602303" y="2360599"/>
          <a:ext cx="4985806" cy="2468880"/>
        </p:xfrm>
        <a:graphic>
          <a:graphicData uri="http://schemas.openxmlformats.org/drawingml/2006/table">
            <a:tbl>
              <a:tblPr firstRow="1" bandRow="1">
                <a:tableStyleId>{073A0DAA-6AF3-43AB-8588-CEC1D06C72B9}</a:tableStyleId>
              </a:tblPr>
              <a:tblGrid>
                <a:gridCol w="2491906">
                  <a:extLst>
                    <a:ext uri="{9D8B030D-6E8A-4147-A177-3AD203B41FA5}">
                      <a16:colId xmlns:a16="http://schemas.microsoft.com/office/drawing/2014/main" val="903523068"/>
                    </a:ext>
                  </a:extLst>
                </a:gridCol>
                <a:gridCol w="2493900">
                  <a:extLst>
                    <a:ext uri="{9D8B030D-6E8A-4147-A177-3AD203B41FA5}">
                      <a16:colId xmlns:a16="http://schemas.microsoft.com/office/drawing/2014/main" val="4204313586"/>
                    </a:ext>
                  </a:extLst>
                </a:gridCol>
              </a:tblGrid>
              <a:tr h="0">
                <a:tc>
                  <a:txBody>
                    <a:bodyPr/>
                    <a:lstStyle/>
                    <a:p>
                      <a:pPr marL="0" marR="0">
                        <a:lnSpc>
                          <a:spcPct val="150000"/>
                        </a:lnSpc>
                        <a:spcBef>
                          <a:spcPts val="0"/>
                        </a:spcBef>
                        <a:spcAft>
                          <a:spcPts val="0"/>
                        </a:spcAft>
                      </a:pPr>
                      <a:r>
                        <a:rPr lang="zh-CN" sz="1800" kern="100" dirty="0">
                          <a:effectLst/>
                        </a:rPr>
                        <a:t>组员</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Commit</a:t>
                      </a:r>
                      <a:r>
                        <a:rPr lang="zh-CN" sz="1800" kern="100">
                          <a:effectLst/>
                        </a:rPr>
                        <a:t>数</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68517116"/>
                  </a:ext>
                </a:extLst>
              </a:tr>
              <a:tr h="0">
                <a:tc>
                  <a:txBody>
                    <a:bodyPr/>
                    <a:lstStyle/>
                    <a:p>
                      <a:pPr marL="0" marR="0">
                        <a:lnSpc>
                          <a:spcPct val="150000"/>
                        </a:lnSpc>
                        <a:spcBef>
                          <a:spcPts val="0"/>
                        </a:spcBef>
                        <a:spcAft>
                          <a:spcPts val="0"/>
                        </a:spcAft>
                      </a:pPr>
                      <a:r>
                        <a:rPr lang="zh-CN" sz="1800" kern="100" dirty="0">
                          <a:effectLst/>
                        </a:rPr>
                        <a:t>赵正阳</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52</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3286673"/>
                  </a:ext>
                </a:extLst>
              </a:tr>
              <a:tr h="0">
                <a:tc>
                  <a:txBody>
                    <a:bodyPr/>
                    <a:lstStyle/>
                    <a:p>
                      <a:pPr marL="0" marR="0">
                        <a:lnSpc>
                          <a:spcPct val="150000"/>
                        </a:lnSpc>
                        <a:spcBef>
                          <a:spcPts val="0"/>
                        </a:spcBef>
                        <a:spcAft>
                          <a:spcPts val="0"/>
                        </a:spcAft>
                      </a:pPr>
                      <a:r>
                        <a:rPr lang="zh-CN" sz="1800" kern="100">
                          <a:effectLst/>
                        </a:rPr>
                        <a:t>沈一聪</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39</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37100910"/>
                  </a:ext>
                </a:extLst>
              </a:tr>
              <a:tr h="0">
                <a:tc>
                  <a:txBody>
                    <a:bodyPr/>
                    <a:lstStyle/>
                    <a:p>
                      <a:pPr marL="0" marR="0">
                        <a:lnSpc>
                          <a:spcPct val="150000"/>
                        </a:lnSpc>
                        <a:spcBef>
                          <a:spcPts val="0"/>
                        </a:spcBef>
                        <a:spcAft>
                          <a:spcPts val="0"/>
                        </a:spcAft>
                      </a:pPr>
                      <a:r>
                        <a:rPr lang="zh-CN" sz="1800" kern="100">
                          <a:effectLst/>
                        </a:rPr>
                        <a:t>宋冰晨</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33</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49295237"/>
                  </a:ext>
                </a:extLst>
              </a:tr>
              <a:tr h="0">
                <a:tc>
                  <a:txBody>
                    <a:bodyPr/>
                    <a:lstStyle/>
                    <a:p>
                      <a:pPr marL="0" marR="0">
                        <a:lnSpc>
                          <a:spcPct val="150000"/>
                        </a:lnSpc>
                        <a:spcBef>
                          <a:spcPts val="0"/>
                        </a:spcBef>
                        <a:spcAft>
                          <a:spcPts val="0"/>
                        </a:spcAft>
                      </a:pPr>
                      <a:r>
                        <a:rPr lang="zh-CN" sz="1800" kern="100">
                          <a:effectLst/>
                        </a:rPr>
                        <a:t>梁远志</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31</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87041907"/>
                  </a:ext>
                </a:extLst>
              </a:tr>
              <a:tr h="0">
                <a:tc>
                  <a:txBody>
                    <a:bodyPr/>
                    <a:lstStyle/>
                    <a:p>
                      <a:pPr marL="0" marR="0">
                        <a:lnSpc>
                          <a:spcPct val="150000"/>
                        </a:lnSpc>
                        <a:spcBef>
                          <a:spcPts val="0"/>
                        </a:spcBef>
                        <a:spcAft>
                          <a:spcPts val="0"/>
                        </a:spcAft>
                      </a:pPr>
                      <a:r>
                        <a:rPr lang="zh-CN" sz="1800" kern="100">
                          <a:effectLst/>
                        </a:rPr>
                        <a:t>郭浩隆</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dirty="0">
                          <a:effectLst/>
                        </a:rPr>
                        <a:t>22</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34897408"/>
                  </a:ext>
                </a:extLst>
              </a:tr>
            </a:tbl>
          </a:graphicData>
        </a:graphic>
      </p:graphicFrame>
    </p:spTree>
    <p:extLst>
      <p:ext uri="{BB962C8B-B14F-4D97-AF65-F5344CB8AC3E}">
        <p14:creationId xmlns:p14="http://schemas.microsoft.com/office/powerpoint/2010/main" val="25734756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E1B0-6FAF-49A8-B575-1ADC8D1CAE98}"/>
              </a:ext>
            </a:extLst>
          </p:cNvPr>
          <p:cNvSpPr>
            <a:spLocks noGrp="1"/>
          </p:cNvSpPr>
          <p:nvPr>
            <p:ph type="title"/>
          </p:nvPr>
        </p:nvSpPr>
        <p:spPr/>
        <p:txBody>
          <a:bodyPr/>
          <a:lstStyle/>
          <a:p>
            <a:r>
              <a:rPr lang="zh-CN" altLang="en-US" dirty="0">
                <a:latin typeface="+mn-lt"/>
              </a:rPr>
              <a:t>实验七：软件配置管理</a:t>
            </a:r>
            <a:endParaRPr lang="en-US" dirty="0">
              <a:latin typeface="+mn-lt"/>
            </a:endParaRPr>
          </a:p>
        </p:txBody>
      </p:sp>
      <p:sp>
        <p:nvSpPr>
          <p:cNvPr id="3" name="Content Placeholder 2">
            <a:extLst>
              <a:ext uri="{FF2B5EF4-FFF2-40B4-BE49-F238E27FC236}">
                <a16:creationId xmlns:a16="http://schemas.microsoft.com/office/drawing/2014/main" id="{7122D93B-DA6B-4F6B-A824-F05C51716C87}"/>
              </a:ext>
            </a:extLst>
          </p:cNvPr>
          <p:cNvSpPr>
            <a:spLocks noGrp="1"/>
          </p:cNvSpPr>
          <p:nvPr>
            <p:ph idx="1"/>
          </p:nvPr>
        </p:nvSpPr>
        <p:spPr>
          <a:xfrm>
            <a:off x="1202919" y="1533290"/>
            <a:ext cx="9784080" cy="821417"/>
          </a:xfrm>
        </p:spPr>
        <p:txBody>
          <a:bodyPr/>
          <a:lstStyle/>
          <a:p>
            <a:pPr marL="0" indent="0">
              <a:buNone/>
            </a:pPr>
            <a:r>
              <a:rPr lang="zh-CN" altLang="en-US" b="1" dirty="0"/>
              <a:t>文档制品版本</a:t>
            </a:r>
            <a:endParaRPr lang="en-US" b="1" dirty="0"/>
          </a:p>
          <a:p>
            <a:pPr marL="0" indent="0">
              <a:buNone/>
            </a:pPr>
            <a:endParaRPr lang="en-US" dirty="0"/>
          </a:p>
        </p:txBody>
      </p:sp>
      <p:graphicFrame>
        <p:nvGraphicFramePr>
          <p:cNvPr id="5" name="Table 4">
            <a:extLst>
              <a:ext uri="{FF2B5EF4-FFF2-40B4-BE49-F238E27FC236}">
                <a16:creationId xmlns:a16="http://schemas.microsoft.com/office/drawing/2014/main" id="{4A50AC21-CFEA-4B47-87D8-32794A91DF6D}"/>
              </a:ext>
            </a:extLst>
          </p:cNvPr>
          <p:cNvGraphicFramePr>
            <a:graphicFrameLocks noGrp="1"/>
          </p:cNvGraphicFramePr>
          <p:nvPr>
            <p:extLst>
              <p:ext uri="{D42A27DB-BD31-4B8C-83A1-F6EECF244321}">
                <p14:modId xmlns:p14="http://schemas.microsoft.com/office/powerpoint/2010/main" val="2605549802"/>
              </p:ext>
            </p:extLst>
          </p:nvPr>
        </p:nvGraphicFramePr>
        <p:xfrm>
          <a:off x="3232379" y="1943998"/>
          <a:ext cx="5725160" cy="4754880"/>
        </p:xfrm>
        <a:graphic>
          <a:graphicData uri="http://schemas.openxmlformats.org/drawingml/2006/table">
            <a:tbl>
              <a:tblPr firstRow="1" bandRow="1">
                <a:tableStyleId>{073A0DAA-6AF3-43AB-8588-CEC1D06C72B9}</a:tableStyleId>
              </a:tblPr>
              <a:tblGrid>
                <a:gridCol w="3569227">
                  <a:extLst>
                    <a:ext uri="{9D8B030D-6E8A-4147-A177-3AD203B41FA5}">
                      <a16:colId xmlns:a16="http://schemas.microsoft.com/office/drawing/2014/main" val="1277183137"/>
                    </a:ext>
                  </a:extLst>
                </a:gridCol>
                <a:gridCol w="2155933">
                  <a:extLst>
                    <a:ext uri="{9D8B030D-6E8A-4147-A177-3AD203B41FA5}">
                      <a16:colId xmlns:a16="http://schemas.microsoft.com/office/drawing/2014/main" val="802660115"/>
                    </a:ext>
                  </a:extLst>
                </a:gridCol>
              </a:tblGrid>
              <a:tr h="0">
                <a:tc>
                  <a:txBody>
                    <a:bodyPr/>
                    <a:lstStyle/>
                    <a:p>
                      <a:pPr marL="0" marR="0">
                        <a:lnSpc>
                          <a:spcPct val="150000"/>
                        </a:lnSpc>
                        <a:spcBef>
                          <a:spcPts val="0"/>
                        </a:spcBef>
                        <a:spcAft>
                          <a:spcPts val="0"/>
                        </a:spcAft>
                      </a:pPr>
                      <a:r>
                        <a:rPr lang="zh-CN" sz="1600" kern="100">
                          <a:effectLst/>
                        </a:rPr>
                        <a:t>制品名称</a:t>
                      </a:r>
                      <a:endParaRPr lang="en-US" sz="16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600" kern="100">
                          <a:effectLst/>
                        </a:rPr>
                        <a:t>版本数</a:t>
                      </a:r>
                      <a:endParaRPr lang="en-US" sz="16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87682244"/>
                  </a:ext>
                </a:extLst>
              </a:tr>
              <a:tr h="0">
                <a:tc>
                  <a:txBody>
                    <a:bodyPr/>
                    <a:lstStyle/>
                    <a:p>
                      <a:pPr marL="0" marR="0">
                        <a:lnSpc>
                          <a:spcPct val="150000"/>
                        </a:lnSpc>
                        <a:spcBef>
                          <a:spcPts val="0"/>
                        </a:spcBef>
                        <a:spcAft>
                          <a:spcPts val="0"/>
                        </a:spcAft>
                      </a:pPr>
                      <a:r>
                        <a:rPr lang="zh-CN" sz="1600" kern="100" dirty="0">
                          <a:effectLst/>
                        </a:rPr>
                        <a:t>软件项目计划</a:t>
                      </a:r>
                      <a:endParaRPr lang="en-US" sz="16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6</a:t>
                      </a:r>
                      <a:endParaRPr lang="en-US" sz="16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34140402"/>
                  </a:ext>
                </a:extLst>
              </a:tr>
              <a:tr h="0">
                <a:tc>
                  <a:txBody>
                    <a:bodyPr/>
                    <a:lstStyle/>
                    <a:p>
                      <a:pPr marL="0" marR="0">
                        <a:lnSpc>
                          <a:spcPct val="150000"/>
                        </a:lnSpc>
                        <a:spcBef>
                          <a:spcPts val="0"/>
                        </a:spcBef>
                        <a:spcAft>
                          <a:spcPts val="0"/>
                        </a:spcAft>
                      </a:pPr>
                      <a:r>
                        <a:rPr lang="zh-CN" sz="1600" kern="100">
                          <a:effectLst/>
                        </a:rPr>
                        <a:t>软件需求规格说明书</a:t>
                      </a:r>
                      <a:endParaRPr lang="en-US" sz="16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15</a:t>
                      </a:r>
                      <a:endParaRPr lang="en-US" sz="16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12104149"/>
                  </a:ext>
                </a:extLst>
              </a:tr>
              <a:tr h="0">
                <a:tc>
                  <a:txBody>
                    <a:bodyPr/>
                    <a:lstStyle/>
                    <a:p>
                      <a:pPr marL="0" marR="0">
                        <a:lnSpc>
                          <a:spcPct val="150000"/>
                        </a:lnSpc>
                        <a:spcBef>
                          <a:spcPts val="0"/>
                        </a:spcBef>
                        <a:spcAft>
                          <a:spcPts val="0"/>
                        </a:spcAft>
                      </a:pPr>
                      <a:r>
                        <a:rPr lang="zh-CN" sz="1600" kern="100">
                          <a:effectLst/>
                        </a:rPr>
                        <a:t>实现方案</a:t>
                      </a:r>
                      <a:endParaRPr lang="en-US" sz="16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1</a:t>
                      </a:r>
                      <a:endParaRPr lang="en-US" sz="16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65386027"/>
                  </a:ext>
                </a:extLst>
              </a:tr>
              <a:tr h="0">
                <a:tc>
                  <a:txBody>
                    <a:bodyPr/>
                    <a:lstStyle/>
                    <a:p>
                      <a:pPr marL="0" marR="0">
                        <a:lnSpc>
                          <a:spcPct val="150000"/>
                        </a:lnSpc>
                        <a:spcBef>
                          <a:spcPts val="0"/>
                        </a:spcBef>
                        <a:spcAft>
                          <a:spcPts val="0"/>
                        </a:spcAft>
                      </a:pPr>
                      <a:r>
                        <a:rPr lang="zh-CN" sz="1600" kern="100">
                          <a:effectLst/>
                        </a:rPr>
                        <a:t>测试计划</a:t>
                      </a:r>
                      <a:endParaRPr lang="en-US" sz="16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3</a:t>
                      </a:r>
                      <a:endParaRPr lang="en-US" sz="16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26551896"/>
                  </a:ext>
                </a:extLst>
              </a:tr>
              <a:tr h="0">
                <a:tc>
                  <a:txBody>
                    <a:bodyPr/>
                    <a:lstStyle/>
                    <a:p>
                      <a:pPr marL="0" marR="0">
                        <a:lnSpc>
                          <a:spcPct val="150000"/>
                        </a:lnSpc>
                        <a:spcBef>
                          <a:spcPts val="0"/>
                        </a:spcBef>
                        <a:spcAft>
                          <a:spcPts val="0"/>
                        </a:spcAft>
                      </a:pPr>
                      <a:r>
                        <a:rPr lang="zh-CN" sz="1600" kern="100">
                          <a:effectLst/>
                        </a:rPr>
                        <a:t>测试规格说明书</a:t>
                      </a:r>
                      <a:endParaRPr lang="en-US" sz="16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11</a:t>
                      </a:r>
                      <a:endParaRPr lang="en-US" sz="16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39996833"/>
                  </a:ext>
                </a:extLst>
              </a:tr>
              <a:tr h="0">
                <a:tc>
                  <a:txBody>
                    <a:bodyPr/>
                    <a:lstStyle/>
                    <a:p>
                      <a:pPr marL="0" marR="0">
                        <a:lnSpc>
                          <a:spcPct val="150000"/>
                        </a:lnSpc>
                        <a:spcBef>
                          <a:spcPts val="0"/>
                        </a:spcBef>
                        <a:spcAft>
                          <a:spcPts val="0"/>
                        </a:spcAft>
                      </a:pPr>
                      <a:r>
                        <a:rPr lang="zh-CN" sz="1600" kern="100">
                          <a:effectLst/>
                        </a:rPr>
                        <a:t>被测软件执行结果分析报告</a:t>
                      </a:r>
                      <a:endParaRPr lang="en-US" sz="16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3</a:t>
                      </a:r>
                      <a:endParaRPr lang="en-US" sz="16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83333609"/>
                  </a:ext>
                </a:extLst>
              </a:tr>
              <a:tr h="0">
                <a:tc>
                  <a:txBody>
                    <a:bodyPr/>
                    <a:lstStyle/>
                    <a:p>
                      <a:pPr marL="0" marR="0">
                        <a:lnSpc>
                          <a:spcPct val="150000"/>
                        </a:lnSpc>
                        <a:spcBef>
                          <a:spcPts val="0"/>
                        </a:spcBef>
                        <a:spcAft>
                          <a:spcPts val="0"/>
                        </a:spcAft>
                      </a:pPr>
                      <a:r>
                        <a:rPr lang="zh-CN" sz="1600" kern="100">
                          <a:effectLst/>
                        </a:rPr>
                        <a:t>软件可用性报告</a:t>
                      </a:r>
                      <a:endParaRPr lang="en-US" sz="16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3</a:t>
                      </a:r>
                      <a:endParaRPr lang="en-US" sz="16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74847527"/>
                  </a:ext>
                </a:extLst>
              </a:tr>
              <a:tr h="0">
                <a:tc>
                  <a:txBody>
                    <a:bodyPr/>
                    <a:lstStyle/>
                    <a:p>
                      <a:pPr marL="0" marR="0">
                        <a:lnSpc>
                          <a:spcPct val="150000"/>
                        </a:lnSpc>
                        <a:spcBef>
                          <a:spcPts val="0"/>
                        </a:spcBef>
                        <a:spcAft>
                          <a:spcPts val="0"/>
                        </a:spcAft>
                      </a:pPr>
                      <a:r>
                        <a:rPr lang="zh-CN" sz="1600" kern="100">
                          <a:effectLst/>
                        </a:rPr>
                        <a:t>性能测试报告</a:t>
                      </a:r>
                      <a:endParaRPr lang="en-US" sz="16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3</a:t>
                      </a:r>
                      <a:endParaRPr lang="en-US" sz="16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9589969"/>
                  </a:ext>
                </a:extLst>
              </a:tr>
              <a:tr h="0">
                <a:tc>
                  <a:txBody>
                    <a:bodyPr/>
                    <a:lstStyle/>
                    <a:p>
                      <a:pPr marL="0" marR="0">
                        <a:lnSpc>
                          <a:spcPct val="150000"/>
                        </a:lnSpc>
                        <a:spcBef>
                          <a:spcPts val="0"/>
                        </a:spcBef>
                        <a:spcAft>
                          <a:spcPts val="0"/>
                        </a:spcAft>
                      </a:pPr>
                      <a:r>
                        <a:rPr lang="zh-CN" sz="1600" kern="100">
                          <a:effectLst/>
                        </a:rPr>
                        <a:t>软件问题报告</a:t>
                      </a:r>
                      <a:endParaRPr lang="en-US" sz="16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3</a:t>
                      </a:r>
                      <a:endParaRPr lang="en-US" sz="16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84264430"/>
                  </a:ext>
                </a:extLst>
              </a:tr>
              <a:tr h="0">
                <a:tc>
                  <a:txBody>
                    <a:bodyPr/>
                    <a:lstStyle/>
                    <a:p>
                      <a:pPr marL="0" marR="0">
                        <a:lnSpc>
                          <a:spcPct val="150000"/>
                        </a:lnSpc>
                        <a:spcBef>
                          <a:spcPts val="0"/>
                        </a:spcBef>
                        <a:spcAft>
                          <a:spcPts val="0"/>
                        </a:spcAft>
                      </a:pPr>
                      <a:r>
                        <a:rPr lang="zh-CN" sz="1600" kern="100">
                          <a:effectLst/>
                        </a:rPr>
                        <a:t>进度控制分析报告</a:t>
                      </a:r>
                      <a:endParaRPr lang="en-US" sz="16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1</a:t>
                      </a:r>
                      <a:endParaRPr lang="en-US" sz="16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99364014"/>
                  </a:ext>
                </a:extLst>
              </a:tr>
              <a:tr h="0">
                <a:tc>
                  <a:txBody>
                    <a:bodyPr/>
                    <a:lstStyle/>
                    <a:p>
                      <a:pPr marL="0" marR="0">
                        <a:lnSpc>
                          <a:spcPct val="150000"/>
                        </a:lnSpc>
                        <a:spcBef>
                          <a:spcPts val="0"/>
                        </a:spcBef>
                        <a:spcAft>
                          <a:spcPts val="0"/>
                        </a:spcAft>
                      </a:pPr>
                      <a:r>
                        <a:rPr lang="zh-CN" sz="1600" kern="100">
                          <a:effectLst/>
                        </a:rPr>
                        <a:t>变更与管理分析报告</a:t>
                      </a:r>
                      <a:endParaRPr lang="en-US" sz="16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1</a:t>
                      </a:r>
                      <a:endParaRPr lang="en-US" sz="16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0213840"/>
                  </a:ext>
                </a:extLst>
              </a:tr>
              <a:tr h="0">
                <a:tc>
                  <a:txBody>
                    <a:bodyPr/>
                    <a:lstStyle/>
                    <a:p>
                      <a:pPr marL="0" marR="0">
                        <a:lnSpc>
                          <a:spcPct val="150000"/>
                        </a:lnSpc>
                        <a:spcBef>
                          <a:spcPts val="0"/>
                        </a:spcBef>
                        <a:spcAft>
                          <a:spcPts val="0"/>
                        </a:spcAft>
                      </a:pPr>
                      <a:r>
                        <a:rPr lang="zh-CN" sz="1600" kern="100" dirty="0">
                          <a:effectLst/>
                        </a:rPr>
                        <a:t>工作量统计分析报告</a:t>
                      </a:r>
                      <a:endParaRPr lang="en-US" sz="16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5</a:t>
                      </a:r>
                      <a:endParaRPr lang="en-US" sz="16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28223297"/>
                  </a:ext>
                </a:extLst>
              </a:tr>
            </a:tbl>
          </a:graphicData>
        </a:graphic>
      </p:graphicFrame>
    </p:spTree>
    <p:extLst>
      <p:ext uri="{BB962C8B-B14F-4D97-AF65-F5344CB8AC3E}">
        <p14:creationId xmlns:p14="http://schemas.microsoft.com/office/powerpoint/2010/main" val="11890959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E1B0-6FAF-49A8-B575-1ADC8D1CAE98}"/>
              </a:ext>
            </a:extLst>
          </p:cNvPr>
          <p:cNvSpPr>
            <a:spLocks noGrp="1"/>
          </p:cNvSpPr>
          <p:nvPr>
            <p:ph type="title"/>
          </p:nvPr>
        </p:nvSpPr>
        <p:spPr/>
        <p:txBody>
          <a:bodyPr/>
          <a:lstStyle/>
          <a:p>
            <a:r>
              <a:rPr lang="zh-CN" altLang="en-US" dirty="0">
                <a:latin typeface="+mn-lt"/>
              </a:rPr>
              <a:t>实验七：软件配置管理</a:t>
            </a:r>
            <a:endParaRPr lang="en-US" dirty="0">
              <a:latin typeface="+mn-lt"/>
            </a:endParaRPr>
          </a:p>
        </p:txBody>
      </p:sp>
      <p:sp>
        <p:nvSpPr>
          <p:cNvPr id="3" name="Content Placeholder 2">
            <a:extLst>
              <a:ext uri="{FF2B5EF4-FFF2-40B4-BE49-F238E27FC236}">
                <a16:creationId xmlns:a16="http://schemas.microsoft.com/office/drawing/2014/main" id="{7122D93B-DA6B-4F6B-A824-F05C51716C87}"/>
              </a:ext>
            </a:extLst>
          </p:cNvPr>
          <p:cNvSpPr>
            <a:spLocks noGrp="1"/>
          </p:cNvSpPr>
          <p:nvPr>
            <p:ph idx="1"/>
          </p:nvPr>
        </p:nvSpPr>
        <p:spPr>
          <a:xfrm>
            <a:off x="1202919" y="1533290"/>
            <a:ext cx="9784080" cy="821417"/>
          </a:xfrm>
        </p:spPr>
        <p:txBody>
          <a:bodyPr/>
          <a:lstStyle/>
          <a:p>
            <a:pPr marL="0" indent="0">
              <a:buNone/>
            </a:pPr>
            <a:r>
              <a:rPr lang="en-US" b="1" dirty="0" err="1"/>
              <a:t>easyspider</a:t>
            </a:r>
            <a:r>
              <a:rPr lang="en-US" b="1" dirty="0"/>
              <a:t>-</a:t>
            </a:r>
            <a:r>
              <a:rPr lang="en-US" altLang="zh-CN" b="1" dirty="0"/>
              <a:t>web</a:t>
            </a:r>
            <a:r>
              <a:rPr lang="zh-CN" altLang="en-US" b="1" dirty="0"/>
              <a:t>（</a:t>
            </a:r>
            <a:r>
              <a:rPr lang="en-US" altLang="zh-CN" b="1" dirty="0"/>
              <a:t>118/72</a:t>
            </a:r>
            <a:r>
              <a:rPr lang="zh-CN" altLang="en-US" b="1" dirty="0"/>
              <a:t>）</a:t>
            </a:r>
            <a:endParaRPr lang="en-US" b="1" dirty="0"/>
          </a:p>
          <a:p>
            <a:pPr marL="0" indent="0">
              <a:buNone/>
            </a:pPr>
            <a:endParaRPr lang="en-US" b="1" dirty="0"/>
          </a:p>
          <a:p>
            <a:pPr marL="0" indent="0">
              <a:buNone/>
            </a:pPr>
            <a:endParaRPr lang="en-US" dirty="0"/>
          </a:p>
        </p:txBody>
      </p:sp>
      <p:graphicFrame>
        <p:nvGraphicFramePr>
          <p:cNvPr id="5" name="Table 4">
            <a:extLst>
              <a:ext uri="{FF2B5EF4-FFF2-40B4-BE49-F238E27FC236}">
                <a16:creationId xmlns:a16="http://schemas.microsoft.com/office/drawing/2014/main" id="{26603C19-59B6-4B7E-AB0C-AFE7DEB0502E}"/>
              </a:ext>
            </a:extLst>
          </p:cNvPr>
          <p:cNvGraphicFramePr>
            <a:graphicFrameLocks noGrp="1"/>
          </p:cNvGraphicFramePr>
          <p:nvPr>
            <p:extLst/>
          </p:nvPr>
        </p:nvGraphicFramePr>
        <p:xfrm>
          <a:off x="1203325" y="2057400"/>
          <a:ext cx="9783763" cy="2743200"/>
        </p:xfrm>
        <a:graphic>
          <a:graphicData uri="http://schemas.openxmlformats.org/drawingml/2006/table">
            <a:tbl>
              <a:tblPr firstRow="1" bandRow="1">
                <a:tableStyleId>{073A0DAA-6AF3-43AB-8588-CEC1D06C72B9}</a:tableStyleId>
              </a:tblPr>
              <a:tblGrid>
                <a:gridCol w="1068387">
                  <a:extLst>
                    <a:ext uri="{9D8B030D-6E8A-4147-A177-3AD203B41FA5}">
                      <a16:colId xmlns:a16="http://schemas.microsoft.com/office/drawing/2014/main" val="3663453417"/>
                    </a:ext>
                  </a:extLst>
                </a:gridCol>
                <a:gridCol w="1385381">
                  <a:extLst>
                    <a:ext uri="{9D8B030D-6E8A-4147-A177-3AD203B41FA5}">
                      <a16:colId xmlns:a16="http://schemas.microsoft.com/office/drawing/2014/main" val="3631055053"/>
                    </a:ext>
                  </a:extLst>
                </a:gridCol>
                <a:gridCol w="1222970">
                  <a:extLst>
                    <a:ext uri="{9D8B030D-6E8A-4147-A177-3AD203B41FA5}">
                      <a16:colId xmlns:a16="http://schemas.microsoft.com/office/drawing/2014/main" val="3917928537"/>
                    </a:ext>
                  </a:extLst>
                </a:gridCol>
                <a:gridCol w="1222970">
                  <a:extLst>
                    <a:ext uri="{9D8B030D-6E8A-4147-A177-3AD203B41FA5}">
                      <a16:colId xmlns:a16="http://schemas.microsoft.com/office/drawing/2014/main" val="4144713603"/>
                    </a:ext>
                  </a:extLst>
                </a:gridCol>
                <a:gridCol w="1222970">
                  <a:extLst>
                    <a:ext uri="{9D8B030D-6E8A-4147-A177-3AD203B41FA5}">
                      <a16:colId xmlns:a16="http://schemas.microsoft.com/office/drawing/2014/main" val="224131575"/>
                    </a:ext>
                  </a:extLst>
                </a:gridCol>
                <a:gridCol w="1221014">
                  <a:extLst>
                    <a:ext uri="{9D8B030D-6E8A-4147-A177-3AD203B41FA5}">
                      <a16:colId xmlns:a16="http://schemas.microsoft.com/office/drawing/2014/main" val="1399887561"/>
                    </a:ext>
                  </a:extLst>
                </a:gridCol>
                <a:gridCol w="1221014">
                  <a:extLst>
                    <a:ext uri="{9D8B030D-6E8A-4147-A177-3AD203B41FA5}">
                      <a16:colId xmlns:a16="http://schemas.microsoft.com/office/drawing/2014/main" val="819359776"/>
                    </a:ext>
                  </a:extLst>
                </a:gridCol>
                <a:gridCol w="1219057">
                  <a:extLst>
                    <a:ext uri="{9D8B030D-6E8A-4147-A177-3AD203B41FA5}">
                      <a16:colId xmlns:a16="http://schemas.microsoft.com/office/drawing/2014/main" val="2911179144"/>
                    </a:ext>
                  </a:extLst>
                </a:gridCol>
              </a:tblGrid>
              <a:tr h="548640">
                <a:tc>
                  <a:txBody>
                    <a:bodyPr/>
                    <a:lstStyle/>
                    <a:p>
                      <a:pPr marL="0" marR="0">
                        <a:lnSpc>
                          <a:spcPct val="150000"/>
                        </a:lnSpc>
                        <a:spcBef>
                          <a:spcPts val="0"/>
                        </a:spcBef>
                        <a:spcAft>
                          <a:spcPts val="0"/>
                        </a:spcAft>
                      </a:pPr>
                      <a:r>
                        <a:rPr lang="zh-CN" sz="1800" kern="100" dirty="0">
                          <a:effectLst/>
                        </a:rPr>
                        <a:t>组员</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Commit</a:t>
                      </a:r>
                      <a:r>
                        <a:rPr lang="zh-CN" sz="1800" kern="100">
                          <a:effectLst/>
                        </a:rPr>
                        <a:t>数</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PR</a:t>
                      </a:r>
                      <a:r>
                        <a:rPr lang="zh-CN" sz="1800" kern="100">
                          <a:effectLst/>
                        </a:rPr>
                        <a:t>数</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Review</a:t>
                      </a:r>
                      <a:r>
                        <a:rPr lang="zh-CN" sz="1800" kern="100">
                          <a:effectLst/>
                        </a:rPr>
                        <a:t>数</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Python</a:t>
                      </a:r>
                      <a:r>
                        <a:rPr lang="zh-CN" sz="1800" kern="100">
                          <a:effectLst/>
                        </a:rPr>
                        <a:t>行</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Html</a:t>
                      </a:r>
                      <a:r>
                        <a:rPr lang="zh-CN" sz="1800" kern="100">
                          <a:effectLst/>
                        </a:rPr>
                        <a:t>行</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CSS</a:t>
                      </a:r>
                      <a:r>
                        <a:rPr lang="zh-CN" sz="1800" kern="100">
                          <a:effectLst/>
                        </a:rPr>
                        <a:t>行</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JS</a:t>
                      </a:r>
                      <a:r>
                        <a:rPr lang="zh-CN" sz="1800" kern="100">
                          <a:effectLst/>
                        </a:rPr>
                        <a:t>行</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64592953"/>
                  </a:ext>
                </a:extLst>
              </a:tr>
              <a:tr h="548640">
                <a:tc>
                  <a:txBody>
                    <a:bodyPr/>
                    <a:lstStyle/>
                    <a:p>
                      <a:pPr marL="0" marR="0">
                        <a:lnSpc>
                          <a:spcPct val="150000"/>
                        </a:lnSpc>
                        <a:spcBef>
                          <a:spcPts val="0"/>
                        </a:spcBef>
                        <a:spcAft>
                          <a:spcPts val="0"/>
                        </a:spcAft>
                      </a:pPr>
                      <a:r>
                        <a:rPr lang="zh-CN" sz="1800" kern="100" dirty="0">
                          <a:effectLst/>
                        </a:rPr>
                        <a:t>赵正阳</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dirty="0">
                          <a:effectLst/>
                        </a:rPr>
                        <a:t>32</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dirty="0">
                          <a:effectLst/>
                        </a:rPr>
                        <a:t>22</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dirty="0">
                          <a:effectLst/>
                        </a:rPr>
                        <a:t>45</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2208</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54</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0</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0</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09141173"/>
                  </a:ext>
                </a:extLst>
              </a:tr>
              <a:tr h="548640">
                <a:tc>
                  <a:txBody>
                    <a:bodyPr/>
                    <a:lstStyle/>
                    <a:p>
                      <a:pPr marL="0" marR="0">
                        <a:lnSpc>
                          <a:spcPct val="150000"/>
                        </a:lnSpc>
                        <a:spcBef>
                          <a:spcPts val="0"/>
                        </a:spcBef>
                        <a:spcAft>
                          <a:spcPts val="0"/>
                        </a:spcAft>
                      </a:pPr>
                      <a:r>
                        <a:rPr lang="zh-CN" sz="1800" kern="100">
                          <a:effectLst/>
                        </a:rPr>
                        <a:t>梁远志</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20</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dirty="0">
                          <a:effectLst/>
                        </a:rPr>
                        <a:t>7</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5</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231</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311</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0</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0</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7034758"/>
                  </a:ext>
                </a:extLst>
              </a:tr>
              <a:tr h="548640">
                <a:tc>
                  <a:txBody>
                    <a:bodyPr/>
                    <a:lstStyle/>
                    <a:p>
                      <a:pPr marL="0" marR="0">
                        <a:lnSpc>
                          <a:spcPct val="150000"/>
                        </a:lnSpc>
                        <a:spcBef>
                          <a:spcPts val="0"/>
                        </a:spcBef>
                        <a:spcAft>
                          <a:spcPts val="0"/>
                        </a:spcAft>
                      </a:pPr>
                      <a:r>
                        <a:rPr lang="zh-CN" sz="1800" kern="100">
                          <a:effectLst/>
                        </a:rPr>
                        <a:t>宋冰晨</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41</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dirty="0">
                          <a:effectLst/>
                        </a:rPr>
                        <a:t>27</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dirty="0">
                          <a:effectLst/>
                        </a:rPr>
                        <a:t>17</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264</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2505</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350</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237</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34633934"/>
                  </a:ext>
                </a:extLst>
              </a:tr>
              <a:tr h="548640">
                <a:tc>
                  <a:txBody>
                    <a:bodyPr/>
                    <a:lstStyle/>
                    <a:p>
                      <a:pPr marL="0" marR="0">
                        <a:lnSpc>
                          <a:spcPct val="150000"/>
                        </a:lnSpc>
                        <a:spcBef>
                          <a:spcPts val="0"/>
                        </a:spcBef>
                        <a:spcAft>
                          <a:spcPts val="0"/>
                        </a:spcAft>
                      </a:pPr>
                      <a:r>
                        <a:rPr lang="zh-CN" sz="1800" kern="100">
                          <a:effectLst/>
                        </a:rPr>
                        <a:t>郭浩隆</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25</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dirty="0">
                          <a:effectLst/>
                        </a:rPr>
                        <a:t>16</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dirty="0">
                          <a:effectLst/>
                        </a:rPr>
                        <a:t>5</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9</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1268</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768</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dirty="0">
                          <a:effectLst/>
                        </a:rPr>
                        <a:t>405</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91147294"/>
                  </a:ext>
                </a:extLst>
              </a:tr>
            </a:tbl>
          </a:graphicData>
        </a:graphic>
      </p:graphicFrame>
    </p:spTree>
    <p:extLst>
      <p:ext uri="{BB962C8B-B14F-4D97-AF65-F5344CB8AC3E}">
        <p14:creationId xmlns:p14="http://schemas.microsoft.com/office/powerpoint/2010/main" val="28481531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1081A-BD4F-43C7-BB2B-45A314A10AA6}"/>
              </a:ext>
            </a:extLst>
          </p:cNvPr>
          <p:cNvSpPr>
            <a:spLocks noGrp="1"/>
          </p:cNvSpPr>
          <p:nvPr>
            <p:ph type="title"/>
          </p:nvPr>
        </p:nvSpPr>
        <p:spPr/>
        <p:txBody>
          <a:bodyPr/>
          <a:lstStyle/>
          <a:p>
            <a:r>
              <a:rPr lang="zh-CN" altLang="en-US" dirty="0"/>
              <a:t>实验七：软件配置管理</a:t>
            </a:r>
            <a:endParaRPr lang="en-US" dirty="0"/>
          </a:p>
        </p:txBody>
      </p:sp>
      <p:graphicFrame>
        <p:nvGraphicFramePr>
          <p:cNvPr id="6" name="Content Placeholder 5">
            <a:extLst>
              <a:ext uri="{FF2B5EF4-FFF2-40B4-BE49-F238E27FC236}">
                <a16:creationId xmlns:a16="http://schemas.microsoft.com/office/drawing/2014/main" id="{5D9FDB0C-3DC6-4675-8548-055599AF25FC}"/>
              </a:ext>
            </a:extLst>
          </p:cNvPr>
          <p:cNvGraphicFramePr>
            <a:graphicFrameLocks noGrp="1"/>
          </p:cNvGraphicFramePr>
          <p:nvPr>
            <p:ph idx="1"/>
            <p:extLst/>
          </p:nvPr>
        </p:nvGraphicFramePr>
        <p:xfrm>
          <a:off x="576910" y="1796225"/>
          <a:ext cx="11038180" cy="3703320"/>
        </p:xfrm>
        <a:graphic>
          <a:graphicData uri="http://schemas.openxmlformats.org/drawingml/2006/table">
            <a:tbl>
              <a:tblPr firstRow="1" bandRow="1">
                <a:tableStyleId>{073A0DAA-6AF3-43AB-8588-CEC1D06C72B9}</a:tableStyleId>
              </a:tblPr>
              <a:tblGrid>
                <a:gridCol w="634435">
                  <a:extLst>
                    <a:ext uri="{9D8B030D-6E8A-4147-A177-3AD203B41FA5}">
                      <a16:colId xmlns:a16="http://schemas.microsoft.com/office/drawing/2014/main" val="4139196751"/>
                    </a:ext>
                  </a:extLst>
                </a:gridCol>
                <a:gridCol w="1093387">
                  <a:extLst>
                    <a:ext uri="{9D8B030D-6E8A-4147-A177-3AD203B41FA5}">
                      <a16:colId xmlns:a16="http://schemas.microsoft.com/office/drawing/2014/main" val="4145697891"/>
                    </a:ext>
                  </a:extLst>
                </a:gridCol>
                <a:gridCol w="1137565">
                  <a:extLst>
                    <a:ext uri="{9D8B030D-6E8A-4147-A177-3AD203B41FA5}">
                      <a16:colId xmlns:a16="http://schemas.microsoft.com/office/drawing/2014/main" val="1097900722"/>
                    </a:ext>
                  </a:extLst>
                </a:gridCol>
                <a:gridCol w="1109340">
                  <a:extLst>
                    <a:ext uri="{9D8B030D-6E8A-4147-A177-3AD203B41FA5}">
                      <a16:colId xmlns:a16="http://schemas.microsoft.com/office/drawing/2014/main" val="1845169431"/>
                    </a:ext>
                  </a:extLst>
                </a:gridCol>
                <a:gridCol w="7063453">
                  <a:extLst>
                    <a:ext uri="{9D8B030D-6E8A-4147-A177-3AD203B41FA5}">
                      <a16:colId xmlns:a16="http://schemas.microsoft.com/office/drawing/2014/main" val="1684752006"/>
                    </a:ext>
                  </a:extLst>
                </a:gridCol>
              </a:tblGrid>
              <a:tr h="190500">
                <a:tc>
                  <a:txBody>
                    <a:bodyPr/>
                    <a:lstStyle/>
                    <a:p>
                      <a:pPr marL="0" marR="0">
                        <a:lnSpc>
                          <a:spcPct val="150000"/>
                        </a:lnSpc>
                        <a:spcBef>
                          <a:spcPts val="0"/>
                        </a:spcBef>
                        <a:spcAft>
                          <a:spcPts val="0"/>
                        </a:spcAft>
                      </a:pPr>
                      <a:r>
                        <a:rPr lang="en-US" sz="1800" kern="100" dirty="0">
                          <a:effectLst/>
                        </a:rPr>
                        <a:t>PR</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a:effectLst/>
                        </a:rPr>
                        <a:t>作者</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a:effectLst/>
                        </a:rPr>
                        <a:t>审查人</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a:effectLst/>
                        </a:rPr>
                        <a:t>状态</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a:effectLst/>
                        </a:rPr>
                        <a:t>提交信息</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56969728"/>
                  </a:ext>
                </a:extLst>
              </a:tr>
              <a:tr h="190500">
                <a:tc>
                  <a:txBody>
                    <a:bodyPr/>
                    <a:lstStyle/>
                    <a:p>
                      <a:pPr marL="0" marR="0">
                        <a:lnSpc>
                          <a:spcPct val="150000"/>
                        </a:lnSpc>
                        <a:spcBef>
                          <a:spcPts val="0"/>
                        </a:spcBef>
                        <a:spcAft>
                          <a:spcPts val="0"/>
                        </a:spcAft>
                      </a:pPr>
                      <a:r>
                        <a:rPr lang="en-US" sz="1800" kern="100">
                          <a:effectLst/>
                        </a:rPr>
                        <a:t>1</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dirty="0">
                          <a:effectLst/>
                        </a:rPr>
                        <a:t>赵正阳</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a:effectLst/>
                        </a:rPr>
                        <a:t>梁远志</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a:effectLst/>
                        </a:rPr>
                        <a:t>已合并</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Add basic CRUD for user, template and task</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9121479"/>
                  </a:ext>
                </a:extLst>
              </a:tr>
              <a:tr h="190500">
                <a:tc>
                  <a:txBody>
                    <a:bodyPr/>
                    <a:lstStyle/>
                    <a:p>
                      <a:pPr marL="0" marR="0">
                        <a:lnSpc>
                          <a:spcPct val="150000"/>
                        </a:lnSpc>
                        <a:spcBef>
                          <a:spcPts val="0"/>
                        </a:spcBef>
                        <a:spcAft>
                          <a:spcPts val="0"/>
                        </a:spcAft>
                      </a:pPr>
                      <a:r>
                        <a:rPr lang="en-US" sz="1800" kern="100">
                          <a:effectLst/>
                        </a:rPr>
                        <a:t>2</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dirty="0">
                          <a:effectLst/>
                        </a:rPr>
                        <a:t>赵正阳</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a:effectLst/>
                        </a:rPr>
                        <a:t>梁远志</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a:effectLst/>
                        </a:rPr>
                        <a:t>已合并</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Change models Template and Job; Exclude settings.py</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62742658"/>
                  </a:ext>
                </a:extLst>
              </a:tr>
              <a:tr h="190500">
                <a:tc>
                  <a:txBody>
                    <a:bodyPr/>
                    <a:lstStyle/>
                    <a:p>
                      <a:pPr marL="0" marR="0">
                        <a:lnSpc>
                          <a:spcPct val="150000"/>
                        </a:lnSpc>
                        <a:spcBef>
                          <a:spcPts val="0"/>
                        </a:spcBef>
                        <a:spcAft>
                          <a:spcPts val="0"/>
                        </a:spcAft>
                      </a:pPr>
                      <a:r>
                        <a:rPr lang="en-US" sz="1800" kern="100">
                          <a:effectLst/>
                        </a:rPr>
                        <a:t>3</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a:effectLst/>
                        </a:rPr>
                        <a:t>宋冰晨</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a:effectLst/>
                        </a:rPr>
                        <a:t>梁远志</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a:effectLst/>
                        </a:rPr>
                        <a:t>已合并</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a:effectLst/>
                        </a:rPr>
                        <a:t>提交普通用户</a:t>
                      </a:r>
                      <a:r>
                        <a:rPr lang="en-US" sz="1800" kern="100">
                          <a:effectLst/>
                        </a:rPr>
                        <a:t>WebUI</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99906575"/>
                  </a:ext>
                </a:extLst>
              </a:tr>
              <a:tr h="190500">
                <a:tc>
                  <a:txBody>
                    <a:bodyPr/>
                    <a:lstStyle/>
                    <a:p>
                      <a:pPr marL="0" marR="0">
                        <a:lnSpc>
                          <a:spcPct val="150000"/>
                        </a:lnSpc>
                        <a:spcBef>
                          <a:spcPts val="0"/>
                        </a:spcBef>
                        <a:spcAft>
                          <a:spcPts val="0"/>
                        </a:spcAft>
                      </a:pPr>
                      <a:r>
                        <a:rPr lang="en-US" sz="1800" kern="100">
                          <a:effectLst/>
                        </a:rPr>
                        <a:t>4</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a:effectLst/>
                        </a:rPr>
                        <a:t>郭浩隆</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dirty="0">
                          <a:effectLst/>
                        </a:rPr>
                        <a:t>赵正阳</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a:effectLst/>
                        </a:rPr>
                        <a:t>已关闭</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a:effectLst/>
                        </a:rPr>
                        <a:t>提交部分</a:t>
                      </a:r>
                      <a:r>
                        <a:rPr lang="en-US" sz="1800" kern="100">
                          <a:effectLst/>
                        </a:rPr>
                        <a:t>Web UI</a:t>
                      </a:r>
                      <a:r>
                        <a:rPr lang="zh-CN" sz="1800" kern="100">
                          <a:effectLst/>
                        </a:rPr>
                        <a:t>页面</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17585345"/>
                  </a:ext>
                </a:extLst>
              </a:tr>
              <a:tr h="190500">
                <a:tc>
                  <a:txBody>
                    <a:bodyPr/>
                    <a:lstStyle/>
                    <a:p>
                      <a:pPr marL="0" marR="0">
                        <a:lnSpc>
                          <a:spcPct val="150000"/>
                        </a:lnSpc>
                        <a:spcBef>
                          <a:spcPts val="0"/>
                        </a:spcBef>
                        <a:spcAft>
                          <a:spcPts val="0"/>
                        </a:spcAft>
                      </a:pPr>
                      <a:r>
                        <a:rPr lang="en-US" sz="1800" kern="100">
                          <a:effectLst/>
                        </a:rPr>
                        <a:t>5</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a:effectLst/>
                        </a:rPr>
                        <a:t>郭浩隆</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dirty="0">
                          <a:effectLst/>
                        </a:rPr>
                        <a:t>赵正阳</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a:effectLst/>
                        </a:rPr>
                        <a:t>已合并</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a:effectLst/>
                        </a:rPr>
                        <a:t>提交部分</a:t>
                      </a:r>
                      <a:r>
                        <a:rPr lang="en-US" sz="1800" kern="100">
                          <a:effectLst/>
                        </a:rPr>
                        <a:t>WEB UI</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6699438"/>
                  </a:ext>
                </a:extLst>
              </a:tr>
              <a:tr h="190500">
                <a:tc>
                  <a:txBody>
                    <a:bodyPr/>
                    <a:lstStyle/>
                    <a:p>
                      <a:pPr marL="0" marR="0">
                        <a:lnSpc>
                          <a:spcPct val="150000"/>
                        </a:lnSpc>
                        <a:spcBef>
                          <a:spcPts val="0"/>
                        </a:spcBef>
                        <a:spcAft>
                          <a:spcPts val="0"/>
                        </a:spcAft>
                      </a:pPr>
                      <a:r>
                        <a:rPr lang="en-US" sz="1800" kern="100">
                          <a:effectLst/>
                        </a:rPr>
                        <a:t>6</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a:effectLst/>
                        </a:rPr>
                        <a:t>郭浩隆</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a:effectLst/>
                        </a:rPr>
                        <a:t>宋冰晨</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a:effectLst/>
                        </a:rPr>
                        <a:t>已合并</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a:effectLst/>
                        </a:rPr>
                        <a:t>统一页面风格</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52619096"/>
                  </a:ext>
                </a:extLst>
              </a:tr>
              <a:tr h="190500">
                <a:tc>
                  <a:txBody>
                    <a:bodyPr/>
                    <a:lstStyle/>
                    <a:p>
                      <a:pPr marL="0" marR="0">
                        <a:lnSpc>
                          <a:spcPct val="150000"/>
                        </a:lnSpc>
                        <a:spcBef>
                          <a:spcPts val="0"/>
                        </a:spcBef>
                        <a:spcAft>
                          <a:spcPts val="0"/>
                        </a:spcAft>
                      </a:pPr>
                      <a:r>
                        <a:rPr lang="en-US" sz="1800" kern="100">
                          <a:effectLst/>
                        </a:rPr>
                        <a:t>7</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a:effectLst/>
                        </a:rPr>
                        <a:t>梁远志</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dirty="0">
                          <a:effectLst/>
                        </a:rPr>
                        <a:t>赵正阳</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a:effectLst/>
                        </a:rPr>
                        <a:t>已合并</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Add JSON api for scheduler</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6333264"/>
                  </a:ext>
                </a:extLst>
              </a:tr>
              <a:tr h="190500">
                <a:tc>
                  <a:txBody>
                    <a:bodyPr/>
                    <a:lstStyle/>
                    <a:p>
                      <a:pPr marL="0" marR="0">
                        <a:lnSpc>
                          <a:spcPct val="150000"/>
                        </a:lnSpc>
                        <a:spcBef>
                          <a:spcPts val="0"/>
                        </a:spcBef>
                        <a:spcAft>
                          <a:spcPts val="0"/>
                        </a:spcAft>
                      </a:pPr>
                      <a:r>
                        <a:rPr lang="en-US" sz="1800" kern="100">
                          <a:effectLst/>
                        </a:rPr>
                        <a:t>8</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a:effectLst/>
                        </a:rPr>
                        <a:t>梁远志</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dirty="0">
                          <a:effectLst/>
                        </a:rPr>
                        <a:t>赵正阳</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zh-CN" sz="1800" kern="100">
                          <a:effectLst/>
                        </a:rPr>
                        <a:t>已合并 </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dirty="0">
                          <a:effectLst/>
                        </a:rPr>
                        <a:t>Add node manage page</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28194262"/>
                  </a:ext>
                </a:extLst>
              </a:tr>
            </a:tbl>
          </a:graphicData>
        </a:graphic>
      </p:graphicFrame>
      <p:sp>
        <p:nvSpPr>
          <p:cNvPr id="7" name="TextBox 6">
            <a:extLst>
              <a:ext uri="{FF2B5EF4-FFF2-40B4-BE49-F238E27FC236}">
                <a16:creationId xmlns:a16="http://schemas.microsoft.com/office/drawing/2014/main" id="{58C72CC4-D885-4397-BD76-8BE48704BA5B}"/>
              </a:ext>
            </a:extLst>
          </p:cNvPr>
          <p:cNvSpPr txBox="1"/>
          <p:nvPr/>
        </p:nvSpPr>
        <p:spPr>
          <a:xfrm>
            <a:off x="5253461" y="5499545"/>
            <a:ext cx="1685077" cy="646331"/>
          </a:xfrm>
          <a:prstGeom prst="rect">
            <a:avLst/>
          </a:prstGeom>
          <a:noFill/>
        </p:spPr>
        <p:txBody>
          <a:bodyPr wrap="none" rtlCol="0">
            <a:spAutoFit/>
          </a:bodyPr>
          <a:lstStyle/>
          <a:p>
            <a:r>
              <a:rPr lang="en-US" altLang="zh-CN" sz="3600" dirty="0"/>
              <a:t>…………</a:t>
            </a:r>
            <a:endParaRPr lang="en-US" sz="3600" dirty="0"/>
          </a:p>
        </p:txBody>
      </p:sp>
    </p:spTree>
    <p:extLst>
      <p:ext uri="{BB962C8B-B14F-4D97-AF65-F5344CB8AC3E}">
        <p14:creationId xmlns:p14="http://schemas.microsoft.com/office/powerpoint/2010/main" val="42247841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E1B0-6FAF-49A8-B575-1ADC8D1CAE98}"/>
              </a:ext>
            </a:extLst>
          </p:cNvPr>
          <p:cNvSpPr>
            <a:spLocks noGrp="1"/>
          </p:cNvSpPr>
          <p:nvPr>
            <p:ph type="title"/>
          </p:nvPr>
        </p:nvSpPr>
        <p:spPr/>
        <p:txBody>
          <a:bodyPr/>
          <a:lstStyle/>
          <a:p>
            <a:r>
              <a:rPr lang="zh-CN" altLang="en-US" dirty="0">
                <a:latin typeface="+mn-lt"/>
              </a:rPr>
              <a:t>实验七：软件配置管理</a:t>
            </a:r>
            <a:endParaRPr lang="en-US" dirty="0">
              <a:latin typeface="+mn-lt"/>
            </a:endParaRPr>
          </a:p>
        </p:txBody>
      </p:sp>
      <p:sp>
        <p:nvSpPr>
          <p:cNvPr id="3" name="Content Placeholder 2">
            <a:extLst>
              <a:ext uri="{FF2B5EF4-FFF2-40B4-BE49-F238E27FC236}">
                <a16:creationId xmlns:a16="http://schemas.microsoft.com/office/drawing/2014/main" id="{7122D93B-DA6B-4F6B-A824-F05C51716C87}"/>
              </a:ext>
            </a:extLst>
          </p:cNvPr>
          <p:cNvSpPr>
            <a:spLocks noGrp="1"/>
          </p:cNvSpPr>
          <p:nvPr>
            <p:ph idx="1"/>
          </p:nvPr>
        </p:nvSpPr>
        <p:spPr>
          <a:xfrm>
            <a:off x="1202919" y="1533290"/>
            <a:ext cx="9784080" cy="821417"/>
          </a:xfrm>
        </p:spPr>
        <p:txBody>
          <a:bodyPr/>
          <a:lstStyle/>
          <a:p>
            <a:pPr marL="0" indent="0">
              <a:buNone/>
            </a:pPr>
            <a:r>
              <a:rPr lang="en-US" b="1" dirty="0" err="1"/>
              <a:t>easyspider</a:t>
            </a:r>
            <a:r>
              <a:rPr lang="en-US" b="1" dirty="0"/>
              <a:t>-scheduler</a:t>
            </a:r>
          </a:p>
          <a:p>
            <a:pPr marL="0" indent="0">
              <a:buNone/>
            </a:pPr>
            <a:endParaRPr lang="en-US" b="1" dirty="0"/>
          </a:p>
          <a:p>
            <a:pPr marL="0" indent="0">
              <a:buNone/>
            </a:pPr>
            <a:endParaRPr lang="en-US" dirty="0"/>
          </a:p>
        </p:txBody>
      </p:sp>
      <p:graphicFrame>
        <p:nvGraphicFramePr>
          <p:cNvPr id="6" name="Table 5">
            <a:extLst>
              <a:ext uri="{FF2B5EF4-FFF2-40B4-BE49-F238E27FC236}">
                <a16:creationId xmlns:a16="http://schemas.microsoft.com/office/drawing/2014/main" id="{E8AE9A83-797A-48A6-BB51-FC0590DBB914}"/>
              </a:ext>
            </a:extLst>
          </p:cNvPr>
          <p:cNvGraphicFramePr>
            <a:graphicFrameLocks noGrp="1"/>
          </p:cNvGraphicFramePr>
          <p:nvPr>
            <p:extLst/>
          </p:nvPr>
        </p:nvGraphicFramePr>
        <p:xfrm>
          <a:off x="1203324" y="2514600"/>
          <a:ext cx="9783765" cy="1828800"/>
        </p:xfrm>
        <a:graphic>
          <a:graphicData uri="http://schemas.openxmlformats.org/drawingml/2006/table">
            <a:tbl>
              <a:tblPr firstRow="1" bandRow="1">
                <a:tableStyleId>{073A0DAA-6AF3-43AB-8588-CEC1D06C72B9}</a:tableStyleId>
              </a:tblPr>
              <a:tblGrid>
                <a:gridCol w="1956753">
                  <a:extLst>
                    <a:ext uri="{9D8B030D-6E8A-4147-A177-3AD203B41FA5}">
                      <a16:colId xmlns:a16="http://schemas.microsoft.com/office/drawing/2014/main" val="264155139"/>
                    </a:ext>
                  </a:extLst>
                </a:gridCol>
                <a:gridCol w="1956753">
                  <a:extLst>
                    <a:ext uri="{9D8B030D-6E8A-4147-A177-3AD203B41FA5}">
                      <a16:colId xmlns:a16="http://schemas.microsoft.com/office/drawing/2014/main" val="1372346467"/>
                    </a:ext>
                  </a:extLst>
                </a:gridCol>
                <a:gridCol w="1956753">
                  <a:extLst>
                    <a:ext uri="{9D8B030D-6E8A-4147-A177-3AD203B41FA5}">
                      <a16:colId xmlns:a16="http://schemas.microsoft.com/office/drawing/2014/main" val="3562821884"/>
                    </a:ext>
                  </a:extLst>
                </a:gridCol>
                <a:gridCol w="1956753">
                  <a:extLst>
                    <a:ext uri="{9D8B030D-6E8A-4147-A177-3AD203B41FA5}">
                      <a16:colId xmlns:a16="http://schemas.microsoft.com/office/drawing/2014/main" val="3875825224"/>
                    </a:ext>
                  </a:extLst>
                </a:gridCol>
                <a:gridCol w="1956753">
                  <a:extLst>
                    <a:ext uri="{9D8B030D-6E8A-4147-A177-3AD203B41FA5}">
                      <a16:colId xmlns:a16="http://schemas.microsoft.com/office/drawing/2014/main" val="1943965287"/>
                    </a:ext>
                  </a:extLst>
                </a:gridCol>
              </a:tblGrid>
              <a:tr h="457200">
                <a:tc>
                  <a:txBody>
                    <a:bodyPr/>
                    <a:lstStyle/>
                    <a:p>
                      <a:pPr marL="0" marR="0">
                        <a:lnSpc>
                          <a:spcPct val="150000"/>
                        </a:lnSpc>
                        <a:spcBef>
                          <a:spcPts val="0"/>
                        </a:spcBef>
                        <a:spcAft>
                          <a:spcPts val="0"/>
                        </a:spcAft>
                      </a:pPr>
                      <a:r>
                        <a:rPr lang="zh-CN" sz="1800" kern="100" dirty="0">
                          <a:effectLst/>
                        </a:rPr>
                        <a:t>组员</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Commit</a:t>
                      </a:r>
                      <a:r>
                        <a:rPr lang="zh-CN" sz="1800" kern="100">
                          <a:effectLst/>
                        </a:rPr>
                        <a:t>数</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PR</a:t>
                      </a:r>
                      <a:r>
                        <a:rPr lang="zh-CN" sz="1800" kern="100">
                          <a:effectLst/>
                        </a:rPr>
                        <a:t>数</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Review</a:t>
                      </a:r>
                      <a:r>
                        <a:rPr lang="zh-CN" sz="1800" kern="100">
                          <a:effectLst/>
                        </a:rPr>
                        <a:t>数</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Python</a:t>
                      </a:r>
                      <a:r>
                        <a:rPr lang="zh-CN" sz="1800" kern="100">
                          <a:effectLst/>
                        </a:rPr>
                        <a:t>行</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42960660"/>
                  </a:ext>
                </a:extLst>
              </a:tr>
              <a:tr h="457200">
                <a:tc>
                  <a:txBody>
                    <a:bodyPr/>
                    <a:lstStyle/>
                    <a:p>
                      <a:pPr marL="0" marR="0">
                        <a:lnSpc>
                          <a:spcPct val="150000"/>
                        </a:lnSpc>
                        <a:spcBef>
                          <a:spcPts val="0"/>
                        </a:spcBef>
                        <a:spcAft>
                          <a:spcPts val="0"/>
                        </a:spcAft>
                      </a:pPr>
                      <a:r>
                        <a:rPr lang="zh-CN" sz="1800" kern="100" dirty="0">
                          <a:effectLst/>
                        </a:rPr>
                        <a:t>赵正阳</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0</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0</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1</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0</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17911572"/>
                  </a:ext>
                </a:extLst>
              </a:tr>
              <a:tr h="457200">
                <a:tc>
                  <a:txBody>
                    <a:bodyPr/>
                    <a:lstStyle/>
                    <a:p>
                      <a:pPr marL="0" marR="0">
                        <a:lnSpc>
                          <a:spcPct val="150000"/>
                        </a:lnSpc>
                        <a:spcBef>
                          <a:spcPts val="0"/>
                        </a:spcBef>
                        <a:spcAft>
                          <a:spcPts val="0"/>
                        </a:spcAft>
                      </a:pPr>
                      <a:r>
                        <a:rPr lang="zh-CN" sz="1800" kern="100">
                          <a:effectLst/>
                        </a:rPr>
                        <a:t>梁远志</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11</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8</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0</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508</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9613352"/>
                  </a:ext>
                </a:extLst>
              </a:tr>
              <a:tr h="457200">
                <a:tc>
                  <a:txBody>
                    <a:bodyPr/>
                    <a:lstStyle/>
                    <a:p>
                      <a:pPr marL="0" marR="0">
                        <a:lnSpc>
                          <a:spcPct val="150000"/>
                        </a:lnSpc>
                        <a:spcBef>
                          <a:spcPts val="0"/>
                        </a:spcBef>
                        <a:spcAft>
                          <a:spcPts val="0"/>
                        </a:spcAft>
                      </a:pPr>
                      <a:r>
                        <a:rPr lang="zh-CN" sz="1800" kern="100">
                          <a:effectLst/>
                        </a:rPr>
                        <a:t>沈一聪</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0</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0</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7</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dirty="0">
                          <a:effectLst/>
                        </a:rPr>
                        <a:t>0</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56416338"/>
                  </a:ext>
                </a:extLst>
              </a:tr>
            </a:tbl>
          </a:graphicData>
        </a:graphic>
      </p:graphicFrame>
    </p:spTree>
    <p:extLst>
      <p:ext uri="{BB962C8B-B14F-4D97-AF65-F5344CB8AC3E}">
        <p14:creationId xmlns:p14="http://schemas.microsoft.com/office/powerpoint/2010/main" val="25163817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E1B0-6FAF-49A8-B575-1ADC8D1CAE98}"/>
              </a:ext>
            </a:extLst>
          </p:cNvPr>
          <p:cNvSpPr>
            <a:spLocks noGrp="1"/>
          </p:cNvSpPr>
          <p:nvPr>
            <p:ph type="title"/>
          </p:nvPr>
        </p:nvSpPr>
        <p:spPr/>
        <p:txBody>
          <a:bodyPr/>
          <a:lstStyle/>
          <a:p>
            <a:r>
              <a:rPr lang="zh-CN" altLang="en-US" dirty="0"/>
              <a:t>实验七：软件配置管理</a:t>
            </a:r>
            <a:endParaRPr lang="en-US" dirty="0"/>
          </a:p>
        </p:txBody>
      </p:sp>
      <p:sp>
        <p:nvSpPr>
          <p:cNvPr id="3" name="Content Placeholder 2">
            <a:extLst>
              <a:ext uri="{FF2B5EF4-FFF2-40B4-BE49-F238E27FC236}">
                <a16:creationId xmlns:a16="http://schemas.microsoft.com/office/drawing/2014/main" id="{7122D93B-DA6B-4F6B-A824-F05C51716C87}"/>
              </a:ext>
            </a:extLst>
          </p:cNvPr>
          <p:cNvSpPr>
            <a:spLocks noGrp="1"/>
          </p:cNvSpPr>
          <p:nvPr>
            <p:ph idx="1"/>
          </p:nvPr>
        </p:nvSpPr>
        <p:spPr>
          <a:xfrm>
            <a:off x="1202919" y="1533290"/>
            <a:ext cx="9784080" cy="3086836"/>
          </a:xfrm>
        </p:spPr>
        <p:txBody>
          <a:bodyPr/>
          <a:lstStyle/>
          <a:p>
            <a:pPr marL="0" indent="0">
              <a:buNone/>
            </a:pPr>
            <a:r>
              <a:rPr lang="en-US" b="1" dirty="0" err="1"/>
              <a:t>easyspider</a:t>
            </a:r>
            <a:r>
              <a:rPr lang="en-US" b="1" dirty="0"/>
              <a:t>-site-</a:t>
            </a:r>
            <a:r>
              <a:rPr lang="en-US" b="1" dirty="0" err="1"/>
              <a:t>douban</a:t>
            </a:r>
            <a:endParaRPr lang="en-US" b="1" dirty="0"/>
          </a:p>
          <a:p>
            <a:pPr marL="0" indent="0">
              <a:buNone/>
            </a:pPr>
            <a:endParaRPr lang="en-US" b="1" dirty="0"/>
          </a:p>
          <a:p>
            <a:pPr marL="0" indent="0">
              <a:buNone/>
            </a:pPr>
            <a:endParaRPr lang="en-US" b="1" dirty="0"/>
          </a:p>
          <a:p>
            <a:pPr marL="0" indent="0">
              <a:buNone/>
            </a:pPr>
            <a:r>
              <a:rPr lang="en-US" b="1" dirty="0" err="1"/>
              <a:t>easyspider</a:t>
            </a:r>
            <a:r>
              <a:rPr lang="en-US" b="1" dirty="0"/>
              <a:t>-template</a:t>
            </a:r>
          </a:p>
          <a:p>
            <a:pPr marL="0" indent="0">
              <a:buNone/>
            </a:pPr>
            <a:endParaRPr lang="en-US" b="1" dirty="0"/>
          </a:p>
        </p:txBody>
      </p:sp>
      <p:graphicFrame>
        <p:nvGraphicFramePr>
          <p:cNvPr id="5" name="Table 4">
            <a:extLst>
              <a:ext uri="{FF2B5EF4-FFF2-40B4-BE49-F238E27FC236}">
                <a16:creationId xmlns:a16="http://schemas.microsoft.com/office/drawing/2014/main" id="{211847FB-343B-4780-9213-A524FC852E07}"/>
              </a:ext>
            </a:extLst>
          </p:cNvPr>
          <p:cNvGraphicFramePr>
            <a:graphicFrameLocks noGrp="1"/>
          </p:cNvGraphicFramePr>
          <p:nvPr>
            <p:extLst/>
          </p:nvPr>
        </p:nvGraphicFramePr>
        <p:xfrm>
          <a:off x="2354626" y="2062678"/>
          <a:ext cx="7480666" cy="822960"/>
        </p:xfrm>
        <a:graphic>
          <a:graphicData uri="http://schemas.openxmlformats.org/drawingml/2006/table">
            <a:tbl>
              <a:tblPr firstRow="1" bandRow="1">
                <a:tableStyleId>{073A0DAA-6AF3-43AB-8588-CEC1D06C72B9}</a:tableStyleId>
              </a:tblPr>
              <a:tblGrid>
                <a:gridCol w="2492558">
                  <a:extLst>
                    <a:ext uri="{9D8B030D-6E8A-4147-A177-3AD203B41FA5}">
                      <a16:colId xmlns:a16="http://schemas.microsoft.com/office/drawing/2014/main" val="767501947"/>
                    </a:ext>
                  </a:extLst>
                </a:gridCol>
                <a:gridCol w="2494054">
                  <a:extLst>
                    <a:ext uri="{9D8B030D-6E8A-4147-A177-3AD203B41FA5}">
                      <a16:colId xmlns:a16="http://schemas.microsoft.com/office/drawing/2014/main" val="3083704863"/>
                    </a:ext>
                  </a:extLst>
                </a:gridCol>
                <a:gridCol w="2494054">
                  <a:extLst>
                    <a:ext uri="{9D8B030D-6E8A-4147-A177-3AD203B41FA5}">
                      <a16:colId xmlns:a16="http://schemas.microsoft.com/office/drawing/2014/main" val="3341663289"/>
                    </a:ext>
                  </a:extLst>
                </a:gridCol>
              </a:tblGrid>
              <a:tr h="0">
                <a:tc>
                  <a:txBody>
                    <a:bodyPr/>
                    <a:lstStyle/>
                    <a:p>
                      <a:pPr marL="0" marR="0">
                        <a:lnSpc>
                          <a:spcPct val="150000"/>
                        </a:lnSpc>
                        <a:spcBef>
                          <a:spcPts val="0"/>
                        </a:spcBef>
                        <a:spcAft>
                          <a:spcPts val="0"/>
                        </a:spcAft>
                      </a:pPr>
                      <a:r>
                        <a:rPr lang="zh-CN" sz="1800" kern="100" dirty="0">
                          <a:effectLst/>
                        </a:rPr>
                        <a:t>组员</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Commit</a:t>
                      </a:r>
                      <a:r>
                        <a:rPr lang="zh-CN" sz="1800" kern="100">
                          <a:effectLst/>
                        </a:rPr>
                        <a:t>数</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Python</a:t>
                      </a:r>
                      <a:r>
                        <a:rPr lang="zh-CN" sz="1800" kern="100">
                          <a:effectLst/>
                        </a:rPr>
                        <a:t>行</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3084652"/>
                  </a:ext>
                </a:extLst>
              </a:tr>
              <a:tr h="0">
                <a:tc>
                  <a:txBody>
                    <a:bodyPr/>
                    <a:lstStyle/>
                    <a:p>
                      <a:pPr marL="0" marR="0">
                        <a:lnSpc>
                          <a:spcPct val="150000"/>
                        </a:lnSpc>
                        <a:spcBef>
                          <a:spcPts val="0"/>
                        </a:spcBef>
                        <a:spcAft>
                          <a:spcPts val="0"/>
                        </a:spcAft>
                      </a:pPr>
                      <a:r>
                        <a:rPr lang="zh-CN" sz="1800" kern="100">
                          <a:effectLst/>
                        </a:rPr>
                        <a:t>沈一聪</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53</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dirty="0">
                          <a:effectLst/>
                        </a:rPr>
                        <a:t>1837</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87934716"/>
                  </a:ext>
                </a:extLst>
              </a:tr>
            </a:tbl>
          </a:graphicData>
        </a:graphic>
      </p:graphicFrame>
      <p:graphicFrame>
        <p:nvGraphicFramePr>
          <p:cNvPr id="6" name="Table 5">
            <a:extLst>
              <a:ext uri="{FF2B5EF4-FFF2-40B4-BE49-F238E27FC236}">
                <a16:creationId xmlns:a16="http://schemas.microsoft.com/office/drawing/2014/main" id="{EA15ED70-D979-475B-96F6-241FCA1D395F}"/>
              </a:ext>
            </a:extLst>
          </p:cNvPr>
          <p:cNvGraphicFramePr>
            <a:graphicFrameLocks noGrp="1"/>
          </p:cNvGraphicFramePr>
          <p:nvPr>
            <p:extLst/>
          </p:nvPr>
        </p:nvGraphicFramePr>
        <p:xfrm>
          <a:off x="2354626" y="3390595"/>
          <a:ext cx="7480666" cy="822960"/>
        </p:xfrm>
        <a:graphic>
          <a:graphicData uri="http://schemas.openxmlformats.org/drawingml/2006/table">
            <a:tbl>
              <a:tblPr firstRow="1" bandRow="1">
                <a:tableStyleId>{073A0DAA-6AF3-43AB-8588-CEC1D06C72B9}</a:tableStyleId>
              </a:tblPr>
              <a:tblGrid>
                <a:gridCol w="2492558">
                  <a:extLst>
                    <a:ext uri="{9D8B030D-6E8A-4147-A177-3AD203B41FA5}">
                      <a16:colId xmlns:a16="http://schemas.microsoft.com/office/drawing/2014/main" val="2756974333"/>
                    </a:ext>
                  </a:extLst>
                </a:gridCol>
                <a:gridCol w="2494054">
                  <a:extLst>
                    <a:ext uri="{9D8B030D-6E8A-4147-A177-3AD203B41FA5}">
                      <a16:colId xmlns:a16="http://schemas.microsoft.com/office/drawing/2014/main" val="3060502736"/>
                    </a:ext>
                  </a:extLst>
                </a:gridCol>
                <a:gridCol w="2494054">
                  <a:extLst>
                    <a:ext uri="{9D8B030D-6E8A-4147-A177-3AD203B41FA5}">
                      <a16:colId xmlns:a16="http://schemas.microsoft.com/office/drawing/2014/main" val="1636073606"/>
                    </a:ext>
                  </a:extLst>
                </a:gridCol>
              </a:tblGrid>
              <a:tr h="0">
                <a:tc>
                  <a:txBody>
                    <a:bodyPr/>
                    <a:lstStyle/>
                    <a:p>
                      <a:pPr marL="0" marR="0">
                        <a:lnSpc>
                          <a:spcPct val="150000"/>
                        </a:lnSpc>
                        <a:spcBef>
                          <a:spcPts val="0"/>
                        </a:spcBef>
                        <a:spcAft>
                          <a:spcPts val="0"/>
                        </a:spcAft>
                      </a:pPr>
                      <a:r>
                        <a:rPr lang="zh-CN" sz="1800" kern="100">
                          <a:effectLst/>
                        </a:rPr>
                        <a:t>组员</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Commit</a:t>
                      </a:r>
                      <a:r>
                        <a:rPr lang="zh-CN" sz="1800" kern="100">
                          <a:effectLst/>
                        </a:rPr>
                        <a:t>数</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Python</a:t>
                      </a:r>
                      <a:r>
                        <a:rPr lang="zh-CN" sz="1800" kern="100">
                          <a:effectLst/>
                        </a:rPr>
                        <a:t>行</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65248083"/>
                  </a:ext>
                </a:extLst>
              </a:tr>
              <a:tr h="0">
                <a:tc>
                  <a:txBody>
                    <a:bodyPr/>
                    <a:lstStyle/>
                    <a:p>
                      <a:pPr marL="0" marR="0">
                        <a:lnSpc>
                          <a:spcPct val="150000"/>
                        </a:lnSpc>
                        <a:spcBef>
                          <a:spcPts val="0"/>
                        </a:spcBef>
                        <a:spcAft>
                          <a:spcPts val="0"/>
                        </a:spcAft>
                      </a:pPr>
                      <a:r>
                        <a:rPr lang="zh-CN" sz="1800" kern="100">
                          <a:effectLst/>
                        </a:rPr>
                        <a:t>沈一聪</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a:effectLst/>
                        </a:rPr>
                        <a:t>4</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kern="100" dirty="0">
                          <a:effectLst/>
                        </a:rPr>
                        <a:t>443</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53843697"/>
                  </a:ext>
                </a:extLst>
              </a:tr>
            </a:tbl>
          </a:graphicData>
        </a:graphic>
      </p:graphicFrame>
    </p:spTree>
    <p:extLst>
      <p:ext uri="{BB962C8B-B14F-4D97-AF65-F5344CB8AC3E}">
        <p14:creationId xmlns:p14="http://schemas.microsoft.com/office/powerpoint/2010/main" val="4100798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AC0A7-1200-4032-BE0A-C9AFDAF14D86}"/>
              </a:ext>
            </a:extLst>
          </p:cNvPr>
          <p:cNvSpPr>
            <a:spLocks noGrp="1"/>
          </p:cNvSpPr>
          <p:nvPr>
            <p:ph type="title"/>
          </p:nvPr>
        </p:nvSpPr>
        <p:spPr/>
        <p:txBody>
          <a:bodyPr/>
          <a:lstStyle/>
          <a:p>
            <a:r>
              <a:rPr lang="zh-CN" altLang="en-US" dirty="0"/>
              <a:t>实验七：软件配置管理</a:t>
            </a:r>
            <a:endParaRPr lang="en-US" dirty="0"/>
          </a:p>
        </p:txBody>
      </p:sp>
      <p:pic>
        <p:nvPicPr>
          <p:cNvPr id="7" name="Content Placeholder 6">
            <a:extLst>
              <a:ext uri="{FF2B5EF4-FFF2-40B4-BE49-F238E27FC236}">
                <a16:creationId xmlns:a16="http://schemas.microsoft.com/office/drawing/2014/main" id="{01A52DEC-206D-41EF-B8DC-2ACBF3985197}"/>
              </a:ext>
            </a:extLst>
          </p:cNvPr>
          <p:cNvPicPr>
            <a:picLocks noGrp="1" noChangeAspect="1"/>
          </p:cNvPicPr>
          <p:nvPr>
            <p:ph sz="half" idx="1"/>
          </p:nvPr>
        </p:nvPicPr>
        <p:blipFill>
          <a:blip r:embed="rId3"/>
          <a:stretch>
            <a:fillRect/>
          </a:stretch>
        </p:blipFill>
        <p:spPr>
          <a:xfrm>
            <a:off x="0" y="1403684"/>
            <a:ext cx="6203250" cy="4738253"/>
          </a:xfrm>
          <a:prstGeom prst="rect">
            <a:avLst/>
          </a:prstGeom>
        </p:spPr>
      </p:pic>
      <p:pic>
        <p:nvPicPr>
          <p:cNvPr id="8" name="Content Placeholder 7">
            <a:extLst>
              <a:ext uri="{FF2B5EF4-FFF2-40B4-BE49-F238E27FC236}">
                <a16:creationId xmlns:a16="http://schemas.microsoft.com/office/drawing/2014/main" id="{A5E85C64-C4AE-44E3-9D76-AC1F0350CB9C}"/>
              </a:ext>
            </a:extLst>
          </p:cNvPr>
          <p:cNvPicPr>
            <a:picLocks noGrp="1" noChangeAspect="1"/>
          </p:cNvPicPr>
          <p:nvPr>
            <p:ph sz="half" idx="2"/>
          </p:nvPr>
        </p:nvPicPr>
        <p:blipFill>
          <a:blip r:embed="rId4"/>
          <a:stretch>
            <a:fillRect/>
          </a:stretch>
        </p:blipFill>
        <p:spPr>
          <a:xfrm>
            <a:off x="5988751" y="1403684"/>
            <a:ext cx="6203249" cy="4738252"/>
          </a:xfrm>
          <a:prstGeom prst="rect">
            <a:avLst/>
          </a:prstGeom>
        </p:spPr>
      </p:pic>
    </p:spTree>
    <p:extLst>
      <p:ext uri="{BB962C8B-B14F-4D97-AF65-F5344CB8AC3E}">
        <p14:creationId xmlns:p14="http://schemas.microsoft.com/office/powerpoint/2010/main" val="18139346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AC0A7-1200-4032-BE0A-C9AFDAF14D86}"/>
              </a:ext>
            </a:extLst>
          </p:cNvPr>
          <p:cNvSpPr>
            <a:spLocks noGrp="1"/>
          </p:cNvSpPr>
          <p:nvPr>
            <p:ph type="title"/>
          </p:nvPr>
        </p:nvSpPr>
        <p:spPr/>
        <p:txBody>
          <a:bodyPr/>
          <a:lstStyle/>
          <a:p>
            <a:r>
              <a:rPr lang="zh-CN" altLang="en-US" dirty="0"/>
              <a:t>实验七：软件配置管理</a:t>
            </a:r>
            <a:endParaRPr lang="en-US" dirty="0"/>
          </a:p>
        </p:txBody>
      </p:sp>
      <p:pic>
        <p:nvPicPr>
          <p:cNvPr id="10" name="Content Placeholder 9">
            <a:extLst>
              <a:ext uri="{FF2B5EF4-FFF2-40B4-BE49-F238E27FC236}">
                <a16:creationId xmlns:a16="http://schemas.microsoft.com/office/drawing/2014/main" id="{0741AE58-D3C9-45C3-AEB8-4FF89D8616FF}"/>
              </a:ext>
            </a:extLst>
          </p:cNvPr>
          <p:cNvPicPr>
            <a:picLocks noGrp="1" noChangeAspect="1"/>
          </p:cNvPicPr>
          <p:nvPr>
            <p:ph idx="1"/>
          </p:nvPr>
        </p:nvPicPr>
        <p:blipFill>
          <a:blip r:embed="rId3"/>
          <a:stretch>
            <a:fillRect/>
          </a:stretch>
        </p:blipFill>
        <p:spPr>
          <a:xfrm>
            <a:off x="6392038" y="2353886"/>
            <a:ext cx="5503134" cy="3693988"/>
          </a:xfrm>
          <a:prstGeom prst="rect">
            <a:avLst/>
          </a:prstGeom>
        </p:spPr>
      </p:pic>
      <p:pic>
        <p:nvPicPr>
          <p:cNvPr id="11" name="Picture 10">
            <a:extLst>
              <a:ext uri="{FF2B5EF4-FFF2-40B4-BE49-F238E27FC236}">
                <a16:creationId xmlns:a16="http://schemas.microsoft.com/office/drawing/2014/main" id="{69414EC5-4908-4930-921C-85D8E06CE226}"/>
              </a:ext>
            </a:extLst>
          </p:cNvPr>
          <p:cNvPicPr>
            <a:picLocks noChangeAspect="1"/>
          </p:cNvPicPr>
          <p:nvPr/>
        </p:nvPicPr>
        <p:blipFill>
          <a:blip r:embed="rId4"/>
          <a:stretch>
            <a:fillRect/>
          </a:stretch>
        </p:blipFill>
        <p:spPr>
          <a:xfrm>
            <a:off x="296830" y="2353886"/>
            <a:ext cx="5503134" cy="3693988"/>
          </a:xfrm>
          <a:prstGeom prst="rect">
            <a:avLst/>
          </a:prstGeom>
        </p:spPr>
      </p:pic>
      <p:sp>
        <p:nvSpPr>
          <p:cNvPr id="12" name="TextBox 11">
            <a:extLst>
              <a:ext uri="{FF2B5EF4-FFF2-40B4-BE49-F238E27FC236}">
                <a16:creationId xmlns:a16="http://schemas.microsoft.com/office/drawing/2014/main" id="{1B058D86-A39E-4DC9-B4D8-C909A0877CA1}"/>
              </a:ext>
            </a:extLst>
          </p:cNvPr>
          <p:cNvSpPr txBox="1"/>
          <p:nvPr/>
        </p:nvSpPr>
        <p:spPr>
          <a:xfrm>
            <a:off x="2406316" y="6047874"/>
            <a:ext cx="1140056" cy="369332"/>
          </a:xfrm>
          <a:prstGeom prst="rect">
            <a:avLst/>
          </a:prstGeom>
          <a:noFill/>
        </p:spPr>
        <p:txBody>
          <a:bodyPr wrap="none" rtlCol="0">
            <a:spAutoFit/>
          </a:bodyPr>
          <a:lstStyle/>
          <a:p>
            <a:r>
              <a:rPr lang="en-US" altLang="zh-CN" dirty="0"/>
              <a:t>Addition</a:t>
            </a:r>
            <a:endParaRPr lang="en-US" dirty="0"/>
          </a:p>
        </p:txBody>
      </p:sp>
      <p:sp>
        <p:nvSpPr>
          <p:cNvPr id="13" name="TextBox 12">
            <a:extLst>
              <a:ext uri="{FF2B5EF4-FFF2-40B4-BE49-F238E27FC236}">
                <a16:creationId xmlns:a16="http://schemas.microsoft.com/office/drawing/2014/main" id="{1C088376-DDB2-4A9B-A1FF-ED33F8F45307}"/>
              </a:ext>
            </a:extLst>
          </p:cNvPr>
          <p:cNvSpPr txBox="1"/>
          <p:nvPr/>
        </p:nvSpPr>
        <p:spPr>
          <a:xfrm>
            <a:off x="8573575" y="6047874"/>
            <a:ext cx="1066318" cy="369332"/>
          </a:xfrm>
          <a:prstGeom prst="rect">
            <a:avLst/>
          </a:prstGeom>
          <a:noFill/>
        </p:spPr>
        <p:txBody>
          <a:bodyPr wrap="none" rtlCol="0">
            <a:spAutoFit/>
          </a:bodyPr>
          <a:lstStyle/>
          <a:p>
            <a:r>
              <a:rPr lang="en-US" altLang="zh-CN" dirty="0"/>
              <a:t>Commit</a:t>
            </a:r>
            <a:endParaRPr lang="en-US" dirty="0"/>
          </a:p>
        </p:txBody>
      </p:sp>
    </p:spTree>
    <p:extLst>
      <p:ext uri="{BB962C8B-B14F-4D97-AF65-F5344CB8AC3E}">
        <p14:creationId xmlns:p14="http://schemas.microsoft.com/office/powerpoint/2010/main" val="16757953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AB5C5-0DDC-4686-BBA4-C84F54997605}"/>
              </a:ext>
            </a:extLst>
          </p:cNvPr>
          <p:cNvSpPr>
            <a:spLocks noGrp="1"/>
          </p:cNvSpPr>
          <p:nvPr>
            <p:ph type="title"/>
          </p:nvPr>
        </p:nvSpPr>
        <p:spPr/>
        <p:txBody>
          <a:bodyPr/>
          <a:lstStyle/>
          <a:p>
            <a:r>
              <a:rPr lang="zh-CN" altLang="en-US" dirty="0"/>
              <a:t>实验七：软件配置管理</a:t>
            </a:r>
            <a:endParaRPr lang="en-US" dirty="0"/>
          </a:p>
        </p:txBody>
      </p:sp>
      <p:pic>
        <p:nvPicPr>
          <p:cNvPr id="4" name="Picture 3">
            <a:extLst>
              <a:ext uri="{FF2B5EF4-FFF2-40B4-BE49-F238E27FC236}">
                <a16:creationId xmlns:a16="http://schemas.microsoft.com/office/drawing/2014/main" id="{6B8DF077-68BF-41C6-8EC7-34DF0D341754}"/>
              </a:ext>
            </a:extLst>
          </p:cNvPr>
          <p:cNvPicPr>
            <a:picLocks noChangeAspect="1"/>
          </p:cNvPicPr>
          <p:nvPr/>
        </p:nvPicPr>
        <p:blipFill>
          <a:blip r:embed="rId3">
            <a:alphaModFix amt="50000"/>
            <a:duotone>
              <a:schemeClr val="accent1">
                <a:shade val="45000"/>
                <a:satMod val="135000"/>
              </a:schemeClr>
              <a:prstClr val="white"/>
            </a:duotone>
          </a:blip>
          <a:stretch>
            <a:fillRect/>
          </a:stretch>
        </p:blipFill>
        <p:spPr>
          <a:xfrm>
            <a:off x="669450" y="2125450"/>
            <a:ext cx="10853110" cy="3135008"/>
          </a:xfrm>
          <a:prstGeom prst="rect">
            <a:avLst/>
          </a:prstGeom>
        </p:spPr>
      </p:pic>
      <p:pic>
        <p:nvPicPr>
          <p:cNvPr id="5" name="Picture 4">
            <a:extLst>
              <a:ext uri="{FF2B5EF4-FFF2-40B4-BE49-F238E27FC236}">
                <a16:creationId xmlns:a16="http://schemas.microsoft.com/office/drawing/2014/main" id="{5906FFCE-4B68-4FBE-BB4D-BACE93713F5A}"/>
              </a:ext>
            </a:extLst>
          </p:cNvPr>
          <p:cNvPicPr>
            <a:picLocks noChangeAspect="1"/>
          </p:cNvPicPr>
          <p:nvPr/>
        </p:nvPicPr>
        <p:blipFill>
          <a:blip r:embed="rId4">
            <a:alphaModFix amt="50000"/>
          </a:blip>
          <a:stretch>
            <a:fillRect/>
          </a:stretch>
        </p:blipFill>
        <p:spPr>
          <a:xfrm>
            <a:off x="669450" y="2125450"/>
            <a:ext cx="10853099" cy="3135008"/>
          </a:xfrm>
          <a:prstGeom prst="rect">
            <a:avLst/>
          </a:prstGeom>
        </p:spPr>
      </p:pic>
      <p:sp>
        <p:nvSpPr>
          <p:cNvPr id="6" name="TextBox 5">
            <a:extLst>
              <a:ext uri="{FF2B5EF4-FFF2-40B4-BE49-F238E27FC236}">
                <a16:creationId xmlns:a16="http://schemas.microsoft.com/office/drawing/2014/main" id="{71A8DC02-25E2-4FB0-822A-CB8ABA01F20E}"/>
              </a:ext>
            </a:extLst>
          </p:cNvPr>
          <p:cNvSpPr txBox="1"/>
          <p:nvPr/>
        </p:nvSpPr>
        <p:spPr>
          <a:xfrm>
            <a:off x="4966523" y="5710989"/>
            <a:ext cx="2258952" cy="369332"/>
          </a:xfrm>
          <a:prstGeom prst="rect">
            <a:avLst/>
          </a:prstGeom>
          <a:noFill/>
        </p:spPr>
        <p:txBody>
          <a:bodyPr wrap="none" rtlCol="0">
            <a:spAutoFit/>
          </a:bodyPr>
          <a:lstStyle/>
          <a:p>
            <a:r>
              <a:rPr lang="en-US" altLang="zh-CN" dirty="0">
                <a:solidFill>
                  <a:schemeClr val="accent6">
                    <a:lumMod val="40000"/>
                    <a:lumOff val="60000"/>
                  </a:schemeClr>
                </a:solidFill>
              </a:rPr>
              <a:t>Addition</a:t>
            </a:r>
            <a:r>
              <a:rPr lang="en-US" altLang="zh-CN" dirty="0"/>
              <a:t> / </a:t>
            </a:r>
            <a:r>
              <a:rPr lang="en-US" altLang="zh-CN" dirty="0">
                <a:solidFill>
                  <a:schemeClr val="accent2">
                    <a:lumMod val="60000"/>
                    <a:lumOff val="40000"/>
                  </a:schemeClr>
                </a:solidFill>
              </a:rPr>
              <a:t>Commit</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2356400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目  录</a:t>
            </a:r>
          </a:p>
        </p:txBody>
      </p:sp>
      <p:sp>
        <p:nvSpPr>
          <p:cNvPr id="3" name="文本占位符 2"/>
          <p:cNvSpPr>
            <a:spLocks noGrp="1"/>
          </p:cNvSpPr>
          <p:nvPr>
            <p:ph type="body" sz="quarter" idx="11"/>
          </p:nvPr>
        </p:nvSpPr>
        <p:spPr>
          <a:xfrm>
            <a:off x="4913083" y="2264170"/>
            <a:ext cx="4030662" cy="507855"/>
          </a:xfrm>
        </p:spPr>
        <p:txBody>
          <a:bodyPr>
            <a:normAutofit lnSpcReduction="10000"/>
          </a:bodyPr>
          <a:lstStyle/>
          <a:p>
            <a:r>
              <a:rPr lang="en-US" altLang="zh-CN" dirty="0" smtClean="0">
                <a:solidFill>
                  <a:schemeClr val="tx1">
                    <a:lumMod val="25000"/>
                    <a:lumOff val="75000"/>
                  </a:schemeClr>
                </a:solidFill>
              </a:rPr>
              <a:t>1.</a:t>
            </a:r>
            <a:r>
              <a:rPr lang="zh-CN" altLang="en-US" dirty="0" smtClean="0">
                <a:solidFill>
                  <a:schemeClr val="tx1">
                    <a:lumMod val="25000"/>
                    <a:lumOff val="75000"/>
                  </a:schemeClr>
                </a:solidFill>
              </a:rPr>
              <a:t>实验</a:t>
            </a:r>
            <a:r>
              <a:rPr lang="en-US" altLang="zh-CN" dirty="0" smtClean="0">
                <a:solidFill>
                  <a:schemeClr val="tx1">
                    <a:lumMod val="25000"/>
                    <a:lumOff val="75000"/>
                  </a:schemeClr>
                </a:solidFill>
              </a:rPr>
              <a:t>6</a:t>
            </a:r>
            <a:endParaRPr lang="zh-CN" altLang="en-US" dirty="0">
              <a:solidFill>
                <a:schemeClr val="tx1">
                  <a:lumMod val="25000"/>
                  <a:lumOff val="75000"/>
                </a:schemeClr>
              </a:solidFill>
            </a:endParaRPr>
          </a:p>
        </p:txBody>
      </p:sp>
      <p:sp>
        <p:nvSpPr>
          <p:cNvPr id="4" name="文本占位符 3"/>
          <p:cNvSpPr>
            <a:spLocks noGrp="1"/>
          </p:cNvSpPr>
          <p:nvPr>
            <p:ph type="body" sz="quarter" idx="12"/>
          </p:nvPr>
        </p:nvSpPr>
        <p:spPr>
          <a:xfrm>
            <a:off x="4913083" y="3224118"/>
            <a:ext cx="4030662" cy="507855"/>
          </a:xfrm>
        </p:spPr>
        <p:txBody>
          <a:bodyPr>
            <a:normAutofit lnSpcReduction="10000"/>
          </a:bodyPr>
          <a:lstStyle/>
          <a:p>
            <a:r>
              <a:rPr lang="en-US" altLang="zh-CN" dirty="0">
                <a:solidFill>
                  <a:schemeClr val="tx1">
                    <a:lumMod val="25000"/>
                    <a:lumOff val="75000"/>
                  </a:schemeClr>
                </a:solidFill>
              </a:rPr>
              <a:t>2</a:t>
            </a:r>
            <a:r>
              <a:rPr lang="en-US" altLang="zh-CN" dirty="0" smtClean="0">
                <a:solidFill>
                  <a:schemeClr val="tx1">
                    <a:lumMod val="25000"/>
                    <a:lumOff val="75000"/>
                  </a:schemeClr>
                </a:solidFill>
              </a:rPr>
              <a:t>.</a:t>
            </a:r>
            <a:r>
              <a:rPr lang="zh-CN" altLang="en-US" dirty="0" smtClean="0">
                <a:solidFill>
                  <a:schemeClr val="tx1">
                    <a:lumMod val="25000"/>
                    <a:lumOff val="75000"/>
                  </a:schemeClr>
                </a:solidFill>
              </a:rPr>
              <a:t>实验</a:t>
            </a:r>
            <a:r>
              <a:rPr lang="en-US" altLang="zh-CN" dirty="0" smtClean="0">
                <a:solidFill>
                  <a:schemeClr val="tx1">
                    <a:lumMod val="25000"/>
                    <a:lumOff val="75000"/>
                  </a:schemeClr>
                </a:solidFill>
              </a:rPr>
              <a:t>7</a:t>
            </a:r>
            <a:endParaRPr lang="zh-CN" altLang="en-US" dirty="0">
              <a:solidFill>
                <a:schemeClr val="tx1">
                  <a:lumMod val="25000"/>
                  <a:lumOff val="75000"/>
                </a:schemeClr>
              </a:solidFill>
            </a:endParaRPr>
          </a:p>
        </p:txBody>
      </p:sp>
      <p:sp>
        <p:nvSpPr>
          <p:cNvPr id="5" name="文本占位符 4"/>
          <p:cNvSpPr>
            <a:spLocks noGrp="1"/>
          </p:cNvSpPr>
          <p:nvPr>
            <p:ph type="body" sz="quarter" idx="13"/>
          </p:nvPr>
        </p:nvSpPr>
        <p:spPr>
          <a:xfrm>
            <a:off x="4913083" y="4184066"/>
            <a:ext cx="4030662" cy="507855"/>
          </a:xfrm>
        </p:spPr>
        <p:txBody>
          <a:bodyPr>
            <a:normAutofit lnSpcReduction="10000"/>
          </a:bodyPr>
          <a:lstStyle/>
          <a:p>
            <a:r>
              <a:rPr lang="en-US" altLang="zh-CN" dirty="0"/>
              <a:t>3</a:t>
            </a:r>
            <a:r>
              <a:rPr lang="en-US" altLang="zh-CN" dirty="0" smtClean="0"/>
              <a:t>.</a:t>
            </a:r>
            <a:r>
              <a:rPr lang="zh-CN" altLang="en-US" dirty="0" smtClean="0"/>
              <a:t>实验</a:t>
            </a:r>
            <a:r>
              <a:rPr lang="en-US" altLang="zh-CN" dirty="0" smtClean="0"/>
              <a:t>8</a:t>
            </a:r>
            <a:endParaRPr lang="zh-CN" altLang="en-US" dirty="0"/>
          </a:p>
        </p:txBody>
      </p:sp>
    </p:spTree>
    <p:extLst>
      <p:ext uri="{BB962C8B-B14F-4D97-AF65-F5344CB8AC3E}">
        <p14:creationId xmlns:p14="http://schemas.microsoft.com/office/powerpoint/2010/main" val="3477235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目  录</a:t>
            </a:r>
          </a:p>
        </p:txBody>
      </p:sp>
      <p:sp>
        <p:nvSpPr>
          <p:cNvPr id="3" name="文本占位符 2"/>
          <p:cNvSpPr>
            <a:spLocks noGrp="1"/>
          </p:cNvSpPr>
          <p:nvPr>
            <p:ph type="body" sz="quarter" idx="11"/>
          </p:nvPr>
        </p:nvSpPr>
        <p:spPr>
          <a:xfrm>
            <a:off x="4913083" y="2264170"/>
            <a:ext cx="4030662" cy="507855"/>
          </a:xfrm>
        </p:spPr>
        <p:txBody>
          <a:bodyPr>
            <a:normAutofit lnSpcReduction="10000"/>
          </a:bodyPr>
          <a:lstStyle/>
          <a:p>
            <a:r>
              <a:rPr lang="en-US" altLang="zh-CN" dirty="0" smtClean="0"/>
              <a:t>1.</a:t>
            </a:r>
            <a:r>
              <a:rPr lang="zh-CN" altLang="en-US" dirty="0" smtClean="0"/>
              <a:t>实验</a:t>
            </a:r>
            <a:r>
              <a:rPr lang="en-US" altLang="zh-CN" dirty="0" smtClean="0"/>
              <a:t>6</a:t>
            </a:r>
            <a:endParaRPr lang="zh-CN" altLang="en-US" dirty="0"/>
          </a:p>
        </p:txBody>
      </p:sp>
      <p:sp>
        <p:nvSpPr>
          <p:cNvPr id="4" name="文本占位符 3"/>
          <p:cNvSpPr>
            <a:spLocks noGrp="1"/>
          </p:cNvSpPr>
          <p:nvPr>
            <p:ph type="body" sz="quarter" idx="12"/>
          </p:nvPr>
        </p:nvSpPr>
        <p:spPr>
          <a:xfrm>
            <a:off x="4913083" y="3224118"/>
            <a:ext cx="4030662" cy="507855"/>
          </a:xfrm>
        </p:spPr>
        <p:txBody>
          <a:bodyPr>
            <a:normAutofit lnSpcReduction="10000"/>
          </a:bodyPr>
          <a:lstStyle/>
          <a:p>
            <a:r>
              <a:rPr lang="en-US" altLang="zh-CN" dirty="0">
                <a:solidFill>
                  <a:schemeClr val="tx1">
                    <a:lumMod val="25000"/>
                    <a:lumOff val="75000"/>
                  </a:schemeClr>
                </a:solidFill>
              </a:rPr>
              <a:t>2</a:t>
            </a:r>
            <a:r>
              <a:rPr lang="en-US" altLang="zh-CN" dirty="0" smtClean="0">
                <a:solidFill>
                  <a:schemeClr val="tx1">
                    <a:lumMod val="25000"/>
                    <a:lumOff val="75000"/>
                  </a:schemeClr>
                </a:solidFill>
              </a:rPr>
              <a:t>.</a:t>
            </a:r>
            <a:r>
              <a:rPr lang="zh-CN" altLang="en-US" dirty="0" smtClean="0">
                <a:solidFill>
                  <a:schemeClr val="tx1">
                    <a:lumMod val="25000"/>
                    <a:lumOff val="75000"/>
                  </a:schemeClr>
                </a:solidFill>
              </a:rPr>
              <a:t>实验</a:t>
            </a:r>
            <a:r>
              <a:rPr lang="en-US" altLang="zh-CN" dirty="0" smtClean="0">
                <a:solidFill>
                  <a:schemeClr val="tx1">
                    <a:lumMod val="25000"/>
                    <a:lumOff val="75000"/>
                  </a:schemeClr>
                </a:solidFill>
              </a:rPr>
              <a:t>7</a:t>
            </a:r>
            <a:endParaRPr lang="zh-CN" altLang="en-US" dirty="0">
              <a:solidFill>
                <a:schemeClr val="tx1">
                  <a:lumMod val="25000"/>
                  <a:lumOff val="75000"/>
                </a:schemeClr>
              </a:solidFill>
            </a:endParaRPr>
          </a:p>
        </p:txBody>
      </p:sp>
      <p:sp>
        <p:nvSpPr>
          <p:cNvPr id="5" name="文本占位符 4"/>
          <p:cNvSpPr>
            <a:spLocks noGrp="1"/>
          </p:cNvSpPr>
          <p:nvPr>
            <p:ph type="body" sz="quarter" idx="13"/>
          </p:nvPr>
        </p:nvSpPr>
        <p:spPr>
          <a:xfrm>
            <a:off x="4913083" y="4184066"/>
            <a:ext cx="4030662" cy="507855"/>
          </a:xfrm>
        </p:spPr>
        <p:txBody>
          <a:bodyPr>
            <a:normAutofit lnSpcReduction="10000"/>
          </a:bodyPr>
          <a:lstStyle/>
          <a:p>
            <a:r>
              <a:rPr lang="en-US" altLang="zh-CN" dirty="0">
                <a:solidFill>
                  <a:schemeClr val="tx1">
                    <a:lumMod val="25000"/>
                    <a:lumOff val="75000"/>
                  </a:schemeClr>
                </a:solidFill>
              </a:rPr>
              <a:t>3</a:t>
            </a:r>
            <a:r>
              <a:rPr lang="en-US" altLang="zh-CN" dirty="0" smtClean="0">
                <a:solidFill>
                  <a:schemeClr val="tx1">
                    <a:lumMod val="25000"/>
                    <a:lumOff val="75000"/>
                  </a:schemeClr>
                </a:solidFill>
              </a:rPr>
              <a:t>.</a:t>
            </a:r>
            <a:r>
              <a:rPr lang="zh-CN" altLang="en-US" dirty="0" smtClean="0">
                <a:solidFill>
                  <a:schemeClr val="tx1">
                    <a:lumMod val="25000"/>
                    <a:lumOff val="75000"/>
                  </a:schemeClr>
                </a:solidFill>
              </a:rPr>
              <a:t>实验</a:t>
            </a:r>
            <a:r>
              <a:rPr lang="en-US" altLang="zh-CN" dirty="0" smtClean="0">
                <a:solidFill>
                  <a:schemeClr val="tx1">
                    <a:lumMod val="25000"/>
                    <a:lumOff val="75000"/>
                  </a:schemeClr>
                </a:solidFill>
              </a:rPr>
              <a:t>8</a:t>
            </a:r>
            <a:endParaRPr lang="zh-CN" altLang="en-US" dirty="0">
              <a:solidFill>
                <a:schemeClr val="tx1">
                  <a:lumMod val="25000"/>
                  <a:lumOff val="75000"/>
                </a:schemeClr>
              </a:solidFill>
            </a:endParaRPr>
          </a:p>
        </p:txBody>
      </p:sp>
    </p:spTree>
    <p:extLst>
      <p:ext uri="{BB962C8B-B14F-4D97-AF65-F5344CB8AC3E}">
        <p14:creationId xmlns:p14="http://schemas.microsoft.com/office/powerpoint/2010/main" val="27147435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实验八：产出文档</a:t>
            </a:r>
            <a:endParaRPr lang="zh-CN" altLang="en-US" dirty="0"/>
          </a:p>
        </p:txBody>
      </p:sp>
      <p:sp>
        <p:nvSpPr>
          <p:cNvPr id="3" name="文本占位符 2"/>
          <p:cNvSpPr>
            <a:spLocks noGrp="1"/>
          </p:cNvSpPr>
          <p:nvPr>
            <p:ph type="body" idx="1"/>
          </p:nvPr>
        </p:nvSpPr>
        <p:spPr/>
        <p:txBody>
          <a:bodyPr/>
          <a:lstStyle/>
          <a:p>
            <a:r>
              <a:rPr lang="zh-CN" altLang="en-US" dirty="0" smtClean="0"/>
              <a:t>贡献率计算方式</a:t>
            </a:r>
            <a:endParaRPr lang="zh-CN" altLang="en-US" dirty="0"/>
          </a:p>
        </p:txBody>
      </p:sp>
      <mc:AlternateContent xmlns:mc="http://schemas.openxmlformats.org/markup-compatibility/2006" xmlns:a14="http://schemas.microsoft.com/office/drawing/2010/main">
        <mc:Choice Requires="a14">
          <p:sp>
            <p:nvSpPr>
              <p:cNvPr id="4" name="内容占位符 3"/>
              <p:cNvSpPr>
                <a:spLocks noGrp="1"/>
              </p:cNvSpPr>
              <p:nvPr>
                <p:ph sz="half" idx="2"/>
              </p:nvPr>
            </p:nvSpPr>
            <p:spPr/>
            <p:txBody>
              <a:bodyPr>
                <a:normAutofit/>
              </a:bodyPr>
              <a:lstStyle/>
              <a:p>
                <a:pPr>
                  <a:buFont typeface="Wingdings" panose="05000000000000000000" pitchFamily="2" charset="2"/>
                  <a:buChar char="Ø"/>
                </a:pPr>
                <a:r>
                  <a:rPr lang="zh-CN" altLang="en-US" sz="1600" dirty="0"/>
                  <a:t>个人贡献率用公式描述如下</a:t>
                </a:r>
                <a:endParaRPr lang="en-US" altLang="zh-CN" sz="1600" dirty="0"/>
              </a:p>
              <a:p>
                <a14:m>
                  <m:oMath xmlns:m="http://schemas.openxmlformats.org/officeDocument/2006/math">
                    <m:r>
                      <a:rPr lang="zh-CN" altLang="zh-CN" sz="1600">
                        <a:latin typeface="Cambria Math" panose="02040503050406030204" pitchFamily="18" charset="0"/>
                      </a:rPr>
                      <m:t>个人贡献率</m:t>
                    </m:r>
                    <m:r>
                      <a:rPr lang="en-US" altLang="zh-CN" sz="1600">
                        <a:latin typeface="Cambria Math" panose="02040503050406030204" pitchFamily="18" charset="0"/>
                      </a:rPr>
                      <m:t>=</m:t>
                    </m:r>
                    <m:r>
                      <m:rPr>
                        <m:sty m:val="p"/>
                      </m:rPr>
                      <a:rPr lang="en-US" altLang="zh-CN" sz="1600">
                        <a:latin typeface="Cambria Math" panose="02040503050406030204" pitchFamily="18" charset="0"/>
                      </a:rPr>
                      <m:t>w</m:t>
                    </m:r>
                    <m:r>
                      <a:rPr lang="en-US" altLang="zh-CN" sz="1600">
                        <a:latin typeface="Cambria Math" panose="02040503050406030204" pitchFamily="18" charset="0"/>
                      </a:rPr>
                      <m:t>1×</m:t>
                    </m:r>
                    <m:f>
                      <m:fPr>
                        <m:ctrlPr>
                          <a:rPr lang="zh-CN" altLang="zh-CN" sz="1600" i="1">
                            <a:latin typeface="Cambria Math" panose="02040503050406030204" pitchFamily="18" charset="0"/>
                          </a:rPr>
                        </m:ctrlPr>
                      </m:fPr>
                      <m:num>
                        <m:r>
                          <a:rPr lang="zh-CN" altLang="zh-CN" sz="1600">
                            <a:latin typeface="Cambria Math" panose="02040503050406030204" pitchFamily="18" charset="0"/>
                          </a:rPr>
                          <m:t>个人工作量</m:t>
                        </m:r>
                        <m:r>
                          <a:rPr lang="en-US" altLang="zh-CN" sz="1600">
                            <a:latin typeface="Cambria Math" panose="02040503050406030204" pitchFamily="18" charset="0"/>
                          </a:rPr>
                          <m:t>1</m:t>
                        </m:r>
                      </m:num>
                      <m:den>
                        <m:nary>
                          <m:naryPr>
                            <m:chr m:val="∑"/>
                            <m:limLoc m:val="undOvr"/>
                            <m:supHide m:val="on"/>
                            <m:ctrlPr>
                              <a:rPr lang="zh-CN" altLang="zh-CN" sz="1600" i="1">
                                <a:latin typeface="Cambria Math" panose="02040503050406030204" pitchFamily="18" charset="0"/>
                              </a:rPr>
                            </m:ctrlPr>
                          </m:naryPr>
                          <m:sub>
                            <m:r>
                              <a:rPr lang="zh-CN" altLang="zh-CN" sz="1600">
                                <a:latin typeface="Cambria Math" panose="02040503050406030204" pitchFamily="18" charset="0"/>
                              </a:rPr>
                              <m:t>组员个数</m:t>
                            </m:r>
                          </m:sub>
                          <m:sup/>
                          <m:e>
                            <m:r>
                              <a:rPr lang="zh-CN" altLang="zh-CN" sz="1600">
                                <a:latin typeface="Cambria Math" panose="02040503050406030204" pitchFamily="18" charset="0"/>
                              </a:rPr>
                              <m:t>个人工作量</m:t>
                            </m:r>
                            <m:r>
                              <a:rPr lang="en-US" altLang="zh-CN" sz="1600">
                                <a:latin typeface="Cambria Math" panose="02040503050406030204" pitchFamily="18" charset="0"/>
                              </a:rPr>
                              <m:t>1</m:t>
                            </m:r>
                          </m:e>
                        </m:nary>
                      </m:den>
                    </m:f>
                    <m:r>
                      <a:rPr lang="en-US" altLang="zh-CN" sz="1600">
                        <a:latin typeface="Cambria Math" panose="02040503050406030204" pitchFamily="18" charset="0"/>
                      </a:rPr>
                      <m:t>+</m:t>
                    </m:r>
                    <m:r>
                      <m:rPr>
                        <m:sty m:val="p"/>
                      </m:rPr>
                      <a:rPr lang="en-US" altLang="zh-CN" sz="1600">
                        <a:latin typeface="Cambria Math" panose="02040503050406030204" pitchFamily="18" charset="0"/>
                      </a:rPr>
                      <m:t>w</m:t>
                    </m:r>
                    <m:r>
                      <a:rPr lang="en-US" altLang="zh-CN" sz="1600">
                        <a:latin typeface="Cambria Math" panose="02040503050406030204" pitchFamily="18" charset="0"/>
                      </a:rPr>
                      <m:t>2×</m:t>
                    </m:r>
                    <m:f>
                      <m:fPr>
                        <m:ctrlPr>
                          <a:rPr lang="zh-CN" altLang="zh-CN" sz="1600" i="1">
                            <a:latin typeface="Cambria Math" panose="02040503050406030204" pitchFamily="18" charset="0"/>
                          </a:rPr>
                        </m:ctrlPr>
                      </m:fPr>
                      <m:num>
                        <m:r>
                          <a:rPr lang="zh-CN" altLang="zh-CN" sz="1600">
                            <a:latin typeface="Cambria Math" panose="02040503050406030204" pitchFamily="18" charset="0"/>
                          </a:rPr>
                          <m:t>个人工作量</m:t>
                        </m:r>
                        <m:r>
                          <a:rPr lang="en-US" altLang="zh-CN" sz="1600">
                            <a:latin typeface="Cambria Math" panose="02040503050406030204" pitchFamily="18" charset="0"/>
                          </a:rPr>
                          <m:t>2</m:t>
                        </m:r>
                      </m:num>
                      <m:den>
                        <m:nary>
                          <m:naryPr>
                            <m:chr m:val="∑"/>
                            <m:limLoc m:val="undOvr"/>
                            <m:supHide m:val="on"/>
                            <m:ctrlPr>
                              <a:rPr lang="zh-CN" altLang="zh-CN" sz="1600" i="1">
                                <a:latin typeface="Cambria Math" panose="02040503050406030204" pitchFamily="18" charset="0"/>
                              </a:rPr>
                            </m:ctrlPr>
                          </m:naryPr>
                          <m:sub>
                            <m:r>
                              <a:rPr lang="zh-CN" altLang="zh-CN" sz="1600">
                                <a:latin typeface="Cambria Math" panose="02040503050406030204" pitchFamily="18" charset="0"/>
                              </a:rPr>
                              <m:t>组员个数</m:t>
                            </m:r>
                          </m:sub>
                          <m:sup/>
                          <m:e>
                            <m:r>
                              <a:rPr lang="zh-CN" altLang="zh-CN" sz="1600">
                                <a:latin typeface="Cambria Math" panose="02040503050406030204" pitchFamily="18" charset="0"/>
                              </a:rPr>
                              <m:t>个人工作量</m:t>
                            </m:r>
                            <m:r>
                              <a:rPr lang="en-US" altLang="zh-CN" sz="1600">
                                <a:latin typeface="Cambria Math" panose="02040503050406030204" pitchFamily="18" charset="0"/>
                              </a:rPr>
                              <m:t>2</m:t>
                            </m:r>
                          </m:e>
                        </m:nary>
                      </m:den>
                    </m:f>
                  </m:oMath>
                </a14:m>
                <a:endParaRPr lang="zh-CN" altLang="zh-CN" sz="1600" dirty="0"/>
              </a:p>
              <a:p>
                <a14:m>
                  <m:oMath xmlns:m="http://schemas.openxmlformats.org/officeDocument/2006/math">
                    <m:r>
                      <a:rPr lang="zh-CN" altLang="zh-CN" sz="1600">
                        <a:latin typeface="Cambria Math" panose="02040503050406030204" pitchFamily="18" charset="0"/>
                      </a:rPr>
                      <m:t>个人工作量</m:t>
                    </m:r>
                    <m:r>
                      <a:rPr lang="en-US" altLang="zh-CN" sz="1600">
                        <a:latin typeface="Cambria Math" panose="02040503050406030204" pitchFamily="18" charset="0"/>
                      </a:rPr>
                      <m:t>1=</m:t>
                    </m:r>
                    <m:r>
                      <a:rPr lang="zh-CN" altLang="zh-CN" sz="1600">
                        <a:latin typeface="Cambria Math" panose="02040503050406030204" pitchFamily="18" charset="0"/>
                      </a:rPr>
                      <m:t>文档字数</m:t>
                    </m:r>
                    <m:r>
                      <a:rPr lang="en-US" altLang="zh-CN" sz="1600">
                        <a:latin typeface="Cambria Math" panose="02040503050406030204" pitchFamily="18" charset="0"/>
                      </a:rPr>
                      <m:t>+</m:t>
                    </m:r>
                    <m:r>
                      <a:rPr lang="zh-CN" altLang="zh-CN" sz="1600">
                        <a:latin typeface="Cambria Math" panose="02040503050406030204" pitchFamily="18" charset="0"/>
                      </a:rPr>
                      <m:t>代码行数</m:t>
                    </m:r>
                    <m:r>
                      <a:rPr lang="en-US" altLang="zh-CN" sz="1600">
                        <a:latin typeface="Cambria Math" panose="02040503050406030204" pitchFamily="18" charset="0"/>
                      </a:rPr>
                      <m:t>×10×</m:t>
                    </m:r>
                    <m:d>
                      <m:dPr>
                        <m:ctrlPr>
                          <a:rPr lang="zh-CN" altLang="zh-CN" sz="1600" i="1">
                            <a:latin typeface="Cambria Math" panose="02040503050406030204" pitchFamily="18" charset="0"/>
                          </a:rPr>
                        </m:ctrlPr>
                      </m:dPr>
                      <m:e>
                        <m:r>
                          <a:rPr lang="en-US" altLang="zh-CN" sz="1600">
                            <a:latin typeface="Cambria Math" panose="02040503050406030204" pitchFamily="18" charset="0"/>
                          </a:rPr>
                          <m:t>1+</m:t>
                        </m:r>
                        <m:r>
                          <a:rPr lang="zh-CN" altLang="zh-CN" sz="1600">
                            <a:latin typeface="Cambria Math" panose="02040503050406030204" pitchFamily="18" charset="0"/>
                          </a:rPr>
                          <m:t>难度</m:t>
                        </m:r>
                      </m:e>
                    </m:d>
                    <m:r>
                      <a:rPr lang="en-US" altLang="zh-CN" sz="1600">
                        <a:latin typeface="Cambria Math" panose="02040503050406030204" pitchFamily="18" charset="0"/>
                      </a:rPr>
                      <m:t>+</m:t>
                    </m:r>
                    <m:r>
                      <a:rPr lang="zh-CN" altLang="zh-CN" sz="1600">
                        <a:latin typeface="Cambria Math" panose="02040503050406030204" pitchFamily="18" charset="0"/>
                      </a:rPr>
                      <m:t>制图个数</m:t>
                    </m:r>
                    <m:r>
                      <a:rPr lang="en-US" altLang="zh-CN" sz="1600">
                        <a:latin typeface="Cambria Math" panose="02040503050406030204" pitchFamily="18" charset="0"/>
                      </a:rPr>
                      <m:t>×200</m:t>
                    </m:r>
                  </m:oMath>
                </a14:m>
                <a:endParaRPr lang="zh-CN" altLang="zh-CN" sz="1600" dirty="0"/>
              </a:p>
              <a:p>
                <a14:m>
                  <m:oMath xmlns:m="http://schemas.openxmlformats.org/officeDocument/2006/math">
                    <m:r>
                      <a:rPr lang="zh-CN" altLang="zh-CN" sz="1600">
                        <a:latin typeface="Cambria Math" panose="02040503050406030204" pitchFamily="18" charset="0"/>
                      </a:rPr>
                      <m:t>个人工作量</m:t>
                    </m:r>
                    <m:r>
                      <a:rPr lang="en-US" altLang="zh-CN" sz="1600">
                        <a:latin typeface="Cambria Math" panose="02040503050406030204" pitchFamily="18" charset="0"/>
                      </a:rPr>
                      <m:t>2=</m:t>
                    </m:r>
                    <m:nary>
                      <m:naryPr>
                        <m:chr m:val="∑"/>
                        <m:limLoc m:val="undOvr"/>
                        <m:supHide m:val="on"/>
                        <m:ctrlPr>
                          <a:rPr lang="zh-CN" altLang="zh-CN" sz="1600" i="1">
                            <a:latin typeface="Cambria Math" panose="02040503050406030204" pitchFamily="18" charset="0"/>
                          </a:rPr>
                        </m:ctrlPr>
                      </m:naryPr>
                      <m:sub>
                        <m:r>
                          <a:rPr lang="zh-CN" altLang="zh-CN" sz="1600">
                            <a:latin typeface="Cambria Math" panose="02040503050406030204" pitchFamily="18" charset="0"/>
                          </a:rPr>
                          <m:t>组员个数</m:t>
                        </m:r>
                      </m:sub>
                      <m:sup/>
                      <m:e>
                        <m:r>
                          <a:rPr lang="zh-CN" altLang="zh-CN" sz="1600">
                            <a:latin typeface="Cambria Math" panose="02040503050406030204" pitchFamily="18" charset="0"/>
                          </a:rPr>
                          <m:t>其他类工作耗费工时</m:t>
                        </m:r>
                      </m:e>
                    </m:nary>
                  </m:oMath>
                </a14:m>
                <a:endParaRPr lang="en-US" altLang="zh-CN" sz="1600" dirty="0"/>
              </a:p>
              <a:p>
                <a:pPr>
                  <a:buFont typeface="Wingdings" panose="05000000000000000000" pitchFamily="2" charset="2"/>
                  <a:buChar char="Ø"/>
                </a:pPr>
                <a:r>
                  <a:rPr lang="zh-CN" altLang="en-US" sz="1600" dirty="0"/>
                  <a:t>其中，暂定</a:t>
                </a:r>
                <a:r>
                  <a:rPr lang="en-US" altLang="zh-CN" sz="1600" dirty="0"/>
                  <a:t>w1 = w2 = 0.5</a:t>
                </a:r>
                <a:endParaRPr lang="zh-CN" altLang="en-US" sz="1600" dirty="0"/>
              </a:p>
            </p:txBody>
          </p:sp>
        </mc:Choice>
        <mc:Fallback xmlns="">
          <p:sp>
            <p:nvSpPr>
              <p:cNvPr id="4" name="内容占位符 3"/>
              <p:cNvSpPr>
                <a:spLocks noGrp="1" noRot="1" noChangeAspect="1" noMove="1" noResize="1" noEditPoints="1" noAdjustHandles="1" noChangeArrowheads="1" noChangeShapeType="1" noTextEdit="1"/>
              </p:cNvSpPr>
              <p:nvPr>
                <p:ph sz="half" idx="2"/>
              </p:nvPr>
            </p:nvSpPr>
            <p:spPr>
              <a:blipFill>
                <a:blip r:embed="rId3"/>
                <a:stretch>
                  <a:fillRect l="-513" t="-1065"/>
                </a:stretch>
              </a:blipFill>
            </p:spPr>
            <p:txBody>
              <a:bodyPr/>
              <a:lstStyle/>
              <a:p>
                <a:r>
                  <a:rPr lang="zh-CN" altLang="en-US">
                    <a:noFill/>
                  </a:rPr>
                  <a:t> </a:t>
                </a:r>
              </a:p>
            </p:txBody>
          </p:sp>
        </mc:Fallback>
      </mc:AlternateContent>
      <p:sp>
        <p:nvSpPr>
          <p:cNvPr id="5" name="文本占位符 4"/>
          <p:cNvSpPr>
            <a:spLocks noGrp="1"/>
          </p:cNvSpPr>
          <p:nvPr>
            <p:ph type="body" sz="quarter" idx="3"/>
          </p:nvPr>
        </p:nvSpPr>
        <p:spPr/>
        <p:txBody>
          <a:bodyPr/>
          <a:lstStyle/>
          <a:p>
            <a:r>
              <a:rPr lang="zh-CN" altLang="en-US" dirty="0" smtClean="0"/>
              <a:t>工作量统计分析报告</a:t>
            </a:r>
            <a:endParaRPr lang="zh-CN" altLang="en-US" dirty="0"/>
          </a:p>
        </p:txBody>
      </p:sp>
      <p:pic>
        <p:nvPicPr>
          <p:cNvPr id="7" name="内容占位符 6"/>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560584" y="2216150"/>
            <a:ext cx="4095270" cy="4006850"/>
          </a:xfrm>
        </p:spPr>
      </p:pic>
    </p:spTree>
    <p:extLst>
      <p:ext uri="{BB962C8B-B14F-4D97-AF65-F5344CB8AC3E}">
        <p14:creationId xmlns:p14="http://schemas.microsoft.com/office/powerpoint/2010/main" val="21496648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实验八：文档变更记录</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683084225"/>
              </p:ext>
            </p:extLst>
          </p:nvPr>
        </p:nvGraphicFramePr>
        <p:xfrm>
          <a:off x="1860331" y="1671145"/>
          <a:ext cx="8471338" cy="4550980"/>
        </p:xfrm>
        <a:graphic>
          <a:graphicData uri="http://schemas.openxmlformats.org/drawingml/2006/table">
            <a:tbl>
              <a:tblPr firstRow="1" bandRow="1">
                <a:tableStyleId>{073A0DAA-6AF3-43AB-8588-CEC1D06C72B9}</a:tableStyleId>
              </a:tblPr>
              <a:tblGrid>
                <a:gridCol w="984715">
                  <a:extLst>
                    <a:ext uri="{9D8B030D-6E8A-4147-A177-3AD203B41FA5}">
                      <a16:colId xmlns:a16="http://schemas.microsoft.com/office/drawing/2014/main" val="3117289705"/>
                    </a:ext>
                  </a:extLst>
                </a:gridCol>
                <a:gridCol w="1649337">
                  <a:extLst>
                    <a:ext uri="{9D8B030D-6E8A-4147-A177-3AD203B41FA5}">
                      <a16:colId xmlns:a16="http://schemas.microsoft.com/office/drawing/2014/main" val="2864514259"/>
                    </a:ext>
                  </a:extLst>
                </a:gridCol>
                <a:gridCol w="1650503">
                  <a:extLst>
                    <a:ext uri="{9D8B030D-6E8A-4147-A177-3AD203B41FA5}">
                      <a16:colId xmlns:a16="http://schemas.microsoft.com/office/drawing/2014/main" val="1519575781"/>
                    </a:ext>
                  </a:extLst>
                </a:gridCol>
                <a:gridCol w="1454957">
                  <a:extLst>
                    <a:ext uri="{9D8B030D-6E8A-4147-A177-3AD203B41FA5}">
                      <a16:colId xmlns:a16="http://schemas.microsoft.com/office/drawing/2014/main" val="2990476018"/>
                    </a:ext>
                  </a:extLst>
                </a:gridCol>
                <a:gridCol w="2731826">
                  <a:extLst>
                    <a:ext uri="{9D8B030D-6E8A-4147-A177-3AD203B41FA5}">
                      <a16:colId xmlns:a16="http://schemas.microsoft.com/office/drawing/2014/main" val="1278498840"/>
                    </a:ext>
                  </a:extLst>
                </a:gridCol>
              </a:tblGrid>
              <a:tr h="361545">
                <a:tc>
                  <a:txBody>
                    <a:bodyPr/>
                    <a:lstStyle/>
                    <a:p>
                      <a:pPr algn="ctr">
                        <a:lnSpc>
                          <a:spcPct val="150000"/>
                        </a:lnSpc>
                        <a:spcAft>
                          <a:spcPts val="0"/>
                        </a:spcAft>
                      </a:pPr>
                      <a:r>
                        <a:rPr lang="zh-CN" sz="1400" kern="100" dirty="0">
                          <a:effectLst/>
                        </a:rPr>
                        <a:t>版本</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400" kern="100">
                          <a:effectLst/>
                        </a:rPr>
                        <a:t>日期</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400" kern="100">
                          <a:effectLst/>
                        </a:rPr>
                        <a:t>修改人</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400" kern="100">
                          <a:effectLst/>
                        </a:rPr>
                        <a:t>修改章节</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400" kern="100">
                          <a:effectLst/>
                        </a:rPr>
                        <a:t>备注</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35906189"/>
                  </a:ext>
                </a:extLst>
              </a:tr>
              <a:tr h="765578">
                <a:tc>
                  <a:txBody>
                    <a:bodyPr/>
                    <a:lstStyle/>
                    <a:p>
                      <a:pPr algn="ctr">
                        <a:lnSpc>
                          <a:spcPct val="150000"/>
                        </a:lnSpc>
                        <a:spcAft>
                          <a:spcPts val="0"/>
                        </a:spcAft>
                      </a:pPr>
                      <a:r>
                        <a:rPr lang="en-US" sz="1400" kern="100">
                          <a:effectLst/>
                        </a:rPr>
                        <a:t>1.0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rPr>
                        <a:t>2020/3/30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400" kern="100" dirty="0">
                          <a:effectLst/>
                        </a:rPr>
                        <a:t>赵正阳</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400" kern="100">
                          <a:effectLst/>
                        </a:rPr>
                        <a:t>全文</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400" kern="100">
                          <a:effectLst/>
                        </a:rPr>
                        <a:t>完成初稿、统计实验准备和实验</a:t>
                      </a:r>
                      <a:r>
                        <a:rPr lang="en-US" sz="1400" kern="100">
                          <a:effectLst/>
                        </a:rPr>
                        <a:t>1</a:t>
                      </a:r>
                      <a:r>
                        <a:rPr lang="zh-CN" sz="1400" kern="100">
                          <a:effectLst/>
                        </a:rPr>
                        <a:t>的数据</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7803451"/>
                  </a:ext>
                </a:extLst>
              </a:tr>
              <a:tr h="765578">
                <a:tc>
                  <a:txBody>
                    <a:bodyPr/>
                    <a:lstStyle/>
                    <a:p>
                      <a:pPr algn="ctr">
                        <a:lnSpc>
                          <a:spcPct val="150000"/>
                        </a:lnSpc>
                        <a:spcAft>
                          <a:spcPts val="0"/>
                        </a:spcAft>
                      </a:pPr>
                      <a:r>
                        <a:rPr lang="en-US" sz="1400" kern="100">
                          <a:effectLst/>
                        </a:rPr>
                        <a:t>1.1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rPr>
                        <a:t>2020/4/24</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400" kern="100" dirty="0">
                          <a:effectLst/>
                        </a:rPr>
                        <a:t>赵正阳</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rPr>
                        <a:t>1.3</a:t>
                      </a:r>
                      <a:r>
                        <a:rPr lang="zh-CN" sz="1400" kern="100">
                          <a:effectLst/>
                        </a:rPr>
                        <a:t>、</a:t>
                      </a:r>
                      <a:r>
                        <a:rPr lang="en-US" sz="1400" kern="100">
                          <a:effectLst/>
                        </a:rPr>
                        <a:t>1.7</a:t>
                      </a:r>
                      <a:r>
                        <a:rPr lang="zh-CN" sz="1400" kern="100">
                          <a:effectLst/>
                        </a:rPr>
                        <a:t>、</a:t>
                      </a:r>
                      <a:r>
                        <a:rPr lang="en-US" sz="1400" kern="100">
                          <a:effectLst/>
                        </a:rPr>
                        <a:t>1.9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400" kern="100">
                          <a:effectLst/>
                        </a:rPr>
                        <a:t>完成实验</a:t>
                      </a:r>
                      <a:r>
                        <a:rPr lang="en-US" sz="1400" kern="100">
                          <a:effectLst/>
                        </a:rPr>
                        <a:t>2</a:t>
                      </a:r>
                      <a:r>
                        <a:rPr lang="zh-CN" sz="1400" kern="100">
                          <a:effectLst/>
                        </a:rPr>
                        <a:t>、实验</a:t>
                      </a:r>
                      <a:r>
                        <a:rPr lang="en-US" sz="1400" kern="100">
                          <a:effectLst/>
                        </a:rPr>
                        <a:t>6</a:t>
                      </a:r>
                      <a:r>
                        <a:rPr lang="zh-CN" sz="1400" kern="100">
                          <a:effectLst/>
                        </a:rPr>
                        <a:t>和实验</a:t>
                      </a:r>
                      <a:r>
                        <a:rPr lang="en-US" sz="1400" kern="100">
                          <a:effectLst/>
                        </a:rPr>
                        <a:t>8</a:t>
                      </a:r>
                      <a:r>
                        <a:rPr lang="zh-CN" sz="1400" kern="100">
                          <a:effectLst/>
                        </a:rPr>
                        <a:t>截至第</a:t>
                      </a:r>
                      <a:r>
                        <a:rPr lang="en-US" sz="1400" kern="100">
                          <a:effectLst/>
                        </a:rPr>
                        <a:t>8</a:t>
                      </a:r>
                      <a:r>
                        <a:rPr lang="zh-CN" sz="1400" kern="100">
                          <a:effectLst/>
                        </a:rPr>
                        <a:t>周的数据统计</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22004442"/>
                  </a:ext>
                </a:extLst>
              </a:tr>
              <a:tr h="765578">
                <a:tc>
                  <a:txBody>
                    <a:bodyPr/>
                    <a:lstStyle/>
                    <a:p>
                      <a:pPr algn="ctr">
                        <a:lnSpc>
                          <a:spcPct val="150000"/>
                        </a:lnSpc>
                        <a:spcAft>
                          <a:spcPts val="0"/>
                        </a:spcAft>
                      </a:pPr>
                      <a:r>
                        <a:rPr lang="en-US" sz="1400" kern="100">
                          <a:effectLst/>
                        </a:rPr>
                        <a:t>1.2</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rPr>
                        <a:t>2020/5/8</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400" kern="100" dirty="0">
                          <a:effectLst/>
                        </a:rPr>
                        <a:t>赵正阳</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rPr>
                        <a:t>1.4</a:t>
                      </a:r>
                      <a:r>
                        <a:rPr lang="zh-CN" sz="1400" kern="100">
                          <a:effectLst/>
                        </a:rPr>
                        <a:t>、</a:t>
                      </a:r>
                      <a:r>
                        <a:rPr lang="en-US" sz="1400" kern="100">
                          <a:effectLst/>
                        </a:rPr>
                        <a:t>1.7</a:t>
                      </a:r>
                      <a:r>
                        <a:rPr lang="zh-CN" sz="1400" kern="100">
                          <a:effectLst/>
                        </a:rPr>
                        <a:t>、</a:t>
                      </a:r>
                      <a:r>
                        <a:rPr lang="en-US" sz="1400" kern="100">
                          <a:effectLst/>
                        </a:rPr>
                        <a:t>1.9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400" kern="100">
                          <a:effectLst/>
                        </a:rPr>
                        <a:t>完成实验</a:t>
                      </a:r>
                      <a:r>
                        <a:rPr lang="en-US" sz="1400" kern="100">
                          <a:effectLst/>
                        </a:rPr>
                        <a:t>3</a:t>
                      </a:r>
                      <a:r>
                        <a:rPr lang="zh-CN" sz="1400" kern="100">
                          <a:effectLst/>
                        </a:rPr>
                        <a:t>、实验</a:t>
                      </a:r>
                      <a:r>
                        <a:rPr lang="en-US" sz="1400" kern="100">
                          <a:effectLst/>
                        </a:rPr>
                        <a:t>6</a:t>
                      </a:r>
                      <a:r>
                        <a:rPr lang="zh-CN" sz="1400" kern="100">
                          <a:effectLst/>
                        </a:rPr>
                        <a:t>和实验</a:t>
                      </a:r>
                      <a:r>
                        <a:rPr lang="en-US" sz="1400" kern="100">
                          <a:effectLst/>
                        </a:rPr>
                        <a:t>8</a:t>
                      </a:r>
                      <a:r>
                        <a:rPr lang="zh-CN" sz="1400" kern="100">
                          <a:effectLst/>
                        </a:rPr>
                        <a:t>截至第</a:t>
                      </a:r>
                      <a:r>
                        <a:rPr lang="en-US" sz="1400" kern="100">
                          <a:effectLst/>
                        </a:rPr>
                        <a:t>10</a:t>
                      </a:r>
                      <a:r>
                        <a:rPr lang="zh-CN" sz="1400" kern="100">
                          <a:effectLst/>
                        </a:rPr>
                        <a:t>周的数据统计</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55625396"/>
                  </a:ext>
                </a:extLst>
              </a:tr>
              <a:tr h="765578">
                <a:tc>
                  <a:txBody>
                    <a:bodyPr/>
                    <a:lstStyle/>
                    <a:p>
                      <a:pPr algn="ctr">
                        <a:lnSpc>
                          <a:spcPct val="150000"/>
                        </a:lnSpc>
                        <a:spcAft>
                          <a:spcPts val="0"/>
                        </a:spcAft>
                      </a:pPr>
                      <a:r>
                        <a:rPr lang="en-US" sz="1400" kern="100">
                          <a:effectLst/>
                        </a:rPr>
                        <a:t>1.3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rPr>
                        <a:t>2020/5/18</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400" kern="100" dirty="0">
                          <a:effectLst/>
                        </a:rPr>
                        <a:t>赵正阳</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rPr>
                        <a:t>1.4</a:t>
                      </a:r>
                      <a:r>
                        <a:rPr lang="zh-CN" sz="1400" kern="100">
                          <a:effectLst/>
                        </a:rPr>
                        <a:t>、</a:t>
                      </a:r>
                      <a:r>
                        <a:rPr lang="en-US" sz="1400" kern="100">
                          <a:effectLst/>
                        </a:rPr>
                        <a:t>1.5</a:t>
                      </a:r>
                      <a:r>
                        <a:rPr lang="zh-CN" sz="1400" kern="100">
                          <a:effectLst/>
                        </a:rPr>
                        <a:t>、</a:t>
                      </a:r>
                      <a:r>
                        <a:rPr lang="en-US" sz="1400" kern="100">
                          <a:effectLst/>
                        </a:rPr>
                        <a:t>1.7</a:t>
                      </a:r>
                      <a:r>
                        <a:rPr lang="zh-CN" sz="1400" kern="100">
                          <a:effectLst/>
                        </a:rPr>
                        <a:t>、</a:t>
                      </a:r>
                      <a:r>
                        <a:rPr lang="en-US" sz="1400" kern="100">
                          <a:effectLst/>
                        </a:rPr>
                        <a:t>1.9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400" kern="100">
                          <a:effectLst/>
                        </a:rPr>
                        <a:t>完成实验</a:t>
                      </a:r>
                      <a:r>
                        <a:rPr lang="en-US" sz="1400" kern="100">
                          <a:effectLst/>
                        </a:rPr>
                        <a:t>3</a:t>
                      </a:r>
                      <a:r>
                        <a:rPr lang="zh-CN" sz="1400" kern="100">
                          <a:effectLst/>
                        </a:rPr>
                        <a:t>、</a:t>
                      </a:r>
                      <a:r>
                        <a:rPr lang="en-US" sz="1400" kern="100">
                          <a:effectLst/>
                        </a:rPr>
                        <a:t>4</a:t>
                      </a:r>
                      <a:r>
                        <a:rPr lang="zh-CN" sz="1400" kern="100">
                          <a:effectLst/>
                        </a:rPr>
                        <a:t>、</a:t>
                      </a:r>
                      <a:r>
                        <a:rPr lang="en-US" sz="1400" kern="100">
                          <a:effectLst/>
                        </a:rPr>
                        <a:t>6</a:t>
                      </a:r>
                      <a:r>
                        <a:rPr lang="zh-CN" sz="1400" kern="100">
                          <a:effectLst/>
                        </a:rPr>
                        <a:t>、</a:t>
                      </a:r>
                      <a:r>
                        <a:rPr lang="en-US" sz="1400" kern="100">
                          <a:effectLst/>
                        </a:rPr>
                        <a:t>8</a:t>
                      </a:r>
                      <a:r>
                        <a:rPr lang="zh-CN" sz="1400" kern="100">
                          <a:effectLst/>
                        </a:rPr>
                        <a:t>截至第</a:t>
                      </a:r>
                      <a:r>
                        <a:rPr lang="en-US" sz="1400" kern="100">
                          <a:effectLst/>
                        </a:rPr>
                        <a:t>12</a:t>
                      </a:r>
                      <a:r>
                        <a:rPr lang="zh-CN" sz="1400" kern="100">
                          <a:effectLst/>
                        </a:rPr>
                        <a:t>周的数据统计</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27294837"/>
                  </a:ext>
                </a:extLst>
              </a:tr>
              <a:tr h="765578">
                <a:tc>
                  <a:txBody>
                    <a:bodyPr/>
                    <a:lstStyle/>
                    <a:p>
                      <a:pPr algn="ctr">
                        <a:lnSpc>
                          <a:spcPct val="150000"/>
                        </a:lnSpc>
                        <a:spcAft>
                          <a:spcPts val="0"/>
                        </a:spcAft>
                      </a:pPr>
                      <a:r>
                        <a:rPr lang="en-US" sz="1400" kern="100">
                          <a:effectLst/>
                        </a:rPr>
                        <a:t>1.4</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rPr>
                        <a:t>2020/5/29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400" kern="100" dirty="0">
                          <a:effectLst/>
                        </a:rPr>
                        <a:t>赵正阳</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rPr>
                        <a:t>1.5</a:t>
                      </a:r>
                      <a:r>
                        <a:rPr lang="zh-CN" sz="1400" kern="100">
                          <a:effectLst/>
                        </a:rPr>
                        <a:t>、</a:t>
                      </a:r>
                      <a:r>
                        <a:rPr lang="en-US" sz="1400" kern="100">
                          <a:effectLst/>
                        </a:rPr>
                        <a:t>1.6</a:t>
                      </a:r>
                      <a:r>
                        <a:rPr lang="zh-CN" sz="1400" kern="100">
                          <a:effectLst/>
                        </a:rPr>
                        <a:t>、</a:t>
                      </a:r>
                      <a:r>
                        <a:rPr lang="en-US" sz="1400" kern="100">
                          <a:effectLst/>
                        </a:rPr>
                        <a:t>1.7</a:t>
                      </a:r>
                      <a:r>
                        <a:rPr lang="zh-CN" sz="1400" kern="100">
                          <a:effectLst/>
                        </a:rPr>
                        <a:t>、</a:t>
                      </a:r>
                      <a:r>
                        <a:rPr lang="en-US" sz="1400" kern="100">
                          <a:effectLst/>
                        </a:rPr>
                        <a:t>1.9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400" kern="100">
                          <a:effectLst/>
                        </a:rPr>
                        <a:t>完成实验</a:t>
                      </a:r>
                      <a:r>
                        <a:rPr lang="en-US" sz="1400" kern="100">
                          <a:effectLst/>
                        </a:rPr>
                        <a:t>4</a:t>
                      </a:r>
                      <a:r>
                        <a:rPr lang="zh-CN" sz="1400" kern="100">
                          <a:effectLst/>
                        </a:rPr>
                        <a:t>、</a:t>
                      </a:r>
                      <a:r>
                        <a:rPr lang="en-US" sz="1400" kern="100">
                          <a:effectLst/>
                        </a:rPr>
                        <a:t>5</a:t>
                      </a:r>
                      <a:r>
                        <a:rPr lang="zh-CN" sz="1400" kern="100">
                          <a:effectLst/>
                        </a:rPr>
                        <a:t>、</a:t>
                      </a:r>
                      <a:r>
                        <a:rPr lang="en-US" sz="1400" kern="100">
                          <a:effectLst/>
                        </a:rPr>
                        <a:t>6</a:t>
                      </a:r>
                      <a:r>
                        <a:rPr lang="zh-CN" sz="1400" kern="100">
                          <a:effectLst/>
                        </a:rPr>
                        <a:t>、</a:t>
                      </a:r>
                      <a:r>
                        <a:rPr lang="en-US" sz="1400" kern="100">
                          <a:effectLst/>
                        </a:rPr>
                        <a:t>8</a:t>
                      </a:r>
                      <a:r>
                        <a:rPr lang="zh-CN" sz="1400" kern="100">
                          <a:effectLst/>
                        </a:rPr>
                        <a:t>截至第</a:t>
                      </a:r>
                      <a:r>
                        <a:rPr lang="en-US" sz="1400" kern="100">
                          <a:effectLst/>
                        </a:rPr>
                        <a:t>13</a:t>
                      </a:r>
                      <a:r>
                        <a:rPr lang="zh-CN" sz="1400" kern="100">
                          <a:effectLst/>
                        </a:rPr>
                        <a:t>周的数据统计</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7256525"/>
                  </a:ext>
                </a:extLst>
              </a:tr>
              <a:tr h="361545">
                <a:tc>
                  <a:txBody>
                    <a:bodyPr/>
                    <a:lstStyle/>
                    <a:p>
                      <a:pPr algn="ctr">
                        <a:lnSpc>
                          <a:spcPct val="150000"/>
                        </a:lnSpc>
                        <a:spcAft>
                          <a:spcPts val="0"/>
                        </a:spcAft>
                      </a:pPr>
                      <a:r>
                        <a:rPr lang="en-US" sz="1400" kern="100">
                          <a:effectLst/>
                        </a:rPr>
                        <a:t>2.0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rPr>
                        <a:t>2020/6/4</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400" kern="100" dirty="0">
                          <a:effectLst/>
                        </a:rPr>
                        <a:t>赵正阳</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400" kern="100">
                          <a:effectLst/>
                        </a:rPr>
                        <a:t>全文</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400" kern="100" dirty="0">
                          <a:effectLst/>
                        </a:rPr>
                        <a:t>增加引言，完善内容，完成总结</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54369003"/>
                  </a:ext>
                </a:extLst>
              </a:tr>
            </a:tbl>
          </a:graphicData>
        </a:graphic>
      </p:graphicFrame>
    </p:spTree>
    <p:extLst>
      <p:ext uri="{BB962C8B-B14F-4D97-AF65-F5344CB8AC3E}">
        <p14:creationId xmlns:p14="http://schemas.microsoft.com/office/powerpoint/2010/main" val="32189943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实验八：工作量统计说明</a:t>
            </a:r>
            <a:endParaRPr lang="zh-CN" altLang="en-US" dirty="0"/>
          </a:p>
        </p:txBody>
      </p:sp>
      <p:sp>
        <p:nvSpPr>
          <p:cNvPr id="3" name="内容占位符 2"/>
          <p:cNvSpPr>
            <a:spLocks noGrp="1"/>
          </p:cNvSpPr>
          <p:nvPr>
            <p:ph sz="half" idx="1"/>
          </p:nvPr>
        </p:nvSpPr>
        <p:spPr/>
        <p:txBody>
          <a:bodyPr>
            <a:normAutofit/>
          </a:bodyPr>
          <a:lstStyle/>
          <a:p>
            <a:pPr>
              <a:lnSpc>
                <a:spcPct val="150000"/>
              </a:lnSpc>
              <a:spcBef>
                <a:spcPts val="0"/>
              </a:spcBef>
              <a:spcAft>
                <a:spcPts val="0"/>
              </a:spcAft>
              <a:buFont typeface="Wingdings" panose="05000000000000000000" pitchFamily="2" charset="2"/>
              <a:buChar char="Ø"/>
            </a:pPr>
            <a:r>
              <a:rPr lang="zh-CN" altLang="zh-CN" dirty="0"/>
              <a:t>主要包括文档字数和图表数、代码行数以及其他工时</a:t>
            </a:r>
            <a:r>
              <a:rPr lang="en-US" altLang="zh-CN" dirty="0"/>
              <a:t>3</a:t>
            </a:r>
            <a:r>
              <a:rPr lang="zh-CN" altLang="zh-CN" dirty="0" smtClean="0"/>
              <a:t>类</a:t>
            </a:r>
            <a:endParaRPr lang="en-US" altLang="zh-CN" dirty="0" smtClean="0"/>
          </a:p>
          <a:p>
            <a:pPr>
              <a:lnSpc>
                <a:spcPct val="150000"/>
              </a:lnSpc>
              <a:spcBef>
                <a:spcPts val="0"/>
              </a:spcBef>
              <a:spcAft>
                <a:spcPts val="0"/>
              </a:spcAft>
              <a:buFont typeface="Wingdings" panose="05000000000000000000" pitchFamily="2" charset="2"/>
              <a:buChar char="Ø"/>
            </a:pPr>
            <a:r>
              <a:rPr lang="zh-CN" altLang="en-US" dirty="0"/>
              <a:t>其他</a:t>
            </a:r>
            <a:r>
              <a:rPr lang="zh-CN" altLang="en-US" dirty="0" smtClean="0"/>
              <a:t>工时（</a:t>
            </a:r>
            <a:r>
              <a:rPr lang="zh-CN" altLang="en-US" dirty="0"/>
              <a:t>例如文档整合</a:t>
            </a:r>
            <a:r>
              <a:rPr lang="zh-CN" altLang="en-US" dirty="0" smtClean="0"/>
              <a:t>）与</a:t>
            </a:r>
            <a:r>
              <a:rPr lang="zh-CN" altLang="en-US" dirty="0"/>
              <a:t>文档字数和代码行数所代表的是不同的</a:t>
            </a:r>
            <a:r>
              <a:rPr lang="zh-CN" altLang="en-US" dirty="0" smtClean="0"/>
              <a:t>工作</a:t>
            </a:r>
            <a:endParaRPr lang="en-US" altLang="zh-CN" dirty="0" smtClean="0"/>
          </a:p>
          <a:p>
            <a:pPr>
              <a:lnSpc>
                <a:spcPct val="150000"/>
              </a:lnSpc>
              <a:spcBef>
                <a:spcPts val="0"/>
              </a:spcBef>
              <a:spcAft>
                <a:spcPts val="0"/>
              </a:spcAft>
              <a:buFont typeface="Wingdings" panose="05000000000000000000" pitchFamily="2" charset="2"/>
              <a:buChar char="Ø"/>
            </a:pPr>
            <a:r>
              <a:rPr lang="zh-CN" altLang="en-US" dirty="0" smtClean="0"/>
              <a:t>仅统计括</a:t>
            </a:r>
            <a:r>
              <a:rPr lang="zh-CN" altLang="en-US" dirty="0"/>
              <a:t>各组员不同的</a:t>
            </a:r>
            <a:r>
              <a:rPr lang="zh-CN" altLang="en-US" dirty="0" smtClean="0"/>
              <a:t>工作，</a:t>
            </a:r>
            <a:r>
              <a:rPr lang="zh-CN" altLang="en-US" dirty="0"/>
              <a:t>而所有组员相同的</a:t>
            </a:r>
            <a:r>
              <a:rPr lang="zh-CN" altLang="en-US" dirty="0" smtClean="0"/>
              <a:t>工作已</a:t>
            </a:r>
            <a:r>
              <a:rPr lang="zh-CN" altLang="en-US" dirty="0"/>
              <a:t>在工作日志及实验</a:t>
            </a:r>
            <a:r>
              <a:rPr lang="en-US" altLang="zh-CN" dirty="0"/>
              <a:t>6</a:t>
            </a:r>
            <a:r>
              <a:rPr lang="zh-CN" altLang="en-US" dirty="0"/>
              <a:t>文档</a:t>
            </a:r>
            <a:r>
              <a:rPr lang="en-US" altLang="zh-CN" dirty="0" smtClean="0"/>
              <a:t>《</a:t>
            </a:r>
            <a:r>
              <a:rPr lang="zh-CN" altLang="en-US" dirty="0" smtClean="0"/>
              <a:t>进度控制分析报告</a:t>
            </a:r>
            <a:r>
              <a:rPr lang="en-US" altLang="zh-CN" dirty="0" smtClean="0"/>
              <a:t>》</a:t>
            </a:r>
            <a:r>
              <a:rPr lang="zh-CN" altLang="en-US" dirty="0" smtClean="0"/>
              <a:t>中体现，不计入统计</a:t>
            </a:r>
            <a:endParaRPr lang="zh-CN" altLang="en-US" dirty="0"/>
          </a:p>
        </p:txBody>
      </p:sp>
      <p:graphicFrame>
        <p:nvGraphicFramePr>
          <p:cNvPr id="5" name="内容占位符 4"/>
          <p:cNvGraphicFramePr>
            <a:graphicFrameLocks noGrp="1"/>
          </p:cNvGraphicFramePr>
          <p:nvPr>
            <p:ph sz="half" idx="2"/>
            <p:extLst>
              <p:ext uri="{D42A27DB-BD31-4B8C-83A1-F6EECF244321}">
                <p14:modId xmlns:p14="http://schemas.microsoft.com/office/powerpoint/2010/main" val="1328822279"/>
              </p:ext>
            </p:extLst>
          </p:nvPr>
        </p:nvGraphicFramePr>
        <p:xfrm>
          <a:off x="6230938" y="1744716"/>
          <a:ext cx="4754562" cy="4298733"/>
        </p:xfrm>
        <a:graphic>
          <a:graphicData uri="http://schemas.openxmlformats.org/drawingml/2006/table">
            <a:tbl>
              <a:tblPr firstCol="1" bandRow="1">
                <a:tableStyleId>{073A0DAA-6AF3-43AB-8588-CEC1D06C72B9}</a:tableStyleId>
              </a:tblPr>
              <a:tblGrid>
                <a:gridCol w="792045">
                  <a:extLst>
                    <a:ext uri="{9D8B030D-6E8A-4147-A177-3AD203B41FA5}">
                      <a16:colId xmlns:a16="http://schemas.microsoft.com/office/drawing/2014/main" val="3627699766"/>
                    </a:ext>
                  </a:extLst>
                </a:gridCol>
                <a:gridCol w="792045">
                  <a:extLst>
                    <a:ext uri="{9D8B030D-6E8A-4147-A177-3AD203B41FA5}">
                      <a16:colId xmlns:a16="http://schemas.microsoft.com/office/drawing/2014/main" val="3443078860"/>
                    </a:ext>
                  </a:extLst>
                </a:gridCol>
                <a:gridCol w="792618">
                  <a:extLst>
                    <a:ext uri="{9D8B030D-6E8A-4147-A177-3AD203B41FA5}">
                      <a16:colId xmlns:a16="http://schemas.microsoft.com/office/drawing/2014/main" val="609553766"/>
                    </a:ext>
                  </a:extLst>
                </a:gridCol>
                <a:gridCol w="792618">
                  <a:extLst>
                    <a:ext uri="{9D8B030D-6E8A-4147-A177-3AD203B41FA5}">
                      <a16:colId xmlns:a16="http://schemas.microsoft.com/office/drawing/2014/main" val="1845615090"/>
                    </a:ext>
                  </a:extLst>
                </a:gridCol>
                <a:gridCol w="792618">
                  <a:extLst>
                    <a:ext uri="{9D8B030D-6E8A-4147-A177-3AD203B41FA5}">
                      <a16:colId xmlns:a16="http://schemas.microsoft.com/office/drawing/2014/main" val="2468428377"/>
                    </a:ext>
                  </a:extLst>
                </a:gridCol>
                <a:gridCol w="792618">
                  <a:extLst>
                    <a:ext uri="{9D8B030D-6E8A-4147-A177-3AD203B41FA5}">
                      <a16:colId xmlns:a16="http://schemas.microsoft.com/office/drawing/2014/main" val="264387632"/>
                    </a:ext>
                  </a:extLst>
                </a:gridCol>
              </a:tblGrid>
              <a:tr h="477637">
                <a:tc>
                  <a:txBody>
                    <a:bodyPr/>
                    <a:lstStyle/>
                    <a:p>
                      <a:pPr algn="ctr">
                        <a:lnSpc>
                          <a:spcPct val="150000"/>
                        </a:lnSpc>
                        <a:spcAft>
                          <a:spcPts val="0"/>
                        </a:spcAft>
                      </a:pPr>
                      <a:r>
                        <a:rPr lang="zh-CN" sz="1100" kern="100">
                          <a:effectLst/>
                        </a:rPr>
                        <a:t>姓名</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tc>
                  <a:txBody>
                    <a:bodyPr/>
                    <a:lstStyle/>
                    <a:p>
                      <a:pPr algn="ctr">
                        <a:lnSpc>
                          <a:spcPct val="150000"/>
                        </a:lnSpc>
                        <a:spcAft>
                          <a:spcPts val="0"/>
                        </a:spcAft>
                      </a:pPr>
                      <a:r>
                        <a:rPr lang="en-US" altLang="zh-CN" sz="1100" kern="100" dirty="0" smtClean="0">
                          <a:effectLst/>
                        </a:rPr>
                        <a:t>A</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tc>
                  <a:txBody>
                    <a:bodyPr/>
                    <a:lstStyle/>
                    <a:p>
                      <a:pPr algn="ctr">
                        <a:lnSpc>
                          <a:spcPct val="150000"/>
                        </a:lnSpc>
                        <a:spcAft>
                          <a:spcPts val="0"/>
                        </a:spcAft>
                      </a:pPr>
                      <a:r>
                        <a:rPr lang="en-US" altLang="zh-CN" sz="1100" kern="100" dirty="0" smtClean="0">
                          <a:effectLst/>
                        </a:rPr>
                        <a:t>B</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tc>
                  <a:txBody>
                    <a:bodyPr/>
                    <a:lstStyle/>
                    <a:p>
                      <a:pPr algn="ctr">
                        <a:lnSpc>
                          <a:spcPct val="150000"/>
                        </a:lnSpc>
                        <a:spcAft>
                          <a:spcPts val="0"/>
                        </a:spcAft>
                      </a:pPr>
                      <a:r>
                        <a:rPr lang="en-US" altLang="zh-CN" sz="1100" kern="100" dirty="0" smtClean="0">
                          <a:effectLst/>
                        </a:rPr>
                        <a:t>C</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tc>
                  <a:txBody>
                    <a:bodyPr/>
                    <a:lstStyle/>
                    <a:p>
                      <a:pPr algn="ctr">
                        <a:lnSpc>
                          <a:spcPct val="150000"/>
                        </a:lnSpc>
                        <a:spcAft>
                          <a:spcPts val="0"/>
                        </a:spcAft>
                      </a:pPr>
                      <a:r>
                        <a:rPr lang="en-US" altLang="zh-CN" sz="1100" kern="100" dirty="0" smtClean="0">
                          <a:effectLst/>
                        </a:rPr>
                        <a:t>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tc>
                  <a:txBody>
                    <a:bodyPr/>
                    <a:lstStyle/>
                    <a:p>
                      <a:pPr algn="ctr">
                        <a:lnSpc>
                          <a:spcPct val="150000"/>
                        </a:lnSpc>
                        <a:spcAft>
                          <a:spcPts val="0"/>
                        </a:spcAft>
                      </a:pPr>
                      <a:r>
                        <a:rPr lang="en-US" altLang="zh-CN" sz="1100" kern="100" dirty="0" smtClean="0">
                          <a:effectLst/>
                        </a:rPr>
                        <a:t>E</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extLst>
                  <a:ext uri="{0D108BD9-81ED-4DB2-BD59-A6C34878D82A}">
                    <a16:rowId xmlns:a16="http://schemas.microsoft.com/office/drawing/2014/main" val="132172115"/>
                  </a:ext>
                </a:extLst>
              </a:tr>
              <a:tr h="1432911">
                <a:tc>
                  <a:txBody>
                    <a:bodyPr/>
                    <a:lstStyle/>
                    <a:p>
                      <a:pPr algn="ctr">
                        <a:lnSpc>
                          <a:spcPct val="150000"/>
                        </a:lnSpc>
                        <a:spcAft>
                          <a:spcPts val="0"/>
                        </a:spcAft>
                      </a:pPr>
                      <a:r>
                        <a:rPr lang="zh-CN" sz="1100" kern="100">
                          <a:effectLst/>
                        </a:rPr>
                        <a:t>分工</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tc>
                  <a:txBody>
                    <a:bodyPr/>
                    <a:lstStyle/>
                    <a:p>
                      <a:pPr algn="ctr">
                        <a:lnSpc>
                          <a:spcPct val="150000"/>
                        </a:lnSpc>
                        <a:spcAft>
                          <a:spcPts val="0"/>
                        </a:spcAft>
                      </a:pPr>
                      <a:r>
                        <a:rPr lang="zh-CN" sz="1100" kern="100">
                          <a:effectLst/>
                        </a:rPr>
                        <a:t>项目简介、组员介绍</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tc>
                  <a:txBody>
                    <a:bodyPr/>
                    <a:lstStyle/>
                    <a:p>
                      <a:pPr algn="ctr">
                        <a:lnSpc>
                          <a:spcPct val="150000"/>
                        </a:lnSpc>
                        <a:spcAft>
                          <a:spcPts val="0"/>
                        </a:spcAft>
                      </a:pPr>
                      <a:r>
                        <a:rPr lang="en-US" sz="1100" kern="100">
                          <a:effectLst/>
                        </a:rPr>
                        <a:t>Web UI</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tc>
                  <a:txBody>
                    <a:bodyPr/>
                    <a:lstStyle/>
                    <a:p>
                      <a:pPr algn="ctr">
                        <a:lnSpc>
                          <a:spcPct val="150000"/>
                        </a:lnSpc>
                        <a:spcAft>
                          <a:spcPts val="0"/>
                        </a:spcAft>
                      </a:pPr>
                      <a:r>
                        <a:rPr lang="zh-CN" sz="1100" kern="100">
                          <a:effectLst/>
                        </a:rPr>
                        <a:t>反爬虫</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tc>
                  <a:txBody>
                    <a:bodyPr/>
                    <a:lstStyle/>
                    <a:p>
                      <a:pPr algn="ctr">
                        <a:lnSpc>
                          <a:spcPct val="150000"/>
                        </a:lnSpc>
                        <a:spcAft>
                          <a:spcPts val="0"/>
                        </a:spcAft>
                      </a:pPr>
                      <a:r>
                        <a:rPr lang="zh-CN" sz="1100" kern="100">
                          <a:effectLst/>
                        </a:rPr>
                        <a:t>分布式</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tc>
                  <a:txBody>
                    <a:bodyPr/>
                    <a:lstStyle/>
                    <a:p>
                      <a:pPr algn="ctr">
                        <a:lnSpc>
                          <a:spcPct val="150000"/>
                        </a:lnSpc>
                        <a:spcAft>
                          <a:spcPts val="0"/>
                        </a:spcAft>
                      </a:pPr>
                      <a:r>
                        <a:rPr lang="zh-CN" sz="1100" kern="100">
                          <a:effectLst/>
                        </a:rPr>
                        <a:t>整体计划、贡献率计算公式</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extLst>
                  <a:ext uri="{0D108BD9-81ED-4DB2-BD59-A6C34878D82A}">
                    <a16:rowId xmlns:a16="http://schemas.microsoft.com/office/drawing/2014/main" val="3384315819"/>
                  </a:ext>
                </a:extLst>
              </a:tr>
              <a:tr h="1432911">
                <a:tc>
                  <a:txBody>
                    <a:bodyPr/>
                    <a:lstStyle/>
                    <a:p>
                      <a:pPr algn="ctr">
                        <a:lnSpc>
                          <a:spcPct val="150000"/>
                        </a:lnSpc>
                        <a:spcAft>
                          <a:spcPts val="0"/>
                        </a:spcAft>
                      </a:pPr>
                      <a:r>
                        <a:rPr lang="zh-CN" sz="1100" kern="100">
                          <a:effectLst/>
                        </a:rPr>
                        <a:t>项目计划书完成字数</a:t>
                      </a:r>
                      <a:r>
                        <a:rPr lang="en-US" sz="1100" kern="100">
                          <a:effectLst/>
                        </a:rPr>
                        <a:t>/</a:t>
                      </a:r>
                      <a:r>
                        <a:rPr lang="zh-CN" sz="1100" kern="100">
                          <a:effectLst/>
                        </a:rPr>
                        <a:t>图表数</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tc>
                  <a:txBody>
                    <a:bodyPr/>
                    <a:lstStyle/>
                    <a:p>
                      <a:pPr algn="ctr">
                        <a:lnSpc>
                          <a:spcPct val="150000"/>
                        </a:lnSpc>
                        <a:spcAft>
                          <a:spcPts val="0"/>
                        </a:spcAft>
                      </a:pPr>
                      <a:r>
                        <a:rPr lang="en-US" sz="1100" kern="100">
                          <a:effectLst/>
                        </a:rPr>
                        <a:t>1236/1</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tc>
                  <a:txBody>
                    <a:bodyPr/>
                    <a:lstStyle/>
                    <a:p>
                      <a:pPr algn="ctr">
                        <a:lnSpc>
                          <a:spcPct val="150000"/>
                        </a:lnSpc>
                        <a:spcAft>
                          <a:spcPts val="0"/>
                        </a:spcAft>
                      </a:pPr>
                      <a:r>
                        <a:rPr lang="en-US" sz="1100" kern="100">
                          <a:effectLst/>
                        </a:rPr>
                        <a:t>184/3</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tc>
                  <a:txBody>
                    <a:bodyPr/>
                    <a:lstStyle/>
                    <a:p>
                      <a:pPr algn="ctr">
                        <a:lnSpc>
                          <a:spcPct val="150000"/>
                        </a:lnSpc>
                        <a:spcAft>
                          <a:spcPts val="0"/>
                        </a:spcAft>
                      </a:pPr>
                      <a:r>
                        <a:rPr lang="en-US" sz="1100" kern="100">
                          <a:effectLst/>
                        </a:rPr>
                        <a:t>2207/4</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tc>
                  <a:txBody>
                    <a:bodyPr/>
                    <a:lstStyle/>
                    <a:p>
                      <a:pPr algn="ctr">
                        <a:lnSpc>
                          <a:spcPct val="150000"/>
                        </a:lnSpc>
                        <a:spcAft>
                          <a:spcPts val="0"/>
                        </a:spcAft>
                      </a:pPr>
                      <a:r>
                        <a:rPr lang="en-US" sz="1100" kern="100">
                          <a:effectLst/>
                        </a:rPr>
                        <a:t>788/1</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tc>
                  <a:txBody>
                    <a:bodyPr/>
                    <a:lstStyle/>
                    <a:p>
                      <a:pPr algn="ctr">
                        <a:lnSpc>
                          <a:spcPct val="150000"/>
                        </a:lnSpc>
                        <a:spcAft>
                          <a:spcPts val="0"/>
                        </a:spcAft>
                      </a:pPr>
                      <a:r>
                        <a:rPr lang="en-US" sz="1100" kern="100">
                          <a:effectLst/>
                        </a:rPr>
                        <a:t>679/1</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extLst>
                  <a:ext uri="{0D108BD9-81ED-4DB2-BD59-A6C34878D82A}">
                    <a16:rowId xmlns:a16="http://schemas.microsoft.com/office/drawing/2014/main" val="2392226872"/>
                  </a:ext>
                </a:extLst>
              </a:tr>
              <a:tr h="477637">
                <a:tc>
                  <a:txBody>
                    <a:bodyPr/>
                    <a:lstStyle/>
                    <a:p>
                      <a:pPr algn="ctr">
                        <a:lnSpc>
                          <a:spcPct val="150000"/>
                        </a:lnSpc>
                        <a:spcAft>
                          <a:spcPts val="0"/>
                        </a:spcAft>
                      </a:pPr>
                      <a:r>
                        <a:rPr lang="zh-CN" sz="1100" kern="100">
                          <a:effectLst/>
                        </a:rPr>
                        <a:t>其他工作</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tc>
                  <a:txBody>
                    <a:bodyPr/>
                    <a:lstStyle/>
                    <a:p>
                      <a:pPr algn="ctr">
                        <a:lnSpc>
                          <a:spcPct val="150000"/>
                        </a:lnSpc>
                        <a:spcAft>
                          <a:spcPts val="0"/>
                        </a:spcAft>
                      </a:pPr>
                      <a:r>
                        <a:rPr lang="zh-CN" sz="1100" kern="100">
                          <a:effectLst/>
                        </a:rPr>
                        <a:t>初稿整合</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tc>
                  <a:txBody>
                    <a:bodyPr/>
                    <a:lstStyle/>
                    <a:p>
                      <a:pPr algn="ctr">
                        <a:lnSpc>
                          <a:spcPct val="150000"/>
                        </a:lnSpc>
                        <a:spcAft>
                          <a:spcPts val="0"/>
                        </a:spcAft>
                      </a:pPr>
                      <a:r>
                        <a:rPr lang="en-US" sz="1100" kern="100">
                          <a:effectLst/>
                        </a:rPr>
                        <a:t> </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tc>
                  <a:txBody>
                    <a:bodyPr/>
                    <a:lstStyle/>
                    <a:p>
                      <a:pPr algn="ctr">
                        <a:lnSpc>
                          <a:spcPct val="150000"/>
                        </a:lnSpc>
                        <a:spcAft>
                          <a:spcPts val="0"/>
                        </a:spcAft>
                      </a:pPr>
                      <a:r>
                        <a:rPr lang="en-US" sz="1100" kern="100">
                          <a:effectLst/>
                        </a:rPr>
                        <a:t> </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tc>
                  <a:txBody>
                    <a:bodyPr/>
                    <a:lstStyle/>
                    <a:p>
                      <a:pPr algn="ctr">
                        <a:lnSpc>
                          <a:spcPct val="150000"/>
                        </a:lnSpc>
                        <a:spcAft>
                          <a:spcPts val="0"/>
                        </a:spcAft>
                      </a:pPr>
                      <a:r>
                        <a:rPr lang="en-US" sz="1100" kern="100">
                          <a:effectLst/>
                        </a:rPr>
                        <a:t> </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tc>
                  <a:txBody>
                    <a:bodyPr/>
                    <a:lstStyle/>
                    <a:p>
                      <a:pPr algn="ctr">
                        <a:lnSpc>
                          <a:spcPct val="150000"/>
                        </a:lnSpc>
                        <a:spcAft>
                          <a:spcPts val="0"/>
                        </a:spcAft>
                      </a:pPr>
                      <a:r>
                        <a:rPr lang="en-US" sz="1100" kern="100">
                          <a:effectLst/>
                        </a:rPr>
                        <a:t> </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extLst>
                  <a:ext uri="{0D108BD9-81ED-4DB2-BD59-A6C34878D82A}">
                    <a16:rowId xmlns:a16="http://schemas.microsoft.com/office/drawing/2014/main" val="1834122554"/>
                  </a:ext>
                </a:extLst>
              </a:tr>
              <a:tr h="477637">
                <a:tc>
                  <a:txBody>
                    <a:bodyPr/>
                    <a:lstStyle/>
                    <a:p>
                      <a:pPr algn="ctr">
                        <a:lnSpc>
                          <a:spcPct val="150000"/>
                        </a:lnSpc>
                        <a:spcAft>
                          <a:spcPts val="0"/>
                        </a:spcAft>
                      </a:pPr>
                      <a:r>
                        <a:rPr lang="zh-CN" sz="1100" kern="100">
                          <a:effectLst/>
                        </a:rPr>
                        <a:t>工时</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tc>
                  <a:txBody>
                    <a:bodyPr/>
                    <a:lstStyle/>
                    <a:p>
                      <a:pPr algn="ctr">
                        <a:lnSpc>
                          <a:spcPct val="150000"/>
                        </a:lnSpc>
                        <a:spcAft>
                          <a:spcPts val="0"/>
                        </a:spcAft>
                      </a:pPr>
                      <a:r>
                        <a:rPr lang="en-US" sz="1100" kern="100">
                          <a:effectLst/>
                        </a:rPr>
                        <a:t>1 h</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tc>
                  <a:txBody>
                    <a:bodyPr/>
                    <a:lstStyle/>
                    <a:p>
                      <a:pPr algn="ctr">
                        <a:lnSpc>
                          <a:spcPct val="150000"/>
                        </a:lnSpc>
                        <a:spcAft>
                          <a:spcPts val="0"/>
                        </a:spcAft>
                      </a:pPr>
                      <a:r>
                        <a:rPr lang="en-US" sz="1100" kern="100">
                          <a:effectLst/>
                        </a:rPr>
                        <a:t> </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tc>
                  <a:txBody>
                    <a:bodyPr/>
                    <a:lstStyle/>
                    <a:p>
                      <a:pPr algn="ctr">
                        <a:lnSpc>
                          <a:spcPct val="150000"/>
                        </a:lnSpc>
                        <a:spcAft>
                          <a:spcPts val="0"/>
                        </a:spcAft>
                      </a:pPr>
                      <a:r>
                        <a:rPr lang="en-US" sz="1100" kern="100">
                          <a:effectLst/>
                        </a:rPr>
                        <a:t> </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tc>
                  <a:txBody>
                    <a:bodyPr/>
                    <a:lstStyle/>
                    <a:p>
                      <a:pPr algn="ctr">
                        <a:lnSpc>
                          <a:spcPct val="150000"/>
                        </a:lnSpc>
                        <a:spcAft>
                          <a:spcPts val="0"/>
                        </a:spcAft>
                      </a:pPr>
                      <a:r>
                        <a:rPr lang="en-US" sz="1100" kern="100">
                          <a:effectLst/>
                        </a:rPr>
                        <a:t> </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tc>
                  <a:txBody>
                    <a:bodyPr/>
                    <a:lstStyle/>
                    <a:p>
                      <a:pPr algn="ctr">
                        <a:lnSpc>
                          <a:spcPct val="150000"/>
                        </a:lnSpc>
                        <a:spcAft>
                          <a:spcPts val="0"/>
                        </a:spcAft>
                      </a:pPr>
                      <a:r>
                        <a:rPr lang="en-US" sz="1100" kern="100" dirty="0">
                          <a:effectLst/>
                        </a:rPr>
                        <a:t> </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1896" marR="61896" marT="0" marB="0" anchor="ctr"/>
                </a:tc>
                <a:extLst>
                  <a:ext uri="{0D108BD9-81ED-4DB2-BD59-A6C34878D82A}">
                    <a16:rowId xmlns:a16="http://schemas.microsoft.com/office/drawing/2014/main" val="627880323"/>
                  </a:ext>
                </a:extLst>
              </a:tr>
            </a:tbl>
          </a:graphicData>
        </a:graphic>
      </p:graphicFrame>
    </p:spTree>
    <p:extLst>
      <p:ext uri="{BB962C8B-B14F-4D97-AF65-F5344CB8AC3E}">
        <p14:creationId xmlns:p14="http://schemas.microsoft.com/office/powerpoint/2010/main" val="1499116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实验八：需求评审工作量对比</a:t>
            </a:r>
            <a:endParaRPr lang="zh-CN" altLang="en-US" dirty="0"/>
          </a:p>
        </p:txBody>
      </p:sp>
      <p:sp>
        <p:nvSpPr>
          <p:cNvPr id="3" name="内容占位符 2"/>
          <p:cNvSpPr>
            <a:spLocks noGrp="1"/>
          </p:cNvSpPr>
          <p:nvPr>
            <p:ph sz="half" idx="1"/>
          </p:nvPr>
        </p:nvSpPr>
        <p:spPr/>
        <p:txBody>
          <a:bodyPr/>
          <a:lstStyle/>
          <a:p>
            <a:pPr>
              <a:lnSpc>
                <a:spcPct val="150000"/>
              </a:lnSpc>
              <a:spcBef>
                <a:spcPts val="0"/>
              </a:spcBef>
              <a:spcAft>
                <a:spcPts val="0"/>
              </a:spcAft>
            </a:pPr>
            <a:r>
              <a:rPr lang="zh-CN" altLang="zh-CN" dirty="0"/>
              <a:t>该实验的</a:t>
            </a:r>
            <a:r>
              <a:rPr lang="zh-CN" altLang="zh-CN" dirty="0" smtClean="0"/>
              <a:t>贡献率</a:t>
            </a:r>
            <a:r>
              <a:rPr lang="zh-CN" altLang="en-US" dirty="0" smtClean="0"/>
              <a:t>影响因素较多</a:t>
            </a:r>
            <a:endParaRPr lang="en-US" altLang="zh-CN" dirty="0" smtClean="0"/>
          </a:p>
          <a:p>
            <a:pPr>
              <a:lnSpc>
                <a:spcPct val="150000"/>
              </a:lnSpc>
              <a:spcBef>
                <a:spcPts val="0"/>
              </a:spcBef>
              <a:spcAft>
                <a:spcPts val="0"/>
              </a:spcAft>
            </a:pPr>
            <a:r>
              <a:rPr lang="zh-CN" altLang="zh-CN" dirty="0"/>
              <a:t>提出的评审意见具有一定的</a:t>
            </a:r>
            <a:r>
              <a:rPr lang="zh-CN" altLang="zh-CN" dirty="0" smtClean="0"/>
              <a:t>主观性</a:t>
            </a:r>
            <a:endParaRPr lang="en-US" altLang="zh-CN" dirty="0" smtClean="0"/>
          </a:p>
          <a:p>
            <a:pPr lvl="1">
              <a:lnSpc>
                <a:spcPct val="150000"/>
              </a:lnSpc>
              <a:spcBef>
                <a:spcPts val="0"/>
              </a:spcBef>
              <a:spcAft>
                <a:spcPts val="0"/>
              </a:spcAft>
              <a:buFont typeface="Wingdings" panose="05000000000000000000" pitchFamily="2" charset="2"/>
              <a:buChar char="Ø"/>
            </a:pPr>
            <a:r>
              <a:rPr lang="zh-CN" altLang="en-US" dirty="0"/>
              <a:t>文字格式问题较容易发现且数量多，用例设计方面的问题比较难以发现且数量少</a:t>
            </a:r>
            <a:endParaRPr lang="en-US" altLang="zh-CN" dirty="0" smtClean="0"/>
          </a:p>
          <a:p>
            <a:pPr>
              <a:lnSpc>
                <a:spcPct val="150000"/>
              </a:lnSpc>
              <a:spcBef>
                <a:spcPts val="0"/>
              </a:spcBef>
              <a:spcAft>
                <a:spcPts val="0"/>
              </a:spcAft>
            </a:pPr>
            <a:r>
              <a:rPr lang="zh-CN" altLang="zh-CN" dirty="0"/>
              <a:t>实验</a:t>
            </a:r>
            <a:r>
              <a:rPr lang="en-US" altLang="zh-CN" dirty="0"/>
              <a:t>1</a:t>
            </a:r>
            <a:r>
              <a:rPr lang="zh-CN" altLang="zh-CN" dirty="0"/>
              <a:t>的分工会影响修改评审问题的工作量</a:t>
            </a:r>
            <a:r>
              <a:rPr lang="zh-CN" altLang="zh-CN" dirty="0" smtClean="0"/>
              <a:t>分配</a:t>
            </a:r>
            <a:endParaRPr lang="en-US" altLang="zh-CN" dirty="0" smtClean="0"/>
          </a:p>
          <a:p>
            <a:pPr lvl="1">
              <a:lnSpc>
                <a:spcPct val="150000"/>
              </a:lnSpc>
              <a:spcBef>
                <a:spcPts val="0"/>
              </a:spcBef>
              <a:spcAft>
                <a:spcPts val="0"/>
              </a:spcAft>
              <a:buFont typeface="Wingdings" panose="05000000000000000000" pitchFamily="2" charset="2"/>
              <a:buChar char="Ø"/>
            </a:pPr>
            <a:r>
              <a:rPr lang="zh-CN" altLang="en-US" dirty="0"/>
              <a:t>收到的评审意见是根据需求规格说明书的分工分配到各组员</a:t>
            </a:r>
          </a:p>
        </p:txBody>
      </p:sp>
      <p:graphicFrame>
        <p:nvGraphicFramePr>
          <p:cNvPr id="5" name="内容占位符 4"/>
          <p:cNvGraphicFramePr>
            <a:graphicFrameLocks noGrp="1"/>
          </p:cNvGraphicFramePr>
          <p:nvPr>
            <p:ph sz="half" idx="2"/>
            <p:extLst>
              <p:ext uri="{D42A27DB-BD31-4B8C-83A1-F6EECF244321}">
                <p14:modId xmlns:p14="http://schemas.microsoft.com/office/powerpoint/2010/main" val="1807389196"/>
              </p:ext>
            </p:extLst>
          </p:nvPr>
        </p:nvGraphicFramePr>
        <p:xfrm>
          <a:off x="6230938" y="1479550"/>
          <a:ext cx="4754562" cy="47386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862857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实验八：软件测试工作量对比</a:t>
            </a:r>
            <a:endParaRPr lang="zh-CN" altLang="en-US" dirty="0"/>
          </a:p>
        </p:txBody>
      </p:sp>
      <p:sp>
        <p:nvSpPr>
          <p:cNvPr id="3" name="内容占位符 2"/>
          <p:cNvSpPr>
            <a:spLocks noGrp="1"/>
          </p:cNvSpPr>
          <p:nvPr>
            <p:ph sz="half" idx="1"/>
          </p:nvPr>
        </p:nvSpPr>
        <p:spPr>
          <a:xfrm>
            <a:off x="1205344" y="1479665"/>
            <a:ext cx="4754880" cy="5005217"/>
          </a:xfrm>
        </p:spPr>
        <p:txBody>
          <a:bodyPr>
            <a:normAutofit/>
          </a:bodyPr>
          <a:lstStyle/>
          <a:p>
            <a:pPr>
              <a:lnSpc>
                <a:spcPct val="150000"/>
              </a:lnSpc>
              <a:spcBef>
                <a:spcPts val="0"/>
              </a:spcBef>
              <a:spcAft>
                <a:spcPts val="0"/>
              </a:spcAft>
            </a:pPr>
            <a:r>
              <a:rPr lang="zh-CN" altLang="en-US" dirty="0"/>
              <a:t>该实验中各组员的工作量比例非常不</a:t>
            </a:r>
            <a:r>
              <a:rPr lang="zh-CN" altLang="en-US" dirty="0" smtClean="0"/>
              <a:t>均衡</a:t>
            </a:r>
            <a:endParaRPr lang="en-US" altLang="zh-CN" dirty="0" smtClean="0"/>
          </a:p>
          <a:p>
            <a:pPr lvl="1">
              <a:lnSpc>
                <a:spcPct val="150000"/>
              </a:lnSpc>
              <a:spcBef>
                <a:spcPts val="0"/>
              </a:spcBef>
              <a:spcAft>
                <a:spcPts val="0"/>
              </a:spcAft>
              <a:buFont typeface="Wingdings" panose="05000000000000000000" pitchFamily="2" charset="2"/>
              <a:buChar char="Ø"/>
            </a:pPr>
            <a:r>
              <a:rPr lang="zh-CN" altLang="en-US" dirty="0"/>
              <a:t>原因</a:t>
            </a:r>
            <a:r>
              <a:rPr lang="en-US" altLang="zh-CN" dirty="0"/>
              <a:t>1</a:t>
            </a:r>
            <a:r>
              <a:rPr lang="zh-CN" altLang="en-US" dirty="0"/>
              <a:t>：组员</a:t>
            </a:r>
            <a:r>
              <a:rPr lang="en-US" altLang="zh-CN" dirty="0"/>
              <a:t>C</a:t>
            </a:r>
            <a:r>
              <a:rPr lang="zh-CN" altLang="en-US" dirty="0"/>
              <a:t>和</a:t>
            </a:r>
            <a:r>
              <a:rPr lang="en-US" altLang="zh-CN" dirty="0"/>
              <a:t>D</a:t>
            </a:r>
            <a:r>
              <a:rPr lang="zh-CN" altLang="en-US" dirty="0"/>
              <a:t>在实验初期进行了大量的调研和准备工作，因此在其他工时上占有较大比例</a:t>
            </a:r>
            <a:endParaRPr lang="en-US" altLang="zh-CN" dirty="0"/>
          </a:p>
          <a:p>
            <a:pPr lvl="1">
              <a:lnSpc>
                <a:spcPct val="150000"/>
              </a:lnSpc>
              <a:spcBef>
                <a:spcPts val="0"/>
              </a:spcBef>
              <a:spcAft>
                <a:spcPts val="0"/>
              </a:spcAft>
              <a:buFont typeface="Wingdings" panose="05000000000000000000" pitchFamily="2" charset="2"/>
              <a:buChar char="Ø"/>
            </a:pPr>
            <a:r>
              <a:rPr lang="zh-CN" altLang="en-US" dirty="0"/>
              <a:t>原因</a:t>
            </a:r>
            <a:r>
              <a:rPr lang="en-US" altLang="zh-CN" dirty="0"/>
              <a:t>2</a:t>
            </a:r>
            <a:r>
              <a:rPr lang="zh-CN" altLang="en-US" dirty="0"/>
              <a:t>：该实验的产出文档较多，而组员</a:t>
            </a:r>
            <a:r>
              <a:rPr lang="en-US" altLang="zh-CN" dirty="0"/>
              <a:t>E</a:t>
            </a:r>
            <a:r>
              <a:rPr lang="zh-CN" altLang="en-US" dirty="0"/>
              <a:t>负责了较多的文档编写工作，因此工作量也相对较大</a:t>
            </a:r>
            <a:endParaRPr lang="en-US" altLang="zh-CN" dirty="0"/>
          </a:p>
          <a:p>
            <a:pPr>
              <a:lnSpc>
                <a:spcPct val="150000"/>
              </a:lnSpc>
              <a:spcBef>
                <a:spcPts val="0"/>
              </a:spcBef>
              <a:spcAft>
                <a:spcPts val="0"/>
              </a:spcAft>
            </a:pPr>
            <a:r>
              <a:rPr lang="zh-CN" altLang="en-US" dirty="0" smtClean="0"/>
              <a:t>根本原因：实验之前没有认真考虑工作量分配</a:t>
            </a:r>
            <a:endParaRPr lang="zh-CN" altLang="en-US" dirty="0"/>
          </a:p>
        </p:txBody>
      </p:sp>
      <p:graphicFrame>
        <p:nvGraphicFramePr>
          <p:cNvPr id="5" name="内容占位符 4"/>
          <p:cNvGraphicFramePr>
            <a:graphicFrameLocks noGrp="1"/>
          </p:cNvGraphicFramePr>
          <p:nvPr>
            <p:ph sz="half" idx="2"/>
            <p:extLst>
              <p:ext uri="{D42A27DB-BD31-4B8C-83A1-F6EECF244321}">
                <p14:modId xmlns:p14="http://schemas.microsoft.com/office/powerpoint/2010/main" val="814933730"/>
              </p:ext>
            </p:extLst>
          </p:nvPr>
        </p:nvGraphicFramePr>
        <p:xfrm>
          <a:off x="6230938" y="1479550"/>
          <a:ext cx="4754562" cy="47386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178431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实验八：软件测试评审工作量对比</a:t>
            </a:r>
            <a:endParaRPr lang="zh-CN" altLang="en-US" dirty="0"/>
          </a:p>
        </p:txBody>
      </p:sp>
      <p:sp>
        <p:nvSpPr>
          <p:cNvPr id="3" name="内容占位符 2"/>
          <p:cNvSpPr>
            <a:spLocks noGrp="1"/>
          </p:cNvSpPr>
          <p:nvPr>
            <p:ph sz="half" idx="1"/>
          </p:nvPr>
        </p:nvSpPr>
        <p:spPr/>
        <p:txBody>
          <a:bodyPr/>
          <a:lstStyle/>
          <a:p>
            <a:pPr>
              <a:lnSpc>
                <a:spcPct val="150000"/>
              </a:lnSpc>
              <a:spcBef>
                <a:spcPts val="0"/>
              </a:spcBef>
              <a:spcAft>
                <a:spcPts val="0"/>
              </a:spcAft>
            </a:pPr>
            <a:r>
              <a:rPr lang="zh-CN" altLang="en-US" dirty="0"/>
              <a:t>与实验</a:t>
            </a:r>
            <a:r>
              <a:rPr lang="en-US" altLang="zh-CN" dirty="0"/>
              <a:t>2</a:t>
            </a:r>
            <a:r>
              <a:rPr lang="zh-CN" altLang="en-US" dirty="0"/>
              <a:t>类似，实验</a:t>
            </a:r>
            <a:r>
              <a:rPr lang="en-US" altLang="zh-CN" dirty="0"/>
              <a:t>3</a:t>
            </a:r>
            <a:r>
              <a:rPr lang="zh-CN" altLang="en-US" dirty="0"/>
              <a:t>和实验</a:t>
            </a:r>
            <a:r>
              <a:rPr lang="en-US" altLang="zh-CN" dirty="0"/>
              <a:t>4</a:t>
            </a:r>
            <a:r>
              <a:rPr lang="zh-CN" altLang="en-US" dirty="0"/>
              <a:t>的分工也会影响到该实验的工作</a:t>
            </a:r>
            <a:r>
              <a:rPr lang="zh-CN" altLang="en-US" dirty="0" smtClean="0"/>
              <a:t>分配</a:t>
            </a:r>
            <a:endParaRPr lang="en-US" altLang="zh-CN" dirty="0" smtClean="0"/>
          </a:p>
          <a:p>
            <a:pPr>
              <a:lnSpc>
                <a:spcPct val="150000"/>
              </a:lnSpc>
              <a:spcBef>
                <a:spcPts val="0"/>
              </a:spcBef>
              <a:spcAft>
                <a:spcPts val="0"/>
              </a:spcAft>
            </a:pPr>
            <a:r>
              <a:rPr lang="zh-CN" altLang="en-US" dirty="0"/>
              <a:t>在分配修改评审问题工作时已考虑工作量的</a:t>
            </a:r>
            <a:r>
              <a:rPr lang="zh-CN" altLang="en-US" dirty="0" smtClean="0"/>
              <a:t>均衡性</a:t>
            </a:r>
            <a:endParaRPr lang="en-US" altLang="zh-CN" dirty="0" smtClean="0"/>
          </a:p>
          <a:p>
            <a:pPr>
              <a:lnSpc>
                <a:spcPct val="150000"/>
              </a:lnSpc>
              <a:spcBef>
                <a:spcPts val="0"/>
              </a:spcBef>
              <a:spcAft>
                <a:spcPts val="0"/>
              </a:spcAft>
            </a:pPr>
            <a:r>
              <a:rPr lang="zh-CN" altLang="en-US" dirty="0" smtClean="0"/>
              <a:t>组员</a:t>
            </a:r>
            <a:r>
              <a:rPr lang="en-US" altLang="zh-CN" dirty="0" smtClean="0"/>
              <a:t>E</a:t>
            </a:r>
            <a:r>
              <a:rPr lang="zh-CN" altLang="en-US" dirty="0" smtClean="0"/>
              <a:t>提出</a:t>
            </a:r>
            <a:r>
              <a:rPr lang="zh-CN" altLang="en-US" dirty="0"/>
              <a:t>的评审意见较多，</a:t>
            </a:r>
            <a:r>
              <a:rPr lang="zh-CN" altLang="en-US" dirty="0" smtClean="0"/>
              <a:t>而组员</a:t>
            </a:r>
            <a:r>
              <a:rPr lang="en-US" altLang="zh-CN" dirty="0" smtClean="0"/>
              <a:t>B</a:t>
            </a:r>
            <a:r>
              <a:rPr lang="zh-CN" altLang="en-US" dirty="0" smtClean="0"/>
              <a:t>有</a:t>
            </a:r>
            <a:r>
              <a:rPr lang="zh-CN" altLang="en-US" dirty="0"/>
              <a:t>整合评审意见的额外工作，因此统计出的工作量比其他组员高一些，除此之外各组员之间的工作量没有太大差距</a:t>
            </a:r>
          </a:p>
        </p:txBody>
      </p:sp>
      <p:graphicFrame>
        <p:nvGraphicFramePr>
          <p:cNvPr id="5" name="内容占位符 4"/>
          <p:cNvGraphicFramePr>
            <a:graphicFrameLocks noGrp="1"/>
          </p:cNvGraphicFramePr>
          <p:nvPr>
            <p:ph sz="half" idx="2"/>
            <p:extLst>
              <p:ext uri="{D42A27DB-BD31-4B8C-83A1-F6EECF244321}">
                <p14:modId xmlns:p14="http://schemas.microsoft.com/office/powerpoint/2010/main" val="2250408797"/>
              </p:ext>
            </p:extLst>
          </p:nvPr>
        </p:nvGraphicFramePr>
        <p:xfrm>
          <a:off x="6230938" y="1479550"/>
          <a:ext cx="4754562" cy="47386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200427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实验八：总贡献率对比</a:t>
            </a:r>
            <a:endParaRPr lang="zh-CN" altLang="en-US" dirty="0"/>
          </a:p>
        </p:txBody>
      </p:sp>
      <p:sp>
        <p:nvSpPr>
          <p:cNvPr id="3" name="内容占位符 2"/>
          <p:cNvSpPr>
            <a:spLocks noGrp="1"/>
          </p:cNvSpPr>
          <p:nvPr>
            <p:ph sz="half" idx="1"/>
          </p:nvPr>
        </p:nvSpPr>
        <p:spPr/>
        <p:txBody>
          <a:bodyPr/>
          <a:lstStyle/>
          <a:p>
            <a:pPr>
              <a:lnSpc>
                <a:spcPct val="150000"/>
              </a:lnSpc>
              <a:spcBef>
                <a:spcPts val="0"/>
              </a:spcBef>
              <a:spcAft>
                <a:spcPts val="0"/>
              </a:spcAft>
            </a:pPr>
            <a:r>
              <a:rPr lang="zh-CN" altLang="en-US" dirty="0"/>
              <a:t>虽然</a:t>
            </a:r>
            <a:r>
              <a:rPr lang="zh-CN" altLang="en-US" dirty="0" smtClean="0"/>
              <a:t>各组员的</a:t>
            </a:r>
            <a:r>
              <a:rPr lang="zh-CN" altLang="en-US" dirty="0"/>
              <a:t>总贡献率因为实验中的一些原因存在一定的不均衡，但也不存在过大的</a:t>
            </a:r>
            <a:r>
              <a:rPr lang="zh-CN" altLang="en-US" dirty="0" smtClean="0"/>
              <a:t>差距</a:t>
            </a:r>
            <a:endParaRPr lang="en-US" altLang="zh-CN" dirty="0" smtClean="0"/>
          </a:p>
          <a:p>
            <a:pPr>
              <a:lnSpc>
                <a:spcPct val="150000"/>
              </a:lnSpc>
              <a:spcBef>
                <a:spcPts val="0"/>
              </a:spcBef>
              <a:spcAft>
                <a:spcPts val="0"/>
              </a:spcAft>
            </a:pPr>
            <a:r>
              <a:rPr lang="zh-CN" altLang="en-US" dirty="0"/>
              <a:t>每位组员尽其所能，从各自擅长的方向参与到本项目软件工程实验的各个环节中，最终保证了本项目的顺利完成</a:t>
            </a:r>
          </a:p>
        </p:txBody>
      </p:sp>
      <p:graphicFrame>
        <p:nvGraphicFramePr>
          <p:cNvPr id="5" name="内容占位符 4"/>
          <p:cNvGraphicFramePr>
            <a:graphicFrameLocks noGrp="1"/>
          </p:cNvGraphicFramePr>
          <p:nvPr>
            <p:ph sz="half" idx="2"/>
            <p:extLst>
              <p:ext uri="{D42A27DB-BD31-4B8C-83A1-F6EECF244321}">
                <p14:modId xmlns:p14="http://schemas.microsoft.com/office/powerpoint/2010/main" val="3869588521"/>
              </p:ext>
            </p:extLst>
          </p:nvPr>
        </p:nvGraphicFramePr>
        <p:xfrm>
          <a:off x="6230938" y="1479550"/>
          <a:ext cx="4754562" cy="47386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054560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实验八：经验总结</a:t>
            </a:r>
            <a:endParaRPr lang="zh-CN" altLang="en-US" dirty="0"/>
          </a:p>
        </p:txBody>
      </p:sp>
      <p:sp>
        <p:nvSpPr>
          <p:cNvPr id="3" name="内容占位符 2"/>
          <p:cNvSpPr>
            <a:spLocks noGrp="1"/>
          </p:cNvSpPr>
          <p:nvPr>
            <p:ph idx="1"/>
          </p:nvPr>
        </p:nvSpPr>
        <p:spPr/>
        <p:txBody>
          <a:bodyPr/>
          <a:lstStyle/>
          <a:p>
            <a:pPr>
              <a:lnSpc>
                <a:spcPct val="150000"/>
              </a:lnSpc>
              <a:spcBef>
                <a:spcPts val="0"/>
              </a:spcBef>
              <a:spcAft>
                <a:spcPts val="0"/>
              </a:spcAft>
            </a:pPr>
            <a:r>
              <a:rPr lang="zh-CN" altLang="en-US" dirty="0" smtClean="0"/>
              <a:t>明确</a:t>
            </a:r>
            <a:r>
              <a:rPr lang="zh-CN" altLang="en-US" dirty="0"/>
              <a:t>的阶段性目标是推进项目进行的</a:t>
            </a:r>
            <a:r>
              <a:rPr lang="zh-CN" altLang="en-US" dirty="0" smtClean="0"/>
              <a:t>动力</a:t>
            </a:r>
            <a:endParaRPr lang="en-US" altLang="zh-CN" dirty="0" smtClean="0"/>
          </a:p>
          <a:p>
            <a:pPr>
              <a:lnSpc>
                <a:spcPct val="150000"/>
              </a:lnSpc>
              <a:spcBef>
                <a:spcPts val="0"/>
              </a:spcBef>
              <a:spcAft>
                <a:spcPts val="0"/>
              </a:spcAft>
            </a:pPr>
            <a:r>
              <a:rPr lang="zh-CN" altLang="en-US" dirty="0" smtClean="0"/>
              <a:t>组员</a:t>
            </a:r>
            <a:r>
              <a:rPr lang="zh-CN" altLang="en-US" dirty="0"/>
              <a:t>的配合和老师的指导是项目顺利完成的重要</a:t>
            </a:r>
            <a:r>
              <a:rPr lang="zh-CN" altLang="en-US" dirty="0" smtClean="0"/>
              <a:t>保证</a:t>
            </a:r>
            <a:endParaRPr lang="en-US" altLang="zh-CN" dirty="0" smtClean="0"/>
          </a:p>
          <a:p>
            <a:pPr>
              <a:lnSpc>
                <a:spcPct val="150000"/>
              </a:lnSpc>
              <a:spcBef>
                <a:spcPts val="0"/>
              </a:spcBef>
              <a:spcAft>
                <a:spcPts val="0"/>
              </a:spcAft>
            </a:pPr>
            <a:r>
              <a:rPr lang="zh-CN" altLang="en-US" dirty="0" smtClean="0"/>
              <a:t>开发</a:t>
            </a:r>
            <a:r>
              <a:rPr lang="zh-CN" altLang="en-US" dirty="0"/>
              <a:t>工作只是软件工程的一</a:t>
            </a:r>
            <a:r>
              <a:rPr lang="zh-CN" altLang="en-US" dirty="0" smtClean="0"/>
              <a:t>小部分</a:t>
            </a:r>
            <a:endParaRPr lang="en-US" altLang="zh-CN" dirty="0" smtClean="0"/>
          </a:p>
          <a:p>
            <a:pPr>
              <a:lnSpc>
                <a:spcPct val="150000"/>
              </a:lnSpc>
              <a:spcBef>
                <a:spcPts val="0"/>
              </a:spcBef>
              <a:spcAft>
                <a:spcPts val="0"/>
              </a:spcAft>
            </a:pPr>
            <a:r>
              <a:rPr lang="zh-CN" altLang="en-US" dirty="0" smtClean="0"/>
              <a:t>每</a:t>
            </a:r>
            <a:r>
              <a:rPr lang="zh-CN" altLang="en-US" dirty="0"/>
              <a:t>位组员各有擅长的领域，组员之间互相学习、共同进步，在项目中积累团队协作经验</a:t>
            </a:r>
          </a:p>
        </p:txBody>
      </p:sp>
    </p:spTree>
    <p:extLst>
      <p:ext uri="{BB962C8B-B14F-4D97-AF65-F5344CB8AC3E}">
        <p14:creationId xmlns:p14="http://schemas.microsoft.com/office/powerpoint/2010/main" val="31586409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谢谢</a:t>
            </a:r>
          </a:p>
        </p:txBody>
      </p:sp>
    </p:spTree>
    <p:extLst>
      <p:ext uri="{BB962C8B-B14F-4D97-AF65-F5344CB8AC3E}">
        <p14:creationId xmlns:p14="http://schemas.microsoft.com/office/powerpoint/2010/main" val="7201575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0161-C5E3-428D-8444-60BEBBD299FF}"/>
              </a:ext>
            </a:extLst>
          </p:cNvPr>
          <p:cNvSpPr>
            <a:spLocks noGrp="1"/>
          </p:cNvSpPr>
          <p:nvPr>
            <p:ph type="title"/>
          </p:nvPr>
        </p:nvSpPr>
        <p:spPr/>
        <p:txBody>
          <a:bodyPr/>
          <a:lstStyle/>
          <a:p>
            <a:r>
              <a:rPr lang="zh-CN" altLang="en-US" dirty="0"/>
              <a:t>实验六：计划变更及其影响因素分析</a:t>
            </a:r>
            <a:endParaRPr lang="en-US" dirty="0"/>
          </a:p>
        </p:txBody>
      </p:sp>
      <p:sp>
        <p:nvSpPr>
          <p:cNvPr id="5" name="内容占位符 2">
            <a:extLst>
              <a:ext uri="{FF2B5EF4-FFF2-40B4-BE49-F238E27FC236}">
                <a16:creationId xmlns:a16="http://schemas.microsoft.com/office/drawing/2014/main" id="{7A5A2AB3-0427-4E1C-9412-A47B93789E5E}"/>
              </a:ext>
            </a:extLst>
          </p:cNvPr>
          <p:cNvSpPr txBox="1">
            <a:spLocks noGrp="1"/>
          </p:cNvSpPr>
          <p:nvPr>
            <p:ph idx="1"/>
          </p:nvPr>
        </p:nvSpPr>
        <p:spPr>
          <a:xfrm>
            <a:off x="691717" y="1553443"/>
            <a:ext cx="9166802" cy="498791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nSpc>
                <a:spcPct val="120000"/>
              </a:lnSpc>
              <a:buFont typeface="Wingdings" pitchFamily="2" charset="2"/>
              <a:buChar char="Ø"/>
            </a:pPr>
            <a:r>
              <a:rPr lang="en-US" altLang="zh-CN" sz="2400" dirty="0"/>
              <a:t> </a:t>
            </a:r>
            <a:r>
              <a:rPr lang="zh-CN" altLang="en-US" sz="2400" dirty="0"/>
              <a:t>主要产出物：</a:t>
            </a:r>
            <a:r>
              <a:rPr lang="en-US" altLang="zh-CN" sz="2400" dirty="0"/>
              <a:t>Microsoft Project Document</a:t>
            </a:r>
          </a:p>
          <a:p>
            <a:pPr>
              <a:lnSpc>
                <a:spcPct val="120000"/>
              </a:lnSpc>
              <a:buFont typeface="Wingdings" pitchFamily="2" charset="2"/>
              <a:buChar char="Ø"/>
            </a:pPr>
            <a:r>
              <a:rPr lang="en-US" altLang="zh-CN" sz="2400" dirty="0"/>
              <a:t> </a:t>
            </a:r>
            <a:r>
              <a:rPr lang="zh-CN" altLang="en-US" sz="2400" dirty="0"/>
              <a:t>总产出数：</a:t>
            </a:r>
            <a:r>
              <a:rPr lang="en-US" altLang="zh-CN" sz="2400" dirty="0"/>
              <a:t>21</a:t>
            </a:r>
          </a:p>
          <a:p>
            <a:pPr>
              <a:lnSpc>
                <a:spcPct val="120000"/>
              </a:lnSpc>
              <a:buFont typeface="Wingdings" pitchFamily="2" charset="2"/>
              <a:buChar char="Ø"/>
            </a:pPr>
            <a:r>
              <a:rPr lang="zh-CN" altLang="en-US" sz="2400" dirty="0"/>
              <a:t> 历经版本数：</a:t>
            </a:r>
            <a:r>
              <a:rPr lang="en-US" altLang="zh-CN" sz="2400" dirty="0"/>
              <a:t>12</a:t>
            </a:r>
          </a:p>
          <a:p>
            <a:pPr>
              <a:lnSpc>
                <a:spcPct val="120000"/>
              </a:lnSpc>
              <a:buFont typeface="Wingdings" pitchFamily="2" charset="2"/>
              <a:buChar char="Ø"/>
            </a:pPr>
            <a:r>
              <a:rPr lang="zh-CN" altLang="en-US" sz="2400" dirty="0"/>
              <a:t> 最终版本：</a:t>
            </a:r>
            <a:r>
              <a:rPr lang="en-US" altLang="zh-CN" sz="2400" dirty="0"/>
              <a:t>12.0</a:t>
            </a:r>
          </a:p>
        </p:txBody>
      </p:sp>
      <p:graphicFrame>
        <p:nvGraphicFramePr>
          <p:cNvPr id="4" name="表格 3">
            <a:extLst>
              <a:ext uri="{FF2B5EF4-FFF2-40B4-BE49-F238E27FC236}">
                <a16:creationId xmlns:a16="http://schemas.microsoft.com/office/drawing/2014/main" id="{C99823D8-0B86-440D-865C-2EBFF28B4246}"/>
              </a:ext>
            </a:extLst>
          </p:cNvPr>
          <p:cNvGraphicFramePr>
            <a:graphicFrameLocks noGrp="1"/>
          </p:cNvGraphicFramePr>
          <p:nvPr>
            <p:extLst/>
          </p:nvPr>
        </p:nvGraphicFramePr>
        <p:xfrm>
          <a:off x="7159337" y="1678087"/>
          <a:ext cx="4956463" cy="4923726"/>
        </p:xfrm>
        <a:graphic>
          <a:graphicData uri="http://schemas.openxmlformats.org/drawingml/2006/table">
            <a:tbl>
              <a:tblPr firstRow="1" firstCol="1" bandRow="1">
                <a:tableStyleId>{5C22544A-7EE6-4342-B048-85BDC9FD1C3A}</a:tableStyleId>
              </a:tblPr>
              <a:tblGrid>
                <a:gridCol w="845992">
                  <a:extLst>
                    <a:ext uri="{9D8B030D-6E8A-4147-A177-3AD203B41FA5}">
                      <a16:colId xmlns:a16="http://schemas.microsoft.com/office/drawing/2014/main" val="4058996073"/>
                    </a:ext>
                  </a:extLst>
                </a:gridCol>
                <a:gridCol w="591477">
                  <a:extLst>
                    <a:ext uri="{9D8B030D-6E8A-4147-A177-3AD203B41FA5}">
                      <a16:colId xmlns:a16="http://schemas.microsoft.com/office/drawing/2014/main" val="3117808186"/>
                    </a:ext>
                  </a:extLst>
                </a:gridCol>
                <a:gridCol w="1693179">
                  <a:extLst>
                    <a:ext uri="{9D8B030D-6E8A-4147-A177-3AD203B41FA5}">
                      <a16:colId xmlns:a16="http://schemas.microsoft.com/office/drawing/2014/main" val="3686395593"/>
                    </a:ext>
                  </a:extLst>
                </a:gridCol>
                <a:gridCol w="1327539">
                  <a:extLst>
                    <a:ext uri="{9D8B030D-6E8A-4147-A177-3AD203B41FA5}">
                      <a16:colId xmlns:a16="http://schemas.microsoft.com/office/drawing/2014/main" val="2137372990"/>
                    </a:ext>
                  </a:extLst>
                </a:gridCol>
                <a:gridCol w="498276">
                  <a:extLst>
                    <a:ext uri="{9D8B030D-6E8A-4147-A177-3AD203B41FA5}">
                      <a16:colId xmlns:a16="http://schemas.microsoft.com/office/drawing/2014/main" val="1679014728"/>
                    </a:ext>
                  </a:extLst>
                </a:gridCol>
              </a:tblGrid>
              <a:tr h="137777">
                <a:tc>
                  <a:txBody>
                    <a:bodyPr/>
                    <a:lstStyle/>
                    <a:p>
                      <a:pPr algn="ctr">
                        <a:lnSpc>
                          <a:spcPct val="150000"/>
                        </a:lnSpc>
                        <a:spcAft>
                          <a:spcPts val="0"/>
                        </a:spcAft>
                      </a:pPr>
                      <a:r>
                        <a:rPr lang="zh-CN" sz="700" kern="100">
                          <a:effectLst/>
                        </a:rPr>
                        <a:t>更新日期</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zh-CN" sz="700" kern="100">
                          <a:effectLst/>
                        </a:rPr>
                        <a:t>版本</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zh-CN" sz="700" kern="100">
                          <a:effectLst/>
                        </a:rPr>
                        <a:t>更新情况</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zh-CN" sz="700" kern="100">
                          <a:effectLst/>
                        </a:rPr>
                        <a:t>更新原因</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zh-CN" sz="700" kern="100">
                          <a:effectLst/>
                        </a:rPr>
                        <a:t>耗时</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extLst>
                  <a:ext uri="{0D108BD9-81ED-4DB2-BD59-A6C34878D82A}">
                    <a16:rowId xmlns:a16="http://schemas.microsoft.com/office/drawing/2014/main" val="2735165596"/>
                  </a:ext>
                </a:extLst>
              </a:tr>
              <a:tr h="138928">
                <a:tc>
                  <a:txBody>
                    <a:bodyPr/>
                    <a:lstStyle/>
                    <a:p>
                      <a:pPr algn="ctr">
                        <a:lnSpc>
                          <a:spcPct val="150000"/>
                        </a:lnSpc>
                        <a:spcAft>
                          <a:spcPts val="0"/>
                        </a:spcAft>
                      </a:pPr>
                      <a:r>
                        <a:rPr lang="en-US" sz="700" kern="100">
                          <a:effectLst/>
                        </a:rPr>
                        <a:t>2020/3/13</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en-US" sz="700" kern="100">
                          <a:effectLst/>
                        </a:rPr>
                        <a:t>1.0</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填写第</a:t>
                      </a:r>
                      <a:r>
                        <a:rPr lang="en-US" sz="700" kern="100">
                          <a:effectLst/>
                        </a:rPr>
                        <a:t>2</a:t>
                      </a:r>
                      <a:r>
                        <a:rPr lang="zh-CN" sz="700" kern="100">
                          <a:effectLst/>
                        </a:rPr>
                        <a:t>周任务</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建立初始文档</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en-US" sz="700" kern="100">
                          <a:effectLst/>
                        </a:rPr>
                        <a:t>3h</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extLst>
                  <a:ext uri="{0D108BD9-81ED-4DB2-BD59-A6C34878D82A}">
                    <a16:rowId xmlns:a16="http://schemas.microsoft.com/office/drawing/2014/main" val="2802283694"/>
                  </a:ext>
                </a:extLst>
              </a:tr>
              <a:tr h="293100">
                <a:tc>
                  <a:txBody>
                    <a:bodyPr/>
                    <a:lstStyle/>
                    <a:p>
                      <a:pPr algn="ctr">
                        <a:lnSpc>
                          <a:spcPct val="150000"/>
                        </a:lnSpc>
                        <a:spcAft>
                          <a:spcPts val="0"/>
                        </a:spcAft>
                      </a:pPr>
                      <a:r>
                        <a:rPr lang="en-US" sz="700" kern="100">
                          <a:effectLst/>
                        </a:rPr>
                        <a:t>2020/3/20</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en-US" sz="700" kern="100">
                          <a:effectLst/>
                        </a:rPr>
                        <a:t>1.1</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更新基线的范围为整个项目</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en-US" sz="700" kern="100">
                          <a:effectLst/>
                        </a:rPr>
                        <a:t>1.0</a:t>
                      </a:r>
                      <a:r>
                        <a:rPr lang="zh-CN" sz="700" kern="100">
                          <a:effectLst/>
                        </a:rPr>
                        <a:t>版本中基线工时为</a:t>
                      </a:r>
                      <a:r>
                        <a:rPr lang="en-US" sz="700" kern="100">
                          <a:effectLst/>
                        </a:rPr>
                        <a:t>0</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rowSpan="2">
                  <a:txBody>
                    <a:bodyPr/>
                    <a:lstStyle/>
                    <a:p>
                      <a:pPr algn="ctr">
                        <a:lnSpc>
                          <a:spcPct val="150000"/>
                        </a:lnSpc>
                        <a:spcAft>
                          <a:spcPts val="0"/>
                        </a:spcAft>
                      </a:pPr>
                      <a:r>
                        <a:rPr lang="en-US" sz="700" kern="100">
                          <a:effectLst/>
                        </a:rPr>
                        <a:t>2h+1h</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extLst>
                  <a:ext uri="{0D108BD9-81ED-4DB2-BD59-A6C34878D82A}">
                    <a16:rowId xmlns:a16="http://schemas.microsoft.com/office/drawing/2014/main" val="1463325655"/>
                  </a:ext>
                </a:extLst>
              </a:tr>
              <a:tr h="138928">
                <a:tc>
                  <a:txBody>
                    <a:bodyPr/>
                    <a:lstStyle/>
                    <a:p>
                      <a:pPr algn="ctr">
                        <a:lnSpc>
                          <a:spcPct val="150000"/>
                        </a:lnSpc>
                        <a:spcAft>
                          <a:spcPts val="0"/>
                        </a:spcAft>
                      </a:pPr>
                      <a:r>
                        <a:rPr lang="en-US" sz="700" kern="100">
                          <a:effectLst/>
                        </a:rPr>
                        <a:t>2020/3/21</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en-US" sz="700" kern="100">
                          <a:effectLst/>
                        </a:rPr>
                        <a:t>2.0</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填写第</a:t>
                      </a:r>
                      <a:r>
                        <a:rPr lang="en-US" sz="700" kern="100">
                          <a:effectLst/>
                        </a:rPr>
                        <a:t>3</a:t>
                      </a:r>
                      <a:r>
                        <a:rPr lang="zh-CN" sz="700" kern="100">
                          <a:effectLst/>
                        </a:rPr>
                        <a:t>周任务</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日常更新维护</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vMerge="1">
                  <a:txBody>
                    <a:bodyPr/>
                    <a:lstStyle/>
                    <a:p>
                      <a:endParaRPr lang="zh-CN" altLang="en-US"/>
                    </a:p>
                  </a:txBody>
                  <a:tcPr/>
                </a:tc>
                <a:extLst>
                  <a:ext uri="{0D108BD9-81ED-4DB2-BD59-A6C34878D82A}">
                    <a16:rowId xmlns:a16="http://schemas.microsoft.com/office/drawing/2014/main" val="4146980085"/>
                  </a:ext>
                </a:extLst>
              </a:tr>
              <a:tr h="138928">
                <a:tc>
                  <a:txBody>
                    <a:bodyPr/>
                    <a:lstStyle/>
                    <a:p>
                      <a:pPr algn="ctr">
                        <a:lnSpc>
                          <a:spcPct val="150000"/>
                        </a:lnSpc>
                        <a:spcAft>
                          <a:spcPts val="0"/>
                        </a:spcAft>
                      </a:pPr>
                      <a:r>
                        <a:rPr lang="en-US" sz="700" kern="100">
                          <a:effectLst/>
                        </a:rPr>
                        <a:t>2020/3/28</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en-US" sz="700" kern="100">
                          <a:effectLst/>
                        </a:rPr>
                        <a:t>3.0</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填写第</a:t>
                      </a:r>
                      <a:r>
                        <a:rPr lang="en-US" sz="700" kern="100">
                          <a:effectLst/>
                        </a:rPr>
                        <a:t>4</a:t>
                      </a:r>
                      <a:r>
                        <a:rPr lang="zh-CN" sz="700" kern="100">
                          <a:effectLst/>
                        </a:rPr>
                        <a:t>周任务</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日常更新维护</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en-US" sz="700" kern="100">
                          <a:effectLst/>
                        </a:rPr>
                        <a:t>1h</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extLst>
                  <a:ext uri="{0D108BD9-81ED-4DB2-BD59-A6C34878D82A}">
                    <a16:rowId xmlns:a16="http://schemas.microsoft.com/office/drawing/2014/main" val="3504294303"/>
                  </a:ext>
                </a:extLst>
              </a:tr>
              <a:tr h="603746">
                <a:tc>
                  <a:txBody>
                    <a:bodyPr/>
                    <a:lstStyle/>
                    <a:p>
                      <a:pPr algn="ctr">
                        <a:lnSpc>
                          <a:spcPct val="150000"/>
                        </a:lnSpc>
                        <a:spcAft>
                          <a:spcPts val="0"/>
                        </a:spcAft>
                      </a:pPr>
                      <a:r>
                        <a:rPr lang="en-US" sz="700" kern="100">
                          <a:effectLst/>
                        </a:rPr>
                        <a:t>2020/4/3</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en-US" sz="700" kern="100">
                          <a:effectLst/>
                        </a:rPr>
                        <a:t>3.1</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更新分支任务和整合任务是</a:t>
                      </a:r>
                      <a:r>
                        <a:rPr lang="en-US" sz="700" kern="100">
                          <a:effectLst/>
                        </a:rPr>
                        <a:t>FS</a:t>
                      </a:r>
                      <a:r>
                        <a:rPr lang="zh-CN" sz="700" kern="100">
                          <a:effectLst/>
                        </a:rPr>
                        <a:t>依赖关系、第</a:t>
                      </a:r>
                      <a:r>
                        <a:rPr lang="en-US" sz="700" kern="100">
                          <a:effectLst/>
                        </a:rPr>
                        <a:t>3</a:t>
                      </a:r>
                      <a:r>
                        <a:rPr lang="zh-CN" sz="700" kern="100">
                          <a:effectLst/>
                        </a:rPr>
                        <a:t>周和第</a:t>
                      </a:r>
                      <a:r>
                        <a:rPr lang="en-US" sz="700" kern="100">
                          <a:effectLst/>
                        </a:rPr>
                        <a:t>4</a:t>
                      </a:r>
                      <a:r>
                        <a:rPr lang="zh-CN" sz="700" kern="100">
                          <a:effectLst/>
                        </a:rPr>
                        <a:t>周是</a:t>
                      </a:r>
                      <a:r>
                        <a:rPr lang="en-US" sz="700" kern="100">
                          <a:effectLst/>
                        </a:rPr>
                        <a:t>FS</a:t>
                      </a:r>
                      <a:r>
                        <a:rPr lang="zh-CN" sz="700" kern="100">
                          <a:effectLst/>
                        </a:rPr>
                        <a:t>依赖关系</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en-US" sz="700" kern="100">
                          <a:effectLst/>
                        </a:rPr>
                        <a:t>3.0</a:t>
                      </a:r>
                      <a:r>
                        <a:rPr lang="zh-CN" sz="700" kern="100">
                          <a:effectLst/>
                        </a:rPr>
                        <a:t>版本中分支任务与整合任务同时进行、第</a:t>
                      </a:r>
                      <a:r>
                        <a:rPr lang="en-US" sz="700" kern="100">
                          <a:effectLst/>
                        </a:rPr>
                        <a:t>3</a:t>
                      </a:r>
                      <a:r>
                        <a:rPr lang="zh-CN" sz="700" kern="100">
                          <a:effectLst/>
                        </a:rPr>
                        <a:t>周和第</a:t>
                      </a:r>
                      <a:r>
                        <a:rPr lang="en-US" sz="700" kern="100">
                          <a:effectLst/>
                        </a:rPr>
                        <a:t>4</a:t>
                      </a:r>
                      <a:r>
                        <a:rPr lang="zh-CN" sz="700" kern="100">
                          <a:effectLst/>
                        </a:rPr>
                        <a:t>周同时进行</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rowSpan="2">
                  <a:txBody>
                    <a:bodyPr/>
                    <a:lstStyle/>
                    <a:p>
                      <a:pPr algn="ctr">
                        <a:lnSpc>
                          <a:spcPct val="150000"/>
                        </a:lnSpc>
                        <a:spcAft>
                          <a:spcPts val="0"/>
                        </a:spcAft>
                      </a:pPr>
                      <a:r>
                        <a:rPr lang="en-US" sz="700" kern="100">
                          <a:effectLst/>
                        </a:rPr>
                        <a:t>1.5h</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extLst>
                  <a:ext uri="{0D108BD9-81ED-4DB2-BD59-A6C34878D82A}">
                    <a16:rowId xmlns:a16="http://schemas.microsoft.com/office/drawing/2014/main" val="349934450"/>
                  </a:ext>
                </a:extLst>
              </a:tr>
              <a:tr h="138928">
                <a:tc>
                  <a:txBody>
                    <a:bodyPr/>
                    <a:lstStyle/>
                    <a:p>
                      <a:pPr algn="ctr">
                        <a:lnSpc>
                          <a:spcPct val="150000"/>
                        </a:lnSpc>
                        <a:spcAft>
                          <a:spcPts val="0"/>
                        </a:spcAft>
                      </a:pPr>
                      <a:r>
                        <a:rPr lang="en-US" sz="700" kern="100">
                          <a:effectLst/>
                        </a:rPr>
                        <a:t>2020/4/4</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en-US" sz="700" kern="100">
                          <a:effectLst/>
                        </a:rPr>
                        <a:t>4.0</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填写第</a:t>
                      </a:r>
                      <a:r>
                        <a:rPr lang="en-US" sz="700" kern="100">
                          <a:effectLst/>
                        </a:rPr>
                        <a:t>5</a:t>
                      </a:r>
                      <a:r>
                        <a:rPr lang="zh-CN" sz="700" kern="100">
                          <a:effectLst/>
                        </a:rPr>
                        <a:t>周任务</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日常更新维护</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vMerge="1">
                  <a:txBody>
                    <a:bodyPr/>
                    <a:lstStyle/>
                    <a:p>
                      <a:endParaRPr lang="zh-CN" altLang="en-US"/>
                    </a:p>
                  </a:txBody>
                  <a:tcPr/>
                </a:tc>
                <a:extLst>
                  <a:ext uri="{0D108BD9-81ED-4DB2-BD59-A6C34878D82A}">
                    <a16:rowId xmlns:a16="http://schemas.microsoft.com/office/drawing/2014/main" val="2247086679"/>
                  </a:ext>
                </a:extLst>
              </a:tr>
              <a:tr h="138928">
                <a:tc>
                  <a:txBody>
                    <a:bodyPr/>
                    <a:lstStyle/>
                    <a:p>
                      <a:pPr algn="ctr">
                        <a:lnSpc>
                          <a:spcPct val="150000"/>
                        </a:lnSpc>
                        <a:spcAft>
                          <a:spcPts val="0"/>
                        </a:spcAft>
                      </a:pPr>
                      <a:r>
                        <a:rPr lang="en-US" sz="700" kern="100">
                          <a:effectLst/>
                        </a:rPr>
                        <a:t>2020/4/10</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en-US" sz="700" kern="100">
                          <a:effectLst/>
                        </a:rPr>
                        <a:t>5.0</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填写第</a:t>
                      </a:r>
                      <a:r>
                        <a:rPr lang="en-US" sz="700" kern="100">
                          <a:effectLst/>
                        </a:rPr>
                        <a:t>6</a:t>
                      </a:r>
                      <a:r>
                        <a:rPr lang="zh-CN" sz="700" kern="100">
                          <a:effectLst/>
                        </a:rPr>
                        <a:t>周任务</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日常更新维护</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en-US" sz="700" kern="100">
                          <a:effectLst/>
                        </a:rPr>
                        <a:t>1h</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extLst>
                  <a:ext uri="{0D108BD9-81ED-4DB2-BD59-A6C34878D82A}">
                    <a16:rowId xmlns:a16="http://schemas.microsoft.com/office/drawing/2014/main" val="822052395"/>
                  </a:ext>
                </a:extLst>
              </a:tr>
              <a:tr h="603746">
                <a:tc>
                  <a:txBody>
                    <a:bodyPr/>
                    <a:lstStyle/>
                    <a:p>
                      <a:pPr algn="ctr">
                        <a:lnSpc>
                          <a:spcPct val="150000"/>
                        </a:lnSpc>
                        <a:spcAft>
                          <a:spcPts val="0"/>
                        </a:spcAft>
                      </a:pPr>
                      <a:r>
                        <a:rPr lang="en-US" sz="700" kern="100">
                          <a:effectLst/>
                        </a:rPr>
                        <a:t>2020/4/17</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en-US" sz="700" kern="100">
                          <a:effectLst/>
                        </a:rPr>
                        <a:t>5.1</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更正需求文档更新任务是</a:t>
                      </a:r>
                      <a:r>
                        <a:rPr lang="en-US" sz="700" kern="100">
                          <a:effectLst/>
                        </a:rPr>
                        <a:t>FS</a:t>
                      </a:r>
                      <a:r>
                        <a:rPr lang="zh-CN" sz="700" kern="100">
                          <a:effectLst/>
                        </a:rPr>
                        <a:t>依赖关系；</a:t>
                      </a:r>
                      <a:endParaRPr lang="zh-CN" sz="600" kern="100">
                        <a:effectLst/>
                      </a:endParaRPr>
                    </a:p>
                    <a:p>
                      <a:pPr algn="l">
                        <a:lnSpc>
                          <a:spcPct val="150000"/>
                        </a:lnSpc>
                        <a:spcAft>
                          <a:spcPts val="0"/>
                        </a:spcAft>
                      </a:pPr>
                      <a:r>
                        <a:rPr lang="zh-CN" sz="700" kern="100">
                          <a:effectLst/>
                        </a:rPr>
                        <a:t>修改倒数第二级任务名称</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发现错误：需求文档更新多人同时进行</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rowSpan="2">
                  <a:txBody>
                    <a:bodyPr/>
                    <a:lstStyle/>
                    <a:p>
                      <a:pPr algn="ctr">
                        <a:lnSpc>
                          <a:spcPct val="150000"/>
                        </a:lnSpc>
                        <a:spcAft>
                          <a:spcPts val="0"/>
                        </a:spcAft>
                      </a:pPr>
                      <a:r>
                        <a:rPr lang="en-US" sz="700" kern="100">
                          <a:effectLst/>
                        </a:rPr>
                        <a:t>2h</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extLst>
                  <a:ext uri="{0D108BD9-81ED-4DB2-BD59-A6C34878D82A}">
                    <a16:rowId xmlns:a16="http://schemas.microsoft.com/office/drawing/2014/main" val="1588289544"/>
                  </a:ext>
                </a:extLst>
              </a:tr>
              <a:tr h="293100">
                <a:tc>
                  <a:txBody>
                    <a:bodyPr/>
                    <a:lstStyle/>
                    <a:p>
                      <a:pPr algn="ctr">
                        <a:lnSpc>
                          <a:spcPct val="150000"/>
                        </a:lnSpc>
                        <a:spcAft>
                          <a:spcPts val="0"/>
                        </a:spcAft>
                      </a:pPr>
                      <a:r>
                        <a:rPr lang="en-US" sz="700" kern="100">
                          <a:effectLst/>
                        </a:rPr>
                        <a:t>2020/4/18</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en-US" sz="700" kern="100">
                          <a:effectLst/>
                        </a:rPr>
                        <a:t>6.0</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填写第</a:t>
                      </a:r>
                      <a:r>
                        <a:rPr lang="en-US" sz="700" kern="100">
                          <a:effectLst/>
                        </a:rPr>
                        <a:t>7</a:t>
                      </a:r>
                      <a:r>
                        <a:rPr lang="zh-CN" sz="700" kern="100">
                          <a:effectLst/>
                        </a:rPr>
                        <a:t>周任务；</a:t>
                      </a:r>
                      <a:endParaRPr lang="zh-CN" sz="600" kern="100">
                        <a:effectLst/>
                      </a:endParaRPr>
                    </a:p>
                    <a:p>
                      <a:pPr algn="l">
                        <a:lnSpc>
                          <a:spcPct val="150000"/>
                        </a:lnSpc>
                        <a:spcAft>
                          <a:spcPts val="0"/>
                        </a:spcAft>
                      </a:pPr>
                      <a:r>
                        <a:rPr lang="zh-CN" sz="700" kern="100">
                          <a:effectLst/>
                        </a:rPr>
                        <a:t>更正部分依赖关系</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日常更新维护；</a:t>
                      </a:r>
                      <a:endParaRPr lang="zh-CN" sz="600" kern="100">
                        <a:effectLst/>
                      </a:endParaRPr>
                    </a:p>
                    <a:p>
                      <a:pPr algn="l">
                        <a:lnSpc>
                          <a:spcPct val="150000"/>
                        </a:lnSpc>
                        <a:spcAft>
                          <a:spcPts val="0"/>
                        </a:spcAft>
                      </a:pPr>
                      <a:r>
                        <a:rPr lang="zh-CN" sz="700" kern="100">
                          <a:effectLst/>
                        </a:rPr>
                        <a:t>部分依赖关系误连</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vMerge="1">
                  <a:txBody>
                    <a:bodyPr/>
                    <a:lstStyle/>
                    <a:p>
                      <a:endParaRPr lang="zh-CN" altLang="en-US"/>
                    </a:p>
                  </a:txBody>
                  <a:tcPr/>
                </a:tc>
                <a:extLst>
                  <a:ext uri="{0D108BD9-81ED-4DB2-BD59-A6C34878D82A}">
                    <a16:rowId xmlns:a16="http://schemas.microsoft.com/office/drawing/2014/main" val="258429686"/>
                  </a:ext>
                </a:extLst>
              </a:tr>
              <a:tr h="760220">
                <a:tc>
                  <a:txBody>
                    <a:bodyPr/>
                    <a:lstStyle/>
                    <a:p>
                      <a:pPr algn="ctr">
                        <a:lnSpc>
                          <a:spcPct val="150000"/>
                        </a:lnSpc>
                        <a:spcAft>
                          <a:spcPts val="0"/>
                        </a:spcAft>
                      </a:pPr>
                      <a:r>
                        <a:rPr lang="en-US" sz="700" kern="100">
                          <a:effectLst/>
                        </a:rPr>
                        <a:t>2020/4/18</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en-US" sz="700" kern="100">
                          <a:effectLst/>
                        </a:rPr>
                        <a:t>3.2</a:t>
                      </a:r>
                      <a:r>
                        <a:rPr lang="zh-CN" sz="700" kern="100">
                          <a:effectLst/>
                        </a:rPr>
                        <a:t>、</a:t>
                      </a:r>
                      <a:r>
                        <a:rPr lang="en-US" sz="700" kern="100">
                          <a:effectLst/>
                        </a:rPr>
                        <a:t>4.1</a:t>
                      </a:r>
                      <a:r>
                        <a:rPr lang="zh-CN" sz="700" kern="100">
                          <a:effectLst/>
                        </a:rPr>
                        <a:t>、</a:t>
                      </a:r>
                      <a:r>
                        <a:rPr lang="en-US" sz="700" kern="100">
                          <a:effectLst/>
                        </a:rPr>
                        <a:t>5.2</a:t>
                      </a:r>
                      <a:r>
                        <a:rPr lang="zh-CN" sz="700" kern="100">
                          <a:effectLst/>
                        </a:rPr>
                        <a:t>、</a:t>
                      </a:r>
                      <a:r>
                        <a:rPr lang="en-US" sz="700" kern="100">
                          <a:effectLst/>
                        </a:rPr>
                        <a:t>6.1</a:t>
                      </a:r>
                      <a:r>
                        <a:rPr lang="zh-CN" sz="700" kern="100">
                          <a:effectLst/>
                        </a:rPr>
                        <a:t>、</a:t>
                      </a:r>
                      <a:r>
                        <a:rPr lang="en-US" sz="700" kern="100">
                          <a:effectLst/>
                        </a:rPr>
                        <a:t>7.0</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更正部分任务层级；</a:t>
                      </a:r>
                      <a:endParaRPr lang="zh-CN" sz="600" kern="100">
                        <a:effectLst/>
                      </a:endParaRPr>
                    </a:p>
                    <a:p>
                      <a:pPr algn="l">
                        <a:lnSpc>
                          <a:spcPct val="150000"/>
                        </a:lnSpc>
                        <a:spcAft>
                          <a:spcPts val="0"/>
                        </a:spcAft>
                      </a:pPr>
                      <a:r>
                        <a:rPr lang="zh-CN" sz="700" kern="100">
                          <a:effectLst/>
                        </a:rPr>
                        <a:t>填写第</a:t>
                      </a:r>
                      <a:r>
                        <a:rPr lang="en-US" sz="700" kern="100">
                          <a:effectLst/>
                        </a:rPr>
                        <a:t>8</a:t>
                      </a:r>
                      <a:r>
                        <a:rPr lang="zh-CN" sz="700" kern="100">
                          <a:effectLst/>
                        </a:rPr>
                        <a:t>周任务</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部分任务层级错误；</a:t>
                      </a:r>
                      <a:endParaRPr lang="zh-CN" sz="600" kern="100">
                        <a:effectLst/>
                      </a:endParaRPr>
                    </a:p>
                    <a:p>
                      <a:pPr algn="l">
                        <a:lnSpc>
                          <a:spcPct val="150000"/>
                        </a:lnSpc>
                        <a:spcAft>
                          <a:spcPts val="0"/>
                        </a:spcAft>
                      </a:pPr>
                      <a:r>
                        <a:rPr lang="zh-CN" sz="700" kern="100">
                          <a:effectLst/>
                        </a:rPr>
                        <a:t>日常更新维护</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en-US" sz="700" kern="100">
                          <a:effectLst/>
                        </a:rPr>
                        <a:t>5h</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extLst>
                  <a:ext uri="{0D108BD9-81ED-4DB2-BD59-A6C34878D82A}">
                    <a16:rowId xmlns:a16="http://schemas.microsoft.com/office/drawing/2014/main" val="3421444309"/>
                  </a:ext>
                </a:extLst>
              </a:tr>
              <a:tr h="293100">
                <a:tc>
                  <a:txBody>
                    <a:bodyPr/>
                    <a:lstStyle/>
                    <a:p>
                      <a:pPr algn="ctr">
                        <a:lnSpc>
                          <a:spcPct val="150000"/>
                        </a:lnSpc>
                        <a:spcAft>
                          <a:spcPts val="0"/>
                        </a:spcAft>
                      </a:pPr>
                      <a:r>
                        <a:rPr lang="en-US" sz="700" kern="100">
                          <a:effectLst/>
                        </a:rPr>
                        <a:t>2020/5/3</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en-US" sz="700" kern="100">
                          <a:effectLst/>
                        </a:rPr>
                        <a:t>8.0</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填写第</a:t>
                      </a:r>
                      <a:r>
                        <a:rPr lang="en-US" sz="700" kern="100">
                          <a:effectLst/>
                        </a:rPr>
                        <a:t>9</a:t>
                      </a:r>
                      <a:r>
                        <a:rPr lang="zh-CN" sz="700" kern="100">
                          <a:effectLst/>
                        </a:rPr>
                        <a:t>周任务和部分第</a:t>
                      </a:r>
                      <a:r>
                        <a:rPr lang="en-US" sz="700" kern="100">
                          <a:effectLst/>
                        </a:rPr>
                        <a:t>10</a:t>
                      </a:r>
                      <a:r>
                        <a:rPr lang="zh-CN" sz="700" kern="100">
                          <a:effectLst/>
                        </a:rPr>
                        <a:t>周任务</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日常更新维护</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en-US" sz="700" kern="100">
                          <a:effectLst/>
                        </a:rPr>
                        <a:t>1h</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extLst>
                  <a:ext uri="{0D108BD9-81ED-4DB2-BD59-A6C34878D82A}">
                    <a16:rowId xmlns:a16="http://schemas.microsoft.com/office/drawing/2014/main" val="1028536048"/>
                  </a:ext>
                </a:extLst>
              </a:tr>
              <a:tr h="138928">
                <a:tc>
                  <a:txBody>
                    <a:bodyPr/>
                    <a:lstStyle/>
                    <a:p>
                      <a:pPr algn="ctr">
                        <a:lnSpc>
                          <a:spcPct val="150000"/>
                        </a:lnSpc>
                        <a:spcAft>
                          <a:spcPts val="0"/>
                        </a:spcAft>
                      </a:pPr>
                      <a:r>
                        <a:rPr lang="en-US" sz="700" kern="100">
                          <a:effectLst/>
                        </a:rPr>
                        <a:t>2020/5/8</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en-US" sz="700" kern="100">
                          <a:effectLst/>
                        </a:rPr>
                        <a:t>9.0</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填写第</a:t>
                      </a:r>
                      <a:r>
                        <a:rPr lang="en-US" sz="700" kern="100">
                          <a:effectLst/>
                        </a:rPr>
                        <a:t>10</a:t>
                      </a:r>
                      <a:r>
                        <a:rPr lang="zh-CN" sz="700" kern="100">
                          <a:effectLst/>
                        </a:rPr>
                        <a:t>周任务</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日常更新维护</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en-US" sz="700" kern="100">
                          <a:effectLst/>
                        </a:rPr>
                        <a:t>2h</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extLst>
                  <a:ext uri="{0D108BD9-81ED-4DB2-BD59-A6C34878D82A}">
                    <a16:rowId xmlns:a16="http://schemas.microsoft.com/office/drawing/2014/main" val="324111404"/>
                  </a:ext>
                </a:extLst>
              </a:tr>
              <a:tr h="449574">
                <a:tc>
                  <a:txBody>
                    <a:bodyPr/>
                    <a:lstStyle/>
                    <a:p>
                      <a:pPr algn="ctr">
                        <a:lnSpc>
                          <a:spcPct val="150000"/>
                        </a:lnSpc>
                        <a:spcAft>
                          <a:spcPts val="0"/>
                        </a:spcAft>
                      </a:pPr>
                      <a:r>
                        <a:rPr lang="en-US" sz="700" kern="100">
                          <a:effectLst/>
                        </a:rPr>
                        <a:t>2020/5/15</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en-US" sz="700" kern="100">
                          <a:effectLst/>
                        </a:rPr>
                        <a:t>8.1</a:t>
                      </a:r>
                      <a:r>
                        <a:rPr lang="zh-CN" sz="700" kern="100">
                          <a:effectLst/>
                        </a:rPr>
                        <a:t>、</a:t>
                      </a:r>
                      <a:r>
                        <a:rPr lang="en-US" sz="700" kern="100">
                          <a:effectLst/>
                        </a:rPr>
                        <a:t>9.1</a:t>
                      </a:r>
                      <a:r>
                        <a:rPr lang="zh-CN" sz="700" kern="100">
                          <a:effectLst/>
                        </a:rPr>
                        <a:t>、</a:t>
                      </a:r>
                      <a:r>
                        <a:rPr lang="en-US" sz="700" kern="100">
                          <a:effectLst/>
                        </a:rPr>
                        <a:t>10.0</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更正部分会议序号；</a:t>
                      </a:r>
                      <a:endParaRPr lang="zh-CN" sz="600" kern="100">
                        <a:effectLst/>
                      </a:endParaRPr>
                    </a:p>
                    <a:p>
                      <a:pPr algn="l">
                        <a:lnSpc>
                          <a:spcPct val="150000"/>
                        </a:lnSpc>
                        <a:spcAft>
                          <a:spcPts val="0"/>
                        </a:spcAft>
                      </a:pPr>
                      <a:r>
                        <a:rPr lang="zh-CN" sz="700" kern="100">
                          <a:effectLst/>
                        </a:rPr>
                        <a:t>填写第</a:t>
                      </a:r>
                      <a:r>
                        <a:rPr lang="en-US" sz="700" kern="100">
                          <a:effectLst/>
                        </a:rPr>
                        <a:t>11</a:t>
                      </a:r>
                      <a:r>
                        <a:rPr lang="zh-CN" sz="700" kern="100">
                          <a:effectLst/>
                        </a:rPr>
                        <a:t>周任务</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部分会议序号错误；</a:t>
                      </a:r>
                      <a:endParaRPr lang="zh-CN" sz="600" kern="100">
                        <a:effectLst/>
                      </a:endParaRPr>
                    </a:p>
                    <a:p>
                      <a:pPr algn="l">
                        <a:lnSpc>
                          <a:spcPct val="150000"/>
                        </a:lnSpc>
                        <a:spcAft>
                          <a:spcPts val="0"/>
                        </a:spcAft>
                      </a:pPr>
                      <a:r>
                        <a:rPr lang="zh-CN" sz="700" kern="100">
                          <a:effectLst/>
                        </a:rPr>
                        <a:t>日常更新维护</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en-US" sz="700" kern="100">
                          <a:effectLst/>
                        </a:rPr>
                        <a:t>3h</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extLst>
                  <a:ext uri="{0D108BD9-81ED-4DB2-BD59-A6C34878D82A}">
                    <a16:rowId xmlns:a16="http://schemas.microsoft.com/office/drawing/2014/main" val="205362066"/>
                  </a:ext>
                </a:extLst>
              </a:tr>
              <a:tr h="138928">
                <a:tc>
                  <a:txBody>
                    <a:bodyPr/>
                    <a:lstStyle/>
                    <a:p>
                      <a:pPr algn="ctr">
                        <a:lnSpc>
                          <a:spcPct val="150000"/>
                        </a:lnSpc>
                        <a:spcAft>
                          <a:spcPts val="0"/>
                        </a:spcAft>
                      </a:pPr>
                      <a:r>
                        <a:rPr lang="en-US" sz="700" kern="100">
                          <a:effectLst/>
                        </a:rPr>
                        <a:t>2020/5/22</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en-US" sz="700" kern="100">
                          <a:effectLst/>
                        </a:rPr>
                        <a:t>11.0</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dirty="0">
                          <a:effectLst/>
                        </a:rPr>
                        <a:t>填写第</a:t>
                      </a:r>
                      <a:r>
                        <a:rPr lang="en-US" sz="700" kern="100" dirty="0">
                          <a:effectLst/>
                        </a:rPr>
                        <a:t>12</a:t>
                      </a:r>
                      <a:r>
                        <a:rPr lang="zh-CN" sz="700" kern="100" dirty="0">
                          <a:effectLst/>
                        </a:rPr>
                        <a:t>周任务</a:t>
                      </a:r>
                      <a:endParaRPr lang="zh-CN" sz="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日常更新维护</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en-US" sz="700" kern="100">
                          <a:effectLst/>
                        </a:rPr>
                        <a:t>1h</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extLst>
                  <a:ext uri="{0D108BD9-81ED-4DB2-BD59-A6C34878D82A}">
                    <a16:rowId xmlns:a16="http://schemas.microsoft.com/office/drawing/2014/main" val="1995698595"/>
                  </a:ext>
                </a:extLst>
              </a:tr>
              <a:tr h="138928">
                <a:tc>
                  <a:txBody>
                    <a:bodyPr/>
                    <a:lstStyle/>
                    <a:p>
                      <a:pPr algn="ctr">
                        <a:lnSpc>
                          <a:spcPct val="150000"/>
                        </a:lnSpc>
                        <a:spcAft>
                          <a:spcPts val="0"/>
                        </a:spcAft>
                      </a:pPr>
                      <a:r>
                        <a:rPr lang="en-US" sz="700" kern="100">
                          <a:effectLst/>
                        </a:rPr>
                        <a:t>2020/5/29</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en-US" sz="700" kern="100">
                          <a:effectLst/>
                        </a:rPr>
                        <a:t>12.0</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填写第</a:t>
                      </a:r>
                      <a:r>
                        <a:rPr lang="en-US" sz="700" kern="100">
                          <a:effectLst/>
                        </a:rPr>
                        <a:t>13</a:t>
                      </a:r>
                      <a:r>
                        <a:rPr lang="zh-CN" sz="700" kern="100">
                          <a:effectLst/>
                        </a:rPr>
                        <a:t>周任务</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zh-CN" sz="700" kern="100">
                          <a:effectLst/>
                        </a:rPr>
                        <a:t>日常更新维护</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en-US" sz="700" kern="100">
                          <a:effectLst/>
                        </a:rPr>
                        <a:t>2h</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extLst>
                  <a:ext uri="{0D108BD9-81ED-4DB2-BD59-A6C34878D82A}">
                    <a16:rowId xmlns:a16="http://schemas.microsoft.com/office/drawing/2014/main" val="184340045"/>
                  </a:ext>
                </a:extLst>
              </a:tr>
              <a:tr h="138928">
                <a:tc>
                  <a:txBody>
                    <a:bodyPr/>
                    <a:lstStyle/>
                    <a:p>
                      <a:pPr algn="ctr">
                        <a:lnSpc>
                          <a:spcPct val="150000"/>
                        </a:lnSpc>
                        <a:spcAft>
                          <a:spcPts val="0"/>
                        </a:spcAft>
                      </a:pPr>
                      <a:r>
                        <a:rPr lang="zh-CN" sz="700" kern="100">
                          <a:effectLst/>
                        </a:rPr>
                        <a:t>总计</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en-US" sz="700" kern="100">
                          <a:effectLst/>
                        </a:rPr>
                        <a:t> </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en-US" sz="700" kern="100">
                          <a:effectLst/>
                        </a:rPr>
                        <a:t> </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l">
                        <a:lnSpc>
                          <a:spcPct val="150000"/>
                        </a:lnSpc>
                        <a:spcAft>
                          <a:spcPts val="0"/>
                        </a:spcAft>
                      </a:pPr>
                      <a:r>
                        <a:rPr lang="en-US" sz="700" kern="100">
                          <a:effectLst/>
                        </a:rPr>
                        <a:t> </a:t>
                      </a:r>
                      <a:endParaRPr lang="zh-CN" sz="600" kern="10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tc>
                  <a:txBody>
                    <a:bodyPr/>
                    <a:lstStyle/>
                    <a:p>
                      <a:pPr algn="ctr">
                        <a:lnSpc>
                          <a:spcPct val="150000"/>
                        </a:lnSpc>
                        <a:spcAft>
                          <a:spcPts val="0"/>
                        </a:spcAft>
                      </a:pPr>
                      <a:r>
                        <a:rPr lang="en-US" sz="700" kern="100" dirty="0">
                          <a:effectLst/>
                        </a:rPr>
                        <a:t>25.5h</a:t>
                      </a:r>
                      <a:endParaRPr lang="zh-CN" sz="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831" marR="38831" marT="0" marB="0" anchor="ctr"/>
                </a:tc>
                <a:extLst>
                  <a:ext uri="{0D108BD9-81ED-4DB2-BD59-A6C34878D82A}">
                    <a16:rowId xmlns:a16="http://schemas.microsoft.com/office/drawing/2014/main" val="2625394039"/>
                  </a:ext>
                </a:extLst>
              </a:tr>
            </a:tbl>
          </a:graphicData>
        </a:graphic>
      </p:graphicFrame>
    </p:spTree>
    <p:extLst>
      <p:ext uri="{BB962C8B-B14F-4D97-AF65-F5344CB8AC3E}">
        <p14:creationId xmlns:p14="http://schemas.microsoft.com/office/powerpoint/2010/main" val="23098284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0161-C5E3-428D-8444-60BEBBD299FF}"/>
              </a:ext>
            </a:extLst>
          </p:cNvPr>
          <p:cNvSpPr>
            <a:spLocks noGrp="1"/>
          </p:cNvSpPr>
          <p:nvPr>
            <p:ph type="title"/>
          </p:nvPr>
        </p:nvSpPr>
        <p:spPr/>
        <p:txBody>
          <a:bodyPr/>
          <a:lstStyle/>
          <a:p>
            <a:r>
              <a:rPr lang="zh-CN" altLang="en-US" dirty="0"/>
              <a:t>实验六：工作分配及其影响因素分析</a:t>
            </a:r>
            <a:endParaRPr lang="en-US" dirty="0"/>
          </a:p>
        </p:txBody>
      </p:sp>
      <p:sp>
        <p:nvSpPr>
          <p:cNvPr id="5" name="内容占位符 2">
            <a:extLst>
              <a:ext uri="{FF2B5EF4-FFF2-40B4-BE49-F238E27FC236}">
                <a16:creationId xmlns:a16="http://schemas.microsoft.com/office/drawing/2014/main" id="{7A5A2AB3-0427-4E1C-9412-A47B93789E5E}"/>
              </a:ext>
            </a:extLst>
          </p:cNvPr>
          <p:cNvSpPr txBox="1">
            <a:spLocks noGrp="1"/>
          </p:cNvSpPr>
          <p:nvPr>
            <p:ph idx="1"/>
          </p:nvPr>
        </p:nvSpPr>
        <p:spPr>
          <a:xfrm>
            <a:off x="691717" y="1553443"/>
            <a:ext cx="9166802" cy="498791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nSpc>
                <a:spcPct val="120000"/>
              </a:lnSpc>
              <a:buFont typeface="Wingdings" pitchFamily="2" charset="2"/>
              <a:buChar char="Ø"/>
            </a:pPr>
            <a:r>
              <a:rPr lang="en-US" altLang="zh-CN" sz="2400" dirty="0"/>
              <a:t> </a:t>
            </a:r>
            <a:r>
              <a:rPr lang="zh-CN" altLang="en-US" sz="2400" dirty="0"/>
              <a:t>影响因素</a:t>
            </a:r>
            <a:endParaRPr lang="en-US" altLang="zh-CN" sz="2400" dirty="0"/>
          </a:p>
          <a:p>
            <a:pPr lvl="1">
              <a:lnSpc>
                <a:spcPct val="120000"/>
              </a:lnSpc>
              <a:buFont typeface="Arial" panose="020B0604020202020204" pitchFamily="34" charset="0"/>
              <a:buChar char="•"/>
            </a:pPr>
            <a:r>
              <a:rPr lang="zh-CN" altLang="en-US" sz="2200" dirty="0"/>
              <a:t>对</a:t>
            </a:r>
            <a:r>
              <a:rPr lang="zh-CN" altLang="en-US" dirty="0"/>
              <a:t>项目相关的各项内容的熟悉程度</a:t>
            </a:r>
            <a:endParaRPr lang="en-US" altLang="zh-CN" sz="2200" dirty="0"/>
          </a:p>
          <a:p>
            <a:pPr lvl="1">
              <a:lnSpc>
                <a:spcPct val="120000"/>
              </a:lnSpc>
              <a:buFont typeface="Arial" panose="020B0604020202020204" pitchFamily="34" charset="0"/>
              <a:buChar char="•"/>
            </a:pPr>
            <a:r>
              <a:rPr lang="zh-CN" altLang="en-US" dirty="0"/>
              <a:t>个人意愿</a:t>
            </a:r>
            <a:endParaRPr lang="en-US" altLang="zh-CN" dirty="0"/>
          </a:p>
          <a:p>
            <a:pPr lvl="1">
              <a:lnSpc>
                <a:spcPct val="120000"/>
              </a:lnSpc>
              <a:buFont typeface="Arial" panose="020B0604020202020204" pitchFamily="34" charset="0"/>
              <a:buChar char="•"/>
            </a:pPr>
            <a:r>
              <a:rPr lang="en-US" altLang="zh-CN" dirty="0"/>
              <a:t>…</a:t>
            </a:r>
          </a:p>
        </p:txBody>
      </p:sp>
      <p:graphicFrame>
        <p:nvGraphicFramePr>
          <p:cNvPr id="6" name="表格 5">
            <a:extLst>
              <a:ext uri="{FF2B5EF4-FFF2-40B4-BE49-F238E27FC236}">
                <a16:creationId xmlns:a16="http://schemas.microsoft.com/office/drawing/2014/main" id="{19ADA781-183C-4D50-AFA1-CE6415B9C55F}"/>
              </a:ext>
            </a:extLst>
          </p:cNvPr>
          <p:cNvGraphicFramePr>
            <a:graphicFrameLocks noGrp="1"/>
          </p:cNvGraphicFramePr>
          <p:nvPr>
            <p:extLst/>
          </p:nvPr>
        </p:nvGraphicFramePr>
        <p:xfrm>
          <a:off x="5656911" y="1679664"/>
          <a:ext cx="6303027" cy="4683582"/>
        </p:xfrm>
        <a:graphic>
          <a:graphicData uri="http://schemas.openxmlformats.org/drawingml/2006/table">
            <a:tbl>
              <a:tblPr firstRow="1" firstCol="1" bandRow="1">
                <a:tableStyleId>{21E4AEA4-8DFA-4A89-87EB-49C32662AFE0}</a:tableStyleId>
              </a:tblPr>
              <a:tblGrid>
                <a:gridCol w="1101101">
                  <a:extLst>
                    <a:ext uri="{9D8B030D-6E8A-4147-A177-3AD203B41FA5}">
                      <a16:colId xmlns:a16="http://schemas.microsoft.com/office/drawing/2014/main" val="3579071681"/>
                    </a:ext>
                  </a:extLst>
                </a:gridCol>
                <a:gridCol w="551106">
                  <a:extLst>
                    <a:ext uri="{9D8B030D-6E8A-4147-A177-3AD203B41FA5}">
                      <a16:colId xmlns:a16="http://schemas.microsoft.com/office/drawing/2014/main" val="321795990"/>
                    </a:ext>
                  </a:extLst>
                </a:gridCol>
                <a:gridCol w="2325410">
                  <a:extLst>
                    <a:ext uri="{9D8B030D-6E8A-4147-A177-3AD203B41FA5}">
                      <a16:colId xmlns:a16="http://schemas.microsoft.com/office/drawing/2014/main" val="3341529213"/>
                    </a:ext>
                  </a:extLst>
                </a:gridCol>
                <a:gridCol w="2325410">
                  <a:extLst>
                    <a:ext uri="{9D8B030D-6E8A-4147-A177-3AD203B41FA5}">
                      <a16:colId xmlns:a16="http://schemas.microsoft.com/office/drawing/2014/main" val="3187892692"/>
                    </a:ext>
                  </a:extLst>
                </a:gridCol>
              </a:tblGrid>
              <a:tr h="173676">
                <a:tc>
                  <a:txBody>
                    <a:bodyPr/>
                    <a:lstStyle/>
                    <a:p>
                      <a:pPr algn="ctr">
                        <a:lnSpc>
                          <a:spcPct val="150000"/>
                        </a:lnSpc>
                        <a:spcAft>
                          <a:spcPts val="0"/>
                        </a:spcAft>
                      </a:pPr>
                      <a:r>
                        <a:rPr lang="zh-CN" sz="800" kern="100" dirty="0">
                          <a:effectLst/>
                        </a:rPr>
                        <a:t>成员</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9056" marR="49056" marT="0" marB="0" anchor="ctr"/>
                </a:tc>
                <a:tc>
                  <a:txBody>
                    <a:bodyPr/>
                    <a:lstStyle/>
                    <a:p>
                      <a:pPr algn="ctr">
                        <a:lnSpc>
                          <a:spcPct val="150000"/>
                        </a:lnSpc>
                        <a:spcAft>
                          <a:spcPts val="0"/>
                        </a:spcAft>
                      </a:pPr>
                      <a:r>
                        <a:rPr lang="zh-CN" sz="800" kern="100">
                          <a:effectLst/>
                        </a:rPr>
                        <a:t>职位</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49056" marR="49056" marT="0" marB="0" anchor="ctr"/>
                </a:tc>
                <a:tc>
                  <a:txBody>
                    <a:bodyPr/>
                    <a:lstStyle/>
                    <a:p>
                      <a:pPr algn="ctr">
                        <a:lnSpc>
                          <a:spcPct val="150000"/>
                        </a:lnSpc>
                        <a:spcAft>
                          <a:spcPts val="0"/>
                        </a:spcAft>
                      </a:pPr>
                      <a:r>
                        <a:rPr lang="zh-CN" sz="800" kern="100">
                          <a:effectLst/>
                        </a:rPr>
                        <a:t>阶段</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49056" marR="49056" marT="0" marB="0" anchor="ctr"/>
                </a:tc>
                <a:tc>
                  <a:txBody>
                    <a:bodyPr/>
                    <a:lstStyle/>
                    <a:p>
                      <a:pPr algn="ctr">
                        <a:lnSpc>
                          <a:spcPct val="150000"/>
                        </a:lnSpc>
                        <a:spcAft>
                          <a:spcPts val="0"/>
                        </a:spcAft>
                      </a:pPr>
                      <a:r>
                        <a:rPr lang="zh-CN" sz="800" kern="100">
                          <a:effectLst/>
                        </a:rPr>
                        <a:t>主要任务</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49056" marR="49056" marT="0" marB="0" anchor="ctr"/>
                </a:tc>
                <a:extLst>
                  <a:ext uri="{0D108BD9-81ED-4DB2-BD59-A6C34878D82A}">
                    <a16:rowId xmlns:a16="http://schemas.microsoft.com/office/drawing/2014/main" val="34750650"/>
                  </a:ext>
                </a:extLst>
              </a:tr>
              <a:tr h="366795">
                <a:tc rowSpan="8">
                  <a:txBody>
                    <a:bodyPr/>
                    <a:lstStyle/>
                    <a:p>
                      <a:pPr algn="ctr">
                        <a:lnSpc>
                          <a:spcPct val="150000"/>
                        </a:lnSpc>
                        <a:spcAft>
                          <a:spcPts val="0"/>
                        </a:spcAft>
                      </a:pPr>
                      <a:r>
                        <a:rPr lang="zh-CN" sz="800" kern="100" dirty="0">
                          <a:effectLst/>
                        </a:rPr>
                        <a:t>赵正阳</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9056" marR="49056" marT="0" marB="0" anchor="ctr"/>
                </a:tc>
                <a:tc rowSpan="8">
                  <a:txBody>
                    <a:bodyPr/>
                    <a:lstStyle/>
                    <a:p>
                      <a:pPr algn="ctr">
                        <a:lnSpc>
                          <a:spcPct val="150000"/>
                        </a:lnSpc>
                        <a:spcAft>
                          <a:spcPts val="0"/>
                        </a:spcAft>
                      </a:pPr>
                      <a:r>
                        <a:rPr lang="zh-CN" sz="800" kern="100" dirty="0">
                          <a:effectLst/>
                        </a:rPr>
                        <a:t>组长</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9056" marR="49056" marT="0" marB="0" anchor="ctr"/>
                </a:tc>
                <a:tc>
                  <a:txBody>
                    <a:bodyPr/>
                    <a:lstStyle/>
                    <a:p>
                      <a:pPr algn="ctr">
                        <a:lnSpc>
                          <a:spcPct val="150000"/>
                        </a:lnSpc>
                        <a:spcAft>
                          <a:spcPts val="0"/>
                        </a:spcAft>
                      </a:pPr>
                      <a:r>
                        <a:rPr lang="zh-CN" sz="800" kern="100" dirty="0">
                          <a:effectLst/>
                        </a:rPr>
                        <a:t>实验准备</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9056" marR="49056" marT="0" marB="0" anchor="ctr"/>
                </a:tc>
                <a:tc>
                  <a:txBody>
                    <a:bodyPr/>
                    <a:lstStyle/>
                    <a:p>
                      <a:pPr marL="342900" lvl="0" indent="-342900" algn="l">
                        <a:lnSpc>
                          <a:spcPct val="150000"/>
                        </a:lnSpc>
                        <a:spcAft>
                          <a:spcPts val="0"/>
                        </a:spcAft>
                        <a:buFont typeface="Times New Roman" panose="02020603050405020304" pitchFamily="18" charset="0"/>
                        <a:buChar char="•"/>
                      </a:pPr>
                      <a:r>
                        <a:rPr lang="zh-CN" sz="800" kern="100">
                          <a:effectLst/>
                        </a:rPr>
                        <a:t>调研</a:t>
                      </a:r>
                      <a:r>
                        <a:rPr lang="en-US" sz="800" kern="100">
                          <a:effectLst/>
                        </a:rPr>
                        <a:t>scrapy</a:t>
                      </a:r>
                      <a:endParaRPr lang="zh-CN" sz="800" kern="100">
                        <a:effectLst/>
                      </a:endParaRPr>
                    </a:p>
                    <a:p>
                      <a:pPr marL="342900" lvl="0" indent="-342900" algn="l">
                        <a:lnSpc>
                          <a:spcPct val="150000"/>
                        </a:lnSpc>
                        <a:spcAft>
                          <a:spcPts val="0"/>
                        </a:spcAft>
                        <a:buFont typeface="Times New Roman" panose="02020603050405020304" pitchFamily="18" charset="0"/>
                        <a:buChar char="•"/>
                      </a:pPr>
                      <a:r>
                        <a:rPr lang="zh-CN" sz="800" kern="100">
                          <a:effectLst/>
                        </a:rPr>
                        <a:t>根据调研内容编写项目计划书</a:t>
                      </a:r>
                      <a:endParaRPr lang="zh-CN" sz="800" kern="100">
                        <a:effectLst/>
                        <a:latin typeface="Times New Roman" panose="02020603050405020304" pitchFamily="18" charset="0"/>
                        <a:ea typeface="宋体" panose="02010600030101010101" pitchFamily="2" charset="-122"/>
                      </a:endParaRPr>
                    </a:p>
                  </a:txBody>
                  <a:tcPr marL="49056" marR="49056" marT="0" marB="0" anchor="ctr"/>
                </a:tc>
                <a:extLst>
                  <a:ext uri="{0D108BD9-81ED-4DB2-BD59-A6C34878D82A}">
                    <a16:rowId xmlns:a16="http://schemas.microsoft.com/office/drawing/2014/main" val="4220444865"/>
                  </a:ext>
                </a:extLst>
              </a:tr>
              <a:tr h="562588">
                <a:tc vMerge="1">
                  <a:txBody>
                    <a:bodyPr/>
                    <a:lstStyle/>
                    <a:p>
                      <a:endParaRPr lang="zh-CN" altLang="en-US"/>
                    </a:p>
                  </a:txBody>
                  <a:tcPr/>
                </a:tc>
                <a:tc vMerge="1">
                  <a:txBody>
                    <a:bodyPr/>
                    <a:lstStyle/>
                    <a:p>
                      <a:endParaRPr lang="zh-CN" altLang="en-US"/>
                    </a:p>
                  </a:txBody>
                  <a:tcPr/>
                </a:tc>
                <a:tc>
                  <a:txBody>
                    <a:bodyPr/>
                    <a:lstStyle/>
                    <a:p>
                      <a:pPr algn="ctr">
                        <a:lnSpc>
                          <a:spcPct val="150000"/>
                        </a:lnSpc>
                        <a:spcAft>
                          <a:spcPts val="0"/>
                        </a:spcAft>
                      </a:pPr>
                      <a:r>
                        <a:rPr lang="zh-CN" sz="800" kern="100" dirty="0">
                          <a:effectLst/>
                        </a:rPr>
                        <a:t>软件需求分析</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9056" marR="49056" marT="0" marB="0" anchor="ctr"/>
                </a:tc>
                <a:tc>
                  <a:txBody>
                    <a:bodyPr/>
                    <a:lstStyle/>
                    <a:p>
                      <a:pPr marL="342900" lvl="0" indent="-342900" algn="l">
                        <a:lnSpc>
                          <a:spcPct val="150000"/>
                        </a:lnSpc>
                        <a:spcAft>
                          <a:spcPts val="0"/>
                        </a:spcAft>
                        <a:buFont typeface="Times New Roman" panose="02020603050405020304" pitchFamily="18" charset="0"/>
                        <a:buChar char="•"/>
                      </a:pPr>
                      <a:r>
                        <a:rPr lang="zh-CN" sz="800" kern="100" dirty="0">
                          <a:effectLst/>
                        </a:rPr>
                        <a:t>负责</a:t>
                      </a:r>
                      <a:r>
                        <a:rPr lang="en-US" sz="800" kern="100" dirty="0" err="1">
                          <a:effectLst/>
                        </a:rPr>
                        <a:t>scrapy</a:t>
                      </a:r>
                      <a:r>
                        <a:rPr lang="zh-CN" sz="800" kern="100" dirty="0">
                          <a:effectLst/>
                        </a:rPr>
                        <a:t>框架部分的需求分析</a:t>
                      </a:r>
                    </a:p>
                    <a:p>
                      <a:pPr marL="342900" lvl="0" indent="-342900" algn="l">
                        <a:lnSpc>
                          <a:spcPct val="150000"/>
                        </a:lnSpc>
                        <a:spcAft>
                          <a:spcPts val="0"/>
                        </a:spcAft>
                        <a:buFont typeface="Times New Roman" panose="02020603050405020304" pitchFamily="18" charset="0"/>
                        <a:buChar char="•"/>
                      </a:pPr>
                      <a:r>
                        <a:rPr lang="zh-CN" sz="800" kern="100" dirty="0">
                          <a:effectLst/>
                        </a:rPr>
                        <a:t>负责需求文档初版的整合</a:t>
                      </a:r>
                    </a:p>
                    <a:p>
                      <a:pPr marL="342900" lvl="0" indent="-342900" algn="l">
                        <a:lnSpc>
                          <a:spcPct val="150000"/>
                        </a:lnSpc>
                        <a:spcAft>
                          <a:spcPts val="0"/>
                        </a:spcAft>
                        <a:buFont typeface="Times New Roman" panose="02020603050405020304" pitchFamily="18" charset="0"/>
                        <a:buChar char="•"/>
                      </a:pPr>
                      <a:r>
                        <a:rPr lang="zh-CN" sz="800" kern="100" dirty="0">
                          <a:effectLst/>
                        </a:rPr>
                        <a:t>负责需求文档中第</a:t>
                      </a:r>
                      <a:r>
                        <a:rPr lang="en-US" sz="800" kern="100" dirty="0">
                          <a:effectLst/>
                        </a:rPr>
                        <a:t>1-2</a:t>
                      </a:r>
                      <a:r>
                        <a:rPr lang="zh-CN" sz="800" kern="100" dirty="0">
                          <a:effectLst/>
                        </a:rPr>
                        <a:t>章主要内容的编写</a:t>
                      </a:r>
                      <a:endParaRPr lang="zh-CN" sz="800" kern="100" dirty="0">
                        <a:effectLst/>
                        <a:latin typeface="Times New Roman" panose="02020603050405020304" pitchFamily="18" charset="0"/>
                        <a:ea typeface="宋体" panose="02010600030101010101" pitchFamily="2" charset="-122"/>
                      </a:endParaRPr>
                    </a:p>
                  </a:txBody>
                  <a:tcPr marL="49056" marR="49056" marT="0" marB="0" anchor="ctr"/>
                </a:tc>
                <a:extLst>
                  <a:ext uri="{0D108BD9-81ED-4DB2-BD59-A6C34878D82A}">
                    <a16:rowId xmlns:a16="http://schemas.microsoft.com/office/drawing/2014/main" val="1751727695"/>
                  </a:ext>
                </a:extLst>
              </a:tr>
              <a:tr h="366795">
                <a:tc vMerge="1">
                  <a:txBody>
                    <a:bodyPr/>
                    <a:lstStyle/>
                    <a:p>
                      <a:endParaRPr lang="zh-CN" altLang="en-US"/>
                    </a:p>
                  </a:txBody>
                  <a:tcPr/>
                </a:tc>
                <a:tc vMerge="1">
                  <a:txBody>
                    <a:bodyPr/>
                    <a:lstStyle/>
                    <a:p>
                      <a:endParaRPr lang="zh-CN" altLang="en-US"/>
                    </a:p>
                  </a:txBody>
                  <a:tcPr/>
                </a:tc>
                <a:tc>
                  <a:txBody>
                    <a:bodyPr/>
                    <a:lstStyle/>
                    <a:p>
                      <a:pPr algn="ctr">
                        <a:lnSpc>
                          <a:spcPct val="150000"/>
                        </a:lnSpc>
                        <a:spcAft>
                          <a:spcPts val="0"/>
                        </a:spcAft>
                      </a:pPr>
                      <a:r>
                        <a:rPr lang="zh-CN" sz="800" kern="100" dirty="0">
                          <a:effectLst/>
                        </a:rPr>
                        <a:t>软件需求评审</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9056" marR="49056" marT="0" marB="0" anchor="ctr"/>
                </a:tc>
                <a:tc>
                  <a:txBody>
                    <a:bodyPr/>
                    <a:lstStyle/>
                    <a:p>
                      <a:pPr marL="342900" lvl="0" indent="-342900" algn="l">
                        <a:lnSpc>
                          <a:spcPct val="150000"/>
                        </a:lnSpc>
                        <a:spcAft>
                          <a:spcPts val="0"/>
                        </a:spcAft>
                        <a:buFont typeface="Times New Roman" panose="02020603050405020304" pitchFamily="18" charset="0"/>
                        <a:buChar char="•"/>
                      </a:pPr>
                      <a:r>
                        <a:rPr lang="zh-CN" sz="800" kern="100" dirty="0">
                          <a:effectLst/>
                        </a:rPr>
                        <a:t>负责评审</a:t>
                      </a:r>
                      <a:r>
                        <a:rPr lang="en-US" sz="800" kern="100" dirty="0">
                          <a:effectLst/>
                        </a:rPr>
                        <a:t>G</a:t>
                      </a:r>
                      <a:r>
                        <a:rPr lang="zh-CN" sz="800" kern="100" dirty="0">
                          <a:effectLst/>
                        </a:rPr>
                        <a:t>组和</a:t>
                      </a:r>
                      <a:r>
                        <a:rPr lang="en-US" sz="800" kern="100" dirty="0">
                          <a:effectLst/>
                        </a:rPr>
                        <a:t>A</a:t>
                      </a:r>
                      <a:r>
                        <a:rPr lang="zh-CN" sz="800" kern="100" dirty="0">
                          <a:effectLst/>
                        </a:rPr>
                        <a:t>组的需求文档</a:t>
                      </a:r>
                    </a:p>
                    <a:p>
                      <a:pPr marL="342900" lvl="0" indent="-342900" algn="l">
                        <a:lnSpc>
                          <a:spcPct val="150000"/>
                        </a:lnSpc>
                        <a:spcAft>
                          <a:spcPts val="0"/>
                        </a:spcAft>
                        <a:buFont typeface="Times New Roman" panose="02020603050405020304" pitchFamily="18" charset="0"/>
                        <a:buChar char="•"/>
                      </a:pPr>
                      <a:r>
                        <a:rPr lang="zh-CN" sz="800" kern="100" dirty="0">
                          <a:effectLst/>
                        </a:rPr>
                        <a:t>根据评审组意见修改需求文档</a:t>
                      </a:r>
                      <a:endParaRPr lang="zh-CN" sz="800" kern="100" dirty="0">
                        <a:effectLst/>
                        <a:latin typeface="Times New Roman" panose="02020603050405020304" pitchFamily="18" charset="0"/>
                        <a:ea typeface="宋体" panose="02010600030101010101" pitchFamily="2" charset="-122"/>
                      </a:endParaRPr>
                    </a:p>
                  </a:txBody>
                  <a:tcPr marL="49056" marR="49056" marT="0" marB="0" anchor="ctr"/>
                </a:tc>
                <a:extLst>
                  <a:ext uri="{0D108BD9-81ED-4DB2-BD59-A6C34878D82A}">
                    <a16:rowId xmlns:a16="http://schemas.microsoft.com/office/drawing/2014/main" val="339800868"/>
                  </a:ext>
                </a:extLst>
              </a:tr>
              <a:tr h="562588">
                <a:tc vMerge="1">
                  <a:txBody>
                    <a:bodyPr/>
                    <a:lstStyle/>
                    <a:p>
                      <a:endParaRPr lang="zh-CN" altLang="en-US"/>
                    </a:p>
                  </a:txBody>
                  <a:tcPr/>
                </a:tc>
                <a:tc vMerge="1">
                  <a:txBody>
                    <a:bodyPr/>
                    <a:lstStyle/>
                    <a:p>
                      <a:endParaRPr lang="zh-CN" altLang="en-US"/>
                    </a:p>
                  </a:txBody>
                  <a:tcPr/>
                </a:tc>
                <a:tc>
                  <a:txBody>
                    <a:bodyPr/>
                    <a:lstStyle/>
                    <a:p>
                      <a:pPr algn="ctr">
                        <a:lnSpc>
                          <a:spcPct val="150000"/>
                        </a:lnSpc>
                        <a:spcAft>
                          <a:spcPts val="0"/>
                        </a:spcAft>
                      </a:pPr>
                      <a:r>
                        <a:rPr lang="zh-CN" sz="800" kern="100" dirty="0">
                          <a:effectLst/>
                        </a:rPr>
                        <a:t>软件设计与实现</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9056" marR="49056" marT="0" marB="0" anchor="ctr"/>
                </a:tc>
                <a:tc>
                  <a:txBody>
                    <a:bodyPr/>
                    <a:lstStyle/>
                    <a:p>
                      <a:pPr marL="342900" lvl="0" indent="-342900" algn="l">
                        <a:lnSpc>
                          <a:spcPct val="150000"/>
                        </a:lnSpc>
                        <a:spcAft>
                          <a:spcPts val="0"/>
                        </a:spcAft>
                        <a:buFont typeface="Times New Roman" panose="02020603050405020304" pitchFamily="18" charset="0"/>
                        <a:buChar char="•"/>
                      </a:pPr>
                      <a:r>
                        <a:rPr lang="zh-CN" sz="800" kern="100" dirty="0">
                          <a:effectLst/>
                        </a:rPr>
                        <a:t>负责除节点管理之外，项目其他功能的</a:t>
                      </a:r>
                      <a:r>
                        <a:rPr lang="en-US" sz="800" kern="100" dirty="0">
                          <a:effectLst/>
                        </a:rPr>
                        <a:t>Django</a:t>
                      </a:r>
                      <a:r>
                        <a:rPr lang="zh-CN" sz="800" kern="100" dirty="0">
                          <a:effectLst/>
                        </a:rPr>
                        <a:t>后端的实现</a:t>
                      </a:r>
                    </a:p>
                    <a:p>
                      <a:pPr marL="342900" lvl="0" indent="-342900" algn="l">
                        <a:lnSpc>
                          <a:spcPct val="150000"/>
                        </a:lnSpc>
                        <a:spcAft>
                          <a:spcPts val="0"/>
                        </a:spcAft>
                        <a:buFont typeface="Times New Roman" panose="02020603050405020304" pitchFamily="18" charset="0"/>
                        <a:buChar char="•"/>
                      </a:pPr>
                      <a:r>
                        <a:rPr lang="zh-CN" sz="800" kern="100" dirty="0">
                          <a:effectLst/>
                        </a:rPr>
                        <a:t>负责</a:t>
                      </a:r>
                      <a:r>
                        <a:rPr lang="en-US" sz="800" kern="100" dirty="0">
                          <a:effectLst/>
                        </a:rPr>
                        <a:t>Django CI</a:t>
                      </a:r>
                      <a:r>
                        <a:rPr lang="zh-CN" sz="800" kern="100" dirty="0">
                          <a:effectLst/>
                        </a:rPr>
                        <a:t>中单元测试的编写</a:t>
                      </a:r>
                      <a:endParaRPr lang="zh-CN" sz="800" kern="100" dirty="0">
                        <a:effectLst/>
                        <a:latin typeface="Times New Roman" panose="02020603050405020304" pitchFamily="18" charset="0"/>
                        <a:ea typeface="宋体" panose="02010600030101010101" pitchFamily="2" charset="-122"/>
                      </a:endParaRPr>
                    </a:p>
                  </a:txBody>
                  <a:tcPr marL="49056" marR="49056" marT="0" marB="0" anchor="ctr"/>
                </a:tc>
                <a:extLst>
                  <a:ext uri="{0D108BD9-81ED-4DB2-BD59-A6C34878D82A}">
                    <a16:rowId xmlns:a16="http://schemas.microsoft.com/office/drawing/2014/main" val="2434363441"/>
                  </a:ext>
                </a:extLst>
              </a:tr>
              <a:tr h="758380">
                <a:tc vMerge="1">
                  <a:txBody>
                    <a:bodyPr/>
                    <a:lstStyle/>
                    <a:p>
                      <a:endParaRPr lang="zh-CN" altLang="en-US"/>
                    </a:p>
                  </a:txBody>
                  <a:tcPr/>
                </a:tc>
                <a:tc vMerge="1">
                  <a:txBody>
                    <a:bodyPr/>
                    <a:lstStyle/>
                    <a:p>
                      <a:endParaRPr lang="zh-CN" altLang="en-US"/>
                    </a:p>
                  </a:txBody>
                  <a:tcPr/>
                </a:tc>
                <a:tc>
                  <a:txBody>
                    <a:bodyPr/>
                    <a:lstStyle/>
                    <a:p>
                      <a:pPr algn="ctr">
                        <a:lnSpc>
                          <a:spcPct val="150000"/>
                        </a:lnSpc>
                        <a:spcAft>
                          <a:spcPts val="0"/>
                        </a:spcAft>
                      </a:pPr>
                      <a:r>
                        <a:rPr lang="zh-CN" sz="800" kern="100" dirty="0">
                          <a:effectLst/>
                        </a:rPr>
                        <a:t>软件测试</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9056" marR="49056" marT="0" marB="0" anchor="ctr"/>
                </a:tc>
                <a:tc>
                  <a:txBody>
                    <a:bodyPr/>
                    <a:lstStyle/>
                    <a:p>
                      <a:pPr marL="342900" lvl="0" indent="-342900" algn="l">
                        <a:lnSpc>
                          <a:spcPct val="150000"/>
                        </a:lnSpc>
                        <a:spcAft>
                          <a:spcPts val="0"/>
                        </a:spcAft>
                        <a:buFont typeface="Times New Roman" panose="02020603050405020304" pitchFamily="18" charset="0"/>
                        <a:buChar char="•"/>
                      </a:pPr>
                      <a:r>
                        <a:rPr lang="zh-CN" sz="800" kern="100" dirty="0">
                          <a:effectLst/>
                        </a:rPr>
                        <a:t>负责部分功能性需求测试用例和测试结果的编写</a:t>
                      </a:r>
                    </a:p>
                    <a:p>
                      <a:pPr marL="342900" lvl="0" indent="-342900" algn="l">
                        <a:lnSpc>
                          <a:spcPct val="150000"/>
                        </a:lnSpc>
                        <a:spcAft>
                          <a:spcPts val="0"/>
                        </a:spcAft>
                        <a:buFont typeface="Times New Roman" panose="02020603050405020304" pitchFamily="18" charset="0"/>
                        <a:buChar char="•"/>
                      </a:pPr>
                      <a:r>
                        <a:rPr lang="zh-CN" sz="800" kern="100" dirty="0">
                          <a:effectLst/>
                        </a:rPr>
                        <a:t>负责测试需求文档版本</a:t>
                      </a:r>
                      <a:r>
                        <a:rPr lang="en-US" sz="800" kern="100" dirty="0">
                          <a:effectLst/>
                        </a:rPr>
                        <a:t>1.0</a:t>
                      </a:r>
                      <a:r>
                        <a:rPr lang="zh-CN" sz="800" kern="100" dirty="0">
                          <a:effectLst/>
                        </a:rPr>
                        <a:t>和</a:t>
                      </a:r>
                      <a:r>
                        <a:rPr lang="en-US" sz="800" kern="100" dirty="0">
                          <a:effectLst/>
                        </a:rPr>
                        <a:t>1.1</a:t>
                      </a:r>
                      <a:r>
                        <a:rPr lang="zh-CN" sz="800" kern="100" dirty="0">
                          <a:effectLst/>
                        </a:rPr>
                        <a:t>的整合</a:t>
                      </a:r>
                    </a:p>
                    <a:p>
                      <a:pPr marL="342900" lvl="0" indent="-342900" algn="l">
                        <a:lnSpc>
                          <a:spcPct val="150000"/>
                        </a:lnSpc>
                        <a:spcAft>
                          <a:spcPts val="0"/>
                        </a:spcAft>
                        <a:buFont typeface="Times New Roman" panose="02020603050405020304" pitchFamily="18" charset="0"/>
                        <a:buChar char="•"/>
                      </a:pPr>
                      <a:r>
                        <a:rPr lang="zh-CN" sz="800" kern="100" dirty="0">
                          <a:effectLst/>
                        </a:rPr>
                        <a:t>增加</a:t>
                      </a:r>
                      <a:r>
                        <a:rPr lang="en-US" sz="800" kern="100" dirty="0">
                          <a:effectLst/>
                        </a:rPr>
                        <a:t>Django</a:t>
                      </a:r>
                      <a:r>
                        <a:rPr lang="zh-CN" sz="800" kern="100" dirty="0">
                          <a:effectLst/>
                        </a:rPr>
                        <a:t>后端单元测试和部分场景测试</a:t>
                      </a:r>
                      <a:endParaRPr lang="zh-CN" sz="800" kern="100" dirty="0">
                        <a:effectLst/>
                        <a:latin typeface="Times New Roman" panose="02020603050405020304" pitchFamily="18" charset="0"/>
                        <a:ea typeface="宋体" panose="02010600030101010101" pitchFamily="2" charset="-122"/>
                      </a:endParaRPr>
                    </a:p>
                  </a:txBody>
                  <a:tcPr marL="49056" marR="49056" marT="0" marB="0" anchor="ctr"/>
                </a:tc>
                <a:extLst>
                  <a:ext uri="{0D108BD9-81ED-4DB2-BD59-A6C34878D82A}">
                    <a16:rowId xmlns:a16="http://schemas.microsoft.com/office/drawing/2014/main" val="2636190422"/>
                  </a:ext>
                </a:extLst>
              </a:tr>
              <a:tr h="366795">
                <a:tc vMerge="1">
                  <a:txBody>
                    <a:bodyPr/>
                    <a:lstStyle/>
                    <a:p>
                      <a:endParaRPr lang="zh-CN" altLang="en-US"/>
                    </a:p>
                  </a:txBody>
                  <a:tcPr/>
                </a:tc>
                <a:tc vMerge="1">
                  <a:txBody>
                    <a:bodyPr/>
                    <a:lstStyle/>
                    <a:p>
                      <a:endParaRPr lang="zh-CN" altLang="en-US"/>
                    </a:p>
                  </a:txBody>
                  <a:tcPr/>
                </a:tc>
                <a:tc>
                  <a:txBody>
                    <a:bodyPr/>
                    <a:lstStyle/>
                    <a:p>
                      <a:pPr algn="ctr">
                        <a:lnSpc>
                          <a:spcPct val="150000"/>
                        </a:lnSpc>
                        <a:spcAft>
                          <a:spcPts val="0"/>
                        </a:spcAft>
                      </a:pPr>
                      <a:r>
                        <a:rPr lang="zh-CN" sz="800" kern="100">
                          <a:effectLst/>
                        </a:rPr>
                        <a:t>软件测试评审</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49056" marR="49056" marT="0" marB="0" anchor="ctr"/>
                </a:tc>
                <a:tc>
                  <a:txBody>
                    <a:bodyPr/>
                    <a:lstStyle/>
                    <a:p>
                      <a:pPr marL="342900" lvl="0" indent="-342900" algn="l">
                        <a:lnSpc>
                          <a:spcPct val="150000"/>
                        </a:lnSpc>
                        <a:spcAft>
                          <a:spcPts val="0"/>
                        </a:spcAft>
                        <a:buFont typeface="Times New Roman" panose="02020603050405020304" pitchFamily="18" charset="0"/>
                        <a:buChar char="•"/>
                      </a:pPr>
                      <a:r>
                        <a:rPr lang="zh-CN" sz="800" kern="100" dirty="0">
                          <a:effectLst/>
                        </a:rPr>
                        <a:t>负责评审</a:t>
                      </a:r>
                      <a:r>
                        <a:rPr lang="en-US" sz="800" kern="100" dirty="0">
                          <a:effectLst/>
                        </a:rPr>
                        <a:t>E</a:t>
                      </a:r>
                      <a:r>
                        <a:rPr lang="zh-CN" sz="800" kern="100" dirty="0">
                          <a:effectLst/>
                        </a:rPr>
                        <a:t>组和</a:t>
                      </a:r>
                      <a:r>
                        <a:rPr lang="en-US" sz="800" kern="100" dirty="0">
                          <a:effectLst/>
                        </a:rPr>
                        <a:t>C</a:t>
                      </a:r>
                      <a:r>
                        <a:rPr lang="zh-CN" sz="800" kern="100" dirty="0">
                          <a:effectLst/>
                        </a:rPr>
                        <a:t>组的测试文档</a:t>
                      </a:r>
                    </a:p>
                    <a:p>
                      <a:pPr marL="342900" lvl="0" indent="-342900" algn="l">
                        <a:lnSpc>
                          <a:spcPct val="150000"/>
                        </a:lnSpc>
                        <a:spcAft>
                          <a:spcPts val="0"/>
                        </a:spcAft>
                        <a:buFont typeface="Times New Roman" panose="02020603050405020304" pitchFamily="18" charset="0"/>
                        <a:buChar char="•"/>
                      </a:pPr>
                      <a:r>
                        <a:rPr lang="zh-CN" sz="800" kern="100" dirty="0">
                          <a:effectLst/>
                        </a:rPr>
                        <a:t>根据评审组意见修改测试文档</a:t>
                      </a:r>
                      <a:endParaRPr lang="zh-CN" sz="800" kern="100" dirty="0">
                        <a:effectLst/>
                        <a:latin typeface="Times New Roman" panose="02020603050405020304" pitchFamily="18" charset="0"/>
                        <a:ea typeface="宋体" panose="02010600030101010101" pitchFamily="2" charset="-122"/>
                      </a:endParaRPr>
                    </a:p>
                  </a:txBody>
                  <a:tcPr marL="49056" marR="49056" marT="0" marB="0" anchor="ctr"/>
                </a:tc>
                <a:extLst>
                  <a:ext uri="{0D108BD9-81ED-4DB2-BD59-A6C34878D82A}">
                    <a16:rowId xmlns:a16="http://schemas.microsoft.com/office/drawing/2014/main" val="374969305"/>
                  </a:ext>
                </a:extLst>
              </a:tr>
              <a:tr h="562588">
                <a:tc vMerge="1">
                  <a:txBody>
                    <a:bodyPr/>
                    <a:lstStyle/>
                    <a:p>
                      <a:endParaRPr lang="zh-CN" altLang="en-US"/>
                    </a:p>
                  </a:txBody>
                  <a:tcPr/>
                </a:tc>
                <a:tc vMerge="1">
                  <a:txBody>
                    <a:bodyPr/>
                    <a:lstStyle/>
                    <a:p>
                      <a:endParaRPr lang="zh-CN" altLang="en-US"/>
                    </a:p>
                  </a:txBody>
                  <a:tcPr/>
                </a:tc>
                <a:tc>
                  <a:txBody>
                    <a:bodyPr/>
                    <a:lstStyle/>
                    <a:p>
                      <a:pPr algn="ctr">
                        <a:lnSpc>
                          <a:spcPct val="150000"/>
                        </a:lnSpc>
                        <a:spcAft>
                          <a:spcPts val="0"/>
                        </a:spcAft>
                      </a:pPr>
                      <a:r>
                        <a:rPr lang="zh-CN" sz="800" kern="100">
                          <a:effectLst/>
                        </a:rPr>
                        <a:t>实验</a:t>
                      </a:r>
                      <a:r>
                        <a:rPr lang="en-US" sz="800" kern="100">
                          <a:effectLst/>
                        </a:rPr>
                        <a:t>6-8</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49056" marR="49056" marT="0" marB="0" anchor="ctr"/>
                </a:tc>
                <a:tc>
                  <a:txBody>
                    <a:bodyPr/>
                    <a:lstStyle/>
                    <a:p>
                      <a:pPr marL="342900" lvl="0" indent="-342900" algn="l">
                        <a:lnSpc>
                          <a:spcPct val="150000"/>
                        </a:lnSpc>
                        <a:spcAft>
                          <a:spcPts val="0"/>
                        </a:spcAft>
                        <a:buFont typeface="Times New Roman" panose="02020603050405020304" pitchFamily="18" charset="0"/>
                        <a:buChar char="•"/>
                      </a:pPr>
                      <a:r>
                        <a:rPr lang="zh-CN" sz="800" kern="100" dirty="0">
                          <a:effectLst/>
                        </a:rPr>
                        <a:t>负责实验</a:t>
                      </a:r>
                      <a:r>
                        <a:rPr lang="en-US" sz="800" kern="100" dirty="0">
                          <a:effectLst/>
                        </a:rPr>
                        <a:t>8</a:t>
                      </a:r>
                      <a:r>
                        <a:rPr lang="zh-CN" sz="800" kern="100" dirty="0">
                          <a:effectLst/>
                        </a:rPr>
                        <a:t>全部内容（形成工作量统计文档和实验</a:t>
                      </a:r>
                      <a:r>
                        <a:rPr lang="en-US" sz="800" kern="100" dirty="0">
                          <a:effectLst/>
                        </a:rPr>
                        <a:t>8</a:t>
                      </a:r>
                      <a:r>
                        <a:rPr lang="zh-CN" sz="800" kern="100" dirty="0">
                          <a:effectLst/>
                        </a:rPr>
                        <a:t>的输出：实验分析报告）</a:t>
                      </a:r>
                    </a:p>
                    <a:p>
                      <a:pPr marL="342900" lvl="0" indent="-342900" algn="l">
                        <a:lnSpc>
                          <a:spcPct val="150000"/>
                        </a:lnSpc>
                        <a:spcAft>
                          <a:spcPts val="0"/>
                        </a:spcAft>
                        <a:buFont typeface="Times New Roman" panose="02020603050405020304" pitchFamily="18" charset="0"/>
                        <a:buChar char="•"/>
                      </a:pPr>
                      <a:r>
                        <a:rPr lang="zh-CN" sz="800" kern="100" dirty="0">
                          <a:effectLst/>
                        </a:rPr>
                        <a:t>负责填写每周个人工作日志</a:t>
                      </a:r>
                      <a:endParaRPr lang="zh-CN" sz="800" kern="100" dirty="0">
                        <a:effectLst/>
                        <a:latin typeface="Times New Roman" panose="02020603050405020304" pitchFamily="18" charset="0"/>
                        <a:ea typeface="宋体" panose="02010600030101010101" pitchFamily="2" charset="-122"/>
                      </a:endParaRPr>
                    </a:p>
                  </a:txBody>
                  <a:tcPr marL="49056" marR="49056" marT="0" marB="0" anchor="ctr"/>
                </a:tc>
                <a:extLst>
                  <a:ext uri="{0D108BD9-81ED-4DB2-BD59-A6C34878D82A}">
                    <a16:rowId xmlns:a16="http://schemas.microsoft.com/office/drawing/2014/main" val="2239327685"/>
                  </a:ext>
                </a:extLst>
              </a:tr>
              <a:tr h="954173">
                <a:tc vMerge="1">
                  <a:txBody>
                    <a:bodyPr/>
                    <a:lstStyle/>
                    <a:p>
                      <a:endParaRPr lang="zh-CN" altLang="en-US"/>
                    </a:p>
                  </a:txBody>
                  <a:tcPr/>
                </a:tc>
                <a:tc vMerge="1">
                  <a:txBody>
                    <a:bodyPr/>
                    <a:lstStyle/>
                    <a:p>
                      <a:endParaRPr lang="zh-CN" altLang="en-US"/>
                    </a:p>
                  </a:txBody>
                  <a:tcPr/>
                </a:tc>
                <a:tc>
                  <a:txBody>
                    <a:bodyPr/>
                    <a:lstStyle/>
                    <a:p>
                      <a:pPr algn="ctr">
                        <a:lnSpc>
                          <a:spcPct val="150000"/>
                        </a:lnSpc>
                        <a:spcAft>
                          <a:spcPts val="0"/>
                        </a:spcAft>
                      </a:pPr>
                      <a:r>
                        <a:rPr lang="zh-CN" sz="800" kern="100">
                          <a:effectLst/>
                        </a:rPr>
                        <a:t>其他</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49056" marR="49056" marT="0" marB="0" anchor="ctr"/>
                </a:tc>
                <a:tc>
                  <a:txBody>
                    <a:bodyPr/>
                    <a:lstStyle/>
                    <a:p>
                      <a:pPr marL="342900" lvl="0" indent="-342900" algn="l">
                        <a:lnSpc>
                          <a:spcPct val="150000"/>
                        </a:lnSpc>
                        <a:spcAft>
                          <a:spcPts val="0"/>
                        </a:spcAft>
                        <a:buFont typeface="Times New Roman" panose="02020603050405020304" pitchFamily="18" charset="0"/>
                        <a:buChar char="•"/>
                      </a:pPr>
                      <a:r>
                        <a:rPr lang="zh-CN" sz="800" kern="100" dirty="0">
                          <a:effectLst/>
                        </a:rPr>
                        <a:t>撰写会议记录</a:t>
                      </a:r>
                    </a:p>
                    <a:p>
                      <a:pPr marL="342900" lvl="0" indent="-342900" algn="l">
                        <a:lnSpc>
                          <a:spcPct val="150000"/>
                        </a:lnSpc>
                        <a:spcAft>
                          <a:spcPts val="0"/>
                        </a:spcAft>
                        <a:buFont typeface="Times New Roman" panose="02020603050405020304" pitchFamily="18" charset="0"/>
                        <a:buChar char="•"/>
                      </a:pPr>
                      <a:r>
                        <a:rPr lang="zh-CN" sz="800" kern="100" dirty="0">
                          <a:effectLst/>
                        </a:rPr>
                        <a:t>制作课堂汇报</a:t>
                      </a:r>
                      <a:r>
                        <a:rPr lang="en-US" sz="800" kern="100" dirty="0">
                          <a:effectLst/>
                        </a:rPr>
                        <a:t>PPT</a:t>
                      </a:r>
                      <a:endParaRPr lang="zh-CN" sz="800" kern="100" dirty="0">
                        <a:effectLst/>
                      </a:endParaRPr>
                    </a:p>
                    <a:p>
                      <a:pPr marL="342900" lvl="0" indent="-342900" algn="l">
                        <a:lnSpc>
                          <a:spcPct val="150000"/>
                        </a:lnSpc>
                        <a:spcAft>
                          <a:spcPts val="0"/>
                        </a:spcAft>
                        <a:buFont typeface="Times New Roman" panose="02020603050405020304" pitchFamily="18" charset="0"/>
                        <a:buChar char="•"/>
                      </a:pPr>
                      <a:r>
                        <a:rPr lang="zh-CN" sz="800" kern="100" dirty="0">
                          <a:effectLst/>
                        </a:rPr>
                        <a:t>课堂主讲</a:t>
                      </a:r>
                    </a:p>
                    <a:p>
                      <a:pPr marL="342900" lvl="0" indent="-342900" algn="l">
                        <a:lnSpc>
                          <a:spcPct val="150000"/>
                        </a:lnSpc>
                        <a:spcAft>
                          <a:spcPts val="0"/>
                        </a:spcAft>
                        <a:buFont typeface="Times New Roman" panose="02020603050405020304" pitchFamily="18" charset="0"/>
                        <a:buChar char="•"/>
                      </a:pPr>
                      <a:r>
                        <a:rPr lang="zh-CN" sz="800" kern="100" dirty="0">
                          <a:effectLst/>
                        </a:rPr>
                        <a:t>组织召开周组会</a:t>
                      </a:r>
                    </a:p>
                    <a:p>
                      <a:pPr marL="342900" lvl="0" indent="-342900" algn="l">
                        <a:lnSpc>
                          <a:spcPct val="150000"/>
                        </a:lnSpc>
                        <a:spcAft>
                          <a:spcPts val="0"/>
                        </a:spcAft>
                        <a:buFont typeface="Times New Roman" panose="02020603050405020304" pitchFamily="18" charset="0"/>
                        <a:buChar char="•"/>
                      </a:pPr>
                      <a:r>
                        <a:rPr lang="zh-CN" sz="800" kern="100" dirty="0">
                          <a:effectLst/>
                        </a:rPr>
                        <a:t>分配需求评审和测试评审结果给组员</a:t>
                      </a:r>
                      <a:endParaRPr lang="zh-CN" sz="800" kern="100" dirty="0">
                        <a:effectLst/>
                        <a:latin typeface="Times New Roman" panose="02020603050405020304" pitchFamily="18" charset="0"/>
                        <a:ea typeface="宋体" panose="02010600030101010101" pitchFamily="2" charset="-122"/>
                      </a:endParaRPr>
                    </a:p>
                  </a:txBody>
                  <a:tcPr marL="49056" marR="49056" marT="0" marB="0" anchor="ctr"/>
                </a:tc>
                <a:extLst>
                  <a:ext uri="{0D108BD9-81ED-4DB2-BD59-A6C34878D82A}">
                    <a16:rowId xmlns:a16="http://schemas.microsoft.com/office/drawing/2014/main" val="3634368600"/>
                  </a:ext>
                </a:extLst>
              </a:tr>
            </a:tbl>
          </a:graphicData>
        </a:graphic>
      </p:graphicFrame>
    </p:spTree>
    <p:extLst>
      <p:ext uri="{BB962C8B-B14F-4D97-AF65-F5344CB8AC3E}">
        <p14:creationId xmlns:p14="http://schemas.microsoft.com/office/powerpoint/2010/main" val="660205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实验六：</a:t>
            </a:r>
            <a:r>
              <a:rPr lang="zh-CN" altLang="zh-CN" dirty="0"/>
              <a:t>实验阶段的对比分析</a:t>
            </a:r>
            <a:endParaRPr lang="zh-CN" altLang="en-US" dirty="0"/>
          </a:p>
        </p:txBody>
      </p:sp>
      <p:sp>
        <p:nvSpPr>
          <p:cNvPr id="3" name="文本占位符 2"/>
          <p:cNvSpPr>
            <a:spLocks noGrp="1"/>
          </p:cNvSpPr>
          <p:nvPr>
            <p:ph type="body" idx="1"/>
          </p:nvPr>
        </p:nvSpPr>
        <p:spPr/>
        <p:txBody>
          <a:bodyPr/>
          <a:lstStyle/>
          <a:p>
            <a:r>
              <a:rPr lang="zh-CN" altLang="en-US" dirty="0"/>
              <a:t>燃尽图</a:t>
            </a:r>
          </a:p>
        </p:txBody>
      </p:sp>
      <p:sp>
        <p:nvSpPr>
          <p:cNvPr id="5" name="文本占位符 4"/>
          <p:cNvSpPr>
            <a:spLocks noGrp="1"/>
          </p:cNvSpPr>
          <p:nvPr>
            <p:ph type="body" sz="quarter" idx="3"/>
          </p:nvPr>
        </p:nvSpPr>
        <p:spPr/>
        <p:txBody>
          <a:bodyPr/>
          <a:lstStyle/>
          <a:p>
            <a:r>
              <a:rPr lang="zh-CN" altLang="en-US" dirty="0"/>
              <a:t>各实验工时对比</a:t>
            </a:r>
          </a:p>
        </p:txBody>
      </p:sp>
      <p:graphicFrame>
        <p:nvGraphicFramePr>
          <p:cNvPr id="10" name="内容占位符 9"/>
          <p:cNvGraphicFramePr>
            <a:graphicFrameLocks noGrp="1"/>
          </p:cNvGraphicFramePr>
          <p:nvPr>
            <p:ph sz="quarter" idx="4"/>
            <p:extLst/>
          </p:nvPr>
        </p:nvGraphicFramePr>
        <p:xfrm>
          <a:off x="6230938" y="2216150"/>
          <a:ext cx="4754562" cy="40068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图表 8">
            <a:extLst>
              <a:ext uri="{FF2B5EF4-FFF2-40B4-BE49-F238E27FC236}">
                <a16:creationId xmlns:a16="http://schemas.microsoft.com/office/drawing/2014/main" id="{2B763AD7-549A-47D7-809F-00AB86382BFD}"/>
              </a:ext>
            </a:extLst>
          </p:cNvPr>
          <p:cNvGraphicFramePr/>
          <p:nvPr>
            <p:extLst/>
          </p:nvPr>
        </p:nvGraphicFramePr>
        <p:xfrm>
          <a:off x="6144895" y="2578100"/>
          <a:ext cx="5043170" cy="325818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内容占位符 10">
            <a:extLst>
              <a:ext uri="{FF2B5EF4-FFF2-40B4-BE49-F238E27FC236}">
                <a16:creationId xmlns:a16="http://schemas.microsoft.com/office/drawing/2014/main" id="{89F2F7EF-835B-45BF-86E6-53A75B7916B5}"/>
              </a:ext>
            </a:extLst>
          </p:cNvPr>
          <p:cNvGraphicFramePr>
            <a:graphicFrameLocks noGrp="1"/>
          </p:cNvGraphicFramePr>
          <p:nvPr>
            <p:ph sz="half" idx="2"/>
            <p:extLst>
              <p:ext uri="{D42A27DB-BD31-4B8C-83A1-F6EECF244321}">
                <p14:modId xmlns:p14="http://schemas.microsoft.com/office/powerpoint/2010/main" val="3838358948"/>
              </p:ext>
            </p:extLst>
          </p:nvPr>
        </p:nvGraphicFramePr>
        <p:xfrm>
          <a:off x="1206500" y="2216150"/>
          <a:ext cx="4756150" cy="362013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974846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0161-C5E3-428D-8444-60BEBBD299FF}"/>
              </a:ext>
            </a:extLst>
          </p:cNvPr>
          <p:cNvSpPr>
            <a:spLocks noGrp="1"/>
          </p:cNvSpPr>
          <p:nvPr>
            <p:ph type="title"/>
          </p:nvPr>
        </p:nvSpPr>
        <p:spPr/>
        <p:txBody>
          <a:bodyPr/>
          <a:lstStyle/>
          <a:p>
            <a:r>
              <a:rPr lang="zh-CN" altLang="en-US" dirty="0"/>
              <a:t>实验六：成员工时的对比分析</a:t>
            </a:r>
            <a:endParaRPr lang="en-US" dirty="0"/>
          </a:p>
        </p:txBody>
      </p:sp>
      <p:sp>
        <p:nvSpPr>
          <p:cNvPr id="5" name="内容占位符 2">
            <a:extLst>
              <a:ext uri="{FF2B5EF4-FFF2-40B4-BE49-F238E27FC236}">
                <a16:creationId xmlns:a16="http://schemas.microsoft.com/office/drawing/2014/main" id="{7A5A2AB3-0427-4E1C-9412-A47B93789E5E}"/>
              </a:ext>
            </a:extLst>
          </p:cNvPr>
          <p:cNvSpPr txBox="1">
            <a:spLocks noGrp="1"/>
          </p:cNvSpPr>
          <p:nvPr>
            <p:ph idx="1"/>
          </p:nvPr>
        </p:nvSpPr>
        <p:spPr>
          <a:xfrm>
            <a:off x="691717" y="1553443"/>
            <a:ext cx="9166802" cy="498791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nSpc>
                <a:spcPct val="120000"/>
              </a:lnSpc>
              <a:buFont typeface="Wingdings" pitchFamily="2" charset="2"/>
              <a:buChar char="Ø"/>
            </a:pPr>
            <a:r>
              <a:rPr lang="zh-CN" altLang="en-US" sz="2400" dirty="0"/>
              <a:t> 成员之间的工时耗费出现了一定的差距</a:t>
            </a:r>
            <a:endParaRPr lang="en-US" altLang="zh-CN" sz="2400" dirty="0"/>
          </a:p>
          <a:p>
            <a:pPr>
              <a:lnSpc>
                <a:spcPct val="120000"/>
              </a:lnSpc>
              <a:buFont typeface="Wingdings" pitchFamily="2" charset="2"/>
              <a:buChar char="Ø"/>
            </a:pPr>
            <a:r>
              <a:rPr lang="zh-CN" altLang="en-US" sz="2400" dirty="0"/>
              <a:t> 工时的主观性</a:t>
            </a:r>
            <a:endParaRPr lang="en-US" altLang="zh-CN" sz="2400" dirty="0"/>
          </a:p>
        </p:txBody>
      </p:sp>
      <p:graphicFrame>
        <p:nvGraphicFramePr>
          <p:cNvPr id="6" name="图表 5">
            <a:extLst>
              <a:ext uri="{FF2B5EF4-FFF2-40B4-BE49-F238E27FC236}">
                <a16:creationId xmlns:a16="http://schemas.microsoft.com/office/drawing/2014/main" id="{C9590740-AC19-4F94-8F97-05338F75D973}"/>
              </a:ext>
            </a:extLst>
          </p:cNvPr>
          <p:cNvGraphicFramePr/>
          <p:nvPr>
            <p:extLst/>
          </p:nvPr>
        </p:nvGraphicFramePr>
        <p:xfrm>
          <a:off x="7851601" y="1624242"/>
          <a:ext cx="4013835" cy="24231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417542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实验六：总结经验</a:t>
            </a:r>
          </a:p>
        </p:txBody>
      </p:sp>
      <p:sp>
        <p:nvSpPr>
          <p:cNvPr id="3" name="文本占位符 2"/>
          <p:cNvSpPr>
            <a:spLocks noGrp="1"/>
          </p:cNvSpPr>
          <p:nvPr>
            <p:ph type="body" idx="1"/>
          </p:nvPr>
        </p:nvSpPr>
        <p:spPr/>
        <p:txBody>
          <a:bodyPr/>
          <a:lstStyle/>
          <a:p>
            <a:r>
              <a:rPr lang="en-US" altLang="zh-CN" dirty="0"/>
              <a:t>Q&amp;A</a:t>
            </a:r>
            <a:endParaRPr lang="zh-CN" altLang="en-US" dirty="0"/>
          </a:p>
        </p:txBody>
      </p:sp>
      <p:sp>
        <p:nvSpPr>
          <p:cNvPr id="5" name="文本占位符 4"/>
          <p:cNvSpPr>
            <a:spLocks noGrp="1"/>
          </p:cNvSpPr>
          <p:nvPr>
            <p:ph type="body" sz="quarter" idx="3"/>
          </p:nvPr>
        </p:nvSpPr>
        <p:spPr/>
        <p:txBody>
          <a:bodyPr/>
          <a:lstStyle/>
          <a:p>
            <a:endParaRPr lang="zh-CN" altLang="en-US" dirty="0"/>
          </a:p>
        </p:txBody>
      </p:sp>
      <p:graphicFrame>
        <p:nvGraphicFramePr>
          <p:cNvPr id="10" name="内容占位符 9"/>
          <p:cNvGraphicFramePr>
            <a:graphicFrameLocks noGrp="1"/>
          </p:cNvGraphicFramePr>
          <p:nvPr>
            <p:ph sz="quarter" idx="4"/>
            <p:extLst/>
          </p:nvPr>
        </p:nvGraphicFramePr>
        <p:xfrm>
          <a:off x="6230938" y="2216150"/>
          <a:ext cx="4754562" cy="4006850"/>
        </p:xfrm>
        <a:graphic>
          <a:graphicData uri="http://schemas.openxmlformats.org/drawingml/2006/chart">
            <c:chart xmlns:c="http://schemas.openxmlformats.org/drawingml/2006/chart" xmlns:r="http://schemas.openxmlformats.org/officeDocument/2006/relationships" r:id="rId3"/>
          </a:graphicData>
        </a:graphic>
      </p:graphicFrame>
      <p:sp>
        <p:nvSpPr>
          <p:cNvPr id="4" name="内容占位符 3">
            <a:extLst>
              <a:ext uri="{FF2B5EF4-FFF2-40B4-BE49-F238E27FC236}">
                <a16:creationId xmlns:a16="http://schemas.microsoft.com/office/drawing/2014/main" id="{8DFB2994-DAFF-449B-A62D-B882B3E8049A}"/>
              </a:ext>
            </a:extLst>
          </p:cNvPr>
          <p:cNvSpPr>
            <a:spLocks noGrp="1"/>
          </p:cNvSpPr>
          <p:nvPr>
            <p:ph sz="half" idx="2"/>
          </p:nvPr>
        </p:nvSpPr>
        <p:spPr/>
        <p:txBody>
          <a:bodyPr>
            <a:normAutofit fontScale="92500" lnSpcReduction="20000"/>
          </a:bodyPr>
          <a:lstStyle/>
          <a:p>
            <a:pPr>
              <a:lnSpc>
                <a:spcPct val="150000"/>
              </a:lnSpc>
            </a:pPr>
            <a:r>
              <a:rPr lang="en-US" altLang="zh-CN" dirty="0"/>
              <a:t>Q</a:t>
            </a:r>
          </a:p>
          <a:p>
            <a:pPr lvl="1">
              <a:lnSpc>
                <a:spcPct val="150000"/>
              </a:lnSpc>
            </a:pPr>
            <a:r>
              <a:rPr lang="zh-CN" altLang="en-US" dirty="0"/>
              <a:t> 每周工作日志的起止时间不一致</a:t>
            </a:r>
          </a:p>
          <a:p>
            <a:pPr lvl="1">
              <a:lnSpc>
                <a:spcPct val="150000"/>
              </a:lnSpc>
            </a:pPr>
            <a:r>
              <a:rPr lang="zh-CN" altLang="en-US" dirty="0"/>
              <a:t> 每周全组会的时长不一致</a:t>
            </a:r>
          </a:p>
          <a:p>
            <a:pPr lvl="1">
              <a:lnSpc>
                <a:spcPct val="150000"/>
              </a:lnSpc>
            </a:pPr>
            <a:r>
              <a:rPr lang="zh-CN" altLang="en-US" dirty="0"/>
              <a:t> 每周工作日志中包含的任务在时间顺序上是乱序的</a:t>
            </a:r>
            <a:endParaRPr lang="en-US" altLang="zh-CN" dirty="0"/>
          </a:p>
          <a:p>
            <a:pPr>
              <a:lnSpc>
                <a:spcPct val="150000"/>
              </a:lnSpc>
            </a:pPr>
            <a:r>
              <a:rPr lang="en-US" altLang="zh-CN" dirty="0"/>
              <a:t>A</a:t>
            </a:r>
          </a:p>
          <a:p>
            <a:pPr lvl="1">
              <a:lnSpc>
                <a:spcPct val="150000"/>
              </a:lnSpc>
            </a:pPr>
            <a:r>
              <a:rPr lang="zh-CN" altLang="en-US" b="1" dirty="0"/>
              <a:t>告知全组在填写个人工作日志时需要按照时间顺序排列各项任务，且在备注一栏注明任务完成日期</a:t>
            </a:r>
          </a:p>
        </p:txBody>
      </p:sp>
      <p:pic>
        <p:nvPicPr>
          <p:cNvPr id="11" name="图片 10">
            <a:extLst>
              <a:ext uri="{FF2B5EF4-FFF2-40B4-BE49-F238E27FC236}">
                <a16:creationId xmlns:a16="http://schemas.microsoft.com/office/drawing/2014/main" id="{AACA5C02-F23C-450E-9A74-A88C50773593}"/>
              </a:ext>
            </a:extLst>
          </p:cNvPr>
          <p:cNvPicPr>
            <a:picLocks noChangeAspect="1"/>
          </p:cNvPicPr>
          <p:nvPr/>
        </p:nvPicPr>
        <p:blipFill>
          <a:blip r:embed="rId4"/>
          <a:stretch>
            <a:fillRect/>
          </a:stretch>
        </p:blipFill>
        <p:spPr>
          <a:xfrm>
            <a:off x="6339716" y="1472894"/>
            <a:ext cx="4645276" cy="4973730"/>
          </a:xfrm>
          <a:prstGeom prst="rect">
            <a:avLst/>
          </a:prstGeom>
        </p:spPr>
      </p:pic>
      <p:sp>
        <p:nvSpPr>
          <p:cNvPr id="6" name="矩形 5">
            <a:extLst>
              <a:ext uri="{FF2B5EF4-FFF2-40B4-BE49-F238E27FC236}">
                <a16:creationId xmlns:a16="http://schemas.microsoft.com/office/drawing/2014/main" id="{C91D8E96-E0DD-447F-93F4-9D8021DC7F01}"/>
              </a:ext>
            </a:extLst>
          </p:cNvPr>
          <p:cNvSpPr/>
          <p:nvPr/>
        </p:nvSpPr>
        <p:spPr>
          <a:xfrm>
            <a:off x="10637520" y="2956560"/>
            <a:ext cx="223520" cy="33934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61004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实验六：总结经验</a:t>
            </a:r>
          </a:p>
        </p:txBody>
      </p:sp>
      <p:sp>
        <p:nvSpPr>
          <p:cNvPr id="3" name="文本占位符 2"/>
          <p:cNvSpPr>
            <a:spLocks noGrp="1"/>
          </p:cNvSpPr>
          <p:nvPr>
            <p:ph type="body" idx="1"/>
          </p:nvPr>
        </p:nvSpPr>
        <p:spPr/>
        <p:txBody>
          <a:bodyPr/>
          <a:lstStyle/>
          <a:p>
            <a:r>
              <a:rPr lang="en-US" altLang="zh-CN" dirty="0"/>
              <a:t>Q&amp;A</a:t>
            </a:r>
            <a:endParaRPr lang="zh-CN" altLang="en-US" dirty="0"/>
          </a:p>
        </p:txBody>
      </p:sp>
      <p:sp>
        <p:nvSpPr>
          <p:cNvPr id="5" name="文本占位符 4"/>
          <p:cNvSpPr>
            <a:spLocks noGrp="1"/>
          </p:cNvSpPr>
          <p:nvPr>
            <p:ph type="body" sz="quarter" idx="3"/>
          </p:nvPr>
        </p:nvSpPr>
        <p:spPr/>
        <p:txBody>
          <a:bodyPr/>
          <a:lstStyle/>
          <a:p>
            <a:endParaRPr lang="zh-CN" altLang="en-US" dirty="0"/>
          </a:p>
        </p:txBody>
      </p:sp>
      <p:graphicFrame>
        <p:nvGraphicFramePr>
          <p:cNvPr id="10" name="内容占位符 9"/>
          <p:cNvGraphicFramePr>
            <a:graphicFrameLocks noGrp="1"/>
          </p:cNvGraphicFramePr>
          <p:nvPr>
            <p:ph sz="quarter" idx="4"/>
            <p:extLst/>
          </p:nvPr>
        </p:nvGraphicFramePr>
        <p:xfrm>
          <a:off x="6230938" y="2216150"/>
          <a:ext cx="4754562" cy="4006850"/>
        </p:xfrm>
        <a:graphic>
          <a:graphicData uri="http://schemas.openxmlformats.org/drawingml/2006/chart">
            <c:chart xmlns:c="http://schemas.openxmlformats.org/drawingml/2006/chart" xmlns:r="http://schemas.openxmlformats.org/officeDocument/2006/relationships" r:id="rId3"/>
          </a:graphicData>
        </a:graphic>
      </p:graphicFrame>
      <p:sp>
        <p:nvSpPr>
          <p:cNvPr id="4" name="内容占位符 3">
            <a:extLst>
              <a:ext uri="{FF2B5EF4-FFF2-40B4-BE49-F238E27FC236}">
                <a16:creationId xmlns:a16="http://schemas.microsoft.com/office/drawing/2014/main" id="{8DFB2994-DAFF-449B-A62D-B882B3E8049A}"/>
              </a:ext>
            </a:extLst>
          </p:cNvPr>
          <p:cNvSpPr>
            <a:spLocks noGrp="1"/>
          </p:cNvSpPr>
          <p:nvPr>
            <p:ph sz="half" idx="2"/>
          </p:nvPr>
        </p:nvSpPr>
        <p:spPr/>
        <p:txBody>
          <a:bodyPr>
            <a:normAutofit fontScale="70000" lnSpcReduction="20000"/>
          </a:bodyPr>
          <a:lstStyle/>
          <a:p>
            <a:pPr>
              <a:lnSpc>
                <a:spcPct val="150000"/>
              </a:lnSpc>
            </a:pPr>
            <a:r>
              <a:rPr lang="en-US" altLang="zh-CN" dirty="0"/>
              <a:t>Q</a:t>
            </a:r>
          </a:p>
          <a:p>
            <a:pPr lvl="1">
              <a:lnSpc>
                <a:spcPct val="150000"/>
              </a:lnSpc>
            </a:pPr>
            <a:r>
              <a:rPr lang="zh-CN" altLang="en-US" dirty="0"/>
              <a:t> 每周工作日志的起止时间不一致</a:t>
            </a:r>
          </a:p>
          <a:p>
            <a:pPr lvl="1">
              <a:lnSpc>
                <a:spcPct val="150000"/>
              </a:lnSpc>
            </a:pPr>
            <a:r>
              <a:rPr lang="zh-CN" altLang="en-US" dirty="0"/>
              <a:t> 每周全组会的时长不一致</a:t>
            </a:r>
          </a:p>
          <a:p>
            <a:pPr lvl="1">
              <a:lnSpc>
                <a:spcPct val="150000"/>
              </a:lnSpc>
            </a:pPr>
            <a:r>
              <a:rPr lang="zh-CN" altLang="en-US" dirty="0"/>
              <a:t> 每周工作日志中包含的任务在时间顺序上是乱序的</a:t>
            </a:r>
            <a:endParaRPr lang="en-US" altLang="zh-CN" dirty="0"/>
          </a:p>
          <a:p>
            <a:pPr>
              <a:lnSpc>
                <a:spcPct val="150000"/>
              </a:lnSpc>
            </a:pPr>
            <a:r>
              <a:rPr lang="en-US" altLang="zh-CN" dirty="0"/>
              <a:t>A</a:t>
            </a:r>
          </a:p>
          <a:p>
            <a:pPr lvl="1">
              <a:lnSpc>
                <a:spcPct val="150000"/>
              </a:lnSpc>
            </a:pPr>
            <a:r>
              <a:rPr lang="zh-CN" altLang="en-US" dirty="0"/>
              <a:t>告知全组在填写个人工作日志时需要按照时间顺序排列各项任务，且在备注一栏注明任务完成日期</a:t>
            </a:r>
            <a:endParaRPr lang="en-US" altLang="zh-CN" dirty="0"/>
          </a:p>
          <a:p>
            <a:pPr lvl="1">
              <a:lnSpc>
                <a:spcPct val="150000"/>
              </a:lnSpc>
            </a:pPr>
            <a:r>
              <a:rPr lang="zh-CN" altLang="en-US" b="1" dirty="0"/>
              <a:t>由组长在会议记录上补充一栏，用于填写每次会议的时长，且告知全组在填写个人工作日志时需要核对会议记录文档</a:t>
            </a:r>
            <a:endParaRPr lang="en-US" altLang="zh-CN" b="1" dirty="0"/>
          </a:p>
          <a:p>
            <a:pPr lvl="1">
              <a:lnSpc>
                <a:spcPct val="150000"/>
              </a:lnSpc>
            </a:pPr>
            <a:endParaRPr lang="en-US" altLang="zh-CN" dirty="0"/>
          </a:p>
          <a:p>
            <a:pPr lvl="1">
              <a:lnSpc>
                <a:spcPct val="150000"/>
              </a:lnSpc>
            </a:pPr>
            <a:endParaRPr lang="zh-CN" altLang="en-US" dirty="0"/>
          </a:p>
        </p:txBody>
      </p:sp>
      <p:graphicFrame>
        <p:nvGraphicFramePr>
          <p:cNvPr id="7" name="表格 6">
            <a:extLst>
              <a:ext uri="{FF2B5EF4-FFF2-40B4-BE49-F238E27FC236}">
                <a16:creationId xmlns:a16="http://schemas.microsoft.com/office/drawing/2014/main" id="{9311DF5C-338F-43FC-B983-F9A00A7A98DD}"/>
              </a:ext>
            </a:extLst>
          </p:cNvPr>
          <p:cNvGraphicFramePr>
            <a:graphicFrameLocks noGrp="1"/>
          </p:cNvGraphicFramePr>
          <p:nvPr>
            <p:extLst/>
          </p:nvPr>
        </p:nvGraphicFramePr>
        <p:xfrm>
          <a:off x="6096000" y="1538011"/>
          <a:ext cx="5948680" cy="5152349"/>
        </p:xfrm>
        <a:graphic>
          <a:graphicData uri="http://schemas.openxmlformats.org/drawingml/2006/table">
            <a:tbl>
              <a:tblPr firstRow="1" firstCol="1" bandRow="1">
                <a:tableStyleId>{7DF18680-E054-41AD-8BC1-D1AEF772440D}</a:tableStyleId>
              </a:tblPr>
              <a:tblGrid>
                <a:gridCol w="505954">
                  <a:extLst>
                    <a:ext uri="{9D8B030D-6E8A-4147-A177-3AD203B41FA5}">
                      <a16:colId xmlns:a16="http://schemas.microsoft.com/office/drawing/2014/main" val="916441165"/>
                    </a:ext>
                  </a:extLst>
                </a:gridCol>
                <a:gridCol w="4936772">
                  <a:extLst>
                    <a:ext uri="{9D8B030D-6E8A-4147-A177-3AD203B41FA5}">
                      <a16:colId xmlns:a16="http://schemas.microsoft.com/office/drawing/2014/main" val="2105141343"/>
                    </a:ext>
                  </a:extLst>
                </a:gridCol>
                <a:gridCol w="505954">
                  <a:extLst>
                    <a:ext uri="{9D8B030D-6E8A-4147-A177-3AD203B41FA5}">
                      <a16:colId xmlns:a16="http://schemas.microsoft.com/office/drawing/2014/main" val="1050638923"/>
                    </a:ext>
                  </a:extLst>
                </a:gridCol>
              </a:tblGrid>
              <a:tr h="190828">
                <a:tc>
                  <a:txBody>
                    <a:bodyPr/>
                    <a:lstStyle/>
                    <a:p>
                      <a:pPr algn="ctr">
                        <a:spcAft>
                          <a:spcPts val="0"/>
                        </a:spcAft>
                      </a:pPr>
                      <a:r>
                        <a:rPr lang="zh-CN" sz="600" kern="100" dirty="0">
                          <a:effectLst/>
                        </a:rPr>
                        <a:t>时间</a:t>
                      </a:r>
                      <a:endParaRPr lang="zh-CN" sz="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2533" marR="32533" marT="0" marB="0" anchor="ctr"/>
                </a:tc>
                <a:tc>
                  <a:txBody>
                    <a:bodyPr/>
                    <a:lstStyle/>
                    <a:p>
                      <a:pPr algn="ctr">
                        <a:spcAft>
                          <a:spcPts val="0"/>
                        </a:spcAft>
                      </a:pPr>
                      <a:r>
                        <a:rPr lang="zh-CN" sz="600" kern="100">
                          <a:effectLst/>
                        </a:rPr>
                        <a:t>记录</a:t>
                      </a:r>
                      <a:endParaRPr lang="zh-CN" sz="500" kern="100">
                        <a:effectLst/>
                        <a:latin typeface="等线" panose="02010600030101010101" pitchFamily="2" charset="-122"/>
                        <a:ea typeface="等线" panose="02010600030101010101" pitchFamily="2" charset="-122"/>
                        <a:cs typeface="Times New Roman" panose="02020603050405020304" pitchFamily="18" charset="0"/>
                      </a:endParaRPr>
                    </a:p>
                  </a:txBody>
                  <a:tcPr marL="32533" marR="32533" marT="0" marB="0" anchor="ctr"/>
                </a:tc>
                <a:tc>
                  <a:txBody>
                    <a:bodyPr/>
                    <a:lstStyle/>
                    <a:p>
                      <a:pPr algn="ctr">
                        <a:spcAft>
                          <a:spcPts val="0"/>
                        </a:spcAft>
                      </a:pPr>
                      <a:r>
                        <a:rPr lang="zh-CN" sz="600" kern="100">
                          <a:effectLst/>
                        </a:rPr>
                        <a:t>时长</a:t>
                      </a:r>
                      <a:endParaRPr lang="zh-CN" sz="500" kern="100">
                        <a:effectLst/>
                        <a:latin typeface="等线" panose="02010600030101010101" pitchFamily="2" charset="-122"/>
                        <a:ea typeface="等线" panose="02010600030101010101" pitchFamily="2" charset="-122"/>
                        <a:cs typeface="Times New Roman" panose="02020603050405020304" pitchFamily="18" charset="0"/>
                      </a:endParaRPr>
                    </a:p>
                  </a:txBody>
                  <a:tcPr marL="32533" marR="32533" marT="0" marB="0" anchor="ctr"/>
                </a:tc>
                <a:extLst>
                  <a:ext uri="{0D108BD9-81ED-4DB2-BD59-A6C34878D82A}">
                    <a16:rowId xmlns:a16="http://schemas.microsoft.com/office/drawing/2014/main" val="1259018887"/>
                  </a:ext>
                </a:extLst>
              </a:tr>
              <a:tr h="286242">
                <a:tc>
                  <a:txBody>
                    <a:bodyPr/>
                    <a:lstStyle/>
                    <a:p>
                      <a:pPr algn="just">
                        <a:spcAft>
                          <a:spcPts val="0"/>
                        </a:spcAft>
                      </a:pPr>
                      <a:r>
                        <a:rPr lang="en-US" sz="600" kern="100">
                          <a:effectLst/>
                        </a:rPr>
                        <a:t>2020.3.6</a:t>
                      </a:r>
                      <a:endParaRPr lang="zh-CN" sz="500" kern="100">
                        <a:effectLst/>
                        <a:latin typeface="等线" panose="02010600030101010101" pitchFamily="2" charset="-122"/>
                        <a:ea typeface="等线" panose="02010600030101010101" pitchFamily="2" charset="-122"/>
                        <a:cs typeface="Times New Roman" panose="02020603050405020304" pitchFamily="18" charset="0"/>
                      </a:endParaRPr>
                    </a:p>
                  </a:txBody>
                  <a:tcPr marL="32533" marR="32533" marT="0" marB="0" anchor="ctr"/>
                </a:tc>
                <a:tc>
                  <a:txBody>
                    <a:bodyPr/>
                    <a:lstStyle/>
                    <a:p>
                      <a:pPr algn="just">
                        <a:spcAft>
                          <a:spcPts val="0"/>
                        </a:spcAft>
                      </a:pPr>
                      <a:r>
                        <a:rPr lang="en-US" sz="600" kern="100" dirty="0">
                          <a:effectLst/>
                        </a:rPr>
                        <a:t>1.</a:t>
                      </a:r>
                      <a:r>
                        <a:rPr lang="zh-CN" sz="600" kern="100" dirty="0">
                          <a:effectLst/>
                        </a:rPr>
                        <a:t>首次开组会，组员自我介绍，确定组长为赵正阳</a:t>
                      </a:r>
                      <a:endParaRPr lang="zh-CN" sz="500" kern="100" dirty="0">
                        <a:effectLst/>
                      </a:endParaRPr>
                    </a:p>
                    <a:p>
                      <a:pPr algn="just">
                        <a:spcAft>
                          <a:spcPts val="0"/>
                        </a:spcAft>
                      </a:pPr>
                      <a:r>
                        <a:rPr lang="en-US" sz="600" kern="100" dirty="0">
                          <a:effectLst/>
                        </a:rPr>
                        <a:t>2.</a:t>
                      </a:r>
                      <a:r>
                        <a:rPr lang="zh-CN" sz="600" kern="100" dirty="0">
                          <a:effectLst/>
                        </a:rPr>
                        <a:t>根据组员的开发经验和使用的编程语言，经投票决定选择的开源项目为</a:t>
                      </a:r>
                      <a:r>
                        <a:rPr lang="en-US" sz="600" kern="100" dirty="0" err="1">
                          <a:effectLst/>
                        </a:rPr>
                        <a:t>Scrapy</a:t>
                      </a:r>
                      <a:endParaRPr lang="zh-CN" sz="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2533" marR="32533" marT="0" marB="0" anchor="ctr"/>
                </a:tc>
                <a:tc>
                  <a:txBody>
                    <a:bodyPr/>
                    <a:lstStyle/>
                    <a:p>
                      <a:pPr algn="ctr">
                        <a:spcAft>
                          <a:spcPts val="0"/>
                        </a:spcAft>
                      </a:pPr>
                      <a:r>
                        <a:rPr lang="en-US" sz="600" kern="100">
                          <a:effectLst/>
                        </a:rPr>
                        <a:t> </a:t>
                      </a:r>
                      <a:endParaRPr lang="zh-CN" sz="500" kern="100">
                        <a:effectLst/>
                        <a:latin typeface="等线" panose="02010600030101010101" pitchFamily="2" charset="-122"/>
                        <a:ea typeface="等线" panose="02010600030101010101" pitchFamily="2" charset="-122"/>
                        <a:cs typeface="Times New Roman" panose="02020603050405020304" pitchFamily="18" charset="0"/>
                      </a:endParaRPr>
                    </a:p>
                  </a:txBody>
                  <a:tcPr marL="32533" marR="32533" marT="0" marB="0" anchor="ctr"/>
                </a:tc>
                <a:extLst>
                  <a:ext uri="{0D108BD9-81ED-4DB2-BD59-A6C34878D82A}">
                    <a16:rowId xmlns:a16="http://schemas.microsoft.com/office/drawing/2014/main" val="923657857"/>
                  </a:ext>
                </a:extLst>
              </a:tr>
              <a:tr h="286242">
                <a:tc>
                  <a:txBody>
                    <a:bodyPr/>
                    <a:lstStyle/>
                    <a:p>
                      <a:pPr algn="just">
                        <a:spcAft>
                          <a:spcPts val="0"/>
                        </a:spcAft>
                      </a:pPr>
                      <a:r>
                        <a:rPr lang="en-US" sz="600" kern="100">
                          <a:effectLst/>
                        </a:rPr>
                        <a:t>2020.3.9</a:t>
                      </a:r>
                      <a:endParaRPr lang="zh-CN" sz="500" kern="100">
                        <a:effectLst/>
                        <a:latin typeface="等线" panose="02010600030101010101" pitchFamily="2" charset="-122"/>
                        <a:ea typeface="等线" panose="02010600030101010101" pitchFamily="2" charset="-122"/>
                        <a:cs typeface="Times New Roman" panose="02020603050405020304" pitchFamily="18" charset="0"/>
                      </a:endParaRPr>
                    </a:p>
                  </a:txBody>
                  <a:tcPr marL="32533" marR="32533" marT="0" marB="0" anchor="ctr"/>
                </a:tc>
                <a:tc>
                  <a:txBody>
                    <a:bodyPr/>
                    <a:lstStyle/>
                    <a:p>
                      <a:pPr algn="just">
                        <a:spcAft>
                          <a:spcPts val="0"/>
                        </a:spcAft>
                      </a:pPr>
                      <a:r>
                        <a:rPr lang="en-US" sz="600" kern="100" dirty="0">
                          <a:effectLst/>
                        </a:rPr>
                        <a:t>1.</a:t>
                      </a:r>
                      <a:r>
                        <a:rPr lang="zh-CN" sz="600" kern="100" dirty="0">
                          <a:effectLst/>
                        </a:rPr>
                        <a:t>讨论汇报</a:t>
                      </a:r>
                      <a:r>
                        <a:rPr lang="en-US" sz="600" kern="100" dirty="0" err="1">
                          <a:effectLst/>
                        </a:rPr>
                        <a:t>ppt</a:t>
                      </a:r>
                      <a:r>
                        <a:rPr lang="zh-CN" sz="600" kern="100" dirty="0">
                          <a:effectLst/>
                        </a:rPr>
                        <a:t>的内容</a:t>
                      </a:r>
                      <a:endParaRPr lang="zh-CN" sz="500" kern="100" dirty="0">
                        <a:effectLst/>
                      </a:endParaRPr>
                    </a:p>
                    <a:p>
                      <a:pPr algn="just">
                        <a:spcAft>
                          <a:spcPts val="0"/>
                        </a:spcAft>
                      </a:pPr>
                      <a:r>
                        <a:rPr lang="en-US" sz="600" kern="100" dirty="0">
                          <a:effectLst/>
                        </a:rPr>
                        <a:t>2.</a:t>
                      </a:r>
                      <a:r>
                        <a:rPr lang="zh-CN" sz="600" kern="100" dirty="0">
                          <a:effectLst/>
                        </a:rPr>
                        <a:t>初步确定组员分工：赵正阳负责做</a:t>
                      </a:r>
                      <a:r>
                        <a:rPr lang="en-US" sz="600" kern="100" dirty="0" err="1">
                          <a:effectLst/>
                        </a:rPr>
                        <a:t>ppt</a:t>
                      </a:r>
                      <a:r>
                        <a:rPr lang="zh-CN" sz="600" kern="100" dirty="0">
                          <a:effectLst/>
                        </a:rPr>
                        <a:t>，沈一聪负责汇报，其他人做相关调研工作</a:t>
                      </a:r>
                      <a:endParaRPr lang="zh-CN" sz="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2533" marR="32533" marT="0" marB="0" anchor="ctr"/>
                </a:tc>
                <a:tc>
                  <a:txBody>
                    <a:bodyPr/>
                    <a:lstStyle/>
                    <a:p>
                      <a:pPr algn="ctr">
                        <a:spcAft>
                          <a:spcPts val="0"/>
                        </a:spcAft>
                      </a:pPr>
                      <a:r>
                        <a:rPr lang="en-US" sz="600" kern="100">
                          <a:effectLst/>
                        </a:rPr>
                        <a:t> </a:t>
                      </a:r>
                      <a:endParaRPr lang="zh-CN" sz="500" kern="100">
                        <a:effectLst/>
                        <a:latin typeface="等线" panose="02010600030101010101" pitchFamily="2" charset="-122"/>
                        <a:ea typeface="等线" panose="02010600030101010101" pitchFamily="2" charset="-122"/>
                        <a:cs typeface="Times New Roman" panose="02020603050405020304" pitchFamily="18" charset="0"/>
                      </a:endParaRPr>
                    </a:p>
                  </a:txBody>
                  <a:tcPr marL="32533" marR="32533" marT="0" marB="0" anchor="ctr"/>
                </a:tc>
                <a:extLst>
                  <a:ext uri="{0D108BD9-81ED-4DB2-BD59-A6C34878D82A}">
                    <a16:rowId xmlns:a16="http://schemas.microsoft.com/office/drawing/2014/main" val="3118553864"/>
                  </a:ext>
                </a:extLst>
              </a:tr>
              <a:tr h="763311">
                <a:tc>
                  <a:txBody>
                    <a:bodyPr/>
                    <a:lstStyle/>
                    <a:p>
                      <a:pPr algn="just">
                        <a:spcAft>
                          <a:spcPts val="0"/>
                        </a:spcAft>
                      </a:pPr>
                      <a:r>
                        <a:rPr lang="en-US" sz="600" kern="100">
                          <a:effectLst/>
                        </a:rPr>
                        <a:t>2020.3.13</a:t>
                      </a:r>
                      <a:endParaRPr lang="zh-CN" sz="500" kern="100">
                        <a:effectLst/>
                        <a:latin typeface="等线" panose="02010600030101010101" pitchFamily="2" charset="-122"/>
                        <a:ea typeface="等线" panose="02010600030101010101" pitchFamily="2" charset="-122"/>
                        <a:cs typeface="Times New Roman" panose="02020603050405020304" pitchFamily="18" charset="0"/>
                      </a:endParaRPr>
                    </a:p>
                  </a:txBody>
                  <a:tcPr marL="32533" marR="32533" marT="0" marB="0" anchor="ctr"/>
                </a:tc>
                <a:tc>
                  <a:txBody>
                    <a:bodyPr/>
                    <a:lstStyle/>
                    <a:p>
                      <a:pPr algn="just">
                        <a:spcAft>
                          <a:spcPts val="0"/>
                        </a:spcAft>
                      </a:pPr>
                      <a:r>
                        <a:rPr lang="en-US" sz="600" kern="100" dirty="0">
                          <a:effectLst/>
                        </a:rPr>
                        <a:t>1.</a:t>
                      </a:r>
                      <a:r>
                        <a:rPr lang="zh-CN" sz="600" kern="100" dirty="0">
                          <a:effectLst/>
                        </a:rPr>
                        <a:t>确定项目计划书分工：赵正阳</a:t>
                      </a:r>
                      <a:r>
                        <a:rPr lang="en-US" sz="600" kern="100" dirty="0">
                          <a:effectLst/>
                        </a:rPr>
                        <a:t>——</a:t>
                      </a:r>
                      <a:r>
                        <a:rPr lang="zh-CN" sz="600" kern="100" dirty="0">
                          <a:effectLst/>
                        </a:rPr>
                        <a:t>成员介绍、项目简介；沈一聪、梁远志、郭浩隆</a:t>
                      </a:r>
                      <a:r>
                        <a:rPr lang="en-US" sz="600" kern="100" dirty="0">
                          <a:effectLst/>
                        </a:rPr>
                        <a:t>——</a:t>
                      </a:r>
                      <a:r>
                        <a:rPr lang="zh-CN" sz="600" kern="100" dirty="0">
                          <a:effectLst/>
                        </a:rPr>
                        <a:t>工作内容；宋冰晨</a:t>
                      </a:r>
                      <a:r>
                        <a:rPr lang="en-US" sz="600" kern="100" dirty="0">
                          <a:effectLst/>
                        </a:rPr>
                        <a:t>——</a:t>
                      </a:r>
                      <a:r>
                        <a:rPr lang="zh-CN" sz="600" kern="100" dirty="0">
                          <a:effectLst/>
                        </a:rPr>
                        <a:t>整体计划甘特图和贡献率计算公式</a:t>
                      </a:r>
                      <a:endParaRPr lang="zh-CN" sz="500" kern="100" dirty="0">
                        <a:effectLst/>
                      </a:endParaRPr>
                    </a:p>
                    <a:p>
                      <a:pPr algn="just">
                        <a:spcAft>
                          <a:spcPts val="0"/>
                        </a:spcAft>
                      </a:pPr>
                      <a:r>
                        <a:rPr lang="en-US" sz="600" kern="100" dirty="0">
                          <a:effectLst/>
                        </a:rPr>
                        <a:t>2.</a:t>
                      </a:r>
                      <a:r>
                        <a:rPr lang="zh-CN" sz="600" kern="100" dirty="0">
                          <a:effectLst/>
                        </a:rPr>
                        <a:t>从下周开始每周五所有组员将自己的本周工作日志提交到</a:t>
                      </a:r>
                      <a:r>
                        <a:rPr lang="en-US" sz="600" kern="100" dirty="0">
                          <a:effectLst/>
                        </a:rPr>
                        <a:t>GitHub</a:t>
                      </a:r>
                      <a:endParaRPr lang="zh-CN" sz="500" kern="100" dirty="0">
                        <a:effectLst/>
                      </a:endParaRPr>
                    </a:p>
                    <a:p>
                      <a:pPr algn="just">
                        <a:spcAft>
                          <a:spcPts val="0"/>
                        </a:spcAft>
                      </a:pPr>
                      <a:r>
                        <a:rPr lang="en-US" sz="600" kern="100" dirty="0">
                          <a:effectLst/>
                        </a:rPr>
                        <a:t>3.</a:t>
                      </a:r>
                      <a:r>
                        <a:rPr lang="zh-CN" sz="600" kern="100" dirty="0">
                          <a:effectLst/>
                        </a:rPr>
                        <a:t>进一步确定组员分工：宋冰晨、赵正阳</a:t>
                      </a:r>
                      <a:r>
                        <a:rPr lang="en-US" sz="600" kern="100" dirty="0">
                          <a:effectLst/>
                        </a:rPr>
                        <a:t>——Web UI</a:t>
                      </a:r>
                      <a:r>
                        <a:rPr lang="zh-CN" sz="600" kern="100" dirty="0">
                          <a:effectLst/>
                        </a:rPr>
                        <a:t>及前后端交互；梁远志、郭浩隆</a:t>
                      </a:r>
                      <a:r>
                        <a:rPr lang="en-US" sz="600" kern="100" dirty="0">
                          <a:effectLst/>
                        </a:rPr>
                        <a:t>——</a:t>
                      </a:r>
                      <a:r>
                        <a:rPr lang="zh-CN" sz="600" kern="100" dirty="0">
                          <a:effectLst/>
                        </a:rPr>
                        <a:t>分布式；沈一聪</a:t>
                      </a:r>
                      <a:r>
                        <a:rPr lang="en-US" sz="600" kern="100" dirty="0">
                          <a:effectLst/>
                        </a:rPr>
                        <a:t>——</a:t>
                      </a:r>
                      <a:r>
                        <a:rPr lang="zh-CN" sz="600" kern="100" dirty="0">
                          <a:effectLst/>
                        </a:rPr>
                        <a:t>反爬虫</a:t>
                      </a:r>
                      <a:endParaRPr lang="zh-CN" sz="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2533" marR="32533" marT="0" marB="0" anchor="ctr"/>
                </a:tc>
                <a:tc>
                  <a:txBody>
                    <a:bodyPr/>
                    <a:lstStyle/>
                    <a:p>
                      <a:pPr algn="ctr">
                        <a:spcAft>
                          <a:spcPts val="0"/>
                        </a:spcAft>
                      </a:pPr>
                      <a:r>
                        <a:rPr lang="en-US" sz="600" kern="100">
                          <a:effectLst/>
                        </a:rPr>
                        <a:t> </a:t>
                      </a:r>
                      <a:endParaRPr lang="zh-CN" sz="500" kern="100">
                        <a:effectLst/>
                        <a:latin typeface="等线" panose="02010600030101010101" pitchFamily="2" charset="-122"/>
                        <a:ea typeface="等线" panose="02010600030101010101" pitchFamily="2" charset="-122"/>
                        <a:cs typeface="Times New Roman" panose="02020603050405020304" pitchFamily="18" charset="0"/>
                      </a:endParaRPr>
                    </a:p>
                  </a:txBody>
                  <a:tcPr marL="32533" marR="32533" marT="0" marB="0" anchor="ctr"/>
                </a:tc>
                <a:extLst>
                  <a:ext uri="{0D108BD9-81ED-4DB2-BD59-A6C34878D82A}">
                    <a16:rowId xmlns:a16="http://schemas.microsoft.com/office/drawing/2014/main" val="1915535239"/>
                  </a:ext>
                </a:extLst>
              </a:tr>
              <a:tr h="858724">
                <a:tc>
                  <a:txBody>
                    <a:bodyPr/>
                    <a:lstStyle/>
                    <a:p>
                      <a:pPr algn="just">
                        <a:spcAft>
                          <a:spcPts val="0"/>
                        </a:spcAft>
                      </a:pPr>
                      <a:r>
                        <a:rPr lang="en-US" sz="600" kern="100">
                          <a:effectLst/>
                        </a:rPr>
                        <a:t>2020.3.16</a:t>
                      </a:r>
                      <a:endParaRPr lang="zh-CN" sz="500" kern="100">
                        <a:effectLst/>
                        <a:latin typeface="等线" panose="02010600030101010101" pitchFamily="2" charset="-122"/>
                        <a:ea typeface="等线" panose="02010600030101010101" pitchFamily="2" charset="-122"/>
                        <a:cs typeface="Times New Roman" panose="02020603050405020304" pitchFamily="18" charset="0"/>
                      </a:endParaRPr>
                    </a:p>
                  </a:txBody>
                  <a:tcPr marL="32533" marR="32533" marT="0" marB="0" anchor="ctr"/>
                </a:tc>
                <a:tc>
                  <a:txBody>
                    <a:bodyPr/>
                    <a:lstStyle/>
                    <a:p>
                      <a:pPr algn="just">
                        <a:spcAft>
                          <a:spcPts val="0"/>
                        </a:spcAft>
                      </a:pPr>
                      <a:r>
                        <a:rPr lang="en-US" sz="600" kern="100" dirty="0">
                          <a:effectLst/>
                        </a:rPr>
                        <a:t>1.</a:t>
                      </a:r>
                      <a:r>
                        <a:rPr lang="zh-CN" sz="600" kern="100" dirty="0">
                          <a:effectLst/>
                        </a:rPr>
                        <a:t>讨论项目计划书和项目大体方向：</a:t>
                      </a:r>
                      <a:endParaRPr lang="zh-CN" sz="500" kern="100" dirty="0">
                        <a:effectLst/>
                      </a:endParaRPr>
                    </a:p>
                    <a:p>
                      <a:pPr algn="just">
                        <a:spcAft>
                          <a:spcPts val="0"/>
                        </a:spcAft>
                      </a:pPr>
                      <a:r>
                        <a:rPr lang="zh-CN" sz="600" kern="100" dirty="0">
                          <a:effectLst/>
                        </a:rPr>
                        <a:t>（</a:t>
                      </a:r>
                      <a:r>
                        <a:rPr lang="en-US" sz="600" kern="100" dirty="0">
                          <a:effectLst/>
                        </a:rPr>
                        <a:t>1</a:t>
                      </a:r>
                      <a:r>
                        <a:rPr lang="zh-CN" sz="600" kern="100" dirty="0">
                          <a:effectLst/>
                        </a:rPr>
                        <a:t>）最终完成一个针对特定网站的爬虫程序；</a:t>
                      </a:r>
                      <a:endParaRPr lang="zh-CN" sz="500" kern="100" dirty="0">
                        <a:effectLst/>
                      </a:endParaRPr>
                    </a:p>
                    <a:p>
                      <a:pPr algn="just">
                        <a:spcAft>
                          <a:spcPts val="0"/>
                        </a:spcAft>
                      </a:pPr>
                      <a:r>
                        <a:rPr lang="zh-CN" sz="600" kern="100" dirty="0">
                          <a:effectLst/>
                        </a:rPr>
                        <a:t>（</a:t>
                      </a:r>
                      <a:r>
                        <a:rPr lang="en-US" sz="600" kern="100" dirty="0">
                          <a:effectLst/>
                        </a:rPr>
                        <a:t>2</a:t>
                      </a:r>
                      <a:r>
                        <a:rPr lang="zh-CN" sz="600" kern="100" dirty="0">
                          <a:effectLst/>
                        </a:rPr>
                        <a:t>）根据具体网站决定要实现的反爬扩展功能，例如登录、动态</a:t>
                      </a:r>
                      <a:r>
                        <a:rPr lang="en-US" sz="600" kern="100" dirty="0">
                          <a:effectLst/>
                        </a:rPr>
                        <a:t>JavaScript</a:t>
                      </a:r>
                      <a:r>
                        <a:rPr lang="zh-CN" sz="600" kern="100" dirty="0">
                          <a:effectLst/>
                        </a:rPr>
                        <a:t>加载等；</a:t>
                      </a:r>
                      <a:endParaRPr lang="zh-CN" sz="500" kern="100" dirty="0">
                        <a:effectLst/>
                      </a:endParaRPr>
                    </a:p>
                    <a:p>
                      <a:pPr algn="just">
                        <a:spcAft>
                          <a:spcPts val="0"/>
                        </a:spcAft>
                      </a:pPr>
                      <a:r>
                        <a:rPr lang="zh-CN" sz="600" kern="100" dirty="0">
                          <a:effectLst/>
                        </a:rPr>
                        <a:t>（</a:t>
                      </a:r>
                      <a:r>
                        <a:rPr lang="en-US" sz="600" kern="100" dirty="0">
                          <a:effectLst/>
                        </a:rPr>
                        <a:t>3</a:t>
                      </a:r>
                      <a:r>
                        <a:rPr lang="zh-CN" sz="600" kern="100" dirty="0">
                          <a:effectLst/>
                        </a:rPr>
                        <a:t>）使用</a:t>
                      </a:r>
                      <a:r>
                        <a:rPr lang="en-US" sz="600" kern="100" dirty="0" err="1">
                          <a:effectLst/>
                        </a:rPr>
                        <a:t>Scrapyd</a:t>
                      </a:r>
                      <a:r>
                        <a:rPr lang="zh-CN" sz="600" kern="100" dirty="0">
                          <a:effectLst/>
                        </a:rPr>
                        <a:t>实现分布式功能，具体的用户参与程度（例如是否需要用户上传控制脚本）留待后续商定；</a:t>
                      </a:r>
                      <a:endParaRPr lang="zh-CN" sz="500" kern="100" dirty="0">
                        <a:effectLst/>
                      </a:endParaRPr>
                    </a:p>
                    <a:p>
                      <a:pPr algn="just">
                        <a:spcAft>
                          <a:spcPts val="0"/>
                        </a:spcAft>
                      </a:pPr>
                      <a:r>
                        <a:rPr lang="zh-CN" sz="600" kern="100" dirty="0">
                          <a:effectLst/>
                        </a:rPr>
                        <a:t>（</a:t>
                      </a:r>
                      <a:r>
                        <a:rPr lang="en-US" sz="600" kern="100" dirty="0">
                          <a:effectLst/>
                        </a:rPr>
                        <a:t>4</a:t>
                      </a:r>
                      <a:r>
                        <a:rPr lang="zh-CN" sz="600" kern="100" dirty="0">
                          <a:effectLst/>
                        </a:rPr>
                        <a:t>）使用</a:t>
                      </a:r>
                      <a:r>
                        <a:rPr lang="en-US" sz="600" kern="100" dirty="0" err="1">
                          <a:effectLst/>
                        </a:rPr>
                        <a:t>ScrapydWeb</a:t>
                      </a:r>
                      <a:r>
                        <a:rPr lang="zh-CN" sz="600" kern="100" dirty="0">
                          <a:effectLst/>
                        </a:rPr>
                        <a:t>等可视化工具实现监控功能（例如运行时间、爬取数据量等）</a:t>
                      </a:r>
                      <a:endParaRPr lang="zh-CN" sz="500" kern="100" dirty="0">
                        <a:effectLst/>
                      </a:endParaRPr>
                    </a:p>
                    <a:p>
                      <a:pPr algn="just">
                        <a:spcAft>
                          <a:spcPts val="0"/>
                        </a:spcAft>
                      </a:pPr>
                      <a:r>
                        <a:rPr lang="en-US" sz="600" kern="100" dirty="0">
                          <a:effectLst/>
                        </a:rPr>
                        <a:t>2.</a:t>
                      </a:r>
                      <a:r>
                        <a:rPr lang="zh-CN" sz="600" kern="100" dirty="0">
                          <a:effectLst/>
                        </a:rPr>
                        <a:t>确定周五下午</a:t>
                      </a:r>
                      <a:r>
                        <a:rPr lang="en-US" sz="600" kern="100" dirty="0">
                          <a:effectLst/>
                        </a:rPr>
                        <a:t>1</a:t>
                      </a:r>
                      <a:r>
                        <a:rPr lang="zh-CN" sz="600" kern="100" dirty="0">
                          <a:effectLst/>
                        </a:rPr>
                        <a:t>点之前上传本周工作日志</a:t>
                      </a:r>
                      <a:endParaRPr lang="zh-CN" sz="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2533" marR="32533" marT="0" marB="0" anchor="ctr"/>
                </a:tc>
                <a:tc>
                  <a:txBody>
                    <a:bodyPr/>
                    <a:lstStyle/>
                    <a:p>
                      <a:pPr algn="ctr">
                        <a:spcAft>
                          <a:spcPts val="0"/>
                        </a:spcAft>
                      </a:pPr>
                      <a:r>
                        <a:rPr lang="en-US" sz="600" kern="100">
                          <a:effectLst/>
                        </a:rPr>
                        <a:t> </a:t>
                      </a:r>
                      <a:endParaRPr lang="zh-CN" sz="500" kern="100">
                        <a:effectLst/>
                        <a:latin typeface="等线" panose="02010600030101010101" pitchFamily="2" charset="-122"/>
                        <a:ea typeface="等线" panose="02010600030101010101" pitchFamily="2" charset="-122"/>
                        <a:cs typeface="Times New Roman" panose="02020603050405020304" pitchFamily="18" charset="0"/>
                      </a:endParaRPr>
                    </a:p>
                  </a:txBody>
                  <a:tcPr marL="32533" marR="32533" marT="0" marB="0" anchor="ctr"/>
                </a:tc>
                <a:extLst>
                  <a:ext uri="{0D108BD9-81ED-4DB2-BD59-A6C34878D82A}">
                    <a16:rowId xmlns:a16="http://schemas.microsoft.com/office/drawing/2014/main" val="1921434784"/>
                  </a:ext>
                </a:extLst>
              </a:tr>
              <a:tr h="1240380">
                <a:tc>
                  <a:txBody>
                    <a:bodyPr/>
                    <a:lstStyle/>
                    <a:p>
                      <a:pPr algn="just">
                        <a:spcAft>
                          <a:spcPts val="0"/>
                        </a:spcAft>
                      </a:pPr>
                      <a:r>
                        <a:rPr lang="en-US" sz="600" kern="100">
                          <a:effectLst/>
                        </a:rPr>
                        <a:t>2020.3.20</a:t>
                      </a:r>
                      <a:endParaRPr lang="zh-CN" sz="500" kern="100">
                        <a:effectLst/>
                        <a:latin typeface="等线" panose="02010600030101010101" pitchFamily="2" charset="-122"/>
                        <a:ea typeface="等线" panose="02010600030101010101" pitchFamily="2" charset="-122"/>
                        <a:cs typeface="Times New Roman" panose="02020603050405020304" pitchFamily="18" charset="0"/>
                      </a:endParaRPr>
                    </a:p>
                  </a:txBody>
                  <a:tcPr marL="32533" marR="32533" marT="0" marB="0" anchor="ctr"/>
                </a:tc>
                <a:tc>
                  <a:txBody>
                    <a:bodyPr/>
                    <a:lstStyle/>
                    <a:p>
                      <a:pPr algn="just">
                        <a:spcAft>
                          <a:spcPts val="0"/>
                        </a:spcAft>
                      </a:pPr>
                      <a:r>
                        <a:rPr lang="en-US" sz="600" kern="100" dirty="0">
                          <a:effectLst/>
                        </a:rPr>
                        <a:t>1.</a:t>
                      </a:r>
                      <a:r>
                        <a:rPr lang="zh-CN" sz="600" kern="100" dirty="0">
                          <a:effectLst/>
                        </a:rPr>
                        <a:t>讨论项目具体功能：</a:t>
                      </a:r>
                      <a:endParaRPr lang="zh-CN" sz="500" kern="100" dirty="0">
                        <a:effectLst/>
                      </a:endParaRPr>
                    </a:p>
                    <a:p>
                      <a:pPr algn="just">
                        <a:spcAft>
                          <a:spcPts val="0"/>
                        </a:spcAft>
                      </a:pPr>
                      <a:r>
                        <a:rPr lang="zh-CN" sz="600" kern="100" dirty="0">
                          <a:effectLst/>
                        </a:rPr>
                        <a:t>（</a:t>
                      </a:r>
                      <a:r>
                        <a:rPr lang="en-US" sz="600" kern="100" dirty="0">
                          <a:effectLst/>
                        </a:rPr>
                        <a:t>1</a:t>
                      </a:r>
                      <a:r>
                        <a:rPr lang="zh-CN" sz="600" kern="100" dirty="0">
                          <a:effectLst/>
                        </a:rPr>
                        <a:t>）用户选择爬虫模板（爬取特定网站的特定内容）</a:t>
                      </a:r>
                      <a:endParaRPr lang="zh-CN" sz="500" kern="100" dirty="0">
                        <a:effectLst/>
                      </a:endParaRPr>
                    </a:p>
                    <a:p>
                      <a:pPr algn="just">
                        <a:spcAft>
                          <a:spcPts val="0"/>
                        </a:spcAft>
                      </a:pPr>
                      <a:r>
                        <a:rPr lang="zh-CN" sz="600" kern="100" dirty="0">
                          <a:effectLst/>
                        </a:rPr>
                        <a:t>（</a:t>
                      </a:r>
                      <a:r>
                        <a:rPr lang="en-US" sz="600" kern="100" dirty="0">
                          <a:effectLst/>
                        </a:rPr>
                        <a:t>2</a:t>
                      </a:r>
                      <a:r>
                        <a:rPr lang="zh-CN" sz="600" kern="100" dirty="0">
                          <a:effectLst/>
                        </a:rPr>
                        <a:t>）根据模板自动生成爬虫脚本</a:t>
                      </a:r>
                      <a:endParaRPr lang="zh-CN" sz="500" kern="100" dirty="0">
                        <a:effectLst/>
                      </a:endParaRPr>
                    </a:p>
                    <a:p>
                      <a:pPr algn="just">
                        <a:spcAft>
                          <a:spcPts val="0"/>
                        </a:spcAft>
                      </a:pPr>
                      <a:r>
                        <a:rPr lang="zh-CN" sz="600" kern="100" dirty="0">
                          <a:effectLst/>
                        </a:rPr>
                        <a:t>（</a:t>
                      </a:r>
                      <a:r>
                        <a:rPr lang="en-US" sz="600" kern="100" dirty="0">
                          <a:effectLst/>
                        </a:rPr>
                        <a:t>3</a:t>
                      </a:r>
                      <a:r>
                        <a:rPr lang="zh-CN" sz="600" kern="100" dirty="0">
                          <a:effectLst/>
                        </a:rPr>
                        <a:t>）通过</a:t>
                      </a:r>
                      <a:r>
                        <a:rPr lang="en-US" sz="600" kern="100" dirty="0">
                          <a:effectLst/>
                        </a:rPr>
                        <a:t>Web</a:t>
                      </a:r>
                      <a:r>
                        <a:rPr lang="zh-CN" sz="600" kern="100" dirty="0">
                          <a:effectLst/>
                        </a:rPr>
                        <a:t>界面进行爬虫监控和管理</a:t>
                      </a:r>
                      <a:endParaRPr lang="zh-CN" sz="500" kern="100" dirty="0">
                        <a:effectLst/>
                      </a:endParaRPr>
                    </a:p>
                    <a:p>
                      <a:pPr algn="just">
                        <a:spcAft>
                          <a:spcPts val="0"/>
                        </a:spcAft>
                      </a:pPr>
                      <a:r>
                        <a:rPr lang="zh-CN" sz="600" kern="100" dirty="0">
                          <a:effectLst/>
                        </a:rPr>
                        <a:t>得出项目扩展功能用例图</a:t>
                      </a:r>
                      <a:endParaRPr lang="zh-CN" sz="500" kern="100" dirty="0">
                        <a:effectLst/>
                      </a:endParaRPr>
                    </a:p>
                    <a:p>
                      <a:pPr algn="just">
                        <a:spcAft>
                          <a:spcPts val="0"/>
                        </a:spcAft>
                      </a:pPr>
                      <a:r>
                        <a:rPr lang="en-US" sz="600" kern="100" dirty="0">
                          <a:effectLst/>
                        </a:rPr>
                        <a:t>2.</a:t>
                      </a:r>
                      <a:r>
                        <a:rPr lang="zh-CN" sz="600" kern="100" dirty="0">
                          <a:effectLst/>
                        </a:rPr>
                        <a:t>统一绘图软件：用例图使用</a:t>
                      </a:r>
                      <a:r>
                        <a:rPr lang="en-US" sz="600" kern="100" dirty="0" err="1">
                          <a:effectLst/>
                        </a:rPr>
                        <a:t>StarUML</a:t>
                      </a:r>
                      <a:r>
                        <a:rPr lang="zh-CN" sz="600" kern="100" dirty="0">
                          <a:effectLst/>
                        </a:rPr>
                        <a:t>，</a:t>
                      </a:r>
                      <a:r>
                        <a:rPr lang="en-US" sz="600" kern="100" dirty="0">
                          <a:effectLst/>
                        </a:rPr>
                        <a:t>RUCM</a:t>
                      </a:r>
                      <a:r>
                        <a:rPr lang="zh-CN" sz="600" kern="100" dirty="0">
                          <a:effectLst/>
                        </a:rPr>
                        <a:t>图使用</a:t>
                      </a:r>
                      <a:r>
                        <a:rPr lang="en-US" sz="600" kern="100" dirty="0">
                          <a:effectLst/>
                        </a:rPr>
                        <a:t>Eclipse</a:t>
                      </a:r>
                      <a:r>
                        <a:rPr lang="zh-CN" sz="600" kern="100" dirty="0">
                          <a:effectLst/>
                        </a:rPr>
                        <a:t>插件</a:t>
                      </a:r>
                      <a:endParaRPr lang="zh-CN" sz="500" kern="100" dirty="0">
                        <a:effectLst/>
                      </a:endParaRPr>
                    </a:p>
                    <a:p>
                      <a:pPr algn="just">
                        <a:spcAft>
                          <a:spcPts val="0"/>
                        </a:spcAft>
                      </a:pPr>
                      <a:r>
                        <a:rPr lang="en-US" sz="600" kern="100" dirty="0">
                          <a:effectLst/>
                        </a:rPr>
                        <a:t>3.</a:t>
                      </a:r>
                      <a:r>
                        <a:rPr lang="zh-CN" sz="600" kern="100" dirty="0">
                          <a:effectLst/>
                        </a:rPr>
                        <a:t>确定需求规格说明书初稿分工：</a:t>
                      </a:r>
                      <a:endParaRPr lang="zh-CN" sz="500" kern="100" dirty="0">
                        <a:effectLst/>
                      </a:endParaRPr>
                    </a:p>
                    <a:p>
                      <a:pPr algn="just">
                        <a:spcAft>
                          <a:spcPts val="0"/>
                        </a:spcAft>
                      </a:pPr>
                      <a:r>
                        <a:rPr lang="zh-CN" sz="600" kern="100" dirty="0">
                          <a:effectLst/>
                        </a:rPr>
                        <a:t>赵正阳：绘制</a:t>
                      </a:r>
                      <a:r>
                        <a:rPr lang="en-US" sz="600" kern="100" dirty="0" err="1">
                          <a:effectLst/>
                        </a:rPr>
                        <a:t>Scrapy</a:t>
                      </a:r>
                      <a:r>
                        <a:rPr lang="zh-CN" sz="600" kern="100" dirty="0">
                          <a:effectLst/>
                        </a:rPr>
                        <a:t>框架本身的用例图和</a:t>
                      </a:r>
                      <a:r>
                        <a:rPr lang="en-US" sz="600" kern="100" dirty="0">
                          <a:effectLst/>
                        </a:rPr>
                        <a:t>RUCM</a:t>
                      </a:r>
                      <a:r>
                        <a:rPr lang="zh-CN" sz="600" kern="100" dirty="0">
                          <a:effectLst/>
                        </a:rPr>
                        <a:t>图</a:t>
                      </a:r>
                      <a:endParaRPr lang="zh-CN" sz="500" kern="100" dirty="0">
                        <a:effectLst/>
                      </a:endParaRPr>
                    </a:p>
                    <a:p>
                      <a:pPr algn="just">
                        <a:spcAft>
                          <a:spcPts val="0"/>
                        </a:spcAft>
                      </a:pPr>
                      <a:r>
                        <a:rPr lang="zh-CN" sz="600" kern="100" dirty="0">
                          <a:effectLst/>
                        </a:rPr>
                        <a:t>宋冰晨、郭浩隆：根据讨论形成的项目功能的用例图绘制</a:t>
                      </a:r>
                      <a:r>
                        <a:rPr lang="en-US" sz="600" kern="100" dirty="0">
                          <a:effectLst/>
                        </a:rPr>
                        <a:t>RUCM</a:t>
                      </a:r>
                      <a:r>
                        <a:rPr lang="zh-CN" sz="600" kern="100" dirty="0">
                          <a:effectLst/>
                        </a:rPr>
                        <a:t>图</a:t>
                      </a:r>
                      <a:endParaRPr lang="zh-CN" sz="500" kern="100" dirty="0">
                        <a:effectLst/>
                      </a:endParaRPr>
                    </a:p>
                    <a:p>
                      <a:pPr algn="just">
                        <a:spcAft>
                          <a:spcPts val="0"/>
                        </a:spcAft>
                      </a:pPr>
                      <a:r>
                        <a:rPr lang="zh-CN" sz="600" kern="100" dirty="0">
                          <a:effectLst/>
                        </a:rPr>
                        <a:t>沈一聪、梁远志：绘制分布式功能的用例图和</a:t>
                      </a:r>
                      <a:r>
                        <a:rPr lang="en-US" sz="600" kern="100" dirty="0">
                          <a:effectLst/>
                        </a:rPr>
                        <a:t>RUCM</a:t>
                      </a:r>
                      <a:r>
                        <a:rPr lang="zh-CN" sz="600" kern="100" dirty="0">
                          <a:effectLst/>
                        </a:rPr>
                        <a:t>图</a:t>
                      </a:r>
                      <a:endParaRPr lang="zh-CN" sz="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2533" marR="32533" marT="0" marB="0" anchor="ctr"/>
                </a:tc>
                <a:tc>
                  <a:txBody>
                    <a:bodyPr/>
                    <a:lstStyle/>
                    <a:p>
                      <a:pPr algn="ctr">
                        <a:spcAft>
                          <a:spcPts val="0"/>
                        </a:spcAft>
                      </a:pPr>
                      <a:r>
                        <a:rPr lang="en-US" sz="600" kern="100">
                          <a:effectLst/>
                        </a:rPr>
                        <a:t>3.5 h</a:t>
                      </a:r>
                      <a:endParaRPr lang="zh-CN" sz="500" kern="100">
                        <a:effectLst/>
                        <a:latin typeface="等线" panose="02010600030101010101" pitchFamily="2" charset="-122"/>
                        <a:ea typeface="等线" panose="02010600030101010101" pitchFamily="2" charset="-122"/>
                        <a:cs typeface="Times New Roman" panose="02020603050405020304" pitchFamily="18" charset="0"/>
                      </a:endParaRPr>
                    </a:p>
                  </a:txBody>
                  <a:tcPr marL="32533" marR="32533" marT="0" marB="0" anchor="ctr"/>
                </a:tc>
                <a:extLst>
                  <a:ext uri="{0D108BD9-81ED-4DB2-BD59-A6C34878D82A}">
                    <a16:rowId xmlns:a16="http://schemas.microsoft.com/office/drawing/2014/main" val="89108510"/>
                  </a:ext>
                </a:extLst>
              </a:tr>
              <a:tr h="381656">
                <a:tc>
                  <a:txBody>
                    <a:bodyPr/>
                    <a:lstStyle/>
                    <a:p>
                      <a:pPr algn="just">
                        <a:spcAft>
                          <a:spcPts val="0"/>
                        </a:spcAft>
                      </a:pPr>
                      <a:r>
                        <a:rPr lang="en-US" sz="600" kern="100">
                          <a:effectLst/>
                        </a:rPr>
                        <a:t>2020.3.23</a:t>
                      </a:r>
                      <a:endParaRPr lang="zh-CN" sz="500" kern="100">
                        <a:effectLst/>
                        <a:latin typeface="等线" panose="02010600030101010101" pitchFamily="2" charset="-122"/>
                        <a:ea typeface="等线" panose="02010600030101010101" pitchFamily="2" charset="-122"/>
                        <a:cs typeface="Times New Roman" panose="02020603050405020304" pitchFamily="18" charset="0"/>
                      </a:endParaRPr>
                    </a:p>
                  </a:txBody>
                  <a:tcPr marL="32533" marR="32533" marT="0" marB="0" anchor="ctr"/>
                </a:tc>
                <a:tc>
                  <a:txBody>
                    <a:bodyPr/>
                    <a:lstStyle/>
                    <a:p>
                      <a:pPr algn="just">
                        <a:spcAft>
                          <a:spcPts val="0"/>
                        </a:spcAft>
                      </a:pPr>
                      <a:r>
                        <a:rPr lang="zh-CN" sz="600" kern="100" dirty="0">
                          <a:effectLst/>
                        </a:rPr>
                        <a:t>本周汇报内容的分工：赵正阳——</a:t>
                      </a:r>
                      <a:r>
                        <a:rPr lang="en-US" sz="600" kern="100" dirty="0" err="1">
                          <a:effectLst/>
                        </a:rPr>
                        <a:t>Scrapy</a:t>
                      </a:r>
                      <a:r>
                        <a:rPr lang="zh-CN" sz="600" kern="100" dirty="0">
                          <a:effectLst/>
                        </a:rPr>
                        <a:t>，宋冰晨——</a:t>
                      </a:r>
                      <a:r>
                        <a:rPr lang="en-US" sz="600" kern="100" dirty="0">
                          <a:effectLst/>
                        </a:rPr>
                        <a:t>Web UI</a:t>
                      </a:r>
                      <a:r>
                        <a:rPr lang="zh-CN" sz="600" kern="100" dirty="0">
                          <a:effectLst/>
                        </a:rPr>
                        <a:t>（以豆瓣热门电影模板为例讲解系统使用流程），沈一聪——后端系统和反爬虫，梁远志——分布式，郭浩隆——项目计划书改进</a:t>
                      </a:r>
                      <a:endParaRPr lang="zh-CN" sz="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2533" marR="32533" marT="0" marB="0" anchor="ctr"/>
                </a:tc>
                <a:tc>
                  <a:txBody>
                    <a:bodyPr/>
                    <a:lstStyle/>
                    <a:p>
                      <a:pPr algn="ctr">
                        <a:spcAft>
                          <a:spcPts val="0"/>
                        </a:spcAft>
                      </a:pPr>
                      <a:r>
                        <a:rPr lang="en-US" sz="600" kern="100">
                          <a:effectLst/>
                        </a:rPr>
                        <a:t>2 h</a:t>
                      </a:r>
                      <a:endParaRPr lang="zh-CN" sz="500" kern="100">
                        <a:effectLst/>
                        <a:latin typeface="等线" panose="02010600030101010101" pitchFamily="2" charset="-122"/>
                        <a:ea typeface="等线" panose="02010600030101010101" pitchFamily="2" charset="-122"/>
                        <a:cs typeface="Times New Roman" panose="02020603050405020304" pitchFamily="18" charset="0"/>
                      </a:endParaRPr>
                    </a:p>
                  </a:txBody>
                  <a:tcPr marL="32533" marR="32533" marT="0" marB="0" anchor="ctr"/>
                </a:tc>
                <a:extLst>
                  <a:ext uri="{0D108BD9-81ED-4DB2-BD59-A6C34878D82A}">
                    <a16:rowId xmlns:a16="http://schemas.microsoft.com/office/drawing/2014/main" val="1846800701"/>
                  </a:ext>
                </a:extLst>
              </a:tr>
              <a:tr h="1144966">
                <a:tc>
                  <a:txBody>
                    <a:bodyPr/>
                    <a:lstStyle/>
                    <a:p>
                      <a:pPr algn="just">
                        <a:spcAft>
                          <a:spcPts val="0"/>
                        </a:spcAft>
                      </a:pPr>
                      <a:r>
                        <a:rPr lang="en-US" sz="600" kern="100">
                          <a:effectLst/>
                        </a:rPr>
                        <a:t>2020.3.27</a:t>
                      </a:r>
                      <a:endParaRPr lang="zh-CN" sz="500" kern="100">
                        <a:effectLst/>
                        <a:latin typeface="等线" panose="02010600030101010101" pitchFamily="2" charset="-122"/>
                        <a:ea typeface="等线" panose="02010600030101010101" pitchFamily="2" charset="-122"/>
                        <a:cs typeface="Times New Roman" panose="02020603050405020304" pitchFamily="18" charset="0"/>
                      </a:endParaRPr>
                    </a:p>
                  </a:txBody>
                  <a:tcPr marL="32533" marR="32533" marT="0" marB="0" anchor="ctr"/>
                </a:tc>
                <a:tc>
                  <a:txBody>
                    <a:bodyPr/>
                    <a:lstStyle/>
                    <a:p>
                      <a:pPr algn="just">
                        <a:spcAft>
                          <a:spcPts val="0"/>
                        </a:spcAft>
                      </a:pPr>
                      <a:r>
                        <a:rPr lang="en-US" sz="600" kern="100" dirty="0">
                          <a:effectLst/>
                        </a:rPr>
                        <a:t>1.</a:t>
                      </a:r>
                      <a:r>
                        <a:rPr lang="zh-CN" sz="600" kern="100" dirty="0">
                          <a:effectLst/>
                        </a:rPr>
                        <a:t>需求规格说明书改进：</a:t>
                      </a:r>
                      <a:endParaRPr lang="zh-CN" sz="500" kern="100" dirty="0">
                        <a:effectLst/>
                      </a:endParaRPr>
                    </a:p>
                    <a:p>
                      <a:pPr algn="just">
                        <a:spcAft>
                          <a:spcPts val="0"/>
                        </a:spcAft>
                      </a:pPr>
                      <a:r>
                        <a:rPr lang="zh-CN" sz="600" kern="100" dirty="0">
                          <a:effectLst/>
                        </a:rPr>
                        <a:t>（</a:t>
                      </a:r>
                      <a:r>
                        <a:rPr lang="en-US" sz="600" kern="100" dirty="0">
                          <a:effectLst/>
                        </a:rPr>
                        <a:t>1</a:t>
                      </a:r>
                      <a:r>
                        <a:rPr lang="zh-CN" sz="600" kern="100" dirty="0">
                          <a:effectLst/>
                        </a:rPr>
                        <a:t>）补充假定和约束</a:t>
                      </a:r>
                      <a:r>
                        <a:rPr lang="en-US" sz="600" kern="100" dirty="0">
                          <a:effectLst/>
                        </a:rPr>
                        <a:t>——</a:t>
                      </a:r>
                      <a:r>
                        <a:rPr lang="zh-CN" sz="600" kern="100" dirty="0">
                          <a:effectLst/>
                        </a:rPr>
                        <a:t>沈一聪</a:t>
                      </a:r>
                      <a:endParaRPr lang="zh-CN" sz="500" kern="100" dirty="0">
                        <a:effectLst/>
                      </a:endParaRPr>
                    </a:p>
                    <a:p>
                      <a:pPr algn="just">
                        <a:spcAft>
                          <a:spcPts val="0"/>
                        </a:spcAft>
                      </a:pPr>
                      <a:r>
                        <a:rPr lang="zh-CN" sz="600" kern="100" dirty="0">
                          <a:effectLst/>
                        </a:rPr>
                        <a:t>（</a:t>
                      </a:r>
                      <a:r>
                        <a:rPr lang="en-US" sz="600" kern="100" dirty="0">
                          <a:effectLst/>
                        </a:rPr>
                        <a:t>2</a:t>
                      </a:r>
                      <a:r>
                        <a:rPr lang="zh-CN" sz="600" kern="100" dirty="0">
                          <a:effectLst/>
                        </a:rPr>
                        <a:t>）补充用例图和</a:t>
                      </a:r>
                      <a:r>
                        <a:rPr lang="en-US" sz="600" kern="100" dirty="0">
                          <a:effectLst/>
                        </a:rPr>
                        <a:t>RUCM</a:t>
                      </a:r>
                      <a:r>
                        <a:rPr lang="zh-CN" sz="600" kern="100" dirty="0">
                          <a:effectLst/>
                        </a:rPr>
                        <a:t>图的文字描述</a:t>
                      </a:r>
                      <a:r>
                        <a:rPr lang="en-US" sz="600" kern="100" dirty="0">
                          <a:effectLst/>
                        </a:rPr>
                        <a:t>——</a:t>
                      </a:r>
                      <a:r>
                        <a:rPr lang="zh-CN" sz="600" kern="100" dirty="0">
                          <a:effectLst/>
                        </a:rPr>
                        <a:t>每个人负责的部分</a:t>
                      </a:r>
                      <a:endParaRPr lang="zh-CN" sz="500" kern="100" dirty="0">
                        <a:effectLst/>
                      </a:endParaRPr>
                    </a:p>
                    <a:p>
                      <a:pPr algn="just">
                        <a:spcAft>
                          <a:spcPts val="0"/>
                        </a:spcAft>
                      </a:pPr>
                      <a:r>
                        <a:rPr lang="zh-CN" sz="600" kern="100" dirty="0">
                          <a:effectLst/>
                        </a:rPr>
                        <a:t>（</a:t>
                      </a:r>
                      <a:r>
                        <a:rPr lang="en-US" sz="600" kern="100" dirty="0">
                          <a:effectLst/>
                        </a:rPr>
                        <a:t>3</a:t>
                      </a:r>
                      <a:r>
                        <a:rPr lang="zh-CN" sz="600" kern="100" dirty="0">
                          <a:effectLst/>
                        </a:rPr>
                        <a:t>）增加</a:t>
                      </a:r>
                      <a:r>
                        <a:rPr lang="en-US" sz="600" kern="100" dirty="0" err="1">
                          <a:effectLst/>
                        </a:rPr>
                        <a:t>Scrapy</a:t>
                      </a:r>
                      <a:r>
                        <a:rPr lang="zh-CN" sz="600" kern="100" dirty="0">
                          <a:effectLst/>
                        </a:rPr>
                        <a:t>框架和后端的业务需求</a:t>
                      </a:r>
                      <a:r>
                        <a:rPr lang="en-US" sz="600" kern="100" dirty="0">
                          <a:effectLst/>
                        </a:rPr>
                        <a:t>——</a:t>
                      </a:r>
                      <a:r>
                        <a:rPr lang="zh-CN" sz="600" kern="100" dirty="0">
                          <a:effectLst/>
                        </a:rPr>
                        <a:t>每个人负责的部分</a:t>
                      </a:r>
                      <a:endParaRPr lang="zh-CN" sz="500" kern="100" dirty="0">
                        <a:effectLst/>
                      </a:endParaRPr>
                    </a:p>
                    <a:p>
                      <a:pPr algn="just">
                        <a:spcAft>
                          <a:spcPts val="0"/>
                        </a:spcAft>
                      </a:pPr>
                      <a:r>
                        <a:rPr lang="zh-CN" sz="600" kern="100" dirty="0">
                          <a:effectLst/>
                        </a:rPr>
                        <a:t>（</a:t>
                      </a:r>
                      <a:r>
                        <a:rPr lang="en-US" sz="600" kern="100" dirty="0">
                          <a:effectLst/>
                        </a:rPr>
                        <a:t>4</a:t>
                      </a:r>
                      <a:r>
                        <a:rPr lang="zh-CN" sz="600" kern="100" dirty="0">
                          <a:effectLst/>
                        </a:rPr>
                        <a:t>）补充</a:t>
                      </a:r>
                      <a:r>
                        <a:rPr lang="en-US" sz="600" kern="100" dirty="0" err="1">
                          <a:effectLst/>
                        </a:rPr>
                        <a:t>Scrapy</a:t>
                      </a:r>
                      <a:r>
                        <a:rPr lang="zh-CN" sz="600" kern="100" dirty="0">
                          <a:effectLst/>
                        </a:rPr>
                        <a:t>框架的非功能需求</a:t>
                      </a:r>
                      <a:r>
                        <a:rPr lang="en-US" sz="600" kern="100" dirty="0">
                          <a:effectLst/>
                        </a:rPr>
                        <a:t>——</a:t>
                      </a:r>
                      <a:r>
                        <a:rPr lang="zh-CN" sz="600" kern="100" dirty="0">
                          <a:effectLst/>
                        </a:rPr>
                        <a:t>赵正阳</a:t>
                      </a:r>
                      <a:endParaRPr lang="zh-CN" sz="500" kern="100" dirty="0">
                        <a:effectLst/>
                      </a:endParaRPr>
                    </a:p>
                    <a:p>
                      <a:pPr algn="just">
                        <a:spcAft>
                          <a:spcPts val="0"/>
                        </a:spcAft>
                      </a:pPr>
                      <a:r>
                        <a:rPr lang="zh-CN" sz="600" kern="100" dirty="0">
                          <a:effectLst/>
                        </a:rPr>
                        <a:t>（</a:t>
                      </a:r>
                      <a:r>
                        <a:rPr lang="en-US" sz="600" kern="100" dirty="0">
                          <a:effectLst/>
                        </a:rPr>
                        <a:t>5</a:t>
                      </a:r>
                      <a:r>
                        <a:rPr lang="zh-CN" sz="600" kern="100" dirty="0">
                          <a:effectLst/>
                        </a:rPr>
                        <a:t>）调整目录结构</a:t>
                      </a:r>
                      <a:r>
                        <a:rPr lang="en-US" sz="600" kern="100" dirty="0">
                          <a:effectLst/>
                        </a:rPr>
                        <a:t>——</a:t>
                      </a:r>
                      <a:r>
                        <a:rPr lang="zh-CN" sz="600" kern="100" dirty="0">
                          <a:effectLst/>
                        </a:rPr>
                        <a:t>赵正阳</a:t>
                      </a:r>
                      <a:endParaRPr lang="zh-CN" sz="500" kern="100" dirty="0">
                        <a:effectLst/>
                      </a:endParaRPr>
                    </a:p>
                    <a:p>
                      <a:pPr algn="just">
                        <a:spcAft>
                          <a:spcPts val="0"/>
                        </a:spcAft>
                      </a:pPr>
                      <a:r>
                        <a:rPr lang="en-US" sz="600" kern="100" dirty="0">
                          <a:effectLst/>
                        </a:rPr>
                        <a:t>2.</a:t>
                      </a:r>
                      <a:r>
                        <a:rPr lang="zh-CN" sz="600" kern="100" dirty="0">
                          <a:effectLst/>
                        </a:rPr>
                        <a:t>文件命名规范：</a:t>
                      </a:r>
                      <a:r>
                        <a:rPr lang="en-US" sz="600" kern="100" dirty="0">
                          <a:effectLst/>
                        </a:rPr>
                        <a:t>H-{</a:t>
                      </a:r>
                      <a:r>
                        <a:rPr lang="zh-CN" sz="600" kern="100" dirty="0">
                          <a:effectLst/>
                        </a:rPr>
                        <a:t>文件名</a:t>
                      </a:r>
                      <a:r>
                        <a:rPr lang="en-US" sz="600" kern="100" dirty="0">
                          <a:effectLst/>
                        </a:rPr>
                        <a:t>}v{</a:t>
                      </a:r>
                      <a:r>
                        <a:rPr lang="zh-CN" sz="600" kern="100" dirty="0">
                          <a:effectLst/>
                        </a:rPr>
                        <a:t>版本号</a:t>
                      </a:r>
                      <a:r>
                        <a:rPr lang="en-US" sz="600" kern="100" dirty="0">
                          <a:effectLst/>
                        </a:rPr>
                        <a:t>}</a:t>
                      </a:r>
                      <a:endParaRPr lang="zh-CN" sz="500" kern="100" dirty="0">
                        <a:effectLst/>
                      </a:endParaRPr>
                    </a:p>
                    <a:p>
                      <a:pPr algn="just">
                        <a:spcAft>
                          <a:spcPts val="0"/>
                        </a:spcAft>
                      </a:pPr>
                      <a:r>
                        <a:rPr lang="en-US" sz="600" kern="100" dirty="0">
                          <a:effectLst/>
                        </a:rPr>
                        <a:t>3.</a:t>
                      </a:r>
                      <a:r>
                        <a:rPr lang="zh-CN" sz="600" kern="100" dirty="0">
                          <a:effectLst/>
                        </a:rPr>
                        <a:t>需求评审表格设计——沈一聪</a:t>
                      </a:r>
                      <a:endParaRPr lang="zh-CN" sz="500" kern="100" dirty="0">
                        <a:effectLst/>
                      </a:endParaRPr>
                    </a:p>
                    <a:p>
                      <a:pPr algn="just">
                        <a:spcAft>
                          <a:spcPts val="0"/>
                        </a:spcAft>
                      </a:pPr>
                      <a:r>
                        <a:rPr lang="en-US" sz="600" kern="100" dirty="0">
                          <a:effectLst/>
                        </a:rPr>
                        <a:t>4.</a:t>
                      </a:r>
                      <a:r>
                        <a:rPr lang="zh-CN" sz="600" kern="100" dirty="0">
                          <a:effectLst/>
                        </a:rPr>
                        <a:t>实验</a:t>
                      </a:r>
                      <a:r>
                        <a:rPr lang="en-US" sz="600" kern="100" dirty="0">
                          <a:effectLst/>
                        </a:rPr>
                        <a:t>8</a:t>
                      </a:r>
                      <a:r>
                        <a:rPr lang="zh-CN" sz="600" kern="100" dirty="0">
                          <a:effectLst/>
                        </a:rPr>
                        <a:t>统计表格设计——赵正阳</a:t>
                      </a:r>
                      <a:endParaRPr lang="zh-CN" sz="500" kern="100" dirty="0">
                        <a:effectLst/>
                      </a:endParaRPr>
                    </a:p>
                    <a:p>
                      <a:pPr algn="just">
                        <a:spcAft>
                          <a:spcPts val="0"/>
                        </a:spcAft>
                      </a:pPr>
                      <a:r>
                        <a:rPr lang="en-US" sz="600" kern="100" dirty="0">
                          <a:effectLst/>
                        </a:rPr>
                        <a:t>5.</a:t>
                      </a:r>
                      <a:r>
                        <a:rPr lang="zh-CN" sz="600" kern="100" dirty="0">
                          <a:effectLst/>
                        </a:rPr>
                        <a:t>贡献率计算公式改进，增加主观评价部分——宋冰晨</a:t>
                      </a:r>
                      <a:endParaRPr lang="zh-CN" sz="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2533" marR="32533" marT="0" marB="0" anchor="ctr"/>
                </a:tc>
                <a:tc>
                  <a:txBody>
                    <a:bodyPr/>
                    <a:lstStyle/>
                    <a:p>
                      <a:pPr algn="ctr">
                        <a:spcAft>
                          <a:spcPts val="0"/>
                        </a:spcAft>
                      </a:pPr>
                      <a:r>
                        <a:rPr lang="en-US" sz="600" kern="100" dirty="0">
                          <a:effectLst/>
                        </a:rPr>
                        <a:t>2 h</a:t>
                      </a:r>
                      <a:endParaRPr lang="zh-CN" sz="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2533" marR="32533" marT="0" marB="0" anchor="ctr"/>
                </a:tc>
                <a:extLst>
                  <a:ext uri="{0D108BD9-81ED-4DB2-BD59-A6C34878D82A}">
                    <a16:rowId xmlns:a16="http://schemas.microsoft.com/office/drawing/2014/main" val="2994593803"/>
                  </a:ext>
                </a:extLst>
              </a:tr>
            </a:tbl>
          </a:graphicData>
        </a:graphic>
      </p:graphicFrame>
      <p:sp>
        <p:nvSpPr>
          <p:cNvPr id="6" name="矩形 5">
            <a:extLst>
              <a:ext uri="{FF2B5EF4-FFF2-40B4-BE49-F238E27FC236}">
                <a16:creationId xmlns:a16="http://schemas.microsoft.com/office/drawing/2014/main" id="{C91D8E96-E0DD-447F-93F4-9D8021DC7F01}"/>
              </a:ext>
            </a:extLst>
          </p:cNvPr>
          <p:cNvSpPr/>
          <p:nvPr/>
        </p:nvSpPr>
        <p:spPr>
          <a:xfrm>
            <a:off x="11546840" y="1538011"/>
            <a:ext cx="497840" cy="51523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571252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目  录</a:t>
            </a:r>
          </a:p>
        </p:txBody>
      </p:sp>
      <p:sp>
        <p:nvSpPr>
          <p:cNvPr id="3" name="文本占位符 2"/>
          <p:cNvSpPr>
            <a:spLocks noGrp="1"/>
          </p:cNvSpPr>
          <p:nvPr>
            <p:ph type="body" sz="quarter" idx="11"/>
          </p:nvPr>
        </p:nvSpPr>
        <p:spPr>
          <a:xfrm>
            <a:off x="4913083" y="2264170"/>
            <a:ext cx="4030662" cy="507855"/>
          </a:xfrm>
        </p:spPr>
        <p:txBody>
          <a:bodyPr>
            <a:normAutofit lnSpcReduction="10000"/>
          </a:bodyPr>
          <a:lstStyle/>
          <a:p>
            <a:r>
              <a:rPr lang="en-US" altLang="zh-CN" dirty="0" smtClean="0">
                <a:solidFill>
                  <a:schemeClr val="tx1">
                    <a:lumMod val="25000"/>
                    <a:lumOff val="75000"/>
                  </a:schemeClr>
                </a:solidFill>
              </a:rPr>
              <a:t>1.</a:t>
            </a:r>
            <a:r>
              <a:rPr lang="zh-CN" altLang="en-US" dirty="0" smtClean="0">
                <a:solidFill>
                  <a:schemeClr val="tx1">
                    <a:lumMod val="25000"/>
                    <a:lumOff val="75000"/>
                  </a:schemeClr>
                </a:solidFill>
              </a:rPr>
              <a:t>实验</a:t>
            </a:r>
            <a:r>
              <a:rPr lang="en-US" altLang="zh-CN" dirty="0" smtClean="0">
                <a:solidFill>
                  <a:schemeClr val="tx1">
                    <a:lumMod val="25000"/>
                    <a:lumOff val="75000"/>
                  </a:schemeClr>
                </a:solidFill>
              </a:rPr>
              <a:t>6</a:t>
            </a:r>
            <a:endParaRPr lang="zh-CN" altLang="en-US" dirty="0">
              <a:solidFill>
                <a:schemeClr val="tx1">
                  <a:lumMod val="25000"/>
                  <a:lumOff val="75000"/>
                </a:schemeClr>
              </a:solidFill>
            </a:endParaRPr>
          </a:p>
        </p:txBody>
      </p:sp>
      <p:sp>
        <p:nvSpPr>
          <p:cNvPr id="4" name="文本占位符 3"/>
          <p:cNvSpPr>
            <a:spLocks noGrp="1"/>
          </p:cNvSpPr>
          <p:nvPr>
            <p:ph type="body" sz="quarter" idx="12"/>
          </p:nvPr>
        </p:nvSpPr>
        <p:spPr>
          <a:xfrm>
            <a:off x="4913083" y="3224118"/>
            <a:ext cx="4030662" cy="507855"/>
          </a:xfrm>
        </p:spPr>
        <p:txBody>
          <a:bodyPr>
            <a:normAutofit lnSpcReduction="10000"/>
          </a:bodyPr>
          <a:lstStyle/>
          <a:p>
            <a:r>
              <a:rPr lang="en-US" altLang="zh-CN" dirty="0"/>
              <a:t>2</a:t>
            </a:r>
            <a:r>
              <a:rPr lang="en-US" altLang="zh-CN" dirty="0" smtClean="0"/>
              <a:t>.</a:t>
            </a:r>
            <a:r>
              <a:rPr lang="zh-CN" altLang="en-US" dirty="0" smtClean="0"/>
              <a:t>实验</a:t>
            </a:r>
            <a:r>
              <a:rPr lang="en-US" altLang="zh-CN" dirty="0" smtClean="0"/>
              <a:t>7</a:t>
            </a:r>
            <a:endParaRPr lang="zh-CN" altLang="en-US" dirty="0"/>
          </a:p>
        </p:txBody>
      </p:sp>
      <p:sp>
        <p:nvSpPr>
          <p:cNvPr id="5" name="文本占位符 4"/>
          <p:cNvSpPr>
            <a:spLocks noGrp="1"/>
          </p:cNvSpPr>
          <p:nvPr>
            <p:ph type="body" sz="quarter" idx="13"/>
          </p:nvPr>
        </p:nvSpPr>
        <p:spPr>
          <a:xfrm>
            <a:off x="4913083" y="4184066"/>
            <a:ext cx="4030662" cy="507855"/>
          </a:xfrm>
        </p:spPr>
        <p:txBody>
          <a:bodyPr>
            <a:normAutofit lnSpcReduction="10000"/>
          </a:bodyPr>
          <a:lstStyle/>
          <a:p>
            <a:r>
              <a:rPr lang="en-US" altLang="zh-CN" dirty="0">
                <a:solidFill>
                  <a:schemeClr val="tx1">
                    <a:lumMod val="25000"/>
                    <a:lumOff val="75000"/>
                  </a:schemeClr>
                </a:solidFill>
              </a:rPr>
              <a:t>3</a:t>
            </a:r>
            <a:r>
              <a:rPr lang="en-US" altLang="zh-CN" dirty="0" smtClean="0">
                <a:solidFill>
                  <a:schemeClr val="tx1">
                    <a:lumMod val="25000"/>
                    <a:lumOff val="75000"/>
                  </a:schemeClr>
                </a:solidFill>
              </a:rPr>
              <a:t>.</a:t>
            </a:r>
            <a:r>
              <a:rPr lang="zh-CN" altLang="en-US" dirty="0" smtClean="0">
                <a:solidFill>
                  <a:schemeClr val="tx1">
                    <a:lumMod val="25000"/>
                    <a:lumOff val="75000"/>
                  </a:schemeClr>
                </a:solidFill>
              </a:rPr>
              <a:t>实验</a:t>
            </a:r>
            <a:r>
              <a:rPr lang="en-US" altLang="zh-CN" dirty="0" smtClean="0">
                <a:solidFill>
                  <a:schemeClr val="tx1">
                    <a:lumMod val="25000"/>
                    <a:lumOff val="75000"/>
                  </a:schemeClr>
                </a:solidFill>
              </a:rPr>
              <a:t>8</a:t>
            </a:r>
            <a:endParaRPr lang="zh-CN" altLang="en-US" dirty="0">
              <a:solidFill>
                <a:schemeClr val="tx1">
                  <a:lumMod val="25000"/>
                  <a:lumOff val="75000"/>
                </a:schemeClr>
              </a:solidFill>
            </a:endParaRPr>
          </a:p>
        </p:txBody>
      </p:sp>
    </p:spTree>
    <p:extLst>
      <p:ext uri="{BB962C8B-B14F-4D97-AF65-F5344CB8AC3E}">
        <p14:creationId xmlns:p14="http://schemas.microsoft.com/office/powerpoint/2010/main" val="7483032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带状">
  <a:themeElements>
    <a:clrScheme name="带状">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自定义 1">
      <a:majorFont>
        <a:latin typeface="微软雅黑"/>
        <a:ea typeface="微软雅黑"/>
        <a:cs typeface=""/>
      </a:majorFont>
      <a:minorFont>
        <a:latin typeface="微软雅黑"/>
        <a:ea typeface="微软雅黑"/>
        <a:cs typeface=""/>
      </a:minorFont>
    </a:fontScheme>
    <a:fmtScheme name="带状">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TM03090430[[fn=带状]]</Template>
  <TotalTime>2327</TotalTime>
  <Words>3397</Words>
  <Application>Microsoft Office PowerPoint</Application>
  <PresentationFormat>宽屏</PresentationFormat>
  <Paragraphs>566</Paragraphs>
  <Slides>28</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DengXian</vt:lpstr>
      <vt:lpstr>DengXian</vt:lpstr>
      <vt:lpstr>SimSun</vt:lpstr>
      <vt:lpstr>SimSun</vt:lpstr>
      <vt:lpstr>微软雅黑</vt:lpstr>
      <vt:lpstr>Arial</vt:lpstr>
      <vt:lpstr>Calibri</vt:lpstr>
      <vt:lpstr>Cambria Math</vt:lpstr>
      <vt:lpstr>Times New Roman</vt:lpstr>
      <vt:lpstr>Wingdings</vt:lpstr>
      <vt:lpstr>带状</vt:lpstr>
      <vt:lpstr>基于Scrapy的模板化爬虫程序管理平台</vt:lpstr>
      <vt:lpstr>PowerPoint 演示文稿</vt:lpstr>
      <vt:lpstr>实验六：计划变更及其影响因素分析</vt:lpstr>
      <vt:lpstr>实验六：工作分配及其影响因素分析</vt:lpstr>
      <vt:lpstr>实验六：实验阶段的对比分析</vt:lpstr>
      <vt:lpstr>实验六：成员工时的对比分析</vt:lpstr>
      <vt:lpstr>实验六：总结经验</vt:lpstr>
      <vt:lpstr>实验六：总结经验</vt:lpstr>
      <vt:lpstr>PowerPoint 演示文稿</vt:lpstr>
      <vt:lpstr>实验七：软件配置管理</vt:lpstr>
      <vt:lpstr>实验七：软件配置管理</vt:lpstr>
      <vt:lpstr>实验七：软件配置管理</vt:lpstr>
      <vt:lpstr>实验七：软件配置管理</vt:lpstr>
      <vt:lpstr>实验七：软件配置管理</vt:lpstr>
      <vt:lpstr>实验七：软件配置管理</vt:lpstr>
      <vt:lpstr>实验七：软件配置管理</vt:lpstr>
      <vt:lpstr>实验七：软件配置管理</vt:lpstr>
      <vt:lpstr>实验七：软件配置管理</vt:lpstr>
      <vt:lpstr>PowerPoint 演示文稿</vt:lpstr>
      <vt:lpstr>实验八：产出文档</vt:lpstr>
      <vt:lpstr>实验八：文档变更记录</vt:lpstr>
      <vt:lpstr>实验八：工作量统计说明</vt:lpstr>
      <vt:lpstr>实验八：需求评审工作量对比</vt:lpstr>
      <vt:lpstr>实验八：软件测试工作量对比</vt:lpstr>
      <vt:lpstr>实验八：软件测试评审工作量对比</vt:lpstr>
      <vt:lpstr>实验八：总贡献率对比</vt:lpstr>
      <vt:lpstr>实验八：经验总结</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 正阳</dc:creator>
  <cp:lastModifiedBy>赵 正阳</cp:lastModifiedBy>
  <cp:revision>362</cp:revision>
  <dcterms:created xsi:type="dcterms:W3CDTF">2019-11-18T11:20:38Z</dcterms:created>
  <dcterms:modified xsi:type="dcterms:W3CDTF">2020-06-05T08:39:12Z</dcterms:modified>
</cp:coreProperties>
</file>