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11" r:id="rId2"/>
    <p:sldId id="315" r:id="rId3"/>
    <p:sldId id="360" r:id="rId4"/>
    <p:sldId id="362" r:id="rId5"/>
    <p:sldId id="340" r:id="rId6"/>
    <p:sldId id="344" r:id="rId7"/>
    <p:sldId id="345" r:id="rId8"/>
    <p:sldId id="341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3" r:id="rId20"/>
    <p:sldId id="365" r:id="rId21"/>
    <p:sldId id="364" r:id="rId22"/>
    <p:sldId id="342" r:id="rId23"/>
    <p:sldId id="33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网上评审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分配评审任务到人，独自填写评审表单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会议评审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汇总个人的评审意见，组会上进行意见交流和评审复核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整理评审意见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将修改复核过后的评审表进行汇总，得出软件评审报告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  <dgm:t>
        <a:bodyPr/>
        <a:lstStyle/>
        <a:p>
          <a:endParaRPr lang="zh-CN" altLang="en-US"/>
        </a:p>
      </dgm:t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  <dgm:t>
        <a:bodyPr/>
        <a:lstStyle/>
        <a:p>
          <a:endParaRPr lang="zh-CN" altLang="en-US"/>
        </a:p>
      </dgm:t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  <dgm:t>
        <a:bodyPr/>
        <a:lstStyle/>
        <a:p>
          <a:endParaRPr lang="zh-CN" altLang="en-US"/>
        </a:p>
      </dgm:t>
    </dgm:pt>
    <dgm:pt modelId="{463642A7-37D3-4C5B-A9F4-F55DA071C706}" type="pres">
      <dgm:prSet presAssocID="{5F353F78-FAC1-4DEF-AE80-C1CBC99F3FEF}" presName="arrowAndChildren" presStyleCnt="0"/>
      <dgm:spPr/>
      <dgm:t>
        <a:bodyPr/>
        <a:lstStyle/>
        <a:p>
          <a:endParaRPr lang="zh-CN" altLang="en-US"/>
        </a:p>
      </dgm:t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  <dgm:t>
        <a:bodyPr/>
        <a:lstStyle/>
        <a:p>
          <a:endParaRPr lang="zh-CN" altLang="en-US"/>
        </a:p>
      </dgm:t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  <dgm:t>
        <a:bodyPr/>
        <a:lstStyle/>
        <a:p>
          <a:endParaRPr lang="zh-CN" altLang="en-US"/>
        </a:p>
      </dgm:t>
    </dgm:pt>
    <dgm:pt modelId="{196B5173-B7FA-4EF9-9AA0-63C08A5BFBF1}" type="pres">
      <dgm:prSet presAssocID="{C9171F49-B308-4741-B5A2-08E2C77F72F3}" presName="arrowAndChildren" presStyleCnt="0"/>
      <dgm:spPr/>
      <dgm:t>
        <a:bodyPr/>
        <a:lstStyle/>
        <a:p>
          <a:endParaRPr lang="zh-CN" altLang="en-US"/>
        </a:p>
      </dgm:t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  <dgm:t>
        <a:bodyPr/>
        <a:lstStyle/>
        <a:p>
          <a:endParaRPr lang="zh-CN" altLang="en-US"/>
        </a:p>
      </dgm:t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3526431"/>
          <a:ext cx="9783763" cy="11574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整理评审意见</a:t>
          </a:r>
        </a:p>
      </dsp:txBody>
      <dsp:txXfrm>
        <a:off x="0" y="3526431"/>
        <a:ext cx="9783763" cy="625024"/>
      </dsp:txXfrm>
    </dsp:sp>
    <dsp:sp modelId="{FB6996AA-EF43-4EC2-9438-90B1F154F96C}">
      <dsp:nvSpPr>
        <dsp:cNvPr id="0" name=""/>
        <dsp:cNvSpPr/>
      </dsp:nvSpPr>
      <dsp:spPr>
        <a:xfrm>
          <a:off x="0" y="4128307"/>
          <a:ext cx="9783763" cy="5324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将修改复核过后的评审表进行汇总，得出软件评审报告</a:t>
          </a:r>
        </a:p>
      </dsp:txBody>
      <dsp:txXfrm>
        <a:off x="0" y="4128307"/>
        <a:ext cx="9783763" cy="532428"/>
      </dsp:txXfrm>
    </dsp:sp>
    <dsp:sp modelId="{30446001-C3EC-4267-B203-D2E7AD21D96D}">
      <dsp:nvSpPr>
        <dsp:cNvPr id="0" name=""/>
        <dsp:cNvSpPr/>
      </dsp:nvSpPr>
      <dsp:spPr>
        <a:xfrm rot="10800000">
          <a:off x="0" y="1763629"/>
          <a:ext cx="9783763" cy="178016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会议评审</a:t>
          </a:r>
        </a:p>
      </dsp:txBody>
      <dsp:txXfrm rot="-10800000">
        <a:off x="0" y="1763629"/>
        <a:ext cx="9783763" cy="624837"/>
      </dsp:txXfrm>
    </dsp:sp>
    <dsp:sp modelId="{E2F4D99C-AB5D-4692-96A2-27FAAC213DFF}">
      <dsp:nvSpPr>
        <dsp:cNvPr id="0" name=""/>
        <dsp:cNvSpPr/>
      </dsp:nvSpPr>
      <dsp:spPr>
        <a:xfrm>
          <a:off x="0" y="2388467"/>
          <a:ext cx="9783763" cy="5322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汇总个人的评审意见，组会上进行意见交流和评审复核</a:t>
          </a:r>
        </a:p>
      </dsp:txBody>
      <dsp:txXfrm>
        <a:off x="0" y="2388467"/>
        <a:ext cx="9783763" cy="532268"/>
      </dsp:txXfrm>
    </dsp:sp>
    <dsp:sp modelId="{7FFE0839-B1CD-41E9-8A17-8A0B11752A63}">
      <dsp:nvSpPr>
        <dsp:cNvPr id="0" name=""/>
        <dsp:cNvSpPr/>
      </dsp:nvSpPr>
      <dsp:spPr>
        <a:xfrm rot="10800000">
          <a:off x="0" y="828"/>
          <a:ext cx="9783763" cy="178016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网上评审</a:t>
          </a:r>
        </a:p>
      </dsp:txBody>
      <dsp:txXfrm rot="-10800000">
        <a:off x="0" y="828"/>
        <a:ext cx="9783763" cy="624837"/>
      </dsp:txXfrm>
    </dsp:sp>
    <dsp:sp modelId="{455F9102-991F-4055-B6AF-951FD7F076FE}">
      <dsp:nvSpPr>
        <dsp:cNvPr id="0" name=""/>
        <dsp:cNvSpPr/>
      </dsp:nvSpPr>
      <dsp:spPr>
        <a:xfrm>
          <a:off x="0" y="625665"/>
          <a:ext cx="9783763" cy="5322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分配评审任务到人，独自填写评审表单</a:t>
          </a:r>
        </a:p>
      </dsp:txBody>
      <dsp:txXfrm>
        <a:off x="0" y="625665"/>
        <a:ext cx="9783763" cy="532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8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</a:t>
            </a:r>
            <a:r>
              <a:rPr lang="zh-CN" altLang="en-US" sz="4400" dirty="0" smtClean="0"/>
              <a:t>平台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 smtClean="0"/>
              <a:t>EasySpider</a:t>
            </a:r>
            <a:r>
              <a:rPr lang="zh-CN" altLang="en-US" sz="3200" dirty="0" smtClean="0"/>
              <a:t>需求分析改进汇报</a:t>
            </a:r>
            <a:endParaRPr lang="en-US" altLang="zh-CN" sz="3200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小组</a:t>
            </a:r>
            <a:r>
              <a:rPr lang="zh-CN" altLang="en-US" dirty="0"/>
              <a:t>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 smtClean="0"/>
              <a:t>2020.4.3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656CA67-CE6C-4B11-BA07-67ED1AE7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60" y="3939871"/>
            <a:ext cx="5769591" cy="2053258"/>
          </a:xfrm>
          <a:prstGeom prst="rect">
            <a:avLst/>
          </a:prstGeom>
        </p:spPr>
      </p:pic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8CAAA48E-2019-4788-B265-9AD5210B97C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4503" y="3939871"/>
          <a:ext cx="438149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模板编写、数据库设计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76116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模板编写、反爬虫策略设计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656CA67-CE6C-4B11-BA07-67ED1AE7D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29" y="3939871"/>
            <a:ext cx="5769591" cy="2053257"/>
          </a:xfrm>
          <a:prstGeom prst="rect">
            <a:avLst/>
          </a:prstGeom>
        </p:spPr>
      </p:pic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E0C508DA-7D97-43CD-A9D5-5AEABAD3191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4503" y="3939871"/>
          <a:ext cx="4381497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模板编写、数据库设计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76116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模板编写、反爬虫策略设计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368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分布式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部署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沈一聪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协调后端对</a:t>
                      </a:r>
                      <a:r>
                        <a:rPr lang="en-US" altLang="zh-CN" sz="1200" dirty="0" err="1"/>
                        <a:t>Scrapyd</a:t>
                      </a:r>
                      <a:r>
                        <a:rPr lang="zh-CN" altLang="en-US" sz="1200" dirty="0"/>
                        <a:t>服务器的调度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1502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分布式实现及部署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1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进度控制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小组协同：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Tencent Meeting/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任务分解与分配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进度计划：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每周五发布任务、设置项目</a:t>
            </a:r>
            <a:r>
              <a:rPr lang="en-US" altLang="zh-CN" dirty="0"/>
              <a:t>baseline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下周五组员填写工作日志并提交、更新任务进度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实验结果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工作日志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0CEA8A-D4C4-46FA-8EF9-7A88CABD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5" y="2988872"/>
            <a:ext cx="5332342" cy="28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进度控制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小组协同：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Tencent Meeting/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任务分解与分配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进度计划：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次任务计划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周五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实验结果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工作日志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层级结构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级：实验阶段，如需求分析、需求评审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级：时间，如第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r>
              <a:rPr lang="en-US" altLang="zh-CN" dirty="0"/>
              <a:t>~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级：具体任务，分配到人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级任务命名：产出的制品名称（</a:t>
            </a:r>
            <a:r>
              <a:rPr lang="en-US" altLang="zh-CN" dirty="0"/>
              <a:t>+</a:t>
            </a:r>
            <a:r>
              <a:rPr lang="zh-CN" altLang="en-US" dirty="0"/>
              <a:t>版本号）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17F38B-E79D-4F1A-A8FB-B028CCA8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03" y="2391330"/>
            <a:ext cx="6572463" cy="35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创建的代码仓库：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CI</a:t>
            </a:r>
            <a:r>
              <a:rPr lang="zh-CN" altLang="en-US" dirty="0"/>
              <a:t>测试项目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Pull Request</a:t>
            </a:r>
            <a:r>
              <a:rPr lang="zh-CN" altLang="en-US" dirty="0"/>
              <a:t>测试项目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爬虫模板项目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调度器项目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</a:t>
            </a:r>
            <a:r>
              <a:rPr lang="zh-CN" altLang="en-US" dirty="0"/>
              <a:t>网站项目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Scrapy</a:t>
            </a:r>
            <a:r>
              <a:rPr lang="zh-CN" altLang="en-US" dirty="0"/>
              <a:t>的</a:t>
            </a:r>
            <a:r>
              <a:rPr lang="en-US" altLang="zh-CN" dirty="0"/>
              <a:t>Fork</a:t>
            </a:r>
          </a:p>
          <a:p>
            <a:pPr marL="0" indent="0">
              <a:buNone/>
            </a:pPr>
            <a:r>
              <a:rPr lang="en-US" altLang="zh-CN" dirty="0" err="1"/>
              <a:t>Scrapyd</a:t>
            </a:r>
            <a:r>
              <a:rPr lang="zh-CN" altLang="en-US" dirty="0"/>
              <a:t>的</a:t>
            </a:r>
            <a:r>
              <a:rPr lang="en-US" altLang="zh-CN" dirty="0"/>
              <a:t>Fork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5BD9-005A-43CF-A56A-7EE9E28E9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0" t="23972" r="38628" b="12056"/>
          <a:stretch/>
        </p:blipFill>
        <p:spPr>
          <a:xfrm>
            <a:off x="7412477" y="1400783"/>
            <a:ext cx="3978612" cy="53884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D2CAA4-66AD-47A6-825E-B84B8C0F76BA}"/>
              </a:ext>
            </a:extLst>
          </p:cNvPr>
          <p:cNvCxnSpPr/>
          <p:nvPr/>
        </p:nvCxnSpPr>
        <p:spPr>
          <a:xfrm flipV="1">
            <a:off x="3793787" y="1682885"/>
            <a:ext cx="3618690" cy="5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F1740-6141-4A21-BB87-8752125AA7E2}"/>
              </a:ext>
            </a:extLst>
          </p:cNvPr>
          <p:cNvCxnSpPr/>
          <p:nvPr/>
        </p:nvCxnSpPr>
        <p:spPr>
          <a:xfrm flipV="1">
            <a:off x="4143983" y="2558374"/>
            <a:ext cx="3200400" cy="1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2C1D7-8581-4938-BF0A-B7045922FB33}"/>
              </a:ext>
            </a:extLst>
          </p:cNvPr>
          <p:cNvCxnSpPr/>
          <p:nvPr/>
        </p:nvCxnSpPr>
        <p:spPr>
          <a:xfrm>
            <a:off x="3035030" y="3171217"/>
            <a:ext cx="437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5572C-5392-4A2D-8BF8-35DDDB1D43D7}"/>
              </a:ext>
            </a:extLst>
          </p:cNvPr>
          <p:cNvCxnSpPr/>
          <p:nvPr/>
        </p:nvCxnSpPr>
        <p:spPr>
          <a:xfrm>
            <a:off x="2879387" y="3608962"/>
            <a:ext cx="4464996" cy="3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3050-68A4-4D62-AD0C-57338D973BA3}"/>
              </a:ext>
            </a:extLst>
          </p:cNvPr>
          <p:cNvCxnSpPr/>
          <p:nvPr/>
        </p:nvCxnSpPr>
        <p:spPr>
          <a:xfrm>
            <a:off x="3501957" y="4114801"/>
            <a:ext cx="3910520" cy="50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31ACCF-FD80-4E23-893D-088DC8E78CAE}"/>
              </a:ext>
            </a:extLst>
          </p:cNvPr>
          <p:cNvCxnSpPr/>
          <p:nvPr/>
        </p:nvCxnSpPr>
        <p:spPr>
          <a:xfrm>
            <a:off x="3210128" y="4542817"/>
            <a:ext cx="4134255" cy="78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F8569-C9E8-4691-8CA2-6EEC11EB9FD4}"/>
              </a:ext>
            </a:extLst>
          </p:cNvPr>
          <p:cNvCxnSpPr/>
          <p:nvPr/>
        </p:nvCxnSpPr>
        <p:spPr>
          <a:xfrm>
            <a:off x="3365771" y="5095221"/>
            <a:ext cx="4046706" cy="112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50B2-A419-4AC9-9169-5F682EAB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BB6A-A57A-40F7-B410-F83C97A9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Pull Request</a:t>
            </a:r>
            <a:r>
              <a:rPr lang="zh-CN" altLang="en-US" b="1" dirty="0"/>
              <a:t>要求</a:t>
            </a:r>
            <a:endParaRPr lang="en-US" altLang="zh-CN" b="1" dirty="0"/>
          </a:p>
          <a:p>
            <a:r>
              <a:rPr lang="zh-CN" altLang="en-US" b="1" dirty="0"/>
              <a:t>拒绝向</a:t>
            </a:r>
            <a:r>
              <a:rPr lang="en-US" altLang="zh-CN" b="1" dirty="0"/>
              <a:t>master</a:t>
            </a:r>
            <a:r>
              <a:rPr lang="zh-CN" altLang="en-US" b="1" dirty="0"/>
              <a:t>分支的直接</a:t>
            </a:r>
            <a:r>
              <a:rPr lang="en-US" altLang="zh-CN" b="1" dirty="0"/>
              <a:t>push</a:t>
            </a:r>
            <a:r>
              <a:rPr lang="zh-CN" altLang="en-US" dirty="0"/>
              <a:t>，要求所有修改都经过</a:t>
            </a:r>
            <a:r>
              <a:rPr lang="en-US" altLang="zh-CN" dirty="0"/>
              <a:t>Pull Request</a:t>
            </a:r>
            <a:r>
              <a:rPr lang="zh-CN" altLang="en-US" dirty="0"/>
              <a:t>流程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Pull Request</a:t>
            </a:r>
            <a:r>
              <a:rPr lang="zh-CN" altLang="en-US" dirty="0"/>
              <a:t>合并时至少有另</a:t>
            </a:r>
            <a:r>
              <a:rPr lang="zh-CN" altLang="en-US" b="1" dirty="0"/>
              <a:t>一名成员进行</a:t>
            </a:r>
            <a:r>
              <a:rPr lang="en-US" altLang="zh-CN" b="1" dirty="0"/>
              <a:t>Review</a:t>
            </a:r>
            <a:r>
              <a:rPr lang="zh-CN" altLang="en-US" b="1" dirty="0"/>
              <a:t>，同时通过自动构建测试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934B56-4EC9-465A-8CE5-CDF00F2A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2850119"/>
            <a:ext cx="6679096" cy="3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EA1-0609-44F4-A124-5F7300E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D2AE-B7B0-4C3F-97A0-D2675B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版本控制要求</a:t>
            </a:r>
            <a:endParaRPr lang="en-US" altLang="zh-CN" b="1" dirty="0"/>
          </a:p>
          <a:p>
            <a:r>
              <a:rPr lang="zh-CN" altLang="en-US" dirty="0"/>
              <a:t>使用</a:t>
            </a:r>
            <a:r>
              <a:rPr lang="en-US" altLang="zh-CN" dirty="0"/>
              <a:t>Tag</a:t>
            </a:r>
            <a:r>
              <a:rPr lang="zh-CN" altLang="en-US" dirty="0"/>
              <a:t>功能管理版本，当功能稳定后创建分支</a:t>
            </a:r>
            <a:r>
              <a:rPr lang="en-US" altLang="zh-CN" dirty="0"/>
              <a:t>stable</a:t>
            </a:r>
            <a:r>
              <a:rPr lang="zh-CN" altLang="en-US" dirty="0"/>
              <a:t>，分支保持和最后一个</a:t>
            </a:r>
            <a:r>
              <a:rPr lang="en-US" altLang="zh-CN" dirty="0"/>
              <a:t>Release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相同，并用这个分支进行部署</a:t>
            </a:r>
            <a:endParaRPr lang="en-US" altLang="zh-CN" dirty="0"/>
          </a:p>
          <a:p>
            <a:r>
              <a:rPr lang="en-US" altLang="zh-CN" dirty="0"/>
              <a:t>tag</a:t>
            </a:r>
            <a:r>
              <a:rPr lang="zh-CN" altLang="en-US" dirty="0"/>
              <a:t>名称参考格式</a:t>
            </a:r>
            <a:r>
              <a:rPr lang="en-US" altLang="zh-CN" dirty="0"/>
              <a:t>“v4.0”</a:t>
            </a:r>
          </a:p>
          <a:p>
            <a:r>
              <a:rPr lang="zh-CN" altLang="en-US" dirty="0"/>
              <a:t>考虑到实验六是进行密集开发，所以产生一个特定版本，以周数作为主版本号，周内次版本号递增，约</a:t>
            </a:r>
            <a:r>
              <a:rPr lang="en-US" altLang="zh-CN" dirty="0"/>
              <a:t>2</a:t>
            </a:r>
            <a:r>
              <a:rPr lang="zh-CN" altLang="en-US" dirty="0"/>
              <a:t>日一个次版本，并产生一个</a:t>
            </a:r>
            <a:r>
              <a:rPr lang="en-US" altLang="zh-CN" dirty="0"/>
              <a:t>Release</a:t>
            </a:r>
          </a:p>
          <a:p>
            <a:pPr marL="0" indent="0">
              <a:buNone/>
            </a:pPr>
            <a:r>
              <a:rPr lang="zh-CN" altLang="en-US" b="1" dirty="0"/>
              <a:t>代码风格</a:t>
            </a:r>
            <a:endParaRPr lang="en-US" altLang="zh-CN" b="1" dirty="0"/>
          </a:p>
          <a:p>
            <a:r>
              <a:rPr lang="zh-CN" altLang="en-US" dirty="0"/>
              <a:t>本项目参照</a:t>
            </a:r>
            <a:r>
              <a:rPr lang="en-US" altLang="zh-CN" dirty="0"/>
              <a:t>Python</a:t>
            </a:r>
            <a:r>
              <a:rPr lang="zh-CN" altLang="en-US" dirty="0"/>
              <a:t>的代码风格指导 </a:t>
            </a:r>
            <a:r>
              <a:rPr lang="en-US" altLang="zh-CN" dirty="0"/>
              <a:t>PEP8</a:t>
            </a:r>
          </a:p>
          <a:p>
            <a:r>
              <a:rPr lang="en-US" altLang="zh-CN" dirty="0"/>
              <a:t>https://www.python.org/dev/peps/pep-0008/</a:t>
            </a:r>
          </a:p>
          <a:p>
            <a:r>
              <a:rPr lang="zh-CN" altLang="en-US" dirty="0"/>
              <a:t>代码提交前需要使用</a:t>
            </a:r>
            <a:r>
              <a:rPr lang="en-US" altLang="zh-CN" dirty="0"/>
              <a:t>IDE</a:t>
            </a:r>
            <a:r>
              <a:rPr lang="zh-CN" altLang="en-US" dirty="0"/>
              <a:t>对代码进行格式化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924B-DEDC-44AB-837D-12E7FFC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9CCB-A98A-4B3C-8361-53619878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优良格式的</a:t>
            </a:r>
            <a:r>
              <a:rPr lang="en-US" altLang="zh-CN" b="1" dirty="0"/>
              <a:t>Commit Message</a:t>
            </a:r>
          </a:p>
          <a:p>
            <a:r>
              <a:rPr lang="zh-CN" altLang="en-US" dirty="0"/>
              <a:t>在一般的</a:t>
            </a:r>
            <a:r>
              <a:rPr lang="en-US" altLang="zh-CN" dirty="0"/>
              <a:t>Commit</a:t>
            </a:r>
            <a:r>
              <a:rPr lang="zh-CN" altLang="en-US" dirty="0"/>
              <a:t>和</a:t>
            </a:r>
            <a:r>
              <a:rPr lang="en-US" altLang="zh-CN" dirty="0"/>
              <a:t>Pull Request</a:t>
            </a:r>
            <a:r>
              <a:rPr lang="zh-CN" altLang="en-US" dirty="0"/>
              <a:t>合并的</a:t>
            </a:r>
            <a:r>
              <a:rPr lang="en-US" altLang="zh-CN" dirty="0"/>
              <a:t>Message</a:t>
            </a:r>
            <a:r>
              <a:rPr lang="zh-CN" altLang="en-US" dirty="0"/>
              <a:t>中约定一系列规则，以便后续的统计分析</a:t>
            </a:r>
            <a:endParaRPr lang="en-US" altLang="zh-CN" dirty="0"/>
          </a:p>
          <a:p>
            <a:r>
              <a:rPr lang="zh-CN" altLang="en-US" b="1" dirty="0"/>
              <a:t>代码仓库</a:t>
            </a:r>
            <a:r>
              <a:rPr lang="zh-CN" altLang="en-US" dirty="0"/>
              <a:t>要求使用英文</a:t>
            </a:r>
            <a:r>
              <a:rPr lang="en-US" altLang="zh-CN" dirty="0"/>
              <a:t>Message</a:t>
            </a:r>
          </a:p>
          <a:p>
            <a:pPr lvl="1"/>
            <a:r>
              <a:rPr lang="zh-CN" altLang="en-US" dirty="0"/>
              <a:t>可以使用带有正文（不止一行的</a:t>
            </a:r>
            <a:r>
              <a:rPr lang="en-US" altLang="zh-CN" dirty="0"/>
              <a:t>Message</a:t>
            </a:r>
            <a:r>
              <a:rPr lang="zh-CN" altLang="en-US" dirty="0"/>
              <a:t>），主题和正文隔一行</a:t>
            </a:r>
            <a:endParaRPr lang="en-US" altLang="zh-CN" dirty="0"/>
          </a:p>
          <a:p>
            <a:pPr lvl="1"/>
            <a:r>
              <a:rPr lang="zh-CN" altLang="en-US" dirty="0"/>
              <a:t>主题小于</a:t>
            </a:r>
            <a:r>
              <a:rPr lang="en-US" altLang="zh-CN" dirty="0"/>
              <a:t>50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/>
            <a:r>
              <a:rPr lang="zh-CN" altLang="en-US" dirty="0"/>
              <a:t>主题首字母大写</a:t>
            </a:r>
            <a:endParaRPr lang="en-US" altLang="zh-CN" dirty="0"/>
          </a:p>
          <a:p>
            <a:pPr lvl="1"/>
            <a:r>
              <a:rPr lang="zh-CN" altLang="en-US" dirty="0"/>
              <a:t>主题末尾不加句号</a:t>
            </a:r>
            <a:endParaRPr lang="en-US" altLang="zh-CN" dirty="0"/>
          </a:p>
          <a:p>
            <a:pPr lvl="1"/>
            <a:r>
              <a:rPr lang="zh-CN" altLang="en-US" dirty="0"/>
              <a:t>主题用祈使句</a:t>
            </a:r>
            <a:endParaRPr lang="en-US" altLang="zh-CN" dirty="0"/>
          </a:p>
          <a:p>
            <a:pPr lvl="1"/>
            <a:r>
              <a:rPr lang="zh-CN" altLang="en-US" dirty="0"/>
              <a:t>正文小于</a:t>
            </a:r>
            <a:r>
              <a:rPr lang="en-US" altLang="zh-CN" dirty="0"/>
              <a:t>72</a:t>
            </a:r>
            <a:r>
              <a:rPr lang="zh-CN" altLang="en-US" dirty="0"/>
              <a:t>词</a:t>
            </a:r>
            <a:endParaRPr lang="en-US" altLang="zh-CN" dirty="0"/>
          </a:p>
          <a:p>
            <a:pPr lvl="1"/>
            <a:r>
              <a:rPr lang="zh-CN" altLang="en-US" dirty="0"/>
              <a:t>正文描述做了什么以及为什么</a:t>
            </a:r>
            <a:endParaRPr lang="en-US" altLang="zh-CN" dirty="0"/>
          </a:p>
          <a:p>
            <a:r>
              <a:rPr lang="en-US" altLang="zh-CN" dirty="0"/>
              <a:t>https://chris.beams.io/posts/git-commit/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93B-DA6B-4F6B-A824-F05C5171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CI/C</a:t>
            </a:r>
            <a:r>
              <a:rPr lang="en-US" altLang="zh-CN" b="1" dirty="0"/>
              <a:t>D</a:t>
            </a:r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99754-E66C-4459-A90F-255A1FD2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" y="2085991"/>
            <a:ext cx="10125635" cy="46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4913" y="1989883"/>
            <a:ext cx="4754562" cy="3718022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0938" y="1862669"/>
            <a:ext cx="4754562" cy="39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需求规格</a:t>
            </a:r>
            <a:r>
              <a:rPr lang="zh-CN" altLang="en-US" dirty="0" smtClean="0"/>
              <a:t>说明书改进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实验准备工作量统计表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需求分析工作量统计表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60"/>
          <a:stretch/>
        </p:blipFill>
        <p:spPr>
          <a:xfrm>
            <a:off x="1206500" y="2544417"/>
            <a:ext cx="4756150" cy="353479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4328"/>
          <a:stretch/>
        </p:blipFill>
        <p:spPr>
          <a:xfrm>
            <a:off x="6230938" y="2405270"/>
            <a:ext cx="4754562" cy="38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50165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/>
              <a:t>实验准备和实验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的工作量统计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赵正阳：</a:t>
            </a:r>
            <a:r>
              <a:rPr lang="en-US" altLang="zh-CN" sz="1600" dirty="0" smtClean="0"/>
              <a:t>1236+1*200+3020+16*200=7656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郭浩隆：</a:t>
            </a:r>
            <a:r>
              <a:rPr lang="en-US" altLang="zh-CN" sz="1600" dirty="0" smtClean="0"/>
              <a:t>1148+3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200+1090+10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200=4838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沈一</a:t>
            </a:r>
            <a:r>
              <a:rPr lang="zh-CN" altLang="en-US" sz="1600" dirty="0" smtClean="0"/>
              <a:t>聪：</a:t>
            </a:r>
            <a:r>
              <a:rPr lang="en-US" altLang="zh-CN" sz="1600" dirty="0" smtClean="0"/>
              <a:t>2207+4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200+3032+9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200=7839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梁</a:t>
            </a:r>
            <a:r>
              <a:rPr lang="zh-CN" altLang="en-US" sz="1600" dirty="0" smtClean="0"/>
              <a:t>远志：</a:t>
            </a:r>
            <a:r>
              <a:rPr lang="en-US" altLang="zh-CN" sz="1600" dirty="0" smtClean="0"/>
              <a:t>788+1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200+2414+14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200=6202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宋冰</a:t>
            </a:r>
            <a:r>
              <a:rPr lang="zh-CN" altLang="en-US" sz="1600" dirty="0" smtClean="0"/>
              <a:t>晨：</a:t>
            </a:r>
            <a:r>
              <a:rPr lang="en-US" altLang="zh-CN" sz="1600" dirty="0" smtClean="0"/>
              <a:t>679+1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200+1854=2733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/>
              <a:t>当前工作量比例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赵正阳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7656/29268‬=26.16%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郭浩隆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4838/29268=16.53%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沈一聪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7839/29268=26.78%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梁远志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6202/29268=21.19%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宋冰晨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2733/29268=9.34%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/>
              <a:t>仅代表项目计划书和需求规格说明书的字数及图表贡献，未计算实验</a:t>
            </a:r>
            <a:r>
              <a:rPr lang="en-US" altLang="zh-CN" sz="1800" dirty="0" smtClean="0"/>
              <a:t>6~8</a:t>
            </a:r>
            <a:r>
              <a:rPr lang="zh-CN" altLang="en-US" sz="1800" dirty="0" smtClean="0"/>
              <a:t>及额外工作</a:t>
            </a:r>
            <a:endParaRPr lang="en-US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698973" y="3381665"/>
                <a:ext cx="4850296" cy="1319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文档字数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代码行数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×10×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难度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制图个数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×200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73" y="3381665"/>
                <a:ext cx="4850296" cy="1319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7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说明书改进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下周工作计划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8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进行需求分析评审，填写组间互评的评审表单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收到的意见进行需求修订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8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42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点评意见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97393"/>
          </a:xfrm>
        </p:spPr>
        <p:txBody>
          <a:bodyPr/>
          <a:lstStyle/>
          <a:p>
            <a:r>
              <a:rPr lang="zh-CN" altLang="en-US" dirty="0"/>
              <a:t>需求规格说明书缺少文字描述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880718" cy="497395"/>
          </a:xfrm>
        </p:spPr>
        <p:txBody>
          <a:bodyPr/>
          <a:lstStyle/>
          <a:p>
            <a:r>
              <a:rPr lang="zh-CN" altLang="en-US" dirty="0"/>
              <a:t>补充业务需求和</a:t>
            </a:r>
            <a:r>
              <a:rPr lang="en-US" altLang="zh-CN" dirty="0"/>
              <a:t>RUCM</a:t>
            </a:r>
            <a:r>
              <a:rPr lang="zh-CN" altLang="en-US" dirty="0"/>
              <a:t>图的文字</a:t>
            </a:r>
            <a:r>
              <a:rPr lang="zh-CN" altLang="en-US" dirty="0" smtClean="0"/>
              <a:t>描述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28" y="2592469"/>
            <a:ext cx="4754562" cy="414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72" y="3087113"/>
            <a:ext cx="4635507" cy="31510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4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点评</a:t>
            </a:r>
            <a:r>
              <a:rPr lang="zh-CN" altLang="en-US" dirty="0" smtClean="0"/>
              <a:t>意见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97393"/>
          </a:xfrm>
        </p:spPr>
        <p:txBody>
          <a:bodyPr/>
          <a:lstStyle/>
          <a:p>
            <a:r>
              <a:rPr lang="zh-CN" altLang="en-US" dirty="0"/>
              <a:t>贡献率计算公式缺少主观评价部分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880718" cy="735934"/>
          </a:xfrm>
        </p:spPr>
        <p:txBody>
          <a:bodyPr>
            <a:noAutofit/>
          </a:bodyPr>
          <a:lstStyle/>
          <a:p>
            <a:r>
              <a:rPr lang="zh-CN" altLang="en-US" dirty="0"/>
              <a:t>在公式中增加组员互评得分，并赋予一定的权重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32822" y="3279913"/>
            <a:ext cx="7126357" cy="3269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48000" y="3528979"/>
                <a:ext cx="6096000" cy="741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人贡献率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工作量比例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互评得分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互评得分</m:t>
                              </m:r>
                            </m:e>
                          </m:nary>
                        </m:den>
                      </m:f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28979"/>
                <a:ext cx="6096000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27244" y="4270079"/>
                <a:ext cx="6937512" cy="2077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工作量比例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nary>
                        </m:den>
                      </m:f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文档字数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代码行数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×10×</m:t>
                      </m:r>
                      <m:d>
                        <m:d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难度</m:t>
                          </m:r>
                        </m:e>
                      </m:d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制图个数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×200</m:t>
                      </m:r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zh-CN" sz="16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组员个数</m:t>
                          </m:r>
                        </m:sub>
                        <m:sup/>
                        <m:e>
                          <m:r>
                            <a:rPr lang="zh-CN" altLang="zh-CN" sz="16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其他类工作耗费工时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44" y="4270079"/>
                <a:ext cx="6937512" cy="2077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说明书改进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需求评审表单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需求分析评审表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B6F5D-6627-4ABE-A955-5C1BC1D259FB}"/>
              </a:ext>
            </a:extLst>
          </p:cNvPr>
          <p:cNvSpPr txBox="1"/>
          <p:nvPr/>
        </p:nvSpPr>
        <p:spPr>
          <a:xfrm>
            <a:off x="101656" y="1548800"/>
            <a:ext cx="4322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评审对象：需求规格说明书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评审要求：完整性、一致性、规范性、准确性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评审方式：按照预先设计的检查项及要点，逐一对项目需求文档进行检查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评审表单设计：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评审意见来源准确到人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透明化评审的时间点和用时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评审的标准落实到文字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表格可拓展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DBCF3D-F52B-4540-B602-94075C64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97" y="0"/>
            <a:ext cx="433522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7FBBA0-ACFA-4B2F-BCDD-014C5AFC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96" y="3335272"/>
            <a:ext cx="4189031" cy="34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A23D-4E8D-4ECD-842B-3B71A30E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需求分析评审流程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BA8B44-6D92-4618-896A-8825BA5C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68861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说明书改进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6~8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8747E140-FB05-4C30-AF2D-AF934804B0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4503" y="3939871"/>
          <a:ext cx="438149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</a:tbl>
          </a:graphicData>
        </a:graphic>
      </p:graphicFrame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221D0DC-65D6-4D74-BFAD-9381D835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30" y="3939871"/>
            <a:ext cx="5769592" cy="20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932</TotalTime>
  <Words>1187</Words>
  <Application>Microsoft Office PowerPoint</Application>
  <PresentationFormat>宽屏</PresentationFormat>
  <Paragraphs>218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Cambria Math</vt:lpstr>
      <vt:lpstr>Times New Roman</vt:lpstr>
      <vt:lpstr>Wingdings</vt:lpstr>
      <vt:lpstr>带状</vt:lpstr>
      <vt:lpstr>基于Scrapy的模板化爬虫程序管理平台</vt:lpstr>
      <vt:lpstr>PowerPoint 演示文稿</vt:lpstr>
      <vt:lpstr>需求规格说明书改进</vt:lpstr>
      <vt:lpstr>需求规格说明书改进</vt:lpstr>
      <vt:lpstr>PowerPoint 演示文稿</vt:lpstr>
      <vt:lpstr>需求分析评审表</vt:lpstr>
      <vt:lpstr>需求分析评审流程</vt:lpstr>
      <vt:lpstr>PowerPoint 演示文稿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实验七：软件配置管理</vt:lpstr>
      <vt:lpstr>实验七：软件配置管理</vt:lpstr>
      <vt:lpstr>实验七：软件配置管理</vt:lpstr>
      <vt:lpstr>实验七：软件配置管理</vt:lpstr>
      <vt:lpstr>实验七：软件配置管理</vt:lpstr>
      <vt:lpstr>实验八：软件工程实验追踪与分析</vt:lpstr>
      <vt:lpstr>实验八：软件工程实验追踪与分析</vt:lpstr>
      <vt:lpstr>实验八：软件工程实验追踪与分析</vt:lpstr>
      <vt:lpstr>PowerPoint 演示文稿</vt:lpstr>
      <vt:lpstr>下周工作计划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170</cp:revision>
  <dcterms:created xsi:type="dcterms:W3CDTF">2019-11-18T11:20:38Z</dcterms:created>
  <dcterms:modified xsi:type="dcterms:W3CDTF">2020-04-02T08:26:08Z</dcterms:modified>
</cp:coreProperties>
</file>