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0"/>
  </p:notesMasterIdLst>
  <p:sldIdLst>
    <p:sldId id="257" r:id="rId2"/>
    <p:sldId id="263" r:id="rId3"/>
    <p:sldId id="274" r:id="rId4"/>
    <p:sldId id="293" r:id="rId5"/>
    <p:sldId id="295" r:id="rId6"/>
    <p:sldId id="294" r:id="rId7"/>
    <p:sldId id="297" r:id="rId8"/>
    <p:sldId id="290" r:id="rId9"/>
    <p:sldId id="296" r:id="rId10"/>
    <p:sldId id="298" r:id="rId11"/>
    <p:sldId id="299" r:id="rId12"/>
    <p:sldId id="300" r:id="rId13"/>
    <p:sldId id="301" r:id="rId14"/>
    <p:sldId id="302" r:id="rId15"/>
    <p:sldId id="303" r:id="rId16"/>
    <p:sldId id="308" r:id="rId17"/>
    <p:sldId id="307"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E843502-3297-40B5-93A7-3CF9A7EA3CBD}">
          <p14:sldIdLst>
            <p14:sldId id="257"/>
          </p14:sldIdLst>
        </p14:section>
        <p14:section name="总体情况" id="{E0E9DD0A-98ED-40A4-BA31-7EE3BCA37494}">
          <p14:sldIdLst>
            <p14:sldId id="263"/>
            <p14:sldId id="274"/>
            <p14:sldId id="293"/>
            <p14:sldId id="295"/>
          </p14:sldIdLst>
        </p14:section>
        <p14:section name="总结与体会" id="{0AE806DD-1D35-4EB7-96B6-BB3D2B670A27}">
          <p14:sldIdLst>
            <p14:sldId id="294"/>
            <p14:sldId id="297"/>
            <p14:sldId id="290"/>
            <p14:sldId id="296"/>
            <p14:sldId id="298"/>
            <p14:sldId id="299"/>
            <p14:sldId id="300"/>
            <p14:sldId id="301"/>
            <p14:sldId id="302"/>
            <p14:sldId id="303"/>
            <p14:sldId id="308"/>
            <p14:sldId id="307"/>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5847" autoAdjust="0"/>
  </p:normalViewPr>
  <p:slideViewPr>
    <p:cSldViewPr snapToGrid="0">
      <p:cViewPr varScale="1">
        <p:scale>
          <a:sx n="94" d="100"/>
          <a:sy n="94" d="100"/>
        </p:scale>
        <p:origin x="31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16C6B-EB81-4E6E-A823-16A790C64766}"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3BB1C-B371-47E1-A4F3-74BAC71055A7}" type="slidenum">
              <a:rPr lang="zh-CN" altLang="en-US" smtClean="0"/>
              <a:t>‹#›</a:t>
            </a:fld>
            <a:endParaRPr lang="zh-CN" altLang="en-US"/>
          </a:p>
        </p:txBody>
      </p:sp>
    </p:spTree>
    <p:extLst>
      <p:ext uri="{BB962C8B-B14F-4D97-AF65-F5344CB8AC3E}">
        <p14:creationId xmlns:p14="http://schemas.microsoft.com/office/powerpoint/2010/main" val="9262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单元测试框架：</a:t>
            </a:r>
            <a:r>
              <a:rPr lang="en-US" altLang="zh-CN" dirty="0"/>
              <a:t>mocha	</a:t>
            </a:r>
            <a:r>
              <a:rPr lang="zh-CN" altLang="en-US" dirty="0"/>
              <a:t>覆盖率工具：</a:t>
            </a:r>
            <a:r>
              <a:rPr lang="en-US" altLang="zh-CN" dirty="0" err="1"/>
              <a:t>nyc</a:t>
            </a:r>
            <a:r>
              <a:rPr lang="en-US" altLang="zh-CN" dirty="0"/>
              <a:t>	HTTP mock and expect</a:t>
            </a:r>
            <a:r>
              <a:rPr lang="zh-CN" altLang="en-US" dirty="0"/>
              <a:t>：</a:t>
            </a:r>
            <a:r>
              <a:rPr lang="en-US" altLang="zh-CN" dirty="0"/>
              <a:t>nock </a:t>
            </a:r>
            <a:r>
              <a:rPr lang="zh-CN" altLang="en-US" dirty="0"/>
              <a:t>拦截所有的</a:t>
            </a:r>
            <a:r>
              <a:rPr lang="en-US" altLang="zh-CN" dirty="0"/>
              <a:t>node.js HTTP</a:t>
            </a:r>
            <a:r>
              <a:rPr lang="zh-CN" altLang="en-US" dirty="0"/>
              <a:t>请求</a:t>
            </a:r>
            <a:endParaRPr lang="en-US" altLang="zh-CN" dirty="0"/>
          </a:p>
        </p:txBody>
      </p:sp>
      <p:sp>
        <p:nvSpPr>
          <p:cNvPr id="4" name="灯片编号占位符 3"/>
          <p:cNvSpPr>
            <a:spLocks noGrp="1"/>
          </p:cNvSpPr>
          <p:nvPr>
            <p:ph type="sldNum" sz="quarter" idx="5"/>
          </p:nvPr>
        </p:nvSpPr>
        <p:spPr/>
        <p:txBody>
          <a:bodyPr/>
          <a:lstStyle/>
          <a:p>
            <a:fld id="{4113BB1C-B371-47E1-A4F3-74BAC71055A7}" type="slidenum">
              <a:rPr lang="zh-CN" altLang="en-US" smtClean="0"/>
              <a:t>3</a:t>
            </a:fld>
            <a:endParaRPr lang="zh-CN" altLang="en-US"/>
          </a:p>
        </p:txBody>
      </p:sp>
    </p:spTree>
    <p:extLst>
      <p:ext uri="{BB962C8B-B14F-4D97-AF65-F5344CB8AC3E}">
        <p14:creationId xmlns:p14="http://schemas.microsoft.com/office/powerpoint/2010/main" val="376168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F2615E6-2D33-474A-9E69-53CC0E388590}" type="datetimeFigureOut">
              <a:rPr lang="zh-CN" altLang="en-US" smtClean="0"/>
              <a:t>2020/6/12</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1BCE066-BCCC-4328-BC88-4C26C480B3F3}"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323099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271214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160018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193515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F2615E6-2D33-474A-9E69-53CC0E388590}" type="datetimeFigureOut">
              <a:rPr lang="zh-CN" altLang="en-US" smtClean="0"/>
              <a:t>2020/6/12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1BCE066-BCCC-4328-BC88-4C26C480B3F3}"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513162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257502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178687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332918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615E6-2D33-474A-9E69-53CC0E388590}" type="datetimeFigureOut">
              <a:rPr lang="zh-CN" altLang="en-US" smtClean="0"/>
              <a:t>2020/6/12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1BCE066-BCCC-4328-BC88-4C26C480B3F3}" type="slidenum">
              <a:rPr lang="zh-CN" altLang="en-US" smtClean="0"/>
              <a:t>‹#›</a:t>
            </a:fld>
            <a:endParaRPr lang="zh-CN" altLang="en-US"/>
          </a:p>
        </p:txBody>
      </p:sp>
    </p:spTree>
    <p:extLst>
      <p:ext uri="{BB962C8B-B14F-4D97-AF65-F5344CB8AC3E}">
        <p14:creationId xmlns:p14="http://schemas.microsoft.com/office/powerpoint/2010/main" val="126254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F2615E6-2D33-474A-9E69-53CC0E388590}" type="datetimeFigureOut">
              <a:rPr lang="zh-CN" altLang="en-US" smtClean="0"/>
              <a:t>2020/6/12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BCE066-BCCC-4328-BC88-4C26C480B3F3}"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7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F2615E6-2D33-474A-9E69-53CC0E388590}" type="datetimeFigureOut">
              <a:rPr lang="zh-CN" altLang="en-US" smtClean="0"/>
              <a:t>2020/6/12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BCE066-BCCC-4328-BC88-4C26C480B3F3}"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34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F2615E6-2D33-474A-9E69-53CC0E388590}" type="datetimeFigureOut">
              <a:rPr lang="zh-CN" altLang="en-US" smtClean="0"/>
              <a:t>2020/6/12</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1BCE066-BCCC-4328-BC88-4C26C480B3F3}"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520262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ED3EF-993F-4EFB-A1B6-CF7357A6725D}"/>
              </a:ext>
            </a:extLst>
          </p:cNvPr>
          <p:cNvSpPr>
            <a:spLocks noGrp="1"/>
          </p:cNvSpPr>
          <p:nvPr>
            <p:ph type="ctrTitle"/>
          </p:nvPr>
        </p:nvSpPr>
        <p:spPr/>
        <p:txBody>
          <a:bodyPr>
            <a:normAutofit fontScale="90000"/>
          </a:bodyPr>
          <a:lstStyle/>
          <a:p>
            <a:r>
              <a:rPr lang="zh-CN" altLang="en-US" dirty="0"/>
              <a:t>基于</a:t>
            </a:r>
            <a:r>
              <a:rPr lang="en-US" altLang="zh-CN" dirty="0"/>
              <a:t>Node-RED</a:t>
            </a:r>
            <a:r>
              <a:rPr lang="zh-CN" altLang="en-US" dirty="0"/>
              <a:t>的</a:t>
            </a:r>
            <a:br>
              <a:rPr lang="zh-CN" altLang="en-US" dirty="0"/>
            </a:br>
            <a:r>
              <a:rPr lang="zh-CN" altLang="en-US" dirty="0"/>
              <a:t>消息聚集和图形可视化拓展</a:t>
            </a:r>
          </a:p>
        </p:txBody>
      </p:sp>
      <p:sp>
        <p:nvSpPr>
          <p:cNvPr id="3" name="副标题 2">
            <a:extLst>
              <a:ext uri="{FF2B5EF4-FFF2-40B4-BE49-F238E27FC236}">
                <a16:creationId xmlns:a16="http://schemas.microsoft.com/office/drawing/2014/main" id="{56D580C2-4C9A-4BEE-BEA4-D18746AAD767}"/>
              </a:ext>
            </a:extLst>
          </p:cNvPr>
          <p:cNvSpPr>
            <a:spLocks noGrp="1"/>
          </p:cNvSpPr>
          <p:nvPr>
            <p:ph type="subTitle" idx="1"/>
          </p:nvPr>
        </p:nvSpPr>
        <p:spPr/>
        <p:txBody>
          <a:bodyPr/>
          <a:lstStyle/>
          <a:p>
            <a:r>
              <a:rPr lang="en-US" altLang="zh-CN" dirty="0"/>
              <a:t>I</a:t>
            </a:r>
            <a:r>
              <a:rPr lang="zh-CN" altLang="en-US" dirty="0"/>
              <a:t>组</a:t>
            </a:r>
            <a:r>
              <a:rPr lang="en-US" altLang="zh-CN" dirty="0"/>
              <a:t>-</a:t>
            </a:r>
            <a:r>
              <a:rPr lang="zh-CN" altLang="en-US" dirty="0"/>
              <a:t>综合实验总结</a:t>
            </a:r>
            <a:endParaRPr lang="en-US" altLang="zh-CN" dirty="0"/>
          </a:p>
          <a:p>
            <a:r>
              <a:rPr lang="zh-CN" altLang="en-US" dirty="0"/>
              <a:t>暴明坤 胡俊涛 刘子渊 夏欣怡 叶柏威 张雨濛</a:t>
            </a:r>
            <a:endParaRPr lang="en-US" altLang="zh-CN" dirty="0"/>
          </a:p>
        </p:txBody>
      </p:sp>
    </p:spTree>
    <p:extLst>
      <p:ext uri="{BB962C8B-B14F-4D97-AF65-F5344CB8AC3E}">
        <p14:creationId xmlns:p14="http://schemas.microsoft.com/office/powerpoint/2010/main" val="187532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3 </a:t>
            </a:r>
            <a:r>
              <a:rPr lang="zh-CN" altLang="en-US" dirty="0"/>
              <a:t>设计实现</a:t>
            </a:r>
          </a:p>
        </p:txBody>
      </p:sp>
      <p:graphicFrame>
        <p:nvGraphicFramePr>
          <p:cNvPr id="6" name="内容占位符 5">
            <a:extLst>
              <a:ext uri="{FF2B5EF4-FFF2-40B4-BE49-F238E27FC236}">
                <a16:creationId xmlns:a16="http://schemas.microsoft.com/office/drawing/2014/main" id="{CBEE5106-3114-4591-8957-0AFD39115324}"/>
              </a:ext>
            </a:extLst>
          </p:cNvPr>
          <p:cNvGraphicFramePr>
            <a:graphicFrameLocks noGrp="1"/>
          </p:cNvGraphicFramePr>
          <p:nvPr>
            <p:ph idx="1"/>
            <p:extLst>
              <p:ext uri="{D42A27DB-BD31-4B8C-83A1-F6EECF244321}">
                <p14:modId xmlns:p14="http://schemas.microsoft.com/office/powerpoint/2010/main" val="415554986"/>
              </p:ext>
            </p:extLst>
          </p:nvPr>
        </p:nvGraphicFramePr>
        <p:xfrm>
          <a:off x="7427166" y="382557"/>
          <a:ext cx="4764834" cy="6260841"/>
        </p:xfrm>
        <a:graphic>
          <a:graphicData uri="http://schemas.openxmlformats.org/drawingml/2006/table">
            <a:tbl>
              <a:tblPr/>
              <a:tblGrid>
                <a:gridCol w="700710">
                  <a:extLst>
                    <a:ext uri="{9D8B030D-6E8A-4147-A177-3AD203B41FA5}">
                      <a16:colId xmlns:a16="http://schemas.microsoft.com/office/drawing/2014/main" val="1765272076"/>
                    </a:ext>
                  </a:extLst>
                </a:gridCol>
                <a:gridCol w="756768">
                  <a:extLst>
                    <a:ext uri="{9D8B030D-6E8A-4147-A177-3AD203B41FA5}">
                      <a16:colId xmlns:a16="http://schemas.microsoft.com/office/drawing/2014/main" val="988687745"/>
                    </a:ext>
                  </a:extLst>
                </a:gridCol>
                <a:gridCol w="1940969">
                  <a:extLst>
                    <a:ext uri="{9D8B030D-6E8A-4147-A177-3AD203B41FA5}">
                      <a16:colId xmlns:a16="http://schemas.microsoft.com/office/drawing/2014/main" val="2386553037"/>
                    </a:ext>
                  </a:extLst>
                </a:gridCol>
                <a:gridCol w="567577">
                  <a:extLst>
                    <a:ext uri="{9D8B030D-6E8A-4147-A177-3AD203B41FA5}">
                      <a16:colId xmlns:a16="http://schemas.microsoft.com/office/drawing/2014/main" val="4025083916"/>
                    </a:ext>
                  </a:extLst>
                </a:gridCol>
                <a:gridCol w="798810">
                  <a:extLst>
                    <a:ext uri="{9D8B030D-6E8A-4147-A177-3AD203B41FA5}">
                      <a16:colId xmlns:a16="http://schemas.microsoft.com/office/drawing/2014/main" val="1721288763"/>
                    </a:ext>
                  </a:extLst>
                </a:gridCol>
              </a:tblGrid>
              <a:tr h="914622">
                <a:tc>
                  <a:txBody>
                    <a:bodyPr/>
                    <a:lstStyle/>
                    <a:p>
                      <a:pPr algn="ctr" fontAlgn="t"/>
                      <a:r>
                        <a:rPr lang="en-US" altLang="zh-CN" sz="1200">
                          <a:effectLst/>
                        </a:rPr>
                        <a:t>E3</a:t>
                      </a:r>
                      <a:r>
                        <a:rPr lang="zh-CN" altLang="en-US" sz="1200">
                          <a:effectLst/>
                        </a:rPr>
                        <a:t>：软件产品开发</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fontAlgn="t"/>
                      <a:r>
                        <a:rPr lang="zh-CN" altLang="en-US" sz="1200" dirty="0">
                          <a:effectLst/>
                        </a:rPr>
                        <a:t>软件产品开发工作量统计</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20103614"/>
                  </a:ext>
                </a:extLst>
              </a:tr>
              <a:tr h="703395">
                <a:tc>
                  <a:txBody>
                    <a:bodyPr/>
                    <a:lstStyle/>
                    <a:p>
                      <a:pPr algn="ctr" fontAlgn="t"/>
                      <a:r>
                        <a:rPr lang="zh-CN" altLang="en-US" sz="1200">
                          <a:effectLst/>
                        </a:rPr>
                        <a:t>姓名</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代码行数</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dirty="0">
                          <a:effectLst/>
                        </a:rPr>
                        <a:t>具体工作内容</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总耗时</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难度评估</a:t>
                      </a:r>
                      <a:r>
                        <a:rPr lang="en-US" altLang="zh-CN" sz="1200">
                          <a:effectLst/>
                        </a:rPr>
                        <a:t>/</a:t>
                      </a:r>
                      <a:r>
                        <a:rPr lang="zh-CN" altLang="en-US" sz="1200">
                          <a:effectLst/>
                        </a:rPr>
                        <a:t>备注</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30821563"/>
                  </a:ext>
                </a:extLst>
              </a:tr>
              <a:tr h="914622">
                <a:tc>
                  <a:txBody>
                    <a:bodyPr/>
                    <a:lstStyle/>
                    <a:p>
                      <a:pPr algn="ctr" fontAlgn="t"/>
                      <a:r>
                        <a:rPr lang="zh-CN" altLang="en-US" sz="1200">
                          <a:effectLst/>
                        </a:rPr>
                        <a:t>胡俊涛</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ltLang="zh-CN" sz="1200">
                          <a:effectLst/>
                        </a:rPr>
                        <a:t>948</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dirty="0" err="1">
                          <a:effectLst/>
                        </a:rPr>
                        <a:t>window、field-join、template-render、cpu-usage、mem-usage</a:t>
                      </a:r>
                      <a:endParaRPr lang="en-US" sz="1200" dirty="0">
                        <a:effectLst/>
                      </a:endParaRP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a:effectLst/>
                        </a:rPr>
                        <a:t>10h</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一般</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7501756"/>
                  </a:ext>
                </a:extLst>
              </a:tr>
              <a:tr h="703395">
                <a:tc>
                  <a:txBody>
                    <a:bodyPr/>
                    <a:lstStyle/>
                    <a:p>
                      <a:pPr algn="ctr" fontAlgn="t"/>
                      <a:r>
                        <a:rPr lang="zh-CN" altLang="en-US" sz="1200">
                          <a:effectLst/>
                        </a:rPr>
                        <a:t>刘子渊</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ltLang="zh-CN" sz="1200">
                          <a:effectLst/>
                        </a:rPr>
                        <a:t>645</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dirty="0" err="1">
                          <a:effectLst/>
                        </a:rPr>
                        <a:t>feishu</a:t>
                      </a:r>
                      <a:r>
                        <a:rPr lang="en-US" sz="1200" dirty="0">
                          <a:effectLst/>
                        </a:rPr>
                        <a:t>-target-remove, </a:t>
                      </a:r>
                      <a:r>
                        <a:rPr lang="en-US" sz="1200" dirty="0" err="1">
                          <a:effectLst/>
                        </a:rPr>
                        <a:t>feishu</a:t>
                      </a:r>
                      <a:r>
                        <a:rPr lang="en-US" sz="1200" dirty="0">
                          <a:effectLst/>
                        </a:rPr>
                        <a:t>-target-add</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a:effectLst/>
                        </a:rPr>
                        <a:t>18h</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一般</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1717923"/>
                  </a:ext>
                </a:extLst>
              </a:tr>
              <a:tr h="492169">
                <a:tc>
                  <a:txBody>
                    <a:bodyPr/>
                    <a:lstStyle/>
                    <a:p>
                      <a:pPr algn="ctr" fontAlgn="t"/>
                      <a:r>
                        <a:rPr lang="zh-CN" altLang="en-US" sz="1200">
                          <a:effectLst/>
                        </a:rPr>
                        <a:t>张雨濛</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ltLang="zh-CN" sz="1200">
                          <a:effectLst/>
                        </a:rPr>
                        <a:t>100</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dirty="0">
                          <a:effectLst/>
                        </a:rPr>
                        <a:t>demo</a:t>
                      </a:r>
                      <a:r>
                        <a:rPr lang="zh-CN" altLang="en-US" sz="1200" dirty="0">
                          <a:effectLst/>
                        </a:rPr>
                        <a:t>开发</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a:effectLst/>
                        </a:rPr>
                        <a:t>2h</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一般</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2923711"/>
                  </a:ext>
                </a:extLst>
              </a:tr>
              <a:tr h="492169">
                <a:tc>
                  <a:txBody>
                    <a:bodyPr/>
                    <a:lstStyle/>
                    <a:p>
                      <a:pPr algn="ctr" fontAlgn="t"/>
                      <a:r>
                        <a:rPr lang="zh-CN" altLang="en-US" sz="1200">
                          <a:effectLst/>
                        </a:rPr>
                        <a:t>叶柏威</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ltLang="zh-CN" sz="1200">
                          <a:effectLst/>
                        </a:rPr>
                        <a:t>926</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dirty="0">
                          <a:effectLst/>
                        </a:rPr>
                        <a:t>chart-render</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a:effectLst/>
                        </a:rPr>
                        <a:t>10h</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一般</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51289820"/>
                  </a:ext>
                </a:extLst>
              </a:tr>
              <a:tr h="1548300">
                <a:tc>
                  <a:txBody>
                    <a:bodyPr/>
                    <a:lstStyle/>
                    <a:p>
                      <a:pPr algn="ctr" fontAlgn="t"/>
                      <a:r>
                        <a:rPr lang="zh-CN" altLang="en-US" sz="1200">
                          <a:effectLst/>
                        </a:rPr>
                        <a:t>暴明坤</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ltLang="zh-CN" sz="1200">
                          <a:effectLst/>
                        </a:rPr>
                        <a:t>1134</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dirty="0" err="1">
                          <a:effectLst/>
                        </a:rPr>
                        <a:t>Feishu</a:t>
                      </a:r>
                      <a:r>
                        <a:rPr lang="en-US" sz="1200" dirty="0">
                          <a:effectLst/>
                        </a:rPr>
                        <a:t>-activate </a:t>
                      </a:r>
                      <a:r>
                        <a:rPr lang="en-US" sz="1200" dirty="0" err="1">
                          <a:effectLst/>
                        </a:rPr>
                        <a:t>feishu</a:t>
                      </a:r>
                      <a:r>
                        <a:rPr lang="en-US" sz="1200" dirty="0">
                          <a:effectLst/>
                        </a:rPr>
                        <a:t>-msg </a:t>
                      </a:r>
                      <a:r>
                        <a:rPr lang="en-US" sz="1200" dirty="0" err="1">
                          <a:effectLst/>
                        </a:rPr>
                        <a:t>feishu</a:t>
                      </a:r>
                      <a:r>
                        <a:rPr lang="en-US" sz="1200" dirty="0">
                          <a:effectLst/>
                        </a:rPr>
                        <a:t>-send </a:t>
                      </a:r>
                      <a:r>
                        <a:rPr lang="en-US" sz="1200" dirty="0" err="1">
                          <a:effectLst/>
                        </a:rPr>
                        <a:t>feishu</a:t>
                      </a:r>
                      <a:r>
                        <a:rPr lang="en-US" sz="1200" dirty="0">
                          <a:effectLst/>
                        </a:rPr>
                        <a:t>-upload-image </a:t>
                      </a:r>
                      <a:r>
                        <a:rPr lang="en-US" sz="1200" dirty="0" err="1">
                          <a:effectLst/>
                        </a:rPr>
                        <a:t>feishu</a:t>
                      </a:r>
                      <a:r>
                        <a:rPr lang="en-US" sz="1200" dirty="0">
                          <a:effectLst/>
                        </a:rPr>
                        <a:t>-fetch-image </a:t>
                      </a:r>
                      <a:r>
                        <a:rPr lang="en-US" sz="1200" dirty="0" err="1">
                          <a:effectLst/>
                        </a:rPr>
                        <a:t>feishu</a:t>
                      </a:r>
                      <a:r>
                        <a:rPr lang="en-US" sz="1200" dirty="0">
                          <a:effectLst/>
                        </a:rPr>
                        <a:t>-target </a:t>
                      </a:r>
                      <a:r>
                        <a:rPr lang="en-US" sz="1200" dirty="0" err="1">
                          <a:effectLst/>
                        </a:rPr>
                        <a:t>feishu</a:t>
                      </a:r>
                      <a:r>
                        <a:rPr lang="en-US" sz="1200" dirty="0">
                          <a:effectLst/>
                        </a:rPr>
                        <a:t>-all-group </a:t>
                      </a:r>
                      <a:r>
                        <a:rPr lang="en-US" sz="1200" dirty="0" err="1">
                          <a:effectLst/>
                        </a:rPr>
                        <a:t>feishu</a:t>
                      </a:r>
                      <a:r>
                        <a:rPr lang="en-US" sz="1200" dirty="0">
                          <a:effectLst/>
                        </a:rPr>
                        <a:t>-config</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dirty="0">
                          <a:effectLst/>
                        </a:rPr>
                        <a:t>25h</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一般</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5875313"/>
                  </a:ext>
                </a:extLst>
              </a:tr>
              <a:tr h="492169">
                <a:tc>
                  <a:txBody>
                    <a:bodyPr/>
                    <a:lstStyle/>
                    <a:p>
                      <a:pPr algn="ctr" fontAlgn="t"/>
                      <a:r>
                        <a:rPr lang="zh-CN" altLang="en-US" sz="1200">
                          <a:effectLst/>
                        </a:rPr>
                        <a:t>夏欣怡</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altLang="zh-CN" sz="1200">
                          <a:effectLst/>
                        </a:rPr>
                        <a:t>100</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a:effectLst/>
                        </a:rPr>
                        <a:t>串联节点，完成</a:t>
                      </a:r>
                      <a:r>
                        <a:rPr lang="en-US" altLang="zh-CN" sz="1200">
                          <a:effectLst/>
                        </a:rPr>
                        <a:t>demo</a:t>
                      </a:r>
                      <a:r>
                        <a:rPr lang="zh-CN" altLang="en-US" sz="1200">
                          <a:effectLst/>
                        </a:rPr>
                        <a:t>开发</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1200">
                          <a:effectLst/>
                        </a:rPr>
                        <a:t>5h</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zh-CN" altLang="en-US" sz="1200" dirty="0">
                          <a:effectLst/>
                        </a:rPr>
                        <a:t>一般</a:t>
                      </a:r>
                    </a:p>
                  </a:txBody>
                  <a:tcPr marL="40240" marR="40240" marT="20120" marB="20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7556354"/>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8" y="2285999"/>
            <a:ext cx="5663684" cy="4208107"/>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高效的协作开发</a:t>
            </a:r>
            <a:r>
              <a:rPr lang="en-US" altLang="zh-CN" dirty="0"/>
              <a:t>-</a:t>
            </a:r>
            <a:r>
              <a:rPr lang="zh-CN" altLang="en-US" dirty="0"/>
              <a:t>高内聚低耦合</a:t>
            </a:r>
          </a:p>
          <a:p>
            <a:pPr lvl="1"/>
            <a:r>
              <a:rPr lang="zh-CN" altLang="en-US" i="0" dirty="0"/>
              <a:t>根据</a:t>
            </a:r>
            <a:r>
              <a:rPr lang="en-US" altLang="zh-CN" i="0" dirty="0"/>
              <a:t>Node-RED</a:t>
            </a:r>
            <a:r>
              <a:rPr lang="zh-CN" altLang="en-US" i="0" dirty="0"/>
              <a:t>本身拓展节点的开发方式以及本项目的功能需求，将组员分为了三组：消息聚集组、数据可视化组和文档与示例开发组。每个组内的功能高度相关，在每组只有两人的情况下可以通过点对点沟通和结对编程进行高效的开发工作，而组间的依赖则比较轻微</a:t>
            </a:r>
          </a:p>
          <a:p>
            <a:pPr lvl="1"/>
            <a:r>
              <a:rPr lang="zh-CN" altLang="en-US" i="0" dirty="0"/>
              <a:t>不同组的工作通过</a:t>
            </a:r>
            <a:r>
              <a:rPr lang="en-US" altLang="zh-CN" i="0" dirty="0"/>
              <a:t>git submodule</a:t>
            </a:r>
            <a:r>
              <a:rPr lang="zh-CN" altLang="en-US" i="0" dirty="0"/>
              <a:t>整合到完整项目的目录中，并且各自形成一个</a:t>
            </a:r>
            <a:r>
              <a:rPr lang="en-US" altLang="zh-CN" i="0" dirty="0"/>
              <a:t>Node-RED</a:t>
            </a:r>
            <a:r>
              <a:rPr lang="zh-CN" altLang="en-US" i="0" dirty="0"/>
              <a:t>安装包，在进行集成测试的时候，只需要分别执行命令安装，即可在同一个</a:t>
            </a:r>
            <a:r>
              <a:rPr lang="en-US" altLang="zh-CN" i="0" dirty="0"/>
              <a:t>Node-RED</a:t>
            </a:r>
            <a:r>
              <a:rPr lang="zh-CN" altLang="en-US" i="0" dirty="0"/>
              <a:t>框架中运行该项目开发的所有拓展节点，并且不同组的节点将运行中可能出现的错误本地化并反馈到前端，使得</a:t>
            </a:r>
            <a:r>
              <a:rPr lang="en-US" altLang="zh-CN" i="0" dirty="0"/>
              <a:t>debug</a:t>
            </a:r>
            <a:r>
              <a:rPr lang="zh-CN" altLang="en-US" i="0" dirty="0"/>
              <a:t>过程更快速准确。</a:t>
            </a:r>
          </a:p>
          <a:p>
            <a:pPr lvl="1"/>
            <a:r>
              <a:rPr lang="zh-CN" altLang="en-US" i="0" dirty="0"/>
              <a:t>在组内进行开发的过程中，出现新需求、第三方平台限制或者工期有限的情况，由于不同组对应的需求点也是分立的，可以直接对本组对应的功能需求进行增加和删除，改动波及其他组的状况几乎不存在，也增强了整体的灵活性。</a:t>
            </a:r>
            <a:endParaRPr lang="zh-CN" altLang="en-US" b="1" i="0" dirty="0"/>
          </a:p>
          <a:p>
            <a:endParaRPr lang="zh-CN" altLang="en-US" dirty="0"/>
          </a:p>
        </p:txBody>
      </p:sp>
    </p:spTree>
    <p:extLst>
      <p:ext uri="{BB962C8B-B14F-4D97-AF65-F5344CB8AC3E}">
        <p14:creationId xmlns:p14="http://schemas.microsoft.com/office/powerpoint/2010/main" val="209533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4 </a:t>
            </a:r>
            <a:r>
              <a:rPr lang="zh-CN" altLang="en-US" dirty="0"/>
              <a:t>测试需求分析</a:t>
            </a:r>
          </a:p>
        </p:txBody>
      </p:sp>
      <p:graphicFrame>
        <p:nvGraphicFramePr>
          <p:cNvPr id="7" name="内容占位符 6">
            <a:extLst>
              <a:ext uri="{FF2B5EF4-FFF2-40B4-BE49-F238E27FC236}">
                <a16:creationId xmlns:a16="http://schemas.microsoft.com/office/drawing/2014/main" id="{DFB2F966-F614-428E-B75B-9AF105C679DE}"/>
              </a:ext>
            </a:extLst>
          </p:cNvPr>
          <p:cNvGraphicFramePr>
            <a:graphicFrameLocks noGrp="1"/>
          </p:cNvGraphicFramePr>
          <p:nvPr>
            <p:ph idx="1"/>
            <p:extLst>
              <p:ext uri="{D42A27DB-BD31-4B8C-83A1-F6EECF244321}">
                <p14:modId xmlns:p14="http://schemas.microsoft.com/office/powerpoint/2010/main" val="1607626797"/>
              </p:ext>
            </p:extLst>
          </p:nvPr>
        </p:nvGraphicFramePr>
        <p:xfrm>
          <a:off x="7595119" y="312574"/>
          <a:ext cx="4357395" cy="2542593"/>
        </p:xfrm>
        <a:graphic>
          <a:graphicData uri="http://schemas.openxmlformats.org/drawingml/2006/table">
            <a:tbl>
              <a:tblPr/>
              <a:tblGrid>
                <a:gridCol w="871479">
                  <a:extLst>
                    <a:ext uri="{9D8B030D-6E8A-4147-A177-3AD203B41FA5}">
                      <a16:colId xmlns:a16="http://schemas.microsoft.com/office/drawing/2014/main" val="677928274"/>
                    </a:ext>
                  </a:extLst>
                </a:gridCol>
                <a:gridCol w="871479">
                  <a:extLst>
                    <a:ext uri="{9D8B030D-6E8A-4147-A177-3AD203B41FA5}">
                      <a16:colId xmlns:a16="http://schemas.microsoft.com/office/drawing/2014/main" val="3257393641"/>
                    </a:ext>
                  </a:extLst>
                </a:gridCol>
                <a:gridCol w="871479">
                  <a:extLst>
                    <a:ext uri="{9D8B030D-6E8A-4147-A177-3AD203B41FA5}">
                      <a16:colId xmlns:a16="http://schemas.microsoft.com/office/drawing/2014/main" val="1046088300"/>
                    </a:ext>
                  </a:extLst>
                </a:gridCol>
                <a:gridCol w="871479">
                  <a:extLst>
                    <a:ext uri="{9D8B030D-6E8A-4147-A177-3AD203B41FA5}">
                      <a16:colId xmlns:a16="http://schemas.microsoft.com/office/drawing/2014/main" val="4006752540"/>
                    </a:ext>
                  </a:extLst>
                </a:gridCol>
                <a:gridCol w="871479">
                  <a:extLst>
                    <a:ext uri="{9D8B030D-6E8A-4147-A177-3AD203B41FA5}">
                      <a16:colId xmlns:a16="http://schemas.microsoft.com/office/drawing/2014/main" val="1806151379"/>
                    </a:ext>
                  </a:extLst>
                </a:gridCol>
              </a:tblGrid>
              <a:tr h="807902">
                <a:tc>
                  <a:txBody>
                    <a:bodyPr/>
                    <a:lstStyle/>
                    <a:p>
                      <a:pPr fontAlgn="t"/>
                      <a:r>
                        <a:rPr lang="zh-CN" altLang="en-US" sz="1300">
                          <a:effectLst/>
                        </a:rPr>
                        <a:t>文档制品字数</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300">
                          <a:effectLst/>
                        </a:rPr>
                        <a:t>测试需求用例个数</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300">
                          <a:effectLst/>
                        </a:rPr>
                        <a:t>测试类型</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300">
                          <a:effectLst/>
                        </a:rPr>
                        <a:t>测试需求文档更新版本</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300">
                          <a:effectLst/>
                        </a:rPr>
                        <a:t>测试结果</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42772876"/>
                  </a:ext>
                </a:extLst>
              </a:tr>
              <a:tr h="1734691">
                <a:tc>
                  <a:txBody>
                    <a:bodyPr/>
                    <a:lstStyle/>
                    <a:p>
                      <a:pPr fontAlgn="t"/>
                      <a:r>
                        <a:rPr lang="en-US" altLang="zh-CN" sz="1300">
                          <a:effectLst/>
                        </a:rPr>
                        <a:t>31713</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300">
                          <a:effectLst/>
                        </a:rPr>
                        <a:t>76</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300" dirty="0">
                          <a:effectLst/>
                        </a:rPr>
                        <a:t>拓展需求测试（</a:t>
                      </a:r>
                      <a:r>
                        <a:rPr lang="en-US" altLang="zh-CN" sz="1300" dirty="0">
                          <a:effectLst/>
                        </a:rPr>
                        <a:t>67</a:t>
                      </a:r>
                      <a:r>
                        <a:rPr lang="zh-CN" altLang="en-US" sz="1300" dirty="0">
                          <a:effectLst/>
                        </a:rPr>
                        <a:t>）</a:t>
                      </a:r>
                    </a:p>
                    <a:p>
                      <a:pPr fontAlgn="t"/>
                      <a:r>
                        <a:rPr lang="zh-CN" altLang="en-US" sz="1300" dirty="0">
                          <a:effectLst/>
                        </a:rPr>
                        <a:t>场景测试（</a:t>
                      </a:r>
                      <a:r>
                        <a:rPr lang="en-US" altLang="zh-CN" sz="1300" dirty="0">
                          <a:effectLst/>
                        </a:rPr>
                        <a:t>6</a:t>
                      </a:r>
                      <a:r>
                        <a:rPr lang="zh-CN" altLang="en-US" sz="1300" dirty="0">
                          <a:effectLst/>
                        </a:rPr>
                        <a:t>）</a:t>
                      </a:r>
                    </a:p>
                    <a:p>
                      <a:pPr fontAlgn="t"/>
                      <a:r>
                        <a:rPr lang="zh-CN" altLang="en-US" sz="1300" dirty="0">
                          <a:effectLst/>
                        </a:rPr>
                        <a:t>非功能需求测试（</a:t>
                      </a:r>
                      <a:r>
                        <a:rPr lang="en-US" altLang="zh-CN" sz="1300" dirty="0">
                          <a:effectLst/>
                        </a:rPr>
                        <a:t>3</a:t>
                      </a:r>
                      <a:r>
                        <a:rPr lang="zh-CN" altLang="en-US" sz="1300" dirty="0">
                          <a:effectLst/>
                        </a:rPr>
                        <a:t>）</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300">
                          <a:effectLst/>
                        </a:rPr>
                        <a:t>23</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300" dirty="0">
                          <a:effectLst/>
                        </a:rPr>
                        <a:t>全部通过</a:t>
                      </a:r>
                    </a:p>
                  </a:txBody>
                  <a:tcPr marL="67574" marR="67574" marT="33787" marB="337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03256686"/>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8" y="2285999"/>
            <a:ext cx="5663684" cy="4208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注意测试范围和测试规则的指定</a:t>
            </a:r>
          </a:p>
          <a:p>
            <a:pPr lvl="1"/>
            <a:r>
              <a:rPr lang="zh-CN" altLang="en-US" i="0" dirty="0"/>
              <a:t>测试本身就是一个验证设计开发阶段的成果本身是否产生</a:t>
            </a:r>
            <a:r>
              <a:rPr lang="en-US" altLang="zh-CN" i="0" dirty="0"/>
              <a:t>bug</a:t>
            </a:r>
            <a:r>
              <a:rPr lang="zh-CN" altLang="en-US" i="0" dirty="0"/>
              <a:t>，以及对比开发成果和需求分析中的内容是否产生严重偏差的矫正阶段。由此，测试用例中，对测试规范的制定很关键。</a:t>
            </a:r>
            <a:endParaRPr lang="en-US" altLang="zh-CN" i="0" dirty="0"/>
          </a:p>
          <a:p>
            <a:pPr lvl="1"/>
            <a:r>
              <a:rPr lang="zh-CN" altLang="en-US" i="0" dirty="0"/>
              <a:t>各种测试方法的结合使用非常重要</a:t>
            </a:r>
            <a:endParaRPr lang="en-US" altLang="zh-CN" i="0" dirty="0"/>
          </a:p>
          <a:p>
            <a:pPr lvl="2"/>
            <a:r>
              <a:rPr lang="zh-CN" altLang="en-US" dirty="0"/>
              <a:t>黑盒测试</a:t>
            </a:r>
            <a:endParaRPr lang="en-US" altLang="zh-CN" dirty="0"/>
          </a:p>
          <a:p>
            <a:pPr lvl="2"/>
            <a:r>
              <a:rPr lang="zh-CN" altLang="en-US" dirty="0"/>
              <a:t>白盒测试</a:t>
            </a:r>
            <a:endParaRPr lang="en-US" altLang="zh-CN" dirty="0"/>
          </a:p>
          <a:p>
            <a:pPr lvl="2"/>
            <a:r>
              <a:rPr lang="zh-CN" altLang="en-US" dirty="0"/>
              <a:t>代码审查</a:t>
            </a:r>
          </a:p>
          <a:p>
            <a:endParaRPr lang="zh-CN" altLang="en-US" dirty="0"/>
          </a:p>
        </p:txBody>
      </p:sp>
      <p:graphicFrame>
        <p:nvGraphicFramePr>
          <p:cNvPr id="8" name="表格 7">
            <a:extLst>
              <a:ext uri="{FF2B5EF4-FFF2-40B4-BE49-F238E27FC236}">
                <a16:creationId xmlns:a16="http://schemas.microsoft.com/office/drawing/2014/main" id="{137E6C29-FBB0-40BA-98A6-AC8BE199758D}"/>
              </a:ext>
            </a:extLst>
          </p:cNvPr>
          <p:cNvGraphicFramePr>
            <a:graphicFrameLocks noGrp="1"/>
          </p:cNvGraphicFramePr>
          <p:nvPr>
            <p:extLst>
              <p:ext uri="{D42A27DB-BD31-4B8C-83A1-F6EECF244321}">
                <p14:modId xmlns:p14="http://schemas.microsoft.com/office/powerpoint/2010/main" val="3190990535"/>
              </p:ext>
            </p:extLst>
          </p:nvPr>
        </p:nvGraphicFramePr>
        <p:xfrm>
          <a:off x="7671981" y="2964028"/>
          <a:ext cx="4196556" cy="3418113"/>
        </p:xfrm>
        <a:graphic>
          <a:graphicData uri="http://schemas.openxmlformats.org/drawingml/2006/table">
            <a:tbl>
              <a:tblPr/>
              <a:tblGrid>
                <a:gridCol w="1049139">
                  <a:extLst>
                    <a:ext uri="{9D8B030D-6E8A-4147-A177-3AD203B41FA5}">
                      <a16:colId xmlns:a16="http://schemas.microsoft.com/office/drawing/2014/main" val="3155351046"/>
                    </a:ext>
                  </a:extLst>
                </a:gridCol>
                <a:gridCol w="1049139">
                  <a:extLst>
                    <a:ext uri="{9D8B030D-6E8A-4147-A177-3AD203B41FA5}">
                      <a16:colId xmlns:a16="http://schemas.microsoft.com/office/drawing/2014/main" val="2653411217"/>
                    </a:ext>
                  </a:extLst>
                </a:gridCol>
                <a:gridCol w="1049139">
                  <a:extLst>
                    <a:ext uri="{9D8B030D-6E8A-4147-A177-3AD203B41FA5}">
                      <a16:colId xmlns:a16="http://schemas.microsoft.com/office/drawing/2014/main" val="3283334942"/>
                    </a:ext>
                  </a:extLst>
                </a:gridCol>
                <a:gridCol w="1049139">
                  <a:extLst>
                    <a:ext uri="{9D8B030D-6E8A-4147-A177-3AD203B41FA5}">
                      <a16:colId xmlns:a16="http://schemas.microsoft.com/office/drawing/2014/main" val="893379753"/>
                    </a:ext>
                  </a:extLst>
                </a:gridCol>
              </a:tblGrid>
              <a:tr h="743068">
                <a:tc>
                  <a:txBody>
                    <a:bodyPr/>
                    <a:lstStyle/>
                    <a:p>
                      <a:pPr fontAlgn="t"/>
                      <a:r>
                        <a:rPr lang="zh-CN" altLang="en-US" sz="1500">
                          <a:effectLst/>
                        </a:rPr>
                        <a:t>序号</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500">
                          <a:effectLst/>
                        </a:rPr>
                        <a:t>文件名</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500">
                          <a:effectLst/>
                        </a:rPr>
                        <a:t>最后提交时间</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500" dirty="0">
                          <a:effectLst/>
                        </a:rPr>
                        <a:t>版本号</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39283292"/>
                  </a:ext>
                </a:extLst>
              </a:tr>
              <a:tr h="1188909">
                <a:tc>
                  <a:txBody>
                    <a:bodyPr/>
                    <a:lstStyle/>
                    <a:p>
                      <a:pPr fontAlgn="t"/>
                      <a:r>
                        <a:rPr lang="en-US" altLang="zh-CN" sz="1500">
                          <a:effectLst/>
                        </a:rPr>
                        <a:t>1</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500">
                          <a:effectLst/>
                        </a:rPr>
                        <a:t>测试需求规格说明书</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500" dirty="0">
                          <a:effectLst/>
                        </a:rPr>
                        <a:t>2020/05/29</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sz="1500">
                          <a:effectLst/>
                        </a:rPr>
                        <a:t>v2.0.5</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49459827"/>
                  </a:ext>
                </a:extLst>
              </a:tr>
              <a:tr h="743068">
                <a:tc>
                  <a:txBody>
                    <a:bodyPr/>
                    <a:lstStyle/>
                    <a:p>
                      <a:pPr fontAlgn="t"/>
                      <a:r>
                        <a:rPr lang="en-US" altLang="zh-CN" sz="1500">
                          <a:effectLst/>
                        </a:rPr>
                        <a:t>2</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500">
                          <a:effectLst/>
                        </a:rPr>
                        <a:t>测试报告</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500" dirty="0">
                          <a:effectLst/>
                        </a:rPr>
                        <a:t>2020/05/22</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sz="1500">
                          <a:effectLst/>
                        </a:rPr>
                        <a:t>v1.0.1</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97031454"/>
                  </a:ext>
                </a:extLst>
              </a:tr>
              <a:tr h="743068">
                <a:tc>
                  <a:txBody>
                    <a:bodyPr/>
                    <a:lstStyle/>
                    <a:p>
                      <a:pPr fontAlgn="t"/>
                      <a:r>
                        <a:rPr lang="en-US" altLang="zh-CN" sz="1500">
                          <a:effectLst/>
                        </a:rPr>
                        <a:t>3</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500">
                          <a:effectLst/>
                        </a:rPr>
                        <a:t>软件问题报告</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500" dirty="0">
                          <a:effectLst/>
                        </a:rPr>
                        <a:t>2020/05/22</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sz="1500" dirty="0">
                          <a:effectLst/>
                        </a:rPr>
                        <a:t>v1.0.1</a:t>
                      </a:r>
                    </a:p>
                  </a:txBody>
                  <a:tcPr marL="77857" marR="77857" marT="38928" marB="3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80911092"/>
                  </a:ext>
                </a:extLst>
              </a:tr>
            </a:tbl>
          </a:graphicData>
        </a:graphic>
      </p:graphicFrame>
    </p:spTree>
    <p:extLst>
      <p:ext uri="{BB962C8B-B14F-4D97-AF65-F5344CB8AC3E}">
        <p14:creationId xmlns:p14="http://schemas.microsoft.com/office/powerpoint/2010/main" val="205642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5 </a:t>
            </a:r>
            <a:r>
              <a:rPr lang="zh-CN" altLang="en-US" dirty="0"/>
              <a:t>测试评审</a:t>
            </a:r>
          </a:p>
        </p:txBody>
      </p:sp>
      <p:graphicFrame>
        <p:nvGraphicFramePr>
          <p:cNvPr id="6" name="内容占位符 5">
            <a:extLst>
              <a:ext uri="{FF2B5EF4-FFF2-40B4-BE49-F238E27FC236}">
                <a16:creationId xmlns:a16="http://schemas.microsoft.com/office/drawing/2014/main" id="{BA1F0612-EC38-4E5D-B962-1AFDADA2FB6C}"/>
              </a:ext>
            </a:extLst>
          </p:cNvPr>
          <p:cNvGraphicFramePr>
            <a:graphicFrameLocks noGrp="1"/>
          </p:cNvGraphicFramePr>
          <p:nvPr>
            <p:ph idx="1"/>
            <p:extLst>
              <p:ext uri="{D42A27DB-BD31-4B8C-83A1-F6EECF244321}">
                <p14:modId xmlns:p14="http://schemas.microsoft.com/office/powerpoint/2010/main" val="2380553622"/>
              </p:ext>
            </p:extLst>
          </p:nvPr>
        </p:nvGraphicFramePr>
        <p:xfrm>
          <a:off x="7035281" y="363893"/>
          <a:ext cx="4954558" cy="2519266"/>
        </p:xfrm>
        <a:graphic>
          <a:graphicData uri="http://schemas.openxmlformats.org/drawingml/2006/table">
            <a:tbl>
              <a:tblPr/>
              <a:tblGrid>
                <a:gridCol w="707794">
                  <a:extLst>
                    <a:ext uri="{9D8B030D-6E8A-4147-A177-3AD203B41FA5}">
                      <a16:colId xmlns:a16="http://schemas.microsoft.com/office/drawing/2014/main" val="1476253655"/>
                    </a:ext>
                  </a:extLst>
                </a:gridCol>
                <a:gridCol w="707794">
                  <a:extLst>
                    <a:ext uri="{9D8B030D-6E8A-4147-A177-3AD203B41FA5}">
                      <a16:colId xmlns:a16="http://schemas.microsoft.com/office/drawing/2014/main" val="427827895"/>
                    </a:ext>
                  </a:extLst>
                </a:gridCol>
                <a:gridCol w="707794">
                  <a:extLst>
                    <a:ext uri="{9D8B030D-6E8A-4147-A177-3AD203B41FA5}">
                      <a16:colId xmlns:a16="http://schemas.microsoft.com/office/drawing/2014/main" val="3669746102"/>
                    </a:ext>
                  </a:extLst>
                </a:gridCol>
                <a:gridCol w="707794">
                  <a:extLst>
                    <a:ext uri="{9D8B030D-6E8A-4147-A177-3AD203B41FA5}">
                      <a16:colId xmlns:a16="http://schemas.microsoft.com/office/drawing/2014/main" val="573216609"/>
                    </a:ext>
                  </a:extLst>
                </a:gridCol>
                <a:gridCol w="707794">
                  <a:extLst>
                    <a:ext uri="{9D8B030D-6E8A-4147-A177-3AD203B41FA5}">
                      <a16:colId xmlns:a16="http://schemas.microsoft.com/office/drawing/2014/main" val="2627181233"/>
                    </a:ext>
                  </a:extLst>
                </a:gridCol>
                <a:gridCol w="707794">
                  <a:extLst>
                    <a:ext uri="{9D8B030D-6E8A-4147-A177-3AD203B41FA5}">
                      <a16:colId xmlns:a16="http://schemas.microsoft.com/office/drawing/2014/main" val="4259243486"/>
                    </a:ext>
                  </a:extLst>
                </a:gridCol>
                <a:gridCol w="707794">
                  <a:extLst>
                    <a:ext uri="{9D8B030D-6E8A-4147-A177-3AD203B41FA5}">
                      <a16:colId xmlns:a16="http://schemas.microsoft.com/office/drawing/2014/main" val="355393657"/>
                    </a:ext>
                  </a:extLst>
                </a:gridCol>
              </a:tblGrid>
              <a:tr h="1714441">
                <a:tc>
                  <a:txBody>
                    <a:bodyPr/>
                    <a:lstStyle/>
                    <a:p>
                      <a:pPr fontAlgn="t"/>
                      <a:r>
                        <a:rPr lang="zh-CN" altLang="en-US" sz="1100">
                          <a:effectLst/>
                        </a:rPr>
                        <a:t>本组产出的问题清单数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100" dirty="0">
                          <a:effectLst/>
                        </a:rPr>
                        <a:t>本组提出的问题总数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100">
                          <a:effectLst/>
                        </a:rPr>
                        <a:t>本组提出的文档问题总数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100">
                          <a:effectLst/>
                        </a:rPr>
                        <a:t>本组提出的程序问题总数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100">
                          <a:effectLst/>
                        </a:rPr>
                        <a:t>严重性为“严重”的问题总数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100">
                          <a:effectLst/>
                        </a:rPr>
                        <a:t>严重性为“中等”的问题总数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100">
                          <a:effectLst/>
                        </a:rPr>
                        <a:t>严重性为“轻微”的问题总数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49498710"/>
                  </a:ext>
                </a:extLst>
              </a:tr>
              <a:tr h="804825">
                <a:tc>
                  <a:txBody>
                    <a:bodyPr/>
                    <a:lstStyle/>
                    <a:p>
                      <a:pPr fontAlgn="t"/>
                      <a:r>
                        <a:rPr lang="en-US" altLang="zh-CN" sz="1100">
                          <a:effectLs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100" dirty="0">
                          <a:effectLst/>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100" dirty="0">
                          <a:effectLst/>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100">
                          <a:effectLst/>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100" dirty="0">
                          <a:effectLst/>
                        </a:rPr>
                        <a:t>5</a:t>
                      </a:r>
                    </a:p>
                    <a:p>
                      <a:pPr fontAlgn="t"/>
                      <a:r>
                        <a:rPr lang="zh-CN" altLang="en-US" sz="1100" dirty="0">
                          <a:effectLst/>
                        </a:rPr>
                        <a:t>（</a:t>
                      </a:r>
                      <a:r>
                        <a:rPr lang="en-US" altLang="zh-CN" sz="1100" dirty="0">
                          <a:effectLst/>
                        </a:rPr>
                        <a:t>6.0%</a:t>
                      </a:r>
                      <a:r>
                        <a:rPr lang="zh-CN" altLang="en-US" sz="1100"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100" dirty="0">
                          <a:effectLst/>
                        </a:rPr>
                        <a:t>37</a:t>
                      </a:r>
                      <a:r>
                        <a:rPr lang="zh-CN" altLang="en-US" sz="1100" dirty="0">
                          <a:effectLst/>
                        </a:rPr>
                        <a:t>（</a:t>
                      </a:r>
                      <a:r>
                        <a:rPr lang="en-US" altLang="zh-CN" sz="1100" dirty="0">
                          <a:effectLst/>
                        </a:rPr>
                        <a:t>44.6%</a:t>
                      </a:r>
                      <a:r>
                        <a:rPr lang="zh-CN" altLang="en-US" sz="1100"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100" dirty="0">
                          <a:effectLst/>
                        </a:rPr>
                        <a:t>41</a:t>
                      </a:r>
                      <a:r>
                        <a:rPr lang="zh-CN" altLang="en-US" sz="1100" dirty="0">
                          <a:effectLst/>
                        </a:rPr>
                        <a:t>（</a:t>
                      </a:r>
                      <a:r>
                        <a:rPr lang="en-US" altLang="zh-CN" sz="1100" dirty="0">
                          <a:effectLst/>
                        </a:rPr>
                        <a:t>49.4%</a:t>
                      </a:r>
                      <a:r>
                        <a:rPr lang="zh-CN" altLang="en-US" sz="1100"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4958358"/>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8" y="2285999"/>
            <a:ext cx="5663684" cy="4208107"/>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如何进行评审过程，保证评审质量</a:t>
            </a:r>
            <a:endParaRPr lang="en-US" altLang="zh-CN" dirty="0"/>
          </a:p>
          <a:p>
            <a:pPr lvl="1"/>
            <a:r>
              <a:rPr lang="zh-CN" altLang="en-US" i="0" dirty="0"/>
              <a:t>有了需求评审的经验，结合本次任务特点，我们首先对任务进行了划分，然后将每一块内容具体分配到各小组中，保证评审的完备性。各组独立进行相应模块的评审，然后最终在小组会议中进行探讨，以保证最终评审意见的质量。</a:t>
            </a:r>
          </a:p>
          <a:p>
            <a:r>
              <a:rPr lang="zh-CN" altLang="en-US" dirty="0"/>
              <a:t>收获</a:t>
            </a:r>
          </a:p>
          <a:p>
            <a:pPr lvl="1"/>
            <a:r>
              <a:rPr lang="zh-CN" altLang="en-US" i="0" dirty="0"/>
              <a:t>需要使用一套规范化的专业语言来保证测试流程的无二义性。</a:t>
            </a:r>
            <a:endParaRPr lang="en-US" altLang="zh-CN" i="0" dirty="0"/>
          </a:p>
          <a:p>
            <a:pPr lvl="1"/>
            <a:r>
              <a:rPr lang="zh-CN" altLang="en-US" i="0" dirty="0"/>
              <a:t>在进行测试时，需要对不确定因素进行明确，清除测试中可能出现的噪音，以免测试结果受到影响。</a:t>
            </a:r>
          </a:p>
          <a:p>
            <a:endParaRPr lang="zh-CN" altLang="en-US" dirty="0"/>
          </a:p>
        </p:txBody>
      </p:sp>
      <p:graphicFrame>
        <p:nvGraphicFramePr>
          <p:cNvPr id="9" name="表格 8">
            <a:extLst>
              <a:ext uri="{FF2B5EF4-FFF2-40B4-BE49-F238E27FC236}">
                <a16:creationId xmlns:a16="http://schemas.microsoft.com/office/drawing/2014/main" id="{E5688D2B-CE96-460E-9E38-D66C480E45CB}"/>
              </a:ext>
            </a:extLst>
          </p:cNvPr>
          <p:cNvGraphicFramePr>
            <a:graphicFrameLocks noGrp="1"/>
          </p:cNvGraphicFramePr>
          <p:nvPr>
            <p:extLst>
              <p:ext uri="{D42A27DB-BD31-4B8C-83A1-F6EECF244321}">
                <p14:modId xmlns:p14="http://schemas.microsoft.com/office/powerpoint/2010/main" val="491751306"/>
              </p:ext>
            </p:extLst>
          </p:nvPr>
        </p:nvGraphicFramePr>
        <p:xfrm>
          <a:off x="7035281" y="2997458"/>
          <a:ext cx="5075854" cy="3900671"/>
        </p:xfrm>
        <a:graphic>
          <a:graphicData uri="http://schemas.openxmlformats.org/drawingml/2006/table">
            <a:tbl>
              <a:tblPr/>
              <a:tblGrid>
                <a:gridCol w="665250">
                  <a:extLst>
                    <a:ext uri="{9D8B030D-6E8A-4147-A177-3AD203B41FA5}">
                      <a16:colId xmlns:a16="http://schemas.microsoft.com/office/drawing/2014/main" val="3121619567"/>
                    </a:ext>
                  </a:extLst>
                </a:gridCol>
                <a:gridCol w="332624">
                  <a:extLst>
                    <a:ext uri="{9D8B030D-6E8A-4147-A177-3AD203B41FA5}">
                      <a16:colId xmlns:a16="http://schemas.microsoft.com/office/drawing/2014/main" val="4285311134"/>
                    </a:ext>
                  </a:extLst>
                </a:gridCol>
                <a:gridCol w="372541">
                  <a:extLst>
                    <a:ext uri="{9D8B030D-6E8A-4147-A177-3AD203B41FA5}">
                      <a16:colId xmlns:a16="http://schemas.microsoft.com/office/drawing/2014/main" val="795152530"/>
                    </a:ext>
                  </a:extLst>
                </a:gridCol>
                <a:gridCol w="379191">
                  <a:extLst>
                    <a:ext uri="{9D8B030D-6E8A-4147-A177-3AD203B41FA5}">
                      <a16:colId xmlns:a16="http://schemas.microsoft.com/office/drawing/2014/main" val="221319673"/>
                    </a:ext>
                  </a:extLst>
                </a:gridCol>
                <a:gridCol w="332624">
                  <a:extLst>
                    <a:ext uri="{9D8B030D-6E8A-4147-A177-3AD203B41FA5}">
                      <a16:colId xmlns:a16="http://schemas.microsoft.com/office/drawing/2014/main" val="1605131100"/>
                    </a:ext>
                  </a:extLst>
                </a:gridCol>
                <a:gridCol w="665250">
                  <a:extLst>
                    <a:ext uri="{9D8B030D-6E8A-4147-A177-3AD203B41FA5}">
                      <a16:colId xmlns:a16="http://schemas.microsoft.com/office/drawing/2014/main" val="179421004"/>
                    </a:ext>
                  </a:extLst>
                </a:gridCol>
                <a:gridCol w="665250">
                  <a:extLst>
                    <a:ext uri="{9D8B030D-6E8A-4147-A177-3AD203B41FA5}">
                      <a16:colId xmlns:a16="http://schemas.microsoft.com/office/drawing/2014/main" val="916575948"/>
                    </a:ext>
                  </a:extLst>
                </a:gridCol>
                <a:gridCol w="332624">
                  <a:extLst>
                    <a:ext uri="{9D8B030D-6E8A-4147-A177-3AD203B41FA5}">
                      <a16:colId xmlns:a16="http://schemas.microsoft.com/office/drawing/2014/main" val="1268277026"/>
                    </a:ext>
                  </a:extLst>
                </a:gridCol>
                <a:gridCol w="665250">
                  <a:extLst>
                    <a:ext uri="{9D8B030D-6E8A-4147-A177-3AD203B41FA5}">
                      <a16:colId xmlns:a16="http://schemas.microsoft.com/office/drawing/2014/main" val="703591153"/>
                    </a:ext>
                  </a:extLst>
                </a:gridCol>
                <a:gridCol w="665250">
                  <a:extLst>
                    <a:ext uri="{9D8B030D-6E8A-4147-A177-3AD203B41FA5}">
                      <a16:colId xmlns:a16="http://schemas.microsoft.com/office/drawing/2014/main" val="101978642"/>
                    </a:ext>
                  </a:extLst>
                </a:gridCol>
              </a:tblGrid>
              <a:tr h="1057611">
                <a:tc>
                  <a:txBody>
                    <a:bodyPr/>
                    <a:lstStyle/>
                    <a:p>
                      <a:pPr fontAlgn="t"/>
                      <a:r>
                        <a:rPr lang="zh-CN" altLang="en-US" sz="1100">
                          <a:effectLst/>
                        </a:rPr>
                        <a:t>别组产出的问题清单数</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3">
                  <a:txBody>
                    <a:bodyPr/>
                    <a:lstStyle/>
                    <a:p>
                      <a:pPr fontAlgn="t"/>
                      <a:r>
                        <a:rPr lang="zh-CN" altLang="en-US" sz="1100">
                          <a:effectLst/>
                        </a:rPr>
                        <a:t>别组提出的问题总数</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3">
                  <a:txBody>
                    <a:bodyPr/>
                    <a:lstStyle/>
                    <a:p>
                      <a:pPr fontAlgn="t"/>
                      <a:r>
                        <a:rPr lang="zh-CN" altLang="en-US" sz="1100">
                          <a:effectLst/>
                        </a:rPr>
                        <a:t>严重性为“中”以上的问题总数</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3">
                  <a:txBody>
                    <a:bodyPr/>
                    <a:lstStyle/>
                    <a:p>
                      <a:pPr fontAlgn="t"/>
                      <a:r>
                        <a:rPr lang="zh-CN" altLang="en-US" sz="1100" dirty="0">
                          <a:effectLst/>
                        </a:rPr>
                        <a:t>本组接受并修改的问题数以及占比</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59854613"/>
                  </a:ext>
                </a:extLst>
              </a:tr>
              <a:tr h="710765">
                <a:tc rowSpan="4">
                  <a:txBody>
                    <a:bodyPr/>
                    <a:lstStyle/>
                    <a:p>
                      <a:pPr fontAlgn="t"/>
                      <a:r>
                        <a:rPr lang="en-US" altLang="zh-CN" sz="1100">
                          <a:effectLst/>
                        </a:rPr>
                        <a:t>4</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fontAlgn="t"/>
                      <a:r>
                        <a:rPr lang="en-US" altLang="zh-CN" sz="1100">
                          <a:effectLst/>
                        </a:rPr>
                        <a:t>57</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C</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18</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fontAlgn="t"/>
                      <a:r>
                        <a:rPr lang="en-US" altLang="zh-CN" sz="1100" dirty="0">
                          <a:effectLst/>
                        </a:rPr>
                        <a:t>21</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C</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dirty="0">
                          <a:effectLst/>
                        </a:rPr>
                        <a:t>7</a:t>
                      </a:r>
                      <a:r>
                        <a:rPr lang="zh-CN" altLang="en-US" sz="1100" dirty="0">
                          <a:effectLst/>
                        </a:rPr>
                        <a:t>（</a:t>
                      </a:r>
                      <a:r>
                        <a:rPr lang="en-US" altLang="zh-CN" sz="1100" dirty="0">
                          <a:effectLst/>
                        </a:rPr>
                        <a:t>38.9%</a:t>
                      </a:r>
                      <a:r>
                        <a:rPr lang="zh-CN" altLang="en-US" sz="1100" dirty="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fontAlgn="t"/>
                      <a:r>
                        <a:rPr lang="en-US" altLang="zh-CN" sz="1100">
                          <a:effectLst/>
                        </a:rPr>
                        <a:t>44</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C</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15</a:t>
                      </a:r>
                      <a:r>
                        <a:rPr lang="zh-CN" altLang="en-US" sz="1100">
                          <a:effectLst/>
                        </a:rPr>
                        <a:t>（</a:t>
                      </a:r>
                      <a:r>
                        <a:rPr lang="en-US" altLang="zh-CN" sz="1100">
                          <a:effectLst/>
                        </a:rPr>
                        <a:t>83.3%</a:t>
                      </a:r>
                      <a:r>
                        <a:rPr lang="zh-CN" altLang="en-US" sz="11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58491935"/>
                  </a:ext>
                </a:extLst>
              </a:tr>
              <a:tr h="710765">
                <a:tc vMerge="1">
                  <a:txBody>
                    <a:bodyPr/>
                    <a:lstStyle/>
                    <a:p>
                      <a:endParaRPr lang="zh-CN" altLang="en-US"/>
                    </a:p>
                  </a:txBody>
                  <a:tcPr/>
                </a:tc>
                <a:tc vMerge="1">
                  <a:txBody>
                    <a:bodyPr/>
                    <a:lstStyle/>
                    <a:p>
                      <a:endParaRPr lang="zh-CN" altLang="en-US"/>
                    </a:p>
                  </a:txBody>
                  <a:tcPr/>
                </a:tc>
                <a:tc>
                  <a:txBody>
                    <a:bodyPr/>
                    <a:lstStyle/>
                    <a:p>
                      <a:pPr fontAlgn="t"/>
                      <a:r>
                        <a:rPr lang="en-US" sz="1100">
                          <a:effectLst/>
                        </a:rPr>
                        <a:t>D</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18</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zh-CN" altLang="en-US"/>
                    </a:p>
                  </a:txBody>
                  <a:tcPr/>
                </a:tc>
                <a:tc>
                  <a:txBody>
                    <a:bodyPr/>
                    <a:lstStyle/>
                    <a:p>
                      <a:pPr fontAlgn="t"/>
                      <a:r>
                        <a:rPr lang="en-US" sz="1100">
                          <a:effectLst/>
                        </a:rPr>
                        <a:t>D</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4</a:t>
                      </a:r>
                      <a:r>
                        <a:rPr lang="zh-CN" altLang="en-US" sz="1100">
                          <a:effectLst/>
                        </a:rPr>
                        <a:t>（</a:t>
                      </a:r>
                      <a:r>
                        <a:rPr lang="en-US" altLang="zh-CN" sz="1100">
                          <a:effectLst/>
                        </a:rPr>
                        <a:t>22.2%</a:t>
                      </a:r>
                      <a:r>
                        <a:rPr lang="zh-CN" altLang="en-US" sz="11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zh-CN" altLang="en-US"/>
                    </a:p>
                  </a:txBody>
                  <a:tcPr/>
                </a:tc>
                <a:tc>
                  <a:txBody>
                    <a:bodyPr/>
                    <a:lstStyle/>
                    <a:p>
                      <a:pPr fontAlgn="t"/>
                      <a:r>
                        <a:rPr lang="en-US" sz="1100">
                          <a:effectLst/>
                        </a:rPr>
                        <a:t>D</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15</a:t>
                      </a:r>
                      <a:r>
                        <a:rPr lang="zh-CN" altLang="en-US" sz="1100">
                          <a:effectLst/>
                        </a:rPr>
                        <a:t>（</a:t>
                      </a:r>
                      <a:r>
                        <a:rPr lang="en-US" altLang="zh-CN" sz="1100">
                          <a:effectLst/>
                        </a:rPr>
                        <a:t>83.3%</a:t>
                      </a:r>
                      <a:r>
                        <a:rPr lang="zh-CN" altLang="en-US" sz="11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1628381"/>
                  </a:ext>
                </a:extLst>
              </a:tr>
              <a:tr h="710765">
                <a:tc vMerge="1">
                  <a:txBody>
                    <a:bodyPr/>
                    <a:lstStyle/>
                    <a:p>
                      <a:endParaRPr lang="zh-CN" altLang="en-US"/>
                    </a:p>
                  </a:txBody>
                  <a:tcPr/>
                </a:tc>
                <a:tc vMerge="1">
                  <a:txBody>
                    <a:bodyPr/>
                    <a:lstStyle/>
                    <a:p>
                      <a:endParaRPr lang="zh-CN" altLang="en-US"/>
                    </a:p>
                  </a:txBody>
                  <a:tcPr/>
                </a:tc>
                <a:tc>
                  <a:txBody>
                    <a:bodyPr/>
                    <a:lstStyle/>
                    <a:p>
                      <a:pPr fontAlgn="t"/>
                      <a:r>
                        <a:rPr lang="en-US" sz="1100">
                          <a:effectLst/>
                        </a:rPr>
                        <a:t>E</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4</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zh-CN" altLang="en-US"/>
                    </a:p>
                  </a:txBody>
                  <a:tcPr/>
                </a:tc>
                <a:tc>
                  <a:txBody>
                    <a:bodyPr/>
                    <a:lstStyle/>
                    <a:p>
                      <a:pPr fontAlgn="t"/>
                      <a:r>
                        <a:rPr lang="en-US" sz="1100">
                          <a:effectLst/>
                        </a:rPr>
                        <a:t>E</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2</a:t>
                      </a:r>
                      <a:r>
                        <a:rPr lang="zh-CN" altLang="en-US" sz="1100">
                          <a:effectLst/>
                        </a:rPr>
                        <a:t>（</a:t>
                      </a:r>
                      <a:r>
                        <a:rPr lang="en-US" altLang="zh-CN" sz="1100">
                          <a:effectLst/>
                        </a:rPr>
                        <a:t>50.0%</a:t>
                      </a:r>
                      <a:r>
                        <a:rPr lang="zh-CN" altLang="en-US" sz="11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zh-CN" altLang="en-US"/>
                    </a:p>
                  </a:txBody>
                  <a:tcPr/>
                </a:tc>
                <a:tc>
                  <a:txBody>
                    <a:bodyPr/>
                    <a:lstStyle/>
                    <a:p>
                      <a:pPr fontAlgn="t"/>
                      <a:r>
                        <a:rPr lang="en-US" sz="1100">
                          <a:effectLst/>
                        </a:rPr>
                        <a:t>E</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dirty="0">
                          <a:effectLst/>
                        </a:rPr>
                        <a:t>4</a:t>
                      </a:r>
                      <a:r>
                        <a:rPr lang="zh-CN" altLang="en-US" sz="1100" dirty="0">
                          <a:effectLst/>
                        </a:rPr>
                        <a:t>（</a:t>
                      </a:r>
                      <a:r>
                        <a:rPr lang="en-US" altLang="zh-CN" sz="1100" dirty="0">
                          <a:effectLst/>
                        </a:rPr>
                        <a:t>100.0%</a:t>
                      </a:r>
                      <a:r>
                        <a:rPr lang="zh-CN" altLang="en-US" sz="1100" dirty="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1533867"/>
                  </a:ext>
                </a:extLst>
              </a:tr>
              <a:tr h="710765">
                <a:tc vMerge="1">
                  <a:txBody>
                    <a:bodyPr/>
                    <a:lstStyle/>
                    <a:p>
                      <a:endParaRPr lang="zh-CN" altLang="en-US"/>
                    </a:p>
                  </a:txBody>
                  <a:tcPr/>
                </a:tc>
                <a:tc vMerge="1">
                  <a:txBody>
                    <a:bodyPr/>
                    <a:lstStyle/>
                    <a:p>
                      <a:endParaRPr lang="zh-CN" altLang="en-US"/>
                    </a:p>
                  </a:txBody>
                  <a:tcPr/>
                </a:tc>
                <a:tc>
                  <a:txBody>
                    <a:bodyPr/>
                    <a:lstStyle/>
                    <a:p>
                      <a:pPr fontAlgn="t"/>
                      <a:r>
                        <a:rPr lang="en-US" sz="1100">
                          <a:effectLst/>
                        </a:rPr>
                        <a:t>F</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17</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zh-CN" altLang="en-US"/>
                    </a:p>
                  </a:txBody>
                  <a:tcPr/>
                </a:tc>
                <a:tc>
                  <a:txBody>
                    <a:bodyPr/>
                    <a:lstStyle/>
                    <a:p>
                      <a:pPr fontAlgn="t"/>
                      <a:r>
                        <a:rPr lang="en-US" sz="1100">
                          <a:effectLst/>
                        </a:rPr>
                        <a:t>F</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a:effectLst/>
                        </a:rPr>
                        <a:t>8</a:t>
                      </a:r>
                      <a:r>
                        <a:rPr lang="zh-CN" altLang="en-US" sz="1100">
                          <a:effectLst/>
                        </a:rPr>
                        <a:t>（</a:t>
                      </a:r>
                      <a:r>
                        <a:rPr lang="en-US" altLang="zh-CN" sz="1100">
                          <a:effectLst/>
                        </a:rPr>
                        <a:t>47.1%</a:t>
                      </a:r>
                      <a:r>
                        <a:rPr lang="zh-CN" altLang="en-US" sz="11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zh-CN" altLang="en-US"/>
                    </a:p>
                  </a:txBody>
                  <a:tcPr/>
                </a:tc>
                <a:tc>
                  <a:txBody>
                    <a:bodyPr/>
                    <a:lstStyle/>
                    <a:p>
                      <a:pPr fontAlgn="t"/>
                      <a:r>
                        <a:rPr lang="en-US" sz="1100">
                          <a:effectLst/>
                        </a:rPr>
                        <a:t>F</a:t>
                      </a:r>
                      <a:r>
                        <a:rPr lang="zh-CN" altLang="en-US" sz="11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100" dirty="0">
                          <a:effectLst/>
                        </a:rPr>
                        <a:t>10</a:t>
                      </a:r>
                      <a:r>
                        <a:rPr lang="zh-CN" altLang="en-US" sz="1100" dirty="0">
                          <a:effectLst/>
                        </a:rPr>
                        <a:t>（</a:t>
                      </a:r>
                      <a:r>
                        <a:rPr lang="en-US" altLang="zh-CN" sz="1100" dirty="0">
                          <a:effectLst/>
                        </a:rPr>
                        <a:t>58.8%</a:t>
                      </a:r>
                      <a:r>
                        <a:rPr lang="zh-CN" altLang="en-US" sz="1100" dirty="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77304973"/>
                  </a:ext>
                </a:extLst>
              </a:tr>
            </a:tbl>
          </a:graphicData>
        </a:graphic>
      </p:graphicFrame>
    </p:spTree>
    <p:extLst>
      <p:ext uri="{BB962C8B-B14F-4D97-AF65-F5344CB8AC3E}">
        <p14:creationId xmlns:p14="http://schemas.microsoft.com/office/powerpoint/2010/main" val="54372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6 </a:t>
            </a:r>
            <a:r>
              <a:rPr lang="zh-CN" altLang="en-US" dirty="0"/>
              <a:t>项目进度管理</a:t>
            </a:r>
          </a:p>
        </p:txBody>
      </p:sp>
      <p:graphicFrame>
        <p:nvGraphicFramePr>
          <p:cNvPr id="7" name="内容占位符 6">
            <a:extLst>
              <a:ext uri="{FF2B5EF4-FFF2-40B4-BE49-F238E27FC236}">
                <a16:creationId xmlns:a16="http://schemas.microsoft.com/office/drawing/2014/main" id="{186484F3-4D46-44C7-95EA-567172DE7788}"/>
              </a:ext>
            </a:extLst>
          </p:cNvPr>
          <p:cNvGraphicFramePr>
            <a:graphicFrameLocks noGrp="1"/>
          </p:cNvGraphicFramePr>
          <p:nvPr>
            <p:ph idx="1"/>
            <p:extLst>
              <p:ext uri="{D42A27DB-BD31-4B8C-83A1-F6EECF244321}">
                <p14:modId xmlns:p14="http://schemas.microsoft.com/office/powerpoint/2010/main" val="2443395404"/>
              </p:ext>
            </p:extLst>
          </p:nvPr>
        </p:nvGraphicFramePr>
        <p:xfrm>
          <a:off x="7240556" y="0"/>
          <a:ext cx="4842588" cy="6981104"/>
        </p:xfrm>
        <a:graphic>
          <a:graphicData uri="http://schemas.openxmlformats.org/drawingml/2006/table">
            <a:tbl>
              <a:tblPr/>
              <a:tblGrid>
                <a:gridCol w="810392">
                  <a:extLst>
                    <a:ext uri="{9D8B030D-6E8A-4147-A177-3AD203B41FA5}">
                      <a16:colId xmlns:a16="http://schemas.microsoft.com/office/drawing/2014/main" val="3462919899"/>
                    </a:ext>
                  </a:extLst>
                </a:gridCol>
                <a:gridCol w="1798676">
                  <a:extLst>
                    <a:ext uri="{9D8B030D-6E8A-4147-A177-3AD203B41FA5}">
                      <a16:colId xmlns:a16="http://schemas.microsoft.com/office/drawing/2014/main" val="896558102"/>
                    </a:ext>
                  </a:extLst>
                </a:gridCol>
                <a:gridCol w="1185941">
                  <a:extLst>
                    <a:ext uri="{9D8B030D-6E8A-4147-A177-3AD203B41FA5}">
                      <a16:colId xmlns:a16="http://schemas.microsoft.com/office/drawing/2014/main" val="2455311351"/>
                    </a:ext>
                  </a:extLst>
                </a:gridCol>
                <a:gridCol w="1047579">
                  <a:extLst>
                    <a:ext uri="{9D8B030D-6E8A-4147-A177-3AD203B41FA5}">
                      <a16:colId xmlns:a16="http://schemas.microsoft.com/office/drawing/2014/main" val="1086803692"/>
                    </a:ext>
                  </a:extLst>
                </a:gridCol>
              </a:tblGrid>
              <a:tr h="627751">
                <a:tc>
                  <a:txBody>
                    <a:bodyPr/>
                    <a:lstStyle/>
                    <a:p>
                      <a:pPr fontAlgn="t"/>
                      <a:r>
                        <a:rPr lang="zh-CN" altLang="en-US" sz="1050">
                          <a:effectLst/>
                        </a:rPr>
                        <a:t>  </a:t>
                      </a:r>
                    </a:p>
                    <a:p>
                      <a:pPr fontAlgn="t"/>
                      <a:r>
                        <a:rPr lang="zh-CN" altLang="en-US" sz="1050">
                          <a:effectLst/>
                        </a:rPr>
                        <a:t>项目计划版本号</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变更情况</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变更原因</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时间</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19182748"/>
                  </a:ext>
                </a:extLst>
              </a:tr>
              <a:tr h="856884">
                <a:tc>
                  <a:txBody>
                    <a:bodyPr/>
                    <a:lstStyle/>
                    <a:p>
                      <a:pPr fontAlgn="t"/>
                      <a:r>
                        <a:rPr lang="en-US" sz="1050">
                          <a:effectLst/>
                        </a:rPr>
                        <a:t>  </a:t>
                      </a:r>
                    </a:p>
                    <a:p>
                      <a:pPr fontAlgn="t"/>
                      <a:r>
                        <a:rPr lang="en-US" sz="1050">
                          <a:effectLst/>
                        </a:rPr>
                        <a:t>V1.0.0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大致对本学期的各个阶段进行划分，并更新项目计划与需求分析阶段的部分完成情况内容</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无</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20200327</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70372029"/>
                  </a:ext>
                </a:extLst>
              </a:tr>
              <a:tr h="780067">
                <a:tc>
                  <a:txBody>
                    <a:bodyPr/>
                    <a:lstStyle/>
                    <a:p>
                      <a:pPr fontAlgn="t"/>
                      <a:r>
                        <a:rPr lang="en-US" sz="1050">
                          <a:effectLst/>
                        </a:rPr>
                        <a:t>  </a:t>
                      </a:r>
                    </a:p>
                    <a:p>
                      <a:pPr fontAlgn="t"/>
                      <a:r>
                        <a:rPr lang="en-US" sz="1050">
                          <a:effectLst/>
                        </a:rPr>
                        <a:t>V2.0.0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补全第一版中的项目计划阶段的工作，补全实验</a:t>
                      </a:r>
                      <a:r>
                        <a:rPr lang="en-US" altLang="zh-CN" sz="1050">
                          <a:effectLst/>
                        </a:rPr>
                        <a:t>6-8</a:t>
                      </a:r>
                      <a:r>
                        <a:rPr lang="zh-CN" altLang="en-US" sz="1050">
                          <a:effectLst/>
                        </a:rPr>
                        <a:t>的工作</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补全上一版本未统计全的任务情况，定期更新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20200403</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31066697"/>
                  </a:ext>
                </a:extLst>
              </a:tr>
              <a:tr h="475435">
                <a:tc>
                  <a:txBody>
                    <a:bodyPr/>
                    <a:lstStyle/>
                    <a:p>
                      <a:pPr fontAlgn="t"/>
                      <a:r>
                        <a:rPr lang="en-US" sz="1050">
                          <a:effectLst/>
                        </a:rPr>
                        <a:t>  </a:t>
                      </a:r>
                    </a:p>
                    <a:p>
                      <a:pPr fontAlgn="t"/>
                      <a:r>
                        <a:rPr lang="en-US" sz="1050">
                          <a:effectLst/>
                        </a:rPr>
                        <a:t>V3.0.0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填写本周实际工作进度</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20200410</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623225"/>
                  </a:ext>
                </a:extLst>
              </a:tr>
              <a:tr h="475435">
                <a:tc>
                  <a:txBody>
                    <a:bodyPr/>
                    <a:lstStyle/>
                    <a:p>
                      <a:pPr fontAlgn="t"/>
                      <a:r>
                        <a:rPr lang="en-US" sz="1050">
                          <a:effectLst/>
                        </a:rPr>
                        <a:t>  </a:t>
                      </a:r>
                    </a:p>
                    <a:p>
                      <a:pPr fontAlgn="t"/>
                      <a:r>
                        <a:rPr lang="en-US" sz="1050">
                          <a:effectLst/>
                        </a:rPr>
                        <a:t>V4.0.0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填写本周实际工作进度</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20200417</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94183153"/>
                  </a:ext>
                </a:extLst>
              </a:tr>
              <a:tr h="475435">
                <a:tc>
                  <a:txBody>
                    <a:bodyPr/>
                    <a:lstStyle/>
                    <a:p>
                      <a:pPr fontAlgn="t"/>
                      <a:r>
                        <a:rPr lang="en-US" sz="1050">
                          <a:effectLst/>
                        </a:rPr>
                        <a:t>  </a:t>
                      </a:r>
                    </a:p>
                    <a:p>
                      <a:pPr fontAlgn="t"/>
                      <a:r>
                        <a:rPr lang="en-US" sz="1050">
                          <a:effectLst/>
                        </a:rPr>
                        <a:t>V5.0.0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填写本周实际工作进度</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20200424</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8614004"/>
                  </a:ext>
                </a:extLst>
              </a:tr>
              <a:tr h="780067">
                <a:tc>
                  <a:txBody>
                    <a:bodyPr/>
                    <a:lstStyle/>
                    <a:p>
                      <a:pPr fontAlgn="t"/>
                      <a:r>
                        <a:rPr lang="en-US" sz="1050">
                          <a:effectLst/>
                        </a:rPr>
                        <a:t>  </a:t>
                      </a:r>
                    </a:p>
                    <a:p>
                      <a:pPr fontAlgn="t"/>
                      <a:r>
                        <a:rPr lang="en-US" sz="1050">
                          <a:effectLst/>
                        </a:rPr>
                        <a:t>V6.0.0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补充基线，填写本周实际工作进度</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按老师要求对基线进行补充，定期更新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20200508</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6722944"/>
                  </a:ext>
                </a:extLst>
              </a:tr>
              <a:tr h="475435">
                <a:tc>
                  <a:txBody>
                    <a:bodyPr/>
                    <a:lstStyle/>
                    <a:p>
                      <a:pPr fontAlgn="t"/>
                      <a:r>
                        <a:rPr lang="en-US" sz="1050">
                          <a:effectLst/>
                        </a:rPr>
                        <a:t>  </a:t>
                      </a:r>
                    </a:p>
                    <a:p>
                      <a:pPr fontAlgn="t"/>
                      <a:r>
                        <a:rPr lang="en-US" sz="1050">
                          <a:effectLst/>
                        </a:rPr>
                        <a:t>V7.0.0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zh-CN" altLang="en-US" sz="1050" dirty="0">
                          <a:effectLst/>
                        </a:rPr>
                        <a:t>填写本周实际工作进度</a:t>
                      </a:r>
                    </a:p>
                    <a:p>
                      <a:pPr fontAlgn="t"/>
                      <a:r>
                        <a:rPr lang="zh-CN" altLang="en-US"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20200516</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9312291"/>
                  </a:ext>
                </a:extLst>
              </a:tr>
              <a:tr h="475435">
                <a:tc>
                  <a:txBody>
                    <a:bodyPr/>
                    <a:lstStyle/>
                    <a:p>
                      <a:pPr fontAlgn="t"/>
                      <a:r>
                        <a:rPr lang="en-US" sz="1050">
                          <a:effectLst/>
                        </a:rPr>
                        <a:t>  </a:t>
                      </a:r>
                    </a:p>
                    <a:p>
                      <a:pPr fontAlgn="t"/>
                      <a:r>
                        <a:rPr lang="en-US" sz="1050">
                          <a:effectLst/>
                        </a:rPr>
                        <a:t>V8.0.0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填写本周实际工作进度</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20200522</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24569093"/>
                  </a:ext>
                </a:extLst>
              </a:tr>
              <a:tr h="475435">
                <a:tc>
                  <a:txBody>
                    <a:bodyPr/>
                    <a:lstStyle/>
                    <a:p>
                      <a:pPr fontAlgn="t"/>
                      <a:r>
                        <a:rPr lang="en-US" sz="1050">
                          <a:effectLst/>
                        </a:rPr>
                        <a:t>  </a:t>
                      </a:r>
                    </a:p>
                    <a:p>
                      <a:pPr fontAlgn="t"/>
                      <a:r>
                        <a:rPr lang="en-US" sz="1050">
                          <a:effectLst/>
                        </a:rPr>
                        <a:t>V9.0.0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填写本周实际工作进度</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定期更新</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dirty="0">
                          <a:effectLst/>
                        </a:rPr>
                        <a:t>20200604</a:t>
                      </a:r>
                    </a:p>
                    <a:p>
                      <a:pPr fontAlgn="t"/>
                      <a:r>
                        <a:rPr lang="en-US" altLang="zh-CN"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58537907"/>
                  </a:ext>
                </a:extLst>
              </a:tr>
              <a:tr h="780067">
                <a:tc>
                  <a:txBody>
                    <a:bodyPr/>
                    <a:lstStyle/>
                    <a:p>
                      <a:pPr fontAlgn="t"/>
                      <a:r>
                        <a:rPr lang="en-US" sz="1050">
                          <a:effectLst/>
                        </a:rPr>
                        <a:t>  </a:t>
                      </a:r>
                    </a:p>
                    <a:p>
                      <a:pPr fontAlgn="t"/>
                      <a:r>
                        <a:rPr lang="en-US" sz="1050">
                          <a:effectLst/>
                        </a:rPr>
                        <a:t>V9.1.0</a:t>
                      </a:r>
                    </a:p>
                    <a:p>
                      <a:pPr fontAlgn="t"/>
                      <a:r>
                        <a:rPr 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  </a:t>
                      </a:r>
                    </a:p>
                    <a:p>
                      <a:pPr fontAlgn="t"/>
                      <a:r>
                        <a:rPr lang="zh-CN" altLang="en-US" sz="1050">
                          <a:effectLst/>
                        </a:rPr>
                        <a:t>对软件开发阶段与测试分析阶段统计滞后的任务进行调整，使其更符合实际情况</a:t>
                      </a:r>
                    </a:p>
                    <a:p>
                      <a:pPr fontAlgn="t"/>
                      <a:r>
                        <a:rPr lang="zh-CN" altLang="en-US" sz="105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zh-CN" altLang="en-US" sz="1050" dirty="0">
                          <a:effectLst/>
                        </a:rPr>
                        <a:t>按老师要求对填写不准确的任务进行重新划分</a:t>
                      </a:r>
                    </a:p>
                    <a:p>
                      <a:pPr fontAlgn="t"/>
                      <a:r>
                        <a:rPr lang="zh-CN" altLang="en-US" sz="1050" dirty="0">
                          <a:effectLst/>
                        </a:rPr>
                        <a:t>  </a:t>
                      </a: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  </a:t>
                      </a:r>
                    </a:p>
                    <a:p>
                      <a:pPr fontAlgn="t"/>
                      <a:r>
                        <a:rPr lang="en-US" altLang="zh-CN" sz="1050">
                          <a:effectLst/>
                        </a:rPr>
                        <a:t>20200609</a:t>
                      </a:r>
                      <a:endParaRPr lang="en-US" altLang="zh-CN" sz="1050" dirty="0">
                        <a:effectLst/>
                      </a:endParaRPr>
                    </a:p>
                    <a:p>
                      <a:pPr fontAlgn="t"/>
                      <a:r>
                        <a:rPr lang="en-US" altLang="zh-CN" sz="1050" dirty="0">
                          <a:effectLst/>
                        </a:rPr>
                        <a:t>  </a:t>
                      </a:r>
                    </a:p>
                    <a:p>
                      <a:pPr fontAlgn="t"/>
                      <a:br>
                        <a:rPr lang="en-US" altLang="zh-CN" sz="1050" dirty="0">
                          <a:effectLst/>
                        </a:rPr>
                      </a:br>
                      <a:endParaRPr lang="en-US" altLang="zh-CN" sz="1050" dirty="0">
                        <a:effectLst/>
                      </a:endParaRPr>
                    </a:p>
                  </a:txBody>
                  <a:tcPr marL="20349" marR="20349" marT="10174" marB="10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1103440"/>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8" y="2285999"/>
            <a:ext cx="5663684" cy="4208107"/>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组内交流</a:t>
            </a:r>
            <a:endParaRPr lang="en-US" altLang="zh-CN" dirty="0"/>
          </a:p>
          <a:p>
            <a:pPr lvl="1"/>
            <a:r>
              <a:rPr lang="zh-CN" altLang="en-US" i="0" dirty="0"/>
              <a:t>前期组内依赖组长进行任务分配与进度推进，在组长特殊情况暂离时，缺乏组内交流与任务推进的积极性，一定程度上导致了开发与测试阶段工作量大。之后刘子渊同学也辅助参与到了任务分配与推进中，并通过每晚小型会议的方式（开发与整合阶段）汇报各自进展，督促成员工作并提供交流环境，有效提高了工作效率。</a:t>
            </a:r>
          </a:p>
          <a:p>
            <a:r>
              <a:rPr lang="zh-CN" altLang="en-US" dirty="0"/>
              <a:t>每周定期的任务记录更新</a:t>
            </a:r>
            <a:endParaRPr lang="en-US" altLang="zh-CN" dirty="0"/>
          </a:p>
          <a:p>
            <a:pPr lvl="1"/>
            <a:r>
              <a:rPr lang="zh-CN" altLang="en-US" i="0" dirty="0"/>
              <a:t>避免成员由于时间推移模糊了对自己的工作记忆，能让成员高效进行填写</a:t>
            </a:r>
            <a:endParaRPr lang="en-US" altLang="zh-CN" i="0" dirty="0"/>
          </a:p>
          <a:p>
            <a:pPr lvl="1"/>
            <a:r>
              <a:rPr lang="zh-CN" altLang="en-US" i="0" dirty="0"/>
              <a:t>及时对当周的任务完成情况进行总结，发现存在的不足，从而能及时进行调整</a:t>
            </a:r>
          </a:p>
        </p:txBody>
      </p:sp>
    </p:spTree>
    <p:extLst>
      <p:ext uri="{BB962C8B-B14F-4D97-AF65-F5344CB8AC3E}">
        <p14:creationId xmlns:p14="http://schemas.microsoft.com/office/powerpoint/2010/main" val="2698905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7 </a:t>
            </a:r>
            <a:r>
              <a:rPr lang="zh-CN" altLang="en-US" dirty="0"/>
              <a:t>配置管理</a:t>
            </a:r>
          </a:p>
        </p:txBody>
      </p:sp>
      <p:graphicFrame>
        <p:nvGraphicFramePr>
          <p:cNvPr id="6" name="内容占位符 5">
            <a:extLst>
              <a:ext uri="{FF2B5EF4-FFF2-40B4-BE49-F238E27FC236}">
                <a16:creationId xmlns:a16="http://schemas.microsoft.com/office/drawing/2014/main" id="{DA5026F8-8563-4FCE-A650-217D9CD2E906}"/>
              </a:ext>
            </a:extLst>
          </p:cNvPr>
          <p:cNvGraphicFramePr>
            <a:graphicFrameLocks noGrp="1"/>
          </p:cNvGraphicFramePr>
          <p:nvPr>
            <p:ph idx="1"/>
            <p:extLst>
              <p:ext uri="{D42A27DB-BD31-4B8C-83A1-F6EECF244321}">
                <p14:modId xmlns:p14="http://schemas.microsoft.com/office/powerpoint/2010/main" val="294613900"/>
              </p:ext>
            </p:extLst>
          </p:nvPr>
        </p:nvGraphicFramePr>
        <p:xfrm>
          <a:off x="7781731" y="270588"/>
          <a:ext cx="4161453" cy="6391468"/>
        </p:xfrm>
        <a:graphic>
          <a:graphicData uri="http://schemas.openxmlformats.org/drawingml/2006/table">
            <a:tbl>
              <a:tblPr/>
              <a:tblGrid>
                <a:gridCol w="1530220">
                  <a:extLst>
                    <a:ext uri="{9D8B030D-6E8A-4147-A177-3AD203B41FA5}">
                      <a16:colId xmlns:a16="http://schemas.microsoft.com/office/drawing/2014/main" val="1243374117"/>
                    </a:ext>
                  </a:extLst>
                </a:gridCol>
                <a:gridCol w="2631233">
                  <a:extLst>
                    <a:ext uri="{9D8B030D-6E8A-4147-A177-3AD203B41FA5}">
                      <a16:colId xmlns:a16="http://schemas.microsoft.com/office/drawing/2014/main" val="4010606592"/>
                    </a:ext>
                  </a:extLst>
                </a:gridCol>
              </a:tblGrid>
              <a:tr h="323280">
                <a:tc>
                  <a:txBody>
                    <a:bodyPr/>
                    <a:lstStyle/>
                    <a:p>
                      <a:pPr fontAlgn="t"/>
                      <a:r>
                        <a:rPr lang="zh-CN" altLang="en-US" sz="1050">
                          <a:effectLst/>
                        </a:rPr>
                        <a:t>实验阶段</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提交制品数量</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4183639"/>
                  </a:ext>
                </a:extLst>
              </a:tr>
              <a:tr h="566255">
                <a:tc>
                  <a:txBody>
                    <a:bodyPr/>
                    <a:lstStyle/>
                    <a:p>
                      <a:pPr fontAlgn="t"/>
                      <a:r>
                        <a:rPr lang="zh-CN" altLang="en-US" sz="1050" dirty="0">
                          <a:effectLst/>
                        </a:rPr>
                        <a:t>软件项目计划</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软件项目计划书*</a:t>
                      </a:r>
                      <a:r>
                        <a:rPr lang="en-US" altLang="zh-CN" sz="1050">
                          <a:effectLst/>
                        </a:rPr>
                        <a:t>2</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36702979"/>
                  </a:ext>
                </a:extLst>
              </a:tr>
              <a:tr h="566255">
                <a:tc>
                  <a:txBody>
                    <a:bodyPr/>
                    <a:lstStyle/>
                    <a:p>
                      <a:pPr fontAlgn="t"/>
                      <a:r>
                        <a:rPr lang="zh-CN" altLang="en-US" sz="1050">
                          <a:effectLst/>
                        </a:rPr>
                        <a:t>软件需求分析</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需求规格说明书*</a:t>
                      </a:r>
                      <a:r>
                        <a:rPr lang="en-US" altLang="zh-CN" sz="1050">
                          <a:effectLst/>
                        </a:rPr>
                        <a:t>13</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30454668"/>
                  </a:ext>
                </a:extLst>
              </a:tr>
              <a:tr h="809228">
                <a:tc>
                  <a:txBody>
                    <a:bodyPr/>
                    <a:lstStyle/>
                    <a:p>
                      <a:pPr fontAlgn="t"/>
                      <a:r>
                        <a:rPr lang="zh-CN" altLang="en-US" sz="1050">
                          <a:effectLst/>
                        </a:rPr>
                        <a:t>软件需求评审</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需求检查单</a:t>
                      </a:r>
                    </a:p>
                    <a:p>
                      <a:pPr fontAlgn="t"/>
                      <a:r>
                        <a:rPr lang="zh-CN" altLang="en-US" sz="1050">
                          <a:effectLst/>
                        </a:rPr>
                        <a:t>对别组的评审结果*</a:t>
                      </a:r>
                      <a:r>
                        <a:rPr lang="en-US" altLang="zh-CN" sz="1050">
                          <a:effectLst/>
                        </a:rPr>
                        <a:t>4</a:t>
                      </a:r>
                    </a:p>
                    <a:p>
                      <a:pPr fontAlgn="t"/>
                      <a:r>
                        <a:rPr lang="zh-CN" altLang="en-US" sz="1050">
                          <a:effectLst/>
                        </a:rPr>
                        <a:t>对别组的评审反馈*</a:t>
                      </a:r>
                      <a:r>
                        <a:rPr lang="en-US" altLang="zh-CN" sz="1050">
                          <a:effectLst/>
                        </a:rPr>
                        <a:t>4</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9543417"/>
                  </a:ext>
                </a:extLst>
              </a:tr>
              <a:tr h="566255">
                <a:tc>
                  <a:txBody>
                    <a:bodyPr/>
                    <a:lstStyle/>
                    <a:p>
                      <a:pPr fontAlgn="t"/>
                      <a:r>
                        <a:rPr lang="zh-CN" altLang="en-US" sz="1050">
                          <a:effectLst/>
                        </a:rPr>
                        <a:t>软件产品开发</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设计实现方案</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85787055"/>
                  </a:ext>
                </a:extLst>
              </a:tr>
              <a:tr h="809228">
                <a:tc>
                  <a:txBody>
                    <a:bodyPr/>
                    <a:lstStyle/>
                    <a:p>
                      <a:pPr fontAlgn="t"/>
                      <a:r>
                        <a:rPr lang="zh-CN" altLang="en-US" sz="1050">
                          <a:effectLst/>
                        </a:rPr>
                        <a:t>软件测试</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测试需求规格说明书*</a:t>
                      </a:r>
                      <a:r>
                        <a:rPr lang="en-US" altLang="zh-CN" sz="1050">
                          <a:effectLst/>
                        </a:rPr>
                        <a:t>3</a:t>
                      </a:r>
                    </a:p>
                    <a:p>
                      <a:pPr fontAlgn="t"/>
                      <a:r>
                        <a:rPr lang="zh-CN" altLang="en-US" sz="1050">
                          <a:effectLst/>
                        </a:rPr>
                        <a:t>测试报告*</a:t>
                      </a:r>
                      <a:r>
                        <a:rPr lang="en-US" altLang="zh-CN" sz="1050">
                          <a:effectLst/>
                        </a:rPr>
                        <a:t>2</a:t>
                      </a:r>
                    </a:p>
                    <a:p>
                      <a:pPr fontAlgn="t"/>
                      <a:r>
                        <a:rPr lang="zh-CN" altLang="en-US" sz="1050">
                          <a:effectLst/>
                        </a:rPr>
                        <a:t>软件问题报告*</a:t>
                      </a:r>
                      <a:r>
                        <a:rPr lang="en-US" altLang="zh-CN" sz="1050">
                          <a:effectLst/>
                        </a:rPr>
                        <a:t>2</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72064199"/>
                  </a:ext>
                </a:extLst>
              </a:tr>
              <a:tr h="1052202">
                <a:tc>
                  <a:txBody>
                    <a:bodyPr/>
                    <a:lstStyle/>
                    <a:p>
                      <a:pPr fontAlgn="t"/>
                      <a:r>
                        <a:rPr lang="zh-CN" altLang="en-US" sz="1050">
                          <a:effectLst/>
                        </a:rPr>
                        <a:t>软件测试评审</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测试文档检查单</a:t>
                      </a:r>
                    </a:p>
                    <a:p>
                      <a:pPr fontAlgn="t"/>
                      <a:r>
                        <a:rPr lang="zh-CN" altLang="en-US" sz="1050" dirty="0">
                          <a:effectLst/>
                        </a:rPr>
                        <a:t>对别组的测试需求评审结果*</a:t>
                      </a:r>
                      <a:r>
                        <a:rPr lang="en-US" altLang="zh-CN" sz="1050" dirty="0">
                          <a:effectLst/>
                        </a:rPr>
                        <a:t>4</a:t>
                      </a:r>
                    </a:p>
                    <a:p>
                      <a:pPr fontAlgn="t"/>
                      <a:r>
                        <a:rPr lang="zh-CN" altLang="en-US" sz="1050" dirty="0">
                          <a:effectLst/>
                        </a:rPr>
                        <a:t>对别组的软件评审结果*</a:t>
                      </a:r>
                      <a:r>
                        <a:rPr lang="en-US" altLang="zh-CN" sz="1050" dirty="0">
                          <a:effectLst/>
                        </a:rPr>
                        <a:t>4</a:t>
                      </a:r>
                    </a:p>
                    <a:p>
                      <a:pPr fontAlgn="t"/>
                      <a:r>
                        <a:rPr lang="zh-CN" altLang="en-US" sz="1050" dirty="0">
                          <a:effectLst/>
                        </a:rPr>
                        <a:t>对别组的评审反馈*</a:t>
                      </a:r>
                      <a:r>
                        <a:rPr lang="en-US" altLang="zh-CN" sz="1050" dirty="0">
                          <a:effectLst/>
                        </a:rPr>
                        <a:t>4</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46036894"/>
                  </a:ext>
                </a:extLst>
              </a:tr>
              <a:tr h="566255">
                <a:tc>
                  <a:txBody>
                    <a:bodyPr/>
                    <a:lstStyle/>
                    <a:p>
                      <a:pPr fontAlgn="t"/>
                      <a:r>
                        <a:rPr lang="zh-CN" altLang="en-US" sz="1050">
                          <a:effectLst/>
                        </a:rPr>
                        <a:t>软件进度计划与管理</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项目进度</a:t>
                      </a:r>
                      <a:r>
                        <a:rPr lang="en-US" altLang="zh-CN" sz="1050">
                          <a:effectLst/>
                        </a:rPr>
                        <a:t>Project*9</a:t>
                      </a:r>
                    </a:p>
                    <a:p>
                      <a:pPr fontAlgn="t"/>
                      <a:r>
                        <a:rPr lang="zh-CN" altLang="en-US" sz="1050">
                          <a:effectLst/>
                        </a:rPr>
                        <a:t>进度计划与控制分析报告</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1587188"/>
                  </a:ext>
                </a:extLst>
              </a:tr>
              <a:tr h="566255">
                <a:tc>
                  <a:txBody>
                    <a:bodyPr/>
                    <a:lstStyle/>
                    <a:p>
                      <a:pPr fontAlgn="t"/>
                      <a:r>
                        <a:rPr lang="zh-CN" altLang="en-US" sz="1050">
                          <a:effectLst/>
                        </a:rPr>
                        <a:t>配置管理</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a:effectLst/>
                        </a:rPr>
                        <a:t>配置管理文档*</a:t>
                      </a:r>
                      <a:r>
                        <a:rPr lang="en-US" altLang="zh-CN" sz="1050">
                          <a:effectLst/>
                        </a:rPr>
                        <a:t>2</a:t>
                      </a:r>
                    </a:p>
                    <a:p>
                      <a:pPr fontAlgn="t"/>
                      <a:r>
                        <a:rPr lang="zh-CN" altLang="en-US" sz="1050">
                          <a:effectLst/>
                        </a:rPr>
                        <a:t>配置管理总结报告</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9186686"/>
                  </a:ext>
                </a:extLst>
              </a:tr>
              <a:tr h="566255">
                <a:tc>
                  <a:txBody>
                    <a:bodyPr/>
                    <a:lstStyle/>
                    <a:p>
                      <a:pPr fontAlgn="t"/>
                      <a:r>
                        <a:rPr lang="zh-CN" altLang="en-US" sz="1050">
                          <a:effectLst/>
                        </a:rPr>
                        <a:t>工作量估计与统计分析</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050" dirty="0">
                          <a:effectLst/>
                        </a:rPr>
                        <a:t>工作量统计与分析文档*</a:t>
                      </a:r>
                      <a:r>
                        <a:rPr lang="en-US" altLang="zh-CN" sz="1050" dirty="0">
                          <a:effectLst/>
                        </a:rPr>
                        <a:t>7</a:t>
                      </a:r>
                    </a:p>
                    <a:p>
                      <a:pPr fontAlgn="t"/>
                      <a:r>
                        <a:rPr lang="zh-CN" altLang="en-US" sz="1050" dirty="0">
                          <a:effectLst/>
                        </a:rPr>
                        <a:t>工作量统计与分析总结</a:t>
                      </a:r>
                    </a:p>
                  </a:txBody>
                  <a:tcPr marL="45334" marR="45334" marT="22667" marB="22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31527226"/>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8" y="2285999"/>
            <a:ext cx="5663684" cy="4208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飞书共享文档</a:t>
            </a:r>
            <a:endParaRPr lang="en-US" altLang="zh-CN" dirty="0"/>
          </a:p>
          <a:p>
            <a:pPr lvl="1"/>
            <a:r>
              <a:rPr lang="zh-CN" altLang="en-US" i="0" dirty="0"/>
              <a:t>主要文档采用飞书共享文档共同编辑形式，减少了分开编辑可能造成的冲突，最终由专门负责文档的同学进行整合和上传</a:t>
            </a:r>
            <a:endParaRPr lang="en-US" altLang="zh-CN" i="0" dirty="0"/>
          </a:p>
          <a:p>
            <a:r>
              <a:rPr lang="en-US" altLang="zh-CN" dirty="0"/>
              <a:t>git submodule</a:t>
            </a:r>
            <a:r>
              <a:rPr lang="zh-CN" altLang="en-US" dirty="0"/>
              <a:t>解耦</a:t>
            </a:r>
            <a:endParaRPr lang="en-US" altLang="zh-CN" dirty="0"/>
          </a:p>
          <a:p>
            <a:pPr lvl="1"/>
            <a:r>
              <a:rPr lang="zh-CN" altLang="en-US" i="0" dirty="0"/>
              <a:t>本组的消息聚集组和数据可视化组的代码和需求之间没有任何耦合，所以在开发时，为了尽可能的避免提交和整合上不必要的工作，这两组的代码分别使用两个代码仓库进行储存，使两组之间的开发解耦。之后使用</a:t>
            </a:r>
            <a:r>
              <a:rPr lang="en-US" altLang="zh-CN" i="0" dirty="0"/>
              <a:t>git submodule</a:t>
            </a:r>
            <a:r>
              <a:rPr lang="zh-CN" altLang="en-US" i="0" dirty="0"/>
              <a:t>将这两个代码仓库整合到主制品仓库中。</a:t>
            </a:r>
          </a:p>
          <a:p>
            <a:endParaRPr lang="zh-CN" altLang="en-US" dirty="0"/>
          </a:p>
        </p:txBody>
      </p:sp>
    </p:spTree>
    <p:extLst>
      <p:ext uri="{BB962C8B-B14F-4D97-AF65-F5344CB8AC3E}">
        <p14:creationId xmlns:p14="http://schemas.microsoft.com/office/powerpoint/2010/main" val="425384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8 </a:t>
            </a:r>
            <a:r>
              <a:rPr lang="zh-CN" altLang="en-US" dirty="0"/>
              <a:t>工作量统计与分析</a:t>
            </a:r>
          </a:p>
        </p:txBody>
      </p:sp>
      <p:graphicFrame>
        <p:nvGraphicFramePr>
          <p:cNvPr id="7" name="内容占位符 6">
            <a:extLst>
              <a:ext uri="{FF2B5EF4-FFF2-40B4-BE49-F238E27FC236}">
                <a16:creationId xmlns:a16="http://schemas.microsoft.com/office/drawing/2014/main" id="{C97AB7AA-A45D-4994-AEAB-0D16E96B0120}"/>
              </a:ext>
            </a:extLst>
          </p:cNvPr>
          <p:cNvGraphicFramePr>
            <a:graphicFrameLocks noGrp="1"/>
          </p:cNvGraphicFramePr>
          <p:nvPr>
            <p:ph idx="1"/>
            <p:extLst>
              <p:ext uri="{D42A27DB-BD31-4B8C-83A1-F6EECF244321}">
                <p14:modId xmlns:p14="http://schemas.microsoft.com/office/powerpoint/2010/main" val="1667996517"/>
              </p:ext>
            </p:extLst>
          </p:nvPr>
        </p:nvGraphicFramePr>
        <p:xfrm>
          <a:off x="8164286" y="300836"/>
          <a:ext cx="3825551" cy="6193270"/>
        </p:xfrm>
        <a:graphic>
          <a:graphicData uri="http://schemas.openxmlformats.org/drawingml/2006/table">
            <a:tbl>
              <a:tblPr/>
              <a:tblGrid>
                <a:gridCol w="522514">
                  <a:extLst>
                    <a:ext uri="{9D8B030D-6E8A-4147-A177-3AD203B41FA5}">
                      <a16:colId xmlns:a16="http://schemas.microsoft.com/office/drawing/2014/main" val="4046173707"/>
                    </a:ext>
                  </a:extLst>
                </a:gridCol>
                <a:gridCol w="617041">
                  <a:extLst>
                    <a:ext uri="{9D8B030D-6E8A-4147-A177-3AD203B41FA5}">
                      <a16:colId xmlns:a16="http://schemas.microsoft.com/office/drawing/2014/main" val="1016032832"/>
                    </a:ext>
                  </a:extLst>
                </a:gridCol>
                <a:gridCol w="447666">
                  <a:extLst>
                    <a:ext uri="{9D8B030D-6E8A-4147-A177-3AD203B41FA5}">
                      <a16:colId xmlns:a16="http://schemas.microsoft.com/office/drawing/2014/main" val="2050121256"/>
                    </a:ext>
                  </a:extLst>
                </a:gridCol>
                <a:gridCol w="447666">
                  <a:extLst>
                    <a:ext uri="{9D8B030D-6E8A-4147-A177-3AD203B41FA5}">
                      <a16:colId xmlns:a16="http://schemas.microsoft.com/office/drawing/2014/main" val="1668312568"/>
                    </a:ext>
                  </a:extLst>
                </a:gridCol>
                <a:gridCol w="447666">
                  <a:extLst>
                    <a:ext uri="{9D8B030D-6E8A-4147-A177-3AD203B41FA5}">
                      <a16:colId xmlns:a16="http://schemas.microsoft.com/office/drawing/2014/main" val="2358665842"/>
                    </a:ext>
                  </a:extLst>
                </a:gridCol>
                <a:gridCol w="447666">
                  <a:extLst>
                    <a:ext uri="{9D8B030D-6E8A-4147-A177-3AD203B41FA5}">
                      <a16:colId xmlns:a16="http://schemas.microsoft.com/office/drawing/2014/main" val="846452456"/>
                    </a:ext>
                  </a:extLst>
                </a:gridCol>
                <a:gridCol w="447666">
                  <a:extLst>
                    <a:ext uri="{9D8B030D-6E8A-4147-A177-3AD203B41FA5}">
                      <a16:colId xmlns:a16="http://schemas.microsoft.com/office/drawing/2014/main" val="2720511067"/>
                    </a:ext>
                  </a:extLst>
                </a:gridCol>
                <a:gridCol w="447666">
                  <a:extLst>
                    <a:ext uri="{9D8B030D-6E8A-4147-A177-3AD203B41FA5}">
                      <a16:colId xmlns:a16="http://schemas.microsoft.com/office/drawing/2014/main" val="3582224124"/>
                    </a:ext>
                  </a:extLst>
                </a:gridCol>
              </a:tblGrid>
              <a:tr h="1054966">
                <a:tc>
                  <a:txBody>
                    <a:bodyPr/>
                    <a:lstStyle/>
                    <a:p>
                      <a:pPr fontAlgn="t"/>
                      <a:r>
                        <a:rPr lang="zh-CN" altLang="en-US" sz="1100">
                          <a:effectLst/>
                        </a:rPr>
                        <a:t>  </a:t>
                      </a:r>
                    </a:p>
                    <a:p>
                      <a:pPr fontAlgn="t"/>
                      <a:br>
                        <a:rPr lang="zh-CN" altLang="en-US" sz="1100">
                          <a:effectLst/>
                        </a:rPr>
                      </a:br>
                      <a:endParaRPr lang="zh-CN" altLang="en-US" sz="1100">
                        <a:effectLst/>
                      </a:endParaRP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zh-CN" altLang="en-US" sz="1100" dirty="0">
                          <a:effectLst/>
                        </a:rPr>
                        <a:t>文档字数</a:t>
                      </a:r>
                    </a:p>
                    <a:p>
                      <a:pPr fontAlgn="t"/>
                      <a:r>
                        <a:rPr lang="zh-CN" altLang="en-US"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zh-CN" altLang="en-US" sz="1100">
                          <a:effectLst/>
                        </a:rPr>
                        <a:t>图表数</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zh-CN" altLang="en-US" sz="1100">
                          <a:effectLst/>
                        </a:rPr>
                        <a:t>用例个数</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zh-CN" altLang="en-US" sz="1100">
                          <a:effectLst/>
                        </a:rPr>
                        <a:t>评审意见数</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zh-CN" altLang="en-US" sz="1100">
                          <a:effectLst/>
                        </a:rPr>
                        <a:t>代码行数</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zh-CN" altLang="en-US" sz="1100">
                          <a:effectLst/>
                        </a:rPr>
                        <a:t>展示参与数</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zh-CN" altLang="en-US" sz="1100" dirty="0">
                          <a:effectLst/>
                        </a:rPr>
                        <a:t>工时统计</a:t>
                      </a:r>
                    </a:p>
                    <a:p>
                      <a:pPr fontAlgn="t"/>
                      <a:r>
                        <a:rPr lang="zh-CN" altLang="en-US"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39979"/>
                  </a:ext>
                </a:extLst>
              </a:tr>
              <a:tr h="856384">
                <a:tc>
                  <a:txBody>
                    <a:bodyPr/>
                    <a:lstStyle/>
                    <a:p>
                      <a:pPr fontAlgn="t"/>
                      <a:r>
                        <a:rPr lang="zh-CN" altLang="en-US" sz="1100">
                          <a:effectLst/>
                        </a:rPr>
                        <a:t>  </a:t>
                      </a:r>
                    </a:p>
                    <a:p>
                      <a:pPr fontAlgn="t"/>
                      <a:r>
                        <a:rPr lang="zh-CN" altLang="en-US" sz="1100">
                          <a:effectLst/>
                        </a:rPr>
                        <a:t>暴明坤</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8055</a:t>
                      </a:r>
                    </a:p>
                    <a:p>
                      <a:pPr fontAlgn="t"/>
                      <a:r>
                        <a:rPr lang="en-US" altLang="zh-CN"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50</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33</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3307</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  </a:t>
                      </a:r>
                    </a:p>
                    <a:p>
                      <a:pPr fontAlgn="t"/>
                      <a:r>
                        <a:rPr lang="en-US" sz="1100">
                          <a:effectLst/>
                        </a:rPr>
                        <a:t>90.16h</a:t>
                      </a:r>
                    </a:p>
                    <a:p>
                      <a:pPr fontAlgn="t"/>
                      <a:r>
                        <a:rPr 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07579230"/>
                  </a:ext>
                </a:extLst>
              </a:tr>
              <a:tr h="856384">
                <a:tc>
                  <a:txBody>
                    <a:bodyPr/>
                    <a:lstStyle/>
                    <a:p>
                      <a:pPr fontAlgn="t"/>
                      <a:r>
                        <a:rPr lang="zh-CN" altLang="en-US" sz="1100">
                          <a:effectLst/>
                        </a:rPr>
                        <a:t>  </a:t>
                      </a:r>
                    </a:p>
                    <a:p>
                      <a:pPr fontAlgn="t"/>
                      <a:r>
                        <a:rPr lang="zh-CN" altLang="en-US" sz="1100">
                          <a:effectLst/>
                        </a:rPr>
                        <a:t>胡俊涛</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13436</a:t>
                      </a:r>
                    </a:p>
                    <a:p>
                      <a:pPr fontAlgn="t"/>
                      <a:r>
                        <a:rPr lang="en-US" altLang="zh-CN"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48</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36</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30</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1941</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  </a:t>
                      </a:r>
                    </a:p>
                    <a:p>
                      <a:pPr fontAlgn="t"/>
                      <a:r>
                        <a:rPr lang="en-US" sz="1100">
                          <a:effectLst/>
                        </a:rPr>
                        <a:t>77.6h</a:t>
                      </a:r>
                    </a:p>
                    <a:p>
                      <a:pPr fontAlgn="t"/>
                      <a:r>
                        <a:rPr 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2950842"/>
                  </a:ext>
                </a:extLst>
              </a:tr>
              <a:tr h="856384">
                <a:tc>
                  <a:txBody>
                    <a:bodyPr/>
                    <a:lstStyle/>
                    <a:p>
                      <a:pPr fontAlgn="t"/>
                      <a:r>
                        <a:rPr lang="zh-CN" altLang="en-US" sz="1100">
                          <a:effectLst/>
                        </a:rPr>
                        <a:t>  </a:t>
                      </a:r>
                    </a:p>
                    <a:p>
                      <a:pPr fontAlgn="t"/>
                      <a:r>
                        <a:rPr lang="zh-CN" altLang="en-US" sz="1100">
                          <a:effectLst/>
                        </a:rPr>
                        <a:t>叶柏威</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9033</a:t>
                      </a:r>
                    </a:p>
                    <a:p>
                      <a:pPr fontAlgn="t"/>
                      <a:r>
                        <a:rPr lang="en-US" altLang="zh-CN"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49</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23</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45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1916</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4</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  </a:t>
                      </a:r>
                    </a:p>
                    <a:p>
                      <a:pPr fontAlgn="t"/>
                      <a:r>
                        <a:rPr lang="en-US" sz="1100">
                          <a:effectLst/>
                        </a:rPr>
                        <a:t>72.68h</a:t>
                      </a:r>
                    </a:p>
                    <a:p>
                      <a:pPr fontAlgn="t"/>
                      <a:r>
                        <a:rPr 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3401491"/>
                  </a:ext>
                </a:extLst>
              </a:tr>
              <a:tr h="856384">
                <a:tc>
                  <a:txBody>
                    <a:bodyPr/>
                    <a:lstStyle/>
                    <a:p>
                      <a:pPr fontAlgn="t"/>
                      <a:r>
                        <a:rPr lang="zh-CN" altLang="en-US" sz="1100">
                          <a:effectLst/>
                        </a:rPr>
                        <a:t>  </a:t>
                      </a:r>
                    </a:p>
                    <a:p>
                      <a:pPr fontAlgn="t"/>
                      <a:r>
                        <a:rPr lang="zh-CN" altLang="en-US" sz="1100">
                          <a:effectLst/>
                        </a:rPr>
                        <a:t>夏欣怡</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16321  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40</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100</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  </a:t>
                      </a:r>
                    </a:p>
                    <a:p>
                      <a:pPr fontAlgn="t"/>
                      <a:r>
                        <a:rPr lang="en-US" sz="1100">
                          <a:effectLst/>
                        </a:rPr>
                        <a:t>79.68h</a:t>
                      </a:r>
                    </a:p>
                    <a:p>
                      <a:pPr fontAlgn="t"/>
                      <a:r>
                        <a:rPr 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8676551"/>
                  </a:ext>
                </a:extLst>
              </a:tr>
              <a:tr h="856384">
                <a:tc>
                  <a:txBody>
                    <a:bodyPr/>
                    <a:lstStyle/>
                    <a:p>
                      <a:pPr fontAlgn="t"/>
                      <a:r>
                        <a:rPr lang="zh-CN" altLang="en-US" sz="1100">
                          <a:effectLst/>
                        </a:rPr>
                        <a:t>  </a:t>
                      </a:r>
                    </a:p>
                    <a:p>
                      <a:pPr fontAlgn="t"/>
                      <a:r>
                        <a:rPr lang="zh-CN" altLang="en-US" sz="1100">
                          <a:effectLst/>
                        </a:rPr>
                        <a:t>刘子渊</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13862</a:t>
                      </a:r>
                    </a:p>
                    <a:p>
                      <a:pPr fontAlgn="t"/>
                      <a:r>
                        <a:rPr lang="en-US" altLang="zh-CN"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57</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54</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1966</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4.5</a:t>
                      </a:r>
                    </a:p>
                    <a:p>
                      <a:pPr fontAlgn="t"/>
                      <a:r>
                        <a:rPr lang="en-US" altLang="zh-CN"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a:effectLst/>
                        </a:rPr>
                        <a:t>  </a:t>
                      </a:r>
                    </a:p>
                    <a:p>
                      <a:pPr fontAlgn="t"/>
                      <a:r>
                        <a:rPr lang="en-US" sz="1100">
                          <a:effectLst/>
                        </a:rPr>
                        <a:t>89.6h</a:t>
                      </a:r>
                    </a:p>
                    <a:p>
                      <a:pPr fontAlgn="t"/>
                      <a:r>
                        <a:rPr 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92416550"/>
                  </a:ext>
                </a:extLst>
              </a:tr>
              <a:tr h="856384">
                <a:tc>
                  <a:txBody>
                    <a:bodyPr/>
                    <a:lstStyle/>
                    <a:p>
                      <a:pPr fontAlgn="t"/>
                      <a:r>
                        <a:rPr lang="zh-CN" altLang="en-US" sz="1100">
                          <a:effectLst/>
                        </a:rPr>
                        <a:t>  </a:t>
                      </a:r>
                    </a:p>
                    <a:p>
                      <a:pPr fontAlgn="t"/>
                      <a:r>
                        <a:rPr lang="zh-CN" altLang="en-US" sz="1100">
                          <a:effectLst/>
                        </a:rPr>
                        <a:t>张雨濛</a:t>
                      </a:r>
                    </a:p>
                    <a:p>
                      <a:pPr fontAlgn="t"/>
                      <a:r>
                        <a:rPr lang="zh-CN" altLang="en-US"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24158  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14</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31</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dirty="0">
                          <a:effectLst/>
                        </a:rPr>
                        <a:t>  </a:t>
                      </a:r>
                    </a:p>
                    <a:p>
                      <a:pPr fontAlgn="t"/>
                      <a:r>
                        <a:rPr lang="en-US" altLang="zh-CN" sz="1100" dirty="0">
                          <a:effectLst/>
                        </a:rPr>
                        <a:t>100</a:t>
                      </a:r>
                    </a:p>
                    <a:p>
                      <a:pPr fontAlgn="t"/>
                      <a:r>
                        <a:rPr lang="en-US" altLang="zh-CN"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100">
                          <a:effectLst/>
                        </a:rPr>
                        <a:t>  </a:t>
                      </a:r>
                    </a:p>
                    <a:p>
                      <a:pPr fontAlgn="t"/>
                      <a:r>
                        <a:rPr lang="en-US" altLang="zh-CN" sz="1100">
                          <a:effectLst/>
                        </a:rPr>
                        <a:t>2.5</a:t>
                      </a:r>
                    </a:p>
                    <a:p>
                      <a:pPr fontAlgn="t"/>
                      <a:r>
                        <a:rPr lang="en-US" altLang="zh-CN" sz="110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sz="1100" dirty="0">
                          <a:effectLst/>
                        </a:rPr>
                        <a:t>  </a:t>
                      </a:r>
                    </a:p>
                    <a:p>
                      <a:pPr fontAlgn="t"/>
                      <a:r>
                        <a:rPr lang="en-US" sz="1100" dirty="0">
                          <a:effectLst/>
                        </a:rPr>
                        <a:t>78.32h</a:t>
                      </a:r>
                    </a:p>
                    <a:p>
                      <a:pPr fontAlgn="t"/>
                      <a:r>
                        <a:rPr lang="en-US" sz="1100" dirty="0">
                          <a:effectLst/>
                        </a:rPr>
                        <a:t>  </a:t>
                      </a:r>
                    </a:p>
                  </a:txBody>
                  <a:tcPr marL="38100" marR="3810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2397876"/>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8" y="2285999"/>
            <a:ext cx="5663684" cy="4208107"/>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工作难度评估</a:t>
            </a:r>
            <a:endParaRPr lang="en-US" altLang="zh-CN" dirty="0"/>
          </a:p>
          <a:p>
            <a:pPr lvl="1"/>
            <a:r>
              <a:rPr lang="zh-CN" altLang="en-US" i="0" dirty="0"/>
              <a:t>在表格设计最初，考虑到任务难度本身存在差异，而组员各自对自己分到的任务难度有更直观的体会，故设置了工作难度项，希望组员对自己的任务难度进行评估。但实际填写中发现，各组员较为谦逊，即使分配到的任务各不相同，但在难度评估项中的填写非常一致，导致该项统计没有实际意义。但如果交由单人设定，由于对各成员实际面对、解决的问题并不了解，容易出现偏颇。如何对这种没有定量标准的数据进行正确统计，没有找到很好的方法，目前采用数据与工时两个方面，对工作难度导致的数据少但实际耗时长的任务进行评估。</a:t>
            </a:r>
          </a:p>
          <a:p>
            <a:endParaRPr lang="zh-CN" altLang="en-US" dirty="0"/>
          </a:p>
        </p:txBody>
      </p:sp>
    </p:spTree>
    <p:extLst>
      <p:ext uri="{BB962C8B-B14F-4D97-AF65-F5344CB8AC3E}">
        <p14:creationId xmlns:p14="http://schemas.microsoft.com/office/powerpoint/2010/main" val="104467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A710F2-1A5E-46E0-A56E-9196FA677715}"/>
              </a:ext>
            </a:extLst>
          </p:cNvPr>
          <p:cNvSpPr>
            <a:spLocks noGrp="1"/>
          </p:cNvSpPr>
          <p:nvPr>
            <p:ph type="title"/>
          </p:nvPr>
        </p:nvSpPr>
        <p:spPr>
          <a:xfrm>
            <a:off x="1196163" y="1188717"/>
            <a:ext cx="9361857" cy="4480563"/>
          </a:xfrm>
        </p:spPr>
        <p:txBody>
          <a:bodyPr vert="horz" lIns="91440" tIns="45720" rIns="91440" bIns="45720" rtlCol="0" anchor="ctr">
            <a:normAutofit/>
          </a:bodyPr>
          <a:lstStyle/>
          <a:p>
            <a:pPr algn="ctr"/>
            <a:r>
              <a:rPr lang="zh-CN" altLang="en-US" sz="6600" dirty="0">
                <a:solidFill>
                  <a:schemeClr val="tx1"/>
                </a:solidFill>
              </a:rPr>
              <a:t>实验总结</a:t>
            </a:r>
          </a:p>
        </p:txBody>
      </p:sp>
    </p:spTree>
    <p:extLst>
      <p:ext uri="{BB962C8B-B14F-4D97-AF65-F5344CB8AC3E}">
        <p14:creationId xmlns:p14="http://schemas.microsoft.com/office/powerpoint/2010/main" val="127262313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实验总结</a:t>
            </a:r>
          </a:p>
        </p:txBody>
      </p:sp>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7" y="2285999"/>
            <a:ext cx="10356983" cy="4208107"/>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实验自评</a:t>
            </a:r>
            <a:endParaRPr lang="en-US" altLang="zh-CN" dirty="0"/>
          </a:p>
          <a:p>
            <a:pPr lvl="1"/>
            <a:r>
              <a:rPr lang="zh-CN" altLang="en-US" i="0" dirty="0"/>
              <a:t>总体顺利完成了软工实验的各个阶段</a:t>
            </a:r>
            <a:endParaRPr lang="en-US" altLang="zh-CN" i="0" dirty="0"/>
          </a:p>
          <a:p>
            <a:pPr lvl="1"/>
            <a:r>
              <a:rPr lang="zh-CN" altLang="en-US" i="0" dirty="0"/>
              <a:t>成员积极参与，完成了各自的任务</a:t>
            </a:r>
            <a:endParaRPr lang="en-US" altLang="zh-CN" i="0" dirty="0"/>
          </a:p>
          <a:p>
            <a:pPr lvl="1"/>
            <a:r>
              <a:rPr lang="zh-CN" altLang="en-US" i="0" dirty="0"/>
              <a:t>团队氛围融洽，交流顺利</a:t>
            </a:r>
            <a:endParaRPr lang="en-US" altLang="zh-CN" i="0" dirty="0"/>
          </a:p>
          <a:p>
            <a:r>
              <a:rPr lang="zh-CN" altLang="en-US" dirty="0"/>
              <a:t>学习与收获</a:t>
            </a:r>
            <a:endParaRPr lang="en-US" altLang="zh-CN" dirty="0"/>
          </a:p>
          <a:p>
            <a:pPr lvl="1"/>
            <a:r>
              <a:rPr lang="zh-CN" altLang="en-US" i="0" dirty="0"/>
              <a:t>对软件开发流程有了更直观的认识</a:t>
            </a:r>
            <a:endParaRPr lang="en-US" altLang="zh-CN" i="0" dirty="0"/>
          </a:p>
          <a:p>
            <a:pPr lvl="1"/>
            <a:r>
              <a:rPr lang="zh-CN" altLang="en-US" i="0" dirty="0"/>
              <a:t>通过实际参与，积累了相关经验</a:t>
            </a:r>
            <a:endParaRPr lang="en-US" altLang="zh-CN" i="0" dirty="0"/>
          </a:p>
          <a:p>
            <a:pPr lvl="1"/>
            <a:r>
              <a:rPr lang="zh-CN" altLang="en-US" i="0" dirty="0"/>
              <a:t>锻炼一系列的相关能力，如沟通能力、协调组织能力等</a:t>
            </a:r>
          </a:p>
          <a:p>
            <a:endParaRPr lang="en-US" altLang="zh-CN" dirty="0"/>
          </a:p>
          <a:p>
            <a:r>
              <a:rPr lang="zh-CN" altLang="en-US" dirty="0"/>
              <a:t>感谢老师在各阶段提供指导与建议，感谢其他组对我们组项目与制品的评审和测试，感谢共同努力共同成长的组员们</a:t>
            </a:r>
          </a:p>
          <a:p>
            <a:pPr lvl="1"/>
            <a:endParaRPr lang="zh-CN" altLang="en-US" dirty="0"/>
          </a:p>
        </p:txBody>
      </p:sp>
    </p:spTree>
    <p:extLst>
      <p:ext uri="{BB962C8B-B14F-4D97-AF65-F5344CB8AC3E}">
        <p14:creationId xmlns:p14="http://schemas.microsoft.com/office/powerpoint/2010/main" val="181631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2" name="标题 1">
            <a:extLst>
              <a:ext uri="{FF2B5EF4-FFF2-40B4-BE49-F238E27FC236}">
                <a16:creationId xmlns:a16="http://schemas.microsoft.com/office/drawing/2014/main" id="{9A944B84-C6DD-48D7-BBFB-B7733B2EE035}"/>
              </a:ext>
            </a:extLst>
          </p:cNvPr>
          <p:cNvSpPr>
            <a:spLocks noGrp="1"/>
          </p:cNvSpPr>
          <p:nvPr>
            <p:ph type="title"/>
          </p:nvPr>
        </p:nvSpPr>
        <p:spPr>
          <a:xfrm>
            <a:off x="1084006" y="1086143"/>
            <a:ext cx="9969910" cy="2760928"/>
          </a:xfrm>
        </p:spPr>
        <p:txBody>
          <a:bodyPr vert="horz" lIns="91440" tIns="45720" rIns="91440" bIns="45720" rtlCol="0" anchor="b">
            <a:normAutofit/>
          </a:bodyPr>
          <a:lstStyle/>
          <a:p>
            <a:pPr marL="0" indent="0" algn="ctr"/>
            <a:r>
              <a:rPr lang="en-US" altLang="zh-CN" sz="7200" b="1" dirty="0">
                <a:latin typeface="等线" panose="02010600030101010101" pitchFamily="2" charset="-122"/>
                <a:ea typeface="等线" panose="02010600030101010101" pitchFamily="2" charset="-122"/>
                <a:cs typeface="Times New Roman" panose="02020603050405020304" pitchFamily="18" charset="0"/>
              </a:rPr>
              <a:t>Thanks</a:t>
            </a:r>
            <a:r>
              <a:rPr lang="zh-CN" altLang="en-US" sz="7200" b="1" dirty="0">
                <a:latin typeface="等线" panose="02010600030101010101" pitchFamily="2" charset="-122"/>
                <a:ea typeface="等线" panose="02010600030101010101" pitchFamily="2" charset="-122"/>
                <a:cs typeface="Times New Roman" panose="02020603050405020304" pitchFamily="18" charset="0"/>
              </a:rPr>
              <a:t> </a:t>
            </a:r>
            <a:r>
              <a:rPr lang="en-US" altLang="zh-CN" sz="7200" b="1" dirty="0">
                <a:latin typeface="等线" panose="02010600030101010101" pitchFamily="2" charset="-122"/>
                <a:ea typeface="等线" panose="02010600030101010101" pitchFamily="2" charset="-122"/>
                <a:cs typeface="Times New Roman" panose="02020603050405020304" pitchFamily="18" charset="0"/>
              </a:rPr>
              <a:t>for</a:t>
            </a:r>
            <a:r>
              <a:rPr lang="zh-CN" altLang="en-US" sz="7200" b="1" dirty="0">
                <a:latin typeface="等线" panose="02010600030101010101" pitchFamily="2" charset="-122"/>
                <a:ea typeface="等线" panose="02010600030101010101" pitchFamily="2" charset="-122"/>
                <a:cs typeface="Times New Roman" panose="02020603050405020304" pitchFamily="18" charset="0"/>
              </a:rPr>
              <a:t> </a:t>
            </a:r>
            <a:r>
              <a:rPr lang="en-US" altLang="zh-CN" sz="7200" b="1" dirty="0">
                <a:latin typeface="等线" panose="02010600030101010101" pitchFamily="2" charset="-122"/>
                <a:ea typeface="等线" panose="02010600030101010101" pitchFamily="2" charset="-122"/>
                <a:cs typeface="Times New Roman" panose="02020603050405020304" pitchFamily="18" charset="0"/>
              </a:rPr>
              <a:t>listening</a:t>
            </a:r>
            <a:endParaRPr lang="zh-CN" altLang="en-US" sz="7200" b="1" dirty="0">
              <a:latin typeface="等线" panose="02010600030101010101" pitchFamily="2" charset="-122"/>
              <a:ea typeface="等线"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40570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A710F2-1A5E-46E0-A56E-9196FA677715}"/>
              </a:ext>
            </a:extLst>
          </p:cNvPr>
          <p:cNvSpPr>
            <a:spLocks noGrp="1"/>
          </p:cNvSpPr>
          <p:nvPr>
            <p:ph type="title"/>
          </p:nvPr>
        </p:nvSpPr>
        <p:spPr>
          <a:xfrm>
            <a:off x="1196163" y="1188717"/>
            <a:ext cx="9531539" cy="4480563"/>
          </a:xfrm>
        </p:spPr>
        <p:txBody>
          <a:bodyPr vert="horz" lIns="91440" tIns="45720" rIns="91440" bIns="45720" rtlCol="0" anchor="ctr">
            <a:normAutofit/>
          </a:bodyPr>
          <a:lstStyle/>
          <a:p>
            <a:pPr algn="ctr"/>
            <a:r>
              <a:rPr lang="zh-CN" altLang="en-US" sz="6600" dirty="0">
                <a:solidFill>
                  <a:schemeClr val="tx1"/>
                </a:solidFill>
              </a:rPr>
              <a:t>总体情况</a:t>
            </a:r>
          </a:p>
        </p:txBody>
      </p:sp>
    </p:spTree>
    <p:extLst>
      <p:ext uri="{BB962C8B-B14F-4D97-AF65-F5344CB8AC3E}">
        <p14:creationId xmlns:p14="http://schemas.microsoft.com/office/powerpoint/2010/main" val="17088610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F4E8E-6448-49BC-8EC5-696113627B55}"/>
              </a:ext>
            </a:extLst>
          </p:cNvPr>
          <p:cNvSpPr>
            <a:spLocks noGrp="1"/>
          </p:cNvSpPr>
          <p:nvPr>
            <p:ph type="title"/>
          </p:nvPr>
        </p:nvSpPr>
        <p:spPr>
          <a:xfrm>
            <a:off x="838200" y="186223"/>
            <a:ext cx="10515600" cy="1325563"/>
          </a:xfrm>
        </p:spPr>
        <p:txBody>
          <a:bodyPr/>
          <a:lstStyle/>
          <a:p>
            <a:r>
              <a:rPr lang="zh-CN" altLang="en-US" dirty="0"/>
              <a:t>小组概况</a:t>
            </a:r>
          </a:p>
        </p:txBody>
      </p:sp>
      <p:sp>
        <p:nvSpPr>
          <p:cNvPr id="5" name="内容占位符 2">
            <a:extLst>
              <a:ext uri="{FF2B5EF4-FFF2-40B4-BE49-F238E27FC236}">
                <a16:creationId xmlns:a16="http://schemas.microsoft.com/office/drawing/2014/main" id="{F9D68C27-BFB8-4769-88E0-AAFD47D2C075}"/>
              </a:ext>
            </a:extLst>
          </p:cNvPr>
          <p:cNvSpPr>
            <a:spLocks noGrp="1"/>
          </p:cNvSpPr>
          <p:nvPr>
            <p:ph idx="1"/>
          </p:nvPr>
        </p:nvSpPr>
        <p:spPr>
          <a:xfrm>
            <a:off x="838200" y="1676335"/>
            <a:ext cx="10515600" cy="4351338"/>
          </a:xfrm>
        </p:spPr>
        <p:txBody>
          <a:bodyPr/>
          <a:lstStyle/>
          <a:p>
            <a:r>
              <a:rPr lang="zh-CN" altLang="en-US" dirty="0"/>
              <a:t>总耗时：</a:t>
            </a:r>
            <a:r>
              <a:rPr lang="en-US" altLang="zh-CN" dirty="0"/>
              <a:t>493.8</a:t>
            </a:r>
            <a:r>
              <a:rPr lang="zh-CN" altLang="en-US" dirty="0"/>
              <a:t>工时</a:t>
            </a:r>
            <a:endParaRPr lang="en-US" altLang="zh-CN" dirty="0"/>
          </a:p>
          <a:p>
            <a:pPr lvl="1"/>
            <a:r>
              <a:rPr lang="zh-CN" altLang="en-US" i="0" dirty="0"/>
              <a:t>统计方式：个人汇报</a:t>
            </a:r>
            <a:r>
              <a:rPr lang="en-US" altLang="zh-CN" i="0" dirty="0"/>
              <a:t>+</a:t>
            </a:r>
            <a:r>
              <a:rPr lang="zh-CN" altLang="en-US" i="0" dirty="0"/>
              <a:t>汇总</a:t>
            </a:r>
            <a:endParaRPr lang="en-US" altLang="zh-CN" i="0" dirty="0"/>
          </a:p>
          <a:p>
            <a:r>
              <a:rPr lang="zh-CN" altLang="en-US" dirty="0"/>
              <a:t>总文档字数：</a:t>
            </a:r>
            <a:r>
              <a:rPr lang="en-US" altLang="zh-CN" dirty="0"/>
              <a:t>85737</a:t>
            </a:r>
            <a:r>
              <a:rPr lang="zh-CN" altLang="en-US" dirty="0"/>
              <a:t>字</a:t>
            </a:r>
            <a:endParaRPr lang="en-US" altLang="zh-CN" dirty="0"/>
          </a:p>
          <a:p>
            <a:pPr lvl="1"/>
            <a:r>
              <a:rPr lang="zh-CN" altLang="en-US" i="0" dirty="0"/>
              <a:t>文档形式：飞书共享文档</a:t>
            </a:r>
            <a:r>
              <a:rPr lang="en-US" altLang="zh-CN" i="0" dirty="0"/>
              <a:t>+word</a:t>
            </a:r>
            <a:r>
              <a:rPr lang="zh-CN" altLang="en-US" i="0" dirty="0"/>
              <a:t>文档</a:t>
            </a:r>
            <a:endParaRPr lang="en-US" altLang="zh-CN" i="0" dirty="0"/>
          </a:p>
          <a:p>
            <a:pPr lvl="1"/>
            <a:r>
              <a:rPr lang="zh-CN" altLang="en-US" i="0" dirty="0"/>
              <a:t>统计方式：个人汇报</a:t>
            </a:r>
            <a:r>
              <a:rPr lang="en-US" altLang="zh-CN" i="0" dirty="0"/>
              <a:t>+</a:t>
            </a:r>
            <a:r>
              <a:rPr lang="zh-CN" altLang="en-US" i="0" dirty="0"/>
              <a:t>文档统计</a:t>
            </a:r>
            <a:endParaRPr lang="en-US" altLang="zh-CN" i="0" dirty="0"/>
          </a:p>
          <a:p>
            <a:r>
              <a:rPr lang="zh-CN" altLang="en-US" dirty="0"/>
              <a:t>总代码字数：</a:t>
            </a:r>
            <a:r>
              <a:rPr lang="en-US" altLang="zh-CN" dirty="0"/>
              <a:t>9330</a:t>
            </a:r>
            <a:r>
              <a:rPr lang="zh-CN" altLang="en-US" dirty="0"/>
              <a:t>行</a:t>
            </a:r>
            <a:endParaRPr lang="en-US" altLang="zh-CN" dirty="0"/>
          </a:p>
          <a:p>
            <a:pPr lvl="1"/>
            <a:r>
              <a:rPr lang="zh-CN" altLang="en-US" i="0" dirty="0"/>
              <a:t>开发</a:t>
            </a:r>
            <a:r>
              <a:rPr lang="en-US" altLang="zh-CN" i="0" dirty="0"/>
              <a:t>+</a:t>
            </a:r>
            <a:r>
              <a:rPr lang="zh-CN" altLang="en-US" i="0" dirty="0"/>
              <a:t>测试</a:t>
            </a:r>
            <a:endParaRPr lang="en-US" altLang="zh-CN" i="0" dirty="0"/>
          </a:p>
          <a:p>
            <a:r>
              <a:rPr lang="zh-CN" altLang="en-US" dirty="0"/>
              <a:t>使用工具</a:t>
            </a:r>
            <a:endParaRPr lang="en-US" altLang="zh-CN" dirty="0"/>
          </a:p>
          <a:p>
            <a:pPr lvl="1"/>
            <a:r>
              <a:rPr lang="zh-CN" altLang="en-US" i="0" dirty="0"/>
              <a:t>开发平台 </a:t>
            </a:r>
            <a:r>
              <a:rPr lang="en-US" altLang="zh-CN" i="0" dirty="0"/>
              <a:t>Node-RED</a:t>
            </a:r>
          </a:p>
          <a:p>
            <a:pPr lvl="1"/>
            <a:r>
              <a:rPr lang="zh-CN" altLang="en-US" i="0" dirty="0"/>
              <a:t>项目进度管理 </a:t>
            </a:r>
            <a:r>
              <a:rPr lang="en-US" altLang="zh-CN" i="0" dirty="0"/>
              <a:t>MS-Project</a:t>
            </a:r>
          </a:p>
          <a:p>
            <a:pPr lvl="1"/>
            <a:r>
              <a:rPr lang="zh-CN" altLang="en-US" i="0" dirty="0"/>
              <a:t>测试工具 </a:t>
            </a:r>
            <a:r>
              <a:rPr lang="en-US" altLang="zh-CN" i="0" dirty="0"/>
              <a:t>mocha </a:t>
            </a:r>
            <a:r>
              <a:rPr lang="en-US" altLang="zh-CN" i="0" dirty="0" err="1"/>
              <a:t>nyc</a:t>
            </a:r>
            <a:r>
              <a:rPr lang="en-US" altLang="zh-CN" i="0" dirty="0"/>
              <a:t> nock</a:t>
            </a:r>
            <a:endParaRPr lang="zh-CN" altLang="en-US" i="0" dirty="0"/>
          </a:p>
        </p:txBody>
      </p:sp>
    </p:spTree>
    <p:extLst>
      <p:ext uri="{BB962C8B-B14F-4D97-AF65-F5344CB8AC3E}">
        <p14:creationId xmlns:p14="http://schemas.microsoft.com/office/powerpoint/2010/main" val="48243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F4E8E-6448-49BC-8EC5-696113627B55}"/>
              </a:ext>
            </a:extLst>
          </p:cNvPr>
          <p:cNvSpPr>
            <a:spLocks noGrp="1"/>
          </p:cNvSpPr>
          <p:nvPr>
            <p:ph type="title"/>
          </p:nvPr>
        </p:nvSpPr>
        <p:spPr>
          <a:xfrm>
            <a:off x="838200" y="186223"/>
            <a:ext cx="10515600" cy="1325563"/>
          </a:xfrm>
        </p:spPr>
        <p:txBody>
          <a:bodyPr/>
          <a:lstStyle/>
          <a:p>
            <a:r>
              <a:rPr lang="zh-CN" altLang="en-US" dirty="0"/>
              <a:t>各阶段工时分布</a:t>
            </a:r>
            <a:br>
              <a:rPr lang="en-US" altLang="zh-CN" dirty="0"/>
            </a:br>
            <a:endParaRPr lang="zh-CN" altLang="en-US" dirty="0"/>
          </a:p>
        </p:txBody>
      </p:sp>
      <p:sp>
        <p:nvSpPr>
          <p:cNvPr id="10" name="内容占位符 9">
            <a:extLst>
              <a:ext uri="{FF2B5EF4-FFF2-40B4-BE49-F238E27FC236}">
                <a16:creationId xmlns:a16="http://schemas.microsoft.com/office/drawing/2014/main" id="{CB765830-BC4A-4804-99FF-53A94735A49F}"/>
              </a:ext>
            </a:extLst>
          </p:cNvPr>
          <p:cNvSpPr>
            <a:spLocks noGrp="1"/>
          </p:cNvSpPr>
          <p:nvPr>
            <p:ph idx="1"/>
          </p:nvPr>
        </p:nvSpPr>
        <p:spPr/>
        <p:txBody>
          <a:bodyPr/>
          <a:lstStyle/>
          <a:p>
            <a:pPr marL="0" indent="0">
              <a:buNone/>
            </a:pPr>
            <a:endParaRPr lang="zh-CN" altLang="en-US" dirty="0"/>
          </a:p>
        </p:txBody>
      </p:sp>
      <p:pic>
        <p:nvPicPr>
          <p:cNvPr id="3" name="图片 2">
            <a:extLst>
              <a:ext uri="{FF2B5EF4-FFF2-40B4-BE49-F238E27FC236}">
                <a16:creationId xmlns:a16="http://schemas.microsoft.com/office/drawing/2014/main" id="{82F34498-C505-4DCA-A753-FC05323C9261}"/>
              </a:ext>
            </a:extLst>
          </p:cNvPr>
          <p:cNvPicPr>
            <a:picLocks noChangeAspect="1"/>
          </p:cNvPicPr>
          <p:nvPr/>
        </p:nvPicPr>
        <p:blipFill>
          <a:blip r:embed="rId2"/>
          <a:stretch>
            <a:fillRect/>
          </a:stretch>
        </p:blipFill>
        <p:spPr>
          <a:xfrm>
            <a:off x="744894" y="1869528"/>
            <a:ext cx="6829425" cy="3638550"/>
          </a:xfrm>
          <a:prstGeom prst="rect">
            <a:avLst/>
          </a:prstGeom>
        </p:spPr>
      </p:pic>
      <p:pic>
        <p:nvPicPr>
          <p:cNvPr id="4" name="图片 3">
            <a:extLst>
              <a:ext uri="{FF2B5EF4-FFF2-40B4-BE49-F238E27FC236}">
                <a16:creationId xmlns:a16="http://schemas.microsoft.com/office/drawing/2014/main" id="{4A91AFBE-027A-4442-AE19-A45F1B24B2D1}"/>
              </a:ext>
            </a:extLst>
          </p:cNvPr>
          <p:cNvPicPr>
            <a:picLocks noChangeAspect="1"/>
          </p:cNvPicPr>
          <p:nvPr/>
        </p:nvPicPr>
        <p:blipFill rotWithShape="1">
          <a:blip r:embed="rId3"/>
          <a:srcRect l="12957" r="11495" b="221"/>
          <a:stretch/>
        </p:blipFill>
        <p:spPr>
          <a:xfrm>
            <a:off x="7617862" y="1928258"/>
            <a:ext cx="4441691" cy="3511218"/>
          </a:xfrm>
          <a:prstGeom prst="rect">
            <a:avLst/>
          </a:prstGeom>
        </p:spPr>
      </p:pic>
    </p:spTree>
    <p:extLst>
      <p:ext uri="{BB962C8B-B14F-4D97-AF65-F5344CB8AC3E}">
        <p14:creationId xmlns:p14="http://schemas.microsoft.com/office/powerpoint/2010/main" val="18332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F4E8E-6448-49BC-8EC5-696113627B55}"/>
              </a:ext>
            </a:extLst>
          </p:cNvPr>
          <p:cNvSpPr>
            <a:spLocks noGrp="1"/>
          </p:cNvSpPr>
          <p:nvPr>
            <p:ph type="title"/>
          </p:nvPr>
        </p:nvSpPr>
        <p:spPr>
          <a:xfrm>
            <a:off x="838200" y="186223"/>
            <a:ext cx="10515600" cy="1325563"/>
          </a:xfrm>
        </p:spPr>
        <p:txBody>
          <a:bodyPr/>
          <a:lstStyle/>
          <a:p>
            <a:r>
              <a:rPr lang="zh-CN" altLang="en-US" dirty="0"/>
              <a:t>成员贡献</a:t>
            </a:r>
          </a:p>
        </p:txBody>
      </p:sp>
      <p:graphicFrame>
        <p:nvGraphicFramePr>
          <p:cNvPr id="4" name="内容占位符 3">
            <a:extLst>
              <a:ext uri="{FF2B5EF4-FFF2-40B4-BE49-F238E27FC236}">
                <a16:creationId xmlns:a16="http://schemas.microsoft.com/office/drawing/2014/main" id="{3CB1476C-8B39-417F-B98E-9B9E61ED5517}"/>
              </a:ext>
            </a:extLst>
          </p:cNvPr>
          <p:cNvGraphicFramePr>
            <a:graphicFrameLocks noGrp="1"/>
          </p:cNvGraphicFramePr>
          <p:nvPr>
            <p:ph idx="1"/>
            <p:extLst>
              <p:ext uri="{D42A27DB-BD31-4B8C-83A1-F6EECF244321}">
                <p14:modId xmlns:p14="http://schemas.microsoft.com/office/powerpoint/2010/main" val="1996725885"/>
              </p:ext>
            </p:extLst>
          </p:nvPr>
        </p:nvGraphicFramePr>
        <p:xfrm>
          <a:off x="1511560" y="1651518"/>
          <a:ext cx="9741158" cy="4488022"/>
        </p:xfrm>
        <a:graphic>
          <a:graphicData uri="http://schemas.openxmlformats.org/drawingml/2006/table">
            <a:tbl>
              <a:tblPr firstRow="1" firstCol="1" bandRow="1">
                <a:tableStyleId>{5C22544A-7EE6-4342-B048-85BDC9FD1C3A}</a:tableStyleId>
              </a:tblPr>
              <a:tblGrid>
                <a:gridCol w="3246270">
                  <a:extLst>
                    <a:ext uri="{9D8B030D-6E8A-4147-A177-3AD203B41FA5}">
                      <a16:colId xmlns:a16="http://schemas.microsoft.com/office/drawing/2014/main" val="2597938188"/>
                    </a:ext>
                  </a:extLst>
                </a:gridCol>
                <a:gridCol w="3247444">
                  <a:extLst>
                    <a:ext uri="{9D8B030D-6E8A-4147-A177-3AD203B41FA5}">
                      <a16:colId xmlns:a16="http://schemas.microsoft.com/office/drawing/2014/main" val="846535356"/>
                    </a:ext>
                  </a:extLst>
                </a:gridCol>
                <a:gridCol w="3247444">
                  <a:extLst>
                    <a:ext uri="{9D8B030D-6E8A-4147-A177-3AD203B41FA5}">
                      <a16:colId xmlns:a16="http://schemas.microsoft.com/office/drawing/2014/main" val="2065273518"/>
                    </a:ext>
                  </a:extLst>
                </a:gridCol>
              </a:tblGrid>
              <a:tr h="641146">
                <a:tc>
                  <a:txBody>
                    <a:bodyPr/>
                    <a:lstStyle/>
                    <a:p>
                      <a:pPr algn="just">
                        <a:spcAft>
                          <a:spcPts val="0"/>
                        </a:spcAft>
                      </a:pPr>
                      <a:r>
                        <a:rPr lang="en-US" sz="2000" kern="100" dirty="0">
                          <a:effectLst/>
                        </a:rPr>
                        <a:t> </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zh-CN" sz="2000" kern="100">
                          <a:effectLst/>
                        </a:rPr>
                        <a:t>成员 </a:t>
                      </a:r>
                      <a:endParaRPr lang="zh-CN" sz="200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zh-CN" sz="2000" kern="100">
                          <a:effectLst/>
                        </a:rPr>
                        <a:t>贡献率</a:t>
                      </a:r>
                      <a:endParaRPr lang="zh-CN" sz="200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06797489"/>
                  </a:ext>
                </a:extLst>
              </a:tr>
              <a:tr h="641146">
                <a:tc rowSpan="2">
                  <a:txBody>
                    <a:bodyPr/>
                    <a:lstStyle/>
                    <a:p>
                      <a:pPr algn="just">
                        <a:spcAft>
                          <a:spcPts val="0"/>
                        </a:spcAft>
                      </a:pPr>
                      <a:r>
                        <a:rPr lang="zh-CN" sz="2000" kern="0" dirty="0">
                          <a:effectLst/>
                        </a:rPr>
                        <a:t>消息聚集组</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zh-CN" sz="2000" kern="100" dirty="0">
                          <a:effectLst/>
                        </a:rPr>
                        <a:t>暴明坤</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en-US" altLang="zh-CN" sz="2000" kern="100" dirty="0">
                          <a:effectLst/>
                        </a:rPr>
                        <a:t>20.08</a:t>
                      </a:r>
                      <a:r>
                        <a:rPr lang="en-US" sz="2000" kern="100" dirty="0">
                          <a:effectLst/>
                        </a:rPr>
                        <a:t>%</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89844009"/>
                  </a:ext>
                </a:extLst>
              </a:tr>
              <a:tr h="641146">
                <a:tc vMerge="1">
                  <a:txBody>
                    <a:bodyPr/>
                    <a:lstStyle/>
                    <a:p>
                      <a:endParaRPr lang="zh-CN" altLang="en-US"/>
                    </a:p>
                  </a:txBody>
                  <a:tcPr/>
                </a:tc>
                <a:tc>
                  <a:txBody>
                    <a:bodyPr/>
                    <a:lstStyle/>
                    <a:p>
                      <a:pPr algn="just">
                        <a:spcAft>
                          <a:spcPts val="0"/>
                        </a:spcAft>
                      </a:pPr>
                      <a:r>
                        <a:rPr lang="zh-CN" sz="2000" kern="100" dirty="0">
                          <a:effectLst/>
                        </a:rPr>
                        <a:t>刘子渊</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en-US" altLang="zh-CN" sz="2000" kern="100" dirty="0">
                          <a:effectLst/>
                        </a:rPr>
                        <a:t>16.43</a:t>
                      </a:r>
                      <a:r>
                        <a:rPr lang="en-US" sz="2000" kern="100" dirty="0">
                          <a:effectLst/>
                        </a:rPr>
                        <a:t>%</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4392955"/>
                  </a:ext>
                </a:extLst>
              </a:tr>
              <a:tr h="641146">
                <a:tc rowSpan="2">
                  <a:txBody>
                    <a:bodyPr/>
                    <a:lstStyle/>
                    <a:p>
                      <a:pPr algn="just">
                        <a:spcAft>
                          <a:spcPts val="0"/>
                        </a:spcAft>
                      </a:pPr>
                      <a:r>
                        <a:rPr lang="zh-CN" sz="2000" kern="0">
                          <a:effectLst/>
                        </a:rPr>
                        <a:t>数据可视化组</a:t>
                      </a:r>
                      <a:endParaRPr lang="zh-CN" sz="200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zh-CN" sz="2000" kern="100" dirty="0">
                          <a:effectLst/>
                        </a:rPr>
                        <a:t>胡俊涛</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en-US" sz="2000" kern="100" dirty="0">
                          <a:effectLst/>
                        </a:rPr>
                        <a:t>16.</a:t>
                      </a:r>
                      <a:r>
                        <a:rPr lang="en-US" altLang="zh-CN" sz="2000" kern="100" dirty="0">
                          <a:effectLst/>
                        </a:rPr>
                        <a:t>08</a:t>
                      </a:r>
                      <a:r>
                        <a:rPr lang="en-US" sz="2000" kern="100" dirty="0">
                          <a:effectLst/>
                        </a:rPr>
                        <a:t>%</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49780250"/>
                  </a:ext>
                </a:extLst>
              </a:tr>
              <a:tr h="641146">
                <a:tc vMerge="1">
                  <a:txBody>
                    <a:bodyPr/>
                    <a:lstStyle/>
                    <a:p>
                      <a:endParaRPr lang="zh-CN" altLang="en-US"/>
                    </a:p>
                  </a:txBody>
                  <a:tcPr/>
                </a:tc>
                <a:tc>
                  <a:txBody>
                    <a:bodyPr/>
                    <a:lstStyle/>
                    <a:p>
                      <a:pPr algn="just">
                        <a:spcAft>
                          <a:spcPts val="0"/>
                        </a:spcAft>
                      </a:pPr>
                      <a:r>
                        <a:rPr lang="zh-CN" sz="2000" kern="100" dirty="0">
                          <a:effectLst/>
                        </a:rPr>
                        <a:t>叶柏威</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en-US" sz="2000" kern="100" dirty="0">
                          <a:effectLst/>
                        </a:rPr>
                        <a:t>15.</a:t>
                      </a:r>
                      <a:r>
                        <a:rPr lang="en-US" altLang="zh-CN" sz="2000" kern="100" dirty="0">
                          <a:effectLst/>
                        </a:rPr>
                        <a:t>76</a:t>
                      </a:r>
                      <a:r>
                        <a:rPr lang="en-US" sz="2000" kern="100" dirty="0">
                          <a:effectLst/>
                        </a:rPr>
                        <a:t>%</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65090271"/>
                  </a:ext>
                </a:extLst>
              </a:tr>
              <a:tr h="641146">
                <a:tc rowSpan="2">
                  <a:txBody>
                    <a:bodyPr/>
                    <a:lstStyle/>
                    <a:p>
                      <a:pPr algn="just">
                        <a:spcAft>
                          <a:spcPts val="0"/>
                        </a:spcAft>
                      </a:pPr>
                      <a:r>
                        <a:rPr lang="zh-CN" sz="2000" kern="0">
                          <a:effectLst/>
                        </a:rPr>
                        <a:t>文档和示例开发组</a:t>
                      </a:r>
                      <a:endParaRPr lang="zh-CN" sz="200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zh-CN" sz="2000" kern="100" dirty="0">
                          <a:effectLst/>
                        </a:rPr>
                        <a:t>夏欣怡</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en-US" sz="2000" kern="100" dirty="0">
                          <a:effectLst/>
                        </a:rPr>
                        <a:t>16.15%</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07847336"/>
                  </a:ext>
                </a:extLst>
              </a:tr>
              <a:tr h="641146">
                <a:tc vMerge="1">
                  <a:txBody>
                    <a:bodyPr/>
                    <a:lstStyle/>
                    <a:p>
                      <a:endParaRPr lang="zh-CN" altLang="en-US"/>
                    </a:p>
                  </a:txBody>
                  <a:tcPr/>
                </a:tc>
                <a:tc>
                  <a:txBody>
                    <a:bodyPr/>
                    <a:lstStyle/>
                    <a:p>
                      <a:pPr algn="just">
                        <a:spcAft>
                          <a:spcPts val="0"/>
                        </a:spcAft>
                      </a:pPr>
                      <a:r>
                        <a:rPr lang="zh-CN" sz="2000" kern="100">
                          <a:effectLst/>
                        </a:rPr>
                        <a:t>张雨濛</a:t>
                      </a:r>
                      <a:endParaRPr lang="zh-CN" sz="2000" kern="10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tc>
                  <a:txBody>
                    <a:bodyPr/>
                    <a:lstStyle/>
                    <a:p>
                      <a:pPr algn="just">
                        <a:spcAft>
                          <a:spcPts val="0"/>
                        </a:spcAft>
                      </a:pPr>
                      <a:r>
                        <a:rPr lang="en-US" sz="2000" kern="100" dirty="0">
                          <a:effectLst/>
                        </a:rPr>
                        <a:t>15.52%</a:t>
                      </a:r>
                      <a:endParaRPr lang="zh-CN" sz="2000" kern="100" dirty="0">
                        <a:effectLst/>
                        <a:latin typeface="等线" panose="02010600030101010101" pitchFamily="2" charset="-122"/>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436060827"/>
                  </a:ext>
                </a:extLst>
              </a:tr>
            </a:tbl>
          </a:graphicData>
        </a:graphic>
      </p:graphicFrame>
    </p:spTree>
    <p:extLst>
      <p:ext uri="{BB962C8B-B14F-4D97-AF65-F5344CB8AC3E}">
        <p14:creationId xmlns:p14="http://schemas.microsoft.com/office/powerpoint/2010/main" val="413049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A710F2-1A5E-46E0-A56E-9196FA677715}"/>
              </a:ext>
            </a:extLst>
          </p:cNvPr>
          <p:cNvSpPr>
            <a:spLocks noGrp="1"/>
          </p:cNvSpPr>
          <p:nvPr>
            <p:ph type="title"/>
          </p:nvPr>
        </p:nvSpPr>
        <p:spPr>
          <a:xfrm>
            <a:off x="1196163" y="1188717"/>
            <a:ext cx="9361857" cy="4480563"/>
          </a:xfrm>
        </p:spPr>
        <p:txBody>
          <a:bodyPr vert="horz" lIns="91440" tIns="45720" rIns="91440" bIns="45720" rtlCol="0" anchor="ctr">
            <a:normAutofit/>
          </a:bodyPr>
          <a:lstStyle/>
          <a:p>
            <a:pPr algn="ctr"/>
            <a:r>
              <a:rPr lang="zh-CN" altLang="en-US" sz="6600" dirty="0">
                <a:solidFill>
                  <a:schemeClr val="tx1"/>
                </a:solidFill>
              </a:rPr>
              <a:t>总结与体会</a:t>
            </a:r>
          </a:p>
        </p:txBody>
      </p:sp>
    </p:spTree>
    <p:extLst>
      <p:ext uri="{BB962C8B-B14F-4D97-AF65-F5344CB8AC3E}">
        <p14:creationId xmlns:p14="http://schemas.microsoft.com/office/powerpoint/2010/main" val="29350407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0 </a:t>
            </a:r>
            <a:r>
              <a:rPr lang="zh-CN" altLang="en-US" dirty="0"/>
              <a:t>项目计划</a:t>
            </a:r>
          </a:p>
        </p:txBody>
      </p:sp>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9" y="2286000"/>
            <a:ext cx="10403634" cy="420810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保证项目可行性</a:t>
            </a:r>
            <a:endParaRPr lang="en-US" altLang="zh-CN" dirty="0"/>
          </a:p>
          <a:p>
            <a:pPr lvl="1"/>
            <a:r>
              <a:rPr lang="zh-CN" altLang="en-US" i="0" dirty="0"/>
              <a:t>了解小组成员的开发能力，明确每个人的技术栈和学习能力。并以此为依据对项目进行初步的选择</a:t>
            </a:r>
            <a:endParaRPr lang="en-US" altLang="zh-CN" i="0" dirty="0"/>
          </a:p>
          <a:p>
            <a:pPr lvl="1"/>
            <a:r>
              <a:rPr lang="zh-CN" altLang="en-US" i="0" dirty="0"/>
              <a:t>通过对项目本身的开发基础设施进行评估，如果项目有配套的自动测试等框架，将大大提高开发效率，节省人力物力</a:t>
            </a:r>
            <a:endParaRPr lang="en-US" altLang="zh-CN" i="0" dirty="0"/>
          </a:p>
          <a:p>
            <a:pPr lvl="1"/>
            <a:r>
              <a:rPr lang="zh-CN" altLang="en-US" i="0" dirty="0"/>
              <a:t>需要对项目的规模有一个相对清晰的评估，如果项目的复杂程度太高，或项目本身太过简单，会导致开发无法进行或工作量过少</a:t>
            </a:r>
            <a:endParaRPr lang="en-US" altLang="zh-CN" dirty="0"/>
          </a:p>
          <a:p>
            <a:pPr marL="0" indent="0">
              <a:buNone/>
            </a:pPr>
            <a:endParaRPr lang="zh-CN" altLang="en-US" dirty="0"/>
          </a:p>
        </p:txBody>
      </p:sp>
    </p:spTree>
    <p:extLst>
      <p:ext uri="{BB962C8B-B14F-4D97-AF65-F5344CB8AC3E}">
        <p14:creationId xmlns:p14="http://schemas.microsoft.com/office/powerpoint/2010/main" val="220723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1 </a:t>
            </a:r>
            <a:r>
              <a:rPr lang="zh-CN" altLang="en-US" dirty="0"/>
              <a:t>项目需求分析</a:t>
            </a:r>
          </a:p>
        </p:txBody>
      </p:sp>
      <p:graphicFrame>
        <p:nvGraphicFramePr>
          <p:cNvPr id="8" name="内容占位符 7">
            <a:extLst>
              <a:ext uri="{FF2B5EF4-FFF2-40B4-BE49-F238E27FC236}">
                <a16:creationId xmlns:a16="http://schemas.microsoft.com/office/drawing/2014/main" id="{73E6DAF6-67A0-4CE0-8A05-DE8479310B32}"/>
              </a:ext>
            </a:extLst>
          </p:cNvPr>
          <p:cNvGraphicFramePr>
            <a:graphicFrameLocks noGrp="1"/>
          </p:cNvGraphicFramePr>
          <p:nvPr>
            <p:ph idx="1"/>
            <p:extLst>
              <p:ext uri="{D42A27DB-BD31-4B8C-83A1-F6EECF244321}">
                <p14:modId xmlns:p14="http://schemas.microsoft.com/office/powerpoint/2010/main" val="874130316"/>
              </p:ext>
            </p:extLst>
          </p:nvPr>
        </p:nvGraphicFramePr>
        <p:xfrm>
          <a:off x="8612154" y="783770"/>
          <a:ext cx="3368352" cy="5533050"/>
        </p:xfrm>
        <a:graphic>
          <a:graphicData uri="http://schemas.openxmlformats.org/drawingml/2006/table">
            <a:tbl>
              <a:tblPr/>
              <a:tblGrid>
                <a:gridCol w="842088">
                  <a:extLst>
                    <a:ext uri="{9D8B030D-6E8A-4147-A177-3AD203B41FA5}">
                      <a16:colId xmlns:a16="http://schemas.microsoft.com/office/drawing/2014/main" val="844582594"/>
                    </a:ext>
                  </a:extLst>
                </a:gridCol>
                <a:gridCol w="842088">
                  <a:extLst>
                    <a:ext uri="{9D8B030D-6E8A-4147-A177-3AD203B41FA5}">
                      <a16:colId xmlns:a16="http://schemas.microsoft.com/office/drawing/2014/main" val="1274610435"/>
                    </a:ext>
                  </a:extLst>
                </a:gridCol>
                <a:gridCol w="842088">
                  <a:extLst>
                    <a:ext uri="{9D8B030D-6E8A-4147-A177-3AD203B41FA5}">
                      <a16:colId xmlns:a16="http://schemas.microsoft.com/office/drawing/2014/main" val="4230127581"/>
                    </a:ext>
                  </a:extLst>
                </a:gridCol>
                <a:gridCol w="842088">
                  <a:extLst>
                    <a:ext uri="{9D8B030D-6E8A-4147-A177-3AD203B41FA5}">
                      <a16:colId xmlns:a16="http://schemas.microsoft.com/office/drawing/2014/main" val="260729857"/>
                    </a:ext>
                  </a:extLst>
                </a:gridCol>
              </a:tblGrid>
              <a:tr h="1203804">
                <a:tc>
                  <a:txBody>
                    <a:bodyPr/>
                    <a:lstStyle/>
                    <a:p>
                      <a:pPr fontAlgn="t"/>
                      <a:r>
                        <a:rPr lang="zh-CN" altLang="en-US" sz="1800" dirty="0">
                          <a:effectLst/>
                        </a:rPr>
                        <a:t>文档规模</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800">
                          <a:effectLst/>
                        </a:rPr>
                        <a:t>需求项数</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800" dirty="0">
                          <a:effectLst/>
                        </a:rPr>
                        <a:t>需求类型</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800" dirty="0">
                          <a:effectLst/>
                        </a:rPr>
                        <a:t>版本次数</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2848875"/>
                  </a:ext>
                </a:extLst>
              </a:tr>
              <a:tr h="1311644">
                <a:tc rowSpan="3">
                  <a:txBody>
                    <a:bodyPr/>
                    <a:lstStyle/>
                    <a:p>
                      <a:pPr fontAlgn="t"/>
                      <a:r>
                        <a:rPr lang="en-US" altLang="zh-CN" sz="1800" dirty="0">
                          <a:effectLst/>
                        </a:rPr>
                        <a:t>13183</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fontAlgn="t"/>
                      <a:r>
                        <a:rPr lang="en-US" altLang="zh-CN" sz="1800">
                          <a:effectLst/>
                        </a:rPr>
                        <a:t>25</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zh-CN" altLang="en-US" sz="1800" dirty="0">
                          <a:effectLst/>
                        </a:rPr>
                        <a:t>功能需求（</a:t>
                      </a:r>
                      <a:r>
                        <a:rPr lang="en-US" altLang="zh-CN" sz="1800" dirty="0">
                          <a:effectLst/>
                        </a:rPr>
                        <a:t>7</a:t>
                      </a:r>
                      <a:r>
                        <a:rPr lang="zh-CN" altLang="en-US" sz="1800" dirty="0">
                          <a:effectLst/>
                        </a:rPr>
                        <a:t>）</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fontAlgn="t"/>
                      <a:r>
                        <a:rPr lang="en-US" altLang="zh-CN" sz="1800">
                          <a:effectLst/>
                        </a:rPr>
                        <a:t>20</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34561605"/>
                  </a:ext>
                </a:extLst>
              </a:tr>
              <a:tr h="1311644">
                <a:tc vMerge="1">
                  <a:txBody>
                    <a:bodyPr/>
                    <a:lstStyle/>
                    <a:p>
                      <a:endParaRPr lang="zh-CN" altLang="en-US"/>
                    </a:p>
                  </a:txBody>
                  <a:tcPr/>
                </a:tc>
                <a:tc vMerge="1">
                  <a:txBody>
                    <a:bodyPr/>
                    <a:lstStyle/>
                    <a:p>
                      <a:endParaRPr lang="zh-CN" altLang="en-US"/>
                    </a:p>
                  </a:txBody>
                  <a:tcPr/>
                </a:tc>
                <a:tc>
                  <a:txBody>
                    <a:bodyPr/>
                    <a:lstStyle/>
                    <a:p>
                      <a:pPr fontAlgn="t"/>
                      <a:r>
                        <a:rPr lang="zh-CN" altLang="en-US" sz="1800" dirty="0">
                          <a:effectLst/>
                        </a:rPr>
                        <a:t>拓展需求（</a:t>
                      </a:r>
                      <a:r>
                        <a:rPr lang="en-US" altLang="zh-CN" sz="1800" dirty="0">
                          <a:effectLst/>
                        </a:rPr>
                        <a:t>13</a:t>
                      </a:r>
                      <a:r>
                        <a:rPr lang="zh-CN" altLang="en-US" sz="1800" dirty="0">
                          <a:effectLst/>
                        </a:rPr>
                        <a:t>）</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extLst>
                  <a:ext uri="{0D108BD9-81ED-4DB2-BD59-A6C34878D82A}">
                    <a16:rowId xmlns:a16="http://schemas.microsoft.com/office/drawing/2014/main" val="2447785778"/>
                  </a:ext>
                </a:extLst>
              </a:tr>
              <a:tr h="1705958">
                <a:tc vMerge="1">
                  <a:txBody>
                    <a:bodyPr/>
                    <a:lstStyle/>
                    <a:p>
                      <a:endParaRPr lang="zh-CN" altLang="en-US"/>
                    </a:p>
                  </a:txBody>
                  <a:tcPr/>
                </a:tc>
                <a:tc vMerge="1">
                  <a:txBody>
                    <a:bodyPr/>
                    <a:lstStyle/>
                    <a:p>
                      <a:endParaRPr lang="zh-CN" altLang="en-US"/>
                    </a:p>
                  </a:txBody>
                  <a:tcPr/>
                </a:tc>
                <a:tc>
                  <a:txBody>
                    <a:bodyPr/>
                    <a:lstStyle/>
                    <a:p>
                      <a:pPr fontAlgn="t"/>
                      <a:r>
                        <a:rPr lang="zh-CN" altLang="en-US" sz="1800" dirty="0">
                          <a:effectLst/>
                        </a:rPr>
                        <a:t>非功能需求（</a:t>
                      </a:r>
                      <a:r>
                        <a:rPr lang="en-US" altLang="zh-CN" sz="1800" dirty="0">
                          <a:effectLst/>
                        </a:rPr>
                        <a:t>5</a:t>
                      </a:r>
                      <a:r>
                        <a:rPr lang="zh-CN" altLang="en-US" sz="1800" dirty="0">
                          <a:effectLst/>
                        </a:rPr>
                        <a:t>）</a:t>
                      </a:r>
                    </a:p>
                  </a:txBody>
                  <a:tcPr marL="89535" marR="89535"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extLst>
                  <a:ext uri="{0D108BD9-81ED-4DB2-BD59-A6C34878D82A}">
                    <a16:rowId xmlns:a16="http://schemas.microsoft.com/office/drawing/2014/main" val="934713787"/>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600" y="2286000"/>
            <a:ext cx="7119258" cy="403082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需求说明书撰写时，通过在线文档，进行多用户共同在线编辑，方便及时反映不同成员意见和要求，并进行及时记录</a:t>
            </a:r>
          </a:p>
          <a:p>
            <a:r>
              <a:rPr lang="zh-CN" altLang="en-US" dirty="0"/>
              <a:t>对于专业的图表，以有经验的小组成员为主力，其余成员进行审查的形式保证工作质量和工作效率</a:t>
            </a:r>
          </a:p>
          <a:p>
            <a:r>
              <a:rPr lang="zh-CN" altLang="en-US" dirty="0"/>
              <a:t>为方便其余小组对文档的审查，在文档中加入了较多的说明与对应图表、示例图等，提高了文档易读性</a:t>
            </a:r>
          </a:p>
          <a:p>
            <a:r>
              <a:rPr lang="zh-CN" altLang="en-US" dirty="0"/>
              <a:t>在需求分析时，应该扬长避短，严格遵守相关标准，从用户的角度来分析，而非从产品设计者的角度入手考虑。</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1790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88E0-C6E8-41C3-9989-6DDE3CD4FEDB}"/>
              </a:ext>
            </a:extLst>
          </p:cNvPr>
          <p:cNvSpPr>
            <a:spLocks noGrp="1"/>
          </p:cNvSpPr>
          <p:nvPr>
            <p:ph type="title"/>
          </p:nvPr>
        </p:nvSpPr>
        <p:spPr/>
        <p:txBody>
          <a:bodyPr/>
          <a:lstStyle/>
          <a:p>
            <a:r>
              <a:rPr lang="zh-CN" altLang="en-US" dirty="0"/>
              <a:t>实验</a:t>
            </a:r>
            <a:r>
              <a:rPr lang="en-US" altLang="zh-CN" dirty="0"/>
              <a:t>2 </a:t>
            </a:r>
            <a:r>
              <a:rPr lang="zh-CN" altLang="en-US" dirty="0"/>
              <a:t>需求评审</a:t>
            </a:r>
          </a:p>
        </p:txBody>
      </p:sp>
      <p:graphicFrame>
        <p:nvGraphicFramePr>
          <p:cNvPr id="7" name="内容占位符 6">
            <a:extLst>
              <a:ext uri="{FF2B5EF4-FFF2-40B4-BE49-F238E27FC236}">
                <a16:creationId xmlns:a16="http://schemas.microsoft.com/office/drawing/2014/main" id="{097D6D59-ED76-4B0C-891B-8635D40B87A5}"/>
              </a:ext>
            </a:extLst>
          </p:cNvPr>
          <p:cNvGraphicFramePr>
            <a:graphicFrameLocks noGrp="1"/>
          </p:cNvGraphicFramePr>
          <p:nvPr>
            <p:ph idx="1"/>
            <p:extLst>
              <p:ext uri="{D42A27DB-BD31-4B8C-83A1-F6EECF244321}">
                <p14:modId xmlns:p14="http://schemas.microsoft.com/office/powerpoint/2010/main" val="3944231551"/>
              </p:ext>
            </p:extLst>
          </p:nvPr>
        </p:nvGraphicFramePr>
        <p:xfrm>
          <a:off x="7539135" y="475861"/>
          <a:ext cx="4335625" cy="2015412"/>
        </p:xfrm>
        <a:graphic>
          <a:graphicData uri="http://schemas.openxmlformats.org/drawingml/2006/table">
            <a:tbl>
              <a:tblPr/>
              <a:tblGrid>
                <a:gridCol w="867125">
                  <a:extLst>
                    <a:ext uri="{9D8B030D-6E8A-4147-A177-3AD203B41FA5}">
                      <a16:colId xmlns:a16="http://schemas.microsoft.com/office/drawing/2014/main" val="1086014753"/>
                    </a:ext>
                  </a:extLst>
                </a:gridCol>
                <a:gridCol w="867125">
                  <a:extLst>
                    <a:ext uri="{9D8B030D-6E8A-4147-A177-3AD203B41FA5}">
                      <a16:colId xmlns:a16="http://schemas.microsoft.com/office/drawing/2014/main" val="622165664"/>
                    </a:ext>
                  </a:extLst>
                </a:gridCol>
                <a:gridCol w="867125">
                  <a:extLst>
                    <a:ext uri="{9D8B030D-6E8A-4147-A177-3AD203B41FA5}">
                      <a16:colId xmlns:a16="http://schemas.microsoft.com/office/drawing/2014/main" val="3277044590"/>
                    </a:ext>
                  </a:extLst>
                </a:gridCol>
                <a:gridCol w="867125">
                  <a:extLst>
                    <a:ext uri="{9D8B030D-6E8A-4147-A177-3AD203B41FA5}">
                      <a16:colId xmlns:a16="http://schemas.microsoft.com/office/drawing/2014/main" val="3900283732"/>
                    </a:ext>
                  </a:extLst>
                </a:gridCol>
                <a:gridCol w="867125">
                  <a:extLst>
                    <a:ext uri="{9D8B030D-6E8A-4147-A177-3AD203B41FA5}">
                      <a16:colId xmlns:a16="http://schemas.microsoft.com/office/drawing/2014/main" val="3840654016"/>
                    </a:ext>
                  </a:extLst>
                </a:gridCol>
              </a:tblGrid>
              <a:tr h="1385596">
                <a:tc>
                  <a:txBody>
                    <a:bodyPr/>
                    <a:lstStyle/>
                    <a:p>
                      <a:pPr fontAlgn="t"/>
                      <a:r>
                        <a:rPr lang="zh-CN" altLang="en-US" sz="1400" dirty="0">
                          <a:effectLst/>
                        </a:rPr>
                        <a:t>本组产出的问题清单数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400" dirty="0">
                          <a:effectLst/>
                        </a:rPr>
                        <a:t>本组提出的问题总数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400" dirty="0">
                          <a:effectLst/>
                        </a:rPr>
                        <a:t>严重性为“严重”的问题总数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400" dirty="0">
                          <a:effectLst/>
                        </a:rPr>
                        <a:t>严重性为“中等”的问题总数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zh-CN" altLang="en-US" sz="1400" dirty="0">
                          <a:effectLst/>
                        </a:rPr>
                        <a:t>严重性为“轻微”的问题总数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1805582"/>
                  </a:ext>
                </a:extLst>
              </a:tr>
              <a:tr h="629816">
                <a:tc>
                  <a:txBody>
                    <a:bodyPr/>
                    <a:lstStyle/>
                    <a:p>
                      <a:pPr fontAlgn="t"/>
                      <a:r>
                        <a:rPr lang="en-US" altLang="zh-CN" sz="1400">
                          <a:effectLs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400">
                          <a:effectLst/>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400" dirty="0">
                          <a:effectLst/>
                        </a:rPr>
                        <a:t>9</a:t>
                      </a:r>
                    </a:p>
                    <a:p>
                      <a:pPr fontAlgn="t"/>
                      <a:r>
                        <a:rPr lang="zh-CN" altLang="en-US" sz="1400" dirty="0">
                          <a:effectLst/>
                        </a:rPr>
                        <a:t>（</a:t>
                      </a:r>
                      <a:r>
                        <a:rPr lang="en-US" altLang="zh-CN" sz="1400" dirty="0">
                          <a:effectLst/>
                        </a:rPr>
                        <a:t>7.8%</a:t>
                      </a:r>
                      <a:r>
                        <a:rPr lang="zh-CN" altLang="en-US" sz="1400"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400" dirty="0">
                          <a:effectLst/>
                        </a:rPr>
                        <a:t>37</a:t>
                      </a:r>
                      <a:r>
                        <a:rPr lang="zh-CN" altLang="en-US" sz="1400" dirty="0">
                          <a:effectLst/>
                        </a:rPr>
                        <a:t>（</a:t>
                      </a:r>
                      <a:r>
                        <a:rPr lang="en-US" altLang="zh-CN" sz="1400" dirty="0">
                          <a:effectLst/>
                        </a:rPr>
                        <a:t>31.9%</a:t>
                      </a:r>
                      <a:r>
                        <a:rPr lang="zh-CN" altLang="en-US" sz="1400"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fontAlgn="t"/>
                      <a:r>
                        <a:rPr lang="en-US" altLang="zh-CN" sz="1400" dirty="0">
                          <a:effectLst/>
                        </a:rPr>
                        <a:t>70</a:t>
                      </a:r>
                      <a:r>
                        <a:rPr lang="zh-CN" altLang="en-US" sz="1400" dirty="0">
                          <a:effectLst/>
                        </a:rPr>
                        <a:t>（</a:t>
                      </a:r>
                      <a:r>
                        <a:rPr lang="en-US" altLang="zh-CN" sz="1400" dirty="0">
                          <a:effectLst/>
                        </a:rPr>
                        <a:t>60.3%</a:t>
                      </a:r>
                      <a:r>
                        <a:rPr lang="zh-CN" altLang="en-US" sz="1400" dirty="0">
                          <a:effectLs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0567329"/>
                  </a:ext>
                </a:extLst>
              </a:tr>
            </a:tbl>
          </a:graphicData>
        </a:graphic>
      </p:graphicFrame>
      <p:sp>
        <p:nvSpPr>
          <p:cNvPr id="5" name="内容占位符 2">
            <a:extLst>
              <a:ext uri="{FF2B5EF4-FFF2-40B4-BE49-F238E27FC236}">
                <a16:creationId xmlns:a16="http://schemas.microsoft.com/office/drawing/2014/main" id="{F6CF4F34-780F-41DA-9A20-9220E9A3F569}"/>
              </a:ext>
            </a:extLst>
          </p:cNvPr>
          <p:cNvSpPr txBox="1">
            <a:spLocks/>
          </p:cNvSpPr>
          <p:nvPr/>
        </p:nvSpPr>
        <p:spPr>
          <a:xfrm>
            <a:off x="1371599" y="2285999"/>
            <a:ext cx="5010539" cy="4226767"/>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模块负责与分组并行的评审方案</a:t>
            </a:r>
          </a:p>
          <a:p>
            <a:pPr lvl="1"/>
            <a:r>
              <a:rPr lang="zh-CN" altLang="en-US" i="0" dirty="0"/>
              <a:t>对于如项目环境、非功能需求及文档语义和格式等方面，将每人承担一个方面，每周评审两个组，先后对四个组的需求文档进行审查。</a:t>
            </a:r>
          </a:p>
          <a:p>
            <a:pPr lvl="1"/>
            <a:r>
              <a:rPr lang="zh-CN" altLang="en-US" i="0" dirty="0"/>
              <a:t>对于像功能需求用例描述等较为复杂的方面，将由熟悉该方面内容的同学承担，每周评审一个组，先后两个组的需求文档，然后在小组会议中进行交流，产生最终的评审结果。</a:t>
            </a:r>
          </a:p>
          <a:p>
            <a:r>
              <a:rPr lang="zh-CN" altLang="en-US" dirty="0"/>
              <a:t>保证了小组内的每个成员都参与到需求评审中，保证了最终评审结果的可靠性。</a:t>
            </a:r>
            <a:endParaRPr lang="en-US" altLang="zh-CN" dirty="0"/>
          </a:p>
          <a:p>
            <a:r>
              <a:rPr lang="zh-CN" altLang="en-US" dirty="0"/>
              <a:t>分组并行展开工作，之后再通过讨论的方式快速汇总评审结果，大大提高了需求评审的速度。</a:t>
            </a:r>
            <a:endParaRPr lang="en-US" altLang="zh-CN" dirty="0"/>
          </a:p>
          <a:p>
            <a:r>
              <a:rPr lang="zh-CN" altLang="en-US" dirty="0"/>
              <a:t>由于最终产生的问题清单均由全部小组成员检查，也保证了最终评审结果的正确性、有效性。</a:t>
            </a:r>
          </a:p>
          <a:p>
            <a:endParaRPr lang="zh-CN" altLang="en-US" dirty="0"/>
          </a:p>
        </p:txBody>
      </p:sp>
      <p:graphicFrame>
        <p:nvGraphicFramePr>
          <p:cNvPr id="8" name="表格 7">
            <a:extLst>
              <a:ext uri="{FF2B5EF4-FFF2-40B4-BE49-F238E27FC236}">
                <a16:creationId xmlns:a16="http://schemas.microsoft.com/office/drawing/2014/main" id="{3DEA56D7-C4A0-46ED-9B8B-B45F0FA76832}"/>
              </a:ext>
            </a:extLst>
          </p:cNvPr>
          <p:cNvGraphicFramePr>
            <a:graphicFrameLocks noGrp="1"/>
          </p:cNvGraphicFramePr>
          <p:nvPr>
            <p:extLst>
              <p:ext uri="{D42A27DB-BD31-4B8C-83A1-F6EECF244321}">
                <p14:modId xmlns:p14="http://schemas.microsoft.com/office/powerpoint/2010/main" val="1667090482"/>
              </p:ext>
            </p:extLst>
          </p:nvPr>
        </p:nvGraphicFramePr>
        <p:xfrm>
          <a:off x="6671388" y="2701212"/>
          <a:ext cx="5399312" cy="4052314"/>
        </p:xfrm>
        <a:graphic>
          <a:graphicData uri="http://schemas.openxmlformats.org/drawingml/2006/table">
            <a:tbl>
              <a:tblPr/>
              <a:tblGrid>
                <a:gridCol w="495963">
                  <a:extLst>
                    <a:ext uri="{9D8B030D-6E8A-4147-A177-3AD203B41FA5}">
                      <a16:colId xmlns:a16="http://schemas.microsoft.com/office/drawing/2014/main" val="4097817313"/>
                    </a:ext>
                  </a:extLst>
                </a:gridCol>
                <a:gridCol w="427768">
                  <a:extLst>
                    <a:ext uri="{9D8B030D-6E8A-4147-A177-3AD203B41FA5}">
                      <a16:colId xmlns:a16="http://schemas.microsoft.com/office/drawing/2014/main" val="559722046"/>
                    </a:ext>
                  </a:extLst>
                </a:gridCol>
                <a:gridCol w="450761">
                  <a:extLst>
                    <a:ext uri="{9D8B030D-6E8A-4147-A177-3AD203B41FA5}">
                      <a16:colId xmlns:a16="http://schemas.microsoft.com/office/drawing/2014/main" val="2391218612"/>
                    </a:ext>
                  </a:extLst>
                </a:gridCol>
                <a:gridCol w="394590">
                  <a:extLst>
                    <a:ext uri="{9D8B030D-6E8A-4147-A177-3AD203B41FA5}">
                      <a16:colId xmlns:a16="http://schemas.microsoft.com/office/drawing/2014/main" val="3958779111"/>
                    </a:ext>
                  </a:extLst>
                </a:gridCol>
                <a:gridCol w="355130">
                  <a:extLst>
                    <a:ext uri="{9D8B030D-6E8A-4147-A177-3AD203B41FA5}">
                      <a16:colId xmlns:a16="http://schemas.microsoft.com/office/drawing/2014/main" val="1190769905"/>
                    </a:ext>
                  </a:extLst>
                </a:gridCol>
                <a:gridCol w="703686">
                  <a:extLst>
                    <a:ext uri="{9D8B030D-6E8A-4147-A177-3AD203B41FA5}">
                      <a16:colId xmlns:a16="http://schemas.microsoft.com/office/drawing/2014/main" val="1431181508"/>
                    </a:ext>
                  </a:extLst>
                </a:gridCol>
                <a:gridCol w="703686">
                  <a:extLst>
                    <a:ext uri="{9D8B030D-6E8A-4147-A177-3AD203B41FA5}">
                      <a16:colId xmlns:a16="http://schemas.microsoft.com/office/drawing/2014/main" val="1219555504"/>
                    </a:ext>
                  </a:extLst>
                </a:gridCol>
                <a:gridCol w="328824">
                  <a:extLst>
                    <a:ext uri="{9D8B030D-6E8A-4147-A177-3AD203B41FA5}">
                      <a16:colId xmlns:a16="http://schemas.microsoft.com/office/drawing/2014/main" val="522750054"/>
                    </a:ext>
                  </a:extLst>
                </a:gridCol>
                <a:gridCol w="769452">
                  <a:extLst>
                    <a:ext uri="{9D8B030D-6E8A-4147-A177-3AD203B41FA5}">
                      <a16:colId xmlns:a16="http://schemas.microsoft.com/office/drawing/2014/main" val="411992179"/>
                    </a:ext>
                  </a:extLst>
                </a:gridCol>
                <a:gridCol w="769452">
                  <a:extLst>
                    <a:ext uri="{9D8B030D-6E8A-4147-A177-3AD203B41FA5}">
                      <a16:colId xmlns:a16="http://schemas.microsoft.com/office/drawing/2014/main" val="1827121467"/>
                    </a:ext>
                  </a:extLst>
                </a:gridCol>
              </a:tblGrid>
              <a:tr h="1119674">
                <a:tc>
                  <a:txBody>
                    <a:bodyPr/>
                    <a:lstStyle/>
                    <a:p>
                      <a:pPr fontAlgn="t"/>
                      <a:r>
                        <a:rPr lang="zh-CN" altLang="en-US" sz="1200">
                          <a:effectLst/>
                        </a:rPr>
                        <a:t>别组产出的问题清单数</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fontAlgn="t"/>
                      <a:r>
                        <a:rPr lang="zh-CN" altLang="en-US" sz="1200" dirty="0">
                          <a:effectLst/>
                        </a:rPr>
                        <a:t>别组提出的问题总数</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3">
                  <a:txBody>
                    <a:bodyPr/>
                    <a:lstStyle/>
                    <a:p>
                      <a:pPr fontAlgn="t"/>
                      <a:r>
                        <a:rPr lang="zh-CN" altLang="en-US" sz="1200" dirty="0">
                          <a:effectLst/>
                        </a:rPr>
                        <a:t>严重性为“中等”以上的问题总数</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3">
                  <a:txBody>
                    <a:bodyPr/>
                    <a:lstStyle/>
                    <a:p>
                      <a:pPr fontAlgn="t"/>
                      <a:r>
                        <a:rPr lang="zh-CN" altLang="en-US" sz="1200">
                          <a:effectLst/>
                        </a:rPr>
                        <a:t>本组接受及部分接受的问题数以及占比</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56757366"/>
                  </a:ext>
                </a:extLst>
              </a:tr>
              <a:tr h="733160">
                <a:tc rowSpan="4">
                  <a:txBody>
                    <a:bodyPr/>
                    <a:lstStyle/>
                    <a:p>
                      <a:pPr fontAlgn="t"/>
                      <a:r>
                        <a:rPr lang="en-US" altLang="zh-CN" sz="1200">
                          <a:effectLst/>
                        </a:rPr>
                        <a:t>4</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4">
                  <a:txBody>
                    <a:bodyPr/>
                    <a:lstStyle/>
                    <a:p>
                      <a:pPr fontAlgn="t"/>
                      <a:r>
                        <a:rPr lang="en-US" altLang="zh-CN" sz="1200" dirty="0">
                          <a:effectLst/>
                        </a:rPr>
                        <a:t>107</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sz="1200">
                          <a:effectLst/>
                        </a:rPr>
                        <a:t>A</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15</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4">
                  <a:txBody>
                    <a:bodyPr/>
                    <a:lstStyle/>
                    <a:p>
                      <a:pPr fontAlgn="t"/>
                      <a:r>
                        <a:rPr lang="en-US" altLang="zh-CN" sz="1200" dirty="0">
                          <a:effectLst/>
                        </a:rPr>
                        <a:t>25</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sz="1200">
                          <a:effectLst/>
                        </a:rPr>
                        <a:t>A</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0</a:t>
                      </a:r>
                      <a:r>
                        <a:rPr lang="zh-CN" altLang="en-US" sz="1200">
                          <a:effectLst/>
                        </a:rPr>
                        <a:t>（</a:t>
                      </a:r>
                      <a:r>
                        <a:rPr lang="en-US" altLang="zh-CN" sz="1200">
                          <a:effectLst/>
                        </a:rPr>
                        <a:t>0%</a:t>
                      </a:r>
                      <a:r>
                        <a:rPr lang="zh-CN" altLang="en-US" sz="12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4">
                  <a:txBody>
                    <a:bodyPr/>
                    <a:lstStyle/>
                    <a:p>
                      <a:pPr fontAlgn="t"/>
                      <a:r>
                        <a:rPr lang="en-US" altLang="zh-CN" sz="1200">
                          <a:effectLst/>
                        </a:rPr>
                        <a:t>91</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sz="1200">
                          <a:effectLst/>
                        </a:rPr>
                        <a:t>A</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10</a:t>
                      </a:r>
                      <a:r>
                        <a:rPr lang="zh-CN" altLang="en-US" sz="1200">
                          <a:effectLst/>
                        </a:rPr>
                        <a:t>（</a:t>
                      </a:r>
                      <a:r>
                        <a:rPr lang="en-US" altLang="zh-CN" sz="1200">
                          <a:effectLst/>
                        </a:rPr>
                        <a:t>66.7%</a:t>
                      </a:r>
                      <a:r>
                        <a:rPr lang="zh-CN" altLang="en-US" sz="12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0235043"/>
                  </a:ext>
                </a:extLst>
              </a:tr>
              <a:tr h="733160">
                <a:tc vMerge="1">
                  <a:txBody>
                    <a:bodyPr/>
                    <a:lstStyle/>
                    <a:p>
                      <a:endParaRPr lang="zh-CN" altLang="en-US"/>
                    </a:p>
                  </a:txBody>
                  <a:tcPr/>
                </a:tc>
                <a:tc vMerge="1">
                  <a:txBody>
                    <a:bodyPr/>
                    <a:lstStyle/>
                    <a:p>
                      <a:endParaRPr lang="zh-CN" altLang="en-US"/>
                    </a:p>
                  </a:txBody>
                  <a:tcPr/>
                </a:tc>
                <a:tc>
                  <a:txBody>
                    <a:bodyPr/>
                    <a:lstStyle/>
                    <a:p>
                      <a:pPr fontAlgn="t"/>
                      <a:r>
                        <a:rPr lang="en-US" sz="1200">
                          <a:effectLst/>
                        </a:rPr>
                        <a:t>B</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31</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tc>
                  <a:txBody>
                    <a:bodyPr/>
                    <a:lstStyle/>
                    <a:p>
                      <a:pPr fontAlgn="t"/>
                      <a:r>
                        <a:rPr lang="en-US" sz="1200">
                          <a:effectLst/>
                        </a:rPr>
                        <a:t>B</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dirty="0">
                          <a:effectLst/>
                        </a:rPr>
                        <a:t>13</a:t>
                      </a:r>
                      <a:r>
                        <a:rPr lang="zh-CN" altLang="en-US" sz="1200" dirty="0">
                          <a:effectLst/>
                        </a:rPr>
                        <a:t>（</a:t>
                      </a:r>
                      <a:r>
                        <a:rPr lang="en-US" altLang="zh-CN" sz="1200" dirty="0">
                          <a:effectLst/>
                        </a:rPr>
                        <a:t>41.9%</a:t>
                      </a:r>
                      <a:r>
                        <a:rPr lang="zh-CN" altLang="en-US" sz="1200" dirty="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tc>
                  <a:txBody>
                    <a:bodyPr/>
                    <a:lstStyle/>
                    <a:p>
                      <a:pPr fontAlgn="t"/>
                      <a:r>
                        <a:rPr lang="en-US" sz="1200">
                          <a:effectLst/>
                        </a:rPr>
                        <a:t>B</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24</a:t>
                      </a:r>
                      <a:r>
                        <a:rPr lang="zh-CN" altLang="en-US" sz="1200">
                          <a:effectLst/>
                        </a:rPr>
                        <a:t>（</a:t>
                      </a:r>
                      <a:r>
                        <a:rPr lang="en-US" altLang="zh-CN" sz="1200">
                          <a:effectLst/>
                        </a:rPr>
                        <a:t>77.4%</a:t>
                      </a:r>
                      <a:r>
                        <a:rPr lang="zh-CN" altLang="en-US" sz="12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62045865"/>
                  </a:ext>
                </a:extLst>
              </a:tr>
              <a:tr h="733160">
                <a:tc vMerge="1">
                  <a:txBody>
                    <a:bodyPr/>
                    <a:lstStyle/>
                    <a:p>
                      <a:endParaRPr lang="zh-CN" altLang="en-US"/>
                    </a:p>
                  </a:txBody>
                  <a:tcPr/>
                </a:tc>
                <a:tc vMerge="1">
                  <a:txBody>
                    <a:bodyPr/>
                    <a:lstStyle/>
                    <a:p>
                      <a:endParaRPr lang="zh-CN" altLang="en-US"/>
                    </a:p>
                  </a:txBody>
                  <a:tcPr/>
                </a:tc>
                <a:tc>
                  <a:txBody>
                    <a:bodyPr/>
                    <a:lstStyle/>
                    <a:p>
                      <a:pPr fontAlgn="t"/>
                      <a:r>
                        <a:rPr lang="en-US" sz="1200">
                          <a:effectLst/>
                        </a:rPr>
                        <a:t>G</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20</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tc>
                  <a:txBody>
                    <a:bodyPr/>
                    <a:lstStyle/>
                    <a:p>
                      <a:pPr fontAlgn="t"/>
                      <a:r>
                        <a:rPr lang="en-US" sz="1200">
                          <a:effectLst/>
                        </a:rPr>
                        <a:t>G</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5</a:t>
                      </a:r>
                      <a:r>
                        <a:rPr lang="zh-CN" altLang="en-US" sz="1200">
                          <a:effectLst/>
                        </a:rPr>
                        <a:t>（</a:t>
                      </a:r>
                      <a:r>
                        <a:rPr lang="en-US" altLang="zh-CN" sz="1200">
                          <a:effectLst/>
                        </a:rPr>
                        <a:t>25.0%</a:t>
                      </a:r>
                      <a:r>
                        <a:rPr lang="zh-CN" altLang="en-US" sz="12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tc>
                  <a:txBody>
                    <a:bodyPr/>
                    <a:lstStyle/>
                    <a:p>
                      <a:pPr fontAlgn="t"/>
                      <a:r>
                        <a:rPr lang="en-US" sz="1200">
                          <a:effectLst/>
                        </a:rPr>
                        <a:t>G</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17</a:t>
                      </a:r>
                      <a:r>
                        <a:rPr lang="zh-CN" altLang="en-US" sz="1200">
                          <a:effectLst/>
                        </a:rPr>
                        <a:t>（</a:t>
                      </a:r>
                      <a:r>
                        <a:rPr lang="en-US" altLang="zh-CN" sz="1200">
                          <a:effectLst/>
                        </a:rPr>
                        <a:t>85.0%</a:t>
                      </a:r>
                      <a:r>
                        <a:rPr lang="zh-CN" altLang="en-US" sz="120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0678284"/>
                  </a:ext>
                </a:extLst>
              </a:tr>
              <a:tr h="733160">
                <a:tc vMerge="1">
                  <a:txBody>
                    <a:bodyPr/>
                    <a:lstStyle/>
                    <a:p>
                      <a:endParaRPr lang="zh-CN" altLang="en-US"/>
                    </a:p>
                  </a:txBody>
                  <a:tcPr/>
                </a:tc>
                <a:tc vMerge="1">
                  <a:txBody>
                    <a:bodyPr/>
                    <a:lstStyle/>
                    <a:p>
                      <a:endParaRPr lang="zh-CN" altLang="en-US"/>
                    </a:p>
                  </a:txBody>
                  <a:tcPr/>
                </a:tc>
                <a:tc>
                  <a:txBody>
                    <a:bodyPr/>
                    <a:lstStyle/>
                    <a:p>
                      <a:pPr fontAlgn="t"/>
                      <a:r>
                        <a:rPr lang="en-US" sz="1200">
                          <a:effectLst/>
                        </a:rPr>
                        <a:t>H</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a:effectLst/>
                        </a:rPr>
                        <a:t>41</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tc>
                  <a:txBody>
                    <a:bodyPr/>
                    <a:lstStyle/>
                    <a:p>
                      <a:pPr fontAlgn="t"/>
                      <a:r>
                        <a:rPr lang="en-US" sz="1200">
                          <a:effectLst/>
                        </a:rPr>
                        <a:t>H</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dirty="0">
                          <a:effectLst/>
                        </a:rPr>
                        <a:t>7</a:t>
                      </a:r>
                      <a:r>
                        <a:rPr lang="zh-CN" altLang="en-US" sz="1200" dirty="0">
                          <a:effectLst/>
                        </a:rPr>
                        <a:t>（</a:t>
                      </a:r>
                      <a:r>
                        <a:rPr lang="en-US" altLang="zh-CN" sz="1200" dirty="0">
                          <a:effectLst/>
                        </a:rPr>
                        <a:t>17.1%</a:t>
                      </a:r>
                      <a:r>
                        <a:rPr lang="zh-CN" altLang="en-US" sz="1200" dirty="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a:p>
                  </a:txBody>
                  <a:tcPr/>
                </a:tc>
                <a:tc>
                  <a:txBody>
                    <a:bodyPr/>
                    <a:lstStyle/>
                    <a:p>
                      <a:pPr fontAlgn="t"/>
                      <a:r>
                        <a:rPr lang="en-US" sz="1200">
                          <a:effectLst/>
                        </a:rPr>
                        <a:t>H</a:t>
                      </a:r>
                      <a:r>
                        <a:rPr lang="zh-CN" altLang="en-US" sz="1200">
                          <a:effectLst/>
                        </a:rPr>
                        <a:t>组</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fontAlgn="t"/>
                      <a:r>
                        <a:rPr lang="en-US" altLang="zh-CN" sz="1200" dirty="0">
                          <a:effectLst/>
                        </a:rPr>
                        <a:t>40</a:t>
                      </a:r>
                      <a:r>
                        <a:rPr lang="zh-CN" altLang="en-US" sz="1200" dirty="0">
                          <a:effectLst/>
                        </a:rPr>
                        <a:t>（</a:t>
                      </a:r>
                      <a:r>
                        <a:rPr lang="en-US" altLang="zh-CN" sz="1200" dirty="0">
                          <a:effectLst/>
                        </a:rPr>
                        <a:t>97.6%</a:t>
                      </a:r>
                      <a:r>
                        <a:rPr lang="zh-CN" altLang="en-US" sz="1200" dirty="0">
                          <a:effectLst/>
                        </a:rPr>
                        <a:t>）</a:t>
                      </a:r>
                    </a:p>
                  </a:txBody>
                  <a:tcPr marL="63954" marR="63954" marT="31977" marB="31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6037017"/>
                  </a:ext>
                </a:extLst>
              </a:tr>
            </a:tbl>
          </a:graphicData>
        </a:graphic>
      </p:graphicFrame>
    </p:spTree>
    <p:extLst>
      <p:ext uri="{BB962C8B-B14F-4D97-AF65-F5344CB8AC3E}">
        <p14:creationId xmlns:p14="http://schemas.microsoft.com/office/powerpoint/2010/main" val="269295288"/>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2747</Words>
  <Application>Microsoft Office PowerPoint</Application>
  <PresentationFormat>宽屏</PresentationFormat>
  <Paragraphs>596</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华文楷体</vt:lpstr>
      <vt:lpstr>Arial</vt:lpstr>
      <vt:lpstr>Franklin Gothic Book</vt:lpstr>
      <vt:lpstr>Times New Roman</vt:lpstr>
      <vt:lpstr>裁剪</vt:lpstr>
      <vt:lpstr>基于Node-RED的 消息聚集和图形可视化拓展</vt:lpstr>
      <vt:lpstr>总体情况</vt:lpstr>
      <vt:lpstr>小组概况</vt:lpstr>
      <vt:lpstr>各阶段工时分布 </vt:lpstr>
      <vt:lpstr>成员贡献</vt:lpstr>
      <vt:lpstr>总结与体会</vt:lpstr>
      <vt:lpstr>实验0 项目计划</vt:lpstr>
      <vt:lpstr>实验1 项目需求分析</vt:lpstr>
      <vt:lpstr>实验2 需求评审</vt:lpstr>
      <vt:lpstr>实验3 设计实现</vt:lpstr>
      <vt:lpstr>实验4 测试需求分析</vt:lpstr>
      <vt:lpstr>实验5 测试评审</vt:lpstr>
      <vt:lpstr>实验6 项目进度管理</vt:lpstr>
      <vt:lpstr>实验7 配置管理</vt:lpstr>
      <vt:lpstr>实验8 工作量统计与分析</vt:lpstr>
      <vt:lpstr>实验总结</vt:lpstr>
      <vt:lpstr>实验总结</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基于Node-RED的 消息聚集和图形可视化拓展</dc:title>
  <dc:creator>瀚 琴轩</dc:creator>
  <cp:lastModifiedBy>瀚 琴轩</cp:lastModifiedBy>
  <cp:revision>156</cp:revision>
  <dcterms:created xsi:type="dcterms:W3CDTF">2020-06-05T06:15:46Z</dcterms:created>
  <dcterms:modified xsi:type="dcterms:W3CDTF">2020-06-12T09:22:22Z</dcterms:modified>
</cp:coreProperties>
</file>