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71" r:id="rId4"/>
    <p:sldId id="286" r:id="rId5"/>
    <p:sldId id="283" r:id="rId6"/>
    <p:sldId id="287" r:id="rId7"/>
    <p:sldId id="284" r:id="rId8"/>
    <p:sldId id="289" r:id="rId9"/>
    <p:sldId id="285" r:id="rId10"/>
    <p:sldId id="288" r:id="rId11"/>
    <p:sldId id="291" r:id="rId12"/>
    <p:sldId id="272" r:id="rId13"/>
    <p:sldId id="290" r:id="rId14"/>
    <p:sldId id="292" r:id="rId15"/>
    <p:sldId id="295" r:id="rId16"/>
    <p:sldId id="273" r:id="rId17"/>
    <p:sldId id="294" r:id="rId18"/>
    <p:sldId id="293" r:id="rId19"/>
    <p:sldId id="270" r:id="rId20"/>
    <p:sldId id="301" r:id="rId21"/>
    <p:sldId id="296" r:id="rId22"/>
    <p:sldId id="297" r:id="rId23"/>
    <p:sldId id="299" r:id="rId24"/>
    <p:sldId id="300" r:id="rId25"/>
    <p:sldId id="282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521415D9-36F7-43E2-AB2F-B90AF26B5E84}">
      <p14:sectionLst xmlns:p14="http://schemas.microsoft.com/office/powerpoint/2010/main">
        <p14:section name="默认节" id="{C2E9A17F-13DB-4AA1-91F3-7893CFCC3A69}">
          <p14:sldIdLst>
            <p14:sldId id="256"/>
          </p14:sldIdLst>
        </p14:section>
        <p14:section name="实验6-8展示" id="{CAD51C59-4749-4E2F-A6B1-B10B9C91C45D}">
          <p14:sldIdLst>
            <p14:sldId id="262"/>
            <p14:sldId id="271"/>
            <p14:sldId id="286"/>
            <p14:sldId id="283"/>
            <p14:sldId id="287"/>
            <p14:sldId id="284"/>
            <p14:sldId id="289"/>
            <p14:sldId id="285"/>
            <p14:sldId id="288"/>
            <p14:sldId id="291"/>
            <p14:sldId id="272"/>
            <p14:sldId id="290"/>
            <p14:sldId id="292"/>
            <p14:sldId id="295"/>
            <p14:sldId id="273"/>
            <p14:sldId id="294"/>
            <p14:sldId id="293"/>
            <p14:sldId id="270"/>
          </p14:sldIdLst>
        </p14:section>
        <p14:section name="阶段性总结" id="{C65F9CDA-51B0-4357-B0CD-E1908475BE8F}">
          <p14:sldIdLst>
            <p14:sldId id="301"/>
            <p14:sldId id="296"/>
            <p14:sldId id="297"/>
            <p14:sldId id="299"/>
            <p14:sldId id="30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arn1-2\10_&#36719;&#20214;&#24037;&#31243;&#32508;&#21512;&#23454;&#39564;\&#23567;&#32452;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arn1-2\10_&#36719;&#20214;&#24037;&#31243;&#32508;&#21512;&#23454;&#39564;\&#23567;&#32452;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4000"/>
              <a:t>周工时变化对比折线图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Sheet1!$B$28</c:f>
              <c:strCache>
                <c:ptCount val="1"/>
                <c:pt idx="0">
                  <c:v>暴明坤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Sheet1!$C$27:$G$27</c:f>
              <c:strCache>
                <c:ptCount val="5"/>
                <c:pt idx="0">
                  <c:v>3.6-3.12</c:v>
                </c:pt>
                <c:pt idx="1">
                  <c:v>3.13-3.20</c:v>
                </c:pt>
                <c:pt idx="2">
                  <c:v>3.21-4.3</c:v>
                </c:pt>
                <c:pt idx="3">
                  <c:v>4.4-4.10</c:v>
                </c:pt>
                <c:pt idx="4">
                  <c:v>4.11-4.17</c:v>
                </c:pt>
              </c:strCache>
            </c:strRef>
          </c:cat>
          <c:val>
            <c:numRef>
              <c:f>Sheet1!$C$28:$G$28</c:f>
              <c:numCache>
                <c:formatCode>General</c:formatCode>
                <c:ptCount val="5"/>
                <c:pt idx="0">
                  <c:v>4.16</c:v>
                </c:pt>
                <c:pt idx="1">
                  <c:v>21.28</c:v>
                </c:pt>
                <c:pt idx="2">
                  <c:v>8.6</c:v>
                </c:pt>
                <c:pt idx="3">
                  <c:v>4.32</c:v>
                </c:pt>
                <c:pt idx="4">
                  <c:v>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E-4A08-8514-D5E5E1FC06C7}"/>
            </c:ext>
          </c:extLst>
        </c:ser>
        <c:ser>
          <c:idx val="1"/>
          <c:order val="1"/>
          <c:tx>
            <c:strRef>
              <c:f>Sheet1!$B$29</c:f>
              <c:strCache>
                <c:ptCount val="1"/>
                <c:pt idx="0">
                  <c:v>胡俊涛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Sheet1!$C$27:$G$27</c:f>
              <c:strCache>
                <c:ptCount val="5"/>
                <c:pt idx="0">
                  <c:v>3.6-3.12</c:v>
                </c:pt>
                <c:pt idx="1">
                  <c:v>3.13-3.20</c:v>
                </c:pt>
                <c:pt idx="2">
                  <c:v>3.21-4.3</c:v>
                </c:pt>
                <c:pt idx="3">
                  <c:v>4.4-4.10</c:v>
                </c:pt>
                <c:pt idx="4">
                  <c:v>4.11-4.17</c:v>
                </c:pt>
              </c:strCache>
            </c:strRef>
          </c:cat>
          <c:val>
            <c:numRef>
              <c:f>Sheet1!$C$29:$G$29</c:f>
              <c:numCache>
                <c:formatCode>General</c:formatCode>
                <c:ptCount val="5"/>
                <c:pt idx="0">
                  <c:v>4.16</c:v>
                </c:pt>
                <c:pt idx="1">
                  <c:v>15.2</c:v>
                </c:pt>
                <c:pt idx="2">
                  <c:v>12.08</c:v>
                </c:pt>
                <c:pt idx="3">
                  <c:v>5.84</c:v>
                </c:pt>
                <c:pt idx="4">
                  <c:v>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E-4A08-8514-D5E5E1FC06C7}"/>
            </c:ext>
          </c:extLst>
        </c:ser>
        <c:ser>
          <c:idx val="2"/>
          <c:order val="2"/>
          <c:tx>
            <c:strRef>
              <c:f>Sheet1!$B$30</c:f>
              <c:strCache>
                <c:ptCount val="1"/>
                <c:pt idx="0">
                  <c:v>叶柏威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Sheet1!$C$27:$G$27</c:f>
              <c:strCache>
                <c:ptCount val="5"/>
                <c:pt idx="0">
                  <c:v>3.6-3.12</c:v>
                </c:pt>
                <c:pt idx="1">
                  <c:v>3.13-3.20</c:v>
                </c:pt>
                <c:pt idx="2">
                  <c:v>3.21-4.3</c:v>
                </c:pt>
                <c:pt idx="3">
                  <c:v>4.4-4.10</c:v>
                </c:pt>
                <c:pt idx="4">
                  <c:v>4.11-4.17</c:v>
                </c:pt>
              </c:strCache>
            </c:strRef>
          </c:cat>
          <c:val>
            <c:numRef>
              <c:f>Sheet1!$C$30:$G$30</c:f>
              <c:numCache>
                <c:formatCode>General</c:formatCode>
                <c:ptCount val="5"/>
                <c:pt idx="0">
                  <c:v>3.2</c:v>
                </c:pt>
                <c:pt idx="1">
                  <c:v>11.520000000000001</c:v>
                </c:pt>
                <c:pt idx="2">
                  <c:v>11.279999999999998</c:v>
                </c:pt>
                <c:pt idx="3">
                  <c:v>6.72</c:v>
                </c:pt>
                <c:pt idx="4">
                  <c:v>7.1999999999999993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4E-4A08-8514-D5E5E1FC06C7}"/>
            </c:ext>
          </c:extLst>
        </c:ser>
        <c:ser>
          <c:idx val="3"/>
          <c:order val="3"/>
          <c:tx>
            <c:strRef>
              <c:f>Sheet1!$B$31</c:f>
              <c:strCache>
                <c:ptCount val="1"/>
                <c:pt idx="0">
                  <c:v>夏欣怡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Sheet1!$C$27:$G$27</c:f>
              <c:strCache>
                <c:ptCount val="5"/>
                <c:pt idx="0">
                  <c:v>3.6-3.12</c:v>
                </c:pt>
                <c:pt idx="1">
                  <c:v>3.13-3.20</c:v>
                </c:pt>
                <c:pt idx="2">
                  <c:v>3.21-4.3</c:v>
                </c:pt>
                <c:pt idx="3">
                  <c:v>4.4-4.10</c:v>
                </c:pt>
                <c:pt idx="4">
                  <c:v>4.11-4.17</c:v>
                </c:pt>
              </c:strCache>
            </c:strRef>
          </c:cat>
          <c:val>
            <c:numRef>
              <c:f>Sheet1!$C$31:$G$31</c:f>
              <c:numCache>
                <c:formatCode>General</c:formatCode>
                <c:ptCount val="5"/>
                <c:pt idx="0">
                  <c:v>2</c:v>
                </c:pt>
                <c:pt idx="1">
                  <c:v>11.68</c:v>
                </c:pt>
                <c:pt idx="2">
                  <c:v>16.04</c:v>
                </c:pt>
                <c:pt idx="3">
                  <c:v>4.32</c:v>
                </c:pt>
                <c:pt idx="4">
                  <c:v>3.84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4E-4A08-8514-D5E5E1FC06C7}"/>
            </c:ext>
          </c:extLst>
        </c:ser>
        <c:ser>
          <c:idx val="4"/>
          <c:order val="4"/>
          <c:tx>
            <c:strRef>
              <c:f>Sheet1!$B$32</c:f>
              <c:strCache>
                <c:ptCount val="1"/>
                <c:pt idx="0">
                  <c:v>刘子渊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Sheet1!$C$27:$G$27</c:f>
              <c:strCache>
                <c:ptCount val="5"/>
                <c:pt idx="0">
                  <c:v>3.6-3.12</c:v>
                </c:pt>
                <c:pt idx="1">
                  <c:v>3.13-3.20</c:v>
                </c:pt>
                <c:pt idx="2">
                  <c:v>3.21-4.3</c:v>
                </c:pt>
                <c:pt idx="3">
                  <c:v>4.4-4.10</c:v>
                </c:pt>
                <c:pt idx="4">
                  <c:v>4.11-4.17</c:v>
                </c:pt>
              </c:strCache>
            </c:strRef>
          </c:cat>
          <c:val>
            <c:numRef>
              <c:f>Sheet1!$C$32:$G$32</c:f>
              <c:numCache>
                <c:formatCode>General</c:formatCode>
                <c:ptCount val="5"/>
                <c:pt idx="0">
                  <c:v>4.16</c:v>
                </c:pt>
                <c:pt idx="1">
                  <c:v>10.56</c:v>
                </c:pt>
                <c:pt idx="2">
                  <c:v>8.16</c:v>
                </c:pt>
                <c:pt idx="3">
                  <c:v>6.72</c:v>
                </c:pt>
                <c:pt idx="4">
                  <c:v>5.76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4E-4A08-8514-D5E5E1FC06C7}"/>
            </c:ext>
          </c:extLst>
        </c:ser>
        <c:ser>
          <c:idx val="5"/>
          <c:order val="5"/>
          <c:tx>
            <c:strRef>
              <c:f>Sheet1!$B$33</c:f>
              <c:strCache>
                <c:ptCount val="1"/>
                <c:pt idx="0">
                  <c:v>张雨濛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Sheet1!$C$27:$G$27</c:f>
              <c:strCache>
                <c:ptCount val="5"/>
                <c:pt idx="0">
                  <c:v>3.6-3.12</c:v>
                </c:pt>
                <c:pt idx="1">
                  <c:v>3.13-3.20</c:v>
                </c:pt>
                <c:pt idx="2">
                  <c:v>3.21-4.3</c:v>
                </c:pt>
                <c:pt idx="3">
                  <c:v>4.4-4.10</c:v>
                </c:pt>
                <c:pt idx="4">
                  <c:v>4.11-4.17</c:v>
                </c:pt>
              </c:strCache>
            </c:strRef>
          </c:cat>
          <c:val>
            <c:numRef>
              <c:f>Sheet1!$C$33:$G$33</c:f>
              <c:numCache>
                <c:formatCode>General</c:formatCode>
                <c:ptCount val="5"/>
                <c:pt idx="0">
                  <c:v>2</c:v>
                </c:pt>
                <c:pt idx="1">
                  <c:v>11.520000000000001</c:v>
                </c:pt>
                <c:pt idx="2">
                  <c:v>12.88</c:v>
                </c:pt>
                <c:pt idx="3">
                  <c:v>5.2799999999999994</c:v>
                </c:pt>
                <c:pt idx="4">
                  <c:v>5.2799999999999994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64E-4A08-8514-D5E5E1FC0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6898912"/>
        <c:axId val="1816736192"/>
      </c:lineChart>
      <c:catAx>
        <c:axId val="182689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6736192"/>
        <c:crosses val="autoZero"/>
        <c:auto val="1"/>
        <c:lblAlgn val="ctr"/>
        <c:lblOffset val="100"/>
        <c:noMultiLvlLbl val="0"/>
      </c:catAx>
      <c:valAx>
        <c:axId val="181673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689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4000" dirty="0"/>
              <a:t>总工时占比</a:t>
            </a:r>
            <a:endParaRPr lang="en-US" altLang="zh-CN" sz="4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Sheet1!$L$27</c:f>
              <c:strCache>
                <c:ptCount val="1"/>
                <c:pt idx="0">
                  <c:v>工时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F65-427D-9DE4-446A96206A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F65-427D-9DE4-446A96206A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F65-427D-9DE4-446A96206A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F65-427D-9DE4-446A96206A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F65-427D-9DE4-446A96206A0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F65-427D-9DE4-446A96206A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Sheet1!$K$28:$K$33</c:f>
              <c:strCache>
                <c:ptCount val="6"/>
                <c:pt idx="0">
                  <c:v>暴明坤</c:v>
                </c:pt>
                <c:pt idx="1">
                  <c:v>胡俊涛</c:v>
                </c:pt>
                <c:pt idx="2">
                  <c:v>叶柏威</c:v>
                </c:pt>
                <c:pt idx="3">
                  <c:v>夏欣怡</c:v>
                </c:pt>
                <c:pt idx="4">
                  <c:v>刘子渊</c:v>
                </c:pt>
                <c:pt idx="5">
                  <c:v>张雨濛</c:v>
                </c:pt>
              </c:strCache>
            </c:strRef>
          </c:cat>
          <c:val>
            <c:numRef>
              <c:f>Sheet1!$L$28:$L$33</c:f>
              <c:numCache>
                <c:formatCode>0.00%</c:formatCode>
                <c:ptCount val="6"/>
                <c:pt idx="0">
                  <c:v>0.18329466357308585</c:v>
                </c:pt>
                <c:pt idx="1">
                  <c:v>0.17633410672853828</c:v>
                </c:pt>
                <c:pt idx="2">
                  <c:v>0.16937354988399073</c:v>
                </c:pt>
                <c:pt idx="3">
                  <c:v>0.16937354988399073</c:v>
                </c:pt>
                <c:pt idx="4">
                  <c:v>0.14617169373549885</c:v>
                </c:pt>
                <c:pt idx="5">
                  <c:v>0.1554524361948956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F65-427D-9DE4-446A96206A0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这部分的任务主要分为项目提出、项目修改与确定、人员分工、以及一些学习工作</a:t>
            </a:r>
            <a:endParaRPr lang="en-US" altLang="zh-CN" dirty="0"/>
          </a:p>
          <a:p>
            <a:r>
              <a:rPr lang="zh-CN" altLang="en-US" dirty="0"/>
              <a:t>线上会议次数、分布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40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两个格子代表一个星期</a:t>
            </a:r>
          </a:p>
        </p:txBody>
      </p:sp>
    </p:spTree>
    <p:extLst>
      <p:ext uri="{BB962C8B-B14F-4D97-AF65-F5344CB8AC3E}">
        <p14:creationId xmlns:p14="http://schemas.microsoft.com/office/powerpoint/2010/main" val="1584722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01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注：这里的图表为全程图表的添加情况，做了但后续修订中删掉的图表也计算在内</a:t>
            </a:r>
            <a:endParaRPr lang="en-US" altLang="zh-CN" dirty="0"/>
          </a:p>
          <a:p>
            <a:r>
              <a:rPr lang="zh-CN" altLang="en-US" dirty="0"/>
              <a:t>文档字数包括了项目计划书、软件需求规格说明书及修订、评审意见以及其他文档。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677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注：这里的图表为全程图表的添加情况，做了但后续修订中删掉的图表也计算在内</a:t>
            </a:r>
            <a:endParaRPr lang="en-US" altLang="zh-CN" dirty="0"/>
          </a:p>
          <a:p>
            <a:r>
              <a:rPr lang="zh-CN" altLang="en-US" dirty="0"/>
              <a:t>文档字数包括了项目计划书、软件需求规格说明书及修订、评审意见以及其他文档。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997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注：这里的图表为全程图表的添加情况，做了但后续修订中删掉的图表也计算在内</a:t>
            </a:r>
            <a:endParaRPr lang="en-US" altLang="zh-CN" dirty="0"/>
          </a:p>
          <a:p>
            <a:r>
              <a:rPr lang="zh-CN" altLang="en-US" dirty="0"/>
              <a:t>文档字数包括了项目计划书、软件需求规格说明书及修订、评审意见以及其他文档。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511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注：这里的图表为全程图表的添加情况，做了但后续修订中删掉的图表也计算在内</a:t>
            </a:r>
            <a:endParaRPr lang="en-US" altLang="zh-CN" dirty="0"/>
          </a:p>
          <a:p>
            <a:r>
              <a:rPr lang="zh-CN" altLang="en-US" dirty="0"/>
              <a:t>文档字数包括了项目计划书、软件需求规格说明书及修订、评审意见以及其他文档。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914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注：这里的图表为全程图表的添加情况，做了但后续修订中删掉的图表也计算在内</a:t>
            </a:r>
            <a:endParaRPr lang="en-US" altLang="zh-CN" dirty="0"/>
          </a:p>
          <a:p>
            <a:r>
              <a:rPr lang="zh-CN" altLang="en-US" dirty="0"/>
              <a:t>文档字数包括了项目计划书、软件需求规格说明书及修订、评审意见以及其他文档。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6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这部分的任务主要分为项目提出、项目修改与确定、人员分工、以及一些学习工作</a:t>
            </a:r>
            <a:endParaRPr lang="en-US" altLang="zh-CN" dirty="0"/>
          </a:p>
          <a:p>
            <a:r>
              <a:rPr lang="zh-CN" altLang="en-US" dirty="0"/>
              <a:t>线上会议次数、分布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42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这部分的任务主要分为项目提出、项目修改与确定、人员分工、以及一些学习工作</a:t>
            </a:r>
            <a:endParaRPr lang="en-US" altLang="zh-CN" dirty="0"/>
          </a:p>
          <a:p>
            <a:r>
              <a:rPr lang="zh-CN" altLang="en-US" dirty="0"/>
              <a:t>线上会议次数、分布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41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这部分的任务主要分为项目提出、项目修改与确定、人员分工、以及一些学习工作</a:t>
            </a:r>
            <a:endParaRPr lang="en-US" altLang="zh-CN" dirty="0"/>
          </a:p>
          <a:p>
            <a:r>
              <a:rPr lang="zh-CN" altLang="en-US" dirty="0"/>
              <a:t>线上会议次数、分布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09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这部分的任务主要分为项目提出、项目修改与确定、人员分工、以及一些学习工作</a:t>
            </a:r>
            <a:endParaRPr lang="en-US" altLang="zh-CN" dirty="0"/>
          </a:p>
          <a:p>
            <a:r>
              <a:rPr lang="zh-CN" altLang="en-US" dirty="0"/>
              <a:t>线上会议次数、分布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88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这部分的任务主要分为项目提出、项目修改与确定、人员分工、以及一些学习工作</a:t>
            </a:r>
            <a:endParaRPr lang="en-US" altLang="zh-CN" dirty="0"/>
          </a:p>
          <a:p>
            <a:r>
              <a:rPr lang="zh-CN" altLang="en-US" dirty="0"/>
              <a:t>线上会议次数、分布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93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这部分的任务主要分为项目提出、项目修改与确定、人员分工、以及一些学习工作</a:t>
            </a:r>
            <a:endParaRPr lang="en-US" altLang="zh-CN" dirty="0"/>
          </a:p>
          <a:p>
            <a:r>
              <a:rPr lang="zh-CN" altLang="en-US" dirty="0"/>
              <a:t>线上会议次数、分布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25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这部分的任务主要分为项目提出、项目修改与确定、人员分工、以及一些学习工作</a:t>
            </a:r>
            <a:endParaRPr lang="en-US" altLang="zh-CN" dirty="0"/>
          </a:p>
          <a:p>
            <a:r>
              <a:rPr lang="zh-CN" altLang="en-US" dirty="0"/>
              <a:t>线上会议次数、分布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14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这部分的任务主要分为项目提出、项目修改与确定、人员分工、以及一些学习工作</a:t>
            </a:r>
            <a:endParaRPr lang="en-US" altLang="zh-CN" dirty="0"/>
          </a:p>
          <a:p>
            <a:r>
              <a:rPr lang="zh-CN" altLang="en-US" dirty="0"/>
              <a:t>线上会议次数、分布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91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769" indent="-390769" algn="ctr">
              <a:spcBef>
                <a:spcPts val="0"/>
              </a:spcBef>
              <a:defRPr sz="3200" i="1"/>
            </a:lvl2pPr>
            <a:lvl3pPr marL="1660769" indent="-390769" algn="ctr">
              <a:spcBef>
                <a:spcPts val="0"/>
              </a:spcBef>
              <a:defRPr sz="3200" i="1"/>
            </a:lvl3pPr>
            <a:lvl4pPr marL="2295769" indent="-390769" algn="ctr">
              <a:spcBef>
                <a:spcPts val="0"/>
              </a:spcBef>
              <a:defRPr sz="3200" i="1"/>
            </a:lvl4pPr>
            <a:lvl5pPr marL="2930769" indent="-390769" algn="ctr">
              <a:spcBef>
                <a:spcPts val="0"/>
              </a:spcBef>
              <a:defRPr sz="32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lIns="91438" tIns="91438" rIns="91438" bIns="91438" anchor="b"/>
          <a:lstStyle>
            <a:lvl1pPr defTabSz="1828800">
              <a:lnSpc>
                <a:spcPct val="90000"/>
              </a:lnSpc>
              <a:defRPr sz="120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 lIns="91438" tIns="91438" rIns="91438" bIns="91438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1pPr>
            <a:lvl2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2pPr>
            <a:lvl3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3pPr>
            <a:lvl4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4pPr>
            <a:lvl5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172991" y="12802236"/>
            <a:ext cx="534610" cy="551179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8" tIns="91438" rIns="91438" bIns="91438"/>
          <a:lstStyle>
            <a:lvl1pPr algn="l" defTabSz="1828800">
              <a:lnSpc>
                <a:spcPct val="90000"/>
              </a:lnSpc>
              <a:defRPr sz="88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8" tIns="91438" rIns="91438" bIns="91438" anchor="t"/>
          <a:lstStyle>
            <a:lvl1pPr marL="457200" indent="-457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1pPr>
            <a:lvl2pPr marL="990600" indent="-5334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2pPr>
            <a:lvl3pPr marL="1554478" indent="-640078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3pPr>
            <a:lvl4pPr marL="20828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4pPr>
            <a:lvl5pPr marL="25400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2172991" y="12802236"/>
            <a:ext cx="534610" cy="551179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1C91A-E842-4600-90A5-6C3AAF3D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6E4A4-0CF5-4E11-83D3-5789FF71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39F73-26BD-4B68-8DBF-83C5CC9A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6389-EC61-45AE-ABB7-B43E255E77C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3B140-FC87-4D8E-88A4-3912A0BA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F53D2-1E1E-45BD-B82F-BC18431B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46002" y="13081000"/>
            <a:ext cx="479298" cy="471924"/>
          </a:xfrm>
        </p:spPr>
        <p:txBody>
          <a:bodyPr/>
          <a:lstStyle/>
          <a:p>
            <a:fld id="{183AD9A2-34EF-472E-87ED-998D82AB2B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2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9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>
            <a:spLocks noGrp="1"/>
          </p:cNvSpPr>
          <p:nvPr>
            <p:ph type="title"/>
          </p:nvPr>
        </p:nvSpPr>
        <p:spPr>
          <a:xfrm>
            <a:off x="3048000" y="1315397"/>
            <a:ext cx="18288000" cy="4775203"/>
          </a:xfrm>
          <a:prstGeom prst="rect">
            <a:avLst/>
          </a:prstGeom>
        </p:spPr>
        <p:txBody>
          <a:bodyPr/>
          <a:lstStyle/>
          <a:p>
            <a:pPr>
              <a:defRPr sz="10800"/>
            </a:pPr>
            <a:r>
              <a:t>基于Node-RED的</a:t>
            </a:r>
            <a:br/>
            <a:r>
              <a:t>消息聚集和图形可视化拓展</a:t>
            </a:r>
          </a:p>
        </p:txBody>
      </p:sp>
      <p:sp>
        <p:nvSpPr>
          <p:cNvPr id="138" name="副标题 2"/>
          <p:cNvSpPr txBox="1">
            <a:spLocks noGrp="1"/>
          </p:cNvSpPr>
          <p:nvPr>
            <p:ph type="body" sz="quarter" idx="1"/>
          </p:nvPr>
        </p:nvSpPr>
        <p:spPr>
          <a:xfrm>
            <a:off x="4030562" y="11346022"/>
            <a:ext cx="16472170" cy="163047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软件综合实验</a:t>
            </a:r>
            <a:r>
              <a:rPr dirty="0"/>
              <a:t> </a:t>
            </a:r>
            <a:r>
              <a:rPr dirty="0" err="1"/>
              <a:t>I组</a:t>
            </a:r>
            <a:endParaRPr dirty="0"/>
          </a:p>
        </p:txBody>
      </p:sp>
      <p:sp>
        <p:nvSpPr>
          <p:cNvPr id="139" name="直接连接符 3"/>
          <p:cNvSpPr/>
          <p:nvPr/>
        </p:nvSpPr>
        <p:spPr>
          <a:xfrm>
            <a:off x="0" y="6504364"/>
            <a:ext cx="24384001" cy="2"/>
          </a:xfrm>
          <a:prstGeom prst="line">
            <a:avLst/>
          </a:prstGeom>
          <a:ln w="1778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0" name="副标题 2"/>
          <p:cNvSpPr txBox="1"/>
          <p:nvPr/>
        </p:nvSpPr>
        <p:spPr>
          <a:xfrm>
            <a:off x="2293464" y="7622189"/>
            <a:ext cx="19860600" cy="3262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>
            <a:normAutofit/>
          </a:bodyPr>
          <a:lstStyle/>
          <a:p>
            <a:pPr defTabSz="1828800">
              <a:lnSpc>
                <a:spcPct val="90000"/>
              </a:lnSpc>
              <a:spcBef>
                <a:spcPts val="2000"/>
              </a:spcBef>
              <a:defRPr sz="8000">
                <a:latin typeface="等线"/>
                <a:ea typeface="等线"/>
                <a:cs typeface="等线"/>
                <a:sym typeface="等线"/>
              </a:defRPr>
            </a:pPr>
            <a:r>
              <a:rPr dirty="0"/>
              <a:t>实验6-8</a:t>
            </a:r>
            <a:r>
              <a:rPr lang="zh-CN" altLang="en-US" dirty="0"/>
              <a:t>展示及阶段性总结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 3"/>
          <p:cNvSpPr txBox="1"/>
          <p:nvPr/>
        </p:nvSpPr>
        <p:spPr>
          <a:xfrm>
            <a:off x="1012324" y="622568"/>
            <a:ext cx="10238696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软件需求复评审：项目进度管理</a:t>
            </a:r>
            <a:endParaRPr dirty="0"/>
          </a:p>
        </p:txBody>
      </p:sp>
      <p:sp>
        <p:nvSpPr>
          <p:cNvPr id="20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文本占位符 2"/>
          <p:cNvSpPr txBox="1">
            <a:spLocks noGrp="1"/>
          </p:cNvSpPr>
          <p:nvPr>
            <p:ph type="body" idx="1"/>
          </p:nvPr>
        </p:nvSpPr>
        <p:spPr>
          <a:xfrm>
            <a:off x="1012322" y="2273275"/>
            <a:ext cx="21031201" cy="8702676"/>
          </a:xfrm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rPr lang="zh-CN" altLang="en-US" dirty="0"/>
              <a:t>软件需求复评审</a:t>
            </a:r>
            <a:r>
              <a:rPr lang="en-US" altLang="zh-CN" dirty="0"/>
              <a:t>	</a:t>
            </a:r>
            <a:r>
              <a:rPr lang="zh-CN" altLang="en-US" dirty="0"/>
              <a:t>开始与完成时间：</a:t>
            </a:r>
            <a:r>
              <a:rPr lang="en-US" altLang="zh-CN" dirty="0"/>
              <a:t>4.11-4.17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53EFC6-92ED-4F27-AEDC-CC107E43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48" y="3154666"/>
            <a:ext cx="10826603" cy="89727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5A104F-BB87-48E7-80F3-EFAD2BB76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8924" y="3182658"/>
            <a:ext cx="11582559" cy="32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266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 3"/>
          <p:cNvSpPr txBox="1"/>
          <p:nvPr/>
        </p:nvSpPr>
        <p:spPr>
          <a:xfrm>
            <a:off x="1012324" y="622568"/>
            <a:ext cx="7805338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实验</a:t>
            </a:r>
            <a:r>
              <a:rPr lang="en-US" altLang="zh-CN" dirty="0"/>
              <a:t>6-8</a:t>
            </a:r>
            <a:r>
              <a:rPr lang="zh-CN" altLang="en-US"/>
              <a:t>：项目</a:t>
            </a:r>
            <a:r>
              <a:rPr lang="zh-CN" altLang="en-US" dirty="0"/>
              <a:t>进度管理</a:t>
            </a:r>
          </a:p>
        </p:txBody>
      </p:sp>
      <p:sp>
        <p:nvSpPr>
          <p:cNvPr id="20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文本占位符 2"/>
          <p:cNvSpPr txBox="1">
            <a:spLocks noGrp="1"/>
          </p:cNvSpPr>
          <p:nvPr>
            <p:ph type="body" idx="1"/>
          </p:nvPr>
        </p:nvSpPr>
        <p:spPr>
          <a:xfrm>
            <a:off x="1012322" y="2273275"/>
            <a:ext cx="21031201" cy="8702676"/>
          </a:xfrm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rPr lang="zh-CN" altLang="en-US" dirty="0"/>
              <a:t>实验</a:t>
            </a:r>
            <a:r>
              <a:rPr lang="en-US" altLang="zh-CN" dirty="0"/>
              <a:t>6-8	</a:t>
            </a:r>
            <a:r>
              <a:rPr lang="zh-CN" altLang="en-US" dirty="0"/>
              <a:t>开始与完成时间：</a:t>
            </a:r>
            <a:r>
              <a:rPr lang="en-US" altLang="zh-CN" dirty="0"/>
              <a:t>3.19-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3D2672-D955-496A-8895-A5825036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27" y="3067922"/>
            <a:ext cx="23835714" cy="55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726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文本框 3"/>
          <p:cNvSpPr txBox="1"/>
          <p:nvPr/>
        </p:nvSpPr>
        <p:spPr>
          <a:xfrm>
            <a:off x="1012324" y="622568"/>
            <a:ext cx="3254413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配置管理</a:t>
            </a:r>
            <a:r>
              <a:rPr dirty="0"/>
              <a:t> </a:t>
            </a:r>
          </a:p>
        </p:txBody>
      </p:sp>
      <p:sp>
        <p:nvSpPr>
          <p:cNvPr id="209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747CBA-34F4-4FB3-8913-9B9CFBFE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62" y="6294749"/>
            <a:ext cx="10989616" cy="74936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60F05A-F0C8-4A36-819A-F63942E7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46" y="2068008"/>
            <a:ext cx="11179676" cy="42080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271380-35D6-41FC-899E-466EB63C4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5371" y="2103438"/>
            <a:ext cx="10174743" cy="11522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文本框 3"/>
          <p:cNvSpPr txBox="1"/>
          <p:nvPr/>
        </p:nvSpPr>
        <p:spPr>
          <a:xfrm>
            <a:off x="1012324" y="622568"/>
            <a:ext cx="3254413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配置管理</a:t>
            </a:r>
            <a:r>
              <a:rPr dirty="0"/>
              <a:t> </a:t>
            </a:r>
          </a:p>
        </p:txBody>
      </p:sp>
      <p:sp>
        <p:nvSpPr>
          <p:cNvPr id="209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DF3944-09C6-4582-A774-2509806B5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9" y="2370947"/>
            <a:ext cx="11697012" cy="94578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4858CC-1A9F-4E5E-A26D-153E24621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615" y="2565513"/>
            <a:ext cx="10054707" cy="53874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C19648-C122-4168-A1BA-42F140491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2614" y="7952992"/>
            <a:ext cx="10054707" cy="54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537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文本框 3"/>
          <p:cNvSpPr txBox="1"/>
          <p:nvPr/>
        </p:nvSpPr>
        <p:spPr>
          <a:xfrm>
            <a:off x="1012324" y="622568"/>
            <a:ext cx="3254413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配置管理</a:t>
            </a:r>
            <a:r>
              <a:rPr dirty="0"/>
              <a:t> </a:t>
            </a:r>
          </a:p>
        </p:txBody>
      </p:sp>
      <p:sp>
        <p:nvSpPr>
          <p:cNvPr id="209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2DD3A0-02EE-4923-B183-AE49D2DE6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98216"/>
              </p:ext>
            </p:extLst>
          </p:nvPr>
        </p:nvGraphicFramePr>
        <p:xfrm>
          <a:off x="410547" y="2892509"/>
          <a:ext cx="23621997" cy="110451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30648">
                  <a:extLst>
                    <a:ext uri="{9D8B030D-6E8A-4147-A177-3AD203B41FA5}">
                      <a16:colId xmlns:a16="http://schemas.microsoft.com/office/drawing/2014/main" val="20494512"/>
                    </a:ext>
                  </a:extLst>
                </a:gridCol>
                <a:gridCol w="3624733">
                  <a:extLst>
                    <a:ext uri="{9D8B030D-6E8A-4147-A177-3AD203B41FA5}">
                      <a16:colId xmlns:a16="http://schemas.microsoft.com/office/drawing/2014/main" val="2792842340"/>
                    </a:ext>
                  </a:extLst>
                </a:gridCol>
                <a:gridCol w="4137267">
                  <a:extLst>
                    <a:ext uri="{9D8B030D-6E8A-4147-A177-3AD203B41FA5}">
                      <a16:colId xmlns:a16="http://schemas.microsoft.com/office/drawing/2014/main" val="398575406"/>
                    </a:ext>
                  </a:extLst>
                </a:gridCol>
                <a:gridCol w="5381581">
                  <a:extLst>
                    <a:ext uri="{9D8B030D-6E8A-4147-A177-3AD203B41FA5}">
                      <a16:colId xmlns:a16="http://schemas.microsoft.com/office/drawing/2014/main" val="3011884200"/>
                    </a:ext>
                  </a:extLst>
                </a:gridCol>
                <a:gridCol w="4356516">
                  <a:extLst>
                    <a:ext uri="{9D8B030D-6E8A-4147-A177-3AD203B41FA5}">
                      <a16:colId xmlns:a16="http://schemas.microsoft.com/office/drawing/2014/main" val="584294783"/>
                    </a:ext>
                  </a:extLst>
                </a:gridCol>
                <a:gridCol w="3391252">
                  <a:extLst>
                    <a:ext uri="{9D8B030D-6E8A-4147-A177-3AD203B41FA5}">
                      <a16:colId xmlns:a16="http://schemas.microsoft.com/office/drawing/2014/main" val="911938833"/>
                    </a:ext>
                  </a:extLst>
                </a:gridCol>
              </a:tblGrid>
              <a:tr h="48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 dirty="0">
                          <a:effectLst/>
                        </a:rPr>
                        <a:t>版本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提交日期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编制人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修改说明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审核人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版本说明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2892176647"/>
                  </a:ext>
                </a:extLst>
              </a:tr>
              <a:tr h="48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V2.6.1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2020/4/22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张雨濛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修订剩余格式问题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暴明坤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五稿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2752867969"/>
                  </a:ext>
                </a:extLst>
              </a:tr>
              <a:tr h="48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V2.6.0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2020/4/19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叶柏威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根据课堂意见进行修订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暴明坤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五稿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2539459609"/>
                  </a:ext>
                </a:extLst>
              </a:tr>
              <a:tr h="48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V2.5.0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2020/4/17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张雨濛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修订</a:t>
                      </a:r>
                      <a:r>
                        <a:rPr lang="en-US" sz="2400" kern="0">
                          <a:effectLst/>
                        </a:rPr>
                        <a:t>H</a:t>
                      </a:r>
                      <a:r>
                        <a:rPr lang="zh-CN" sz="2400" kern="0">
                          <a:effectLst/>
                        </a:rPr>
                        <a:t>组和</a:t>
                      </a:r>
                      <a:r>
                        <a:rPr lang="en-US" sz="2400" kern="0">
                          <a:effectLst/>
                        </a:rPr>
                        <a:t>G</a:t>
                      </a:r>
                      <a:r>
                        <a:rPr lang="zh-CN" sz="2400" kern="0">
                          <a:effectLst/>
                        </a:rPr>
                        <a:t>组剩余意见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暴明坤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四稿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727199299"/>
                  </a:ext>
                </a:extLst>
              </a:tr>
              <a:tr h="48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V2.4.0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2020/4/16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 dirty="0">
                          <a:effectLst/>
                        </a:rPr>
                        <a:t>暴明坤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根据</a:t>
                      </a:r>
                      <a:r>
                        <a:rPr lang="en-US" sz="2400" kern="0">
                          <a:effectLst/>
                        </a:rPr>
                        <a:t>G</a:t>
                      </a:r>
                      <a:r>
                        <a:rPr lang="zh-CN" sz="2400" kern="0">
                          <a:effectLst/>
                        </a:rPr>
                        <a:t>组大部分意见进行修订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张雨濛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四稿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1047984767"/>
                  </a:ext>
                </a:extLst>
              </a:tr>
              <a:tr h="48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V2.3.0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2020/4/15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叶柏威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根据</a:t>
                      </a:r>
                      <a:r>
                        <a:rPr lang="en-US" sz="2400" kern="0">
                          <a:effectLst/>
                        </a:rPr>
                        <a:t>H</a:t>
                      </a:r>
                      <a:r>
                        <a:rPr lang="zh-CN" sz="2400" kern="0">
                          <a:effectLst/>
                        </a:rPr>
                        <a:t>组大部分意见进行修订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暴明坤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四稿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958851555"/>
                  </a:ext>
                </a:extLst>
              </a:tr>
              <a:tr h="48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V2.2.2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2020/4/13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叶柏威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根据</a:t>
                      </a:r>
                      <a:r>
                        <a:rPr lang="en-US" sz="2400" kern="0">
                          <a:effectLst/>
                        </a:rPr>
                        <a:t>A</a:t>
                      </a:r>
                      <a:r>
                        <a:rPr lang="zh-CN" sz="2400" kern="0">
                          <a:effectLst/>
                        </a:rPr>
                        <a:t>组意见修订表</a:t>
                      </a:r>
                      <a:r>
                        <a:rPr lang="en-US" sz="2400" kern="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暴明坤，胡俊涛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三稿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3542142396"/>
                  </a:ext>
                </a:extLst>
              </a:tr>
              <a:tr h="9379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V2.2.1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2020/4/10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张雨濛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修改需求规格说明书格式上的一些问题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暴明坤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三稿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2214894864"/>
                  </a:ext>
                </a:extLst>
              </a:tr>
              <a:tr h="1016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V2.2.0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2020/4/9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胡俊涛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修改</a:t>
                      </a:r>
                      <a:r>
                        <a:rPr lang="en-US" sz="2400" kern="0">
                          <a:effectLst/>
                        </a:rPr>
                        <a:t>3.2</a:t>
                      </a:r>
                      <a:r>
                        <a:rPr lang="zh-CN" sz="2400" kern="0">
                          <a:effectLst/>
                        </a:rPr>
                        <a:t>以严格符合</a:t>
                      </a:r>
                      <a:r>
                        <a:rPr lang="en-US" sz="2400" kern="0">
                          <a:effectLst/>
                        </a:rPr>
                        <a:t>RUCM</a:t>
                      </a:r>
                      <a:r>
                        <a:rPr lang="zh-CN" sz="2400" kern="0">
                          <a:effectLst/>
                        </a:rPr>
                        <a:t>要求，重制</a:t>
                      </a:r>
                      <a:r>
                        <a:rPr lang="en-US" sz="2400" kern="0">
                          <a:effectLst/>
                        </a:rPr>
                        <a:t>3.3</a:t>
                      </a:r>
                      <a:r>
                        <a:rPr lang="zh-CN" sz="2400" kern="0">
                          <a:effectLst/>
                        </a:rPr>
                        <a:t>用例图与用例表一致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暴明坤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三稿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extLst>
                  <a:ext uri="{0D108BD9-81ED-4DB2-BD59-A6C34878D82A}">
                    <a16:rowId xmlns:a16="http://schemas.microsoft.com/office/drawing/2014/main" val="499405839"/>
                  </a:ext>
                </a:extLst>
              </a:tr>
              <a:tr h="15534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V2.1.0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2020/4/8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叶柏威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根据</a:t>
                      </a:r>
                      <a:r>
                        <a:rPr lang="en-US" sz="2400" kern="0">
                          <a:effectLst/>
                        </a:rPr>
                        <a:t>A</a:t>
                      </a:r>
                      <a:r>
                        <a:rPr lang="zh-CN" sz="2400" kern="0">
                          <a:effectLst/>
                        </a:rPr>
                        <a:t>、</a:t>
                      </a:r>
                      <a:r>
                        <a:rPr lang="en-US" sz="2400" kern="0">
                          <a:effectLst/>
                        </a:rPr>
                        <a:t>B</a:t>
                      </a:r>
                      <a:r>
                        <a:rPr lang="zh-CN" sz="2400" kern="0">
                          <a:effectLst/>
                        </a:rPr>
                        <a:t>组评审单修订：</a:t>
                      </a:r>
                      <a:r>
                        <a:rPr lang="en-US" sz="2400" kern="0">
                          <a:effectLst/>
                        </a:rPr>
                        <a:t>V2.0.2</a:t>
                      </a:r>
                      <a:r>
                        <a:rPr lang="zh-CN" sz="2400" kern="0">
                          <a:effectLst/>
                        </a:rPr>
                        <a:t>版本说明，可视化用例表，其他一些语法以及格式上的问题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暴明坤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三稿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/>
                </a:tc>
                <a:extLst>
                  <a:ext uri="{0D108BD9-81ED-4DB2-BD59-A6C34878D82A}">
                    <a16:rowId xmlns:a16="http://schemas.microsoft.com/office/drawing/2014/main" val="2180433976"/>
                  </a:ext>
                </a:extLst>
              </a:tr>
              <a:tr h="48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V2.0.2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2020/4/4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叶柏威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修改版本变更历史中的全体成员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暴明坤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二稿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1429829957"/>
                  </a:ext>
                </a:extLst>
              </a:tr>
              <a:tr h="48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V2.0.1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2020/4/1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刘子渊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修改用户部分内容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张雨濛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二稿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137950344"/>
                  </a:ext>
                </a:extLst>
              </a:tr>
              <a:tr h="48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V2.0.0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2020/4/1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胡俊涛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细化项目功能需求部分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刘子渊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二稿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3699559855"/>
                  </a:ext>
                </a:extLst>
              </a:tr>
              <a:tr h="4802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V1.1.0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2020/3/26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刘子渊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增加钉钉部分需求说明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暴明坤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一稿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2937598195"/>
                  </a:ext>
                </a:extLst>
              </a:tr>
              <a:tr h="10168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V1.0.0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2020/3/25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暴明坤，夏欣怡，胡俊涛，张雨濛，叶柏威，刘子渊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扩充项目需求规格说明书内容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暴明坤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一稿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1449695455"/>
                  </a:ext>
                </a:extLst>
              </a:tr>
              <a:tr h="10168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effectLst/>
                        </a:rPr>
                        <a:t>V0.1.0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>
                          <a:effectLst/>
                        </a:rPr>
                        <a:t>2020/3/22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 dirty="0">
                          <a:effectLst/>
                        </a:rPr>
                        <a:t>张雨濛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搭建需求规格说明书框架，完成引言部分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>
                          <a:effectLst/>
                        </a:rPr>
                        <a:t>暴明坤，夏欣怡，胡俊涛，张雨濛，叶柏威，刘子渊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zh-CN" sz="2400" kern="0" dirty="0">
                          <a:effectLst/>
                        </a:rPr>
                        <a:t>初稿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51" marR="42851" marT="0" marB="0" anchor="ctr"/>
                </a:tc>
                <a:extLst>
                  <a:ext uri="{0D108BD9-81ED-4DB2-BD59-A6C34878D82A}">
                    <a16:rowId xmlns:a16="http://schemas.microsoft.com/office/drawing/2014/main" val="754006105"/>
                  </a:ext>
                </a:extLst>
              </a:tr>
            </a:tbl>
          </a:graphicData>
        </a:graphic>
      </p:graphicFrame>
      <p:sp>
        <p:nvSpPr>
          <p:cNvPr id="8" name="文本占位符 2">
            <a:extLst>
              <a:ext uri="{FF2B5EF4-FFF2-40B4-BE49-F238E27FC236}">
                <a16:creationId xmlns:a16="http://schemas.microsoft.com/office/drawing/2014/main" id="{D1AA7623-844A-4AB5-A25B-01804E212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2322" y="2273275"/>
            <a:ext cx="21031201" cy="8702676"/>
          </a:xfrm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rPr lang="zh-CN" altLang="en-US" dirty="0"/>
              <a:t>软件需求规格说明书版本变更情况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51362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 3"/>
          <p:cNvSpPr txBox="1"/>
          <p:nvPr/>
        </p:nvSpPr>
        <p:spPr>
          <a:xfrm>
            <a:off x="1012323" y="622568"/>
            <a:ext cx="3057243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线上会议</a:t>
            </a:r>
            <a:endParaRPr dirty="0"/>
          </a:p>
        </p:txBody>
      </p:sp>
      <p:sp>
        <p:nvSpPr>
          <p:cNvPr id="19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9" name="文本占位符 2"/>
          <p:cNvSpPr txBox="1">
            <a:spLocks noGrp="1"/>
          </p:cNvSpPr>
          <p:nvPr>
            <p:ph type="body" idx="1"/>
          </p:nvPr>
        </p:nvSpPr>
        <p:spPr>
          <a:xfrm>
            <a:off x="1545770" y="2506662"/>
            <a:ext cx="21031201" cy="8702676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/>
              <a:t>总共开了</a:t>
            </a:r>
            <a:r>
              <a:rPr lang="en-US" altLang="zh-CN" dirty="0"/>
              <a:t>13</a:t>
            </a:r>
            <a:r>
              <a:rPr lang="zh-CN" altLang="en-US" dirty="0"/>
              <a:t>次线上会议</a:t>
            </a:r>
            <a:endParaRPr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C259E1-3638-4F00-B8F1-427D27B65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55606"/>
              </p:ext>
            </p:extLst>
          </p:nvPr>
        </p:nvGraphicFramePr>
        <p:xfrm>
          <a:off x="2011265" y="3454744"/>
          <a:ext cx="20344883" cy="945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217">
                  <a:extLst>
                    <a:ext uri="{9D8B030D-6E8A-4147-A177-3AD203B41FA5}">
                      <a16:colId xmlns:a16="http://schemas.microsoft.com/office/drawing/2014/main" val="2901725858"/>
                    </a:ext>
                  </a:extLst>
                </a:gridCol>
                <a:gridCol w="4087906">
                  <a:extLst>
                    <a:ext uri="{9D8B030D-6E8A-4147-A177-3AD203B41FA5}">
                      <a16:colId xmlns:a16="http://schemas.microsoft.com/office/drawing/2014/main" val="3434111792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1156484949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4118544173"/>
                    </a:ext>
                  </a:extLst>
                </a:gridCol>
                <a:gridCol w="6775489">
                  <a:extLst>
                    <a:ext uri="{9D8B030D-6E8A-4147-A177-3AD203B41FA5}">
                      <a16:colId xmlns:a16="http://schemas.microsoft.com/office/drawing/2014/main" val="1249645189"/>
                    </a:ext>
                  </a:extLst>
                </a:gridCol>
              </a:tblGrid>
              <a:tr h="1001102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实验阶段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参会人员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日期</a:t>
                      </a:r>
                    </a:p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共计时长（</a:t>
                      </a:r>
                      <a:r>
                        <a:rPr lang="en-US" altLang="zh-CN" sz="2800" dirty="0"/>
                        <a:t>h</a:t>
                      </a:r>
                      <a:r>
                        <a:rPr lang="zh-CN" altLang="en-US" sz="28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大致内容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93498"/>
                  </a:ext>
                </a:extLst>
              </a:tr>
              <a:tr h="2002204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软件项目计划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暴明坤、胡俊涛、叶柏威、夏欣怡、刘子渊、张雨濛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3.13</a:t>
                      </a:r>
                    </a:p>
                    <a:p>
                      <a:r>
                        <a:rPr lang="en-US" altLang="zh-CN" sz="2800" dirty="0"/>
                        <a:t>3.14</a:t>
                      </a:r>
                    </a:p>
                    <a:p>
                      <a:r>
                        <a:rPr lang="en-US" altLang="zh-CN" sz="2800" dirty="0"/>
                        <a:t>3.17</a:t>
                      </a:r>
                    </a:p>
                    <a:p>
                      <a:r>
                        <a:rPr lang="en-US" altLang="zh-CN" sz="2800" dirty="0"/>
                        <a:t>3.20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sz="2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1. </a:t>
                      </a:r>
                      <a:r>
                        <a:rPr lang="zh-CN" altLang="en-US" sz="2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明确项目内容</a:t>
                      </a:r>
                      <a:r>
                        <a:rPr lang="en-US" altLang="zh-CN" sz="2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;</a:t>
                      </a:r>
                      <a:endParaRPr lang="en-US" sz="28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r>
                        <a:rPr lang="en-US" altLang="zh-CN" sz="2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2. </a:t>
                      </a:r>
                      <a:r>
                        <a:rPr lang="zh-CN" altLang="en-US" sz="2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确定工作重点、人员分工及计划安排；</a:t>
                      </a:r>
                      <a:endParaRPr lang="en-US" altLang="zh-CN" sz="2800" b="0" i="0" u="none" strike="noStrike" cap="none" spc="0" baseline="0" dirty="0"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r>
                        <a:rPr lang="en-US" altLang="zh-CN" sz="2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3. </a:t>
                      </a:r>
                      <a:r>
                        <a:rPr lang="zh-CN" altLang="en-US" sz="2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项目计划书问题交流；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29709"/>
                  </a:ext>
                </a:extLst>
              </a:tr>
              <a:tr h="2004632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需求分析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暴明坤、胡俊涛、叶柏威、夏欣怡、刘子渊、张雨濛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3.24</a:t>
                      </a:r>
                    </a:p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3.29</a:t>
                      </a:r>
                    </a:p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4.1</a:t>
                      </a:r>
                    </a:p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4.4</a:t>
                      </a:r>
                      <a:endParaRPr lang="zh-CN" altLang="en-US" sz="2800" dirty="0"/>
                    </a:p>
                    <a:p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AutoNum type="arabicPeriod"/>
                      </a:pPr>
                      <a:r>
                        <a:rPr lang="zh-CN" altLang="en-US" sz="2800" dirty="0"/>
                        <a:t>需求规格说明书</a:t>
                      </a:r>
                      <a:r>
                        <a:rPr lang="zh-CN" altLang="en-US" sz="28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问题交流</a:t>
                      </a:r>
                      <a:r>
                        <a:rPr lang="zh-CN" altLang="en-US" sz="2800" dirty="0"/>
                        <a:t>；</a:t>
                      </a:r>
                      <a:endParaRPr lang="en-US" altLang="zh-CN" sz="2800" dirty="0"/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zh-CN" altLang="en-US" sz="2800" dirty="0"/>
                        <a:t>实验</a:t>
                      </a:r>
                      <a:r>
                        <a:rPr lang="en-US" altLang="zh-CN" sz="2800" dirty="0"/>
                        <a:t>6-8</a:t>
                      </a:r>
                      <a:r>
                        <a:rPr lang="zh-CN" altLang="en-US" sz="2800" dirty="0"/>
                        <a:t>进度推进交流；</a:t>
                      </a:r>
                      <a:endParaRPr lang="en-US" altLang="zh-CN" sz="2800" dirty="0"/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zh-CN" altLang="en-US" sz="2800" dirty="0"/>
                        <a:t>开发方案、调研结果交流；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14928"/>
                  </a:ext>
                </a:extLst>
              </a:tr>
              <a:tr h="1572534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需求评审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暴明坤、胡俊涛、叶柏威、夏欣怡、刘子渊、张雨濛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4.7</a:t>
                      </a:r>
                    </a:p>
                    <a:p>
                      <a:r>
                        <a:rPr lang="en-US" altLang="zh-CN" sz="2800" dirty="0"/>
                        <a:t>4.10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2.5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AutoNum type="arabicPeriod"/>
                      </a:pPr>
                      <a:r>
                        <a:rPr lang="zh-CN" altLang="en-US" sz="2800" dirty="0"/>
                        <a:t>对</a:t>
                      </a:r>
                      <a:r>
                        <a:rPr lang="en-US" altLang="zh-CN" sz="2800" dirty="0"/>
                        <a:t>G</a:t>
                      </a:r>
                      <a:r>
                        <a:rPr lang="zh-CN" altLang="en-US" sz="2800" dirty="0"/>
                        <a:t>组和</a:t>
                      </a:r>
                      <a:r>
                        <a:rPr lang="en-US" altLang="zh-CN" sz="2800" dirty="0"/>
                        <a:t>H</a:t>
                      </a:r>
                      <a:r>
                        <a:rPr lang="zh-CN" altLang="en-US" sz="2800" dirty="0"/>
                        <a:t>组需求规格说明书进行评审交流；</a:t>
                      </a:r>
                      <a:endParaRPr lang="en-US" altLang="zh-CN" sz="2800" dirty="0"/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zh-CN" altLang="en-US" sz="2800" dirty="0"/>
                        <a:t>完成对</a:t>
                      </a:r>
                      <a:r>
                        <a:rPr lang="en-US" altLang="zh-CN" sz="2800" dirty="0"/>
                        <a:t>A</a:t>
                      </a:r>
                      <a:r>
                        <a:rPr lang="zh-CN" altLang="en-US" sz="2800" dirty="0"/>
                        <a:t>组和</a:t>
                      </a:r>
                      <a:r>
                        <a:rPr lang="en-US" altLang="zh-CN" sz="2800" dirty="0"/>
                        <a:t>B</a:t>
                      </a:r>
                      <a:r>
                        <a:rPr lang="zh-CN" altLang="en-US" sz="2800" dirty="0"/>
                        <a:t>组的评审反馈交流；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20257"/>
                  </a:ext>
                </a:extLst>
              </a:tr>
              <a:tr h="2536091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需求复评审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暴明坤、胡俊涛、叶柏威、夏欣怡、刘子渊、张雨濛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4.14</a:t>
                      </a:r>
                    </a:p>
                    <a:p>
                      <a:r>
                        <a:rPr lang="en-US" altLang="zh-CN" sz="2800" dirty="0"/>
                        <a:t>4.17</a:t>
                      </a:r>
                    </a:p>
                    <a:p>
                      <a:r>
                        <a:rPr lang="en-US" altLang="zh-CN" sz="2800" dirty="0"/>
                        <a:t>4.22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3.5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AutoNum type="arabicPeriod"/>
                      </a:pPr>
                      <a:r>
                        <a:rPr lang="zh-CN" altLang="en-US" sz="2800" dirty="0"/>
                        <a:t>对</a:t>
                      </a:r>
                      <a:r>
                        <a:rPr lang="en-US" altLang="zh-CN" sz="2800" dirty="0"/>
                        <a:t>A</a:t>
                      </a:r>
                      <a:r>
                        <a:rPr lang="zh-CN" altLang="en-US" sz="2800" dirty="0"/>
                        <a:t>组和</a:t>
                      </a:r>
                      <a:r>
                        <a:rPr lang="en-US" altLang="zh-CN" sz="2800" dirty="0"/>
                        <a:t>B</a:t>
                      </a:r>
                      <a:r>
                        <a:rPr lang="zh-CN" altLang="en-US" sz="2800" dirty="0"/>
                        <a:t>组需求规格说明书进行评审交流；</a:t>
                      </a:r>
                      <a:endParaRPr lang="en-US" altLang="zh-CN" sz="2800" dirty="0"/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zh-CN" altLang="en-US" sz="2800" dirty="0"/>
                        <a:t>完成对</a:t>
                      </a:r>
                      <a:r>
                        <a:rPr lang="en-US" altLang="zh-CN" sz="2800" dirty="0"/>
                        <a:t>G</a:t>
                      </a:r>
                      <a:r>
                        <a:rPr lang="zh-CN" altLang="en-US" sz="2800" dirty="0"/>
                        <a:t>组和</a:t>
                      </a:r>
                      <a:r>
                        <a:rPr lang="en-US" altLang="zh-CN" sz="2800" dirty="0"/>
                        <a:t>H</a:t>
                      </a:r>
                      <a:r>
                        <a:rPr lang="zh-CN" altLang="en-US" sz="2800" dirty="0"/>
                        <a:t>组的评审反馈交流；</a:t>
                      </a:r>
                      <a:endParaRPr lang="en-US" altLang="zh-CN" sz="2800" dirty="0"/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zh-CN" altLang="en-US" sz="2800" dirty="0"/>
                        <a:t>与上述小组完成线下反馈结果确认；</a:t>
                      </a:r>
                      <a:endParaRPr lang="en-US" altLang="zh-CN" sz="2800" dirty="0"/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zh-CN" altLang="en-US" sz="2800" dirty="0"/>
                        <a:t>对参与评审的各小组进行评分；</a:t>
                      </a:r>
                    </a:p>
                    <a:p>
                      <a:pPr algn="l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2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0127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文本框 3"/>
          <p:cNvSpPr txBox="1"/>
          <p:nvPr/>
        </p:nvSpPr>
        <p:spPr>
          <a:xfrm>
            <a:off x="1012324" y="622568"/>
            <a:ext cx="3057243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工时分布</a:t>
            </a:r>
            <a:endParaRPr dirty="0"/>
          </a:p>
        </p:txBody>
      </p:sp>
      <p:sp>
        <p:nvSpPr>
          <p:cNvPr id="214" name="内容占位符 2"/>
          <p:cNvSpPr txBox="1">
            <a:spLocks noGrp="1"/>
          </p:cNvSpPr>
          <p:nvPr>
            <p:ph type="body" sz="quarter" idx="1"/>
          </p:nvPr>
        </p:nvSpPr>
        <p:spPr>
          <a:xfrm>
            <a:off x="1660445" y="7375070"/>
            <a:ext cx="22085844" cy="138434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buSzTx/>
              <a:buNone/>
              <a:defRPr sz="3600"/>
            </a:pPr>
            <a:r>
              <a:rPr dirty="0"/>
              <a:t>	</a:t>
            </a:r>
            <a:r>
              <a:rPr lang="en-US" altLang="zh-CN" dirty="0"/>
              <a:t>       </a:t>
            </a:r>
            <a:r>
              <a:rPr sz="2800" dirty="0" err="1"/>
              <a:t>暴明坤</a:t>
            </a:r>
            <a:r>
              <a:rPr sz="2800" dirty="0"/>
              <a:t>			</a:t>
            </a:r>
            <a:r>
              <a:rPr lang="en-US" altLang="zh-CN" sz="2800" dirty="0"/>
              <a:t>  </a:t>
            </a:r>
            <a:r>
              <a:rPr sz="2800" dirty="0" err="1"/>
              <a:t>胡俊涛</a:t>
            </a:r>
            <a:r>
              <a:rPr sz="2800" dirty="0"/>
              <a:t>			</a:t>
            </a:r>
            <a:r>
              <a:rPr lang="en-US" altLang="zh-CN" sz="2800" dirty="0"/>
              <a:t>                </a:t>
            </a:r>
            <a:r>
              <a:rPr sz="2800" dirty="0" err="1"/>
              <a:t>叶柏威</a:t>
            </a:r>
            <a:endParaRPr sz="2800" dirty="0"/>
          </a:p>
        </p:txBody>
      </p:sp>
      <p:sp>
        <p:nvSpPr>
          <p:cNvPr id="215" name="内容占位符 2"/>
          <p:cNvSpPr txBox="1"/>
          <p:nvPr/>
        </p:nvSpPr>
        <p:spPr>
          <a:xfrm>
            <a:off x="1623123" y="12879022"/>
            <a:ext cx="22085844" cy="138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>
            <a:normAutofit/>
          </a:bodyPr>
          <a:lstStyle/>
          <a:p>
            <a:pPr algn="l" defTabSz="1828800">
              <a:lnSpc>
                <a:spcPct val="120000"/>
              </a:lnSpc>
              <a:spcBef>
                <a:spcPts val="2000"/>
              </a:spcBef>
              <a:defRPr sz="3600">
                <a:latin typeface="等线"/>
                <a:ea typeface="等线"/>
                <a:cs typeface="等线"/>
                <a:sym typeface="等线"/>
              </a:defRPr>
            </a:pPr>
            <a:r>
              <a:rPr dirty="0"/>
              <a:t>	</a:t>
            </a:r>
            <a:r>
              <a:rPr lang="en-US" altLang="zh-CN" dirty="0"/>
              <a:t>      </a:t>
            </a:r>
            <a:r>
              <a:rPr sz="2800" dirty="0" err="1"/>
              <a:t>夏欣怡</a:t>
            </a:r>
            <a:r>
              <a:rPr sz="2800" dirty="0"/>
              <a:t>				  </a:t>
            </a:r>
            <a:r>
              <a:rPr lang="en-US" altLang="zh-CN" sz="2800" dirty="0"/>
              <a:t> </a:t>
            </a:r>
            <a:r>
              <a:rPr sz="2800" dirty="0" err="1"/>
              <a:t>刘子渊</a:t>
            </a:r>
            <a:r>
              <a:rPr sz="2800" dirty="0"/>
              <a:t>			</a:t>
            </a:r>
            <a:r>
              <a:rPr lang="en-US" altLang="zh-CN" sz="2800" dirty="0"/>
              <a:t>                </a:t>
            </a:r>
            <a:r>
              <a:rPr sz="2800" dirty="0" err="1"/>
              <a:t>张雨濛</a:t>
            </a:r>
            <a:endParaRPr sz="2800" dirty="0"/>
          </a:p>
        </p:txBody>
      </p:sp>
      <p:sp>
        <p:nvSpPr>
          <p:cNvPr id="222" name="内容占位符 2"/>
          <p:cNvSpPr txBox="1"/>
          <p:nvPr/>
        </p:nvSpPr>
        <p:spPr>
          <a:xfrm>
            <a:off x="469237" y="1925762"/>
            <a:ext cx="22085844" cy="138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>
            <a:normAutofit/>
          </a:bodyPr>
          <a:lstStyle/>
          <a:p>
            <a:pPr marL="1554478" lvl="2" indent="-640078" algn="l" defTabSz="1828800">
              <a:lnSpc>
                <a:spcPct val="120000"/>
              </a:lnSpc>
              <a:spcBef>
                <a:spcPts val="2000"/>
              </a:spcBef>
              <a:buSzPct val="100000"/>
              <a:buFont typeface="Arial"/>
              <a:buChar char="•"/>
              <a:defRPr sz="4000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至今</a:t>
            </a:r>
            <a:r>
              <a:rPr dirty="0" err="1"/>
              <a:t>成员工作时间分布</a:t>
            </a:r>
            <a:endParaRPr dirty="0"/>
          </a:p>
        </p:txBody>
      </p:sp>
      <p:sp>
        <p:nvSpPr>
          <p:cNvPr id="13" name="直接连接符 4">
            <a:extLst>
              <a:ext uri="{FF2B5EF4-FFF2-40B4-BE49-F238E27FC236}">
                <a16:creationId xmlns:a16="http://schemas.microsoft.com/office/drawing/2014/main" id="{B4AF32F3-1F93-450C-86B5-23F94D6C6118}"/>
              </a:ext>
            </a:extLst>
          </p:cNvPr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C54ADDD-55B3-4461-B97A-8A1B7835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219" y="3048972"/>
            <a:ext cx="5796404" cy="44187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0F5CF0-1673-4F5B-9FF2-0B61682B8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606" y="3048972"/>
            <a:ext cx="5793302" cy="44347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B5ED589-2597-4598-BB45-5D050C42F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8733" y="3048972"/>
            <a:ext cx="5793302" cy="44189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A50BE9-5503-4ED0-B888-4DAD245A0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817" y="8345015"/>
            <a:ext cx="5971127" cy="44826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2A7C8B-74C9-4FE3-8D70-F3240D168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0188" y="8316173"/>
            <a:ext cx="6080166" cy="45804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DF1754C-3C36-4E2F-8B11-AE45678D0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7528" y="8316172"/>
            <a:ext cx="5959515" cy="45082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 3"/>
          <p:cNvSpPr txBox="1"/>
          <p:nvPr/>
        </p:nvSpPr>
        <p:spPr>
          <a:xfrm>
            <a:off x="1012323" y="622568"/>
            <a:ext cx="2339098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工时图</a:t>
            </a:r>
            <a:endParaRPr dirty="0"/>
          </a:p>
        </p:txBody>
      </p:sp>
      <p:sp>
        <p:nvSpPr>
          <p:cNvPr id="19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71C6312-6514-4FE8-8752-4CA529B88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281588"/>
              </p:ext>
            </p:extLst>
          </p:nvPr>
        </p:nvGraphicFramePr>
        <p:xfrm>
          <a:off x="728176" y="2628906"/>
          <a:ext cx="12949723" cy="880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815F98D4-48A1-42F5-AFD2-2CC180643B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196282"/>
              </p:ext>
            </p:extLst>
          </p:nvPr>
        </p:nvGraphicFramePr>
        <p:xfrm>
          <a:off x="12553950" y="3839184"/>
          <a:ext cx="12420600" cy="6799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4443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 3"/>
          <p:cNvSpPr txBox="1"/>
          <p:nvPr/>
        </p:nvSpPr>
        <p:spPr>
          <a:xfrm>
            <a:off x="1012323" y="622568"/>
            <a:ext cx="6447595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en-US" altLang="zh-CN" dirty="0"/>
              <a:t>PPT</a:t>
            </a:r>
            <a:r>
              <a:rPr lang="zh-CN" altLang="en-US" dirty="0"/>
              <a:t>制作与讲解情况</a:t>
            </a:r>
            <a:endParaRPr dirty="0"/>
          </a:p>
        </p:txBody>
      </p:sp>
      <p:sp>
        <p:nvSpPr>
          <p:cNvPr id="19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2C29EDD-BCEF-4B6E-8888-DCE0523D5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7219"/>
              </p:ext>
            </p:extLst>
          </p:nvPr>
        </p:nvGraphicFramePr>
        <p:xfrm>
          <a:off x="1191209" y="2600973"/>
          <a:ext cx="22564534" cy="9835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1914">
                  <a:extLst>
                    <a:ext uri="{9D8B030D-6E8A-4147-A177-3AD203B41FA5}">
                      <a16:colId xmlns:a16="http://schemas.microsoft.com/office/drawing/2014/main" val="1238609450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364151030"/>
                    </a:ext>
                  </a:extLst>
                </a:gridCol>
                <a:gridCol w="1604865">
                  <a:extLst>
                    <a:ext uri="{9D8B030D-6E8A-4147-A177-3AD203B41FA5}">
                      <a16:colId xmlns:a16="http://schemas.microsoft.com/office/drawing/2014/main" val="493053438"/>
                    </a:ext>
                  </a:extLst>
                </a:gridCol>
                <a:gridCol w="1455575">
                  <a:extLst>
                    <a:ext uri="{9D8B030D-6E8A-4147-A177-3AD203B41FA5}">
                      <a16:colId xmlns:a16="http://schemas.microsoft.com/office/drawing/2014/main" val="574525425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2156590685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62871748"/>
                    </a:ext>
                  </a:extLst>
                </a:gridCol>
                <a:gridCol w="1399591">
                  <a:extLst>
                    <a:ext uri="{9D8B030D-6E8A-4147-A177-3AD203B41FA5}">
                      <a16:colId xmlns:a16="http://schemas.microsoft.com/office/drawing/2014/main" val="1243464183"/>
                    </a:ext>
                  </a:extLst>
                </a:gridCol>
                <a:gridCol w="1548882">
                  <a:extLst>
                    <a:ext uri="{9D8B030D-6E8A-4147-A177-3AD203B41FA5}">
                      <a16:colId xmlns:a16="http://schemas.microsoft.com/office/drawing/2014/main" val="2229979477"/>
                    </a:ext>
                  </a:extLst>
                </a:gridCol>
                <a:gridCol w="1536052">
                  <a:extLst>
                    <a:ext uri="{9D8B030D-6E8A-4147-A177-3AD203B41FA5}">
                      <a16:colId xmlns:a16="http://schemas.microsoft.com/office/drawing/2014/main" val="1019087065"/>
                    </a:ext>
                  </a:extLst>
                </a:gridCol>
                <a:gridCol w="1379959">
                  <a:extLst>
                    <a:ext uri="{9D8B030D-6E8A-4147-A177-3AD203B41FA5}">
                      <a16:colId xmlns:a16="http://schemas.microsoft.com/office/drawing/2014/main" val="964552772"/>
                    </a:ext>
                  </a:extLst>
                </a:gridCol>
                <a:gridCol w="1379959">
                  <a:extLst>
                    <a:ext uri="{9D8B030D-6E8A-4147-A177-3AD203B41FA5}">
                      <a16:colId xmlns:a16="http://schemas.microsoft.com/office/drawing/2014/main" val="3184689883"/>
                    </a:ext>
                  </a:extLst>
                </a:gridCol>
                <a:gridCol w="1379959">
                  <a:extLst>
                    <a:ext uri="{9D8B030D-6E8A-4147-A177-3AD203B41FA5}">
                      <a16:colId xmlns:a16="http://schemas.microsoft.com/office/drawing/2014/main" val="86118454"/>
                    </a:ext>
                  </a:extLst>
                </a:gridCol>
                <a:gridCol w="1379959">
                  <a:extLst>
                    <a:ext uri="{9D8B030D-6E8A-4147-A177-3AD203B41FA5}">
                      <a16:colId xmlns:a16="http://schemas.microsoft.com/office/drawing/2014/main" val="2047752015"/>
                    </a:ext>
                  </a:extLst>
                </a:gridCol>
                <a:gridCol w="3245108">
                  <a:extLst>
                    <a:ext uri="{9D8B030D-6E8A-4147-A177-3AD203B41FA5}">
                      <a16:colId xmlns:a16="http://schemas.microsoft.com/office/drawing/2014/main" val="737747479"/>
                    </a:ext>
                  </a:extLst>
                </a:gridCol>
              </a:tblGrid>
              <a:tr h="1369102">
                <a:tc rowSpan="2"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项目提出与小组介绍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项目介绍与人员分工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需求说明书与实验</a:t>
                      </a:r>
                      <a:r>
                        <a:rPr lang="en-US" altLang="zh-CN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6-8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需求说明书改进、评审单设计与实验</a:t>
                      </a:r>
                      <a:r>
                        <a:rPr lang="en-US" altLang="zh-CN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6-8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需求评审修改与互辩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需求评审修改与交流情况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主要参与内容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61361"/>
                  </a:ext>
                </a:extLst>
              </a:tr>
              <a:tr h="73760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讲解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20250"/>
                  </a:ext>
                </a:extLst>
              </a:tr>
              <a:tr h="657764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暴明坤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总体讲解</a:t>
                      </a:r>
                      <a:endParaRPr lang="en-US" altLang="zh-CN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工作情况与计划</a:t>
                      </a:r>
                      <a:endParaRPr lang="en-US" altLang="zh-CN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文档相关工作讲解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07626"/>
                  </a:ext>
                </a:extLst>
              </a:tr>
              <a:tr h="1339387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胡俊涛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文档相关工作讲解</a:t>
                      </a:r>
                      <a:endParaRPr lang="en-US" altLang="zh-CN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17223"/>
                  </a:ext>
                </a:extLst>
              </a:tr>
              <a:tr h="1231641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叶柏威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文档相关工作讲解</a:t>
                      </a:r>
                      <a:endParaRPr lang="en-US" altLang="zh-CN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改进情况说明</a:t>
                      </a:r>
                      <a:endParaRPr lang="en-US" altLang="zh-CN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89959"/>
                  </a:ext>
                </a:extLst>
              </a:tr>
              <a:tr h="1287625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夏欣怡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实验</a:t>
                      </a:r>
                      <a:r>
                        <a:rPr lang="en-US" altLang="zh-CN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6-8</a:t>
                      </a:r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0285"/>
                  </a:ext>
                </a:extLst>
              </a:tr>
              <a:tr h="1212980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刘子渊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评审意见提出与讨论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66398"/>
                  </a:ext>
                </a:extLst>
              </a:tr>
              <a:tr h="1143098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张雨濛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本组分工介绍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17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79118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 3"/>
          <p:cNvSpPr txBox="1"/>
          <p:nvPr/>
        </p:nvSpPr>
        <p:spPr>
          <a:xfrm>
            <a:off x="1012323" y="622568"/>
            <a:ext cx="10956842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至今成员任务分配与完成情况总表</a:t>
            </a:r>
            <a:endParaRPr dirty="0"/>
          </a:p>
        </p:txBody>
      </p:sp>
      <p:sp>
        <p:nvSpPr>
          <p:cNvPr id="19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A55C336-FB7C-4362-871F-39EBDD035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81146"/>
              </p:ext>
            </p:extLst>
          </p:nvPr>
        </p:nvGraphicFramePr>
        <p:xfrm>
          <a:off x="1012322" y="2582125"/>
          <a:ext cx="22482156" cy="9898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25">
                  <a:extLst>
                    <a:ext uri="{9D8B030D-6E8A-4147-A177-3AD203B41FA5}">
                      <a16:colId xmlns:a16="http://schemas.microsoft.com/office/drawing/2014/main" val="37531369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57351984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4259025137"/>
                    </a:ext>
                  </a:extLst>
                </a:gridCol>
                <a:gridCol w="2444621">
                  <a:extLst>
                    <a:ext uri="{9D8B030D-6E8A-4147-A177-3AD203B41FA5}">
                      <a16:colId xmlns:a16="http://schemas.microsoft.com/office/drawing/2014/main" val="426001255"/>
                    </a:ext>
                  </a:extLst>
                </a:gridCol>
                <a:gridCol w="1754155">
                  <a:extLst>
                    <a:ext uri="{9D8B030D-6E8A-4147-A177-3AD203B41FA5}">
                      <a16:colId xmlns:a16="http://schemas.microsoft.com/office/drawing/2014/main" val="2901259256"/>
                    </a:ext>
                  </a:extLst>
                </a:gridCol>
                <a:gridCol w="2612571">
                  <a:extLst>
                    <a:ext uri="{9D8B030D-6E8A-4147-A177-3AD203B41FA5}">
                      <a16:colId xmlns:a16="http://schemas.microsoft.com/office/drawing/2014/main" val="1515360041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197969040"/>
                    </a:ext>
                  </a:extLst>
                </a:gridCol>
                <a:gridCol w="8378886">
                  <a:extLst>
                    <a:ext uri="{9D8B030D-6E8A-4147-A177-3AD203B41FA5}">
                      <a16:colId xmlns:a16="http://schemas.microsoft.com/office/drawing/2014/main" val="1837852306"/>
                    </a:ext>
                  </a:extLst>
                </a:gridCol>
              </a:tblGrid>
              <a:tr h="1131459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图表数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修改图表数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评审意见条数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文档字数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Github</a:t>
                      </a:r>
                      <a:r>
                        <a:rPr lang="zh-CN" altLang="en-US" dirty="0"/>
                        <a:t>提交次数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总工时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主要参与任务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62731"/>
                  </a:ext>
                </a:extLst>
              </a:tr>
              <a:tr h="1414602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暴明坤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13/15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45.5h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总体管理与分工、飞书</a:t>
                      </a:r>
                      <a:r>
                        <a:rPr lang="en-US" altLang="zh-CN" dirty="0"/>
                        <a:t>API</a:t>
                      </a:r>
                      <a:r>
                        <a:rPr lang="zh-CN" altLang="en-US" dirty="0"/>
                        <a:t>相关节点、项目确定、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制作讲解、项目计划书撰写、开发域名准备、需求规格说明书撰写、需求评审与复评审、个人工作情况总结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52596"/>
                  </a:ext>
                </a:extLst>
              </a:tr>
              <a:tr h="1414602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胡俊涛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8/8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项目确定、图表节点开发、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制作讲解、项目计划书撰写、需求规格说明书撰写、需求评审与复评审、需求规格说明书修改、个人工作情况总结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10755"/>
                  </a:ext>
                </a:extLst>
              </a:tr>
              <a:tr h="1414602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叶柏威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42.5h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项目确定、图表节点开发、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制作讲解、项目计划书撰写、需求规格说明书撰写、需求评审与复评审、需求规格说明书修改、个人工作情况总结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653079"/>
                  </a:ext>
                </a:extLst>
              </a:tr>
              <a:tr h="1414602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夏欣怡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18/3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42.5h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制作讲解、配置管理、工作量统计与分析文档设计与更新、项目进度统计与</a:t>
                      </a:r>
                      <a:r>
                        <a:rPr lang="en-US" altLang="zh-CN" dirty="0"/>
                        <a:t>MS Project</a:t>
                      </a:r>
                      <a:r>
                        <a:rPr lang="zh-CN" altLang="en-US" dirty="0"/>
                        <a:t>更新、需求评审与复评审、个人工作情况总结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05368"/>
                  </a:ext>
                </a:extLst>
              </a:tr>
              <a:tr h="1414602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刘子渊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4/2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37.5h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项目确定、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制作讲解、钉钉</a:t>
                      </a:r>
                      <a:r>
                        <a:rPr lang="en-US" altLang="zh-CN" dirty="0"/>
                        <a:t>API</a:t>
                      </a:r>
                      <a:r>
                        <a:rPr lang="zh-CN" altLang="en-US" dirty="0"/>
                        <a:t>相关节点、项目计划书撰写、需求规格说明书撰写、需求评审与复评审、评审意见讨论交流、个人工作情况总结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84793"/>
                  </a:ext>
                </a:extLst>
              </a:tr>
              <a:tr h="1414602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张雨濛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4/4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39.5h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会议记录、各文档框架提供与整合上传、项目计划书撰写、需求规格说明书撰写、需求评审单设计、需求评审与复评审、个人工作情况总结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0113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B1C80FD-CD10-4400-A5CD-1D3AB70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等线 Light (标题)"/>
                <a:ea typeface="等线" panose="02010600030101010101" pitchFamily="2" charset="-122"/>
              </a:rPr>
              <a:t>实验</a:t>
            </a:r>
            <a:r>
              <a:rPr lang="en-US" altLang="zh-CN" dirty="0">
                <a:latin typeface="等线 Light (标题)"/>
                <a:ea typeface="等线" panose="02010600030101010101" pitchFamily="2" charset="-122"/>
              </a:rPr>
              <a:t>6-8</a:t>
            </a:r>
            <a:r>
              <a:rPr lang="zh-CN" altLang="en-US" dirty="0">
                <a:latin typeface="等线 Light (标题)"/>
                <a:ea typeface="等线" panose="02010600030101010101" pitchFamily="2" charset="-122"/>
              </a:rPr>
              <a:t>展示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DCDA13-68AC-4E09-B41A-390865DA2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4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B1C80FD-CD10-4400-A5CD-1D3AB70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等线 Light (标题)"/>
                <a:ea typeface="等线" panose="02010600030101010101" pitchFamily="2" charset="-122"/>
              </a:rPr>
              <a:t>阶段性总结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DCDA13-68AC-4E09-B41A-390865DA2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191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 3"/>
          <p:cNvSpPr txBox="1"/>
          <p:nvPr/>
        </p:nvSpPr>
        <p:spPr>
          <a:xfrm>
            <a:off x="1012323" y="622568"/>
            <a:ext cx="8802406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阶段性总结：项目开发进度</a:t>
            </a:r>
            <a:endParaRPr dirty="0"/>
          </a:p>
        </p:txBody>
      </p:sp>
      <p:sp>
        <p:nvSpPr>
          <p:cNvPr id="19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7573071-C360-42F9-B4D6-54CF1F5D2549}"/>
              </a:ext>
            </a:extLst>
          </p:cNvPr>
          <p:cNvSpPr txBox="1">
            <a:spLocks/>
          </p:cNvSpPr>
          <p:nvPr/>
        </p:nvSpPr>
        <p:spPr>
          <a:xfrm>
            <a:off x="1524000" y="2778124"/>
            <a:ext cx="18916650" cy="9737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 anchor="t">
            <a:normAutofit fontScale="70000" lnSpcReduction="20000"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2pPr>
            <a:lvl3pPr marL="1554478" marR="0" indent="-640078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5pPr>
            <a:lvl6pPr marL="3761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396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5031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666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>
              <a:lnSpc>
                <a:spcPct val="170000"/>
              </a:lnSpc>
              <a:spcBef>
                <a:spcPts val="0"/>
              </a:spcBef>
            </a:pPr>
            <a:r>
              <a:rPr lang="zh-CN" altLang="en-US" sz="6900" dirty="0"/>
              <a:t>消息聚集</a:t>
            </a:r>
            <a:endParaRPr lang="en-US" altLang="zh-CN" sz="6900" dirty="0"/>
          </a:p>
          <a:p>
            <a:pPr lvl="2" hangingPunct="1">
              <a:lnSpc>
                <a:spcPct val="170000"/>
              </a:lnSpc>
              <a:spcBef>
                <a:spcPts val="0"/>
              </a:spcBef>
            </a:pPr>
            <a:r>
              <a:rPr lang="zh-CN" altLang="en-US" dirty="0"/>
              <a:t>申请了 </a:t>
            </a:r>
            <a:r>
              <a:rPr lang="en-US" altLang="zh-CN" dirty="0"/>
              <a:t>HTTPS </a:t>
            </a:r>
            <a:r>
              <a:rPr lang="zh-CN" altLang="en-US" dirty="0"/>
              <a:t>域名，用作消息接收</a:t>
            </a:r>
            <a:endParaRPr lang="en-US" altLang="zh-CN" dirty="0"/>
          </a:p>
          <a:p>
            <a:pPr lvl="2" hangingPunct="1">
              <a:lnSpc>
                <a:spcPct val="170000"/>
              </a:lnSpc>
              <a:spcBef>
                <a:spcPts val="0"/>
              </a:spcBef>
            </a:pPr>
            <a:r>
              <a:rPr lang="zh-CN" altLang="en-US" dirty="0"/>
              <a:t>以飞书为主开发了相应的消息节点原型</a:t>
            </a:r>
            <a:endParaRPr lang="en-US" altLang="zh-CN" dirty="0"/>
          </a:p>
          <a:p>
            <a:pPr lvl="3" hangingPunct="1">
              <a:lnSpc>
                <a:spcPct val="170000"/>
              </a:lnSpc>
              <a:spcBef>
                <a:spcPts val="0"/>
              </a:spcBef>
            </a:pPr>
            <a:r>
              <a:rPr lang="zh-CN" altLang="en-US" dirty="0"/>
              <a:t>钉钉要求收发均为 </a:t>
            </a:r>
            <a:r>
              <a:rPr lang="en-US" altLang="zh-CN" dirty="0"/>
              <a:t>HTTPS </a:t>
            </a:r>
            <a:r>
              <a:rPr lang="zh-CN" altLang="en-US" dirty="0"/>
              <a:t>域名，暂无法开发</a:t>
            </a:r>
            <a:endParaRPr lang="en-US" altLang="zh-CN" dirty="0"/>
          </a:p>
          <a:p>
            <a:pPr lvl="2" hangingPunct="1">
              <a:lnSpc>
                <a:spcPct val="170000"/>
              </a:lnSpc>
              <a:spcBef>
                <a:spcPts val="0"/>
              </a:spcBef>
            </a:pPr>
            <a:r>
              <a:rPr lang="zh-CN" altLang="en-US" dirty="0"/>
              <a:t>初步设计了各节点间交互的接口</a:t>
            </a:r>
            <a:endParaRPr lang="en-US" altLang="zh-CN" dirty="0"/>
          </a:p>
          <a:p>
            <a:pPr hangingPunct="1">
              <a:lnSpc>
                <a:spcPct val="170000"/>
              </a:lnSpc>
              <a:spcBef>
                <a:spcPts val="0"/>
              </a:spcBef>
            </a:pPr>
            <a:r>
              <a:rPr lang="zh-CN" altLang="en-US" sz="6900" dirty="0"/>
              <a:t>图形化节点</a:t>
            </a:r>
          </a:p>
          <a:p>
            <a:pPr lvl="2" hangingPunct="1">
              <a:lnSpc>
                <a:spcPct val="170000"/>
              </a:lnSpc>
              <a:spcBef>
                <a:spcPts val="0"/>
              </a:spcBef>
            </a:pPr>
            <a:r>
              <a:rPr lang="zh-CN" altLang="en-US" dirty="0"/>
              <a:t>开发了 </a:t>
            </a:r>
            <a:r>
              <a:rPr lang="en-US" altLang="zh-CN" dirty="0"/>
              <a:t>markdown </a:t>
            </a:r>
            <a:r>
              <a:rPr lang="zh-CN" altLang="en-US" dirty="0"/>
              <a:t>渲染节点的原型</a:t>
            </a:r>
          </a:p>
          <a:p>
            <a:pPr lvl="2" hangingPunct="1">
              <a:lnSpc>
                <a:spcPct val="170000"/>
              </a:lnSpc>
              <a:spcBef>
                <a:spcPts val="0"/>
              </a:spcBef>
            </a:pPr>
            <a:r>
              <a:rPr lang="zh-CN" altLang="en-US" dirty="0"/>
              <a:t>参考 </a:t>
            </a:r>
            <a:r>
              <a:rPr lang="en-US" altLang="zh-CN" dirty="0"/>
              <a:t>dashboard </a:t>
            </a:r>
            <a:r>
              <a:rPr lang="zh-CN" altLang="en-US" dirty="0"/>
              <a:t>拓展包，对图表渲染的逻辑和用户使用方式进行设计</a:t>
            </a:r>
          </a:p>
          <a:p>
            <a:pPr lvl="2" hangingPunct="1">
              <a:lnSpc>
                <a:spcPct val="170000"/>
              </a:lnSpc>
              <a:spcBef>
                <a:spcPts val="0"/>
              </a:spcBef>
            </a:pPr>
            <a:r>
              <a:rPr lang="zh-CN" altLang="en-US" dirty="0"/>
              <a:t>以 </a:t>
            </a:r>
            <a:r>
              <a:rPr lang="en-US" altLang="zh-CN" dirty="0" err="1"/>
              <a:t>ssr</a:t>
            </a:r>
            <a:r>
              <a:rPr lang="zh-CN" altLang="en-US" dirty="0"/>
              <a:t>（服务端渲染）为考量调研了几个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图表库，最终以 </a:t>
            </a:r>
            <a:r>
              <a:rPr lang="en-US" altLang="zh-CN" dirty="0" err="1"/>
              <a:t>vega</a:t>
            </a:r>
            <a:r>
              <a:rPr lang="en-US" altLang="zh-CN" dirty="0"/>
              <a:t> </a:t>
            </a:r>
            <a:r>
              <a:rPr lang="zh-CN" altLang="en-US" dirty="0"/>
              <a:t>作为渲染库，做了部分原型开发</a:t>
            </a:r>
          </a:p>
          <a:p>
            <a:pPr hangingPunct="1">
              <a:lnSpc>
                <a:spcPct val="170000"/>
              </a:lnSpc>
              <a:spcBef>
                <a:spcPts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950896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 3"/>
          <p:cNvSpPr txBox="1"/>
          <p:nvPr/>
        </p:nvSpPr>
        <p:spPr>
          <a:xfrm>
            <a:off x="1012323" y="622568"/>
            <a:ext cx="8802406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阶段性总结：组内工作状况</a:t>
            </a:r>
            <a:endParaRPr dirty="0"/>
          </a:p>
        </p:txBody>
      </p:sp>
      <p:sp>
        <p:nvSpPr>
          <p:cNvPr id="19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12ADB83A-2FF5-42A0-B657-280B9212F283}"/>
              </a:ext>
            </a:extLst>
          </p:cNvPr>
          <p:cNvSpPr txBox="1">
            <a:spLocks/>
          </p:cNvSpPr>
          <p:nvPr/>
        </p:nvSpPr>
        <p:spPr>
          <a:xfrm>
            <a:off x="2212473" y="2816225"/>
            <a:ext cx="9258300" cy="853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 anchor="t">
            <a:normAutofit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2pPr>
            <a:lvl3pPr marL="1554478" marR="0" indent="-640078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5pPr>
            <a:lvl6pPr marL="3761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396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5031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666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zh-CN" altLang="en-US" sz="5400" dirty="0"/>
              <a:t>优点</a:t>
            </a:r>
            <a:endParaRPr lang="en-US" altLang="zh-CN" sz="5400" dirty="0"/>
          </a:p>
          <a:p>
            <a:pPr lvl="1" hangingPunct="1">
              <a:lnSpc>
                <a:spcPct val="150000"/>
              </a:lnSpc>
            </a:pPr>
            <a:r>
              <a:rPr lang="zh-CN" altLang="en-US" sz="4800" dirty="0"/>
              <a:t>在具体事项上各成员分工积极，完成的很快很好</a:t>
            </a:r>
            <a:endParaRPr lang="en-US" altLang="zh-CN" sz="4800" dirty="0"/>
          </a:p>
          <a:p>
            <a:pPr lvl="1" hangingPunct="1">
              <a:lnSpc>
                <a:spcPct val="150000"/>
              </a:lnSpc>
            </a:pPr>
            <a:r>
              <a:rPr lang="zh-CN" altLang="en-US" sz="4800" dirty="0"/>
              <a:t>经过磨合后，组内交流顺畅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C1E081DF-A596-49A9-B5FD-1002A2FEC319}"/>
              </a:ext>
            </a:extLst>
          </p:cNvPr>
          <p:cNvSpPr txBox="1">
            <a:spLocks/>
          </p:cNvSpPr>
          <p:nvPr/>
        </p:nvSpPr>
        <p:spPr>
          <a:xfrm>
            <a:off x="12411075" y="2816225"/>
            <a:ext cx="9258300" cy="8537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 anchor="t">
            <a:normAutofit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2pPr>
            <a:lvl3pPr marL="1554478" marR="0" indent="-640078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5pPr>
            <a:lvl6pPr marL="3761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396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5031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666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zh-CN" altLang="en-US" sz="5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需要改进的地方</a:t>
            </a:r>
            <a:endParaRPr lang="en-US" altLang="zh-CN" sz="5400" dirty="0">
              <a:solidFill>
                <a:schemeClr val="tx1"/>
              </a:solidFill>
            </a:endParaRPr>
          </a:p>
          <a:p>
            <a:pPr lvl="1" hangingPunct="1">
              <a:lnSpc>
                <a:spcPct val="150000"/>
              </a:lnSpc>
            </a:pPr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项目开发进度有所滞后</a:t>
            </a:r>
            <a:endParaRPr lang="en-US" altLang="zh-CN" sz="4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 hangingPunct="1">
              <a:lnSpc>
                <a:spcPct val="150000"/>
              </a:lnSpc>
            </a:pPr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非报告要求的文档提交存在滞后</a:t>
            </a:r>
          </a:p>
        </p:txBody>
      </p:sp>
    </p:spTree>
    <p:extLst>
      <p:ext uri="{BB962C8B-B14F-4D97-AF65-F5344CB8AC3E}">
        <p14:creationId xmlns:p14="http://schemas.microsoft.com/office/powerpoint/2010/main" val="165665910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 3"/>
          <p:cNvSpPr txBox="1"/>
          <p:nvPr/>
        </p:nvSpPr>
        <p:spPr>
          <a:xfrm>
            <a:off x="1012323" y="622568"/>
            <a:ext cx="9520551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阶段性总结：需求撰写与评审</a:t>
            </a:r>
            <a:endParaRPr dirty="0"/>
          </a:p>
        </p:txBody>
      </p:sp>
      <p:sp>
        <p:nvSpPr>
          <p:cNvPr id="19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05C4A6CC-E577-4ED5-BD6B-2DBC5120FFDC}"/>
              </a:ext>
            </a:extLst>
          </p:cNvPr>
          <p:cNvSpPr txBox="1">
            <a:spLocks/>
          </p:cNvSpPr>
          <p:nvPr/>
        </p:nvSpPr>
        <p:spPr>
          <a:xfrm>
            <a:off x="1504950" y="2568575"/>
            <a:ext cx="20726400" cy="10003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 anchor="t">
            <a:normAutofit fontScale="62500" lnSpcReduction="20000"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2pPr>
            <a:lvl3pPr marL="1554478" marR="0" indent="-640078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5pPr>
            <a:lvl6pPr marL="3761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396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5031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666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>
              <a:lnSpc>
                <a:spcPct val="160000"/>
              </a:lnSpc>
            </a:pPr>
            <a:r>
              <a:rPr lang="zh-CN" altLang="en-US" sz="6900" dirty="0"/>
              <a:t>软件需求说明书的规范性</a:t>
            </a:r>
            <a:endParaRPr lang="en-US" altLang="zh-CN" sz="6900" dirty="0"/>
          </a:p>
          <a:p>
            <a:pPr lvl="2" hangingPunct="1">
              <a:lnSpc>
                <a:spcPct val="160000"/>
              </a:lnSpc>
            </a:pPr>
            <a:r>
              <a:rPr lang="zh-CN" altLang="en-US" dirty="0"/>
              <a:t>作用与面向群体</a:t>
            </a:r>
            <a:endParaRPr lang="en-US" altLang="zh-CN" dirty="0"/>
          </a:p>
          <a:p>
            <a:pPr lvl="2" hangingPunct="1">
              <a:lnSpc>
                <a:spcPct val="160000"/>
              </a:lnSpc>
            </a:pPr>
            <a:r>
              <a:rPr lang="zh-CN" altLang="en-US" dirty="0"/>
              <a:t>内容组织结构</a:t>
            </a:r>
            <a:endParaRPr lang="en-US" altLang="zh-CN" dirty="0"/>
          </a:p>
          <a:p>
            <a:pPr lvl="2" hangingPunct="1">
              <a:lnSpc>
                <a:spcPct val="160000"/>
              </a:lnSpc>
            </a:pPr>
            <a:r>
              <a:rPr lang="zh-CN" altLang="en-US" dirty="0"/>
              <a:t>语言</a:t>
            </a:r>
            <a:endParaRPr lang="en-US" altLang="zh-CN" dirty="0"/>
          </a:p>
          <a:p>
            <a:pPr lvl="2" hangingPunct="1">
              <a:lnSpc>
                <a:spcPct val="160000"/>
              </a:lnSpc>
            </a:pPr>
            <a:r>
              <a:rPr lang="zh-CN" altLang="en-US" dirty="0"/>
              <a:t>参考内容：需求说明国标 </a:t>
            </a:r>
            <a:r>
              <a:rPr lang="en-US" altLang="zh-CN" dirty="0"/>
              <a:t>GB/T 9385-2008</a:t>
            </a:r>
            <a:r>
              <a:rPr lang="zh-CN" altLang="en-US" dirty="0"/>
              <a:t>，其他组的需求说明书</a:t>
            </a:r>
            <a:endParaRPr lang="en-US" altLang="zh-CN" dirty="0"/>
          </a:p>
          <a:p>
            <a:pPr hangingPunct="1">
              <a:lnSpc>
                <a:spcPct val="160000"/>
              </a:lnSpc>
            </a:pPr>
            <a:r>
              <a:rPr lang="zh-CN" altLang="en-US" sz="6900" dirty="0"/>
              <a:t>用例图的规范性</a:t>
            </a:r>
            <a:endParaRPr lang="en-US" altLang="zh-CN" sz="6900" dirty="0"/>
          </a:p>
          <a:p>
            <a:pPr lvl="2" hangingPunct="1">
              <a:lnSpc>
                <a:spcPct val="160000"/>
              </a:lnSpc>
            </a:pPr>
            <a:r>
              <a:rPr lang="zh-CN" altLang="en-US" dirty="0"/>
              <a:t>各域的含义</a:t>
            </a:r>
            <a:endParaRPr lang="en-US" altLang="zh-CN" dirty="0"/>
          </a:p>
          <a:p>
            <a:pPr lvl="2" hangingPunct="1">
              <a:lnSpc>
                <a:spcPct val="160000"/>
              </a:lnSpc>
            </a:pPr>
            <a:r>
              <a:rPr lang="zh-CN" altLang="en-US" dirty="0"/>
              <a:t>语言上的限制</a:t>
            </a:r>
            <a:endParaRPr lang="en-US" altLang="zh-CN" dirty="0"/>
          </a:p>
          <a:p>
            <a:pPr lvl="2" hangingPunct="1">
              <a:lnSpc>
                <a:spcPct val="160000"/>
              </a:lnSpc>
            </a:pPr>
            <a:r>
              <a:rPr lang="zh-CN" altLang="en-US" dirty="0"/>
              <a:t>参考内容：</a:t>
            </a:r>
            <a:r>
              <a:rPr lang="en-US" altLang="zh-CN" dirty="0"/>
              <a:t>RUCM </a:t>
            </a:r>
            <a:r>
              <a:rPr lang="zh-CN" altLang="en-US" dirty="0"/>
              <a:t>手册，其他组的需求说明书，他组对我组的评价单</a:t>
            </a:r>
            <a:endParaRPr lang="en-US" altLang="zh-CN" dirty="0"/>
          </a:p>
          <a:p>
            <a:pPr lvl="1" hangingPunct="1">
              <a:lnSpc>
                <a:spcPct val="16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37513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 3"/>
          <p:cNvSpPr txBox="1"/>
          <p:nvPr/>
        </p:nvSpPr>
        <p:spPr>
          <a:xfrm>
            <a:off x="1012323" y="622568"/>
            <a:ext cx="9520551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阶段性总结：需求撰写与评审</a:t>
            </a:r>
            <a:endParaRPr dirty="0"/>
          </a:p>
        </p:txBody>
      </p:sp>
      <p:sp>
        <p:nvSpPr>
          <p:cNvPr id="198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409146-821C-425D-8AE7-B39A96593A5E}"/>
              </a:ext>
            </a:extLst>
          </p:cNvPr>
          <p:cNvSpPr txBox="1">
            <a:spLocks/>
          </p:cNvSpPr>
          <p:nvPr/>
        </p:nvSpPr>
        <p:spPr>
          <a:xfrm>
            <a:off x="1771650" y="2987675"/>
            <a:ext cx="19812000" cy="8689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 anchor="t">
            <a:normAutofit/>
          </a:bodyPr>
          <a:lstStyle>
            <a:lvl1pPr marL="457200" marR="0" indent="-457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1pPr>
            <a:lvl2pPr marL="990600" marR="0" indent="-5334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2pPr>
            <a:lvl3pPr marL="1554478" marR="0" indent="-640078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3pPr>
            <a:lvl4pPr marL="20828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4pPr>
            <a:lvl5pPr marL="2540000" marR="0" indent="-711200" algn="l" defTabSz="1828800" rtl="0" latinLnBrk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等线"/>
                <a:ea typeface="等线"/>
                <a:cs typeface="等线"/>
                <a:sym typeface="等线"/>
              </a:defRPr>
            </a:lvl5pPr>
            <a:lvl6pPr marL="3761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4396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5031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5666153" marR="0" indent="-586153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>
              <a:lnSpc>
                <a:spcPct val="150000"/>
              </a:lnSpc>
            </a:pPr>
            <a:r>
              <a:rPr lang="zh-CN" altLang="en-US" sz="5400" dirty="0"/>
              <a:t>评审与被评审人之间的互动</a:t>
            </a:r>
            <a:endParaRPr lang="en-US" altLang="zh-CN" sz="5400" dirty="0"/>
          </a:p>
          <a:p>
            <a:pPr lvl="2" hangingPunct="1">
              <a:lnSpc>
                <a:spcPct val="150000"/>
              </a:lnSpc>
            </a:pPr>
            <a:r>
              <a:rPr lang="zh-CN" altLang="en-US" sz="4800" dirty="0"/>
              <a:t>双方关切的内容</a:t>
            </a:r>
            <a:endParaRPr lang="en-US" altLang="zh-CN" sz="4800" dirty="0"/>
          </a:p>
          <a:p>
            <a:pPr lvl="2" hangingPunct="1">
              <a:lnSpc>
                <a:spcPct val="150000"/>
              </a:lnSpc>
            </a:pPr>
            <a:r>
              <a:rPr lang="zh-CN" altLang="en-US" sz="4800" dirty="0"/>
              <a:t>交互中需要注意的事项：交谈技巧，时间</a:t>
            </a:r>
            <a:endParaRPr lang="en-US" altLang="zh-CN" sz="4800" dirty="0"/>
          </a:p>
          <a:p>
            <a:pPr lvl="2" hangingPunct="1">
              <a:lnSpc>
                <a:spcPct val="150000"/>
              </a:lnSpc>
            </a:pPr>
            <a:r>
              <a:rPr lang="zh-CN" altLang="en-US" sz="4800" dirty="0"/>
              <a:t>参考内容：组间交互，老师的点评</a:t>
            </a:r>
          </a:p>
        </p:txBody>
      </p:sp>
    </p:spTree>
    <p:extLst>
      <p:ext uri="{BB962C8B-B14F-4D97-AF65-F5344CB8AC3E}">
        <p14:creationId xmlns:p14="http://schemas.microsoft.com/office/powerpoint/2010/main" val="316723447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841A2-24C2-4B1C-A66E-37A0662D6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315398"/>
            <a:ext cx="18288000" cy="4775200"/>
          </a:xfrm>
        </p:spPr>
        <p:txBody>
          <a:bodyPr>
            <a:normAutofit/>
          </a:bodyPr>
          <a:lstStyle/>
          <a:p>
            <a:r>
              <a:rPr lang="en-US" altLang="zh-CN" sz="1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14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143159-BE73-4369-9B8E-F7D59DB8E89A}"/>
              </a:ext>
            </a:extLst>
          </p:cNvPr>
          <p:cNvCxnSpPr/>
          <p:nvPr/>
        </p:nvCxnSpPr>
        <p:spPr>
          <a:xfrm>
            <a:off x="0" y="6504364"/>
            <a:ext cx="24384000" cy="0"/>
          </a:xfrm>
          <a:prstGeom prst="line">
            <a:avLst/>
          </a:prstGeom>
          <a:ln w="889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4887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 3"/>
          <p:cNvSpPr txBox="1"/>
          <p:nvPr/>
        </p:nvSpPr>
        <p:spPr>
          <a:xfrm>
            <a:off x="1012324" y="622568"/>
            <a:ext cx="9520551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软件项目计划：项目进度管理</a:t>
            </a:r>
            <a:endParaRPr dirty="0"/>
          </a:p>
        </p:txBody>
      </p:sp>
      <p:sp>
        <p:nvSpPr>
          <p:cNvPr id="20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文本占位符 2"/>
          <p:cNvSpPr txBox="1">
            <a:spLocks noGrp="1"/>
          </p:cNvSpPr>
          <p:nvPr>
            <p:ph type="body" idx="1"/>
          </p:nvPr>
        </p:nvSpPr>
        <p:spPr>
          <a:xfrm>
            <a:off x="1012322" y="2273275"/>
            <a:ext cx="21031201" cy="8702676"/>
          </a:xfrm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rPr lang="zh-CN" altLang="en-US" dirty="0"/>
              <a:t>软件项目计划	开始与完成时间：</a:t>
            </a:r>
            <a:r>
              <a:rPr lang="en-US" altLang="zh-CN" dirty="0"/>
              <a:t>3.6-3.20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93FBFC-D2D2-4001-A42D-2E530558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5" y="3154587"/>
            <a:ext cx="24302775" cy="79708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 3"/>
          <p:cNvSpPr txBox="1"/>
          <p:nvPr/>
        </p:nvSpPr>
        <p:spPr>
          <a:xfrm>
            <a:off x="1012323" y="622568"/>
            <a:ext cx="12852967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软件项目计划：工作量统计与分析</a:t>
            </a:r>
            <a:endParaRPr dirty="0"/>
          </a:p>
        </p:txBody>
      </p:sp>
      <p:sp>
        <p:nvSpPr>
          <p:cNvPr id="20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文本占位符 2"/>
          <p:cNvSpPr txBox="1">
            <a:spLocks noGrp="1"/>
          </p:cNvSpPr>
          <p:nvPr>
            <p:ph type="body" idx="1"/>
          </p:nvPr>
        </p:nvSpPr>
        <p:spPr>
          <a:xfrm>
            <a:off x="1012322" y="2273275"/>
            <a:ext cx="21031201" cy="8702676"/>
          </a:xfrm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rPr lang="zh-CN" altLang="en-US" dirty="0"/>
              <a:t>软件项目计划</a:t>
            </a:r>
            <a:r>
              <a:rPr lang="en-US" altLang="zh-CN" dirty="0"/>
              <a:t>	</a:t>
            </a:r>
            <a:r>
              <a:rPr lang="zh-CN" altLang="en-US" dirty="0"/>
              <a:t>开始与完成时间：</a:t>
            </a:r>
            <a:r>
              <a:rPr lang="en-US" altLang="zh-CN" dirty="0"/>
              <a:t>3.6-3.20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85F62C-EB78-4E3F-A02B-AC7B3A2AE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656" y="3228299"/>
            <a:ext cx="14202687" cy="94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039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 3"/>
          <p:cNvSpPr txBox="1"/>
          <p:nvPr/>
        </p:nvSpPr>
        <p:spPr>
          <a:xfrm>
            <a:off x="1012324" y="622568"/>
            <a:ext cx="9520551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软件需求分析：项目进度管理</a:t>
            </a:r>
          </a:p>
        </p:txBody>
      </p:sp>
      <p:sp>
        <p:nvSpPr>
          <p:cNvPr id="20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文本占位符 2"/>
          <p:cNvSpPr txBox="1">
            <a:spLocks noGrp="1"/>
          </p:cNvSpPr>
          <p:nvPr>
            <p:ph type="body" idx="1"/>
          </p:nvPr>
        </p:nvSpPr>
        <p:spPr>
          <a:xfrm>
            <a:off x="1012322" y="2273275"/>
            <a:ext cx="21031201" cy="8702676"/>
          </a:xfrm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rPr lang="zh-CN" altLang="en-US" dirty="0"/>
              <a:t>软件需求分析</a:t>
            </a:r>
            <a:r>
              <a:rPr lang="en-US" altLang="zh-CN" dirty="0"/>
              <a:t>	</a:t>
            </a:r>
            <a:r>
              <a:rPr lang="zh-CN" altLang="en-US" dirty="0"/>
              <a:t>开始与完成时间：</a:t>
            </a:r>
            <a:r>
              <a:rPr lang="en-US" altLang="zh-CN" dirty="0"/>
              <a:t>3.21-4.3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AB57FD-76F6-4C8A-91B0-C556ADD7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2" y="3142405"/>
            <a:ext cx="23988822" cy="728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336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 3"/>
          <p:cNvSpPr txBox="1"/>
          <p:nvPr/>
        </p:nvSpPr>
        <p:spPr>
          <a:xfrm>
            <a:off x="1012324" y="622568"/>
            <a:ext cx="10956842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软件需求分析：工作量统计与分析</a:t>
            </a:r>
          </a:p>
        </p:txBody>
      </p:sp>
      <p:sp>
        <p:nvSpPr>
          <p:cNvPr id="20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文本占位符 2"/>
          <p:cNvSpPr txBox="1">
            <a:spLocks noGrp="1"/>
          </p:cNvSpPr>
          <p:nvPr>
            <p:ph type="body" idx="1"/>
          </p:nvPr>
        </p:nvSpPr>
        <p:spPr>
          <a:xfrm>
            <a:off x="1012322" y="2273275"/>
            <a:ext cx="21031201" cy="8702676"/>
          </a:xfrm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rPr lang="zh-CN" altLang="en-US" dirty="0"/>
              <a:t>软件需求分析</a:t>
            </a:r>
            <a:r>
              <a:rPr lang="en-US" altLang="zh-CN" dirty="0"/>
              <a:t>	</a:t>
            </a:r>
            <a:r>
              <a:rPr lang="zh-CN" altLang="en-US" dirty="0"/>
              <a:t>开始与完成时间：</a:t>
            </a:r>
            <a:r>
              <a:rPr lang="en-US" altLang="zh-CN" dirty="0"/>
              <a:t>3.21-4.3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DD38B0-2234-4D81-BF92-6596EFE8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63" y="3336953"/>
            <a:ext cx="11464778" cy="84253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7B4A7B-B14F-4305-BA49-22803FD4C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31" y="3336953"/>
            <a:ext cx="11464779" cy="57245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EFA33B-C1B4-4318-ADCA-C43B87247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0" y="9279374"/>
            <a:ext cx="11602932" cy="24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000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 3"/>
          <p:cNvSpPr txBox="1"/>
          <p:nvPr/>
        </p:nvSpPr>
        <p:spPr>
          <a:xfrm>
            <a:off x="1012324" y="622568"/>
            <a:ext cx="9520551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软件需求评审：项目进度管理</a:t>
            </a:r>
          </a:p>
        </p:txBody>
      </p:sp>
      <p:sp>
        <p:nvSpPr>
          <p:cNvPr id="20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文本占位符 2"/>
          <p:cNvSpPr txBox="1">
            <a:spLocks noGrp="1"/>
          </p:cNvSpPr>
          <p:nvPr>
            <p:ph type="body" idx="1"/>
          </p:nvPr>
        </p:nvSpPr>
        <p:spPr>
          <a:xfrm>
            <a:off x="1012322" y="2273275"/>
            <a:ext cx="21031201" cy="8702676"/>
          </a:xfrm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rPr lang="zh-CN" altLang="en-US" dirty="0"/>
              <a:t>软件需求评审</a:t>
            </a:r>
            <a:r>
              <a:rPr lang="en-US" altLang="zh-CN" dirty="0"/>
              <a:t>	</a:t>
            </a:r>
            <a:r>
              <a:rPr lang="zh-CN" altLang="en-US" dirty="0"/>
              <a:t>开始与完成时间：</a:t>
            </a:r>
            <a:r>
              <a:rPr lang="en-US" altLang="zh-CN" dirty="0"/>
              <a:t>4.4-4.10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866D2B-BF6A-4592-A7D6-B71075CF7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5" y="3470993"/>
            <a:ext cx="23804029" cy="4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026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 3"/>
          <p:cNvSpPr txBox="1"/>
          <p:nvPr/>
        </p:nvSpPr>
        <p:spPr>
          <a:xfrm>
            <a:off x="1012324" y="622568"/>
            <a:ext cx="10956842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软件需求评审：工作量统计与分析</a:t>
            </a:r>
          </a:p>
        </p:txBody>
      </p:sp>
      <p:sp>
        <p:nvSpPr>
          <p:cNvPr id="20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文本占位符 2"/>
          <p:cNvSpPr txBox="1">
            <a:spLocks noGrp="1"/>
          </p:cNvSpPr>
          <p:nvPr>
            <p:ph type="body" idx="1"/>
          </p:nvPr>
        </p:nvSpPr>
        <p:spPr>
          <a:xfrm>
            <a:off x="1012322" y="2273275"/>
            <a:ext cx="21031201" cy="8702676"/>
          </a:xfrm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rPr lang="zh-CN" altLang="en-US" dirty="0"/>
              <a:t>软件需求评审</a:t>
            </a:r>
            <a:r>
              <a:rPr lang="en-US" altLang="zh-CN" dirty="0"/>
              <a:t>	</a:t>
            </a:r>
            <a:r>
              <a:rPr lang="zh-CN" altLang="en-US" dirty="0"/>
              <a:t>开始与完成时间：</a:t>
            </a:r>
            <a:r>
              <a:rPr lang="en-US" altLang="zh-CN" dirty="0"/>
              <a:t>4.4-4.10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E151F8-D419-4A5E-8300-AC7B2EA0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84" y="3205191"/>
            <a:ext cx="11179678" cy="92320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0EB9F2-B083-4873-84F6-722B8479D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3862" y="3205191"/>
            <a:ext cx="11846136" cy="45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255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 3"/>
          <p:cNvSpPr txBox="1"/>
          <p:nvPr/>
        </p:nvSpPr>
        <p:spPr>
          <a:xfrm>
            <a:off x="1012324" y="622568"/>
            <a:ext cx="10238696" cy="1046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38" tIns="91438" rIns="91438" bIns="91438">
            <a:spAutoFit/>
          </a:bodyPr>
          <a:lstStyle/>
          <a:p>
            <a:pPr algn="l" defTabSz="1828800">
              <a:defRPr sz="5600" b="1">
                <a:latin typeface="等线"/>
                <a:ea typeface="等线"/>
                <a:cs typeface="等线"/>
                <a:sym typeface="等线"/>
              </a:defRPr>
            </a:pPr>
            <a:r>
              <a:rPr lang="zh-CN" altLang="en-US" dirty="0"/>
              <a:t>软件需求复评审：项目进度管理</a:t>
            </a:r>
            <a:endParaRPr dirty="0"/>
          </a:p>
        </p:txBody>
      </p:sp>
      <p:sp>
        <p:nvSpPr>
          <p:cNvPr id="204" name="直接连接符 4"/>
          <p:cNvSpPr/>
          <p:nvPr/>
        </p:nvSpPr>
        <p:spPr>
          <a:xfrm>
            <a:off x="0" y="1887166"/>
            <a:ext cx="24384001" cy="2"/>
          </a:xfrm>
          <a:prstGeom prst="line">
            <a:avLst/>
          </a:prstGeom>
          <a:ln w="1016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5" name="文本占位符 2"/>
          <p:cNvSpPr txBox="1">
            <a:spLocks noGrp="1"/>
          </p:cNvSpPr>
          <p:nvPr>
            <p:ph type="body" idx="1"/>
          </p:nvPr>
        </p:nvSpPr>
        <p:spPr>
          <a:xfrm>
            <a:off x="1012322" y="2273275"/>
            <a:ext cx="21031201" cy="8702676"/>
          </a:xfrm>
          <a:prstGeom prst="rect">
            <a:avLst/>
          </a:prstGeom>
        </p:spPr>
        <p:txBody>
          <a:bodyPr/>
          <a:lstStyle/>
          <a:p>
            <a:pPr lvl="1">
              <a:defRPr sz="4000"/>
            </a:pPr>
            <a:r>
              <a:rPr lang="zh-CN" altLang="en-US" dirty="0"/>
              <a:t>软件需求复评审</a:t>
            </a:r>
            <a:r>
              <a:rPr lang="en-US" altLang="zh-CN" dirty="0"/>
              <a:t>	</a:t>
            </a:r>
            <a:r>
              <a:rPr lang="zh-CN" altLang="en-US" dirty="0"/>
              <a:t>开始与完成时间：</a:t>
            </a:r>
            <a:r>
              <a:rPr lang="en-US" altLang="zh-CN" dirty="0"/>
              <a:t>4.11-4.17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0F30EB-5472-4168-9C99-F25C21B1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69" y="3567990"/>
            <a:ext cx="23749227" cy="439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591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1863</Words>
  <Application>Microsoft Office PowerPoint</Application>
  <PresentationFormat>自定义</PresentationFormat>
  <Paragraphs>362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Helvetica Neue</vt:lpstr>
      <vt:lpstr>Helvetica Neue Light</vt:lpstr>
      <vt:lpstr>Helvetica Neue Medium</vt:lpstr>
      <vt:lpstr>等线</vt:lpstr>
      <vt:lpstr>等线 Light</vt:lpstr>
      <vt:lpstr>等线 Light (标题)</vt:lpstr>
      <vt:lpstr>Arial</vt:lpstr>
      <vt:lpstr>Helvetica</vt:lpstr>
      <vt:lpstr>Times New Roman</vt:lpstr>
      <vt:lpstr>White</vt:lpstr>
      <vt:lpstr>基于Node-RED的 消息聚集和图形可视化拓展</vt:lpstr>
      <vt:lpstr>实验6-8展示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阶段性总结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基于Node-RED的 消息聚集和图形可视化拓展</dc:title>
  <cp:lastModifiedBy>瀚 琴轩</cp:lastModifiedBy>
  <cp:revision>183</cp:revision>
  <dcterms:modified xsi:type="dcterms:W3CDTF">2020-04-24T08:40:07Z</dcterms:modified>
</cp:coreProperties>
</file>