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4"/>
  </p:notesMasterIdLst>
  <p:sldIdLst>
    <p:sldId id="257" r:id="rId2"/>
    <p:sldId id="263" r:id="rId3"/>
    <p:sldId id="273" r:id="rId4"/>
    <p:sldId id="274" r:id="rId5"/>
    <p:sldId id="293" r:id="rId6"/>
    <p:sldId id="295" r:id="rId7"/>
    <p:sldId id="296" r:id="rId8"/>
    <p:sldId id="292" r:id="rId9"/>
    <p:sldId id="278" r:id="rId10"/>
    <p:sldId id="283" r:id="rId11"/>
    <p:sldId id="284" r:id="rId12"/>
    <p:sldId id="285" r:id="rId13"/>
    <p:sldId id="286" r:id="rId14"/>
    <p:sldId id="287" r:id="rId15"/>
    <p:sldId id="289" r:id="rId16"/>
    <p:sldId id="272" r:id="rId17"/>
    <p:sldId id="288" r:id="rId18"/>
    <p:sldId id="294" r:id="rId19"/>
    <p:sldId id="290" r:id="rId20"/>
    <p:sldId id="281" r:id="rId21"/>
    <p:sldId id="28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843502-3297-40B5-93A7-3CF9A7EA3CBD}">
          <p14:sldIdLst>
            <p14:sldId id="257"/>
          </p14:sldIdLst>
        </p14:section>
        <p14:section name="实验6-8数据展示" id="{E0E9DD0A-98ED-40A4-BA31-7EE3BCA37494}">
          <p14:sldIdLst>
            <p14:sldId id="263"/>
            <p14:sldId id="273"/>
            <p14:sldId id="274"/>
            <p14:sldId id="293"/>
            <p14:sldId id="295"/>
            <p14:sldId id="296"/>
            <p14:sldId id="292"/>
            <p14:sldId id="278"/>
            <p14:sldId id="283"/>
            <p14:sldId id="284"/>
            <p14:sldId id="285"/>
            <p14:sldId id="286"/>
            <p14:sldId id="287"/>
            <p14:sldId id="289"/>
            <p14:sldId id="272"/>
            <p14:sldId id="288"/>
          </p14:sldIdLst>
        </p14:section>
        <p14:section name="实验6-8结论" id="{0AE806DD-1D35-4EB7-96B6-BB3D2B670A27}">
          <p14:sldIdLst>
            <p14:sldId id="294"/>
            <p14:sldId id="290"/>
            <p14:sldId id="281"/>
            <p14:sldId id="28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847" autoAdjust="0"/>
  </p:normalViewPr>
  <p:slideViewPr>
    <p:cSldViewPr snapToGrid="0">
      <p:cViewPr varScale="1">
        <p:scale>
          <a:sx n="81" d="100"/>
          <a:sy n="81" d="100"/>
        </p:scale>
        <p:origin x="5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剩余工时</c:v>
          </c:tx>
          <c:spPr>
            <a:solidFill>
              <a:schemeClr val="accent1">
                <a:tint val="10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软件项目计划</c:v>
              </c:pt>
              <c:pt idx="1">
                <c:v>软件需求分析</c:v>
              </c:pt>
              <c:pt idx="2">
                <c:v>软件需求评审</c:v>
              </c:pt>
              <c:pt idx="3">
                <c:v>软件需求复评审</c:v>
              </c:pt>
              <c:pt idx="4">
                <c:v>软件产品开发</c:v>
              </c:pt>
              <c:pt idx="5">
                <c:v>软件测试分析</c:v>
              </c:pt>
              <c:pt idx="6">
                <c:v>软件测试评审</c:v>
              </c:pt>
              <c:pt idx="7">
                <c:v>软件测试复评审</c:v>
              </c:pt>
              <c:pt idx="8">
                <c:v>软件演示与测评</c:v>
              </c:pt>
              <c:pt idx="9">
                <c:v>软件进度计划与控制</c:v>
              </c:pt>
              <c:pt idx="10">
                <c:v>配置管理</c:v>
              </c:pt>
              <c:pt idx="11">
                <c:v>工作量估计与统计分析</c:v>
              </c:pt>
            </c:strLit>
          </c:cat>
          <c:val>
            <c:numLit>
              <c:formatCode>#,##0_ "工时"</c:formatCode>
              <c:ptCount val="12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2.88</c:v>
              </c:pt>
              <c:pt idx="9">
                <c:v>4.32</c:v>
              </c:pt>
              <c:pt idx="10">
                <c:v>0.96</c:v>
              </c:pt>
              <c:pt idx="11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6D07-43E9-865E-B7DC2348008D}"/>
            </c:ext>
          </c:extLst>
        </c:ser>
        <c:ser>
          <c:idx val="1"/>
          <c:order val="1"/>
          <c:tx>
            <c:v>实际工时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软件项目计划</c:v>
              </c:pt>
              <c:pt idx="1">
                <c:v>软件需求分析</c:v>
              </c:pt>
              <c:pt idx="2">
                <c:v>软件需求评审</c:v>
              </c:pt>
              <c:pt idx="3">
                <c:v>软件需求复评审</c:v>
              </c:pt>
              <c:pt idx="4">
                <c:v>软件产品开发</c:v>
              </c:pt>
              <c:pt idx="5">
                <c:v>软件测试分析</c:v>
              </c:pt>
              <c:pt idx="6">
                <c:v>软件测试评审</c:v>
              </c:pt>
              <c:pt idx="7">
                <c:v>软件测试复评审</c:v>
              </c:pt>
              <c:pt idx="8">
                <c:v>软件演示与测评</c:v>
              </c:pt>
              <c:pt idx="9">
                <c:v>软件进度计划与控制</c:v>
              </c:pt>
              <c:pt idx="10">
                <c:v>配置管理</c:v>
              </c:pt>
              <c:pt idx="11">
                <c:v>工作量估计与统计分析</c:v>
              </c:pt>
            </c:strLit>
          </c:cat>
          <c:val>
            <c:numLit>
              <c:formatCode>#,##0_ "工时"</c:formatCode>
              <c:ptCount val="12"/>
              <c:pt idx="0">
                <c:v>90.8</c:v>
              </c:pt>
              <c:pt idx="1">
                <c:v>43.84</c:v>
              </c:pt>
              <c:pt idx="2">
                <c:v>25.04</c:v>
              </c:pt>
              <c:pt idx="3">
                <c:v>31.2</c:v>
              </c:pt>
              <c:pt idx="4">
                <c:v>32.68</c:v>
              </c:pt>
              <c:pt idx="5">
                <c:v>122.88</c:v>
              </c:pt>
              <c:pt idx="6">
                <c:v>60.96</c:v>
              </c:pt>
              <c:pt idx="7">
                <c:v>20.16</c:v>
              </c:pt>
              <c:pt idx="8">
                <c:v>0</c:v>
              </c:pt>
              <c:pt idx="9">
                <c:v>29.76</c:v>
              </c:pt>
              <c:pt idx="10">
                <c:v>1.44</c:v>
              </c:pt>
              <c:pt idx="11">
                <c:v>22.08</c:v>
              </c:pt>
            </c:numLit>
          </c:val>
          <c:extLst>
            <c:ext xmlns:c16="http://schemas.microsoft.com/office/drawing/2014/chart" uri="{C3380CC4-5D6E-409C-BE32-E72D297353CC}">
              <c16:uniqueId val="{00000001-6D07-43E9-865E-B7DC23480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7070000"/>
        <c:axId val="266915552"/>
      </c:barChart>
      <c:catAx>
        <c:axId val="26707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915552"/>
        <c:crosses val="autoZero"/>
        <c:auto val="1"/>
        <c:lblAlgn val="ctr"/>
        <c:lblOffset val="100"/>
        <c:noMultiLvlLbl val="0"/>
      </c:catAx>
      <c:valAx>
        <c:axId val="26691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Work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&quot;工时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070000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6C6B-EB81-4E6E-A823-16A790C64766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3BB1C-B371-47E1-A4F3-74BAC7105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主要从文档字数、图表数、用例个数、评审意见数、代码行数、展示参与数这</a:t>
            </a:r>
            <a:r>
              <a:rPr lang="en-US" altLang="zh-CN" dirty="0"/>
              <a:t>6</a:t>
            </a:r>
            <a:r>
              <a:rPr lang="zh-CN" altLang="en-US" dirty="0"/>
              <a:t>个方面对成员的工作量数据进行统计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主要从文档字数、图表数、用例个数、评审意见数、代码行数、展示参与数这</a:t>
            </a:r>
            <a:r>
              <a:rPr lang="en-US" altLang="zh-CN" dirty="0"/>
              <a:t>6</a:t>
            </a:r>
            <a:r>
              <a:rPr lang="zh-CN" altLang="en-US" dirty="0"/>
              <a:t>个方面对成员的工作量数据进行统计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8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3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这部分展示了需求</a:t>
            </a:r>
            <a:r>
              <a:rPr lang="en-US" altLang="zh-CN" dirty="0"/>
              <a:t>/</a:t>
            </a:r>
            <a:r>
              <a:rPr lang="zh-CN" altLang="en-US" dirty="0"/>
              <a:t>测试用例数的统计情况，数据分布与图表数统计类似。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这其中各个节点开发测试难度不尽相同，而且由于</a:t>
            </a:r>
            <a:r>
              <a:rPr lang="en-US" altLang="zh-CN" dirty="0"/>
              <a:t>node-red</a:t>
            </a:r>
            <a:r>
              <a:rPr lang="zh-CN" altLang="en-US" dirty="0"/>
              <a:t>的特性，在</a:t>
            </a:r>
            <a:r>
              <a:rPr lang="en-US" altLang="zh-CN" dirty="0"/>
              <a:t>demo</a:t>
            </a:r>
            <a:r>
              <a:rPr lang="zh-CN" altLang="en-US" dirty="0"/>
              <a:t>搭建时更多需要考虑是节点间的逻辑衔接和数据格式转换，开发组之间的交流，测试也是基于手动测试，这部分在代码行数方面没法反应出来。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3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6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统计不可能面面俱到，比如总领工作，组间协商，代码开发难度，分配任务内容等等问题，不能</a:t>
            </a:r>
            <a:r>
              <a:rPr lang="zh-CN" altLang="en-US"/>
              <a:t>完全在表中展示出来。对</a:t>
            </a:r>
            <a:r>
              <a:rPr lang="zh-CN" altLang="en-US" dirty="0"/>
              <a:t>后面的贡献值分配起一个参考价值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3BB1C-B371-47E1-A4F3-74BAC71055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230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8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1316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7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2615E6-2D33-474A-9E69-53CC0E38859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BCE066-BCCC-4328-BC88-4C26C480B3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2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ED3EF-993F-4EFB-A1B6-CF7357A6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Node-RED</a:t>
            </a:r>
            <a:r>
              <a:rPr lang="zh-CN" altLang="en-US" dirty="0"/>
              <a:t>的</a:t>
            </a:r>
            <a:br>
              <a:rPr lang="zh-CN" altLang="en-US" dirty="0"/>
            </a:br>
            <a:r>
              <a:rPr lang="zh-CN" altLang="en-US" dirty="0"/>
              <a:t>消息聚集和图形可视化拓展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580C2-4C9A-4BEE-BEA4-D18746AAD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组</a:t>
            </a:r>
            <a:r>
              <a:rPr lang="en-US" altLang="zh-CN" dirty="0"/>
              <a:t>-</a:t>
            </a:r>
            <a:r>
              <a:rPr lang="zh-CN" altLang="en-US" dirty="0"/>
              <a:t>实验 </a:t>
            </a:r>
            <a:r>
              <a:rPr lang="en-US" altLang="zh-CN" dirty="0"/>
              <a:t>6-8</a:t>
            </a:r>
            <a:r>
              <a:rPr lang="zh-CN" altLang="en-US" dirty="0"/>
              <a:t>及总结</a:t>
            </a:r>
          </a:p>
        </p:txBody>
      </p:sp>
    </p:spTree>
    <p:extLst>
      <p:ext uri="{BB962C8B-B14F-4D97-AF65-F5344CB8AC3E}">
        <p14:creationId xmlns:p14="http://schemas.microsoft.com/office/powerpoint/2010/main" val="187532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图表数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图表数统计表展示了我们在各个阶段的图表制作情况。主要组成为需求、测试用例设计与修订，以及实验</a:t>
            </a:r>
            <a:r>
              <a:rPr lang="en-US" altLang="zh-CN" dirty="0"/>
              <a:t>6-8</a:t>
            </a:r>
            <a:r>
              <a:rPr lang="zh-CN" altLang="en-US" dirty="0"/>
              <a:t>的相关内容。这部分可以看出，刘子渊同学做了更多的测试，夏欣怡同学主要负责实验</a:t>
            </a:r>
            <a:r>
              <a:rPr lang="en-US" altLang="zh-CN" dirty="0"/>
              <a:t>6-8</a:t>
            </a:r>
            <a:r>
              <a:rPr lang="zh-CN" altLang="en-US" dirty="0"/>
              <a:t>部分，张雨濛同学作为统稿人，相对参与较少。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E05696-AC7E-47EB-A843-86528398F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650"/>
              </p:ext>
            </p:extLst>
          </p:nvPr>
        </p:nvGraphicFramePr>
        <p:xfrm>
          <a:off x="1095570" y="3517641"/>
          <a:ext cx="10000859" cy="2879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517">
                  <a:extLst>
                    <a:ext uri="{9D8B030D-6E8A-4147-A177-3AD203B41FA5}">
                      <a16:colId xmlns:a16="http://schemas.microsoft.com/office/drawing/2014/main" val="2998943974"/>
                    </a:ext>
                  </a:extLst>
                </a:gridCol>
                <a:gridCol w="1202192">
                  <a:extLst>
                    <a:ext uri="{9D8B030D-6E8A-4147-A177-3AD203B41FA5}">
                      <a16:colId xmlns:a16="http://schemas.microsoft.com/office/drawing/2014/main" val="76519971"/>
                    </a:ext>
                  </a:extLst>
                </a:gridCol>
                <a:gridCol w="1263320">
                  <a:extLst>
                    <a:ext uri="{9D8B030D-6E8A-4147-A177-3AD203B41FA5}">
                      <a16:colId xmlns:a16="http://schemas.microsoft.com/office/drawing/2014/main" val="527031574"/>
                    </a:ext>
                  </a:extLst>
                </a:gridCol>
                <a:gridCol w="902917">
                  <a:extLst>
                    <a:ext uri="{9D8B030D-6E8A-4147-A177-3AD203B41FA5}">
                      <a16:colId xmlns:a16="http://schemas.microsoft.com/office/drawing/2014/main" val="2420508075"/>
                    </a:ext>
                  </a:extLst>
                </a:gridCol>
                <a:gridCol w="1263320">
                  <a:extLst>
                    <a:ext uri="{9D8B030D-6E8A-4147-A177-3AD203B41FA5}">
                      <a16:colId xmlns:a16="http://schemas.microsoft.com/office/drawing/2014/main" val="1372404134"/>
                    </a:ext>
                  </a:extLst>
                </a:gridCol>
                <a:gridCol w="902917">
                  <a:extLst>
                    <a:ext uri="{9D8B030D-6E8A-4147-A177-3AD203B41FA5}">
                      <a16:colId xmlns:a16="http://schemas.microsoft.com/office/drawing/2014/main" val="2062032795"/>
                    </a:ext>
                  </a:extLst>
                </a:gridCol>
                <a:gridCol w="902917">
                  <a:extLst>
                    <a:ext uri="{9D8B030D-6E8A-4147-A177-3AD203B41FA5}">
                      <a16:colId xmlns:a16="http://schemas.microsoft.com/office/drawing/2014/main" val="298582534"/>
                    </a:ext>
                  </a:extLst>
                </a:gridCol>
                <a:gridCol w="1263320">
                  <a:extLst>
                    <a:ext uri="{9D8B030D-6E8A-4147-A177-3AD203B41FA5}">
                      <a16:colId xmlns:a16="http://schemas.microsoft.com/office/drawing/2014/main" val="2037296152"/>
                    </a:ext>
                  </a:extLst>
                </a:gridCol>
                <a:gridCol w="1161439">
                  <a:extLst>
                    <a:ext uri="{9D8B030D-6E8A-4147-A177-3AD203B41FA5}">
                      <a16:colId xmlns:a16="http://schemas.microsoft.com/office/drawing/2014/main" val="1353332653"/>
                    </a:ext>
                  </a:extLst>
                </a:gridCol>
              </a:tblGrid>
              <a:tr h="6989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图表数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需求说明书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文档设计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自测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实验</a:t>
                      </a:r>
                      <a:r>
                        <a:rPr lang="en-US" sz="1600" kern="100">
                          <a:effectLst/>
                        </a:rPr>
                        <a:t>6-8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135910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311004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785140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819385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750006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865189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52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0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测试用例数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这部分展示了需求</a:t>
            </a:r>
            <a:r>
              <a:rPr lang="en-US" altLang="zh-CN" dirty="0"/>
              <a:t>/</a:t>
            </a:r>
            <a:r>
              <a:rPr lang="zh-CN" altLang="en-US" dirty="0"/>
              <a:t>测试用例数的统计情况，数据分布与图表数统计类似。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83BED9-50D2-447D-8569-3C7C7E7A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1059"/>
              </p:ext>
            </p:extLst>
          </p:nvPr>
        </p:nvGraphicFramePr>
        <p:xfrm>
          <a:off x="1539551" y="2939143"/>
          <a:ext cx="9190651" cy="3253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2606">
                  <a:extLst>
                    <a:ext uri="{9D8B030D-6E8A-4147-A177-3AD203B41FA5}">
                      <a16:colId xmlns:a16="http://schemas.microsoft.com/office/drawing/2014/main" val="3912655080"/>
                    </a:ext>
                  </a:extLst>
                </a:gridCol>
                <a:gridCol w="2107233">
                  <a:extLst>
                    <a:ext uri="{9D8B030D-6E8A-4147-A177-3AD203B41FA5}">
                      <a16:colId xmlns:a16="http://schemas.microsoft.com/office/drawing/2014/main" val="3462368985"/>
                    </a:ext>
                  </a:extLst>
                </a:gridCol>
                <a:gridCol w="2966639">
                  <a:extLst>
                    <a:ext uri="{9D8B030D-6E8A-4147-A177-3AD203B41FA5}">
                      <a16:colId xmlns:a16="http://schemas.microsoft.com/office/drawing/2014/main" val="3037732826"/>
                    </a:ext>
                  </a:extLst>
                </a:gridCol>
                <a:gridCol w="1814173">
                  <a:extLst>
                    <a:ext uri="{9D8B030D-6E8A-4147-A177-3AD203B41FA5}">
                      <a16:colId xmlns:a16="http://schemas.microsoft.com/office/drawing/2014/main" val="946700096"/>
                    </a:ext>
                  </a:extLst>
                </a:gridCol>
              </a:tblGrid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测试用例数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需求用例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798389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355900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胡俊涛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772081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076890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200262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851729"/>
                  </a:ext>
                </a:extLst>
              </a:tr>
              <a:tr h="464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67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评审意见数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该部分展示了组员在组间互评方面的工作情况。其中暴明坤同学主要负责和其他组之间进行协调，包括提供与维护测试环境，相对在评审方面参与较少。其余成员参与相对平均。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EC9053-A90D-4A79-841D-9941A7BB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5262"/>
              </p:ext>
            </p:extLst>
          </p:nvPr>
        </p:nvGraphicFramePr>
        <p:xfrm>
          <a:off x="1278294" y="2976465"/>
          <a:ext cx="9825136" cy="331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688">
                  <a:extLst>
                    <a:ext uri="{9D8B030D-6E8A-4147-A177-3AD203B41FA5}">
                      <a16:colId xmlns:a16="http://schemas.microsoft.com/office/drawing/2014/main" val="417827406"/>
                    </a:ext>
                  </a:extLst>
                </a:gridCol>
                <a:gridCol w="1712184">
                  <a:extLst>
                    <a:ext uri="{9D8B030D-6E8A-4147-A177-3AD203B41FA5}">
                      <a16:colId xmlns:a16="http://schemas.microsoft.com/office/drawing/2014/main" val="2732545451"/>
                    </a:ext>
                  </a:extLst>
                </a:gridCol>
                <a:gridCol w="1710976">
                  <a:extLst>
                    <a:ext uri="{9D8B030D-6E8A-4147-A177-3AD203B41FA5}">
                      <a16:colId xmlns:a16="http://schemas.microsoft.com/office/drawing/2014/main" val="1586239922"/>
                    </a:ext>
                  </a:extLst>
                </a:gridCol>
                <a:gridCol w="1882437">
                  <a:extLst>
                    <a:ext uri="{9D8B030D-6E8A-4147-A177-3AD203B41FA5}">
                      <a16:colId xmlns:a16="http://schemas.microsoft.com/office/drawing/2014/main" val="1608186094"/>
                    </a:ext>
                  </a:extLst>
                </a:gridCol>
                <a:gridCol w="1883643">
                  <a:extLst>
                    <a:ext uri="{9D8B030D-6E8A-4147-A177-3AD203B41FA5}">
                      <a16:colId xmlns:a16="http://schemas.microsoft.com/office/drawing/2014/main" val="3661536156"/>
                    </a:ext>
                  </a:extLst>
                </a:gridCol>
                <a:gridCol w="1101208">
                  <a:extLst>
                    <a:ext uri="{9D8B030D-6E8A-4147-A177-3AD203B41FA5}">
                      <a16:colId xmlns:a16="http://schemas.microsoft.com/office/drawing/2014/main" val="1331680140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评审意见数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需求复评审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测试复评审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30865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暴明坤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altLang="zh-CN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736459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018149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979905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163854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59479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77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6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代码行数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该部分展示了代码方面的工作，包括了软件开发和测试部分。其中消息聚集与数据可视化组主要负责软件开发与自动化测试，文档组负责</a:t>
            </a:r>
            <a:r>
              <a:rPr lang="en-US" altLang="zh-CN" dirty="0"/>
              <a:t>demo</a:t>
            </a:r>
            <a:r>
              <a:rPr lang="zh-CN" altLang="en-US" dirty="0"/>
              <a:t>的开发与场景测试。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C2173E-F2B0-49CE-98AB-EFAD9E22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69768"/>
              </p:ext>
            </p:extLst>
          </p:nvPr>
        </p:nvGraphicFramePr>
        <p:xfrm>
          <a:off x="1110343" y="3331029"/>
          <a:ext cx="10356978" cy="2696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814">
                  <a:extLst>
                    <a:ext uri="{9D8B030D-6E8A-4147-A177-3AD203B41FA5}">
                      <a16:colId xmlns:a16="http://schemas.microsoft.com/office/drawing/2014/main" val="3272321641"/>
                    </a:ext>
                  </a:extLst>
                </a:gridCol>
                <a:gridCol w="2374648">
                  <a:extLst>
                    <a:ext uri="{9D8B030D-6E8A-4147-A177-3AD203B41FA5}">
                      <a16:colId xmlns:a16="http://schemas.microsoft.com/office/drawing/2014/main" val="199914675"/>
                    </a:ext>
                  </a:extLst>
                </a:gridCol>
                <a:gridCol w="3343117">
                  <a:extLst>
                    <a:ext uri="{9D8B030D-6E8A-4147-A177-3AD203B41FA5}">
                      <a16:colId xmlns:a16="http://schemas.microsoft.com/office/drawing/2014/main" val="916317538"/>
                    </a:ext>
                  </a:extLst>
                </a:gridCol>
                <a:gridCol w="2044399">
                  <a:extLst>
                    <a:ext uri="{9D8B030D-6E8A-4147-A177-3AD203B41FA5}">
                      <a16:colId xmlns:a16="http://schemas.microsoft.com/office/drawing/2014/main" val="4000028817"/>
                    </a:ext>
                  </a:extLst>
                </a:gridCol>
              </a:tblGrid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代码行数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软件开发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软件测试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58560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1134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2173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3307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143586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948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993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1941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64338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926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990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453820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564486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1966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754117"/>
                  </a:ext>
                </a:extLst>
              </a:tr>
              <a:tr h="385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98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6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-ppt</a:t>
            </a:r>
            <a:r>
              <a:rPr lang="zh-CN" altLang="en-US" dirty="0"/>
              <a:t>展示情况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这部分是至今为止的</a:t>
            </a:r>
            <a:r>
              <a:rPr lang="en-US" altLang="zh-CN" dirty="0"/>
              <a:t>ppt</a:t>
            </a:r>
            <a:r>
              <a:rPr lang="zh-CN" altLang="en-US" dirty="0"/>
              <a:t>制作与汇报情况表。各个成员根据自己的任务分配情况进行汇报。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06BCCF-5665-4E68-A5A7-68577BA8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67476"/>
              </p:ext>
            </p:extLst>
          </p:nvPr>
        </p:nvGraphicFramePr>
        <p:xfrm>
          <a:off x="1017037" y="2705877"/>
          <a:ext cx="10336763" cy="3713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9749">
                  <a:extLst>
                    <a:ext uri="{9D8B030D-6E8A-4147-A177-3AD203B41FA5}">
                      <a16:colId xmlns:a16="http://schemas.microsoft.com/office/drawing/2014/main" val="4137603776"/>
                    </a:ext>
                  </a:extLst>
                </a:gridCol>
                <a:gridCol w="2370013">
                  <a:extLst>
                    <a:ext uri="{9D8B030D-6E8A-4147-A177-3AD203B41FA5}">
                      <a16:colId xmlns:a16="http://schemas.microsoft.com/office/drawing/2014/main" val="2137876152"/>
                    </a:ext>
                  </a:extLst>
                </a:gridCol>
                <a:gridCol w="3336593">
                  <a:extLst>
                    <a:ext uri="{9D8B030D-6E8A-4147-A177-3AD203B41FA5}">
                      <a16:colId xmlns:a16="http://schemas.microsoft.com/office/drawing/2014/main" val="1331941331"/>
                    </a:ext>
                  </a:extLst>
                </a:gridCol>
                <a:gridCol w="2040408">
                  <a:extLst>
                    <a:ext uri="{9D8B030D-6E8A-4147-A177-3AD203B41FA5}">
                      <a16:colId xmlns:a16="http://schemas.microsoft.com/office/drawing/2014/main" val="3850352936"/>
                    </a:ext>
                  </a:extLst>
                </a:gridCol>
              </a:tblGrid>
              <a:tr h="513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展示情况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ppt</a:t>
                      </a:r>
                      <a:r>
                        <a:rPr lang="zh-CN" sz="1600" kern="100">
                          <a:effectLst/>
                        </a:rPr>
                        <a:t>制作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ppt</a:t>
                      </a:r>
                      <a:r>
                        <a:rPr lang="zh-CN" sz="1600" kern="100" dirty="0">
                          <a:effectLst/>
                        </a:rPr>
                        <a:t>汇报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659457"/>
                  </a:ext>
                </a:extLst>
              </a:tr>
              <a:tr h="537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714309"/>
                  </a:ext>
                </a:extLst>
              </a:tr>
              <a:tr h="537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648879"/>
                  </a:ext>
                </a:extLst>
              </a:tr>
              <a:tr h="537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653320"/>
                  </a:ext>
                </a:extLst>
              </a:tr>
              <a:tr h="537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夏欣怡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240730"/>
                  </a:ext>
                </a:extLst>
              </a:tr>
              <a:tr h="513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666598"/>
                  </a:ext>
                </a:extLst>
              </a:tr>
              <a:tr h="537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2.5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01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5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阶段工时图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E4F7CC-F7E5-4E04-A611-C27ECBE9E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847349"/>
              </p:ext>
            </p:extLst>
          </p:nvPr>
        </p:nvGraphicFramePr>
        <p:xfrm>
          <a:off x="1148080" y="1076960"/>
          <a:ext cx="1012952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12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88E0-C6E8-41C3-9989-6DDE3CD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总体工时与分布图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8AD8-4233-4AA0-870A-A4A7570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9214B-5BE8-46C0-A369-5210EE7C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58" y="3132753"/>
            <a:ext cx="5191773" cy="3581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779454-28EF-4970-99E7-A4D03B7A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276600"/>
            <a:ext cx="5985627" cy="3581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88B207-511D-4EFB-925F-AD3BCBFC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2" y="0"/>
            <a:ext cx="5828023" cy="32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汇总表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结合工时，得出了最终的工作量汇总统计表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727245-02C4-4B95-90EB-13D81519E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45138"/>
              </p:ext>
            </p:extLst>
          </p:nvPr>
        </p:nvGraphicFramePr>
        <p:xfrm>
          <a:off x="970384" y="2230016"/>
          <a:ext cx="10739534" cy="4441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332">
                  <a:extLst>
                    <a:ext uri="{9D8B030D-6E8A-4147-A177-3AD203B41FA5}">
                      <a16:colId xmlns:a16="http://schemas.microsoft.com/office/drawing/2014/main" val="646390218"/>
                    </a:ext>
                  </a:extLst>
                </a:gridCol>
                <a:gridCol w="1559819">
                  <a:extLst>
                    <a:ext uri="{9D8B030D-6E8A-4147-A177-3AD203B41FA5}">
                      <a16:colId xmlns:a16="http://schemas.microsoft.com/office/drawing/2014/main" val="601377575"/>
                    </a:ext>
                  </a:extLst>
                </a:gridCol>
                <a:gridCol w="1435588">
                  <a:extLst>
                    <a:ext uri="{9D8B030D-6E8A-4147-A177-3AD203B41FA5}">
                      <a16:colId xmlns:a16="http://schemas.microsoft.com/office/drawing/2014/main" val="3083951897"/>
                    </a:ext>
                  </a:extLst>
                </a:gridCol>
                <a:gridCol w="1354023">
                  <a:extLst>
                    <a:ext uri="{9D8B030D-6E8A-4147-A177-3AD203B41FA5}">
                      <a16:colId xmlns:a16="http://schemas.microsoft.com/office/drawing/2014/main" val="1210128025"/>
                    </a:ext>
                  </a:extLst>
                </a:gridCol>
                <a:gridCol w="1162584">
                  <a:extLst>
                    <a:ext uri="{9D8B030D-6E8A-4147-A177-3AD203B41FA5}">
                      <a16:colId xmlns:a16="http://schemas.microsoft.com/office/drawing/2014/main" val="429185761"/>
                    </a:ext>
                  </a:extLst>
                </a:gridCol>
                <a:gridCol w="1247383">
                  <a:extLst>
                    <a:ext uri="{9D8B030D-6E8A-4147-A177-3AD203B41FA5}">
                      <a16:colId xmlns:a16="http://schemas.microsoft.com/office/drawing/2014/main" val="3660249336"/>
                    </a:ext>
                  </a:extLst>
                </a:gridCol>
                <a:gridCol w="1157112">
                  <a:extLst>
                    <a:ext uri="{9D8B030D-6E8A-4147-A177-3AD203B41FA5}">
                      <a16:colId xmlns:a16="http://schemas.microsoft.com/office/drawing/2014/main" val="4048159912"/>
                    </a:ext>
                  </a:extLst>
                </a:gridCol>
                <a:gridCol w="1471693">
                  <a:extLst>
                    <a:ext uri="{9D8B030D-6E8A-4147-A177-3AD203B41FA5}">
                      <a16:colId xmlns:a16="http://schemas.microsoft.com/office/drawing/2014/main" val="140574479"/>
                    </a:ext>
                  </a:extLst>
                </a:gridCol>
              </a:tblGrid>
              <a:tr h="1078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文档字数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图表数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用例个数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评审意见数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代码行数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展示参与数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工时统计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553851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3307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90.16h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434206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12436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1941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77.6h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475654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8033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72.68h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53138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79.68h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957527"/>
                  </a:ext>
                </a:extLst>
              </a:tr>
              <a:tr h="53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12862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1966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89.6h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006333"/>
                  </a:ext>
                </a:extLst>
              </a:tr>
              <a:tr h="56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14226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78.32h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48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6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A710F2-1A5E-46E0-A56E-9196FA67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6600" dirty="0">
                <a:solidFill>
                  <a:schemeClr val="bg1"/>
                </a:solidFill>
              </a:rPr>
              <a:t>实验</a:t>
            </a:r>
            <a:r>
              <a:rPr lang="en-US" altLang="zh-CN" sz="6600" dirty="0">
                <a:solidFill>
                  <a:schemeClr val="bg1"/>
                </a:solidFill>
              </a:rPr>
              <a:t>6-8</a:t>
            </a:r>
            <a:r>
              <a:rPr lang="zh-CN" altLang="en-US" sz="6600" dirty="0">
                <a:solidFill>
                  <a:schemeClr val="bg1"/>
                </a:solidFill>
              </a:rPr>
              <a:t>结论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74C9F-602C-40B7-A683-826A3D39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379" y="1188717"/>
            <a:ext cx="2808979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altLang="zh-CN" sz="23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504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88E0-C6E8-41C3-9989-6DDE3CD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8AD8-4233-4AA0-870A-A4A7570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成员工作总结</a:t>
            </a:r>
            <a:endParaRPr lang="en-US" altLang="zh-CN" dirty="0"/>
          </a:p>
          <a:p>
            <a:pPr lvl="1"/>
            <a:r>
              <a:rPr lang="zh-CN" altLang="en-US" dirty="0"/>
              <a:t>各组员各尽所能，参与到软工的整个过程，完成了各自的任务。</a:t>
            </a:r>
            <a:endParaRPr lang="en-US" altLang="zh-CN" dirty="0"/>
          </a:p>
          <a:p>
            <a:pPr lvl="1"/>
            <a:r>
              <a:rPr lang="zh-CN" altLang="en-US" dirty="0"/>
              <a:t>消息聚集组额外承担了任务分配与协调的角色。</a:t>
            </a:r>
            <a:endParaRPr lang="en-US" altLang="zh-CN" dirty="0"/>
          </a:p>
          <a:p>
            <a:pPr lvl="1"/>
            <a:r>
              <a:rPr lang="zh-CN" altLang="en-US" dirty="0"/>
              <a:t>其余组员任务量大致相当。 </a:t>
            </a:r>
            <a:endParaRPr lang="en-US" altLang="zh-CN" dirty="0"/>
          </a:p>
          <a:p>
            <a:r>
              <a:rPr lang="zh-CN" altLang="en-US" dirty="0"/>
              <a:t>项目工作总结</a:t>
            </a:r>
            <a:endParaRPr lang="en-US" altLang="zh-CN" dirty="0"/>
          </a:p>
          <a:p>
            <a:pPr lvl="1"/>
            <a:r>
              <a:rPr lang="zh-CN" altLang="en-US" dirty="0"/>
              <a:t>前期在需求评审阶段未能及时进行项目开发</a:t>
            </a:r>
            <a:endParaRPr lang="en-US" altLang="zh-CN" dirty="0"/>
          </a:p>
          <a:p>
            <a:pPr lvl="1"/>
            <a:r>
              <a:rPr lang="zh-CN" altLang="en-US" dirty="0"/>
              <a:t>中期软件开发和软件测试周任务压力较大</a:t>
            </a:r>
            <a:endParaRPr lang="en-US" altLang="zh-CN" dirty="0"/>
          </a:p>
          <a:p>
            <a:pPr lvl="1"/>
            <a:r>
              <a:rPr lang="zh-CN" altLang="en-US"/>
              <a:t>到</a:t>
            </a:r>
            <a:r>
              <a:rPr lang="zh-CN" altLang="en-US" dirty="0"/>
              <a:t>目前为止，顺利完成了课程的各阶段任务</a:t>
            </a:r>
          </a:p>
        </p:txBody>
      </p:sp>
    </p:spTree>
    <p:extLst>
      <p:ext uri="{BB962C8B-B14F-4D97-AF65-F5344CB8AC3E}">
        <p14:creationId xmlns:p14="http://schemas.microsoft.com/office/powerpoint/2010/main" val="11790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A710F2-1A5E-46E0-A56E-9196FA67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6600">
                <a:solidFill>
                  <a:srgbClr val="FFFFFF"/>
                </a:solidFill>
              </a:rPr>
              <a:t>实验</a:t>
            </a:r>
            <a:r>
              <a:rPr lang="en-US" altLang="zh-CN" sz="6600">
                <a:solidFill>
                  <a:srgbClr val="FFFFFF"/>
                </a:solidFill>
              </a:rPr>
              <a:t>6-8</a:t>
            </a:r>
            <a:r>
              <a:rPr lang="zh-CN" altLang="en-US" sz="6600">
                <a:solidFill>
                  <a:srgbClr val="FFFFFF"/>
                </a:solidFill>
              </a:rPr>
              <a:t>数据展示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74C9F-602C-40B7-A683-826A3D39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379" y="1188717"/>
            <a:ext cx="2808979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altLang="zh-CN" sz="23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8861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88E0-C6E8-41C3-9989-6DDE3CD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贡献百分比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8AD8-4233-4AA0-870A-A4A7570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组间互评</a:t>
            </a:r>
            <a:r>
              <a:rPr lang="en-US" altLang="zh-CN" dirty="0"/>
              <a:t>+</a:t>
            </a:r>
            <a:r>
              <a:rPr lang="zh-CN" altLang="en-US" dirty="0"/>
              <a:t>组内互评</a:t>
            </a:r>
            <a:endParaRPr lang="en-US" altLang="zh-CN" dirty="0"/>
          </a:p>
          <a:p>
            <a:r>
              <a:rPr lang="zh-CN" altLang="en-US" dirty="0"/>
              <a:t>以工作量汇总表作为参考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AED7A-F187-41D4-AD80-6FD4E3C11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6" y="3305943"/>
            <a:ext cx="11159510" cy="24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88E0-C6E8-41C3-9989-6DDE3CD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反思与改进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8AD8-4233-4AA0-870A-A4A7570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组内交流与开发进度问题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加强组内沟通</a:t>
            </a:r>
            <a:endParaRPr lang="en-US" altLang="zh-CN" dirty="0"/>
          </a:p>
          <a:p>
            <a:pPr lvl="1"/>
            <a:r>
              <a:rPr lang="zh-CN" altLang="en-US" dirty="0"/>
              <a:t>在软件开发与测试阶段，通过每晚开小短会的形式开发进度和问题的交流，保证了沟通顺畅，顺利完成节点间的接口衔接、代码整合、</a:t>
            </a:r>
            <a:r>
              <a:rPr lang="en-US" altLang="zh-CN" dirty="0"/>
              <a:t>demo</a:t>
            </a:r>
            <a:r>
              <a:rPr lang="zh-CN" altLang="en-US" dirty="0"/>
              <a:t>开发等工作</a:t>
            </a:r>
            <a:endParaRPr lang="en-US" altLang="zh-CN" dirty="0"/>
          </a:p>
          <a:p>
            <a:r>
              <a:rPr lang="zh-CN" altLang="en-US" dirty="0"/>
              <a:t>多人参与工作统领</a:t>
            </a:r>
            <a:endParaRPr lang="en-US" altLang="zh-CN" dirty="0"/>
          </a:p>
          <a:p>
            <a:pPr lvl="1"/>
            <a:r>
              <a:rPr lang="zh-CN" altLang="en-US" dirty="0"/>
              <a:t>同组的刘子渊同学辅助进行会议的主持与工作分配，避免个人特殊情况造成的进度停滞</a:t>
            </a:r>
            <a:endParaRPr lang="en-US" altLang="zh-CN" dirty="0"/>
          </a:p>
          <a:p>
            <a:r>
              <a:rPr lang="zh-CN" altLang="en-US" dirty="0"/>
              <a:t>预先任务分配的重要性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04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88E0-C6E8-41C3-9989-6DDE3CD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学习与收获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C473D1-B015-4DAE-9A4F-F20BABB2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软件开发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分模块，分层次开发，减少代码冲突</a:t>
            </a:r>
            <a:endParaRPr lang="en-US" altLang="zh-CN" dirty="0"/>
          </a:p>
          <a:p>
            <a:pPr lvl="1"/>
            <a:r>
              <a:rPr lang="zh-CN" altLang="en-US" dirty="0"/>
              <a:t>提高代码复用</a:t>
            </a:r>
            <a:endParaRPr lang="en-US" altLang="zh-CN" dirty="0"/>
          </a:p>
          <a:p>
            <a:r>
              <a:rPr lang="zh-CN" altLang="en-US" dirty="0"/>
              <a:t>软件测试</a:t>
            </a:r>
            <a:endParaRPr lang="en-US" altLang="zh-CN" dirty="0"/>
          </a:p>
          <a:p>
            <a:pPr lvl="1"/>
            <a:r>
              <a:rPr lang="zh-CN" altLang="en-US" dirty="0"/>
              <a:t>找好测试环境和辅助的工具</a:t>
            </a:r>
            <a:endParaRPr lang="en-US" altLang="zh-CN" dirty="0"/>
          </a:p>
          <a:p>
            <a:pPr lvl="1"/>
            <a:r>
              <a:rPr lang="zh-CN" altLang="en-US" dirty="0"/>
              <a:t>提高自动化程度</a:t>
            </a:r>
            <a:endParaRPr lang="en-US" altLang="zh-CN" dirty="0"/>
          </a:p>
          <a:p>
            <a:r>
              <a:rPr lang="zh-CN" altLang="en-US" dirty="0"/>
              <a:t>成员间交流与熟悉</a:t>
            </a:r>
            <a:endParaRPr lang="en-US" altLang="zh-CN" dirty="0"/>
          </a:p>
          <a:p>
            <a:pPr lvl="1"/>
            <a:r>
              <a:rPr lang="zh-CN" altLang="en-US" dirty="0"/>
              <a:t>经过交流与共同工作，提高了成员间的了解</a:t>
            </a:r>
            <a:endParaRPr lang="en-US" altLang="zh-CN" dirty="0"/>
          </a:p>
          <a:p>
            <a:pPr lvl="1"/>
            <a:r>
              <a:rPr lang="zh-CN" altLang="en-US" dirty="0"/>
              <a:t>消除陌生感有助于工作的顺利开展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/>
              <a:t>燃尽图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C80708-0F0F-4540-A76F-BE928A9E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0" y="1511786"/>
            <a:ext cx="11386290" cy="46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项目进度管理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项目时间 </a:t>
            </a:r>
            <a:r>
              <a:rPr lang="en-US" altLang="zh-CN" dirty="0"/>
              <a:t>3.6-6.4</a:t>
            </a:r>
          </a:p>
          <a:p>
            <a:r>
              <a:rPr lang="zh-CN" altLang="en-US" dirty="0"/>
              <a:t>至今为止已创建了</a:t>
            </a:r>
            <a:r>
              <a:rPr lang="en-US" altLang="zh-CN" dirty="0"/>
              <a:t>221</a:t>
            </a:r>
            <a:r>
              <a:rPr lang="zh-CN" altLang="en-US" dirty="0"/>
              <a:t>个任务（含目录）</a:t>
            </a:r>
            <a:endParaRPr lang="en-US" altLang="zh-CN" dirty="0"/>
          </a:p>
          <a:p>
            <a:r>
              <a:rPr lang="zh-CN" altLang="en-US" dirty="0"/>
              <a:t>总计</a:t>
            </a:r>
            <a:r>
              <a:rPr lang="en-US" altLang="zh-CN" dirty="0"/>
              <a:t>493.8</a:t>
            </a:r>
            <a:r>
              <a:rPr lang="zh-CN" altLang="en-US" dirty="0"/>
              <a:t>工时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8BA64D-2229-47C5-8B24-F892AA32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4" y="3415003"/>
            <a:ext cx="12091406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文档版本变更情况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3DAA53-CBB1-412E-A6FC-BC0D4B26E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1159053"/>
            <a:ext cx="4676775" cy="5343525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B765830-BC4A-4804-99FF-53A94735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74D276-628A-4A74-8488-A08BD38B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02" y="1159053"/>
            <a:ext cx="5095853" cy="52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目录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B765830-BC4A-4804-99FF-53A94735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6811F-5DD8-4B52-9E00-2175C620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13" y="1097074"/>
            <a:ext cx="4569884" cy="5496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0151DC-E7DE-4046-A24D-B0415C79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962" y="1097074"/>
            <a:ext cx="4737918" cy="5691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BDCC4B-5D44-452D-9D95-279EFC2FB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31"/>
          <a:stretch/>
        </p:blipFill>
        <p:spPr>
          <a:xfrm>
            <a:off x="7956872" y="1097074"/>
            <a:ext cx="4258936" cy="43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实验文档情况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81F34D9-A6A1-44C5-A1EA-617487CF6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339856"/>
              </p:ext>
            </p:extLst>
          </p:nvPr>
        </p:nvGraphicFramePr>
        <p:xfrm>
          <a:off x="751840" y="797324"/>
          <a:ext cx="10688320" cy="603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4069741764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49735083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587448137"/>
                    </a:ext>
                  </a:extLst>
                </a:gridCol>
                <a:gridCol w="4238564">
                  <a:extLst>
                    <a:ext uri="{9D8B030D-6E8A-4147-A177-3AD203B41FA5}">
                      <a16:colId xmlns:a16="http://schemas.microsoft.com/office/drawing/2014/main" val="546903180"/>
                    </a:ext>
                  </a:extLst>
                </a:gridCol>
                <a:gridCol w="1705036">
                  <a:extLst>
                    <a:ext uri="{9D8B030D-6E8A-4147-A177-3AD203B41FA5}">
                      <a16:colId xmlns:a16="http://schemas.microsoft.com/office/drawing/2014/main" val="1669827878"/>
                    </a:ext>
                  </a:extLst>
                </a:gridCol>
              </a:tblGrid>
              <a:tr h="143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实验编号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任务划分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负责人员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完成情况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2909981245"/>
                  </a:ext>
                </a:extLst>
              </a:tr>
              <a:tr h="2990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实验制品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507877660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项目展示</a:t>
                      </a:r>
                      <a:r>
                        <a:rPr lang="en-US" sz="1400" kern="100">
                          <a:effectLst/>
                        </a:rPr>
                        <a:t>ppt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暴明坤、胡俊涛、夏欣怡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913324594"/>
                  </a:ext>
                </a:extLst>
              </a:tr>
              <a:tr h="431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需求规格说明书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2020377705"/>
                  </a:ext>
                </a:extLst>
              </a:tr>
              <a:tr h="43129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我组对别组的评审结果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722109754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我组对别组的评审结果反馈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刘子渊、叶柏威、胡俊涛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3347368533"/>
                  </a:ext>
                </a:extLst>
              </a:tr>
              <a:tr h="2875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项目展示</a:t>
                      </a:r>
                      <a:r>
                        <a:rPr lang="en-US" sz="1400" kern="100">
                          <a:effectLst/>
                        </a:rPr>
                        <a:t>ppt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暴明坤、夏欣怡、叶柏威、刘子渊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827368205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代码管理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软件代码管理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暴明坤、胡俊涛、叶柏威、刘子渊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2341037347"/>
                  </a:ext>
                </a:extLst>
              </a:tr>
              <a:tr h="43129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测试需求规格说明书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249502517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软件问题报告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828674011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项目展示</a:t>
                      </a:r>
                      <a:r>
                        <a:rPr lang="en-US" sz="1400" kern="100">
                          <a:effectLst/>
                        </a:rPr>
                        <a:t>ppt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暴明坤、胡俊涛、叶柏威、刘子渊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2680665718"/>
                  </a:ext>
                </a:extLst>
              </a:tr>
              <a:tr h="431292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我组对别组的评审结果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449092858"/>
                  </a:ext>
                </a:extLst>
              </a:tr>
              <a:tr h="431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我组对别组的评审结果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暴明坤、胡俊涛、叶柏威、夏欣怡、刘子渊、张雨濛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899658055"/>
                  </a:ext>
                </a:extLst>
              </a:tr>
              <a:tr h="2875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项目展示</a:t>
                      </a:r>
                      <a:r>
                        <a:rPr lang="en-US" sz="1400" kern="100">
                          <a:effectLst/>
                        </a:rPr>
                        <a:t>ppt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刘子渊、胡俊涛、暴明坤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3488674139"/>
                  </a:ext>
                </a:extLst>
              </a:tr>
              <a:tr h="14376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项目进度</a:t>
                      </a:r>
                      <a:r>
                        <a:rPr lang="en-US" sz="1400" kern="100">
                          <a:effectLst/>
                        </a:rPr>
                        <a:t>project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夏欣怡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578274694"/>
                  </a:ext>
                </a:extLst>
              </a:tr>
              <a:tr h="143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项目进度总结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夏欣怡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待完成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878011997"/>
                  </a:ext>
                </a:extLst>
              </a:tr>
              <a:tr h="28752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配置管理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夏欣怡、张雨濛、暴明坤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159650888"/>
                  </a:ext>
                </a:extLst>
              </a:tr>
              <a:tr h="143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配置管理总结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张雨濛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待完成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3504100071"/>
                  </a:ext>
                </a:extLst>
              </a:tr>
              <a:tr h="14376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</a:t>
                      </a: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实验制品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工作量统计与分析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夏欣怡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已完成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4135019212"/>
                  </a:ext>
                </a:extLst>
              </a:tr>
              <a:tr h="1437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工作量统计与分析总结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夏欣怡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待完成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49512" marR="49512" marT="0" marB="0"/>
                </a:tc>
                <a:extLst>
                  <a:ext uri="{0D108BD9-81ED-4DB2-BD59-A6C34878D82A}">
                    <a16:rowId xmlns:a16="http://schemas.microsoft.com/office/drawing/2014/main" val="8162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6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选取了六个方面对工作量进行最终统计</a:t>
            </a:r>
            <a:endParaRPr lang="en-US" altLang="zh-CN" dirty="0"/>
          </a:p>
          <a:p>
            <a:pPr lvl="1"/>
            <a:r>
              <a:rPr lang="zh-CN" altLang="en-US" dirty="0"/>
              <a:t>文档字数</a:t>
            </a:r>
            <a:endParaRPr lang="en-US" altLang="zh-CN" dirty="0"/>
          </a:p>
          <a:p>
            <a:pPr lvl="1"/>
            <a:r>
              <a:rPr lang="zh-CN" altLang="en-US" dirty="0"/>
              <a:t>图表数</a:t>
            </a:r>
            <a:endParaRPr lang="en-US" altLang="zh-CN" dirty="0"/>
          </a:p>
          <a:p>
            <a:pPr lvl="1"/>
            <a:r>
              <a:rPr lang="zh-CN" altLang="en-US" dirty="0"/>
              <a:t>需求</a:t>
            </a:r>
            <a:r>
              <a:rPr lang="en-US" altLang="zh-CN" dirty="0"/>
              <a:t>/</a:t>
            </a:r>
            <a:r>
              <a:rPr lang="zh-CN" altLang="en-US" dirty="0"/>
              <a:t>测试用例数</a:t>
            </a:r>
            <a:endParaRPr lang="en-US" altLang="zh-CN" dirty="0"/>
          </a:p>
          <a:p>
            <a:pPr lvl="1"/>
            <a:r>
              <a:rPr lang="zh-CN" altLang="en-US" dirty="0"/>
              <a:t>评审意见数</a:t>
            </a:r>
            <a:endParaRPr lang="en-US" altLang="zh-CN" dirty="0"/>
          </a:p>
          <a:p>
            <a:pPr lvl="1"/>
            <a:r>
              <a:rPr lang="zh-CN" altLang="en-US" dirty="0"/>
              <a:t>代码行数</a:t>
            </a:r>
            <a:endParaRPr lang="en-US" altLang="zh-CN" dirty="0"/>
          </a:p>
          <a:p>
            <a:pPr lvl="1"/>
            <a:r>
              <a:rPr lang="zh-CN" altLang="en-US" dirty="0"/>
              <a:t>展示情况</a:t>
            </a:r>
            <a:endParaRPr lang="en-US" altLang="zh-CN" dirty="0"/>
          </a:p>
          <a:p>
            <a:r>
              <a:rPr lang="zh-CN" altLang="en-US" dirty="0"/>
              <a:t>结合个人工时统计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46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4E8E-6448-49BC-8EC5-69611362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zh-CN" altLang="en-US" dirty="0"/>
              <a:t>工作量统计与分析</a:t>
            </a:r>
            <a:r>
              <a:rPr lang="en-US" altLang="zh-CN" dirty="0"/>
              <a:t>-</a:t>
            </a:r>
            <a:r>
              <a:rPr lang="zh-CN" altLang="en-US" dirty="0"/>
              <a:t>文档字数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D68C27-BFB8-4769-88E0-AAFD47D2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r>
              <a:rPr lang="zh-CN" altLang="en-US" dirty="0"/>
              <a:t>从文档字数统计可以看出，张雨濛同学作为文档部分的设计与整稿人，在文档撰写方面做了最多工作。胡俊涛和刘子渊同学则在软件测试方面做了更多工作。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5160B7-53E3-4798-B922-B2EB3CDB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46437"/>
              </p:ext>
            </p:extLst>
          </p:nvPr>
        </p:nvGraphicFramePr>
        <p:xfrm>
          <a:off x="1076130" y="2920482"/>
          <a:ext cx="10039739" cy="3489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8839">
                  <a:extLst>
                    <a:ext uri="{9D8B030D-6E8A-4147-A177-3AD203B41FA5}">
                      <a16:colId xmlns:a16="http://schemas.microsoft.com/office/drawing/2014/main" val="4168347711"/>
                    </a:ext>
                  </a:extLst>
                </a:gridCol>
                <a:gridCol w="1201464">
                  <a:extLst>
                    <a:ext uri="{9D8B030D-6E8A-4147-A177-3AD203B41FA5}">
                      <a16:colId xmlns:a16="http://schemas.microsoft.com/office/drawing/2014/main" val="3047059311"/>
                    </a:ext>
                  </a:extLst>
                </a:gridCol>
                <a:gridCol w="1241513">
                  <a:extLst>
                    <a:ext uri="{9D8B030D-6E8A-4147-A177-3AD203B41FA5}">
                      <a16:colId xmlns:a16="http://schemas.microsoft.com/office/drawing/2014/main" val="294244156"/>
                    </a:ext>
                  </a:extLst>
                </a:gridCol>
                <a:gridCol w="887332">
                  <a:extLst>
                    <a:ext uri="{9D8B030D-6E8A-4147-A177-3AD203B41FA5}">
                      <a16:colId xmlns:a16="http://schemas.microsoft.com/office/drawing/2014/main" val="1558802756"/>
                    </a:ext>
                  </a:extLst>
                </a:gridCol>
                <a:gridCol w="887332">
                  <a:extLst>
                    <a:ext uri="{9D8B030D-6E8A-4147-A177-3AD203B41FA5}">
                      <a16:colId xmlns:a16="http://schemas.microsoft.com/office/drawing/2014/main" val="2532544082"/>
                    </a:ext>
                  </a:extLst>
                </a:gridCol>
                <a:gridCol w="1175183">
                  <a:extLst>
                    <a:ext uri="{9D8B030D-6E8A-4147-A177-3AD203B41FA5}">
                      <a16:colId xmlns:a16="http://schemas.microsoft.com/office/drawing/2014/main" val="538036910"/>
                    </a:ext>
                  </a:extLst>
                </a:gridCol>
                <a:gridCol w="1242766">
                  <a:extLst>
                    <a:ext uri="{9D8B030D-6E8A-4147-A177-3AD203B41FA5}">
                      <a16:colId xmlns:a16="http://schemas.microsoft.com/office/drawing/2014/main" val="1068598383"/>
                    </a:ext>
                  </a:extLst>
                </a:gridCol>
                <a:gridCol w="1241513">
                  <a:extLst>
                    <a:ext uri="{9D8B030D-6E8A-4147-A177-3AD203B41FA5}">
                      <a16:colId xmlns:a16="http://schemas.microsoft.com/office/drawing/2014/main" val="1548214916"/>
                    </a:ext>
                  </a:extLst>
                </a:gridCol>
                <a:gridCol w="1063797">
                  <a:extLst>
                    <a:ext uri="{9D8B030D-6E8A-4147-A177-3AD203B41FA5}">
                      <a16:colId xmlns:a16="http://schemas.microsoft.com/office/drawing/2014/main" val="1796121878"/>
                    </a:ext>
                  </a:extLst>
                </a:gridCol>
              </a:tblGrid>
              <a:tr h="8724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文档字数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项目计划书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需求说明书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文档设计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自测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测试评审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实验</a:t>
                      </a:r>
                      <a:r>
                        <a:rPr lang="en-US" sz="1600" kern="100">
                          <a:effectLst/>
                        </a:rPr>
                        <a:t>6-8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29589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暴明坤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340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7055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06492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胡俊涛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450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1536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450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12436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39734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叶柏威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1733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8033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863416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夏欣怡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1708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2530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372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2900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7610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39155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刘子渊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1557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7955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1650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12862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75427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张雨濛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526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1700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14226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430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2489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1532</Words>
  <Application>Microsoft Office PowerPoint</Application>
  <PresentationFormat>宽屏</PresentationFormat>
  <Paragraphs>470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华文楷体</vt:lpstr>
      <vt:lpstr>Arial</vt:lpstr>
      <vt:lpstr>Franklin Gothic Book</vt:lpstr>
      <vt:lpstr>裁剪</vt:lpstr>
      <vt:lpstr>基于Node-RED的 消息聚集和图形可视化拓展</vt:lpstr>
      <vt:lpstr>实验6-8数据展示</vt:lpstr>
      <vt:lpstr>燃尽图</vt:lpstr>
      <vt:lpstr>项目进度管理</vt:lpstr>
      <vt:lpstr>文档版本变更情况</vt:lpstr>
      <vt:lpstr>github目录</vt:lpstr>
      <vt:lpstr>实验文档情况</vt:lpstr>
      <vt:lpstr>工作量统计与分析</vt:lpstr>
      <vt:lpstr>工作量统计与分析-文档字数</vt:lpstr>
      <vt:lpstr>工作量统计与分析-图表数</vt:lpstr>
      <vt:lpstr>工作量统计与分析-需求/测试用例数</vt:lpstr>
      <vt:lpstr>工作量统计与分析-评审意见数</vt:lpstr>
      <vt:lpstr>工作量统计与分析-代码行数</vt:lpstr>
      <vt:lpstr>工作量统计与分析-ppt展示情况</vt:lpstr>
      <vt:lpstr>阶段工时图</vt:lpstr>
      <vt:lpstr>总体工时与分布图</vt:lpstr>
      <vt:lpstr>工作量统计与分析-汇总表</vt:lpstr>
      <vt:lpstr>实验6-8结论</vt:lpstr>
      <vt:lpstr>工作总结</vt:lpstr>
      <vt:lpstr>贡献百分比</vt:lpstr>
      <vt:lpstr>反思与改进</vt:lpstr>
      <vt:lpstr>学习与收获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基于Node-RED的 消息聚集和图形可视化拓展</dc:title>
  <dc:creator>瀚 琴轩</dc:creator>
  <cp:lastModifiedBy>瀚 琴轩</cp:lastModifiedBy>
  <cp:revision>23</cp:revision>
  <dcterms:created xsi:type="dcterms:W3CDTF">2020-06-05T06:15:46Z</dcterms:created>
  <dcterms:modified xsi:type="dcterms:W3CDTF">2020-06-05T09:39:24Z</dcterms:modified>
</cp:coreProperties>
</file>