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/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  <a:lvl2pPr marL="1025769" indent="-390769" algn="ctr">
              <a:spcBef>
                <a:spcPts val="0"/>
              </a:spcBef>
              <a:defRPr i="1" sz="3200"/>
            </a:lvl2pPr>
            <a:lvl3pPr marL="1660769" indent="-390769" algn="ctr">
              <a:spcBef>
                <a:spcPts val="0"/>
              </a:spcBef>
              <a:defRPr i="1" sz="3200"/>
            </a:lvl3pPr>
            <a:lvl4pPr marL="2295769" indent="-390769" algn="ctr">
              <a:spcBef>
                <a:spcPts val="0"/>
              </a:spcBef>
              <a:defRPr i="1" sz="3200"/>
            </a:lvl4pPr>
            <a:lvl5pPr marL="2930769" indent="-390769" algn="ctr">
              <a:spcBef>
                <a:spcPts val="0"/>
              </a:spcBef>
              <a:defRPr i="1"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 txBox="1"/>
          <p:nvPr>
            <p:ph type="body" sz="quarter" idx="13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24384000" cy="1626446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/>
          <p:nvPr>
            <p:ph type="title"/>
          </p:nvPr>
        </p:nvSpPr>
        <p:spPr>
          <a:xfrm>
            <a:off x="3048000" y="2244725"/>
            <a:ext cx="18288000" cy="4775202"/>
          </a:xfrm>
          <a:prstGeom prst="rect">
            <a:avLst/>
          </a:prstGeom>
        </p:spPr>
        <p:txBody>
          <a:bodyPr lIns="91438" tIns="91438" rIns="91438" bIns="91438" anchor="b"/>
          <a:lstStyle>
            <a:lvl1pPr defTabSz="1828800">
              <a:lnSpc>
                <a:spcPct val="90000"/>
              </a:lnSpc>
              <a:defRPr sz="120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18" name="正文级别 1…"/>
          <p:cNvSpPr txBox="1"/>
          <p:nvPr>
            <p:ph type="body" sz="quarter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 lIns="91438" tIns="91438" rIns="91438" bIns="91438" anchor="t"/>
          <a:lstStyle>
            <a:lvl1pPr marL="0" indent="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等线"/>
                <a:ea typeface="等线"/>
                <a:cs typeface="等线"/>
                <a:sym typeface="等线"/>
              </a:defRPr>
            </a:lvl1pPr>
            <a:lvl2pPr marL="0" indent="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等线"/>
                <a:ea typeface="等线"/>
                <a:cs typeface="等线"/>
                <a:sym typeface="等线"/>
              </a:defRPr>
            </a:lvl2pPr>
            <a:lvl3pPr marL="0" indent="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等线"/>
                <a:ea typeface="等线"/>
                <a:cs typeface="等线"/>
                <a:sym typeface="等线"/>
              </a:defRPr>
            </a:lvl3pPr>
            <a:lvl4pPr marL="0" indent="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等线"/>
                <a:ea typeface="等线"/>
                <a:cs typeface="等线"/>
                <a:sym typeface="等线"/>
              </a:defRPr>
            </a:lvl4pPr>
            <a:lvl5pPr marL="0" indent="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xfrm>
            <a:off x="22172991" y="12802236"/>
            <a:ext cx="534610" cy="551179"/>
          </a:xfrm>
          <a:prstGeom prst="rect">
            <a:avLst/>
          </a:prstGeom>
        </p:spPr>
        <p:txBody>
          <a:bodyPr lIns="91438" tIns="91438" rIns="91438" bIns="91438" anchor="ctr"/>
          <a:lstStyle>
            <a:lvl1pPr algn="r" defTabSz="1828800">
              <a:defRPr>
                <a:solidFill>
                  <a:srgbClr val="888888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/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 lIns="91438" tIns="91438" rIns="91438" bIns="91438"/>
          <a:lstStyle>
            <a:lvl1pPr algn="l" defTabSz="1828800">
              <a:lnSpc>
                <a:spcPct val="90000"/>
              </a:lnSpc>
              <a:defRPr sz="88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7" name="正文级别 1…"/>
          <p:cNvSpPr txBox="1"/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lIns="91438" tIns="91438" rIns="91438" bIns="91438" anchor="t"/>
          <a:lstStyle>
            <a:lvl1pPr marL="457200" indent="-457200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等线"/>
                <a:ea typeface="等线"/>
                <a:cs typeface="等线"/>
                <a:sym typeface="等线"/>
              </a:defRPr>
            </a:lvl1pPr>
            <a:lvl2pPr marL="990600" indent="-533400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等线"/>
                <a:ea typeface="等线"/>
                <a:cs typeface="等线"/>
                <a:sym typeface="等线"/>
              </a:defRPr>
            </a:lvl2pPr>
            <a:lvl3pPr marL="1554478" indent="-640078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等线"/>
                <a:ea typeface="等线"/>
                <a:cs typeface="等线"/>
                <a:sym typeface="等线"/>
              </a:defRPr>
            </a:lvl3pPr>
            <a:lvl4pPr marL="2082800" indent="-711200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等线"/>
                <a:ea typeface="等线"/>
                <a:cs typeface="等线"/>
                <a:sym typeface="等线"/>
              </a:defRPr>
            </a:lvl4pPr>
            <a:lvl5pPr marL="2540000" indent="-711200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/>
          <p:nvPr>
            <p:ph type="sldNum" sz="quarter" idx="2"/>
          </p:nvPr>
        </p:nvSpPr>
        <p:spPr>
          <a:xfrm>
            <a:off x="22172991" y="12802236"/>
            <a:ext cx="534610" cy="551179"/>
          </a:xfrm>
          <a:prstGeom prst="rect">
            <a:avLst/>
          </a:prstGeom>
        </p:spPr>
        <p:txBody>
          <a:bodyPr lIns="91438" tIns="91438" rIns="91438" bIns="91438" anchor="ctr"/>
          <a:lstStyle>
            <a:lvl1pPr algn="r" defTabSz="1828800">
              <a:defRPr>
                <a:solidFill>
                  <a:srgbClr val="888888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3124200" y="-38100"/>
            <a:ext cx="18135600" cy="1209669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681340" y="7035800"/>
            <a:ext cx="8396679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761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396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5031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666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 1"/>
          <p:cNvSpPr txBox="1"/>
          <p:nvPr>
            <p:ph type="title"/>
          </p:nvPr>
        </p:nvSpPr>
        <p:spPr>
          <a:xfrm>
            <a:off x="3048000" y="1315397"/>
            <a:ext cx="18288000" cy="4775203"/>
          </a:xfrm>
          <a:prstGeom prst="rect">
            <a:avLst/>
          </a:prstGeom>
        </p:spPr>
        <p:txBody>
          <a:bodyPr/>
          <a:lstStyle/>
          <a:p>
            <a:pPr>
              <a:defRPr sz="10800"/>
            </a:pPr>
            <a:r>
              <a:t>基于Node-RED的</a:t>
            </a:r>
            <a:br/>
            <a:r>
              <a:t>消息聚集和图形可视化拓展</a:t>
            </a:r>
          </a:p>
        </p:txBody>
      </p:sp>
      <p:sp>
        <p:nvSpPr>
          <p:cNvPr id="138" name="副标题 2"/>
          <p:cNvSpPr txBox="1"/>
          <p:nvPr>
            <p:ph type="body" sz="quarter" idx="1"/>
          </p:nvPr>
        </p:nvSpPr>
        <p:spPr>
          <a:xfrm>
            <a:off x="4030562" y="11346022"/>
            <a:ext cx="16472170" cy="1630474"/>
          </a:xfrm>
          <a:prstGeom prst="rect">
            <a:avLst/>
          </a:prstGeom>
        </p:spPr>
        <p:txBody>
          <a:bodyPr/>
          <a:lstStyle/>
          <a:p>
            <a:pPr/>
            <a:r>
              <a:t>软件综合实验 I组</a:t>
            </a:r>
          </a:p>
        </p:txBody>
      </p:sp>
      <p:sp>
        <p:nvSpPr>
          <p:cNvPr id="139" name="直接连接符 3"/>
          <p:cNvSpPr/>
          <p:nvPr/>
        </p:nvSpPr>
        <p:spPr>
          <a:xfrm>
            <a:off x="0" y="6504364"/>
            <a:ext cx="24384001" cy="2"/>
          </a:xfrm>
          <a:prstGeom prst="line">
            <a:avLst/>
          </a:prstGeom>
          <a:ln w="1778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0" name="副标题 2"/>
          <p:cNvSpPr txBox="1"/>
          <p:nvPr/>
        </p:nvSpPr>
        <p:spPr>
          <a:xfrm>
            <a:off x="2293464" y="7622189"/>
            <a:ext cx="19860600" cy="3262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normAutofit fontScale="100000" lnSpcReduction="0"/>
          </a:bodyPr>
          <a:lstStyle/>
          <a:p>
            <a:pPr defTabSz="1828800">
              <a:lnSpc>
                <a:spcPct val="90000"/>
              </a:lnSpc>
              <a:spcBef>
                <a:spcPts val="2000"/>
              </a:spcBef>
              <a:defRPr sz="8000">
                <a:latin typeface="等线"/>
                <a:ea typeface="等线"/>
                <a:cs typeface="等线"/>
                <a:sym typeface="等线"/>
              </a:defRPr>
            </a:pPr>
            <a:r>
              <a:t>需求说明书改进、需求评审单初步设计、</a:t>
            </a:r>
          </a:p>
          <a:p>
            <a:pPr defTabSz="1828800">
              <a:lnSpc>
                <a:spcPct val="90000"/>
              </a:lnSpc>
              <a:spcBef>
                <a:spcPts val="2000"/>
              </a:spcBef>
              <a:defRPr sz="8000">
                <a:latin typeface="等线"/>
                <a:ea typeface="等线"/>
                <a:cs typeface="等线"/>
                <a:sym typeface="等线"/>
              </a:defRPr>
            </a:pPr>
            <a:r>
              <a:t>实验6-8初始数据展示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内容占位符 2"/>
          <p:cNvSpPr txBox="1"/>
          <p:nvPr>
            <p:ph type="body" idx="1"/>
          </p:nvPr>
        </p:nvSpPr>
        <p:spPr>
          <a:xfrm>
            <a:off x="1676400" y="3016765"/>
            <a:ext cx="21031200" cy="870267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正确性</a:t>
            </a:r>
          </a:p>
          <a:p>
            <a:pPr lvl="1" marL="914400" indent="-457200">
              <a:lnSpc>
                <a:spcPct val="120000"/>
              </a:lnSpc>
            </a:pPr>
            <a:r>
              <a:t>是否简明、简洁、无二义性地表达了每个需求</a:t>
            </a:r>
          </a:p>
          <a:p>
            <a:pPr lvl="1" marL="914400" indent="-457200">
              <a:lnSpc>
                <a:spcPct val="120000"/>
              </a:lnSpc>
            </a:pPr>
            <a:r>
              <a:t>是否每个需求都在项目的范围内</a:t>
            </a:r>
          </a:p>
          <a:p>
            <a:pPr lvl="1" marL="914400" indent="-457200">
              <a:lnSpc>
                <a:spcPct val="120000"/>
              </a:lnSpc>
            </a:pPr>
            <a:r>
              <a:t>图、表等描述是否规范</a:t>
            </a:r>
          </a:p>
          <a:p>
            <a:pPr lvl="1" marL="914400" indent="-457200">
              <a:lnSpc>
                <a:spcPct val="120000"/>
              </a:lnSpc>
            </a:pPr>
            <a:r>
              <a:t>RUCM是否简明书写、无二义性和完整地描述了用例</a:t>
            </a:r>
          </a:p>
        </p:txBody>
      </p:sp>
      <p:sp>
        <p:nvSpPr>
          <p:cNvPr id="177" name="文本框 3"/>
          <p:cNvSpPr txBox="1"/>
          <p:nvPr/>
        </p:nvSpPr>
        <p:spPr>
          <a:xfrm>
            <a:off x="1012323" y="622568"/>
            <a:ext cx="6596379" cy="117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>
            <a:lvl1pPr algn="l" defTabSz="1828800">
              <a:defRPr b="1"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需求评审单初步设计</a:t>
            </a:r>
          </a:p>
        </p:txBody>
      </p:sp>
      <p:sp>
        <p:nvSpPr>
          <p:cNvPr id="178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内容占位符 2"/>
          <p:cNvSpPr txBox="1"/>
          <p:nvPr>
            <p:ph type="body" idx="1"/>
          </p:nvPr>
        </p:nvSpPr>
        <p:spPr>
          <a:xfrm>
            <a:off x="1676400" y="3016765"/>
            <a:ext cx="21031200" cy="870267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合理性</a:t>
            </a:r>
          </a:p>
          <a:p>
            <a:pPr lvl="1" marL="914400" indent="-457200">
              <a:lnSpc>
                <a:spcPct val="120000"/>
              </a:lnSpc>
            </a:pPr>
            <a:r>
              <a:t>是否所有的需求都是名副其实的需求而不是设计或实现方案</a:t>
            </a:r>
          </a:p>
          <a:p>
            <a:pPr lvl="1" marL="914400" indent="-457200">
              <a:lnSpc>
                <a:spcPct val="120000"/>
              </a:lnSpc>
            </a:pPr>
            <a:r>
              <a:t>是否有需求和其他需求相冲突或重复</a:t>
            </a:r>
          </a:p>
        </p:txBody>
      </p:sp>
      <p:sp>
        <p:nvSpPr>
          <p:cNvPr id="181" name="文本框 3"/>
          <p:cNvSpPr txBox="1"/>
          <p:nvPr/>
        </p:nvSpPr>
        <p:spPr>
          <a:xfrm>
            <a:off x="1012323" y="622568"/>
            <a:ext cx="6596379" cy="117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>
            <a:lvl1pPr algn="l" defTabSz="1828800">
              <a:defRPr b="1"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需求评审单初步设计</a:t>
            </a:r>
          </a:p>
        </p:txBody>
      </p:sp>
      <p:sp>
        <p:nvSpPr>
          <p:cNvPr id="182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内容占位符 2"/>
          <p:cNvSpPr txBox="1"/>
          <p:nvPr>
            <p:ph type="body" idx="1"/>
          </p:nvPr>
        </p:nvSpPr>
        <p:spPr>
          <a:xfrm>
            <a:off x="1676400" y="3016765"/>
            <a:ext cx="21031200" cy="870267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其他</a:t>
            </a:r>
          </a:p>
          <a:p>
            <a:pPr lvl="1" marL="914400" indent="-457200">
              <a:lnSpc>
                <a:spcPct val="120000"/>
              </a:lnSpc>
            </a:pPr>
            <a:r>
              <a:t>用例给用户带来的益处是否明确</a:t>
            </a:r>
          </a:p>
          <a:p>
            <a:pPr lvl="1" marL="914400" indent="-457200">
              <a:lnSpc>
                <a:spcPct val="120000"/>
              </a:lnSpc>
            </a:pPr>
            <a:r>
              <a:t>需求是否可行且可验证</a:t>
            </a:r>
          </a:p>
        </p:txBody>
      </p:sp>
      <p:sp>
        <p:nvSpPr>
          <p:cNvPr id="185" name="文本框 3"/>
          <p:cNvSpPr txBox="1"/>
          <p:nvPr/>
        </p:nvSpPr>
        <p:spPr>
          <a:xfrm>
            <a:off x="1012323" y="622568"/>
            <a:ext cx="6596379" cy="117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>
            <a:lvl1pPr algn="l" defTabSz="1828800">
              <a:defRPr b="1"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需求评审单初步设计</a:t>
            </a:r>
          </a:p>
        </p:txBody>
      </p:sp>
      <p:sp>
        <p:nvSpPr>
          <p:cNvPr id="186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直接连接符 3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9" name="文本框 4"/>
          <p:cNvSpPr txBox="1"/>
          <p:nvPr/>
        </p:nvSpPr>
        <p:spPr>
          <a:xfrm>
            <a:off x="1012324" y="622568"/>
            <a:ext cx="1617979" cy="117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>
            <a:lvl1pPr algn="l" defTabSz="1828800">
              <a:defRPr b="1"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190" name="文本框 5"/>
          <p:cNvSpPr txBox="1"/>
          <p:nvPr/>
        </p:nvSpPr>
        <p:spPr>
          <a:xfrm>
            <a:off x="2195855" y="2684871"/>
            <a:ext cx="19992288" cy="7840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本周计划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需求说明书改进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需求评审单初步设计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b="1" sz="4800">
                <a:latin typeface="等线"/>
                <a:ea typeface="等线"/>
                <a:cs typeface="等线"/>
                <a:sym typeface="等线"/>
              </a:defRPr>
            </a:pPr>
            <a:r>
              <a:t> 实验6-8初步数据展示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下周计划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内容占位符 2"/>
          <p:cNvSpPr txBox="1"/>
          <p:nvPr>
            <p:ph type="body" idx="1"/>
          </p:nvPr>
        </p:nvSpPr>
        <p:spPr>
          <a:xfrm>
            <a:off x="1676400" y="4229745"/>
            <a:ext cx="21031200" cy="8702679"/>
          </a:xfrm>
          <a:prstGeom prst="rect">
            <a:avLst/>
          </a:prstGeom>
        </p:spPr>
        <p:txBody>
          <a:bodyPr/>
          <a:lstStyle/>
          <a:p>
            <a:pPr marL="0" indent="0" defTabSz="1737360">
              <a:lnSpc>
                <a:spcPct val="135000"/>
              </a:lnSpc>
              <a:spcBef>
                <a:spcPts val="1900"/>
              </a:spcBef>
              <a:buSzTx/>
              <a:buNone/>
              <a:defRPr sz="3420"/>
            </a:pPr>
            <a:r>
              <a:t>文档命名规范 </a:t>
            </a:r>
            <a:r>
              <a:t>I_Node-RED_date_name_vX.Y.Z.ext </a:t>
            </a:r>
          </a:p>
          <a:p>
            <a:pPr marL="0" indent="0" defTabSz="1737360">
              <a:lnSpc>
                <a:spcPct val="135000"/>
              </a:lnSpc>
              <a:spcBef>
                <a:spcPts val="1900"/>
              </a:spcBef>
              <a:buSzTx/>
              <a:buNone/>
              <a:defRPr sz="3420"/>
            </a:pPr>
            <a:r>
              <a:t>例：</a:t>
            </a:r>
            <a:r>
              <a:t>I_Node-RED_200311_</a:t>
            </a:r>
            <a:r>
              <a:t>软件项目计划书</a:t>
            </a:r>
            <a:r>
              <a:t>_v1.0.0.docx</a:t>
            </a:r>
          </a:p>
          <a:p>
            <a:pPr lvl="1" marL="941069" indent="-506729" defTabSz="1737360">
              <a:lnSpc>
                <a:spcPct val="135000"/>
              </a:lnSpc>
              <a:spcBef>
                <a:spcPts val="1900"/>
              </a:spcBef>
              <a:defRPr sz="3420"/>
            </a:pPr>
            <a:r>
              <a:t>主版本号更新规则：在文档完成一次</a:t>
            </a:r>
            <a:r>
              <a:rPr b="1"/>
              <a:t>完整修改</a:t>
            </a:r>
            <a:r>
              <a:t>时更新，要求递增时文档内容已完成兼容与校对，内容完善，由</a:t>
            </a:r>
            <a:r>
              <a:rPr b="1"/>
              <a:t>审核人或整合者</a:t>
            </a:r>
            <a:r>
              <a:t>进行更新。每当主版本号递增时，次版本号和修订号必须归零。</a:t>
            </a:r>
          </a:p>
          <a:p>
            <a:pPr lvl="1" marL="941069" indent="-506729" defTabSz="1737360">
              <a:lnSpc>
                <a:spcPct val="135000"/>
              </a:lnSpc>
              <a:spcBef>
                <a:spcPts val="1900"/>
              </a:spcBef>
              <a:defRPr sz="3420"/>
            </a:pPr>
            <a:r>
              <a:t>次版本号更新规则：在文档加入向下兼容的</a:t>
            </a:r>
            <a:r>
              <a:rPr b="1"/>
              <a:t>新功能</a:t>
            </a:r>
            <a:r>
              <a:t>时递增。也允许在文档有大量新功能或改进被加入时递增。递增由文档</a:t>
            </a:r>
            <a:r>
              <a:rPr b="1"/>
              <a:t>新增者</a:t>
            </a:r>
            <a:r>
              <a:t>进行更新。每当次版本号递增时，修订号必须归零。</a:t>
            </a:r>
          </a:p>
          <a:p>
            <a:pPr lvl="1" marL="941069" indent="-506729" defTabSz="1737360">
              <a:lnSpc>
                <a:spcPct val="135000"/>
              </a:lnSpc>
              <a:spcBef>
                <a:spcPts val="1900"/>
              </a:spcBef>
              <a:defRPr sz="3420"/>
            </a:pPr>
            <a:r>
              <a:t>修订号更新规则：在文档做了向下兼容的</a:t>
            </a:r>
            <a:r>
              <a:rPr b="1"/>
              <a:t>修正</a:t>
            </a:r>
            <a:r>
              <a:t>时递增。由文档</a:t>
            </a:r>
            <a:r>
              <a:rPr b="1"/>
              <a:t>修订者</a:t>
            </a:r>
            <a:r>
              <a:t>进行更新。</a:t>
            </a:r>
          </a:p>
          <a:p>
            <a:pPr lvl="1" marL="941069" indent="-506729" defTabSz="1737360">
              <a:lnSpc>
                <a:spcPct val="135000"/>
              </a:lnSpc>
              <a:spcBef>
                <a:spcPts val="1900"/>
              </a:spcBef>
              <a:defRPr sz="3420"/>
            </a:pPr>
            <a:r>
              <a:t>主版本号为零（</a:t>
            </a:r>
            <a:r>
              <a:t>0.Y.Z</a:t>
            </a:r>
            <a:r>
              <a:t>）的软件处于开发初始阶段，此时一切都可能随时被改变。而当主版本号为</a:t>
            </a:r>
            <a:r>
              <a:t>1</a:t>
            </a:r>
            <a:r>
              <a:t>（</a:t>
            </a:r>
            <a:r>
              <a:t>1.0.0</a:t>
            </a:r>
            <a:r>
              <a:t>）时，一般代表一个文档的初稿完成版本。</a:t>
            </a:r>
          </a:p>
        </p:txBody>
      </p:sp>
      <p:sp>
        <p:nvSpPr>
          <p:cNvPr id="193" name="文本框 3"/>
          <p:cNvSpPr txBox="1"/>
          <p:nvPr/>
        </p:nvSpPr>
        <p:spPr>
          <a:xfrm>
            <a:off x="1012323" y="622568"/>
            <a:ext cx="8414315" cy="117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/>
          <a:p>
            <a:pPr algn="l" defTabSz="1828800">
              <a:defRPr b="1" sz="5600">
                <a:latin typeface="等线"/>
                <a:ea typeface="等线"/>
                <a:cs typeface="等线"/>
                <a:sym typeface="等线"/>
              </a:defRPr>
            </a:pPr>
            <a:r>
              <a:t>实验</a:t>
            </a:r>
            <a:r>
              <a:t>7</a:t>
            </a:r>
            <a:r>
              <a:t>改进：文档命名规范</a:t>
            </a:r>
          </a:p>
        </p:txBody>
      </p:sp>
      <p:sp>
        <p:nvSpPr>
          <p:cNvPr id="194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5" name="内容占位符 2"/>
          <p:cNvSpPr txBox="1"/>
          <p:nvPr/>
        </p:nvSpPr>
        <p:spPr>
          <a:xfrm>
            <a:off x="1676400" y="2254767"/>
            <a:ext cx="21031200" cy="1974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normAutofit fontScale="100000" lnSpcReduction="0"/>
          </a:bodyPr>
          <a:lstStyle>
            <a:lvl1pPr marL="457200" indent="-457200" algn="l" defTabSz="1828800">
              <a:lnSpc>
                <a:spcPct val="150000"/>
              </a:lnSpc>
              <a:spcBef>
                <a:spcPts val="2000"/>
              </a:spcBef>
              <a:buSzPct val="100000"/>
              <a:buFont typeface="Arial"/>
              <a:buChar char="•"/>
              <a:defRPr sz="3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采用共享文档编辑的方式，兼容合并的问题相对较少，更多考虑文档更新内容（新增、修订），当次修改是否完善，与校对审核的问题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文本框 3"/>
          <p:cNvSpPr txBox="1"/>
          <p:nvPr/>
        </p:nvSpPr>
        <p:spPr>
          <a:xfrm>
            <a:off x="1012323" y="622568"/>
            <a:ext cx="5569515" cy="117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/>
          <a:p>
            <a:pPr algn="l" defTabSz="1828800">
              <a:defRPr b="1" sz="5600">
                <a:latin typeface="等线"/>
                <a:ea typeface="等线"/>
                <a:cs typeface="等线"/>
                <a:sym typeface="等线"/>
              </a:defRPr>
            </a:pPr>
            <a:r>
              <a:t>实验</a:t>
            </a:r>
            <a:r>
              <a:t>7</a:t>
            </a:r>
            <a:r>
              <a:t>：配置管理</a:t>
            </a:r>
          </a:p>
        </p:txBody>
      </p:sp>
      <p:sp>
        <p:nvSpPr>
          <p:cNvPr id="198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9" name="文本占位符 2"/>
          <p:cNvSpPr txBox="1"/>
          <p:nvPr>
            <p:ph type="body" idx="1"/>
          </p:nvPr>
        </p:nvSpPr>
        <p:spPr>
          <a:xfrm>
            <a:off x="1545770" y="2506662"/>
            <a:ext cx="21031201" cy="8702676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实施新的文档命名规范，并对之前的文档命名进行了修正。</a:t>
            </a:r>
          </a:p>
        </p:txBody>
      </p:sp>
      <p:pic>
        <p:nvPicPr>
          <p:cNvPr id="200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30554" y="8327043"/>
            <a:ext cx="15708577" cy="4766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30554" y="3406945"/>
            <a:ext cx="15566573" cy="46611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文本框 3"/>
          <p:cNvSpPr txBox="1"/>
          <p:nvPr/>
        </p:nvSpPr>
        <p:spPr>
          <a:xfrm>
            <a:off x="1012324" y="622568"/>
            <a:ext cx="7901056" cy="117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/>
          <a:p>
            <a:pPr algn="l" defTabSz="1828800">
              <a:defRPr b="1" sz="5600">
                <a:latin typeface="等线"/>
                <a:ea typeface="等线"/>
                <a:cs typeface="等线"/>
                <a:sym typeface="等线"/>
              </a:defRPr>
            </a:pPr>
            <a:r>
              <a:t>实验6</a:t>
            </a:r>
            <a:r>
              <a:t>&amp;8</a:t>
            </a:r>
            <a:r>
              <a:t>：项目进度管理</a:t>
            </a:r>
          </a:p>
        </p:txBody>
      </p:sp>
      <p:sp>
        <p:nvSpPr>
          <p:cNvPr id="204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5" name="文本占位符 2"/>
          <p:cNvSpPr txBox="1"/>
          <p:nvPr>
            <p:ph type="body" idx="1"/>
          </p:nvPr>
        </p:nvSpPr>
        <p:spPr>
          <a:xfrm>
            <a:off x="1012322" y="2273275"/>
            <a:ext cx="21031201" cy="8702676"/>
          </a:xfrm>
          <a:prstGeom prst="rect">
            <a:avLst/>
          </a:prstGeom>
        </p:spPr>
        <p:txBody>
          <a:bodyPr/>
          <a:lstStyle/>
          <a:p>
            <a:pPr lvl="1">
              <a:defRPr sz="4000"/>
            </a:pPr>
            <a:r>
              <a:t>项目日历</a:t>
            </a:r>
          </a:p>
        </p:txBody>
      </p:sp>
      <p:pic>
        <p:nvPicPr>
          <p:cNvPr id="206" name="图片 8" descr="图片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3332" y="3315920"/>
            <a:ext cx="20017335" cy="102191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文本框 3"/>
          <p:cNvSpPr txBox="1"/>
          <p:nvPr/>
        </p:nvSpPr>
        <p:spPr>
          <a:xfrm>
            <a:off x="1012324" y="622568"/>
            <a:ext cx="8098650" cy="117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/>
          <a:p>
            <a:pPr algn="l" defTabSz="1828800">
              <a:defRPr b="1" sz="5600">
                <a:latin typeface="等线"/>
                <a:ea typeface="等线"/>
                <a:cs typeface="等线"/>
                <a:sym typeface="等线"/>
              </a:defRPr>
            </a:pPr>
            <a:r>
              <a:t>实验</a:t>
            </a:r>
            <a:r>
              <a:t>6&amp;8 </a:t>
            </a:r>
            <a:r>
              <a:t>：项目进度管理</a:t>
            </a:r>
          </a:p>
        </p:txBody>
      </p:sp>
      <p:sp>
        <p:nvSpPr>
          <p:cNvPr id="209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10" name="图片 17" descr="图片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835" y="2828340"/>
            <a:ext cx="23536261" cy="95253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文本框 3"/>
          <p:cNvSpPr txBox="1"/>
          <p:nvPr/>
        </p:nvSpPr>
        <p:spPr>
          <a:xfrm>
            <a:off x="1012324" y="622568"/>
            <a:ext cx="8098650" cy="117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/>
          <a:p>
            <a:pPr algn="l" defTabSz="1828800">
              <a:defRPr b="1" sz="5600">
                <a:latin typeface="等线"/>
                <a:ea typeface="等线"/>
                <a:cs typeface="等线"/>
                <a:sym typeface="等线"/>
              </a:defRPr>
            </a:pPr>
            <a:r>
              <a:t>实验</a:t>
            </a:r>
            <a:r>
              <a:t>6&amp;8 </a:t>
            </a:r>
            <a:r>
              <a:t>：工作时间分布</a:t>
            </a:r>
          </a:p>
        </p:txBody>
      </p:sp>
      <p:sp>
        <p:nvSpPr>
          <p:cNvPr id="213" name="直接连接符 4"/>
          <p:cNvSpPr/>
          <p:nvPr/>
        </p:nvSpPr>
        <p:spPr>
          <a:xfrm>
            <a:off x="0" y="2148422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4" name="内容占位符 2"/>
          <p:cNvSpPr txBox="1"/>
          <p:nvPr>
            <p:ph type="body" sz="quarter" idx="1"/>
          </p:nvPr>
        </p:nvSpPr>
        <p:spPr>
          <a:xfrm>
            <a:off x="1623123" y="7972225"/>
            <a:ext cx="22085844" cy="138434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buSzTx/>
              <a:buNone/>
              <a:defRPr sz="3600"/>
            </a:pPr>
            <a:r>
              <a:t>	</a:t>
            </a:r>
            <a:r>
              <a:rPr sz="2800"/>
              <a:t>暴明坤</a:t>
            </a:r>
            <a:r>
              <a:rPr sz="2800"/>
              <a:t>				     </a:t>
            </a:r>
            <a:r>
              <a:rPr sz="2800"/>
              <a:t>胡俊涛</a:t>
            </a:r>
            <a:r>
              <a:rPr sz="2800"/>
              <a:t>				         </a:t>
            </a:r>
            <a:r>
              <a:rPr sz="2800"/>
              <a:t>叶柏威</a:t>
            </a:r>
          </a:p>
        </p:txBody>
      </p:sp>
      <p:sp>
        <p:nvSpPr>
          <p:cNvPr id="215" name="内容占位符 2"/>
          <p:cNvSpPr txBox="1"/>
          <p:nvPr/>
        </p:nvSpPr>
        <p:spPr>
          <a:xfrm>
            <a:off x="1623123" y="12953666"/>
            <a:ext cx="22085844" cy="138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normAutofit fontScale="100000" lnSpcReduction="0"/>
          </a:bodyPr>
          <a:lstStyle/>
          <a:p>
            <a:pPr algn="l" defTabSz="1828800">
              <a:lnSpc>
                <a:spcPct val="120000"/>
              </a:lnSpc>
              <a:spcBef>
                <a:spcPts val="2000"/>
              </a:spcBef>
              <a:defRPr sz="3600">
                <a:latin typeface="等线"/>
                <a:ea typeface="等线"/>
                <a:cs typeface="等线"/>
                <a:sym typeface="等线"/>
              </a:defRPr>
            </a:pPr>
            <a:r>
              <a:t>	</a:t>
            </a:r>
            <a:r>
              <a:rPr sz="2800"/>
              <a:t>夏欣怡				     刘子渊				         张雨濛</a:t>
            </a:r>
          </a:p>
        </p:txBody>
      </p:sp>
      <p:pic>
        <p:nvPicPr>
          <p:cNvPr id="216" name="图片 20" descr="图片 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7410" y="3611800"/>
            <a:ext cx="6723965" cy="43319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图片 21" descr="图片 2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09168" y="3608687"/>
            <a:ext cx="6825492" cy="44046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图片 22" descr="图片 2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932453" y="3553119"/>
            <a:ext cx="6905919" cy="44601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图片 23" descr="图片 2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67720" y="8792139"/>
            <a:ext cx="6707431" cy="43319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图片 24" descr="图片 2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526171" y="8748738"/>
            <a:ext cx="6855261" cy="44274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图片 25" descr="图片 2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5932453" y="8787451"/>
            <a:ext cx="6860894" cy="4427474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内容占位符 2"/>
          <p:cNvSpPr txBox="1"/>
          <p:nvPr/>
        </p:nvSpPr>
        <p:spPr>
          <a:xfrm>
            <a:off x="469237" y="2578905"/>
            <a:ext cx="22085844" cy="138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normAutofit fontScale="100000" lnSpcReduction="0"/>
          </a:bodyPr>
          <a:lstStyle/>
          <a:p>
            <a:pPr lvl="2" marL="1554478" indent="-640078" algn="l" defTabSz="1828800">
              <a:lnSpc>
                <a:spcPct val="120000"/>
              </a:lnSpc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等线"/>
                <a:ea typeface="等线"/>
                <a:cs typeface="等线"/>
                <a:sym typeface="等线"/>
              </a:defRPr>
            </a:pPr>
            <a:r>
              <a:t>近期成员工作时间分布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文本框 3"/>
          <p:cNvSpPr txBox="1"/>
          <p:nvPr/>
        </p:nvSpPr>
        <p:spPr>
          <a:xfrm>
            <a:off x="1012323" y="622568"/>
            <a:ext cx="9927451" cy="1249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/>
          <a:p>
            <a:pPr algn="l" defTabSz="1828800">
              <a:defRPr b="1" sz="5600">
                <a:latin typeface="等线"/>
                <a:ea typeface="等线"/>
                <a:cs typeface="等线"/>
                <a:sym typeface="等线"/>
              </a:defRPr>
            </a:pPr>
            <a:r>
              <a:t>实验</a:t>
            </a:r>
            <a:r>
              <a:t>6&amp;8 </a:t>
            </a:r>
            <a:r>
              <a:t>：</a:t>
            </a:r>
            <a:r>
              <a:rPr sz="6000"/>
              <a:t>工作量统计与分析</a:t>
            </a:r>
          </a:p>
        </p:txBody>
      </p:sp>
      <p:sp>
        <p:nvSpPr>
          <p:cNvPr id="225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26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8825" y="5493296"/>
            <a:ext cx="12584726" cy="76001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图片 7" descr="图片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68603" y="2290315"/>
            <a:ext cx="10531152" cy="48411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图片 8" descr="图片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73462" y="7152010"/>
            <a:ext cx="10526292" cy="6016519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内容占位符 2"/>
          <p:cNvSpPr txBox="1"/>
          <p:nvPr>
            <p:ph type="body" sz="quarter" idx="1"/>
          </p:nvPr>
        </p:nvSpPr>
        <p:spPr>
          <a:xfrm>
            <a:off x="684245" y="2568855"/>
            <a:ext cx="12279307" cy="243233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3600"/>
            </a:pPr>
            <a:r>
              <a:t>主要统计文档与代码的工作情况，作为任务完成情况的补充</a:t>
            </a:r>
          </a:p>
          <a:p>
            <a:pPr>
              <a:lnSpc>
                <a:spcPct val="100000"/>
              </a:lnSpc>
              <a:defRPr sz="3600"/>
            </a:pPr>
            <a:r>
              <a:t>根据实验进行情况，修订、新增统计表格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直接连接符 3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" name="文本框 4"/>
          <p:cNvSpPr txBox="1"/>
          <p:nvPr/>
        </p:nvSpPr>
        <p:spPr>
          <a:xfrm>
            <a:off x="1012324" y="622568"/>
            <a:ext cx="1617979" cy="117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>
            <a:lvl1pPr algn="l" defTabSz="1828800">
              <a:defRPr b="1"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144" name="文本框 5"/>
          <p:cNvSpPr txBox="1"/>
          <p:nvPr/>
        </p:nvSpPr>
        <p:spPr>
          <a:xfrm>
            <a:off x="2195855" y="2684871"/>
            <a:ext cx="19992288" cy="7840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</a:t>
            </a:r>
            <a:r>
              <a:rPr b="1"/>
              <a:t>本周计划</a:t>
            </a:r>
            <a:endParaRPr b="1"/>
          </a:p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需求说明书改进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需求评审单初步设计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实验6-8初步数据展示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下周计划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直接连接符 3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2" name="文本框 4"/>
          <p:cNvSpPr txBox="1"/>
          <p:nvPr/>
        </p:nvSpPr>
        <p:spPr>
          <a:xfrm>
            <a:off x="1012324" y="622568"/>
            <a:ext cx="1617979" cy="117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>
            <a:lvl1pPr algn="l" defTabSz="1828800">
              <a:defRPr b="1"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233" name="文本框 5"/>
          <p:cNvSpPr txBox="1"/>
          <p:nvPr/>
        </p:nvSpPr>
        <p:spPr>
          <a:xfrm>
            <a:off x="2195855" y="2684870"/>
            <a:ext cx="19992288" cy="7840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本周计划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需求说明书改进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需求评审单初步设计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实验6-8初步数据展示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b="1" sz="4800">
                <a:latin typeface="等线"/>
                <a:ea typeface="等线"/>
                <a:cs typeface="等线"/>
                <a:sym typeface="等线"/>
              </a:defRPr>
            </a:pPr>
            <a:r>
              <a:t> 下周计划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内容占位符 2"/>
          <p:cNvSpPr txBox="1"/>
          <p:nvPr>
            <p:ph type="body" idx="1"/>
          </p:nvPr>
        </p:nvSpPr>
        <p:spPr>
          <a:xfrm>
            <a:off x="1676400" y="3016765"/>
            <a:ext cx="21031200" cy="870267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开始全面地开发工作</a:t>
            </a:r>
          </a:p>
          <a:p>
            <a:pPr>
              <a:lnSpc>
                <a:spcPct val="120000"/>
              </a:lnSpc>
            </a:pPr>
            <a:r>
              <a:t>…</a:t>
            </a:r>
          </a:p>
        </p:txBody>
      </p:sp>
      <p:sp>
        <p:nvSpPr>
          <p:cNvPr id="236" name="文本框 3"/>
          <p:cNvSpPr txBox="1"/>
          <p:nvPr/>
        </p:nvSpPr>
        <p:spPr>
          <a:xfrm>
            <a:off x="1012323" y="622568"/>
            <a:ext cx="3040379" cy="117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>
            <a:lvl1pPr algn="l" defTabSz="1828800">
              <a:defRPr b="1"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下周计划</a:t>
            </a:r>
          </a:p>
        </p:txBody>
      </p:sp>
      <p:sp>
        <p:nvSpPr>
          <p:cNvPr id="237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内容占位符 2"/>
          <p:cNvSpPr txBox="1"/>
          <p:nvPr>
            <p:ph type="body" idx="1"/>
          </p:nvPr>
        </p:nvSpPr>
        <p:spPr>
          <a:xfrm>
            <a:off x="1676400" y="3016765"/>
            <a:ext cx="21031200" cy="870267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进行了三次线上会议</a:t>
            </a:r>
          </a:p>
          <a:p>
            <a:pPr>
              <a:lnSpc>
                <a:spcPct val="120000"/>
              </a:lnSpc>
            </a:pPr>
            <a:r>
              <a:t>需求说明书改进</a:t>
            </a:r>
          </a:p>
          <a:p>
            <a:pPr>
              <a:lnSpc>
                <a:spcPct val="120000"/>
              </a:lnSpc>
            </a:pPr>
            <a:r>
              <a:t>初步设计需求评审单</a:t>
            </a:r>
          </a:p>
          <a:p>
            <a:pPr>
              <a:lnSpc>
                <a:spcPct val="120000"/>
              </a:lnSpc>
            </a:pPr>
            <a:r>
              <a:t>实验6-8初步数据统计</a:t>
            </a:r>
          </a:p>
          <a:p>
            <a:pPr>
              <a:lnSpc>
                <a:spcPct val="120000"/>
              </a:lnSpc>
            </a:pPr>
            <a:r>
              <a:t>可行性实验、对需要使用的接口初步封装抽象</a:t>
            </a:r>
          </a:p>
        </p:txBody>
      </p:sp>
      <p:sp>
        <p:nvSpPr>
          <p:cNvPr id="147" name="文本框 3"/>
          <p:cNvSpPr txBox="1"/>
          <p:nvPr/>
        </p:nvSpPr>
        <p:spPr>
          <a:xfrm>
            <a:off x="1012323" y="622568"/>
            <a:ext cx="3040379" cy="117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>
            <a:lvl1pPr algn="l" defTabSz="1828800">
              <a:defRPr b="1"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本周计划</a:t>
            </a:r>
          </a:p>
        </p:txBody>
      </p:sp>
      <p:sp>
        <p:nvSpPr>
          <p:cNvPr id="148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直接连接符 3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1" name="文本框 4"/>
          <p:cNvSpPr txBox="1"/>
          <p:nvPr/>
        </p:nvSpPr>
        <p:spPr>
          <a:xfrm>
            <a:off x="1012324" y="622568"/>
            <a:ext cx="1617979" cy="117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>
            <a:lvl1pPr algn="l" defTabSz="1828800">
              <a:defRPr b="1"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152" name="文本框 5"/>
          <p:cNvSpPr txBox="1"/>
          <p:nvPr/>
        </p:nvSpPr>
        <p:spPr>
          <a:xfrm>
            <a:off x="2195855" y="2684871"/>
            <a:ext cx="19992288" cy="7840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本周计划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b="1" sz="4800">
                <a:latin typeface="等线"/>
                <a:ea typeface="等线"/>
                <a:cs typeface="等线"/>
                <a:sym typeface="等线"/>
              </a:defRPr>
            </a:pPr>
            <a:r>
              <a:t> 需求说明书改进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需求评审单初步设计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实验6-8初步数据展示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下周计划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内容占位符 2"/>
          <p:cNvSpPr txBox="1"/>
          <p:nvPr>
            <p:ph type="body" idx="1"/>
          </p:nvPr>
        </p:nvSpPr>
        <p:spPr>
          <a:xfrm>
            <a:off x="1676400" y="3016765"/>
            <a:ext cx="21031200" cy="8702679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</a:lvl1pPr>
          </a:lstStyle>
          <a:p>
            <a:pPr/>
            <a:r>
              <a:t>细化用户，更新用例图用例表</a:t>
            </a:r>
          </a:p>
        </p:txBody>
      </p:sp>
      <p:sp>
        <p:nvSpPr>
          <p:cNvPr id="155" name="文本框 3"/>
          <p:cNvSpPr txBox="1"/>
          <p:nvPr/>
        </p:nvSpPr>
        <p:spPr>
          <a:xfrm>
            <a:off x="1012323" y="622568"/>
            <a:ext cx="5173979" cy="117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>
            <a:lvl1pPr algn="l" defTabSz="1828800">
              <a:defRPr b="1"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需求说明书改进</a:t>
            </a:r>
          </a:p>
        </p:txBody>
      </p:sp>
      <p:sp>
        <p:nvSpPr>
          <p:cNvPr id="156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5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6822" y="4127910"/>
            <a:ext cx="16230357" cy="83457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内容占位符 2"/>
          <p:cNvSpPr txBox="1"/>
          <p:nvPr>
            <p:ph type="body" idx="1"/>
          </p:nvPr>
        </p:nvSpPr>
        <p:spPr>
          <a:xfrm>
            <a:off x="1676400" y="3016765"/>
            <a:ext cx="21031200" cy="8702679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</a:lvl1pPr>
          </a:lstStyle>
          <a:p>
            <a:pPr/>
            <a:r>
              <a:t>细化用户，更新用例图用例表</a:t>
            </a:r>
          </a:p>
        </p:txBody>
      </p:sp>
      <p:sp>
        <p:nvSpPr>
          <p:cNvPr id="160" name="文本框 3"/>
          <p:cNvSpPr txBox="1"/>
          <p:nvPr/>
        </p:nvSpPr>
        <p:spPr>
          <a:xfrm>
            <a:off x="1012323" y="622568"/>
            <a:ext cx="5173979" cy="117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>
            <a:lvl1pPr algn="l" defTabSz="1828800">
              <a:defRPr b="1"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需求说明书改进</a:t>
            </a:r>
          </a:p>
        </p:txBody>
      </p:sp>
      <p:sp>
        <p:nvSpPr>
          <p:cNvPr id="161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6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9200" y="5252635"/>
            <a:ext cx="19405602" cy="64262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直接连接符 3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5" name="文本框 4"/>
          <p:cNvSpPr txBox="1"/>
          <p:nvPr/>
        </p:nvSpPr>
        <p:spPr>
          <a:xfrm>
            <a:off x="1012324" y="622568"/>
            <a:ext cx="1617979" cy="117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>
            <a:lvl1pPr algn="l" defTabSz="1828800">
              <a:defRPr b="1"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166" name="文本框 5"/>
          <p:cNvSpPr txBox="1"/>
          <p:nvPr/>
        </p:nvSpPr>
        <p:spPr>
          <a:xfrm>
            <a:off x="2195855" y="2684871"/>
            <a:ext cx="19992288" cy="7840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本周计划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需求说明书改进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b="1" sz="4800">
                <a:latin typeface="等线"/>
                <a:ea typeface="等线"/>
                <a:cs typeface="等线"/>
                <a:sym typeface="等线"/>
              </a:defRPr>
            </a:pPr>
            <a:r>
              <a:t> 需求评审单初步设计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实验6-8初步数据展示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Font typeface="Helvetica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下周计划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内容占位符 2"/>
          <p:cNvSpPr txBox="1"/>
          <p:nvPr>
            <p:ph type="body" idx="1"/>
          </p:nvPr>
        </p:nvSpPr>
        <p:spPr>
          <a:xfrm>
            <a:off x="1676400" y="3016765"/>
            <a:ext cx="21031200" cy="870267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组织和完整性</a:t>
            </a:r>
          </a:p>
          <a:p>
            <a:pPr>
              <a:lnSpc>
                <a:spcPct val="120000"/>
              </a:lnSpc>
            </a:pPr>
            <a:r>
              <a:t>正确性</a:t>
            </a:r>
          </a:p>
          <a:p>
            <a:pPr>
              <a:lnSpc>
                <a:spcPct val="120000"/>
              </a:lnSpc>
            </a:pPr>
            <a:r>
              <a:t>合理性</a:t>
            </a:r>
          </a:p>
          <a:p>
            <a:pPr>
              <a:lnSpc>
                <a:spcPct val="120000"/>
              </a:lnSpc>
            </a:pPr>
            <a:r>
              <a:t>其他</a:t>
            </a:r>
          </a:p>
        </p:txBody>
      </p:sp>
      <p:sp>
        <p:nvSpPr>
          <p:cNvPr id="169" name="文本框 3"/>
          <p:cNvSpPr txBox="1"/>
          <p:nvPr/>
        </p:nvSpPr>
        <p:spPr>
          <a:xfrm>
            <a:off x="1012323" y="622568"/>
            <a:ext cx="6596379" cy="117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>
            <a:lvl1pPr algn="l" defTabSz="1828800">
              <a:defRPr b="1"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需求评审单初步设计</a:t>
            </a:r>
          </a:p>
        </p:txBody>
      </p:sp>
      <p:sp>
        <p:nvSpPr>
          <p:cNvPr id="170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内容占位符 2"/>
          <p:cNvSpPr txBox="1"/>
          <p:nvPr>
            <p:ph type="body" idx="1"/>
          </p:nvPr>
        </p:nvSpPr>
        <p:spPr>
          <a:xfrm>
            <a:off x="1676400" y="3016765"/>
            <a:ext cx="21031200" cy="8702679"/>
          </a:xfrm>
          <a:prstGeom prst="rect">
            <a:avLst/>
          </a:prstGeom>
        </p:spPr>
        <p:txBody>
          <a:bodyPr/>
          <a:lstStyle/>
          <a:p>
            <a:pPr marL="347472" indent="-347472" defTabSz="1389888">
              <a:lnSpc>
                <a:spcPct val="120000"/>
              </a:lnSpc>
              <a:spcBef>
                <a:spcPts val="1500"/>
              </a:spcBef>
              <a:defRPr sz="4200"/>
            </a:pPr>
            <a:r>
              <a:t>组织和完整性</a:t>
            </a:r>
          </a:p>
          <a:p>
            <a:pPr lvl="1" marL="694944" indent="-347472" defTabSz="1389888">
              <a:lnSpc>
                <a:spcPct val="120000"/>
              </a:lnSpc>
              <a:spcBef>
                <a:spcPts val="1500"/>
              </a:spcBef>
              <a:defRPr sz="4200"/>
            </a:pPr>
            <a:r>
              <a:t>内部交叉引用是否正确</a:t>
            </a:r>
          </a:p>
          <a:p>
            <a:pPr lvl="1" marL="694944" indent="-347472" defTabSz="1389888">
              <a:lnSpc>
                <a:spcPct val="120000"/>
              </a:lnSpc>
              <a:spcBef>
                <a:spcPts val="1500"/>
              </a:spcBef>
              <a:defRPr sz="4200"/>
            </a:pPr>
            <a:r>
              <a:t>文档章节、目录和题注是否符合规范</a:t>
            </a:r>
          </a:p>
          <a:p>
            <a:pPr lvl="1" marL="694944" indent="-347472" defTabSz="1389888">
              <a:lnSpc>
                <a:spcPct val="120000"/>
              </a:lnSpc>
              <a:spcBef>
                <a:spcPts val="1500"/>
              </a:spcBef>
              <a:defRPr sz="4200"/>
            </a:pPr>
            <a:r>
              <a:t>所有需求的编写在细节上是否都一致或合适</a:t>
            </a:r>
          </a:p>
          <a:p>
            <a:pPr lvl="1" marL="694944" indent="-347472" defTabSz="1389888">
              <a:lnSpc>
                <a:spcPct val="120000"/>
              </a:lnSpc>
              <a:spcBef>
                <a:spcPts val="1500"/>
              </a:spcBef>
              <a:defRPr sz="4200"/>
            </a:pPr>
            <a:r>
              <a:t>需求是否能为设计提供足够的基础</a:t>
            </a:r>
          </a:p>
          <a:p>
            <a:pPr lvl="1" marL="694944" indent="-347472" defTabSz="1389888">
              <a:lnSpc>
                <a:spcPct val="120000"/>
              </a:lnSpc>
              <a:spcBef>
                <a:spcPts val="1500"/>
              </a:spcBef>
              <a:defRPr sz="4200"/>
            </a:pPr>
            <a:r>
              <a:t>软件需求规格说明书中是否包括了所有用户或系统的需求</a:t>
            </a:r>
          </a:p>
          <a:p>
            <a:pPr lvl="1" marL="694944" indent="-347472" defTabSz="1389888">
              <a:lnSpc>
                <a:spcPct val="120000"/>
              </a:lnSpc>
              <a:spcBef>
                <a:spcPts val="1500"/>
              </a:spcBef>
              <a:defRPr sz="4200"/>
            </a:pPr>
            <a:r>
              <a:t>是否记录了所有可能的错误条件所产生的系统行为</a:t>
            </a:r>
          </a:p>
          <a:p>
            <a:pPr lvl="1" marL="694944" indent="-347472" defTabSz="1389888">
              <a:lnSpc>
                <a:spcPct val="120000"/>
              </a:lnSpc>
              <a:spcBef>
                <a:spcPts val="1500"/>
              </a:spcBef>
              <a:defRPr sz="4200"/>
            </a:pPr>
            <a:r>
              <a:t>是否描述了运行环境</a:t>
            </a:r>
          </a:p>
        </p:txBody>
      </p:sp>
      <p:sp>
        <p:nvSpPr>
          <p:cNvPr id="173" name="文本框 3"/>
          <p:cNvSpPr txBox="1"/>
          <p:nvPr/>
        </p:nvSpPr>
        <p:spPr>
          <a:xfrm>
            <a:off x="1012323" y="622568"/>
            <a:ext cx="6596379" cy="117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>
            <a:lvl1pPr algn="l" defTabSz="1828800">
              <a:defRPr b="1"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需求评审单初步设计</a:t>
            </a:r>
          </a:p>
        </p:txBody>
      </p:sp>
      <p:sp>
        <p:nvSpPr>
          <p:cNvPr id="174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