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97" r:id="rId3"/>
    <p:sldId id="282" r:id="rId4"/>
    <p:sldId id="29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93" r:id="rId16"/>
    <p:sldId id="267" r:id="rId17"/>
    <p:sldId id="268" r:id="rId18"/>
    <p:sldId id="269" r:id="rId19"/>
    <p:sldId id="270" r:id="rId20"/>
    <p:sldId id="294" r:id="rId21"/>
    <p:sldId id="295" r:id="rId22"/>
    <p:sldId id="271" r:id="rId23"/>
    <p:sldId id="272" r:id="rId24"/>
    <p:sldId id="296" r:id="rId25"/>
    <p:sldId id="274" r:id="rId26"/>
    <p:sldId id="275" r:id="rId27"/>
    <p:sldId id="276" r:id="rId28"/>
    <p:sldId id="277" r:id="rId29"/>
    <p:sldId id="278" r:id="rId30"/>
    <p:sldId id="279" r:id="rId31"/>
    <p:sldId id="281" r:id="rId32"/>
    <p:sldId id="299" r:id="rId33"/>
    <p:sldId id="280" r:id="rId34"/>
    <p:sldId id="284" r:id="rId35"/>
    <p:sldId id="286" r:id="rId36"/>
    <p:sldId id="285" r:id="rId37"/>
    <p:sldId id="287" r:id="rId38"/>
    <p:sldId id="288" r:id="rId39"/>
    <p:sldId id="290" r:id="rId40"/>
    <p:sldId id="289" r:id="rId41"/>
    <p:sldId id="291" r:id="rId42"/>
    <p:sldId id="300" r:id="rId43"/>
    <p:sldId id="292" r:id="rId44"/>
    <p:sldId id="273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2C550904-25F8-4129-BF12-72CE470DD145}">
          <p14:sldIdLst>
            <p14:sldId id="256"/>
          </p14:sldIdLst>
        </p14:section>
        <p14:section name="本周计划" id="{F705D56A-2285-4F25-A8B7-642B8B8C4F0D}">
          <p14:sldIdLst>
            <p14:sldId id="297"/>
            <p14:sldId id="282"/>
          </p14:sldIdLst>
        </p14:section>
        <p14:section name="需求说明" id="{B80C059F-250D-40CF-8DCE-5B5EA0C8207F}">
          <p14:sldIdLst>
            <p14:sldId id="29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93"/>
            <p14:sldId id="267"/>
            <p14:sldId id="268"/>
            <p14:sldId id="269"/>
            <p14:sldId id="270"/>
            <p14:sldId id="294"/>
            <p14:sldId id="295"/>
            <p14:sldId id="271"/>
            <p14:sldId id="272"/>
            <p14:sldId id="296"/>
            <p14:sldId id="274"/>
            <p14:sldId id="275"/>
            <p14:sldId id="276"/>
            <p14:sldId id="277"/>
            <p14:sldId id="278"/>
            <p14:sldId id="279"/>
            <p14:sldId id="281"/>
          </p14:sldIdLst>
        </p14:section>
        <p14:section name="实验6-8" id="{C3F75250-579A-4C17-8D2D-0A0DD8DCDC3E}">
          <p14:sldIdLst>
            <p14:sldId id="299"/>
            <p14:sldId id="280"/>
            <p14:sldId id="284"/>
            <p14:sldId id="286"/>
            <p14:sldId id="285"/>
            <p14:sldId id="287"/>
            <p14:sldId id="288"/>
            <p14:sldId id="290"/>
            <p14:sldId id="289"/>
            <p14:sldId id="291"/>
          </p14:sldIdLst>
        </p14:section>
        <p14:section name="下周计划" id="{B1E2880E-AB37-4E94-8471-751E6F375064}">
          <p14:sldIdLst>
            <p14:sldId id="300"/>
            <p14:sldId id="292"/>
          </p14:sldIdLst>
        </p14:section>
        <p14:section name="结尾" id="{ED52B8A6-5D60-461F-8623-EEB6F341DC06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AF648-DA6C-43F7-B988-685985AB7961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854E5-671E-43FD-A981-A2E6D063B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82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一周任务总结与下周计划</a:t>
            </a:r>
            <a:endParaRPr lang="en-US" altLang="zh-CN" dirty="0"/>
          </a:p>
          <a:p>
            <a:r>
              <a:rPr lang="zh-CN" altLang="en-US" dirty="0"/>
              <a:t>实时进行进展交流</a:t>
            </a:r>
            <a:endParaRPr lang="en-US" altLang="zh-CN" dirty="0"/>
          </a:p>
          <a:p>
            <a:r>
              <a:rPr lang="zh-CN" altLang="en-US" dirty="0"/>
              <a:t>两人一组的形式，降低人员之间的协商成本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854E5-671E-43FD-A981-A2E6D063BAC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80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854E5-671E-43FD-A981-A2E6D063BAC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938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35504-4C8A-42E6-B5EB-D44955130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0D6180-0296-42E8-93AA-846463A7D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849EA-82DB-47EA-B9E3-B9B497E4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5688-08E2-4240-9DA3-345C38B99645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815D19-BA57-4C2F-8D43-4FED0659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E23FB3-74DF-4CB5-BAC7-2F041C25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BD6E-DF93-47CD-B344-6B087E12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03A87-B031-47E6-BE08-88D85B9F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BFFE0E-126F-4884-B128-C8270AE02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F8AFED-67AC-4408-B9A5-D1975173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5688-08E2-4240-9DA3-345C38B99645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C97C7-EA97-4B14-B744-6F7348F8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043B94-69C6-44E7-A5C8-DECBB42A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BD6E-DF93-47CD-B344-6B087E12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64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81AB5F-1B80-4EF2-A5DB-69759643E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F68DFF-3E02-4201-8C19-0F23B018F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D6CC0E-0A95-423D-AA99-06989ACD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5688-08E2-4240-9DA3-345C38B99645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45387-365F-497D-B513-8ED12E96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D481B-6C85-4C5D-92E3-3D1F901C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BD6E-DF93-47CD-B344-6B087E12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69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87FCB-C303-43F5-9D51-840D7C8B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AD3A3-64F5-4783-B433-94B139131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80163-2D74-4692-88CD-A92F4786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5688-08E2-4240-9DA3-345C38B99645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F3D8D-69BA-4944-BDF0-DD1E8F3A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84849-27D9-4FFB-BC72-3F3E2895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BD6E-DF93-47CD-B344-6B087E12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9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DE2C3-EE68-48A9-924A-DE642A06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5A5AD-FBE0-409D-AF5A-E9101A33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6F277-8D83-4D56-9E09-1A78B3C8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5688-08E2-4240-9DA3-345C38B99645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B0A5D6-8690-43AA-88B2-9582D6DE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585623-F549-453C-A237-384FA4B0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BD6E-DF93-47CD-B344-6B087E12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29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78603-BA88-4173-9BA5-22864932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8306F-3718-478E-985E-1D2F55A80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FFDEF7-1653-4AB4-B26F-043F68DFF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14184F-6ADE-4F91-808A-80742327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5688-08E2-4240-9DA3-345C38B99645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8904F6-F046-43EC-BB87-001CDE74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BFCF58-679E-441B-A41B-FE2D5492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BD6E-DF93-47CD-B344-6B087E12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06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88604-8759-430C-A460-C4577C57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B00E76-B855-4803-AC3D-E380B60DD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6876A1-381E-4F0B-80FB-7DB69A5C0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36E889-5848-451D-BCDA-7920C2909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BEFE2B-94F5-4DE3-8C97-357CB37B8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203F8A-E4F3-45A9-8891-5031792F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5688-08E2-4240-9DA3-345C38B99645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3D3E0B-522E-4DE4-A211-8DD74A37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14BAD5-3FC4-4EE5-A5C7-89A01892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BD6E-DF93-47CD-B344-6B087E12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15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526D5-3AA2-4BD4-9C19-F8D5CF1A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A1CB53-D388-4B31-8FA8-67409BE3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5688-08E2-4240-9DA3-345C38B99645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D7181B-3192-4E7C-9492-4A55E221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4F269F-41AB-445D-877C-F3AEF810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BD6E-DF93-47CD-B344-6B087E12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36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68B7B6-1C4B-4C24-863B-EB7C0EDB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5688-08E2-4240-9DA3-345C38B99645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FD543E-58E7-4ED5-9756-6E30357F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254C16-6AFB-4B61-A459-1C8F0D01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BD6E-DF93-47CD-B344-6B087E12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77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C28F1-505E-4E20-A0F7-B12E43BE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D27D7-B87E-45FD-BC63-3CA7C859A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C3AD14-9F4E-4FB9-B214-A0E241810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BB8B43-08D7-4F15-84B6-5A87AC0E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5688-08E2-4240-9DA3-345C38B99645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44E9BB-092B-40D5-89BC-A364D027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CFF1B0-6C14-430E-AB90-CBD5BBA3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BD6E-DF93-47CD-B344-6B087E12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53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94164-4BB4-4D98-A8A4-5F5A7EE7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E7827F-5638-4786-9474-5C5C7D8CA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94736C-8F39-4A49-8A6F-5BCB59632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AF5118-4C26-48A1-BB23-F1E38223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5688-08E2-4240-9DA3-345C38B99645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DBDEDF-846A-406E-91D2-46E40F37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69E899-1A7A-4F97-82E3-2FDED4D5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BD6E-DF93-47CD-B344-6B087E12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23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9DB8D6-CAB9-4FE4-8FE7-9330BC3F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1A582-411D-433A-A672-F5253BB2A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C3A21-35E5-40C7-A245-EBEB169FA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65688-08E2-4240-9DA3-345C38B99645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B5D74-2E37-4572-A6FA-35CF1B36D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1037A-C302-4F9D-963C-1BC1C1FE6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4BD6E-DF93-47CD-B344-6B087E12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41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red.org/docs/" TargetMode="External"/><Relationship Id="rId2" Type="http://schemas.openxmlformats.org/officeDocument/2006/relationships/hyperlink" Target="https://nodere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.feishu.cn/document/ukTMukTMukTM/uITNz4iM1MjLyUzM" TargetMode="External"/><Relationship Id="rId5" Type="http://schemas.openxmlformats.org/officeDocument/2006/relationships/hyperlink" Target="https://ding-doc.dingtalk.com/doc#/serverapi3/rg1occ" TargetMode="External"/><Relationship Id="rId4" Type="http://schemas.openxmlformats.org/officeDocument/2006/relationships/hyperlink" Target="https://nodejs.org/en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841A2-24C2-4B1C-A66E-37A0662D6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76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</a:rPr>
              <a:t>基于</a:t>
            </a:r>
            <a:r>
              <a:rPr lang="en-US" altLang="zh-CN" dirty="0">
                <a:latin typeface="+mn-ea"/>
              </a:rPr>
              <a:t>Node-RED</a:t>
            </a:r>
            <a:r>
              <a:rPr lang="zh-CN" altLang="en-US" dirty="0">
                <a:latin typeface="+mn-ea"/>
              </a:rPr>
              <a:t>的</a:t>
            </a:r>
            <a:br>
              <a:rPr lang="en-US" altLang="zh-CN" dirty="0">
                <a:latin typeface="+mn-ea"/>
              </a:rPr>
            </a:br>
            <a:r>
              <a:rPr lang="zh-CN" altLang="en-US" dirty="0">
                <a:latin typeface="+mn-ea"/>
              </a:rPr>
              <a:t>消息聚集和图形可视化拓展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0C7623-95D0-4D35-9B0F-5304BCED8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5281" y="5673012"/>
            <a:ext cx="8236085" cy="815237"/>
          </a:xfrm>
        </p:spPr>
        <p:txBody>
          <a:bodyPr>
            <a:normAutofit/>
          </a:bodyPr>
          <a:lstStyle/>
          <a:p>
            <a:r>
              <a:rPr lang="zh-CN" altLang="en-US" dirty="0"/>
              <a:t>软件综合实验 </a:t>
            </a:r>
            <a:r>
              <a:rPr lang="en-US" altLang="zh-CN" dirty="0"/>
              <a:t>I</a:t>
            </a:r>
            <a:r>
              <a:rPr lang="zh-CN" altLang="en-US" dirty="0"/>
              <a:t>组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143159-BE73-4369-9B8E-F7D59DB8E89A}"/>
              </a:ext>
            </a:extLst>
          </p:cNvPr>
          <p:cNvCxnSpPr/>
          <p:nvPr/>
        </p:nvCxnSpPr>
        <p:spPr>
          <a:xfrm>
            <a:off x="0" y="3252182"/>
            <a:ext cx="12192000" cy="0"/>
          </a:xfrm>
          <a:prstGeom prst="line">
            <a:avLst/>
          </a:prstGeom>
          <a:ln w="889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副标题 2">
            <a:extLst>
              <a:ext uri="{FF2B5EF4-FFF2-40B4-BE49-F238E27FC236}">
                <a16:creationId xmlns:a16="http://schemas.microsoft.com/office/drawing/2014/main" id="{010870E4-3BF4-49AE-A5FD-5A75D0764761}"/>
              </a:ext>
            </a:extLst>
          </p:cNvPr>
          <p:cNvSpPr txBox="1">
            <a:spLocks/>
          </p:cNvSpPr>
          <p:nvPr/>
        </p:nvSpPr>
        <p:spPr>
          <a:xfrm>
            <a:off x="1101012" y="3811095"/>
            <a:ext cx="10021740" cy="1631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latin typeface="+mn-ea"/>
              </a:rPr>
              <a:t>需求说明</a:t>
            </a:r>
            <a:r>
              <a:rPr lang="en-US" altLang="zh-CN" sz="4000" dirty="0">
                <a:latin typeface="+mn-ea"/>
              </a:rPr>
              <a:t>&amp;</a:t>
            </a:r>
            <a:r>
              <a:rPr lang="zh-CN" altLang="en-US" sz="4000" dirty="0">
                <a:latin typeface="+mn-ea"/>
              </a:rPr>
              <a:t>实验</a:t>
            </a:r>
            <a:r>
              <a:rPr lang="en-US" altLang="zh-CN" sz="4000" dirty="0">
                <a:latin typeface="+mn-ea"/>
              </a:rPr>
              <a:t>6-8</a:t>
            </a:r>
            <a:endParaRPr lang="zh-CN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642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D85908-4DBC-486B-962A-1215B3DE2D58}"/>
              </a:ext>
            </a:extLst>
          </p:cNvPr>
          <p:cNvSpPr txBox="1"/>
          <p:nvPr/>
        </p:nvSpPr>
        <p:spPr>
          <a:xfrm>
            <a:off x="460442" y="311285"/>
            <a:ext cx="2436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概述 用户特点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41D4EA-DF81-419A-8945-0C10F857633C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4FF96B7-64B1-46AD-9CB3-1AC4C338400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无专业经验，有较低代码能力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国内的</a:t>
            </a:r>
            <a:r>
              <a:rPr lang="en-US" altLang="zh-CN" dirty="0"/>
              <a:t>Node-RED</a:t>
            </a:r>
            <a:r>
              <a:rPr lang="zh-CN" altLang="en-US" dirty="0"/>
              <a:t>爱好者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有在工作软件上使用消息聚集的需求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内容占位符 2"/>
          <p:cNvSpPr txBox="1">
            <a:spLocks noGrp="1"/>
          </p:cNvSpPr>
          <p:nvPr>
            <p:ph type="body" idx="1"/>
          </p:nvPr>
        </p:nvSpPr>
        <p:spPr>
          <a:xfrm>
            <a:off x="403654" y="1474573"/>
            <a:ext cx="11384692" cy="5018302"/>
          </a:xfrm>
          <a:prstGeom prst="rect">
            <a:avLst/>
          </a:prstGeom>
        </p:spPr>
        <p:txBody>
          <a:bodyPr/>
          <a:lstStyle/>
          <a:p>
            <a:pPr marL="221742" indent="-221742" defTabSz="886968">
              <a:lnSpc>
                <a:spcPct val="135000"/>
              </a:lnSpc>
              <a:spcBef>
                <a:spcPts val="900"/>
              </a:spcBef>
              <a:defRPr sz="2619"/>
            </a:pPr>
            <a:r>
              <a:rPr dirty="0"/>
              <a:t>仅提供相对直观可用的消息聚集功能和图表绘制功能。并不保证拓展包中的节点包括开放平台中所有的API。同时也不保证包含所有的常见图表类型</a:t>
            </a:r>
            <a:endParaRPr sz="2231" dirty="0"/>
          </a:p>
          <a:p>
            <a:pPr marL="221742" indent="-221742" defTabSz="886968">
              <a:lnSpc>
                <a:spcPct val="135000"/>
              </a:lnSpc>
              <a:spcBef>
                <a:spcPts val="900"/>
              </a:spcBef>
              <a:defRPr sz="2619"/>
            </a:pPr>
            <a:r>
              <a:rPr dirty="0" err="1"/>
              <a:t>节点间交换的消息应该是常见的Node.js对象，不应使用过于特殊或复杂的对象类型。并尽可能使用可以JSON编码的对象类型</a:t>
            </a:r>
            <a:r>
              <a:rPr dirty="0"/>
              <a:t>。</a:t>
            </a:r>
            <a:endParaRPr sz="2231" dirty="0"/>
          </a:p>
          <a:p>
            <a:pPr marL="221742" indent="-221742" defTabSz="886968">
              <a:lnSpc>
                <a:spcPct val="135000"/>
              </a:lnSpc>
              <a:spcBef>
                <a:spcPts val="900"/>
              </a:spcBef>
              <a:defRPr sz="2619"/>
            </a:pPr>
            <a:r>
              <a:rPr dirty="0"/>
              <a:t>出于复杂度和Node-RED编程模型的考虑。不保证节点的状态可以持久化保存在磁盘上。用户如有需要可以使用Node-RED中数据库相关的节点，自行进行持久化设计。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289C07-401A-4E0C-83D0-C3D3C5D1D99A}"/>
              </a:ext>
            </a:extLst>
          </p:cNvPr>
          <p:cNvSpPr txBox="1"/>
          <p:nvPr/>
        </p:nvSpPr>
        <p:spPr>
          <a:xfrm>
            <a:off x="460442" y="311285"/>
            <a:ext cx="2795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概述 前提和约束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6B3B0DA-41AE-48B7-91B9-B49CF2FC5E2A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内容占位符 2"/>
          <p:cNvSpPr txBox="1">
            <a:spLocks noGrp="1"/>
          </p:cNvSpPr>
          <p:nvPr>
            <p:ph type="body" idx="1"/>
          </p:nvPr>
        </p:nvSpPr>
        <p:spPr>
          <a:xfrm>
            <a:off x="838200" y="13684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lnSpc>
                <a:spcPct val="135000"/>
              </a:lnSpc>
              <a:spcBef>
                <a:spcPts val="900"/>
              </a:spcBef>
              <a:defRPr sz="2400"/>
            </a:pPr>
            <a:r>
              <a:rPr dirty="0" err="1"/>
              <a:t>实现Node-RED本土化消息聚集拓展</a:t>
            </a:r>
            <a:endParaRPr dirty="0"/>
          </a:p>
          <a:p>
            <a:pPr marL="0" lvl="1" indent="438911" defTabSz="877823">
              <a:lnSpc>
                <a:spcPct val="135000"/>
              </a:lnSpc>
              <a:spcBef>
                <a:spcPts val="400"/>
              </a:spcBef>
              <a:buSzTx/>
              <a:buNone/>
              <a:defRPr sz="2112"/>
            </a:pPr>
            <a:r>
              <a:rPr dirty="0"/>
              <a:t>基于Node-RED平台，以及国内本土办公软件如飞书、钉钉等的开发平台官方文档，开发消息聚集拓展包，打通Node-RED在本土使用的壁垒，方便国内物联网开发人员的使用。</a:t>
            </a:r>
          </a:p>
          <a:p>
            <a:pPr marL="219455" indent="-219455" defTabSz="877823">
              <a:lnSpc>
                <a:spcPct val="135000"/>
              </a:lnSpc>
              <a:spcBef>
                <a:spcPts val="900"/>
              </a:spcBef>
              <a:defRPr sz="2400"/>
            </a:pPr>
            <a:r>
              <a:rPr dirty="0" err="1"/>
              <a:t>实现Node-RED可视化拓展</a:t>
            </a:r>
            <a:endParaRPr dirty="0"/>
          </a:p>
          <a:p>
            <a:pPr marL="0" lvl="1" indent="438911" defTabSz="877823">
              <a:lnSpc>
                <a:spcPct val="135000"/>
              </a:lnSpc>
              <a:spcBef>
                <a:spcPts val="400"/>
              </a:spcBef>
              <a:buSzTx/>
              <a:buNone/>
              <a:defRPr sz="2112"/>
            </a:pPr>
            <a:r>
              <a:rPr dirty="0"/>
              <a:t>基于Node-RED平台，开发用于可视化数据的图表绘制拓展包和基于Markdown的模板渲染拓展包，填补Node-RED当前在数据可视化方面的空白，帮助快速解读在Node-RED平台中产生的数据。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E1750E-3895-4C19-B8A9-B34DE2F23D2F}"/>
              </a:ext>
            </a:extLst>
          </p:cNvPr>
          <p:cNvSpPr txBox="1"/>
          <p:nvPr/>
        </p:nvSpPr>
        <p:spPr>
          <a:xfrm>
            <a:off x="460442" y="311285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需求分析 业务需求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794BA7-FEC5-42F9-B766-2A188B7F9A75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内容占位符 4" descr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956" y="1558871"/>
            <a:ext cx="6712086" cy="470324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0C8E836-367A-4A5F-9ADB-4F53D9126943}"/>
              </a:ext>
            </a:extLst>
          </p:cNvPr>
          <p:cNvSpPr txBox="1"/>
          <p:nvPr/>
        </p:nvSpPr>
        <p:spPr>
          <a:xfrm>
            <a:off x="460442" y="311285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需求分析 功能需求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FF48837-146E-4162-A778-B9F8B34EE5E4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表格"/>
          <p:cNvGraphicFramePr/>
          <p:nvPr>
            <p:extLst>
              <p:ext uri="{D42A27DB-BD31-4B8C-83A1-F6EECF244321}">
                <p14:modId xmlns:p14="http://schemas.microsoft.com/office/powerpoint/2010/main" val="2942331073"/>
              </p:ext>
            </p:extLst>
          </p:nvPr>
        </p:nvGraphicFramePr>
        <p:xfrm>
          <a:off x="699796" y="1152823"/>
          <a:ext cx="10564456" cy="5242816"/>
        </p:xfrm>
        <a:graphic>
          <a:graphicData uri="http://schemas.openxmlformats.org/drawingml/2006/table">
            <a:tbl>
              <a:tblPr bandRow="1"/>
              <a:tblGrid>
                <a:gridCol w="199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4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109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/>
                        <a:t>Use Case Name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/>
                        <a:t>Use Case ID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/>
                        <a:t>Brief Description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/>
                        <a:t>Primary Actor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929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 err="1"/>
                        <a:t>创建流程</a:t>
                      </a:r>
                      <a:endParaRPr sz="1200" dirty="0"/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/>
                        <a:t>UC001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/>
                        <a:t>该用例描述用户在Node-RED工具中使用交互式面板创建流程的过程。一个流程由若干个节点组成，节点之间由连线表示数据依赖关系（即一个节点的输出是另外一个节点的输入）。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869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安装拓展包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/>
                        <a:t>UC002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 err="1"/>
                        <a:t>该用例描述用户在Node-RED中安装来自开源社区的拓展包，为工具添加具有更多功能的节点的过程。拓展包以npm</a:t>
                      </a:r>
                      <a:r>
                        <a:rPr sz="1200" dirty="0"/>
                        <a:t> package的形式保存在npm的仓库中，包含了若干节点的HTML和JavaScript文件，安装之后节点会出现在网页的节点面板中供用户使用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3869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部署流程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UC003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该用例描述了用户在创建或者修改流程之后，将流程部署到Node-RED服务端环境中的过程。流程在网页端的创建只是对其的定义，还需要部署到服务端环境中以实例化流程以及其中的节点，这时节点才会监听事件发生并触发流程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0F2133BA-22DF-4AA0-A91A-CABF5382A4E9}"/>
              </a:ext>
            </a:extLst>
          </p:cNvPr>
          <p:cNvSpPr txBox="1"/>
          <p:nvPr/>
        </p:nvSpPr>
        <p:spPr>
          <a:xfrm>
            <a:off x="460442" y="311285"/>
            <a:ext cx="315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示例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FDF0C48-920C-44CF-B321-2C313AE8516F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D3B94DE-5305-4154-89AE-D5BC57252F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9462" y="1507394"/>
          <a:ext cx="10579100" cy="3843212"/>
        </p:xfrm>
        <a:graphic>
          <a:graphicData uri="http://schemas.openxmlformats.org/drawingml/2006/table">
            <a:tbl>
              <a:tblPr bandRow="1"/>
              <a:tblGrid>
                <a:gridCol w="1993900">
                  <a:extLst>
                    <a:ext uri="{9D8B030D-6E8A-4147-A177-3AD203B41FA5}">
                      <a16:colId xmlns:a16="http://schemas.microsoft.com/office/drawing/2014/main" val="3662829107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351631073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1630072519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370992945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lang="en-US" altLang="zh-CN" sz="1200" dirty="0"/>
                        <a:t>Use Case Name</a:t>
                      </a:r>
                      <a:endParaRPr sz="1200" dirty="0"/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 cap="flat" cmpd="sng" algn="ctr">
                      <a:solidFill>
                        <a:srgbClr val="E3E5EA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lang="en-US" altLang="zh-CN" sz="1200" dirty="0"/>
                        <a:t>Use case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ID</a:t>
                      </a:r>
                    </a:p>
                  </a:txBody>
                  <a:tcPr marL="12700" marR="12700" marT="12700" marB="12700" horzOverflow="overflow">
                    <a:lnL w="12700" cap="flat" cmpd="sng" algn="ctr">
                      <a:solidFill>
                        <a:srgbClr val="E3E5EA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5EA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zh-CN" sz="1200" dirty="0"/>
                        <a:t>Brief Description</a:t>
                      </a:r>
                    </a:p>
                  </a:txBody>
                  <a:tcPr marL="12700" marR="12700" marT="12700" marB="12700" horzOverflow="overflow">
                    <a:lnL w="12700" cap="flat" cmpd="sng" algn="ctr">
                      <a:solidFill>
                        <a:srgbClr val="E3E5EA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5EA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zh-CN" sz="1200" dirty="0"/>
                        <a:t>Primary Actor</a:t>
                      </a:r>
                    </a:p>
                  </a:txBody>
                  <a:tcPr marL="12700" marR="12700" marT="12700" marB="12700" horzOverflow="overflow">
                    <a:lnL w="12700" cap="flat" cmpd="sng" algn="ctr">
                      <a:solidFill>
                        <a:srgbClr val="E3E5EA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9715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 err="1"/>
                        <a:t>触发事件</a:t>
                      </a:r>
                      <a:endParaRPr sz="1200" dirty="0"/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 cap="flat" cmpd="sng" algn="ctr">
                      <a:solidFill>
                        <a:srgbClr val="E3E5EA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/>
                        <a:t>UC004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 cap="flat" cmpd="sng" algn="ctr">
                      <a:solidFill>
                        <a:srgbClr val="E3E5EA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/>
                        <a:t>该用例描述了用户在部署流程后，通过手动触发流程中的输入节点进而触发流程的执行的过程。流程的输入节点不仅可以是各种来自网络或者系统的事件，也可以由用户手动触发来完成特定操作或者用于测试功能等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 cap="flat" cmpd="sng" algn="ctr">
                      <a:solidFill>
                        <a:srgbClr val="E3E5EA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 cap="flat" cmpd="sng" algn="ctr">
                      <a:solidFill>
                        <a:srgbClr val="E3E5EA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14606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 err="1"/>
                        <a:t>监控流程</a:t>
                      </a:r>
                      <a:endParaRPr sz="1200" dirty="0"/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UC005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/>
                        <a:t>该用例描述了用户在部署流程后，为获取流程被触发执行而进行流程监控的过程。监控流程主要通过debug节点，将debug节点连接在需要查看执行信息的节点之后，即可将前继节点的输出消息反馈给网页端进行查看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74068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0F5D8D1-C567-4329-B311-38E4D471955C}"/>
              </a:ext>
            </a:extLst>
          </p:cNvPr>
          <p:cNvSpPr txBox="1"/>
          <p:nvPr/>
        </p:nvSpPr>
        <p:spPr>
          <a:xfrm>
            <a:off x="460442" y="311285"/>
            <a:ext cx="315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示例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D6A4531-F39C-4838-BF55-CE14CB341C85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338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表格"/>
          <p:cNvGraphicFramePr/>
          <p:nvPr>
            <p:extLst/>
          </p:nvPr>
        </p:nvGraphicFramePr>
        <p:xfrm>
          <a:off x="1079500" y="78164"/>
          <a:ext cx="10033000" cy="6701672"/>
        </p:xfrm>
        <a:graphic>
          <a:graphicData uri="http://schemas.openxmlformats.org/drawingml/2006/table">
            <a:tbl>
              <a:tblPr bandRow="1"/>
              <a:tblGrid>
                <a:gridCol w="257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Use Case ID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UC001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Use Case Name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创建流程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Brief Description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该用例描述用户在Node-RED工具中使用交互式面板创建流程的过程。一个流程由若干个节点组成，节点之间由连线表示数据依赖关系（即一个节点的输出是另外一个节点的输入）。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Precondition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Node-RED网页端处于运行状态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Primary Actor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Secondary Actors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无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Dependency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无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Generalization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无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 rowSpan="7"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Basic Flow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Step 1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用户点击菜单栏中的“创建流程”按钮，显示新的流程面板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Step 2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用户从节点面板中拖动节点到流程面板以添加新的节点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Step 3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用户双击节点，显示节点配置面板，对参数配置进行调整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Step 4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重复step 2、step 3若干次之后，用户将所需的所有节点添加并配置完成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Step 5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用户将一个节点的输入/输出点通过拖拽连线连接至其他节点的输出/输入点，表示节点之间数据依赖关系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Step 6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重复step 5若干次之后，用户完成了所需要的节点功能组织，即完成流程的创建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Postcondition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流程以JSON数据格式保存在前端的JavaScript程序中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Specific Alternative Flows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无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Global Alternative Flows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无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Bounded Alternative Flows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/>
                        <a:t>无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2" y="1690688"/>
            <a:ext cx="11674637" cy="468579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F842C52-57DC-423D-80B5-75A774AFAF7B}"/>
              </a:ext>
            </a:extLst>
          </p:cNvPr>
          <p:cNvSpPr txBox="1"/>
          <p:nvPr/>
        </p:nvSpPr>
        <p:spPr>
          <a:xfrm>
            <a:off x="460442" y="311285"/>
            <a:ext cx="315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需求分析 拓展需求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C46D242-5205-4947-9A8F-2D6B6BEF30CD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表格"/>
          <p:cNvGraphicFramePr/>
          <p:nvPr>
            <p:extLst/>
          </p:nvPr>
        </p:nvGraphicFramePr>
        <p:xfrm>
          <a:off x="812800" y="433764"/>
          <a:ext cx="10566400" cy="5990472"/>
        </p:xfrm>
        <a:graphic>
          <a:graphicData uri="http://schemas.openxmlformats.org/drawingml/2006/table">
            <a:tbl>
              <a:tblPr bandRow="1"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7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3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Use Case Name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Use Case ID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Brief Description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Primary Actor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 dirty="0" err="1"/>
                        <a:t>创建飞书配置节点</a:t>
                      </a:r>
                      <a:endParaRPr sz="1200" b="1" dirty="0"/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UC006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该用例描述了用户在编辑器中添加飞书配置节点并进行配置。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 dirty="0" err="1"/>
                        <a:t>创建飞书获得群列表节点</a:t>
                      </a:r>
                      <a:endParaRPr sz="1200" b="1" dirty="0"/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UC007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该用例描述了用户在编辑器中添加飞书获取群列表节点并进行配置。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 dirty="0" err="1"/>
                        <a:t>创建飞书获得群信息节点</a:t>
                      </a:r>
                      <a:endParaRPr sz="1200" b="1" dirty="0"/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 dirty="0"/>
                        <a:t>UC008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该用例描述了用户在编辑器中添加飞书获取群信息节点并进行配置。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 dirty="0" err="1"/>
                        <a:t>创建飞书获取文件节点</a:t>
                      </a:r>
                      <a:endParaRPr sz="1200" b="1" dirty="0"/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 dirty="0"/>
                        <a:t>UC009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该用例描述了用户在编辑器中添加飞书获取文件节点并进行配置。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创建飞书接收消息节点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 dirty="0"/>
                        <a:t>UC010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 dirty="0" err="1"/>
                        <a:t>该用例描述了用户在编辑器中添加飞书接收信息节点并进行配置</a:t>
                      </a:r>
                      <a:r>
                        <a:rPr sz="1200" b="1" dirty="0"/>
                        <a:t>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创建飞书上传图片节点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UC011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 dirty="0" err="1"/>
                        <a:t>该用例描述了用户在编辑器中添加飞书上传图片节点并进行配置</a:t>
                      </a:r>
                      <a:r>
                        <a:rPr sz="1200" b="1" dirty="0"/>
                        <a:t>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创建飞书获取图片节点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UC012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 dirty="0" err="1"/>
                        <a:t>该用例描述了用户在编辑器中添加飞书获取图片节点并进行配置</a:t>
                      </a:r>
                      <a:r>
                        <a:rPr sz="1200" b="1" dirty="0"/>
                        <a:t>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创建飞书目标节点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UC013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 dirty="0" err="1"/>
                        <a:t>该用例描述了用户在编辑器中添加飞书目标节点并进行配置</a:t>
                      </a:r>
                      <a:r>
                        <a:rPr sz="1200" b="1" dirty="0"/>
                        <a:t>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创建飞书添加目标节点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UC014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 dirty="0" err="1"/>
                        <a:t>该用例描述了用户在编辑器中添加飞书添加目标节点并进行配置</a:t>
                      </a:r>
                      <a:r>
                        <a:rPr sz="1200" b="1" dirty="0"/>
                        <a:t>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创建飞书删除目标节点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UC015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 dirty="0" err="1"/>
                        <a:t>该用例描述了用户在编辑器中添加飞书删除目标节点并进行配置</a:t>
                      </a:r>
                      <a:r>
                        <a:rPr sz="1200" b="1" dirty="0"/>
                        <a:t>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创建飞书发送消息节点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UC016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 dirty="0" err="1"/>
                        <a:t>该用例描述了用户在编辑器中添加飞书发送消息节点并进行配置</a:t>
                      </a:r>
                      <a:r>
                        <a:rPr sz="1200" b="1" dirty="0"/>
                        <a:t>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创建钉钉配置节点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UC017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 dirty="0" err="1"/>
                        <a:t>该用例描述了用户在编辑器中添加钉钉配置节点并进行配置</a:t>
                      </a:r>
                      <a:r>
                        <a:rPr sz="1200" b="1" dirty="0"/>
                        <a:t>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 dirty="0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创建钉钉上传图片节点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UC018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该用例描述了用户在编辑器中添加钉钉上传图片节点并进行配置。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 dirty="0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创建钉钉发送消息节点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UC019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该用例描述了用户在编辑器中添加钉钉发送消息节点并进行配置。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 dirty="0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创建钉钉接收消息节点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UC020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该用例描述了用户在编辑器中添加钉钉接收信息节点并进行配置。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 dirty="0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 err="1"/>
                        <a:t>创建并配置图</a:t>
                      </a:r>
                      <a:r>
                        <a:rPr lang="zh-CN" altLang="en-US" sz="1200" dirty="0"/>
                        <a:t>表</a:t>
                      </a:r>
                      <a:r>
                        <a:rPr sz="1200" dirty="0" err="1"/>
                        <a:t>渲染节点</a:t>
                      </a:r>
                      <a:endParaRPr sz="1200" dirty="0"/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UC021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该用例描述了用户在编辑器中添加图表渲染节点并进行配置。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创建并配置富文本节点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UC022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该用例描述了用户在编辑器中添加富文本节点并进行配置。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表格"/>
          <p:cNvGraphicFramePr/>
          <p:nvPr>
            <p:extLst/>
          </p:nvPr>
        </p:nvGraphicFramePr>
        <p:xfrm>
          <a:off x="1035050" y="766568"/>
          <a:ext cx="10121900" cy="5324864"/>
        </p:xfrm>
        <a:graphic>
          <a:graphicData uri="http://schemas.openxmlformats.org/drawingml/2006/table">
            <a:tbl>
              <a:tblPr bandRow="1"/>
              <a:tblGrid>
                <a:gridCol w="265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Use Case ID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/>
                        <a:t>UC006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/>
                        <a:t>Use Case Name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创建飞书配置节点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Brief Description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该用例描述了用户在编辑器中添加飞书配置节点并进行配置。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Precondition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Node-RED网页端、服务端处于运行状态。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Primary Actor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Secondary Actors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/>
                        <a:t>无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Dependency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无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Generalization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无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 rowSpan="5"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Basic Flow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Step 1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用户打开编辑器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Step 2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用户从编辑器中拖放飞书配置节点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Step 3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用户打开配置页面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Step 4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用户配置飞书配置节点的AppID 和 AppSecret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Postcondition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当节点被部署时，连接飞书API并定时刷新tenant token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Specific Alternative Flows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无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Global Alternative Flows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无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Bounded Alternative Flows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/>
                        <a:t>无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FC4FAC9-7221-4622-9120-EE1DF7CD7A9F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E9BBB84-062E-453B-9A9E-C8339F8F77E0}"/>
              </a:ext>
            </a:extLst>
          </p:cNvPr>
          <p:cNvSpPr txBox="1"/>
          <p:nvPr/>
        </p:nvSpPr>
        <p:spPr>
          <a:xfrm>
            <a:off x="460442" y="31128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DE5A76-9EA3-4DF2-9A94-EDA3F08DB667}"/>
              </a:ext>
            </a:extLst>
          </p:cNvPr>
          <p:cNvSpPr txBox="1"/>
          <p:nvPr/>
        </p:nvSpPr>
        <p:spPr>
          <a:xfrm>
            <a:off x="1052208" y="1342436"/>
            <a:ext cx="10087583" cy="294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</a:t>
            </a:r>
            <a:r>
              <a:rPr lang="zh-CN" altLang="en-US" sz="2400" b="1" dirty="0"/>
              <a:t>本周计划</a:t>
            </a:r>
            <a:endParaRPr lang="en-US" altLang="zh-CN" sz="2400" b="1" dirty="0"/>
          </a:p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需求说明</a:t>
            </a:r>
            <a:endParaRPr lang="en-US" altLang="zh-CN" sz="2400" dirty="0"/>
          </a:p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实验</a:t>
            </a:r>
            <a:r>
              <a:rPr lang="en-US" altLang="zh-CN" sz="2400" dirty="0"/>
              <a:t>6-8</a:t>
            </a:r>
          </a:p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下周计划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047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表格"/>
          <p:cNvGraphicFramePr/>
          <p:nvPr>
            <p:extLst/>
          </p:nvPr>
        </p:nvGraphicFramePr>
        <p:xfrm>
          <a:off x="812800" y="433764"/>
          <a:ext cx="10566400" cy="5990472"/>
        </p:xfrm>
        <a:graphic>
          <a:graphicData uri="http://schemas.openxmlformats.org/drawingml/2006/table">
            <a:tbl>
              <a:tblPr bandRow="1"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7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3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Use Case Name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Use Case ID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Brief Description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Primary Actor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创建飞书配置节点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UC006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该用例描述了用户在编辑器中添加飞书配置节点并进行配置。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创建飞书获得群列表节点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UC007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该用例描述了用户在编辑器中添加飞书获取群列表节点并进行配置。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创建飞书获得群信息节点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UC008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该用例描述了用户在编辑器中添加飞书获取群信息节点并进行配置。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 err="1"/>
                        <a:t>创建飞书获取文件节点</a:t>
                      </a:r>
                      <a:endParaRPr sz="1200" dirty="0"/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UC009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该用例描述了用户在编辑器中添加飞书获取文件节点并进行配置。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创建飞书接收消息节点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UC010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该用例描述了用户在编辑器中添加飞书接收信息节点并进行配置。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创建飞书上传图片节点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UC011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该用例描述了用户在编辑器中添加飞书上传图片节点并进行配置。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创建飞书获取图片节点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UC012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该用例描述了用户在编辑器中添加飞书获取图片节点并进行配置。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创建飞书目标节点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UC013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该用例描述了用户在编辑器中添加飞书目标节点并进行配置。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创建飞书添加目标节点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UC014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该用例描述了用户在编辑器中添加飞书添加目标节点并进行配置。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创建飞书删除目标节点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UC015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该用例描述了用户在编辑器中添加飞书删除目标节点并进行配置。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创建飞书发送消息节点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UC016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该用例描述了用户在编辑器中添加飞书发送消息节点并进行配置。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创建钉钉配置节点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UC017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该用例描述了用户在编辑器中添加钉钉配置节点并进行配置。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创建钉钉上传图片节点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UC018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该用例描述了用户在编辑器中添加钉钉上传图片节点并进行配置。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创建钉钉发送消息节点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UC019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该用例描述了用户在编辑器中添加钉钉发送消息节点并进行配置。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创建钉钉接收消息节点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UC020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该用例描述了用户在编辑器中添加钉钉接收信息节点并进行配置。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 dirty="0" err="1"/>
                        <a:t>创建并配置图</a:t>
                      </a:r>
                      <a:r>
                        <a:rPr lang="zh-CN" altLang="en-US" sz="1200" b="1" dirty="0"/>
                        <a:t>表</a:t>
                      </a:r>
                      <a:r>
                        <a:rPr sz="1200" b="1" dirty="0" err="1"/>
                        <a:t>渲染节点</a:t>
                      </a:r>
                      <a:endParaRPr sz="1200" b="1" dirty="0"/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UC021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 dirty="0" err="1"/>
                        <a:t>该用例描述了用户在编辑器中添加图表渲染节点并进行配置</a:t>
                      </a:r>
                      <a:r>
                        <a:rPr sz="1200" b="1" dirty="0"/>
                        <a:t>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 dirty="0" err="1"/>
                        <a:t>创建并配置富文本节点</a:t>
                      </a:r>
                      <a:endParaRPr sz="1200" b="1" dirty="0"/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 dirty="0"/>
                        <a:t>UC022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 dirty="0" err="1"/>
                        <a:t>该用例描述了用户在编辑器中添加富文本节点并进行配置</a:t>
                      </a:r>
                      <a:r>
                        <a:rPr sz="1200" b="1" dirty="0"/>
                        <a:t>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b="1" dirty="0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633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表格"/>
          <p:cNvGraphicFramePr/>
          <p:nvPr/>
        </p:nvGraphicFramePr>
        <p:xfrm>
          <a:off x="0" y="0"/>
          <a:ext cx="12192000" cy="6858002"/>
        </p:xfrm>
        <a:graphic>
          <a:graphicData uri="http://schemas.openxmlformats.org/drawingml/2006/table">
            <a:tbl>
              <a:tblPr bandRow="1"/>
              <a:tblGrid>
                <a:gridCol w="126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2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15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/>
                        <a:t>Use Case ID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UC021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11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/>
                        <a:t>Use Case Name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创建并配置图表渲染节点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88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/>
                        <a:t>Brief</a:t>
                      </a:r>
                      <a:r>
                        <a:rPr lang="en-US" altLang="zh-CN" sz="1200" dirty="0"/>
                        <a:t> </a:t>
                      </a:r>
                      <a:r>
                        <a:rPr sz="1200" dirty="0"/>
                        <a:t>Description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 err="1"/>
                        <a:t>该用例描述了用户在编辑器中添加图表渲染节点并进行配置</a:t>
                      </a:r>
                      <a:r>
                        <a:rPr sz="1200" dirty="0"/>
                        <a:t>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15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Precondition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Node-RED网页端、服务端处于运行状态。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15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Primary Actor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用户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153">
                <a:tc rowSpan="11"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/>
                        <a:t>Basic Flow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 cap="flat" cmpd="sng" algn="ctr">
                      <a:solidFill>
                        <a:srgbClr val="E3E5EA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5EA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Step 1</a:t>
                      </a:r>
                    </a:p>
                  </a:txBody>
                  <a:tcPr marL="12700" marR="12700" marT="12700" marB="12700" horzOverflow="overflow">
                    <a:lnL w="12700" cap="flat" cmpd="sng" algn="ctr">
                      <a:solidFill>
                        <a:srgbClr val="E3E5EA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5EA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5EA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 err="1"/>
                        <a:t>用户打开编辑器</a:t>
                      </a:r>
                      <a:endParaRPr sz="1200" dirty="0"/>
                    </a:p>
                  </a:txBody>
                  <a:tcPr marL="12700" marR="12700" marT="12700" marB="12700" horzOverflow="overflow">
                    <a:lnL w="12700" cap="flat" cmpd="sng" algn="ctr">
                      <a:solidFill>
                        <a:srgbClr val="E3E5EA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15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/>
                        <a:t>Step 2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用户从编辑器中添加图表渲染节点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15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/>
                        <a:t>Step 3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 err="1"/>
                        <a:t>用户打开配置页面</a:t>
                      </a:r>
                      <a:endParaRPr sz="1200" dirty="0"/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315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Step 4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 err="1"/>
                        <a:t>用户配置图表渲染节点的</a:t>
                      </a:r>
                      <a:r>
                        <a:rPr sz="1200" dirty="0"/>
                        <a:t> Label 和 </a:t>
                      </a:r>
                      <a:r>
                        <a:rPr sz="1200" dirty="0" err="1"/>
                        <a:t>Type，根据不同的Type需要做不同的配置</a:t>
                      </a:r>
                      <a:endParaRPr sz="1200" dirty="0"/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8912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Step 5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 err="1"/>
                        <a:t>如果用户选择</a:t>
                      </a:r>
                      <a:r>
                        <a:rPr sz="1200" dirty="0"/>
                        <a:t> Type </a:t>
                      </a:r>
                      <a:r>
                        <a:rPr sz="1200" dirty="0" err="1"/>
                        <a:t>值为</a:t>
                      </a:r>
                      <a:r>
                        <a:rPr sz="1200" dirty="0"/>
                        <a:t> Line </a:t>
                      </a:r>
                      <a:r>
                        <a:rPr sz="1200" dirty="0" err="1"/>
                        <a:t>chart</a:t>
                      </a:r>
                      <a:r>
                        <a:rPr lang="en-US" altLang="zh-CN" sz="1200" dirty="0" err="1"/>
                        <a:t>,</a:t>
                      </a:r>
                      <a:r>
                        <a:rPr sz="1200" dirty="0" err="1"/>
                        <a:t>则需要对</a:t>
                      </a:r>
                      <a:r>
                        <a:rPr sz="1200" dirty="0"/>
                        <a:t> X-</a:t>
                      </a:r>
                      <a:r>
                        <a:rPr sz="1200" dirty="0" err="1"/>
                        <a:t>axis</a:t>
                      </a:r>
                      <a:r>
                        <a:rPr lang="en-US" altLang="zh-CN" sz="1200" dirty="0" err="1"/>
                        <a:t>,</a:t>
                      </a:r>
                      <a:r>
                        <a:rPr sz="1200" dirty="0" err="1"/>
                        <a:t>Y</a:t>
                      </a:r>
                      <a:r>
                        <a:rPr sz="1200" dirty="0"/>
                        <a:t>-axis </a:t>
                      </a:r>
                      <a:r>
                        <a:rPr sz="1200" dirty="0" err="1"/>
                        <a:t>以及</a:t>
                      </a:r>
                      <a:r>
                        <a:rPr sz="1200" dirty="0"/>
                        <a:t> Blank label </a:t>
                      </a:r>
                      <a:r>
                        <a:rPr sz="1200" dirty="0" err="1"/>
                        <a:t>进行配置。其中</a:t>
                      </a:r>
                      <a:r>
                        <a:rPr sz="1200" dirty="0"/>
                        <a:t> X-axis </a:t>
                      </a:r>
                      <a:r>
                        <a:rPr sz="1200" dirty="0" err="1"/>
                        <a:t>可选最近一段时间或是最近</a:t>
                      </a:r>
                      <a:r>
                        <a:rPr sz="1200" dirty="0"/>
                        <a:t> n </a:t>
                      </a:r>
                      <a:r>
                        <a:rPr sz="1200" dirty="0" err="1"/>
                        <a:t>个采样点</a:t>
                      </a:r>
                      <a:r>
                        <a:rPr lang="en-US" altLang="zh-CN" sz="1200" dirty="0" err="1"/>
                        <a:t>,</a:t>
                      </a:r>
                      <a:r>
                        <a:rPr sz="1200" dirty="0" err="1"/>
                        <a:t>Y-axis可选图表展现的最小Y值以及最大Y值</a:t>
                      </a:r>
                      <a:r>
                        <a:rPr lang="en-US" altLang="zh-CN" sz="1200" dirty="0" err="1"/>
                        <a:t>,</a:t>
                      </a:r>
                      <a:r>
                        <a:rPr sz="1200" dirty="0" err="1"/>
                        <a:t>Blank</a:t>
                      </a:r>
                      <a:r>
                        <a:rPr sz="1200" dirty="0"/>
                        <a:t> label </a:t>
                      </a:r>
                      <a:r>
                        <a:rPr sz="1200" dirty="0" err="1"/>
                        <a:t>为占位标签</a:t>
                      </a:r>
                      <a:r>
                        <a:rPr sz="1200" dirty="0"/>
                        <a:t>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7039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Replace Step 5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 err="1"/>
                        <a:t>如果用户选择</a:t>
                      </a:r>
                      <a:r>
                        <a:rPr sz="1200" dirty="0"/>
                        <a:t> Type </a:t>
                      </a:r>
                      <a:r>
                        <a:rPr sz="1200" dirty="0" err="1"/>
                        <a:t>值为</a:t>
                      </a:r>
                      <a:r>
                        <a:rPr sz="1200" dirty="0"/>
                        <a:t> Bar </a:t>
                      </a:r>
                      <a:r>
                        <a:rPr sz="1200" dirty="0" err="1"/>
                        <a:t>chart</a:t>
                      </a:r>
                      <a:r>
                        <a:rPr lang="en-US" altLang="zh-CN" sz="1200" dirty="0" err="1"/>
                        <a:t>,</a:t>
                      </a:r>
                      <a:r>
                        <a:rPr sz="1200" dirty="0" err="1"/>
                        <a:t>则需要对</a:t>
                      </a:r>
                      <a:r>
                        <a:rPr sz="1200" dirty="0"/>
                        <a:t> Y-axis </a:t>
                      </a:r>
                      <a:r>
                        <a:rPr sz="1200" dirty="0" err="1"/>
                        <a:t>以及</a:t>
                      </a:r>
                      <a:r>
                        <a:rPr sz="1200" dirty="0"/>
                        <a:t> Blank label </a:t>
                      </a:r>
                      <a:r>
                        <a:rPr sz="1200" dirty="0" err="1"/>
                        <a:t>进行配置</a:t>
                      </a:r>
                      <a:r>
                        <a:rPr lang="en-US" altLang="zh-CN" sz="1200" dirty="0" err="1"/>
                        <a:t>,</a:t>
                      </a:r>
                      <a:r>
                        <a:rPr sz="1200" dirty="0" err="1"/>
                        <a:t>Y-axis可选图表展现的最小Y值以及最大Y值，Blank</a:t>
                      </a:r>
                      <a:r>
                        <a:rPr sz="1200" dirty="0"/>
                        <a:t> label </a:t>
                      </a:r>
                      <a:r>
                        <a:rPr sz="1200" dirty="0" err="1"/>
                        <a:t>为占位标签</a:t>
                      </a:r>
                      <a:r>
                        <a:rPr sz="1200" dirty="0"/>
                        <a:t>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8912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Replace Step 5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 err="1"/>
                        <a:t>如果用户选择</a:t>
                      </a:r>
                      <a:r>
                        <a:rPr sz="1200" dirty="0"/>
                        <a:t> Type </a:t>
                      </a:r>
                      <a:r>
                        <a:rPr sz="1200" dirty="0" err="1"/>
                        <a:t>值为</a:t>
                      </a:r>
                      <a:r>
                        <a:rPr sz="1200" dirty="0"/>
                        <a:t> Bar chart (H)</a:t>
                      </a:r>
                      <a:r>
                        <a:rPr lang="en-US" altLang="zh-CN" sz="1200" dirty="0"/>
                        <a:t>,</a:t>
                      </a:r>
                      <a:r>
                        <a:rPr sz="1200" dirty="0" err="1"/>
                        <a:t>则需要对</a:t>
                      </a:r>
                      <a:r>
                        <a:rPr sz="1200" dirty="0"/>
                        <a:t> X-axis </a:t>
                      </a:r>
                      <a:r>
                        <a:rPr sz="1200" dirty="0" err="1"/>
                        <a:t>以及</a:t>
                      </a:r>
                      <a:r>
                        <a:rPr sz="1200" dirty="0"/>
                        <a:t> Blank label </a:t>
                      </a:r>
                      <a:r>
                        <a:rPr sz="1200" dirty="0" err="1"/>
                        <a:t>进行配置</a:t>
                      </a:r>
                      <a:r>
                        <a:rPr lang="en-US" altLang="zh-CN" sz="1200" dirty="0" err="1"/>
                        <a:t>,</a:t>
                      </a:r>
                      <a:r>
                        <a:rPr sz="1200" dirty="0" err="1"/>
                        <a:t>X-axis可选图表展现的最小X值以及最大X值</a:t>
                      </a:r>
                      <a:r>
                        <a:rPr lang="en-US" altLang="zh-CN" sz="1200" dirty="0" err="1"/>
                        <a:t>,</a:t>
                      </a:r>
                      <a:r>
                        <a:rPr sz="1200" dirty="0" err="1"/>
                        <a:t>Blank</a:t>
                      </a:r>
                      <a:r>
                        <a:rPr sz="1200" dirty="0"/>
                        <a:t> label </a:t>
                      </a:r>
                      <a:r>
                        <a:rPr sz="1200" dirty="0" err="1"/>
                        <a:t>为占位标</a:t>
                      </a:r>
                      <a:r>
                        <a:rPr lang="zh-CN" altLang="en-US" sz="1200" dirty="0"/>
                        <a:t>签。</a:t>
                      </a:r>
                      <a:endParaRPr sz="1200" dirty="0"/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411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Replace Step 5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 err="1"/>
                        <a:t>如果用户选择</a:t>
                      </a:r>
                      <a:r>
                        <a:rPr sz="1200" dirty="0"/>
                        <a:t> Type </a:t>
                      </a:r>
                      <a:r>
                        <a:rPr sz="1200" dirty="0" err="1"/>
                        <a:t>值为</a:t>
                      </a:r>
                      <a:r>
                        <a:rPr sz="1200" dirty="0"/>
                        <a:t> Pie </a:t>
                      </a:r>
                      <a:r>
                        <a:rPr sz="1200" dirty="0" err="1"/>
                        <a:t>chart，则需要对</a:t>
                      </a:r>
                      <a:r>
                        <a:rPr sz="1200" dirty="0"/>
                        <a:t> Cutout </a:t>
                      </a:r>
                      <a:r>
                        <a:rPr sz="1200" dirty="0" err="1"/>
                        <a:t>以及</a:t>
                      </a:r>
                      <a:r>
                        <a:rPr sz="1200" dirty="0"/>
                        <a:t> Blank label </a:t>
                      </a:r>
                      <a:r>
                        <a:rPr sz="1200" dirty="0" err="1"/>
                        <a:t>进行配置，Cutout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为内部切口的百分比，Blank</a:t>
                      </a:r>
                      <a:r>
                        <a:rPr sz="1200" dirty="0"/>
                        <a:t> label </a:t>
                      </a:r>
                      <a:r>
                        <a:rPr sz="1200" dirty="0" err="1"/>
                        <a:t>为占位标签</a:t>
                      </a:r>
                      <a:r>
                        <a:rPr sz="1200" dirty="0"/>
                        <a:t>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68912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Replace Step 5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 err="1"/>
                        <a:t>如果用户选择</a:t>
                      </a:r>
                      <a:r>
                        <a:rPr sz="1200" dirty="0"/>
                        <a:t> Type </a:t>
                      </a:r>
                      <a:r>
                        <a:rPr sz="1200" dirty="0" err="1"/>
                        <a:t>值为</a:t>
                      </a:r>
                      <a:r>
                        <a:rPr sz="1200" dirty="0"/>
                        <a:t> Polar area </a:t>
                      </a:r>
                      <a:r>
                        <a:rPr sz="1200" dirty="0" err="1"/>
                        <a:t>chart</a:t>
                      </a:r>
                      <a:r>
                        <a:rPr lang="en-US" altLang="zh-CN" sz="1200" dirty="0" err="1"/>
                        <a:t>,</a:t>
                      </a:r>
                      <a:r>
                        <a:rPr sz="1200" dirty="0" err="1"/>
                        <a:t>则需要对</a:t>
                      </a:r>
                      <a:r>
                        <a:rPr sz="1200" dirty="0"/>
                        <a:t> Y-axis </a:t>
                      </a:r>
                      <a:r>
                        <a:rPr sz="1200" dirty="0" err="1"/>
                        <a:t>以及</a:t>
                      </a:r>
                      <a:r>
                        <a:rPr sz="1200" dirty="0"/>
                        <a:t> Blank label </a:t>
                      </a:r>
                      <a:r>
                        <a:rPr sz="1200" dirty="0" err="1"/>
                        <a:t>进行配置</a:t>
                      </a:r>
                      <a:r>
                        <a:rPr lang="en-US" altLang="zh-CN" sz="1200" dirty="0" err="1"/>
                        <a:t>,</a:t>
                      </a:r>
                      <a:r>
                        <a:rPr sz="1200" dirty="0" err="1"/>
                        <a:t>Y-axis可选图表展现的最小Y值以及最大Y值</a:t>
                      </a:r>
                      <a:r>
                        <a:rPr lang="en-US" altLang="zh-CN" sz="1200" dirty="0" err="1"/>
                        <a:t>,</a:t>
                      </a:r>
                      <a:r>
                        <a:rPr sz="1200" dirty="0" err="1"/>
                        <a:t>Blank</a:t>
                      </a:r>
                      <a:r>
                        <a:rPr sz="1200" dirty="0"/>
                        <a:t> label </a:t>
                      </a:r>
                      <a:r>
                        <a:rPr sz="1200" dirty="0" err="1"/>
                        <a:t>为占位标签</a:t>
                      </a:r>
                      <a:r>
                        <a:rPr sz="1200" dirty="0"/>
                        <a:t>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7039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Replace Step 5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 err="1"/>
                        <a:t>如果用户选择</a:t>
                      </a:r>
                      <a:r>
                        <a:rPr sz="1200" dirty="0"/>
                        <a:t> Type </a:t>
                      </a:r>
                      <a:r>
                        <a:rPr sz="1200" dirty="0" err="1"/>
                        <a:t>值为</a:t>
                      </a:r>
                      <a:r>
                        <a:rPr sz="1200" dirty="0"/>
                        <a:t> Radar </a:t>
                      </a:r>
                      <a:r>
                        <a:rPr sz="1200" dirty="0" err="1"/>
                        <a:t>chart</a:t>
                      </a:r>
                      <a:r>
                        <a:rPr lang="en-US" altLang="zh-CN" sz="1200" dirty="0" err="1"/>
                        <a:t>,</a:t>
                      </a:r>
                      <a:r>
                        <a:rPr sz="1200" dirty="0" err="1"/>
                        <a:t>则需要对</a:t>
                      </a:r>
                      <a:r>
                        <a:rPr sz="1200" dirty="0"/>
                        <a:t> Y-axis </a:t>
                      </a:r>
                      <a:r>
                        <a:rPr sz="1200" dirty="0" err="1"/>
                        <a:t>以及</a:t>
                      </a:r>
                      <a:r>
                        <a:rPr sz="1200" dirty="0"/>
                        <a:t> Blank label </a:t>
                      </a:r>
                      <a:r>
                        <a:rPr sz="1200" dirty="0" err="1"/>
                        <a:t>进行配置</a:t>
                      </a:r>
                      <a:r>
                        <a:rPr lang="en-US" altLang="zh-CN" sz="1200" dirty="0" err="1"/>
                        <a:t>,</a:t>
                      </a:r>
                      <a:r>
                        <a:rPr sz="1200" dirty="0" err="1"/>
                        <a:t>Y-axis可选图表展现的最小Y值以及最大Y值</a:t>
                      </a:r>
                      <a:r>
                        <a:rPr lang="en-US" altLang="zh-CN" sz="1200" dirty="0" err="1"/>
                        <a:t>,</a:t>
                      </a:r>
                      <a:r>
                        <a:rPr sz="1200" dirty="0" err="1"/>
                        <a:t>Blank</a:t>
                      </a:r>
                      <a:r>
                        <a:rPr sz="1200" dirty="0"/>
                        <a:t> label </a:t>
                      </a:r>
                      <a:r>
                        <a:rPr sz="1200" dirty="0" err="1"/>
                        <a:t>为占位标签</a:t>
                      </a:r>
                      <a:r>
                        <a:rPr sz="1200" dirty="0"/>
                        <a:t>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315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/>
                        <a:t>Postcondition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800"/>
                      </a:pPr>
                      <a:r>
                        <a:rPr sz="1200" dirty="0"/>
                        <a:t>当节点被部署时，节点将输出渲染得到图表经过base64编码后的字符串。</a:t>
                      </a:r>
                    </a:p>
                  </a:txBody>
                  <a:tcPr marL="12700" marR="12700" marT="12700" marB="12700" horzOverflow="overflow">
                    <a:lnL w="12700">
                      <a:solidFill>
                        <a:srgbClr val="E3E5EA"/>
                      </a:solidFill>
                      <a:miter lim="400000"/>
                    </a:lnL>
                    <a:lnR w="12700">
                      <a:solidFill>
                        <a:srgbClr val="E3E5EA"/>
                      </a:solidFill>
                      <a:miter lim="400000"/>
                    </a:lnR>
                    <a:lnT w="12700">
                      <a:solidFill>
                        <a:srgbClr val="E3E5EA"/>
                      </a:solidFill>
                      <a:miter lim="400000"/>
                    </a:lnT>
                    <a:lnB w="12700">
                      <a:solidFill>
                        <a:srgbClr val="E3E5EA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内容占位符 2"/>
          <p:cNvSpPr txBox="1">
            <a:spLocks noGrp="1"/>
          </p:cNvSpPr>
          <p:nvPr>
            <p:ph type="body" idx="1"/>
          </p:nvPr>
        </p:nvSpPr>
        <p:spPr>
          <a:xfrm>
            <a:off x="838200" y="1573427"/>
            <a:ext cx="10515600" cy="505949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兼容性</a:t>
            </a:r>
          </a:p>
          <a:p>
            <a:pPr marL="0" lvl="1" indent="452627" defTabSz="905255">
              <a:spcBef>
                <a:spcPts val="400"/>
              </a:spcBef>
              <a:buSzTx/>
              <a:buNone/>
              <a:defRPr sz="2772"/>
            </a:pPr>
            <a:r>
              <a:t>Node-RED由Node.js构建，开发者在使用Node.js时，不需要考虑操作系统的差别，故应当支持在Linux，macOS等常用主流平台上进行部署运行。同时，Node-RED基于浏览器的流编辑器应当兼容Chrome，Firefox等主流浏览器的新版本。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高效性</a:t>
            </a:r>
          </a:p>
          <a:p>
            <a:pPr marL="678941" lvl="1" indent="-226313" defTabSz="905255">
              <a:spcBef>
                <a:spcPts val="400"/>
              </a:spcBef>
              <a:defRPr sz="2772"/>
            </a:pPr>
            <a:r>
              <a:t>轻量级系统 软件的安装配置应尽可能简单，体积小，依赖少</a:t>
            </a:r>
          </a:p>
          <a:p>
            <a:pPr marL="678941" lvl="1" indent="-226313" defTabSz="905255">
              <a:spcBef>
                <a:spcPts val="400"/>
              </a:spcBef>
              <a:defRPr sz="2772"/>
            </a:pPr>
            <a:r>
              <a:t>支持并发 利用Node.js原生的异步机制，大幅提高I/O效率</a:t>
            </a:r>
          </a:p>
          <a:p>
            <a:pPr marL="678941" lvl="1" indent="-226313" defTabSz="905255">
              <a:spcBef>
                <a:spcPts val="400"/>
              </a:spcBef>
              <a:defRPr sz="2772"/>
            </a:pPr>
            <a:r>
              <a:t>快速响应 需要实时推送数据流，因而对数据实时性要求比较高</a:t>
            </a:r>
            <a:r>
              <a:rPr sz="2376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4A8D3B-1AC2-4549-A077-3B99C6540029}"/>
              </a:ext>
            </a:extLst>
          </p:cNvPr>
          <p:cNvSpPr txBox="1"/>
          <p:nvPr/>
        </p:nvSpPr>
        <p:spPr>
          <a:xfrm>
            <a:off x="460442" y="311285"/>
            <a:ext cx="4391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需求分析 非功能性需求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8DFEE2D-616F-4296-ACD1-AC5AAA28B41C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内容占位符 2"/>
          <p:cNvSpPr txBox="1">
            <a:spLocks noGrp="1"/>
          </p:cNvSpPr>
          <p:nvPr>
            <p:ph type="body" idx="1"/>
          </p:nvPr>
        </p:nvSpPr>
        <p:spPr>
          <a:xfrm>
            <a:off x="648729" y="1614616"/>
            <a:ext cx="10515601" cy="5059493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spcBef>
                <a:spcPts val="900"/>
              </a:spcBef>
              <a:defRPr sz="2688"/>
            </a:pPr>
            <a:r>
              <a:t>可靠性</a:t>
            </a:r>
          </a:p>
          <a:p>
            <a:pPr marL="658368" lvl="1" indent="-219455" defTabSz="877823">
              <a:spcBef>
                <a:spcPts val="400"/>
              </a:spcBef>
              <a:defRPr sz="2304"/>
            </a:pPr>
            <a:r>
              <a:t>系统应该在异常和危险情况下都能保证健壮的表现和稳定的性能，有健全的容错机制和方法</a:t>
            </a:r>
          </a:p>
          <a:p>
            <a:pPr marL="658368" lvl="1" indent="-219455" defTabSz="877823">
              <a:spcBef>
                <a:spcPts val="400"/>
              </a:spcBef>
              <a:defRPr sz="2304"/>
            </a:pPr>
            <a:r>
              <a:t>当程序运行出现不可避免的错误时，系统应告知发生了什么错误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拓展性</a:t>
            </a:r>
          </a:p>
          <a:p>
            <a:pPr marL="658368" lvl="1" indent="-219455" defTabSz="877823">
              <a:spcBef>
                <a:spcPts val="400"/>
              </a:spcBef>
              <a:defRPr sz="2688"/>
            </a:pPr>
            <a:r>
              <a:t>各个节点的输入输出应当明确，结构相对简单明晰。同时应保证有良好的文档说明，保证以后其他节点能够处理这些节点的输入输出。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易用性</a:t>
            </a:r>
          </a:p>
          <a:p>
            <a:pPr marL="658368" lvl="1" indent="-219455" defTabSz="877823">
              <a:spcBef>
                <a:spcPts val="400"/>
              </a:spcBef>
              <a:defRPr sz="2304"/>
            </a:pPr>
            <a:r>
              <a:t>节点的配置应当相对简单，用户通过简单的拖拽连接节点就可以实现应用，避免需要用户编写复杂代码的情况。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42814D-D361-46F1-A2F4-86FB9B68E7E9}"/>
              </a:ext>
            </a:extLst>
          </p:cNvPr>
          <p:cNvSpPr txBox="1"/>
          <p:nvPr/>
        </p:nvSpPr>
        <p:spPr>
          <a:xfrm>
            <a:off x="460442" y="311285"/>
            <a:ext cx="4391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需求分析 非功能性需求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E8FE5C1-5C42-466B-8B2E-4303913244C7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内容占位符 2"/>
          <p:cNvSpPr txBox="1">
            <a:spLocks noGrp="1"/>
          </p:cNvSpPr>
          <p:nvPr>
            <p:ph type="body" idx="1"/>
          </p:nvPr>
        </p:nvSpPr>
        <p:spPr>
          <a:xfrm>
            <a:off x="706393" y="1509454"/>
            <a:ext cx="10515601" cy="50594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0311" indent="-210311" defTabSz="841247">
              <a:lnSpc>
                <a:spcPct val="135000"/>
              </a:lnSpc>
              <a:spcBef>
                <a:spcPts val="900"/>
              </a:spcBef>
              <a:defRPr sz="2944"/>
            </a:pPr>
            <a:r>
              <a:rPr sz="2400" dirty="0" err="1"/>
              <a:t>软件需求故障是指不合理不正确的需求或是需求临时变更，导致需求分析文档不完整或文档有误，功能性需求欠缺或规定有误</a:t>
            </a:r>
            <a:endParaRPr sz="2400" dirty="0"/>
          </a:p>
          <a:p>
            <a:pPr marL="210311" indent="-210311" defTabSz="841247">
              <a:lnSpc>
                <a:spcPct val="135000"/>
              </a:lnSpc>
              <a:spcBef>
                <a:spcPts val="900"/>
              </a:spcBef>
              <a:defRPr sz="2944"/>
            </a:pPr>
            <a:r>
              <a:rPr sz="2400" dirty="0"/>
              <a:t>当出现上述故障时，本项目组成员应该组织紧急会议，讨论需求变更的问题，重新对功能需求进行分析判断，更新需求文档，并及时记录问题，进行项目管理，以确保软件开发过程正常进行。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23D0FD-1820-4D3B-A4FE-30DF0BB7C04A}"/>
              </a:ext>
            </a:extLst>
          </p:cNvPr>
          <p:cNvSpPr txBox="1"/>
          <p:nvPr/>
        </p:nvSpPr>
        <p:spPr>
          <a:xfrm>
            <a:off x="460442" y="311285"/>
            <a:ext cx="4391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故障需求 需求故障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BEE88FC-81D4-46C9-84A1-C042268E6A4A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内容占位符 2"/>
          <p:cNvSpPr txBox="1">
            <a:spLocks noGrp="1"/>
          </p:cNvSpPr>
          <p:nvPr>
            <p:ph type="body" idx="1"/>
          </p:nvPr>
        </p:nvSpPr>
        <p:spPr>
          <a:xfrm>
            <a:off x="648729" y="1614616"/>
            <a:ext cx="10515601" cy="505949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2900"/>
            </a:pPr>
            <a:r>
              <a:rPr sz="2400" dirty="0" err="1"/>
              <a:t>输入故障是指出现了不能接受的输入，参数有误或遗漏等</a:t>
            </a:r>
            <a:r>
              <a:rPr sz="2400" dirty="0"/>
              <a:t>。</a:t>
            </a:r>
          </a:p>
          <a:p>
            <a:pPr>
              <a:lnSpc>
                <a:spcPct val="150000"/>
              </a:lnSpc>
              <a:defRPr sz="2900"/>
            </a:pPr>
            <a:r>
              <a:rPr sz="2400" dirty="0" err="1"/>
              <a:t>输出故障是指输出格式有误，在错误的时间产生了正确的结果，输出了不合逻辑的结果等等</a:t>
            </a:r>
            <a:r>
              <a:rPr sz="2400" dirty="0"/>
              <a:t>。</a:t>
            </a:r>
          </a:p>
          <a:p>
            <a:pPr>
              <a:lnSpc>
                <a:spcPct val="150000"/>
              </a:lnSpc>
              <a:defRPr sz="2900"/>
            </a:pPr>
            <a:r>
              <a:rPr sz="2400" dirty="0"/>
              <a:t>本软件应该对输入、输出进行限制，当出现了错误的输入或是输出，开发人员应该能够正确分析该故障，并给出合理的处理方法，完善后台逻辑。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224F1A-4EDC-4CA8-8086-4BD5945F662F}"/>
              </a:ext>
            </a:extLst>
          </p:cNvPr>
          <p:cNvSpPr txBox="1"/>
          <p:nvPr/>
        </p:nvSpPr>
        <p:spPr>
          <a:xfrm>
            <a:off x="460442" y="311285"/>
            <a:ext cx="4391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故障需求 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输出故障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DF2DA9E-756E-4ED4-9BED-E922D244563B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内容占位符 2"/>
          <p:cNvSpPr txBox="1">
            <a:spLocks noGrp="1"/>
          </p:cNvSpPr>
          <p:nvPr>
            <p:ph type="body" idx="1"/>
          </p:nvPr>
        </p:nvSpPr>
        <p:spPr>
          <a:xfrm>
            <a:off x="648729" y="1614616"/>
            <a:ext cx="10515601" cy="505949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3200"/>
            </a:pPr>
            <a:r>
              <a:rPr sz="2400" dirty="0" err="1"/>
              <a:t>接口故障是指不正确的中断处理，I</a:t>
            </a:r>
            <a:r>
              <a:rPr sz="2400" dirty="0"/>
              <a:t>/</a:t>
            </a:r>
            <a:r>
              <a:rPr sz="2400" dirty="0" err="1"/>
              <a:t>O时序出错，调用了错误的进程等</a:t>
            </a:r>
            <a:r>
              <a:rPr sz="2400" dirty="0"/>
              <a:t>。</a:t>
            </a:r>
          </a:p>
          <a:p>
            <a:pPr>
              <a:lnSpc>
                <a:spcPct val="150000"/>
              </a:lnSpc>
              <a:defRPr sz="3200"/>
            </a:pPr>
            <a:r>
              <a:rPr sz="2400" dirty="0"/>
              <a:t>应当严格按照运行需求进行软件部署，保证软件正常运行。当出现接口故障时，开发人员应该能根据错误类型正确调整运行环境，确保软件正常运行。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C83C56-973C-455E-9228-775259A8005E}"/>
              </a:ext>
            </a:extLst>
          </p:cNvPr>
          <p:cNvSpPr txBox="1"/>
          <p:nvPr/>
        </p:nvSpPr>
        <p:spPr>
          <a:xfrm>
            <a:off x="460442" y="311285"/>
            <a:ext cx="4391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故障需求 接口故障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EA8CCFF-4B2A-4DC1-AC23-A0E35D2CE1E7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内容占位符 2"/>
          <p:cNvSpPr txBox="1">
            <a:spLocks noGrp="1"/>
          </p:cNvSpPr>
          <p:nvPr>
            <p:ph type="body" idx="1"/>
          </p:nvPr>
        </p:nvSpPr>
        <p:spPr>
          <a:xfrm>
            <a:off x="648729" y="1614616"/>
            <a:ext cx="10515601" cy="505949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60000"/>
              </a:lnSpc>
              <a:defRPr sz="3200"/>
            </a:pPr>
            <a:r>
              <a:rPr sz="2400" dirty="0" err="1"/>
              <a:t>数据故障是指不正确的初始化，不正确的存储访问，数据存储格式出错或是数据丢失等</a:t>
            </a:r>
            <a:r>
              <a:rPr sz="2400" dirty="0"/>
              <a:t>。</a:t>
            </a:r>
          </a:p>
          <a:p>
            <a:pPr>
              <a:lnSpc>
                <a:spcPct val="160000"/>
              </a:lnSpc>
              <a:defRPr sz="3200"/>
            </a:pPr>
            <a:r>
              <a:rPr sz="2400" dirty="0" err="1"/>
              <a:t>当出现数据故障时，软件应当产生对应的错误提示，并停止软件故障测试过程，开发人员需要分析故障原因，及时进行维护</a:t>
            </a:r>
            <a:r>
              <a:rPr sz="2400" dirty="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1A595D-9AF7-450F-9ACA-1B72B9CEEC17}"/>
              </a:ext>
            </a:extLst>
          </p:cNvPr>
          <p:cNvSpPr txBox="1"/>
          <p:nvPr/>
        </p:nvSpPr>
        <p:spPr>
          <a:xfrm>
            <a:off x="460442" y="311285"/>
            <a:ext cx="4391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故障需求 数据故障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8DA018F-7289-443F-BAD3-41CF03BEA97B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内容占位符 2"/>
          <p:cNvSpPr txBox="1">
            <a:spLocks noGrp="1"/>
          </p:cNvSpPr>
          <p:nvPr>
            <p:ph type="body" idx="1"/>
          </p:nvPr>
        </p:nvSpPr>
        <p:spPr>
          <a:xfrm>
            <a:off x="403654" y="1690688"/>
            <a:ext cx="11384692" cy="4351339"/>
          </a:xfrm>
          <a:prstGeom prst="rect">
            <a:avLst/>
          </a:prstGeom>
        </p:spPr>
        <p:txBody>
          <a:bodyPr/>
          <a:lstStyle/>
          <a:p>
            <a:r>
              <a:t>GB/T 13702-1992 计算机软件分类与代码</a:t>
            </a:r>
          </a:p>
          <a:p>
            <a:r>
              <a:t>GB/T 19003-2008 软件工程</a:t>
            </a:r>
          </a:p>
          <a:p>
            <a:r>
              <a:t>GB/T 5538-1995 软件工程标准分类法</a:t>
            </a:r>
          </a:p>
          <a:p>
            <a:r>
              <a:t>GB/T 9385-2008 计算机软件需求规格说明</a:t>
            </a:r>
          </a:p>
          <a:p>
            <a:r>
              <a:t>GB/T 5532-2008 计算机软件测试规范</a:t>
            </a:r>
          </a:p>
          <a:p>
            <a:r>
              <a:t>GB/T 18221-2000 信息技术程序设计语言</a:t>
            </a:r>
          </a:p>
          <a:p>
            <a:r>
              <a:t>GB/T 8567-2006 计算机软件文档编制规范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19E673-FDE3-4889-A934-A6533CB7A247}"/>
              </a:ext>
            </a:extLst>
          </p:cNvPr>
          <p:cNvSpPr txBox="1"/>
          <p:nvPr/>
        </p:nvSpPr>
        <p:spPr>
          <a:xfrm>
            <a:off x="460442" y="311285"/>
            <a:ext cx="4391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依从标准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7DBD530-4F29-457E-B05F-9966A9075E30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内容占位符 2"/>
          <p:cNvSpPr txBox="1">
            <a:spLocks noGrp="1"/>
          </p:cNvSpPr>
          <p:nvPr>
            <p:ph type="body" sz="half" idx="1"/>
          </p:nvPr>
        </p:nvSpPr>
        <p:spPr>
          <a:xfrm>
            <a:off x="782761" y="1728012"/>
            <a:ext cx="5947721" cy="435133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SzTx/>
              <a:buNone/>
            </a:pPr>
            <a:r>
              <a:rPr dirty="0" err="1"/>
              <a:t>硬件需求</a:t>
            </a:r>
            <a:endParaRPr dirty="0"/>
          </a:p>
          <a:p>
            <a:pPr>
              <a:lnSpc>
                <a:spcPct val="200000"/>
              </a:lnSpc>
            </a:pPr>
            <a:r>
              <a:rPr dirty="0"/>
              <a:t>AMD64平台或aarch64平台</a:t>
            </a:r>
          </a:p>
        </p:txBody>
      </p:sp>
      <p:sp>
        <p:nvSpPr>
          <p:cNvPr id="159" name="内容占位符 2"/>
          <p:cNvSpPr txBox="1"/>
          <p:nvPr/>
        </p:nvSpPr>
        <p:spPr>
          <a:xfrm>
            <a:off x="6290000" y="1696737"/>
            <a:ext cx="585628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200000"/>
              </a:lnSpc>
              <a:spcBef>
                <a:spcPts val="1000"/>
              </a:spcBef>
              <a:defRPr sz="2800"/>
            </a:pPr>
            <a:r>
              <a:t>软件需求</a:t>
            </a:r>
          </a:p>
          <a:p>
            <a:pPr marL="228600" indent="-228600">
              <a:lnSpc>
                <a:spcPct val="20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主流linux平台或mac OS</a:t>
            </a:r>
          </a:p>
          <a:p>
            <a:pPr marL="228600" indent="-228600">
              <a:lnSpc>
                <a:spcPct val="20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Node.js &gt;= 12.16</a:t>
            </a:r>
          </a:p>
          <a:p>
            <a:pPr marL="228600" indent="-228600">
              <a:lnSpc>
                <a:spcPct val="20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Node-RED &gt;= 1.0.0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AAEC86-A7D1-4581-8B5A-4B30D0EC17A8}"/>
              </a:ext>
            </a:extLst>
          </p:cNvPr>
          <p:cNvSpPr txBox="1"/>
          <p:nvPr/>
        </p:nvSpPr>
        <p:spPr>
          <a:xfrm>
            <a:off x="460442" y="311285"/>
            <a:ext cx="4391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运行要求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28433A1-CCDF-4555-858A-1725838925C3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内容占位符 2"/>
          <p:cNvSpPr txBox="1">
            <a:spLocks noGrp="1"/>
          </p:cNvSpPr>
          <p:nvPr>
            <p:ph type="body" idx="1"/>
          </p:nvPr>
        </p:nvSpPr>
        <p:spPr>
          <a:xfrm>
            <a:off x="838200" y="1508383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进行了两次线上会议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对分工进行了修改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完成了项目需求说明书</a:t>
            </a:r>
            <a:endParaRPr dirty="0"/>
          </a:p>
          <a:p>
            <a:pPr>
              <a:lnSpc>
                <a:spcPct val="120000"/>
              </a:lnSpc>
            </a:pPr>
            <a:r>
              <a:rPr lang="zh-CN" altLang="en-US" dirty="0"/>
              <a:t>优化了需求的结构，进行了一定的原型实验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对实验的各项数据的统计有了初步的设定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17F94-712F-49A2-834D-07934DD4AB9B}"/>
              </a:ext>
            </a:extLst>
          </p:cNvPr>
          <p:cNvSpPr txBox="1"/>
          <p:nvPr/>
        </p:nvSpPr>
        <p:spPr>
          <a:xfrm>
            <a:off x="460442" y="31128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本周计划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820258A-7169-420E-8A01-4A7B7761B5CA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748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内容占位符 5"/>
          <p:cNvSpPr txBox="1">
            <a:spLocks noGrp="1"/>
          </p:cNvSpPr>
          <p:nvPr>
            <p:ph type="body" idx="1"/>
          </p:nvPr>
        </p:nvSpPr>
        <p:spPr>
          <a:xfrm>
            <a:off x="772296" y="1690686"/>
            <a:ext cx="10752440" cy="4802188"/>
          </a:xfrm>
          <a:prstGeom prst="rect">
            <a:avLst/>
          </a:prstGeom>
        </p:spPr>
        <p:txBody>
          <a:bodyPr/>
          <a:lstStyle/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Node-RED 官方网站：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https://nodered.org/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Node-RED 官方文档：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https://nodered.org/docs/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Node.js 官方文档：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https://nodejs.org/en/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钉钉开发平台官方文档：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https://ding-doc.dingtalk.com/doc#/serverapi3/rg1occ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飞书开放平台官方文档：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/>
              </a:rPr>
              <a:t>https://open.feishu.cn/document/ukTMukTMukTM/uITNz4iM1MjLyUzM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Roger S.Pressman. 软件工程——实践者的研究方法[M]. 机械工业出版社, 2011.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Leszek A.Maciaszek. 需求分析与系统设计[M].机械工业出版社, 2009.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Nicholas C.Zakas. JavaScript高级程序设计[M].人民邮电出版社, 2012.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Mike Cantelon等. Node.js实战[M]. 人民邮电出版社, 2014.</a:t>
            </a:r>
            <a:br/>
            <a:endParaRPr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4FADB9-1C94-49DF-8E3D-E81990B853A9}"/>
              </a:ext>
            </a:extLst>
          </p:cNvPr>
          <p:cNvSpPr txBox="1"/>
          <p:nvPr/>
        </p:nvSpPr>
        <p:spPr>
          <a:xfrm>
            <a:off x="460442" y="311285"/>
            <a:ext cx="4391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参考资料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5036B67-6322-45DD-8118-0EC187F8F314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1472393-81D3-4095-9D00-27CD8B5B48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7055" y="1551708"/>
          <a:ext cx="11757889" cy="47815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12721">
                  <a:extLst>
                    <a:ext uri="{9D8B030D-6E8A-4147-A177-3AD203B41FA5}">
                      <a16:colId xmlns:a16="http://schemas.microsoft.com/office/drawing/2014/main" val="3124840465"/>
                    </a:ext>
                  </a:extLst>
                </a:gridCol>
                <a:gridCol w="1030375">
                  <a:extLst>
                    <a:ext uri="{9D8B030D-6E8A-4147-A177-3AD203B41FA5}">
                      <a16:colId xmlns:a16="http://schemas.microsoft.com/office/drawing/2014/main" val="1474437094"/>
                    </a:ext>
                  </a:extLst>
                </a:gridCol>
                <a:gridCol w="1030375">
                  <a:extLst>
                    <a:ext uri="{9D8B030D-6E8A-4147-A177-3AD203B41FA5}">
                      <a16:colId xmlns:a16="http://schemas.microsoft.com/office/drawing/2014/main" val="1457462739"/>
                    </a:ext>
                  </a:extLst>
                </a:gridCol>
                <a:gridCol w="2745302">
                  <a:extLst>
                    <a:ext uri="{9D8B030D-6E8A-4147-A177-3AD203B41FA5}">
                      <a16:colId xmlns:a16="http://schemas.microsoft.com/office/drawing/2014/main" val="1739527121"/>
                    </a:ext>
                  </a:extLst>
                </a:gridCol>
                <a:gridCol w="5139116">
                  <a:extLst>
                    <a:ext uri="{9D8B030D-6E8A-4147-A177-3AD203B41FA5}">
                      <a16:colId xmlns:a16="http://schemas.microsoft.com/office/drawing/2014/main" val="2590943816"/>
                    </a:ext>
                  </a:extLst>
                </a:gridCol>
              </a:tblGrid>
              <a:tr h="6427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学号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姓名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角色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所属子项目组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主要任务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extLst>
                  <a:ext uri="{0D108BD9-81ED-4DB2-BD59-A6C34878D82A}">
                    <a16:rowId xmlns:a16="http://schemas.microsoft.com/office/drawing/2014/main" val="1013591913"/>
                  </a:ext>
                </a:extLst>
              </a:tr>
              <a:tr h="6427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SY1906416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暴明坤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组长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消息聚集组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文档编写，编码，测试，</a:t>
                      </a:r>
                      <a:r>
                        <a:rPr lang="zh-CN" altLang="en-US" sz="2000" kern="100" dirty="0">
                          <a:effectLst/>
                        </a:rPr>
                        <a:t>进度</a:t>
                      </a:r>
                      <a:r>
                        <a:rPr lang="zh-CN" sz="2000" kern="100" dirty="0">
                          <a:effectLst/>
                        </a:rPr>
                        <a:t>管理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extLst>
                  <a:ext uri="{0D108BD9-81ED-4DB2-BD59-A6C34878D82A}">
                    <a16:rowId xmlns:a16="http://schemas.microsoft.com/office/drawing/2014/main" val="2693741933"/>
                  </a:ext>
                </a:extLst>
              </a:tr>
              <a:tr h="92517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BY1906051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夏欣怡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组员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文档和示例开发组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文档编写，编码，测试</a:t>
                      </a:r>
                      <a:r>
                        <a:rPr lang="zh-CN" altLang="en-US" sz="2000" kern="100" dirty="0">
                          <a:effectLst/>
                        </a:rPr>
                        <a:t>，项目数据统计和管理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extLst>
                  <a:ext uri="{0D108BD9-81ED-4DB2-BD59-A6C34878D82A}">
                    <a16:rowId xmlns:a16="http://schemas.microsoft.com/office/drawing/2014/main" val="158577538"/>
                  </a:ext>
                </a:extLst>
              </a:tr>
              <a:tr h="6427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SY1906113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胡俊涛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组员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数据可视化组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文档编写，编码，测试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extLst>
                  <a:ext uri="{0D108BD9-81ED-4DB2-BD59-A6C34878D82A}">
                    <a16:rowId xmlns:a16="http://schemas.microsoft.com/office/drawing/2014/main" val="2625120139"/>
                  </a:ext>
                </a:extLst>
              </a:tr>
              <a:tr h="6427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SY1906305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张雨濛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组员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文档和示例开发组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文档编写，编码，测试，会议记录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extLst>
                  <a:ext uri="{0D108BD9-81ED-4DB2-BD59-A6C34878D82A}">
                    <a16:rowId xmlns:a16="http://schemas.microsoft.com/office/drawing/2014/main" val="3668661805"/>
                  </a:ext>
                </a:extLst>
              </a:tr>
              <a:tr h="6427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SY1906118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叶柏威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组员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数据可视化组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文档编写，编码，测试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extLst>
                  <a:ext uri="{0D108BD9-81ED-4DB2-BD59-A6C34878D82A}">
                    <a16:rowId xmlns:a16="http://schemas.microsoft.com/office/drawing/2014/main" val="1482233184"/>
                  </a:ext>
                </a:extLst>
              </a:tr>
              <a:tr h="6427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BY1906028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刘子渊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组员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消息聚集组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文档编写，编码，测试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/>
                </a:tc>
                <a:extLst>
                  <a:ext uri="{0D108BD9-81ED-4DB2-BD59-A6C34878D82A}">
                    <a16:rowId xmlns:a16="http://schemas.microsoft.com/office/drawing/2014/main" val="51924166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1FAA195-D1E0-4C05-B37D-D5CEBEE09F11}"/>
              </a:ext>
            </a:extLst>
          </p:cNvPr>
          <p:cNvSpPr txBox="1"/>
          <p:nvPr/>
        </p:nvSpPr>
        <p:spPr>
          <a:xfrm>
            <a:off x="460442" y="311285"/>
            <a:ext cx="4391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对软件计划书的修改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FA9722-981A-44A4-ACDB-E756A66B4699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61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FC4FAC9-7221-4622-9120-EE1DF7CD7A9F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E9BBB84-062E-453B-9A9E-C8339F8F77E0}"/>
              </a:ext>
            </a:extLst>
          </p:cNvPr>
          <p:cNvSpPr txBox="1"/>
          <p:nvPr/>
        </p:nvSpPr>
        <p:spPr>
          <a:xfrm>
            <a:off x="460442" y="31128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DE5A76-9EA3-4DF2-9A94-EDA3F08DB667}"/>
              </a:ext>
            </a:extLst>
          </p:cNvPr>
          <p:cNvSpPr txBox="1"/>
          <p:nvPr/>
        </p:nvSpPr>
        <p:spPr>
          <a:xfrm>
            <a:off x="1052208" y="1342436"/>
            <a:ext cx="10087583" cy="294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本周计划</a:t>
            </a:r>
            <a:endParaRPr lang="en-US" altLang="zh-CN" sz="2400" dirty="0"/>
          </a:p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需求说明</a:t>
            </a:r>
            <a:endParaRPr lang="en-US" altLang="zh-CN" sz="2400" dirty="0"/>
          </a:p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</a:t>
            </a:r>
            <a:r>
              <a:rPr lang="zh-CN" altLang="en-US" sz="2400" b="1" dirty="0"/>
              <a:t>实验</a:t>
            </a:r>
            <a:r>
              <a:rPr lang="en-US" altLang="zh-CN" sz="2400" b="1" dirty="0"/>
              <a:t>6-8</a:t>
            </a:r>
          </a:p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下周计划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945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756BBA9-2276-4F49-B1F7-9769E6941A55}"/>
              </a:ext>
            </a:extLst>
          </p:cNvPr>
          <p:cNvSpPr txBox="1"/>
          <p:nvPr/>
        </p:nvSpPr>
        <p:spPr>
          <a:xfrm>
            <a:off x="460442" y="31128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整体思路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83A370B-42E2-4683-A491-67D36D74B478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FB201-8DA9-4D8E-B728-4E35EA884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721" y="1404597"/>
            <a:ext cx="10753619" cy="47442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任务分配与进度管理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线上会议任务分配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微信、飞书实时联系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组内任务协商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工作统计与汇总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框架</a:t>
            </a:r>
            <a:r>
              <a:rPr lang="en-US" altLang="zh-CN" dirty="0"/>
              <a:t>+</a:t>
            </a:r>
            <a:r>
              <a:rPr lang="zh-CN" altLang="en-US" dirty="0"/>
              <a:t>共同编辑</a:t>
            </a:r>
            <a:r>
              <a:rPr lang="en-US" altLang="zh-CN" dirty="0"/>
              <a:t>+</a:t>
            </a:r>
            <a:r>
              <a:rPr lang="zh-CN" altLang="en-US" dirty="0"/>
              <a:t>校对汇总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0281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756BBA9-2276-4F49-B1F7-9769E6941A55}"/>
              </a:ext>
            </a:extLst>
          </p:cNvPr>
          <p:cNvSpPr txBox="1"/>
          <p:nvPr/>
        </p:nvSpPr>
        <p:spPr>
          <a:xfrm>
            <a:off x="460442" y="311285"/>
            <a:ext cx="335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实验</a:t>
            </a:r>
            <a:r>
              <a:rPr lang="en-US" altLang="zh-CN" sz="2800" b="1" dirty="0"/>
              <a:t>6 </a:t>
            </a:r>
            <a:r>
              <a:rPr lang="zh-CN" altLang="en-US" sz="2800" b="1" dirty="0"/>
              <a:t>项目进度管理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83A370B-42E2-4683-A491-67D36D74B478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FB201-8DA9-4D8E-B728-4E35EA884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690" y="1404597"/>
            <a:ext cx="10823509" cy="4781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每周开始时，初步任务和人员划分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实际任务进行时，按照实际任务进行情况，更新项目进度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当周结束时，统一校对汇总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6626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756BBA9-2276-4F49-B1F7-9769E6941A55}"/>
              </a:ext>
            </a:extLst>
          </p:cNvPr>
          <p:cNvSpPr txBox="1"/>
          <p:nvPr/>
        </p:nvSpPr>
        <p:spPr>
          <a:xfrm>
            <a:off x="460442" y="311285"/>
            <a:ext cx="335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实验</a:t>
            </a:r>
            <a:r>
              <a:rPr lang="en-US" altLang="zh-CN" sz="2800" b="1" dirty="0"/>
              <a:t>6 </a:t>
            </a:r>
            <a:r>
              <a:rPr lang="zh-CN" altLang="en-US" sz="2800" b="1" dirty="0"/>
              <a:t>项目进度管理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83A370B-42E2-4683-A491-67D36D74B478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FB201-8DA9-4D8E-B728-4E35EA884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59" y="1404596"/>
            <a:ext cx="11218682" cy="47912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7B3FBD-0712-4250-B0D3-175DF9C1A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68" y="1147672"/>
            <a:ext cx="11379573" cy="558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47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756BBA9-2276-4F49-B1F7-9769E6941A55}"/>
              </a:ext>
            </a:extLst>
          </p:cNvPr>
          <p:cNvSpPr txBox="1"/>
          <p:nvPr/>
        </p:nvSpPr>
        <p:spPr>
          <a:xfrm>
            <a:off x="460442" y="311285"/>
            <a:ext cx="335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实验</a:t>
            </a:r>
            <a:r>
              <a:rPr lang="en-US" altLang="zh-CN" sz="2800" b="1" dirty="0"/>
              <a:t>6 </a:t>
            </a:r>
            <a:r>
              <a:rPr lang="zh-CN" altLang="en-US" sz="2800" b="1" dirty="0"/>
              <a:t>项目进度管理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83A370B-42E2-4683-A491-67D36D74B478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FB201-8DA9-4D8E-B728-4E35EA884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59" y="1404596"/>
            <a:ext cx="11218682" cy="47912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52A10C-54DA-490A-93CD-F2414984A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7109"/>
            <a:ext cx="12192000" cy="472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0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756BBA9-2276-4F49-B1F7-9769E6941A55}"/>
              </a:ext>
            </a:extLst>
          </p:cNvPr>
          <p:cNvSpPr txBox="1"/>
          <p:nvPr/>
        </p:nvSpPr>
        <p:spPr>
          <a:xfrm>
            <a:off x="460442" y="311285"/>
            <a:ext cx="2637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实验</a:t>
            </a:r>
            <a:r>
              <a:rPr lang="en-US" altLang="zh-CN" sz="2800" b="1" dirty="0"/>
              <a:t>7 </a:t>
            </a:r>
            <a:r>
              <a:rPr lang="zh-CN" altLang="en-US" sz="2800" b="1" dirty="0"/>
              <a:t>配置管理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83A370B-42E2-4683-A491-67D36D74B478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FB201-8DA9-4D8E-B728-4E35EA884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59" y="1404596"/>
            <a:ext cx="4021254" cy="4791221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CN" altLang="en-US" dirty="0"/>
              <a:t>文档管理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    </a:t>
            </a:r>
            <a:r>
              <a:rPr lang="zh-CN" altLang="en-US" dirty="0"/>
              <a:t>共享文档编辑</a:t>
            </a:r>
            <a:r>
              <a:rPr lang="en-US" altLang="zh-CN" dirty="0"/>
              <a:t>+</a:t>
            </a:r>
            <a:r>
              <a:rPr lang="zh-CN" altLang="en-US" dirty="0"/>
              <a:t>统一汇总导出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    以</a:t>
            </a:r>
            <a:r>
              <a:rPr lang="en-US" altLang="zh-CN" dirty="0" err="1"/>
              <a:t>Github</a:t>
            </a:r>
            <a:r>
              <a:rPr lang="zh-CN" altLang="en-US" dirty="0"/>
              <a:t>上的提交为记录基准，默认文档的整合者或最终校对者进行文档提交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    </a:t>
            </a:r>
            <a:r>
              <a:rPr lang="zh-CN" altLang="en-US" dirty="0"/>
              <a:t>根据不同类型文档进行表格划分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ACC559-6574-49E7-AAA0-834D7387D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839" y="1062038"/>
            <a:ext cx="7164502" cy="539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08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756BBA9-2276-4F49-B1F7-9769E6941A55}"/>
              </a:ext>
            </a:extLst>
          </p:cNvPr>
          <p:cNvSpPr txBox="1"/>
          <p:nvPr/>
        </p:nvSpPr>
        <p:spPr>
          <a:xfrm>
            <a:off x="460442" y="311285"/>
            <a:ext cx="2637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实验</a:t>
            </a:r>
            <a:r>
              <a:rPr lang="en-US" altLang="zh-CN" sz="2800" b="1" dirty="0"/>
              <a:t>7 </a:t>
            </a:r>
            <a:r>
              <a:rPr lang="zh-CN" altLang="en-US" sz="2800" b="1" dirty="0"/>
              <a:t>配置管理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83A370B-42E2-4683-A491-67D36D74B478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FB201-8DA9-4D8E-B728-4E35EA884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59" y="1404597"/>
            <a:ext cx="3341119" cy="479093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文档更新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    </a:t>
            </a:r>
            <a:r>
              <a:rPr lang="zh-CN" altLang="en-US" dirty="0"/>
              <a:t>共享文档编辑</a:t>
            </a:r>
            <a:r>
              <a:rPr lang="en-US" altLang="zh-CN" dirty="0"/>
              <a:t>+</a:t>
            </a:r>
            <a:r>
              <a:rPr lang="zh-CN" altLang="en-US" dirty="0"/>
              <a:t>统一汇总导出   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    记录文档的版本更新与具体的修改情况。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    附在相应文档的开头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2EAD4D-89E4-4DE1-A8E0-DB3095772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778" y="1517871"/>
            <a:ext cx="7877563" cy="456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97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756BBA9-2276-4F49-B1F7-9769E6941A55}"/>
              </a:ext>
            </a:extLst>
          </p:cNvPr>
          <p:cNvSpPr txBox="1"/>
          <p:nvPr/>
        </p:nvSpPr>
        <p:spPr>
          <a:xfrm>
            <a:off x="460442" y="311285"/>
            <a:ext cx="2637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实验</a:t>
            </a:r>
            <a:r>
              <a:rPr lang="en-US" altLang="zh-CN" sz="2800" b="1" dirty="0"/>
              <a:t>7 </a:t>
            </a:r>
            <a:r>
              <a:rPr lang="zh-CN" altLang="en-US" sz="2800" b="1" dirty="0"/>
              <a:t>配置管理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83A370B-42E2-4683-A491-67D36D74B478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FB201-8DA9-4D8E-B728-4E35EA884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58" y="1404596"/>
            <a:ext cx="8422880" cy="2378039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代码版本控制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各组代码保存在分开的</a:t>
            </a:r>
            <a:r>
              <a:rPr lang="en-US" altLang="zh-CN" dirty="0"/>
              <a:t>git repo </a:t>
            </a:r>
            <a:r>
              <a:rPr lang="zh-CN" altLang="en-US" dirty="0"/>
              <a:t>中。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各组的代码通过</a:t>
            </a:r>
            <a:r>
              <a:rPr lang="en-US" altLang="zh-CN" dirty="0"/>
              <a:t>git submodule </a:t>
            </a:r>
            <a:r>
              <a:rPr lang="zh-CN" altLang="en-US" dirty="0"/>
              <a:t>链接到总仓库上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文档上传和更新</a:t>
            </a:r>
            <a:r>
              <a:rPr lang="en-US" altLang="zh-CN" dirty="0"/>
              <a:t>submodule version</a:t>
            </a:r>
            <a:r>
              <a:rPr lang="zh-CN" altLang="en-US" dirty="0"/>
              <a:t>由张雨濛负责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4F6A2E-A0C6-4C90-B2A0-882A355325E0}"/>
              </a:ext>
            </a:extLst>
          </p:cNvPr>
          <p:cNvSpPr/>
          <p:nvPr/>
        </p:nvSpPr>
        <p:spPr>
          <a:xfrm>
            <a:off x="6736862" y="4268177"/>
            <a:ext cx="2438400" cy="145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r>
              <a:rPr lang="zh-CN" altLang="en-US" dirty="0"/>
              <a:t>组 总仓库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C93E474-FCBC-4AD3-B854-78C8E75D0CA8}"/>
              </a:ext>
            </a:extLst>
          </p:cNvPr>
          <p:cNvSpPr/>
          <p:nvPr/>
        </p:nvSpPr>
        <p:spPr>
          <a:xfrm>
            <a:off x="1699846" y="3837356"/>
            <a:ext cx="2153139" cy="574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消息聚集 仓库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BB91E22-9915-486A-A812-6802E0DAF823}"/>
              </a:ext>
            </a:extLst>
          </p:cNvPr>
          <p:cNvSpPr/>
          <p:nvPr/>
        </p:nvSpPr>
        <p:spPr>
          <a:xfrm>
            <a:off x="1699846" y="4707792"/>
            <a:ext cx="2153139" cy="574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可视化 仓库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3BEE78-756E-4447-9A32-582209E3B424}"/>
              </a:ext>
            </a:extLst>
          </p:cNvPr>
          <p:cNvSpPr/>
          <p:nvPr/>
        </p:nvSpPr>
        <p:spPr>
          <a:xfrm>
            <a:off x="1699845" y="5627202"/>
            <a:ext cx="2153139" cy="574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示例应用 仓库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6A9346F-1947-456B-9D5A-0B5813881D9E}"/>
              </a:ext>
            </a:extLst>
          </p:cNvPr>
          <p:cNvCxnSpPr>
            <a:stCxn id="11" idx="3"/>
            <a:endCxn id="2" idx="1"/>
          </p:cNvCxnSpPr>
          <p:nvPr/>
        </p:nvCxnSpPr>
        <p:spPr>
          <a:xfrm>
            <a:off x="3852985" y="4124571"/>
            <a:ext cx="2883877" cy="870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2FE27E2-DAEF-4687-9F03-3C1CD2B492F9}"/>
              </a:ext>
            </a:extLst>
          </p:cNvPr>
          <p:cNvCxnSpPr>
            <a:stCxn id="12" idx="3"/>
          </p:cNvCxnSpPr>
          <p:nvPr/>
        </p:nvCxnSpPr>
        <p:spPr>
          <a:xfrm flipV="1">
            <a:off x="3852985" y="4995006"/>
            <a:ext cx="288387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7328F14-D952-4079-8D91-8FDEF5A68F7D}"/>
              </a:ext>
            </a:extLst>
          </p:cNvPr>
          <p:cNvCxnSpPr>
            <a:stCxn id="13" idx="3"/>
            <a:endCxn id="2" idx="1"/>
          </p:cNvCxnSpPr>
          <p:nvPr/>
        </p:nvCxnSpPr>
        <p:spPr>
          <a:xfrm flipV="1">
            <a:off x="3852984" y="4995006"/>
            <a:ext cx="2883878" cy="91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C89209-A23C-48B4-8DE8-73A082F8738D}"/>
              </a:ext>
            </a:extLst>
          </p:cNvPr>
          <p:cNvSpPr txBox="1"/>
          <p:nvPr/>
        </p:nvSpPr>
        <p:spPr>
          <a:xfrm>
            <a:off x="4545699" y="4058981"/>
            <a:ext cx="146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 module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274BB03-FF48-4FB2-93AB-8D7459293D3F}"/>
              </a:ext>
            </a:extLst>
          </p:cNvPr>
          <p:cNvSpPr txBox="1"/>
          <p:nvPr/>
        </p:nvSpPr>
        <p:spPr>
          <a:xfrm>
            <a:off x="3994714" y="4691264"/>
            <a:ext cx="146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 module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F8CEFB8-DAB4-4252-8356-3480C944F84C}"/>
              </a:ext>
            </a:extLst>
          </p:cNvPr>
          <p:cNvSpPr txBox="1"/>
          <p:nvPr/>
        </p:nvSpPr>
        <p:spPr>
          <a:xfrm>
            <a:off x="4545698" y="5561699"/>
            <a:ext cx="146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 module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54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FC4FAC9-7221-4622-9120-EE1DF7CD7A9F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E9BBB84-062E-453B-9A9E-C8339F8F77E0}"/>
              </a:ext>
            </a:extLst>
          </p:cNvPr>
          <p:cNvSpPr txBox="1"/>
          <p:nvPr/>
        </p:nvSpPr>
        <p:spPr>
          <a:xfrm>
            <a:off x="460442" y="31128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DE5A76-9EA3-4DF2-9A94-EDA3F08DB667}"/>
              </a:ext>
            </a:extLst>
          </p:cNvPr>
          <p:cNvSpPr txBox="1"/>
          <p:nvPr/>
        </p:nvSpPr>
        <p:spPr>
          <a:xfrm>
            <a:off x="1052208" y="1342436"/>
            <a:ext cx="10087583" cy="294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本周计划</a:t>
            </a:r>
            <a:endParaRPr lang="en-US" altLang="zh-CN" sz="2400" dirty="0"/>
          </a:p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</a:t>
            </a:r>
            <a:r>
              <a:rPr lang="zh-CN" altLang="en-US" sz="2400" b="1" dirty="0"/>
              <a:t>需求说明</a:t>
            </a:r>
            <a:endParaRPr lang="en-US" altLang="zh-CN" sz="2400" b="1" dirty="0"/>
          </a:p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实验</a:t>
            </a:r>
            <a:r>
              <a:rPr lang="en-US" altLang="zh-CN" sz="2400" dirty="0"/>
              <a:t>6-8</a:t>
            </a:r>
          </a:p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下周计划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736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756BBA9-2276-4F49-B1F7-9769E6941A55}"/>
              </a:ext>
            </a:extLst>
          </p:cNvPr>
          <p:cNvSpPr txBox="1"/>
          <p:nvPr/>
        </p:nvSpPr>
        <p:spPr>
          <a:xfrm>
            <a:off x="460442" y="311285"/>
            <a:ext cx="4073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实验</a:t>
            </a:r>
            <a:r>
              <a:rPr lang="en-US" altLang="zh-CN" sz="2800" b="1" dirty="0"/>
              <a:t>8 </a:t>
            </a:r>
            <a:r>
              <a:rPr lang="zh-CN" altLang="en-US" sz="2800" b="1" dirty="0"/>
              <a:t>工作量统计与分析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83A370B-42E2-4683-A491-67D36D74B478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5B039878-422A-4D33-9738-6EB186EB9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1" y="1539558"/>
            <a:ext cx="4116356" cy="463740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/>
              <a:t>每个实验单独设计表格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/>
              <a:t>共享文档填写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/>
              <a:t>每周校对汇总</a:t>
            </a:r>
            <a:endParaRPr lang="en-US" altLang="zh-CN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文档字数、代码行数、图表数、工作难度、评审意见数、测试用例数、工时等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DEA039-7F59-4E07-BBDA-3D7510B91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493" y="1120323"/>
            <a:ext cx="5745308" cy="547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67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756BBA9-2276-4F49-B1F7-9769E6941A55}"/>
              </a:ext>
            </a:extLst>
          </p:cNvPr>
          <p:cNvSpPr txBox="1"/>
          <p:nvPr/>
        </p:nvSpPr>
        <p:spPr>
          <a:xfrm>
            <a:off x="460442" y="311285"/>
            <a:ext cx="4073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实验</a:t>
            </a:r>
            <a:r>
              <a:rPr lang="en-US" altLang="zh-CN" sz="2800" b="1" dirty="0"/>
              <a:t>8 </a:t>
            </a:r>
            <a:r>
              <a:rPr lang="zh-CN" altLang="en-US" sz="2800" b="1" dirty="0"/>
              <a:t>工作量统计与分析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83A370B-42E2-4683-A491-67D36D74B478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E8D05A04-4199-4870-8D52-502EBFB97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108" y="1169533"/>
            <a:ext cx="6606949" cy="5394847"/>
          </a:xfrm>
          <a:prstGeom prst="rect">
            <a:avLst/>
          </a:prstGeom>
        </p:spPr>
      </p:pic>
      <p:sp>
        <p:nvSpPr>
          <p:cNvPr id="10" name="内容占位符 7">
            <a:extLst>
              <a:ext uri="{FF2B5EF4-FFF2-40B4-BE49-F238E27FC236}">
                <a16:creationId xmlns:a16="http://schemas.microsoft.com/office/drawing/2014/main" id="{8E47D58D-7470-448E-A7E5-6B94EF7EFD1C}"/>
              </a:ext>
            </a:extLst>
          </p:cNvPr>
          <p:cNvSpPr txBox="1">
            <a:spLocks/>
          </p:cNvSpPr>
          <p:nvPr/>
        </p:nvSpPr>
        <p:spPr>
          <a:xfrm>
            <a:off x="763551" y="1539558"/>
            <a:ext cx="4116356" cy="463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/>
              <a:t>每个实验单独设计表格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/>
              <a:t>共享文档填写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/>
              <a:t>每周校对汇总</a:t>
            </a:r>
            <a:endParaRPr lang="en-US" altLang="zh-CN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文档字数、代码行数、图表数、工作难度、评审意见数、测试用例数、工时等</a:t>
            </a:r>
          </a:p>
        </p:txBody>
      </p:sp>
    </p:spTree>
    <p:extLst>
      <p:ext uri="{BB962C8B-B14F-4D97-AF65-F5344CB8AC3E}">
        <p14:creationId xmlns:p14="http://schemas.microsoft.com/office/powerpoint/2010/main" val="4248108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FC4FAC9-7221-4622-9120-EE1DF7CD7A9F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E9BBB84-062E-453B-9A9E-C8339F8F77E0}"/>
              </a:ext>
            </a:extLst>
          </p:cNvPr>
          <p:cNvSpPr txBox="1"/>
          <p:nvPr/>
        </p:nvSpPr>
        <p:spPr>
          <a:xfrm>
            <a:off x="460442" y="31128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DE5A76-9EA3-4DF2-9A94-EDA3F08DB667}"/>
              </a:ext>
            </a:extLst>
          </p:cNvPr>
          <p:cNvSpPr txBox="1"/>
          <p:nvPr/>
        </p:nvSpPr>
        <p:spPr>
          <a:xfrm>
            <a:off x="1052208" y="1342436"/>
            <a:ext cx="10087583" cy="294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本周计划</a:t>
            </a:r>
            <a:endParaRPr lang="en-US" altLang="zh-CN" sz="2400" dirty="0"/>
          </a:p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需求说明</a:t>
            </a:r>
            <a:endParaRPr lang="en-US" altLang="zh-CN" sz="2400" dirty="0"/>
          </a:p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实验</a:t>
            </a:r>
            <a:r>
              <a:rPr lang="en-US" altLang="zh-CN" sz="2400" dirty="0"/>
              <a:t>6-8</a:t>
            </a:r>
          </a:p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</a:t>
            </a:r>
            <a:r>
              <a:rPr lang="zh-CN" altLang="en-US" sz="2400" b="1" dirty="0"/>
              <a:t>下周计划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70744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97532C-2105-4FAB-80E3-77AE854DCB9A}"/>
              </a:ext>
            </a:extLst>
          </p:cNvPr>
          <p:cNvSpPr txBox="1"/>
          <p:nvPr/>
        </p:nvSpPr>
        <p:spPr>
          <a:xfrm>
            <a:off x="460442" y="31128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下周计划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C48B7C7-C301-4E11-B6D9-563EE2A5904B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内容占位符 7">
            <a:extLst>
              <a:ext uri="{FF2B5EF4-FFF2-40B4-BE49-F238E27FC236}">
                <a16:creationId xmlns:a16="http://schemas.microsoft.com/office/drawing/2014/main" id="{AEF2849A-1CE3-4E0C-96B1-FA7429E3F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0" y="1539558"/>
            <a:ext cx="10638457" cy="463740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/>
              <a:t>开始全面的可行性实验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/>
              <a:t>开始对需要使用的接口进行封装抽象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/>
              <a:t>设计节点间消息接口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/>
              <a:t>进一步细化需求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/>
              <a:t>根据开发需求配置</a:t>
            </a:r>
            <a:r>
              <a:rPr lang="en-US" altLang="zh-CN" dirty="0"/>
              <a:t>CI/CD</a:t>
            </a:r>
          </a:p>
        </p:txBody>
      </p:sp>
    </p:spTree>
    <p:extLst>
      <p:ext uri="{BB962C8B-B14F-4D97-AF65-F5344CB8AC3E}">
        <p14:creationId xmlns:p14="http://schemas.microsoft.com/office/powerpoint/2010/main" val="17284800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841A2-24C2-4B1C-A66E-37A0662D6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769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zh-CN" altLang="en-US" sz="7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143159-BE73-4369-9B8E-F7D59DB8E89A}"/>
              </a:ext>
            </a:extLst>
          </p:cNvPr>
          <p:cNvCxnSpPr/>
          <p:nvPr/>
        </p:nvCxnSpPr>
        <p:spPr>
          <a:xfrm>
            <a:off x="0" y="3252182"/>
            <a:ext cx="12192000" cy="0"/>
          </a:xfrm>
          <a:prstGeom prst="line">
            <a:avLst/>
          </a:prstGeom>
          <a:ln w="889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48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内容占位符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rPr dirty="0"/>
              <a:t>Node-</a:t>
            </a:r>
            <a:r>
              <a:rPr dirty="0" err="1"/>
              <a:t>RED是一个功能强大的低代码物联网编程平台</a:t>
            </a:r>
            <a:endParaRPr dirty="0"/>
          </a:p>
          <a:p>
            <a:pPr>
              <a:lnSpc>
                <a:spcPct val="120000"/>
              </a:lnSpc>
            </a:pPr>
            <a:r>
              <a:rPr dirty="0"/>
              <a:t>Node-</a:t>
            </a:r>
            <a:r>
              <a:rPr dirty="0" err="1"/>
              <a:t>RED在国外有相对繁荣的社区和完备的拓展包</a:t>
            </a:r>
            <a:endParaRPr dirty="0"/>
          </a:p>
          <a:p>
            <a:pPr>
              <a:lnSpc>
                <a:spcPct val="120000"/>
              </a:lnSpc>
            </a:pPr>
            <a:r>
              <a:rPr dirty="0" err="1"/>
              <a:t>Node-RED在缺少国内各大平台的拓展包，使用相对受限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D6C94C-1171-435A-BB15-66BB7544EB95}"/>
              </a:ext>
            </a:extLst>
          </p:cNvPr>
          <p:cNvSpPr txBox="1"/>
          <p:nvPr/>
        </p:nvSpPr>
        <p:spPr>
          <a:xfrm>
            <a:off x="460442" y="31128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项目背景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330523F-26AF-41C1-A7B8-1E73A422829C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44DB71-B37C-4D4E-9E26-9C247B0301C1}"/>
              </a:ext>
            </a:extLst>
          </p:cNvPr>
          <p:cNvSpPr txBox="1"/>
          <p:nvPr/>
        </p:nvSpPr>
        <p:spPr>
          <a:xfrm>
            <a:off x="460442" y="31128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项目目标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FD49E03-90DF-4AC2-A219-CB66B9A2501C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F1EAF7C-6C35-413B-8214-ACE89B82FDE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本项目计划开发基于飞书，钉钉等工作软件的</a:t>
            </a:r>
            <a:r>
              <a:rPr lang="en-US" altLang="zh-CN" dirty="0"/>
              <a:t>Node-RED</a:t>
            </a:r>
            <a:r>
              <a:rPr lang="zh-CN" altLang="en-US" dirty="0"/>
              <a:t>拓展包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由于显示消息格式的要求开发数据可视化和模板渲染拓展包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最终通过一些使用场景的搭建示例来展示两组拓展包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EB0925-678B-4C38-A022-B3F9A438695D}"/>
              </a:ext>
            </a:extLst>
          </p:cNvPr>
          <p:cNvSpPr txBox="1"/>
          <p:nvPr/>
        </p:nvSpPr>
        <p:spPr>
          <a:xfrm>
            <a:off x="460442" y="311285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概述 项目流程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837E648-5BCE-4EF0-8BD8-D747E7811744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059E67C-ABA6-4ACA-8A73-8E73C4E11D2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用户进入</a:t>
            </a:r>
            <a:r>
              <a:rPr lang="en-US" altLang="zh-CN" dirty="0"/>
              <a:t>Node-RED</a:t>
            </a:r>
            <a:r>
              <a:rPr lang="zh-CN" altLang="en-US" dirty="0"/>
              <a:t>开发环境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用户拖放，连接节点，构建</a:t>
            </a:r>
            <a:r>
              <a:rPr lang="en-US" altLang="zh-CN" dirty="0"/>
              <a:t>Node-RED</a:t>
            </a:r>
            <a:r>
              <a:rPr lang="zh-CN" altLang="en-US" dirty="0"/>
              <a:t>流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用户部署</a:t>
            </a:r>
            <a:r>
              <a:rPr lang="en-US" altLang="zh-CN" dirty="0"/>
              <a:t>Node-RED</a:t>
            </a:r>
            <a:r>
              <a:rPr lang="zh-CN" altLang="en-US" dirty="0"/>
              <a:t>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012A519-E1BF-483B-AD77-F6289DA6FE03}"/>
              </a:ext>
            </a:extLst>
          </p:cNvPr>
          <p:cNvSpPr txBox="1"/>
          <p:nvPr/>
        </p:nvSpPr>
        <p:spPr>
          <a:xfrm>
            <a:off x="460442" y="311285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概述 产品功能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0BC19C2-9B50-4F09-9130-657BF15BD1A7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5C0E122-BE4B-43A0-AB02-B0316F8722C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Node-RED</a:t>
            </a:r>
            <a:r>
              <a:rPr lang="zh-CN" altLang="en-US" dirty="0"/>
              <a:t>的消息聚集功能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Node-RED</a:t>
            </a:r>
            <a:r>
              <a:rPr lang="zh-CN" altLang="en-US" dirty="0"/>
              <a:t>的图形可视化功能和消息模板渲染功能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3DE063-C6FA-4BB0-8175-CED98DFB02E9}"/>
              </a:ext>
            </a:extLst>
          </p:cNvPr>
          <p:cNvSpPr txBox="1"/>
          <p:nvPr/>
        </p:nvSpPr>
        <p:spPr>
          <a:xfrm>
            <a:off x="460442" y="311285"/>
            <a:ext cx="2436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概述 工作重点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4C63A04-B38D-4355-A123-C5C44E92E2A0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76C48FF-B9B4-44DC-B529-E2DB3B24DA8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基于飞书，钉钉开发的消息聚集拓展包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Node-RED</a:t>
            </a:r>
            <a:r>
              <a:rPr lang="zh-CN" altLang="en-US" dirty="0"/>
              <a:t>的图表渲染拓展包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Node-RED</a:t>
            </a:r>
            <a:r>
              <a:rPr lang="zh-CN" altLang="en-US" dirty="0"/>
              <a:t>的</a:t>
            </a:r>
            <a:r>
              <a:rPr lang="en-US" altLang="zh-CN" dirty="0"/>
              <a:t>markdown</a:t>
            </a:r>
            <a:r>
              <a:rPr lang="zh-CN" altLang="en-US" dirty="0"/>
              <a:t>消息模板拓展包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1853</Words>
  <Application>Microsoft Office PowerPoint</Application>
  <PresentationFormat>宽屏</PresentationFormat>
  <Paragraphs>488</Paragraphs>
  <Slides>44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等线</vt:lpstr>
      <vt:lpstr>等线 Light</vt:lpstr>
      <vt:lpstr>Arial</vt:lpstr>
      <vt:lpstr>Times New Roman</vt:lpstr>
      <vt:lpstr>Wingdings</vt:lpstr>
      <vt:lpstr>Office 主题​​</vt:lpstr>
      <vt:lpstr>基于Node-RED的 消息聚集和图形可视化拓展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软件综合实验 I组</dc:title>
  <dc:creator>瀚 琴轩</dc:creator>
  <cp:lastModifiedBy>瀚 琴轩</cp:lastModifiedBy>
  <cp:revision>131</cp:revision>
  <dcterms:created xsi:type="dcterms:W3CDTF">2020-03-13T03:35:28Z</dcterms:created>
  <dcterms:modified xsi:type="dcterms:W3CDTF">2020-03-27T08:45:21Z</dcterms:modified>
</cp:coreProperties>
</file>