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57" r:id="rId4"/>
    <p:sldId id="269" r:id="rId5"/>
    <p:sldId id="258" r:id="rId6"/>
    <p:sldId id="282" r:id="rId7"/>
    <p:sldId id="270" r:id="rId8"/>
    <p:sldId id="271" r:id="rId9"/>
    <p:sldId id="259" r:id="rId10"/>
    <p:sldId id="275" r:id="rId11"/>
    <p:sldId id="276" r:id="rId12"/>
    <p:sldId id="277" r:id="rId13"/>
    <p:sldId id="279" r:id="rId14"/>
    <p:sldId id="278" r:id="rId15"/>
    <p:sldId id="280" r:id="rId16"/>
    <p:sldId id="28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39EAA22-20F5-4683-A2D6-2910505B9293}">
          <p14:sldIdLst>
            <p14:sldId id="256"/>
          </p14:sldIdLst>
        </p14:section>
        <p14:section name="项目简介" id="{8B251177-50EC-4500-A48F-5E9C7EBDB350}">
          <p14:sldIdLst>
            <p14:sldId id="268"/>
            <p14:sldId id="257"/>
          </p14:sldIdLst>
        </p14:section>
        <p14:section name="项目选择依据" id="{C421B636-9075-43A2-A870-E5B6060A21A1}">
          <p14:sldIdLst>
            <p14:sldId id="269"/>
            <p14:sldId id="258"/>
            <p14:sldId id="282"/>
          </p14:sldIdLst>
        </p14:section>
        <p14:section name="实验项目" id="{964E3D02-DCC4-4BE7-98A7-CF70E6A40068}">
          <p14:sldIdLst>
            <p14:sldId id="270"/>
          </p14:sldIdLst>
        </p14:section>
        <p14:section name="人员组成与分工" id="{C3F75250-579A-4C17-8D2D-0A0DD8DCDC3E}">
          <p14:sldIdLst>
            <p14:sldId id="271"/>
            <p14:sldId id="259"/>
            <p14:sldId id="275"/>
            <p14:sldId id="276"/>
            <p14:sldId id="277"/>
            <p14:sldId id="279"/>
            <p14:sldId id="278"/>
            <p14:sldId id="280"/>
            <p14:sldId id="281"/>
          </p14:sldIdLst>
        </p14:section>
        <p14:section name="整体计划" id="{4ABC105D-BEBD-4573-AF6F-CC1ACDB67BE3}">
          <p14:sldIdLst/>
        </p14:section>
        <p14:section name="致谢" id="{5F1F4C0E-8763-4E87-9E33-B6A21A96EF6B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AF648-DA6C-43F7-B988-685985AB7961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854E5-671E-43FD-A981-A2E6D063B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2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35504-4C8A-42E6-B5EB-D4495513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D6180-0296-42E8-93AA-846463A7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849EA-82DB-47EA-B9E3-B9B497E4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15D19-BA57-4C2F-8D43-4FED0659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23FB3-74DF-4CB5-BAC7-2F041C25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03A87-B031-47E6-BE08-88D85B9F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FFE0E-126F-4884-B128-C8270AE02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8AFED-67AC-4408-B9A5-D1975173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C97C7-EA97-4B14-B744-6F7348F8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43B94-69C6-44E7-A5C8-DECBB42A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4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81AB5F-1B80-4EF2-A5DB-69759643E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68DFF-3E02-4201-8C19-0F23B018F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6CC0E-0A95-423D-AA99-06989ACD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45387-365F-497D-B513-8ED12E96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D481B-6C85-4C5D-92E3-3D1F901C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9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87FCB-C303-43F5-9D51-840D7C8B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AD3A3-64F5-4783-B433-94B13913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80163-2D74-4692-88CD-A92F4786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F3D8D-69BA-4944-BDF0-DD1E8F3A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84849-27D9-4FFB-BC72-3F3E2895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9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DE2C3-EE68-48A9-924A-DE642A06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5A5AD-FBE0-409D-AF5A-E9101A33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6F277-8D83-4D56-9E09-1A78B3C8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0A5D6-8690-43AA-88B2-9582D6DE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85623-F549-453C-A237-384FA4B0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9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78603-BA88-4173-9BA5-22864932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8306F-3718-478E-985E-1D2F55A80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FDEF7-1653-4AB4-B26F-043F68DF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4184F-6ADE-4F91-808A-80742327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904F6-F046-43EC-BB87-001CDE7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FCF58-679E-441B-A41B-FE2D5492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88604-8759-430C-A460-C4577C57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00E76-B855-4803-AC3D-E380B60D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876A1-381E-4F0B-80FB-7DB69A5C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6E889-5848-451D-BCDA-7920C2909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BEFE2B-94F5-4DE3-8C97-357CB37B8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203F8A-E4F3-45A9-8891-5031792F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3D3E0B-522E-4DE4-A211-8DD74A37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4BAD5-3FC4-4EE5-A5C7-89A01892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5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526D5-3AA2-4BD4-9C19-F8D5CF1A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1CB53-D388-4B31-8FA8-67409BE3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D7181B-3192-4E7C-9492-4A55E221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4F269F-41AB-445D-877C-F3AEF810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6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68B7B6-1C4B-4C24-863B-EB7C0EDB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FD543E-58E7-4ED5-9756-6E30357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254C16-6AFB-4B61-A459-1C8F0D0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28F1-505E-4E20-A0F7-B12E43BE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D27D7-B87E-45FD-BC63-3CA7C859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3AD14-9F4E-4FB9-B214-A0E24181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B8B43-08D7-4F15-84B6-5A87AC0E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4E9BB-092B-40D5-89BC-A364D027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FF1B0-6C14-430E-AB90-CBD5BBA3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3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94164-4BB4-4D98-A8A4-5F5A7EE7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7827F-5638-4786-9474-5C5C7D8CA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4736C-8F39-4A49-8A6F-5BCB5963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F5118-4C26-48A1-BB23-F1E3822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BDEDF-846A-406E-91D2-46E40F37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9E899-1A7A-4F97-82E3-2FDED4D5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3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9DB8D6-CAB9-4FE4-8FE7-9330BC3F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1A582-411D-433A-A672-F5253BB2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C3A21-35E5-40C7-A245-EBEB169FA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5688-08E2-4240-9DA3-345C38B9964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B5D74-2E37-4572-A6FA-35CF1B36D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1037A-C302-4F9D-963C-1BC1C1FE6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BD6E-DF93-47CD-B344-6B087E127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1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#featur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41A2-24C2-4B1C-A66E-37A0662D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7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</a:rPr>
              <a:t>基于</a:t>
            </a:r>
            <a:r>
              <a:rPr lang="en-US" altLang="zh-CN" dirty="0">
                <a:latin typeface="+mn-ea"/>
              </a:rPr>
              <a:t>Node-RED</a:t>
            </a:r>
            <a:r>
              <a:rPr lang="zh-CN" altLang="en-US" dirty="0">
                <a:latin typeface="+mn-ea"/>
              </a:rPr>
              <a:t>的</a:t>
            </a:r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消息聚集和图形可视化拓展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C7623-95D0-4D35-9B0F-5304BCED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957" y="4856906"/>
            <a:ext cx="8236085" cy="1631343"/>
          </a:xfrm>
        </p:spPr>
        <p:txBody>
          <a:bodyPr>
            <a:normAutofit/>
          </a:bodyPr>
          <a:lstStyle/>
          <a:p>
            <a:r>
              <a:rPr lang="en-US" altLang="zh-CN" dirty="0"/>
              <a:t>SY1906416 </a:t>
            </a:r>
            <a:r>
              <a:rPr lang="zh-CN" altLang="en-US" dirty="0"/>
              <a:t>暴明坤</a:t>
            </a:r>
            <a:r>
              <a:rPr lang="en-US" altLang="zh-CN" dirty="0"/>
              <a:t>	SY1906113 </a:t>
            </a:r>
            <a:r>
              <a:rPr lang="zh-CN" altLang="en-US" dirty="0"/>
              <a:t>胡俊涛</a:t>
            </a:r>
          </a:p>
          <a:p>
            <a:r>
              <a:rPr lang="en-US" altLang="zh-CN" dirty="0"/>
              <a:t>SY1906118 </a:t>
            </a:r>
            <a:r>
              <a:rPr lang="zh-CN" altLang="en-US" dirty="0"/>
              <a:t>叶柏威</a:t>
            </a:r>
            <a:r>
              <a:rPr lang="en-US" altLang="zh-CN" dirty="0"/>
              <a:t>	BY1906051 </a:t>
            </a:r>
            <a:r>
              <a:rPr lang="zh-CN" altLang="en-US" dirty="0"/>
              <a:t>夏欣怡</a:t>
            </a:r>
          </a:p>
          <a:p>
            <a:r>
              <a:rPr lang="en-US" altLang="zh-CN" dirty="0"/>
              <a:t>BY1906028 </a:t>
            </a:r>
            <a:r>
              <a:rPr lang="zh-CN" altLang="en-US" dirty="0"/>
              <a:t>刘子渊</a:t>
            </a:r>
            <a:r>
              <a:rPr lang="en-US" altLang="zh-CN" dirty="0"/>
              <a:t>	SY1906305 </a:t>
            </a:r>
            <a:r>
              <a:rPr lang="zh-CN" altLang="en-US" dirty="0"/>
              <a:t>张雨濛</a:t>
            </a:r>
          </a:p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143159-BE73-4369-9B8E-F7D59DB8E89A}"/>
              </a:ext>
            </a:extLst>
          </p:cNvPr>
          <p:cNvCxnSpPr/>
          <p:nvPr/>
        </p:nvCxnSpPr>
        <p:spPr>
          <a:xfrm>
            <a:off x="0" y="3252182"/>
            <a:ext cx="12192000" cy="0"/>
          </a:xfrm>
          <a:prstGeom prst="line">
            <a:avLst/>
          </a:prstGeom>
          <a:ln w="88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副标题 2">
            <a:extLst>
              <a:ext uri="{FF2B5EF4-FFF2-40B4-BE49-F238E27FC236}">
                <a16:creationId xmlns:a16="http://schemas.microsoft.com/office/drawing/2014/main" id="{010870E4-3BF4-49AE-A5FD-5A75D0764761}"/>
              </a:ext>
            </a:extLst>
          </p:cNvPr>
          <p:cNvSpPr txBox="1">
            <a:spLocks/>
          </p:cNvSpPr>
          <p:nvPr/>
        </p:nvSpPr>
        <p:spPr>
          <a:xfrm>
            <a:off x="2905328" y="3605818"/>
            <a:ext cx="8236085" cy="1631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600" dirty="0">
                <a:latin typeface="+mn-ea"/>
              </a:rPr>
              <a:t>—— </a:t>
            </a:r>
            <a:r>
              <a:rPr lang="zh-CN" altLang="en-US" sz="3600" dirty="0">
                <a:latin typeface="+mn-ea"/>
                <a:ea typeface="+mn-ea"/>
              </a:rPr>
              <a:t>软件综合实验 </a:t>
            </a:r>
            <a:r>
              <a:rPr lang="en-US" altLang="zh-CN" sz="3600" dirty="0">
                <a:latin typeface="+mn-ea"/>
                <a:ea typeface="+mn-ea"/>
              </a:rPr>
              <a:t>I</a:t>
            </a:r>
            <a:r>
              <a:rPr lang="zh-CN" altLang="en-US" sz="3600" dirty="0">
                <a:latin typeface="+mn-ea"/>
                <a:ea typeface="+mn-ea"/>
              </a:rPr>
              <a:t>组</a:t>
            </a:r>
            <a:endParaRPr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42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人员组成与分工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项目和人员按照功能分为三组</a:t>
            </a:r>
            <a:endParaRPr lang="en-US" altLang="zh-CN" dirty="0"/>
          </a:p>
          <a:p>
            <a:r>
              <a:rPr lang="zh-CN" altLang="en-US" dirty="0"/>
              <a:t>消息测试组</a:t>
            </a:r>
            <a:endParaRPr lang="en-US" altLang="zh-CN" dirty="0"/>
          </a:p>
          <a:p>
            <a:pPr lvl="1"/>
            <a:r>
              <a:rPr lang="zh-CN" altLang="en-US" dirty="0"/>
              <a:t>重点是</a:t>
            </a:r>
            <a:r>
              <a:rPr lang="en-US" altLang="zh-CN" dirty="0"/>
              <a:t>: </a:t>
            </a:r>
            <a:r>
              <a:rPr lang="zh-CN" altLang="en-US" dirty="0"/>
              <a:t>飞书相关的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重点是</a:t>
            </a:r>
            <a:r>
              <a:rPr lang="en-US" altLang="zh-CN" dirty="0"/>
              <a:t>: </a:t>
            </a:r>
            <a:r>
              <a:rPr lang="zh-CN" altLang="en-US" dirty="0"/>
              <a:t>钉钉相关的 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数据可视化组</a:t>
            </a:r>
            <a:endParaRPr lang="en-US" altLang="zh-CN" dirty="0"/>
          </a:p>
          <a:p>
            <a:pPr lvl="1"/>
            <a:r>
              <a:rPr lang="zh-CN" altLang="en-US" dirty="0"/>
              <a:t>叶柏威 实现散点图，饼状图模板，整合</a:t>
            </a:r>
            <a:r>
              <a:rPr lang="en-US" altLang="zh-CN" dirty="0"/>
              <a:t>Node-RED</a:t>
            </a:r>
            <a:r>
              <a:rPr lang="zh-CN" altLang="en-US" dirty="0"/>
              <a:t>并测试</a:t>
            </a:r>
          </a:p>
          <a:p>
            <a:pPr lvl="1"/>
            <a:r>
              <a:rPr lang="zh-CN" altLang="en-US" dirty="0"/>
              <a:t>重点是</a:t>
            </a:r>
            <a:r>
              <a:rPr lang="en-US" altLang="zh-CN" dirty="0"/>
              <a:t>: </a:t>
            </a:r>
            <a:r>
              <a:rPr lang="zh-CN" altLang="en-US" dirty="0"/>
              <a:t>实现柱状图、折线图模板，整合</a:t>
            </a:r>
            <a:r>
              <a:rPr lang="en-US" altLang="zh-CN" dirty="0"/>
              <a:t>Node-RED</a:t>
            </a:r>
            <a:r>
              <a:rPr lang="zh-CN" altLang="en-US" dirty="0"/>
              <a:t>并测试</a:t>
            </a:r>
            <a:endParaRPr lang="en-US" altLang="zh-CN" dirty="0"/>
          </a:p>
          <a:p>
            <a:r>
              <a:rPr lang="zh-CN" altLang="en-US" dirty="0"/>
              <a:t>文档和示例开发组</a:t>
            </a:r>
            <a:endParaRPr lang="en-US" altLang="zh-CN" dirty="0"/>
          </a:p>
          <a:p>
            <a:pPr lvl="1"/>
            <a:r>
              <a:rPr lang="zh-CN" altLang="en-US" dirty="0"/>
              <a:t>张雨濛 文档工作，示例开发及测试</a:t>
            </a:r>
            <a:endParaRPr lang="en-US" altLang="zh-CN" dirty="0"/>
          </a:p>
          <a:p>
            <a:pPr lvl="1"/>
            <a:r>
              <a:rPr lang="zh-CN" altLang="en-US" dirty="0"/>
              <a:t>夏欣怡 进度管理</a:t>
            </a:r>
            <a:r>
              <a:rPr lang="en-US" altLang="zh-CN" dirty="0"/>
              <a:t>,</a:t>
            </a:r>
            <a:r>
              <a:rPr lang="zh-CN" altLang="en-US" dirty="0"/>
              <a:t>   示例开发及测试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46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4572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项目计划和进度 消息聚集组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9" y="1844479"/>
            <a:ext cx="1121868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1. </a:t>
            </a:r>
            <a:r>
              <a:rPr lang="zh-CN" altLang="en-US" dirty="0"/>
              <a:t>对钉钉以及飞书平台的开放</a:t>
            </a:r>
            <a:r>
              <a:rPr lang="en-US" altLang="zh-CN" dirty="0"/>
              <a:t>API</a:t>
            </a:r>
            <a:r>
              <a:rPr lang="zh-CN" altLang="en-US" dirty="0"/>
              <a:t>进行调研 </a:t>
            </a:r>
            <a:r>
              <a:rPr lang="en-US" altLang="zh-CN" dirty="0"/>
              <a:t>(3-4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2. </a:t>
            </a:r>
            <a:r>
              <a:rPr lang="zh-CN" altLang="en-US" dirty="0"/>
              <a:t>参考</a:t>
            </a:r>
            <a:r>
              <a:rPr lang="en-US" altLang="zh-CN" dirty="0"/>
              <a:t>Node-RED</a:t>
            </a:r>
            <a:r>
              <a:rPr lang="zh-CN" altLang="en-US" dirty="0"/>
              <a:t>平台现有的</a:t>
            </a:r>
            <a:r>
              <a:rPr lang="en-US" altLang="zh-CN" dirty="0"/>
              <a:t>chatbot node</a:t>
            </a:r>
            <a:r>
              <a:rPr lang="zh-CN" altLang="en-US" dirty="0"/>
              <a:t>，列出常用的</a:t>
            </a:r>
            <a:r>
              <a:rPr lang="en-US" altLang="zh-CN" dirty="0"/>
              <a:t>API (5-6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3. </a:t>
            </a:r>
            <a:r>
              <a:rPr lang="zh-CN" altLang="en-US" dirty="0"/>
              <a:t>对常用</a:t>
            </a:r>
            <a:r>
              <a:rPr lang="en-US" altLang="zh-CN" dirty="0"/>
              <a:t>API</a:t>
            </a:r>
            <a:r>
              <a:rPr lang="zh-CN" altLang="en-US" dirty="0"/>
              <a:t>进行实现（本土化</a:t>
            </a:r>
            <a:r>
              <a:rPr lang="en-US" altLang="zh-CN" dirty="0"/>
              <a:t>) (8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4. </a:t>
            </a:r>
            <a:r>
              <a:rPr lang="zh-CN" altLang="en-US" dirty="0"/>
              <a:t>整合到</a:t>
            </a:r>
            <a:r>
              <a:rPr lang="en-US" altLang="zh-CN" dirty="0"/>
              <a:t>Node-RED</a:t>
            </a:r>
            <a:r>
              <a:rPr lang="zh-CN" altLang="en-US" dirty="0"/>
              <a:t>平台 </a:t>
            </a:r>
            <a:r>
              <a:rPr lang="en-US" altLang="zh-CN" dirty="0"/>
              <a:t>(9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5. </a:t>
            </a:r>
            <a:r>
              <a:rPr lang="zh-CN" altLang="en-US" dirty="0"/>
              <a:t>与其他组进行联调 </a:t>
            </a:r>
            <a:r>
              <a:rPr lang="en-US" altLang="zh-CN" dirty="0"/>
              <a:t>(9-10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6. </a:t>
            </a:r>
            <a:r>
              <a:rPr lang="zh-CN" altLang="en-US" dirty="0"/>
              <a:t>测试该组</a:t>
            </a:r>
            <a:r>
              <a:rPr lang="en-US" altLang="zh-CN" dirty="0"/>
              <a:t>node (11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4969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项目计划和进度 数据可视化组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594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1. </a:t>
            </a:r>
            <a:r>
              <a:rPr lang="zh-CN" altLang="en-US" dirty="0"/>
              <a:t>调研常用数据图</a:t>
            </a:r>
            <a:r>
              <a:rPr lang="en-US" altLang="zh-CN" dirty="0"/>
              <a:t>(</a:t>
            </a:r>
            <a:r>
              <a:rPr lang="zh-CN" altLang="en-US" dirty="0"/>
              <a:t>饼状图，折线图，散点图，柱状图等</a:t>
            </a:r>
            <a:r>
              <a:rPr lang="en-US" altLang="zh-CN" dirty="0"/>
              <a:t>)</a:t>
            </a:r>
            <a:r>
              <a:rPr lang="zh-CN" altLang="en-US" dirty="0"/>
              <a:t>的数据格式 </a:t>
            </a:r>
            <a:r>
              <a:rPr lang="en-US" altLang="zh-CN" dirty="0"/>
              <a:t>(3-4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2. </a:t>
            </a:r>
            <a:r>
              <a:rPr lang="zh-CN" altLang="en-US" dirty="0"/>
              <a:t>对实现绘图和模板引擎相关的</a:t>
            </a:r>
            <a:r>
              <a:rPr lang="en-US" altLang="zh-CN" dirty="0"/>
              <a:t>node.js</a:t>
            </a:r>
            <a:r>
              <a:rPr lang="zh-CN" altLang="en-US" dirty="0"/>
              <a:t>基础库进行研究</a:t>
            </a:r>
            <a:r>
              <a:rPr lang="en-US" altLang="zh-CN" dirty="0"/>
              <a:t>(3-4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3. </a:t>
            </a:r>
            <a:r>
              <a:rPr lang="zh-CN" altLang="en-US" dirty="0"/>
              <a:t>实现常用数据图的模板引擎 </a:t>
            </a:r>
            <a:r>
              <a:rPr lang="en-US" altLang="zh-CN" dirty="0"/>
              <a:t>(8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4. </a:t>
            </a:r>
            <a:r>
              <a:rPr lang="zh-CN" altLang="en-US" dirty="0"/>
              <a:t>整合到</a:t>
            </a:r>
            <a:r>
              <a:rPr lang="en-US" altLang="zh-CN" dirty="0"/>
              <a:t>Node-RED</a:t>
            </a:r>
            <a:r>
              <a:rPr lang="zh-CN" altLang="en-US" dirty="0"/>
              <a:t>平台 </a:t>
            </a:r>
            <a:r>
              <a:rPr lang="en-US" altLang="zh-CN" dirty="0"/>
              <a:t>(9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5. </a:t>
            </a:r>
            <a:r>
              <a:rPr lang="zh-CN" altLang="en-US" dirty="0"/>
              <a:t>与其他组进行兼容测试 </a:t>
            </a:r>
            <a:r>
              <a:rPr lang="en-US" altLang="zh-CN" dirty="0"/>
              <a:t>(9-10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6. </a:t>
            </a:r>
            <a:r>
              <a:rPr lang="zh-CN" altLang="en-US" dirty="0"/>
              <a:t>测试该组</a:t>
            </a:r>
            <a:r>
              <a:rPr lang="en-US" altLang="zh-CN" dirty="0"/>
              <a:t>node (11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693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567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项目计划和进度 文档和示例开发组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687" y="1712503"/>
            <a:ext cx="87197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1. </a:t>
            </a:r>
            <a:r>
              <a:rPr lang="zh-CN" altLang="en-US" dirty="0"/>
              <a:t>负责监督并引导所有的文档工作 </a:t>
            </a:r>
            <a:r>
              <a:rPr lang="en-US" altLang="zh-CN" dirty="0"/>
              <a:t>(1-16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2. </a:t>
            </a:r>
            <a:r>
              <a:rPr lang="zh-CN" altLang="en-US" dirty="0"/>
              <a:t>进度计划与控制 </a:t>
            </a:r>
            <a:r>
              <a:rPr lang="en-US" altLang="zh-CN" dirty="0"/>
              <a:t>(1-16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3. </a:t>
            </a:r>
            <a:r>
              <a:rPr lang="zh-CN" altLang="en-US" dirty="0"/>
              <a:t>对</a:t>
            </a:r>
            <a:r>
              <a:rPr lang="en-US" altLang="zh-CN" dirty="0"/>
              <a:t>node-red</a:t>
            </a:r>
            <a:r>
              <a:rPr lang="zh-CN" altLang="en-US" dirty="0"/>
              <a:t>的常见用例进行调研 </a:t>
            </a:r>
            <a:r>
              <a:rPr lang="en-US" altLang="zh-CN" dirty="0"/>
              <a:t>(3-4</a:t>
            </a:r>
            <a:r>
              <a:rPr lang="zh-CN" altLang="en-US" dirty="0"/>
              <a:t>周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4. </a:t>
            </a:r>
            <a:r>
              <a:rPr lang="zh-CN" altLang="en-US" dirty="0"/>
              <a:t>完成设计</a:t>
            </a:r>
            <a:r>
              <a:rPr lang="en-US" altLang="zh-CN" dirty="0"/>
              <a:t>,</a:t>
            </a:r>
            <a:r>
              <a:rPr lang="zh-CN" altLang="en-US" dirty="0"/>
              <a:t>对各节点接口的进行调研 </a:t>
            </a:r>
            <a:r>
              <a:rPr lang="en-US" altLang="zh-CN" dirty="0"/>
              <a:t>(3-4</a:t>
            </a:r>
            <a:r>
              <a:rPr lang="zh-CN" altLang="en-US" dirty="0"/>
              <a:t>周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5. </a:t>
            </a:r>
            <a:r>
              <a:rPr lang="zh-CN" altLang="en-US" dirty="0"/>
              <a:t>完成示例的原型开发 </a:t>
            </a:r>
            <a:r>
              <a:rPr lang="en-US" altLang="zh-CN" dirty="0"/>
              <a:t>(8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6. </a:t>
            </a:r>
            <a:r>
              <a:rPr lang="zh-CN" altLang="en-US" dirty="0"/>
              <a:t>监督其他两个组的接口兼容情况 </a:t>
            </a:r>
            <a:r>
              <a:rPr lang="en-US" altLang="zh-CN" dirty="0"/>
              <a:t>(8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7. </a:t>
            </a:r>
            <a:r>
              <a:rPr lang="zh-CN" altLang="en-US" dirty="0"/>
              <a:t>完成示例开发 </a:t>
            </a:r>
            <a:r>
              <a:rPr lang="en-US" altLang="zh-CN" dirty="0"/>
              <a:t>(9</a:t>
            </a:r>
            <a:r>
              <a:rPr lang="zh-CN" altLang="en-US" dirty="0"/>
              <a:t>周</a:t>
            </a:r>
            <a:r>
              <a:rPr lang="en-US" altLang="zh-CN" dirty="0"/>
              <a:t>-10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8. </a:t>
            </a:r>
            <a:r>
              <a:rPr lang="zh-CN" altLang="en-US" dirty="0"/>
              <a:t>测试 </a:t>
            </a:r>
            <a:r>
              <a:rPr lang="en-US" altLang="zh-CN" dirty="0"/>
              <a:t>(11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04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4572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项目计划和进度 消息聚集组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9" y="1844479"/>
            <a:ext cx="1121868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1. </a:t>
            </a:r>
            <a:r>
              <a:rPr lang="zh-CN" altLang="en-US" dirty="0"/>
              <a:t>对钉钉以及飞书平台的开放</a:t>
            </a:r>
            <a:r>
              <a:rPr lang="en-US" altLang="zh-CN" dirty="0"/>
              <a:t>API</a:t>
            </a:r>
            <a:r>
              <a:rPr lang="zh-CN" altLang="en-US" dirty="0"/>
              <a:t>进行调研 </a:t>
            </a:r>
            <a:r>
              <a:rPr lang="en-US" altLang="zh-CN" dirty="0"/>
              <a:t>(3-4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2. </a:t>
            </a:r>
            <a:r>
              <a:rPr lang="zh-CN" altLang="en-US" dirty="0"/>
              <a:t>参考</a:t>
            </a:r>
            <a:r>
              <a:rPr lang="en-US" altLang="zh-CN" dirty="0"/>
              <a:t>Node-RED</a:t>
            </a:r>
            <a:r>
              <a:rPr lang="zh-CN" altLang="en-US" dirty="0"/>
              <a:t>平台现有的</a:t>
            </a:r>
            <a:r>
              <a:rPr lang="en-US" altLang="zh-CN" dirty="0"/>
              <a:t>chatbot node</a:t>
            </a:r>
            <a:r>
              <a:rPr lang="zh-CN" altLang="en-US" dirty="0"/>
              <a:t>，列出常用的</a:t>
            </a:r>
            <a:r>
              <a:rPr lang="en-US" altLang="zh-CN" dirty="0"/>
              <a:t>API (5-6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3. </a:t>
            </a:r>
            <a:r>
              <a:rPr lang="zh-CN" altLang="en-US" dirty="0"/>
              <a:t>对常用</a:t>
            </a:r>
            <a:r>
              <a:rPr lang="en-US" altLang="zh-CN" dirty="0"/>
              <a:t>API</a:t>
            </a:r>
            <a:r>
              <a:rPr lang="zh-CN" altLang="en-US" dirty="0"/>
              <a:t>进行实现（本土化</a:t>
            </a:r>
            <a:r>
              <a:rPr lang="en-US" altLang="zh-CN" dirty="0"/>
              <a:t>) (8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4. </a:t>
            </a:r>
            <a:r>
              <a:rPr lang="zh-CN" altLang="en-US" dirty="0"/>
              <a:t>整合到</a:t>
            </a:r>
            <a:r>
              <a:rPr lang="en-US" altLang="zh-CN" dirty="0"/>
              <a:t>Node-RED</a:t>
            </a:r>
            <a:r>
              <a:rPr lang="zh-CN" altLang="en-US" dirty="0"/>
              <a:t>平台 </a:t>
            </a:r>
            <a:r>
              <a:rPr lang="en-US" altLang="zh-CN" dirty="0"/>
              <a:t>(9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5. </a:t>
            </a:r>
            <a:r>
              <a:rPr lang="zh-CN" altLang="en-US" dirty="0"/>
              <a:t>与其他组进行联调 </a:t>
            </a:r>
            <a:r>
              <a:rPr lang="en-US" altLang="zh-CN" dirty="0"/>
              <a:t>(9-10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6. </a:t>
            </a:r>
            <a:r>
              <a:rPr lang="zh-CN" altLang="en-US" dirty="0"/>
              <a:t>测试该组</a:t>
            </a:r>
            <a:r>
              <a:rPr lang="en-US" altLang="zh-CN" dirty="0"/>
              <a:t>node (11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98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56BBA9-2276-4F49-B1F7-9769E6941A55}"/>
              </a:ext>
            </a:extLst>
          </p:cNvPr>
          <p:cNvSpPr txBox="1"/>
          <p:nvPr/>
        </p:nvSpPr>
        <p:spPr>
          <a:xfrm>
            <a:off x="460442" y="3112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贡献度计算方法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3A370B-42E2-4683-A491-67D36D74B478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FB201-8DA9-4D8E-B728-4E35EA88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9" y="1404596"/>
            <a:ext cx="11218682" cy="4791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贡献度计算按照组间互评和组内互评的方式进行计算</a:t>
            </a:r>
          </a:p>
          <a:p>
            <a:pPr marL="0" indent="0">
              <a:buNone/>
            </a:pPr>
            <a:r>
              <a:rPr lang="zh-CN" altLang="en-US" dirty="0"/>
              <a:t>组间互评</a:t>
            </a:r>
          </a:p>
          <a:p>
            <a:pPr marL="0" indent="0">
              <a:buNone/>
            </a:pPr>
            <a:r>
              <a:rPr lang="zh-CN" altLang="en-US" dirty="0"/>
              <a:t>每个组对其他两个组进行评分。总权重为</a:t>
            </a:r>
            <a:r>
              <a:rPr lang="en-US" altLang="zh-CN" dirty="0"/>
              <a:t>100</a:t>
            </a:r>
          </a:p>
          <a:p>
            <a:pPr marL="0" indent="0">
              <a:buNone/>
            </a:pPr>
            <a:r>
              <a:rPr lang="zh-CN" altLang="en-US" dirty="0"/>
              <a:t>每个组的贡献度按照所获得的权重进行分配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组内互评同理</a:t>
            </a:r>
          </a:p>
          <a:p>
            <a:pPr marL="0" indent="0">
              <a:buNone/>
            </a:pPr>
            <a:r>
              <a:rPr lang="zh-CN" altLang="en-US" dirty="0"/>
              <a:t>组内只有两个人，可以考虑直接协商。</a:t>
            </a:r>
          </a:p>
        </p:txBody>
      </p:sp>
    </p:spTree>
    <p:extLst>
      <p:ext uri="{BB962C8B-B14F-4D97-AF65-F5344CB8AC3E}">
        <p14:creationId xmlns:p14="http://schemas.microsoft.com/office/powerpoint/2010/main" val="361028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C4FAC9-7221-4622-9120-EE1DF7CD7A9F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E9BBB84-062E-453B-9A9E-C8339F8F77E0}"/>
              </a:ext>
            </a:extLst>
          </p:cNvPr>
          <p:cNvSpPr txBox="1"/>
          <p:nvPr/>
        </p:nvSpPr>
        <p:spPr>
          <a:xfrm>
            <a:off x="460442" y="311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DE5A76-9EA3-4DF2-9A94-EDA3F08DB667}"/>
              </a:ext>
            </a:extLst>
          </p:cNvPr>
          <p:cNvSpPr txBox="1"/>
          <p:nvPr/>
        </p:nvSpPr>
        <p:spPr>
          <a:xfrm>
            <a:off x="1052208" y="1342436"/>
            <a:ext cx="100875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项目简介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项目选择依据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项目目标和工作范围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人员组成与分工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b="1" dirty="0"/>
              <a:t>实验准备</a:t>
            </a:r>
            <a:endParaRPr lang="en-US" altLang="zh-CN" sz="2400" b="1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整体计划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28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41A2-24C2-4B1C-A66E-37A0662D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76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7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143159-BE73-4369-9B8E-F7D59DB8E89A}"/>
              </a:ext>
            </a:extLst>
          </p:cNvPr>
          <p:cNvCxnSpPr/>
          <p:nvPr/>
        </p:nvCxnSpPr>
        <p:spPr>
          <a:xfrm>
            <a:off x="0" y="3252182"/>
            <a:ext cx="12192000" cy="0"/>
          </a:xfrm>
          <a:prstGeom prst="line">
            <a:avLst/>
          </a:prstGeom>
          <a:ln w="88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C4FAC9-7221-4622-9120-EE1DF7CD7A9F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E9BBB84-062E-453B-9A9E-C8339F8F77E0}"/>
              </a:ext>
            </a:extLst>
          </p:cNvPr>
          <p:cNvSpPr txBox="1"/>
          <p:nvPr/>
        </p:nvSpPr>
        <p:spPr>
          <a:xfrm>
            <a:off x="460442" y="311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DE5A76-9EA3-4DF2-9A94-EDA3F08DB667}"/>
              </a:ext>
            </a:extLst>
          </p:cNvPr>
          <p:cNvSpPr txBox="1"/>
          <p:nvPr/>
        </p:nvSpPr>
        <p:spPr>
          <a:xfrm>
            <a:off x="1052208" y="1342436"/>
            <a:ext cx="100875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b="1" dirty="0"/>
              <a:t>项目简介</a:t>
            </a:r>
            <a:endParaRPr lang="en-US" altLang="zh-CN" sz="2400" b="1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项目选择依据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项目目标和工作范围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人员组成与分工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实验准备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04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1DAE10-48AA-404A-AE7F-B48CA4CE7C15}"/>
              </a:ext>
            </a:extLst>
          </p:cNvPr>
          <p:cNvSpPr txBox="1"/>
          <p:nvPr/>
        </p:nvSpPr>
        <p:spPr>
          <a:xfrm>
            <a:off x="460442" y="311285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Node-RED</a:t>
            </a:r>
            <a:r>
              <a:rPr lang="zh-CN" altLang="en-US" sz="2800" b="1" dirty="0"/>
              <a:t>项目简介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767934-C7FA-44BA-913B-520CDBD85C0B}"/>
              </a:ext>
            </a:extLst>
          </p:cNvPr>
          <p:cNvSpPr txBox="1"/>
          <p:nvPr/>
        </p:nvSpPr>
        <p:spPr>
          <a:xfrm>
            <a:off x="357220" y="1739141"/>
            <a:ext cx="5764181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Node-RED</a:t>
            </a:r>
            <a:r>
              <a:rPr lang="zh-CN" altLang="en-US" dirty="0"/>
              <a:t>是一款事件驱动流程</a:t>
            </a:r>
            <a:r>
              <a:rPr lang="en-US" altLang="zh-CN" dirty="0"/>
              <a:t>(event-driven workflow)</a:t>
            </a:r>
            <a:r>
              <a:rPr lang="zh-CN" altLang="en-US" dirty="0"/>
              <a:t>工具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通过拖拽连接节点编辑流程</a:t>
            </a:r>
            <a:r>
              <a:rPr lang="en-US" altLang="zh-CN" dirty="0"/>
              <a:t>(low-code programming)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事件触发流程的执行，例如</a:t>
            </a:r>
            <a:r>
              <a:rPr lang="en-US" altLang="zh-CN" dirty="0"/>
              <a:t>HTTP</a:t>
            </a:r>
            <a:r>
              <a:rPr lang="zh-CN" altLang="en-US" dirty="0"/>
              <a:t>请求、</a:t>
            </a:r>
            <a:r>
              <a:rPr lang="en-US" altLang="zh-CN" dirty="0"/>
              <a:t>GPIO</a:t>
            </a:r>
            <a:r>
              <a:rPr lang="zh-CN" altLang="en-US" dirty="0"/>
              <a:t>信号等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良好的框架设计和可扩展性，繁荣的</a:t>
            </a:r>
            <a:r>
              <a:rPr lang="en-US" altLang="zh-CN" dirty="0"/>
              <a:t>workshop</a:t>
            </a:r>
            <a:r>
              <a:rPr lang="zh-CN" altLang="en-US" dirty="0"/>
              <a:t>社区，可以安装他人编写的节点和流程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多平台兼容，从云端到树莓派，</a:t>
            </a:r>
            <a:r>
              <a:rPr lang="en-US" altLang="zh-CN" dirty="0"/>
              <a:t>IoT</a:t>
            </a:r>
            <a:r>
              <a:rPr lang="zh-CN" altLang="en-US" dirty="0"/>
              <a:t>场景中广泛使用</a:t>
            </a:r>
          </a:p>
        </p:txBody>
      </p:sp>
      <p:pic>
        <p:nvPicPr>
          <p:cNvPr id="1026" name="Picture 2" descr="Image result for node red">
            <a:extLst>
              <a:ext uri="{FF2B5EF4-FFF2-40B4-BE49-F238E27FC236}">
                <a16:creationId xmlns:a16="http://schemas.microsoft.com/office/drawing/2014/main" id="{A4447D78-B8C1-4F5E-A6CE-CB90B7A7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1" y="1434829"/>
            <a:ext cx="5738780" cy="398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1702159-7512-4CD9-8012-01D4AF72F1B3}"/>
              </a:ext>
            </a:extLst>
          </p:cNvPr>
          <p:cNvSpPr/>
          <p:nvPr/>
        </p:nvSpPr>
        <p:spPr>
          <a:xfrm>
            <a:off x="10043655" y="6428522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https://nodered.org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44907A-960C-4BB6-81CE-1F07BC763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851" y="6073187"/>
            <a:ext cx="4507149" cy="35533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E76C2F8-AEC7-4D6E-A17B-9A919D4F5D2D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0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9BBB84-062E-453B-9A9E-C8339F8F77E0}"/>
              </a:ext>
            </a:extLst>
          </p:cNvPr>
          <p:cNvSpPr txBox="1"/>
          <p:nvPr/>
        </p:nvSpPr>
        <p:spPr>
          <a:xfrm>
            <a:off x="460442" y="311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DE5A76-9EA3-4DF2-9A94-EDA3F08DB667}"/>
              </a:ext>
            </a:extLst>
          </p:cNvPr>
          <p:cNvSpPr txBox="1"/>
          <p:nvPr/>
        </p:nvSpPr>
        <p:spPr>
          <a:xfrm>
            <a:off x="1052208" y="1342436"/>
            <a:ext cx="100875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项目简介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b="1" dirty="0"/>
              <a:t>项目选择依据</a:t>
            </a:r>
            <a:endParaRPr lang="en-US" altLang="zh-CN" sz="2400" b="1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项目目标和工作范围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人员组成与分工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整体计划</a:t>
            </a:r>
            <a:endParaRPr lang="en-US" altLang="zh-CN" sz="2400" dirty="0"/>
          </a:p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CB653B-3223-4490-A0D5-999110BB72C1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3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524FF5-002D-447B-9F57-250A91C67FD1}"/>
              </a:ext>
            </a:extLst>
          </p:cNvPr>
          <p:cNvSpPr txBox="1"/>
          <p:nvPr/>
        </p:nvSpPr>
        <p:spPr>
          <a:xfrm>
            <a:off x="460442" y="31128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项目选择依据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C0A63E-835B-40E1-8561-0ADA016774E2}"/>
              </a:ext>
            </a:extLst>
          </p:cNvPr>
          <p:cNvSpPr txBox="1"/>
          <p:nvPr/>
        </p:nvSpPr>
        <p:spPr>
          <a:xfrm>
            <a:off x="1230198" y="1326436"/>
            <a:ext cx="9334039" cy="4461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项目上手难度</a:t>
            </a:r>
            <a:endParaRPr lang="en-US" altLang="zh-CN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JavaScript</a:t>
            </a:r>
            <a:r>
              <a:rPr lang="zh-CN" altLang="en-US" dirty="0"/>
              <a:t>为主语言，和全体成员技术栈相符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前端为无框架的纯</a:t>
            </a:r>
            <a:r>
              <a:rPr lang="en-US" altLang="zh-CN" dirty="0"/>
              <a:t>JS</a:t>
            </a:r>
            <a:r>
              <a:rPr lang="zh-CN" altLang="en-US" dirty="0"/>
              <a:t>，后端为</a:t>
            </a:r>
            <a:r>
              <a:rPr lang="en-US" altLang="zh-CN" dirty="0"/>
              <a:t>Node.js</a:t>
            </a:r>
            <a:r>
              <a:rPr lang="zh-CN" altLang="en-US" dirty="0"/>
              <a:t>常用的</a:t>
            </a:r>
            <a:r>
              <a:rPr lang="en-US" altLang="zh-CN" dirty="0"/>
              <a:t>express</a:t>
            </a:r>
            <a:r>
              <a:rPr lang="zh-CN" altLang="en-US" dirty="0"/>
              <a:t>框架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运行硬件要求低，可以通过</a:t>
            </a:r>
            <a:r>
              <a:rPr lang="en-US" altLang="zh-CN" dirty="0" err="1"/>
              <a:t>npm</a:t>
            </a:r>
            <a:r>
              <a:rPr lang="zh-CN" altLang="en-US" dirty="0"/>
              <a:t>、</a:t>
            </a:r>
            <a:r>
              <a:rPr lang="en-US" altLang="zh-CN" dirty="0"/>
              <a:t>Docker</a:t>
            </a:r>
            <a:r>
              <a:rPr lang="zh-CN" altLang="en-US" dirty="0"/>
              <a:t>等快捷安装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项目框架结构</a:t>
            </a:r>
            <a:endParaRPr lang="en-US" altLang="zh-CN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有清晰的前后端结构，模块化程度高，编码风格良好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有内建的测试工具和机制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项目可拓展性</a:t>
            </a:r>
            <a:endParaRPr lang="en-US" altLang="zh-CN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节点模块可热插拔，可改进已有的节点或编写新的节点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通过对项目本身模块的改进提供新的运行机制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59DF5F5-5E94-455C-9768-31DB37BEF59B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3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524FF5-002D-447B-9F57-250A91C67FD1}"/>
              </a:ext>
            </a:extLst>
          </p:cNvPr>
          <p:cNvSpPr txBox="1"/>
          <p:nvPr/>
        </p:nvSpPr>
        <p:spPr>
          <a:xfrm>
            <a:off x="460442" y="31128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项目选择依据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C0A63E-835B-40E1-8561-0ADA016774E2}"/>
              </a:ext>
            </a:extLst>
          </p:cNvPr>
          <p:cNvSpPr txBox="1"/>
          <p:nvPr/>
        </p:nvSpPr>
        <p:spPr>
          <a:xfrm>
            <a:off x="1324466" y="2111267"/>
            <a:ext cx="9334039" cy="263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物联网和</a:t>
            </a:r>
            <a:r>
              <a:rPr lang="en-US" altLang="zh-CN" sz="2000" b="1" dirty="0"/>
              <a:t>node-red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物联网的开发需求变化快， 涉及技术，协议多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物联网应用主要以流式编程范式为主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/>
              <a:t>Node-red </a:t>
            </a:r>
            <a:r>
              <a:rPr lang="zh-CN" altLang="en-US" sz="2000" b="1" dirty="0"/>
              <a:t>国内外现状</a:t>
            </a:r>
            <a:endParaRPr lang="en-US" altLang="zh-CN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国外社区相对繁荣，</a:t>
            </a:r>
            <a:r>
              <a:rPr lang="en-US" altLang="zh-CN" dirty="0"/>
              <a:t>API</a:t>
            </a:r>
            <a:r>
              <a:rPr lang="zh-CN" altLang="en-US" dirty="0"/>
              <a:t>支持较为全面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缺少国内软件</a:t>
            </a:r>
            <a:r>
              <a:rPr lang="en-US" altLang="zh-CN" dirty="0"/>
              <a:t>API</a:t>
            </a:r>
            <a:r>
              <a:rPr lang="zh-CN" altLang="en-US" dirty="0"/>
              <a:t>的封装，尤其是即时通讯软件，如</a:t>
            </a:r>
            <a:r>
              <a:rPr lang="en-US" altLang="zh-CN" dirty="0"/>
              <a:t>:</a:t>
            </a:r>
            <a:r>
              <a:rPr lang="zh-CN" altLang="en-US" dirty="0"/>
              <a:t>钉钉，飞书等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59DF5F5-5E94-455C-9768-31DB37BEF59B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0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9BBB84-062E-453B-9A9E-C8339F8F77E0}"/>
              </a:ext>
            </a:extLst>
          </p:cNvPr>
          <p:cNvSpPr txBox="1"/>
          <p:nvPr/>
        </p:nvSpPr>
        <p:spPr>
          <a:xfrm>
            <a:off x="460442" y="311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DE5A76-9EA3-4DF2-9A94-EDA3F08DB667}"/>
              </a:ext>
            </a:extLst>
          </p:cNvPr>
          <p:cNvSpPr txBox="1"/>
          <p:nvPr/>
        </p:nvSpPr>
        <p:spPr>
          <a:xfrm>
            <a:off x="1052208" y="1342436"/>
            <a:ext cx="100875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项目简介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项目选择依据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b="1" dirty="0"/>
              <a:t>项目目标和工作范围</a:t>
            </a:r>
            <a:endParaRPr lang="en-US" altLang="zh-CN" sz="2400" b="1" dirty="0"/>
          </a:p>
          <a:p>
            <a:pPr marL="9715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基于本土办公软件钉钉，飞书，开发本土化消息聚集拓展包</a:t>
            </a:r>
            <a:endParaRPr lang="en-US" altLang="zh-CN" sz="2000" dirty="0"/>
          </a:p>
          <a:p>
            <a:pPr marL="9715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开发绘制图标的可视化拓展包，和</a:t>
            </a:r>
            <a:r>
              <a:rPr lang="en-US" altLang="zh-CN" sz="2000" dirty="0"/>
              <a:t>Markdown</a:t>
            </a:r>
            <a:r>
              <a:rPr lang="zh-CN" altLang="en-US" sz="2000" dirty="0"/>
              <a:t>模板渲染的可视化拓展包</a:t>
            </a:r>
            <a:endParaRPr lang="en-US" altLang="zh-CN" sz="2000" dirty="0"/>
          </a:p>
          <a:p>
            <a:pPr marL="9715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开发基于以上拓展包的示例应用</a:t>
            </a:r>
            <a:endParaRPr lang="en-US" altLang="zh-CN" sz="20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人员组成与分工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整体计划</a:t>
            </a:r>
            <a:endParaRPr lang="en-US" altLang="zh-CN" sz="2400" dirty="0"/>
          </a:p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248B2E-E108-47AF-92F7-D1071F67C47B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7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9BBB84-062E-453B-9A9E-C8339F8F77E0}"/>
              </a:ext>
            </a:extLst>
          </p:cNvPr>
          <p:cNvSpPr txBox="1"/>
          <p:nvPr/>
        </p:nvSpPr>
        <p:spPr>
          <a:xfrm>
            <a:off x="460442" y="311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DE5A76-9EA3-4DF2-9A94-EDA3F08DB667}"/>
              </a:ext>
            </a:extLst>
          </p:cNvPr>
          <p:cNvSpPr txBox="1"/>
          <p:nvPr/>
        </p:nvSpPr>
        <p:spPr>
          <a:xfrm>
            <a:off x="1052208" y="1342436"/>
            <a:ext cx="100875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项目简介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项目选择依据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项目目标和工作范围</a:t>
            </a:r>
            <a:endParaRPr lang="en-US" altLang="zh-CN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b="1" dirty="0"/>
              <a:t>人员组成与分工</a:t>
            </a:r>
            <a:endParaRPr lang="en-US" altLang="zh-CN" sz="2400" b="1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整体计划</a:t>
            </a:r>
            <a:endParaRPr lang="en-US" altLang="zh-CN" sz="2400" dirty="0"/>
          </a:p>
          <a:p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CAB9A3-A4E7-40FC-83FF-748E2AD026CA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25169B-E71C-4E13-BDA3-F95C080F0F8D}"/>
              </a:ext>
            </a:extLst>
          </p:cNvPr>
          <p:cNvSpPr txBox="1"/>
          <p:nvPr/>
        </p:nvSpPr>
        <p:spPr>
          <a:xfrm>
            <a:off x="460442" y="3112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人员组成与分工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FEEF9D-9807-4A37-962F-8C37D62550A3}"/>
              </a:ext>
            </a:extLst>
          </p:cNvPr>
          <p:cNvSpPr txBox="1"/>
          <p:nvPr/>
        </p:nvSpPr>
        <p:spPr>
          <a:xfrm>
            <a:off x="1230198" y="1326436"/>
            <a:ext cx="9334039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SY1906416 </a:t>
            </a:r>
            <a:r>
              <a:rPr lang="zh-CN" altLang="en-US" sz="2000" dirty="0"/>
              <a:t>暴明坤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SY1906113 </a:t>
            </a:r>
            <a:r>
              <a:rPr lang="zh-CN" altLang="en-US" sz="2000" dirty="0"/>
              <a:t>胡俊涛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SY1906118 </a:t>
            </a:r>
            <a:r>
              <a:rPr lang="zh-CN" altLang="en-US" sz="2000" dirty="0"/>
              <a:t>叶柏威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BY1906051 </a:t>
            </a:r>
            <a:r>
              <a:rPr lang="zh-CN" altLang="en-US" sz="2000" dirty="0"/>
              <a:t>夏欣怡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BY1906028 </a:t>
            </a:r>
            <a:r>
              <a:rPr lang="zh-CN" altLang="en-US" sz="2000" dirty="0"/>
              <a:t>刘子渊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SY1906305 </a:t>
            </a:r>
            <a:r>
              <a:rPr lang="zh-CN" altLang="en-US" sz="2000" dirty="0"/>
              <a:t>张雨濛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6D8B7A5-6030-4189-A3E7-8A72837BAD99}"/>
              </a:ext>
            </a:extLst>
          </p:cNvPr>
          <p:cNvCxnSpPr/>
          <p:nvPr/>
        </p:nvCxnSpPr>
        <p:spPr>
          <a:xfrm>
            <a:off x="0" y="943583"/>
            <a:ext cx="12192000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1016</Words>
  <Application>Microsoft Office PowerPoint</Application>
  <PresentationFormat>宽屏</PresentationFormat>
  <Paragraphs>122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Wingdings</vt:lpstr>
      <vt:lpstr>Office 主题​​</vt:lpstr>
      <vt:lpstr>基于Node-RED的 消息聚集和图形可视化拓展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软件综合实验 I组</dc:title>
  <dc:creator>瀚 琴轩</dc:creator>
  <cp:lastModifiedBy>B MK</cp:lastModifiedBy>
  <cp:revision>47</cp:revision>
  <dcterms:created xsi:type="dcterms:W3CDTF">2020-03-13T03:35:28Z</dcterms:created>
  <dcterms:modified xsi:type="dcterms:W3CDTF">2020-03-20T09:44:54Z</dcterms:modified>
</cp:coreProperties>
</file>