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等线"/>
                <a:ea typeface="等线"/>
                <a:cs typeface="等线"/>
                <a:sym typeface="等线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等线"/>
                <a:ea typeface="等线"/>
                <a:cs typeface="等线"/>
                <a:sym typeface="等线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等线"/>
                <a:ea typeface="等线"/>
                <a:cs typeface="等线"/>
                <a:sym typeface="等线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等线"/>
                <a:ea typeface="等线"/>
                <a:cs typeface="等线"/>
                <a:sym typeface="等线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xfrm>
            <a:off x="3048000" y="1315398"/>
            <a:ext cx="18288000" cy="4775201"/>
          </a:xfrm>
          <a:prstGeom prst="rect">
            <a:avLst/>
          </a:prstGeom>
        </p:spPr>
        <p:txBody>
          <a:bodyPr/>
          <a:lstStyle/>
          <a:p>
            <a:pPr>
              <a:defRPr sz="10800"/>
            </a:pPr>
            <a:r>
              <a:t>基于</a:t>
            </a:r>
            <a:r>
              <a:t>Node-RED</a:t>
            </a:r>
            <a:r>
              <a:t>的</a:t>
            </a:r>
            <a:br/>
            <a:r>
              <a:t>消息聚集和图形可视化拓展</a:t>
            </a:r>
          </a:p>
        </p:txBody>
      </p:sp>
      <p:sp>
        <p:nvSpPr>
          <p:cNvPr id="138" name="副标题 2"/>
          <p:cNvSpPr txBox="1"/>
          <p:nvPr>
            <p:ph type="body" sz="quarter" idx="1"/>
          </p:nvPr>
        </p:nvSpPr>
        <p:spPr>
          <a:xfrm>
            <a:off x="4030562" y="11346023"/>
            <a:ext cx="16472170" cy="1630473"/>
          </a:xfrm>
          <a:prstGeom prst="rect">
            <a:avLst/>
          </a:prstGeom>
        </p:spPr>
        <p:txBody>
          <a:bodyPr/>
          <a:lstStyle/>
          <a:p>
            <a:pPr/>
            <a:r>
              <a:t>软件综合实验 </a:t>
            </a:r>
            <a:r>
              <a:t>I</a:t>
            </a:r>
            <a:r>
              <a:t>组</a:t>
            </a:r>
          </a:p>
        </p:txBody>
      </p:sp>
      <p:sp>
        <p:nvSpPr>
          <p:cNvPr id="139" name="直接连接符 3"/>
          <p:cNvSpPr/>
          <p:nvPr/>
        </p:nvSpPr>
        <p:spPr>
          <a:xfrm>
            <a:off x="0" y="6504364"/>
            <a:ext cx="24384000" cy="1"/>
          </a:xfrm>
          <a:prstGeom prst="line">
            <a:avLst/>
          </a:prstGeom>
          <a:ln w="1778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40" name="副标题 2"/>
          <p:cNvSpPr txBox="1"/>
          <p:nvPr/>
        </p:nvSpPr>
        <p:spPr>
          <a:xfrm>
            <a:off x="2293463" y="7622189"/>
            <a:ext cx="19860601" cy="3262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b="0" sz="8000">
                <a:latin typeface="等线"/>
                <a:ea typeface="等线"/>
                <a:cs typeface="等线"/>
                <a:sym typeface="等线"/>
              </a:defRPr>
            </a:pPr>
            <a:r>
              <a:t>需求</a:t>
            </a:r>
            <a:r>
              <a:t>说明书改进、</a:t>
            </a:r>
            <a:r>
              <a:t>需求评审单初步设计、</a:t>
            </a:r>
          </a:p>
          <a:p>
            <a:pPr defTabSz="1828800">
              <a:lnSpc>
                <a:spcPct val="90000"/>
              </a:lnSpc>
              <a:spcBef>
                <a:spcPts val="2000"/>
              </a:spcBef>
              <a:defRPr b="0" sz="8000">
                <a:latin typeface="等线"/>
                <a:ea typeface="等线"/>
                <a:cs typeface="等线"/>
                <a:sym typeface="等线"/>
              </a:defRPr>
            </a:pPr>
            <a:r>
              <a:t>实验6-8初始数据展示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组织和完整性</a:t>
            </a:r>
          </a:p>
          <a:p>
            <a:pPr>
              <a:lnSpc>
                <a:spcPct val="120000"/>
              </a:lnSpc>
            </a:pPr>
            <a:r>
              <a:t>正确性</a:t>
            </a:r>
          </a:p>
          <a:p>
            <a:pPr>
              <a:lnSpc>
                <a:spcPct val="120000"/>
              </a:lnSpc>
            </a:pPr>
            <a:r>
              <a:t>合理性</a:t>
            </a:r>
          </a:p>
          <a:p>
            <a:pPr>
              <a:lnSpc>
                <a:spcPct val="120000"/>
              </a:lnSpc>
            </a:pPr>
            <a:r>
              <a:t>其他</a:t>
            </a:r>
          </a:p>
        </p:txBody>
      </p:sp>
      <p:sp>
        <p:nvSpPr>
          <p:cNvPr id="179" name="文本框 3"/>
          <p:cNvSpPr txBox="1"/>
          <p:nvPr/>
        </p:nvSpPr>
        <p:spPr>
          <a:xfrm>
            <a:off x="1012323" y="622569"/>
            <a:ext cx="6596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0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 marL="347472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组织和完整性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内部交叉引用是否正确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文档章节、目录和题注是否符合规范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所有需求的编写在细节上是否都一致或合适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需求是否能为设计提供足够的基础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软件需求规格说明书中是否包括了所有用户或系统的需求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是否记录了所有可能的错误条件所产生的系统行为</a:t>
            </a:r>
          </a:p>
          <a:p>
            <a:pPr lvl="1" marL="694944" indent="-347472" defTabSz="1389888">
              <a:lnSpc>
                <a:spcPct val="120000"/>
              </a:lnSpc>
              <a:spcBef>
                <a:spcPts val="1500"/>
              </a:spcBef>
              <a:defRPr sz="4256"/>
            </a:pPr>
            <a:r>
              <a:t>是否描述了运行环境</a:t>
            </a:r>
          </a:p>
        </p:txBody>
      </p:sp>
      <p:sp>
        <p:nvSpPr>
          <p:cNvPr id="183" name="文本框 3"/>
          <p:cNvSpPr txBox="1"/>
          <p:nvPr/>
        </p:nvSpPr>
        <p:spPr>
          <a:xfrm>
            <a:off x="1012323" y="622569"/>
            <a:ext cx="6596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4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正确性</a:t>
            </a:r>
          </a:p>
          <a:p>
            <a:pPr lvl="1" marL="914400" indent="-457200">
              <a:lnSpc>
                <a:spcPct val="120000"/>
              </a:lnSpc>
            </a:pPr>
            <a:r>
              <a:t>是否简明、简洁、无二义性地表达了每个需求</a:t>
            </a:r>
          </a:p>
          <a:p>
            <a:pPr lvl="1" marL="914400" indent="-457200">
              <a:lnSpc>
                <a:spcPct val="120000"/>
              </a:lnSpc>
            </a:pPr>
            <a:r>
              <a:t>是否每个需求都在项目的范围内</a:t>
            </a:r>
          </a:p>
          <a:p>
            <a:pPr lvl="1" marL="914400" indent="-457200">
              <a:lnSpc>
                <a:spcPct val="120000"/>
              </a:lnSpc>
            </a:pPr>
            <a:r>
              <a:t>图、表等描述是否规范</a:t>
            </a:r>
          </a:p>
          <a:p>
            <a:pPr lvl="1" marL="914400" indent="-457200">
              <a:lnSpc>
                <a:spcPct val="120000"/>
              </a:lnSpc>
            </a:pPr>
            <a:r>
              <a:t>RUCM是否简明书写、无二义性和完整地描述了用例</a:t>
            </a:r>
          </a:p>
        </p:txBody>
      </p:sp>
      <p:sp>
        <p:nvSpPr>
          <p:cNvPr id="187" name="文本框 3"/>
          <p:cNvSpPr txBox="1"/>
          <p:nvPr/>
        </p:nvSpPr>
        <p:spPr>
          <a:xfrm>
            <a:off x="1012323" y="622569"/>
            <a:ext cx="6596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88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合理性</a:t>
            </a:r>
          </a:p>
          <a:p>
            <a:pPr lvl="1" marL="914400" indent="-457200">
              <a:lnSpc>
                <a:spcPct val="120000"/>
              </a:lnSpc>
            </a:pPr>
            <a:r>
              <a:t>是否所有的需求都是名副其实的需求而不是设计或实现方案</a:t>
            </a:r>
          </a:p>
          <a:p>
            <a:pPr lvl="1" marL="914400" indent="-457200">
              <a:lnSpc>
                <a:spcPct val="120000"/>
              </a:lnSpc>
            </a:pPr>
            <a:r>
              <a:t>是否有需求和其他需求相冲突或重复</a:t>
            </a:r>
          </a:p>
        </p:txBody>
      </p:sp>
      <p:sp>
        <p:nvSpPr>
          <p:cNvPr id="191" name="文本框 3"/>
          <p:cNvSpPr txBox="1"/>
          <p:nvPr/>
        </p:nvSpPr>
        <p:spPr>
          <a:xfrm>
            <a:off x="1012323" y="622569"/>
            <a:ext cx="6596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92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其他</a:t>
            </a:r>
          </a:p>
          <a:p>
            <a:pPr lvl="1" marL="914400" indent="-457200">
              <a:lnSpc>
                <a:spcPct val="120000"/>
              </a:lnSpc>
            </a:pPr>
            <a:r>
              <a:t>用例给用户带来的益处是否明确</a:t>
            </a:r>
          </a:p>
          <a:p>
            <a:pPr lvl="1" marL="914400" indent="-457200">
              <a:lnSpc>
                <a:spcPct val="120000"/>
              </a:lnSpc>
            </a:pPr>
            <a:r>
              <a:t>需求是否可行且可验证</a:t>
            </a:r>
          </a:p>
        </p:txBody>
      </p:sp>
      <p:sp>
        <p:nvSpPr>
          <p:cNvPr id="195" name="文本框 3"/>
          <p:cNvSpPr txBox="1"/>
          <p:nvPr/>
        </p:nvSpPr>
        <p:spPr>
          <a:xfrm>
            <a:off x="1012323" y="622569"/>
            <a:ext cx="6596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需求评审单初步设计</a:t>
            </a:r>
          </a:p>
        </p:txBody>
      </p:sp>
      <p:sp>
        <p:nvSpPr>
          <p:cNvPr id="196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3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99" name="文本框 4"/>
          <p:cNvSpPr txBox="1"/>
          <p:nvPr/>
        </p:nvSpPr>
        <p:spPr>
          <a:xfrm>
            <a:off x="1012324" y="622569"/>
            <a:ext cx="16179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00" name="文本框 5"/>
          <p:cNvSpPr txBox="1"/>
          <p:nvPr/>
        </p:nvSpPr>
        <p:spPr>
          <a:xfrm>
            <a:off x="2195855" y="2684871"/>
            <a:ext cx="19992288" cy="784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</a:t>
            </a:r>
            <a:r>
              <a:t>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需求</a:t>
            </a:r>
            <a:r>
              <a:t>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</a:p>
        </p:txBody>
      </p:sp>
      <p:sp>
        <p:nvSpPr>
          <p:cNvPr id="203" name="文本框 3"/>
          <p:cNvSpPr txBox="1"/>
          <p:nvPr/>
        </p:nvSpPr>
        <p:spPr>
          <a:xfrm>
            <a:off x="1012323" y="622569"/>
            <a:ext cx="6913088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实验6-8初步数据展示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直接连接符 3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207" name="文本框 4"/>
          <p:cNvSpPr txBox="1"/>
          <p:nvPr/>
        </p:nvSpPr>
        <p:spPr>
          <a:xfrm>
            <a:off x="1012324" y="622569"/>
            <a:ext cx="16179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208" name="文本框 5"/>
          <p:cNvSpPr txBox="1"/>
          <p:nvPr/>
        </p:nvSpPr>
        <p:spPr>
          <a:xfrm>
            <a:off x="2195855" y="2684871"/>
            <a:ext cx="19992288" cy="784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</a:t>
            </a:r>
            <a:r>
              <a:t>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需求</a:t>
            </a:r>
            <a:r>
              <a:t>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开始全面地开发工作</a:t>
            </a:r>
          </a:p>
          <a:p>
            <a:pPr>
              <a:lnSpc>
                <a:spcPct val="120000"/>
              </a:lnSpc>
            </a:pPr>
            <a:r>
              <a:t>…</a:t>
            </a:r>
          </a:p>
        </p:txBody>
      </p:sp>
      <p:sp>
        <p:nvSpPr>
          <p:cNvPr id="211" name="文本框 3"/>
          <p:cNvSpPr txBox="1"/>
          <p:nvPr/>
        </p:nvSpPr>
        <p:spPr>
          <a:xfrm>
            <a:off x="1012323" y="622569"/>
            <a:ext cx="3040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下周计划</a:t>
            </a:r>
          </a:p>
        </p:txBody>
      </p:sp>
      <p:sp>
        <p:nvSpPr>
          <p:cNvPr id="212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直接连接符 3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43" name="文本框 4"/>
          <p:cNvSpPr txBox="1"/>
          <p:nvPr/>
        </p:nvSpPr>
        <p:spPr>
          <a:xfrm>
            <a:off x="1012324" y="622569"/>
            <a:ext cx="16179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44" name="文本框 5"/>
          <p:cNvSpPr txBox="1"/>
          <p:nvPr/>
        </p:nvSpPr>
        <p:spPr>
          <a:xfrm>
            <a:off x="2195855" y="2684871"/>
            <a:ext cx="19992288" cy="784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rPr b="1"/>
              <a:t>本周计划</a:t>
            </a:r>
            <a:endParaRPr b="1"/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</a:t>
            </a:r>
            <a:r>
              <a:t>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需求</a:t>
            </a:r>
            <a:r>
              <a:t>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进行了三次线上会议</a:t>
            </a:r>
          </a:p>
          <a:p>
            <a:pPr>
              <a:lnSpc>
                <a:spcPct val="120000"/>
              </a:lnSpc>
            </a:pPr>
            <a:r>
              <a:t>需求说明书及其他改进</a:t>
            </a:r>
          </a:p>
          <a:p>
            <a:pPr>
              <a:lnSpc>
                <a:spcPct val="120000"/>
              </a:lnSpc>
            </a:pPr>
            <a:r>
              <a:t>初步设计需求评审单</a:t>
            </a:r>
          </a:p>
          <a:p>
            <a:pPr>
              <a:lnSpc>
                <a:spcPct val="120000"/>
              </a:lnSpc>
            </a:pPr>
            <a:r>
              <a:t>实验6-8初步数据统计</a:t>
            </a:r>
          </a:p>
          <a:p>
            <a:pPr>
              <a:lnSpc>
                <a:spcPct val="120000"/>
              </a:lnSpc>
            </a:pPr>
            <a:r>
              <a:t>可行性实验、对需要使用的接口初步封装抽象</a:t>
            </a:r>
          </a:p>
        </p:txBody>
      </p:sp>
      <p:sp>
        <p:nvSpPr>
          <p:cNvPr id="147" name="文本框 3"/>
          <p:cNvSpPr txBox="1"/>
          <p:nvPr/>
        </p:nvSpPr>
        <p:spPr>
          <a:xfrm>
            <a:off x="1012323" y="622569"/>
            <a:ext cx="30403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本周计划</a:t>
            </a:r>
          </a:p>
        </p:txBody>
      </p:sp>
      <p:sp>
        <p:nvSpPr>
          <p:cNvPr id="148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直接连接符 3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51" name="文本框 4"/>
          <p:cNvSpPr txBox="1"/>
          <p:nvPr/>
        </p:nvSpPr>
        <p:spPr>
          <a:xfrm>
            <a:off x="1012324" y="622569"/>
            <a:ext cx="16179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52" name="文本框 5"/>
          <p:cNvSpPr txBox="1"/>
          <p:nvPr/>
        </p:nvSpPr>
        <p:spPr>
          <a:xfrm>
            <a:off x="2195855" y="2684871"/>
            <a:ext cx="19992288" cy="784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</a:t>
            </a:r>
            <a:r>
              <a:t>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需求</a:t>
            </a:r>
            <a:r>
              <a:t>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细化用户，更新用例图用例表</a:t>
            </a:r>
          </a:p>
        </p:txBody>
      </p:sp>
      <p:sp>
        <p:nvSpPr>
          <p:cNvPr id="155" name="文本框 3"/>
          <p:cNvSpPr txBox="1"/>
          <p:nvPr/>
        </p:nvSpPr>
        <p:spPr>
          <a:xfrm>
            <a:off x="1012323" y="622569"/>
            <a:ext cx="73075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56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822" y="4127910"/>
            <a:ext cx="16230356" cy="8345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细化用户，更新用例图用例表</a:t>
            </a:r>
          </a:p>
        </p:txBody>
      </p:sp>
      <p:sp>
        <p:nvSpPr>
          <p:cNvPr id="160" name="文本框 3"/>
          <p:cNvSpPr txBox="1"/>
          <p:nvPr/>
        </p:nvSpPr>
        <p:spPr>
          <a:xfrm>
            <a:off x="1012323" y="622569"/>
            <a:ext cx="73075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61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200" y="5252636"/>
            <a:ext cx="194056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文档版本配置管理</a:t>
            </a:r>
          </a:p>
          <a:p>
            <a:pPr>
              <a:lnSpc>
                <a:spcPct val="120000"/>
              </a:lnSpc>
            </a:pPr>
            <a:r>
              <a:t>I_Node-RED_&lt;date&gt;_&lt;name&gt;_v&lt;X&gt;.&lt;Y&gt;.&lt;Z&gt;.&lt;ext&gt;</a:t>
            </a:r>
          </a:p>
        </p:txBody>
      </p:sp>
      <p:sp>
        <p:nvSpPr>
          <p:cNvPr id="165" name="文本框 3"/>
          <p:cNvSpPr txBox="1"/>
          <p:nvPr/>
        </p:nvSpPr>
        <p:spPr>
          <a:xfrm>
            <a:off x="1012323" y="622569"/>
            <a:ext cx="73075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66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989" y="6124191"/>
            <a:ext cx="9956801" cy="645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内容占位符 2"/>
          <p:cNvSpPr txBox="1"/>
          <p:nvPr>
            <p:ph type="body" idx="1"/>
          </p:nvPr>
        </p:nvSpPr>
        <p:spPr>
          <a:xfrm>
            <a:off x="1676400" y="3016766"/>
            <a:ext cx="21031200" cy="870267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版本变更历史</a:t>
            </a:r>
          </a:p>
        </p:txBody>
      </p:sp>
      <p:sp>
        <p:nvSpPr>
          <p:cNvPr id="170" name="文本框 3"/>
          <p:cNvSpPr txBox="1"/>
          <p:nvPr/>
        </p:nvSpPr>
        <p:spPr>
          <a:xfrm>
            <a:off x="1012323" y="622569"/>
            <a:ext cx="73075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需求说明书及其他改进</a:t>
            </a:r>
          </a:p>
        </p:txBody>
      </p:sp>
      <p:sp>
        <p:nvSpPr>
          <p:cNvPr id="171" name="直接连接符 4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3441" y="4024296"/>
            <a:ext cx="13157118" cy="907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直接连接符 3"/>
          <p:cNvSpPr/>
          <p:nvPr/>
        </p:nvSpPr>
        <p:spPr>
          <a:xfrm>
            <a:off x="0" y="1887166"/>
            <a:ext cx="24384000" cy="1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75" name="文本框 4"/>
          <p:cNvSpPr txBox="1"/>
          <p:nvPr/>
        </p:nvSpPr>
        <p:spPr>
          <a:xfrm>
            <a:off x="1012324" y="622569"/>
            <a:ext cx="1617981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56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76" name="文本框 5"/>
          <p:cNvSpPr txBox="1"/>
          <p:nvPr/>
        </p:nvSpPr>
        <p:spPr>
          <a:xfrm>
            <a:off x="2195855" y="2684871"/>
            <a:ext cx="19992288" cy="784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本周计划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需求说明</a:t>
            </a:r>
            <a:r>
              <a:t>书及其他改进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需求</a:t>
            </a:r>
            <a:r>
              <a:t>评审单初步设计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</a:t>
            </a:r>
            <a:r>
              <a:t>实验6-8初步数据展示</a:t>
            </a:r>
          </a:p>
          <a:p>
            <a:pPr marL="285750" indent="-571500" algn="l" defTabSz="1828800">
              <a:lnSpc>
                <a:spcPct val="200000"/>
              </a:lnSpc>
              <a:buSzPct val="100000"/>
              <a:buChar char="➢"/>
              <a:defRPr b="0" sz="4800">
                <a:latin typeface="等线"/>
                <a:ea typeface="等线"/>
                <a:cs typeface="等线"/>
                <a:sym typeface="等线"/>
              </a:defRPr>
            </a:pPr>
            <a:r>
              <a:t> 下周计划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