
<file path=[Content_Types].xml><?xml version="1.0" encoding="utf-8"?>
<Types xmlns="http://schemas.openxmlformats.org/package/2006/content-types">
  <Default Extension="tmp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5"/>
  </p:notesMasterIdLst>
  <p:sldIdLst>
    <p:sldId id="266" r:id="rId3"/>
    <p:sldId id="304" r:id="rId4"/>
    <p:sldId id="305" r:id="rId5"/>
    <p:sldId id="339" r:id="rId6"/>
    <p:sldId id="353" r:id="rId7"/>
    <p:sldId id="340" r:id="rId8"/>
    <p:sldId id="354" r:id="rId9"/>
    <p:sldId id="355" r:id="rId10"/>
    <p:sldId id="341" r:id="rId11"/>
    <p:sldId id="343" r:id="rId12"/>
    <p:sldId id="345" r:id="rId13"/>
    <p:sldId id="342" r:id="rId14"/>
    <p:sldId id="347" r:id="rId15"/>
    <p:sldId id="348" r:id="rId16"/>
    <p:sldId id="349" r:id="rId17"/>
    <p:sldId id="356" r:id="rId18"/>
    <p:sldId id="350" r:id="rId19"/>
    <p:sldId id="351" r:id="rId20"/>
    <p:sldId id="357" r:id="rId21"/>
    <p:sldId id="359" r:id="rId22"/>
    <p:sldId id="352" r:id="rId23"/>
    <p:sldId id="2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414" autoAdjust="0"/>
  </p:normalViewPr>
  <p:slideViewPr>
    <p:cSldViewPr>
      <p:cViewPr varScale="1">
        <p:scale>
          <a:sx n="90" d="100"/>
          <a:sy n="90" d="100"/>
        </p:scale>
        <p:origin x="324" y="96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0DEBC6-DBD3-40E7-87FC-BF1C21FBD1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01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420938"/>
            <a:ext cx="9144000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422525"/>
            <a:ext cx="7772400" cy="11779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127125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968432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2520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3117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6894C-C26F-4346-99EF-26F11316B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00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229B-B16C-4281-984B-E5C8A2ABA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27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CC79E-9395-4B8B-A6D7-09E2814FB5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94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812B0-27C8-4E1E-9A66-23CF748D9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49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9568-08C9-4245-8DFE-3D42089163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51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6A106-581C-4DA2-B48C-053AB86D3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985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06C17-20B9-44F9-BDCF-F63D686AF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824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5EA19-F8AF-4B5A-8AB8-CBD20226D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12319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F418E-2817-4272-BF4D-07EDC524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32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92A9E-0FB4-445F-8B69-ACAF70927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393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16499-E505-48EB-81E1-076B2E0111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1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6704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6545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74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5783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60391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947396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363233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0825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89025"/>
            <a:ext cx="9144000" cy="215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7C1BE8-31CC-4B34-911F-F4FC4F9CB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0" y="2854325"/>
            <a:ext cx="7772400" cy="1114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6~8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7925" y="4149725"/>
            <a:ext cx="6400800" cy="792163"/>
          </a:xfrm>
        </p:spPr>
        <p:txBody>
          <a:bodyPr/>
          <a:lstStyle/>
          <a:p>
            <a:pPr algn="r" eaLnBrk="1" hangingPunct="1"/>
            <a:r>
              <a:rPr lang="zh-CN" altLang="en-US" sz="2400" b="1" dirty="0" smtClean="0"/>
              <a:t>组员</a:t>
            </a:r>
            <a:r>
              <a:rPr lang="zh-CN" altLang="en-US" sz="2400" dirty="0" smtClean="0"/>
              <a:t>：陈志伟、林璐、王志鹏、王珊珊</a:t>
            </a:r>
            <a:endParaRPr lang="en-US" altLang="zh-CN" sz="2400" dirty="0" smtClean="0"/>
          </a:p>
          <a:p>
            <a:pPr algn="r" eaLnBrk="1" hangingPunct="1"/>
            <a:r>
              <a:rPr lang="zh-CN" altLang="en-US" sz="2400" b="1" dirty="0" smtClean="0"/>
              <a:t>报告人</a:t>
            </a:r>
            <a:r>
              <a:rPr lang="zh-CN" altLang="en-US" sz="2400" dirty="0" smtClean="0"/>
              <a:t>：林璐</a:t>
            </a:r>
            <a:endParaRPr lang="en-US" altLang="zh-CN" sz="2400" dirty="0" smtClean="0"/>
          </a:p>
          <a:p>
            <a:pPr algn="r" eaLnBrk="1" hangingPunct="1"/>
            <a:r>
              <a:rPr lang="en-US" altLang="zh-CN" sz="2400" dirty="0" smtClean="0"/>
              <a:t>2015-04-22</a:t>
            </a:r>
            <a:endParaRPr lang="zh-CN" alt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①</a:t>
            </a:r>
            <a:r>
              <a:rPr lang="zh-CN" altLang="en-US" dirty="0" smtClean="0"/>
              <a:t>项目人员与分工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507288" cy="4784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项目人员的通用属性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经验；专业技能；非专业能力（组织能力、表达能力、总结能力等）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性格； 责任心；兴趣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本组项目专有属性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源代码的模块划分较为清晰；代码数量不大；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项目人员的属性差异</a:t>
            </a:r>
            <a:r>
              <a:rPr lang="zh-CN" altLang="en-US" sz="2400" dirty="0">
                <a:solidFill>
                  <a:schemeClr val="tx1"/>
                </a:solidFill>
              </a:rPr>
              <a:t>对项目</a:t>
            </a:r>
            <a:r>
              <a:rPr lang="zh-CN" altLang="en-US" sz="2400" dirty="0" smtClean="0">
                <a:solidFill>
                  <a:schemeClr val="tx1"/>
                </a:solidFill>
              </a:rPr>
              <a:t>分工的影响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不同同学在特长方面及基础方面有差异，要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扬长避短分配适量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的任务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，比如有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的同学善于演讲，就让其负责演讲等。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影响</a:t>
            </a:r>
            <a:r>
              <a:rPr lang="zh-CN" altLang="en-US" sz="2400" dirty="0">
                <a:solidFill>
                  <a:schemeClr val="tx1"/>
                </a:solidFill>
              </a:rPr>
              <a:t>项目分工</a:t>
            </a:r>
            <a:r>
              <a:rPr lang="zh-CN" altLang="en-US" sz="2400" dirty="0">
                <a:solidFill>
                  <a:schemeClr val="tx1"/>
                </a:solidFill>
              </a:rPr>
              <a:t>的其他</a:t>
            </a:r>
            <a:r>
              <a:rPr lang="zh-CN" altLang="en-US" sz="2400" dirty="0">
                <a:solidFill>
                  <a:schemeClr val="tx1"/>
                </a:solidFill>
              </a:rPr>
              <a:t>因素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每个同学的课时、实验室等方面的冲突，会影响到任务的分配，如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：时间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点的冲突对会议的影响；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29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503"/>
            <a:ext cx="8229600" cy="1009650"/>
          </a:xfrm>
        </p:spPr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②任务分配</a:t>
            </a:r>
            <a:r>
              <a:rPr lang="zh-CN" altLang="en-US" dirty="0" smtClean="0">
                <a:latin typeface="Calibri" panose="020F0502020204030204" pitchFamily="34" charset="0"/>
              </a:rPr>
              <a:t>依据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000" dirty="0" smtClean="0">
                <a:solidFill>
                  <a:srgbClr val="00B0F0"/>
                </a:solidFill>
              </a:rPr>
              <a:t>实验不仅涉及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Redis</a:t>
            </a:r>
            <a:r>
              <a:rPr lang="zh-CN" altLang="en-US" sz="2000" dirty="0">
                <a:solidFill>
                  <a:srgbClr val="00B0F0"/>
                </a:solidFill>
              </a:rPr>
              <a:t>系统</a:t>
            </a:r>
            <a:r>
              <a:rPr lang="zh-CN" altLang="en-US" sz="2000" dirty="0" smtClean="0">
                <a:solidFill>
                  <a:srgbClr val="00B0F0"/>
                </a:solidFill>
              </a:rPr>
              <a:t>本身的分析研究，同时包括计划、展示、评审和总结等其他任务，因此任务分配不仅需要依据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系统的模块划分</a:t>
            </a:r>
            <a:r>
              <a:rPr lang="zh-CN" altLang="en-US" sz="2000" dirty="0" smtClean="0">
                <a:solidFill>
                  <a:srgbClr val="00B0F0"/>
                </a:solidFill>
              </a:rPr>
              <a:t>，更需依据</a:t>
            </a:r>
            <a:r>
              <a:rPr lang="zh-CN" altLang="en-US" sz="2000" dirty="0" smtClean="0">
                <a:solidFill>
                  <a:srgbClr val="C00000"/>
                </a:solidFill>
              </a:rPr>
              <a:t>各人长处和意愿</a:t>
            </a:r>
            <a:r>
              <a:rPr lang="zh-CN" altLang="en-US" sz="2000" dirty="0" smtClean="0">
                <a:solidFill>
                  <a:srgbClr val="00B0F0"/>
                </a:solidFill>
              </a:rPr>
              <a:t>负责周边活动。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陈</a:t>
            </a:r>
            <a:r>
              <a:rPr lang="zh-CN" altLang="en-US" sz="2400" dirty="0">
                <a:solidFill>
                  <a:schemeClr val="tx1"/>
                </a:solidFill>
              </a:rPr>
              <a:t>志伟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特点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：学习过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高等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软件工程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，有经验，有责任心，行动力强，负责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整个团队的管理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工作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系统：负责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研究服务器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林璐和王志鹏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特点：具有良好的表达能力，负责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每周的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ppt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演讲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系统：负责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研究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RDB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和客户端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王珊珊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特点：具有良好的写作能力，负责评审和会议的记录与总结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系统：负责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研究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AOF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模块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17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③</a:t>
            </a:r>
            <a:r>
              <a:rPr lang="zh-CN" altLang="en-US" dirty="0" smtClean="0"/>
              <a:t>项目</a:t>
            </a:r>
            <a:r>
              <a:rPr lang="zh-CN" altLang="en-US" dirty="0"/>
              <a:t>人员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70090"/>
              </p:ext>
            </p:extLst>
          </p:nvPr>
        </p:nvGraphicFramePr>
        <p:xfrm>
          <a:off x="365257" y="1484784"/>
          <a:ext cx="8352927" cy="344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68"/>
                <a:gridCol w="1183296"/>
                <a:gridCol w="5976663"/>
              </a:tblGrid>
              <a:tr h="139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工作及特征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陈志伟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组长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研究服务器模块</a:t>
                      </a:r>
                      <a:r>
                        <a:rPr lang="zh-CN" altLang="en-US" dirty="0" smtClean="0"/>
                        <a:t>；具有良好执行力和领导力，进行</a:t>
                      </a:r>
                      <a:r>
                        <a:rPr lang="zh-CN" altLang="en-US" dirty="0" smtClean="0"/>
                        <a:t>任务分配和进度控制，协调小组研究内容。</a:t>
                      </a:r>
                    </a:p>
                  </a:txBody>
                  <a:tcPr/>
                </a:tc>
              </a:tr>
              <a:tr h="88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林璐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演讲员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研究</a:t>
                      </a:r>
                      <a:r>
                        <a:rPr lang="en-US" altLang="zh-CN" dirty="0" smtClean="0"/>
                        <a:t>RDB</a:t>
                      </a:r>
                      <a:r>
                        <a:rPr lang="zh-CN" altLang="en-US" dirty="0" smtClean="0"/>
                        <a:t>模块</a:t>
                      </a:r>
                      <a:r>
                        <a:rPr lang="zh-CN" altLang="en-US" dirty="0" smtClean="0"/>
                        <a:t>；具有良好的表达能力，</a:t>
                      </a:r>
                      <a:r>
                        <a:rPr lang="zh-CN" altLang="en-US" dirty="0" smtClean="0"/>
                        <a:t>负责每周的课堂演讲；工作认真，完成的作业质量很高；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王志鹏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演讲员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研究客户端模块；拥有良好的表达能力，协助林璐完成每周的课堂演讲；工作效率高，能按时、积极完成任务，但要注意一些会影响任务的质量的问题；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王珊珊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研究</a:t>
                      </a:r>
                      <a:r>
                        <a:rPr lang="en-US" altLang="zh-CN" dirty="0" smtClean="0"/>
                        <a:t>AOF</a:t>
                      </a:r>
                      <a:r>
                        <a:rPr lang="zh-CN" altLang="en-US" dirty="0" smtClean="0"/>
                        <a:t>模块；文笔较好，负责课堂评审意见等的记录；工作认真，任务完成得很好，但要注意对团队的积极参与；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5536" y="537321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效率</a:t>
            </a:r>
            <a:r>
              <a:rPr lang="zh-CN" altLang="en-US" dirty="0">
                <a:solidFill>
                  <a:srgbClr val="C00000"/>
                </a:solidFill>
              </a:rPr>
              <a:t>评估</a:t>
            </a:r>
            <a:r>
              <a:rPr lang="zh-CN" altLang="en-US" dirty="0" smtClean="0">
                <a:solidFill>
                  <a:srgbClr val="C00000"/>
                </a:solidFill>
              </a:rPr>
              <a:t>标准：工作内容的完成质量和时间。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系统分析：负责模块是否严格按照要求和评审意见在规定时间前完成</a:t>
            </a:r>
            <a:endParaRPr lang="en-US" altLang="zh-CN" dirty="0" smtClean="0"/>
          </a:p>
          <a:p>
            <a:r>
              <a:rPr lang="zh-CN" altLang="en-US" dirty="0" smtClean="0"/>
              <a:t>周边任务：评审意见和会议记录是否在当天及时发出，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制作和演讲是否完整等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1374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四、任务估算与控制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10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① </a:t>
            </a:r>
            <a:r>
              <a:rPr lang="zh-CN" altLang="en-US" dirty="0" smtClean="0">
                <a:latin typeface="Calibri" panose="020F0502020204030204" pitchFamily="34" charset="0"/>
              </a:rPr>
              <a:t>任务估算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估算的步骤 </a:t>
            </a: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在技术允许的条件下，应从最详细的工作分解结构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开始；</a:t>
            </a:r>
            <a:endParaRPr lang="zh-CN" altLang="en-US" sz="2400" dirty="0">
              <a:solidFill>
                <a:srgbClr val="B9490B"/>
              </a:solidFill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精确定义度量的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标准，如效率；</a:t>
            </a:r>
            <a:endParaRPr lang="zh-CN" altLang="en-US" sz="2400" dirty="0">
              <a:solidFill>
                <a:srgbClr val="B9490B"/>
              </a:solidFill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估计</a:t>
            </a: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此任务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每一</a:t>
            </a: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模块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规模，汇总已得到总体的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估算；</a:t>
            </a:r>
            <a:endParaRPr lang="zh-CN" altLang="en-US" sz="2400" dirty="0">
              <a:solidFill>
                <a:srgbClr val="B9490B"/>
              </a:solidFill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B9490B"/>
                </a:solidFill>
                <a:ea typeface="黑体" panose="02010609060101010101" pitchFamily="49" charset="-122"/>
              </a:rPr>
              <a:t>适当考虑偶然因素的</a:t>
            </a:r>
            <a:r>
              <a:rPr lang="zh-CN" altLang="en-US" sz="2400" dirty="0" smtClean="0">
                <a:solidFill>
                  <a:srgbClr val="B9490B"/>
                </a:solidFill>
                <a:ea typeface="黑体" panose="02010609060101010101" pitchFamily="49" charset="-122"/>
              </a:rPr>
              <a:t>影响；</a:t>
            </a:r>
            <a:endParaRPr lang="en-US" altLang="zh-CN" sz="2400" dirty="0" smtClean="0">
              <a:solidFill>
                <a:srgbClr val="B9490B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spcBef>
                <a:spcPct val="40000"/>
              </a:spcBef>
              <a:buNone/>
            </a:pPr>
            <a:r>
              <a:rPr lang="zh-CN" altLang="en-US" sz="2400" dirty="0" smtClean="0"/>
              <a:t> </a:t>
            </a:r>
            <a:endParaRPr lang="zh-CN" altLang="en-US" sz="2400" dirty="0">
              <a:solidFill>
                <a:srgbClr val="B9490B"/>
              </a:solidFill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5875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② </a:t>
            </a:r>
            <a:r>
              <a:rPr lang="zh-CN" altLang="en-US" dirty="0" smtClean="0">
                <a:latin typeface="Calibri" panose="020F0502020204030204" pitchFamily="34" charset="0"/>
              </a:rPr>
              <a:t>评估</a:t>
            </a:r>
            <a:r>
              <a:rPr lang="zh-CN" altLang="en-US" dirty="0">
                <a:latin typeface="Calibri" panose="020F0502020204030204" pitchFamily="34" charset="0"/>
              </a:rPr>
              <a:t>预测</a:t>
            </a:r>
            <a:r>
              <a:rPr lang="zh-CN" altLang="en-US" dirty="0" smtClean="0">
                <a:latin typeface="Calibri" panose="020F0502020204030204" pitchFamily="34" charset="0"/>
              </a:rPr>
              <a:t>风险的标准和方法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风险估计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可以使用两种方法来估价每一种风险：一种方法是估计一个风险发生的可能性（概率）；另一种方法是估计风险对项目可能产生结果及其严重程度。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风险评价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风险分析产生了一个风险因素的三元组（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ri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li, xi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），其中，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ri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是风险，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是风险出现的概率，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xi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是风险针对某项目的影响。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风险评估步骤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确定风险评价基准；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确定项目整体水平；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将单个风险与单个评价基准、项目整体风险水平与整体评价基准对比，看一看项目风险是否在可接受的范围之内，进而确定该项目应该终止，还是继续进行。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955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③</a:t>
            </a:r>
            <a:r>
              <a:rPr lang="zh-CN" altLang="en-US" dirty="0">
                <a:latin typeface="Calibri" panose="020F0502020204030204" pitchFamily="34" charset="0"/>
              </a:rPr>
              <a:t>过程监控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1189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质量控制</a:t>
            </a:r>
            <a:r>
              <a:rPr lang="zh-CN" altLang="en-US" sz="2400" dirty="0" smtClean="0">
                <a:solidFill>
                  <a:schemeClr val="tx1"/>
                </a:solidFill>
              </a:rPr>
              <a:t>方法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组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内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监督：其他组员检查并更新版本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老师与同学的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监督：认真记录和分析评审意见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人员对计划的认可与执行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向全体成员解释本周将要完成的任务，同时指出其重要性、未完成任务所造成的影响，及对应的奖惩措施；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考虑各成员的能力和经验，初步为其分配任务；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根据成员的反馈，对其在任务执行将遇到的问题，给予一定的帮助和支持；若确实有难度，可调换任务；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确定任务的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截止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时间，并在过程中进行监督和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提醒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计划</a:t>
            </a:r>
            <a:r>
              <a:rPr lang="zh-CN" altLang="en-US" sz="2400" dirty="0">
                <a:solidFill>
                  <a:schemeClr val="tx1"/>
                </a:solidFill>
              </a:rPr>
              <a:t>更新与</a:t>
            </a:r>
            <a:r>
              <a:rPr lang="zh-CN" altLang="en-US" sz="2400" dirty="0" smtClean="0">
                <a:solidFill>
                  <a:schemeClr val="tx1"/>
                </a:solidFill>
              </a:rPr>
              <a:t>修改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当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对于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系统的认识更为深入时，将进行任务的补充和修改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696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五、</a:t>
            </a:r>
            <a:r>
              <a:rPr lang="zh-CN" altLang="en-US" dirty="0" smtClean="0">
                <a:solidFill>
                  <a:schemeClr val="tx1"/>
                </a:solidFill>
              </a:rPr>
              <a:t>任务统计与总结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46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① </a:t>
            </a:r>
            <a:r>
              <a:rPr lang="zh-CN" altLang="en-US" dirty="0" smtClean="0">
                <a:latin typeface="Calibri" panose="020F0502020204030204" pitchFamily="34" charset="0"/>
              </a:rPr>
              <a:t>工作进度记录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</a:t>
            </a:r>
            <a:r>
              <a:rPr lang="zh-CN" altLang="en-US" dirty="0" smtClean="0"/>
              <a:t>小组的工作进度的记录主要有两种方法：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工作</a:t>
            </a:r>
            <a:r>
              <a:rPr lang="zh-CN" altLang="en-US" sz="2400" dirty="0">
                <a:solidFill>
                  <a:schemeClr val="tx1"/>
                </a:solidFill>
              </a:rPr>
              <a:t>日志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76430"/>
            <a:ext cx="647790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069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①</a:t>
            </a:r>
            <a:r>
              <a:rPr lang="zh-CN" altLang="en-US" dirty="0" smtClean="0">
                <a:latin typeface="Calibri" panose="020F0502020204030204" pitchFamily="34" charset="0"/>
              </a:rPr>
              <a:t>工作</a:t>
            </a:r>
            <a:r>
              <a:rPr lang="zh-CN" altLang="en-US" dirty="0">
                <a:latin typeface="Calibri" panose="020F0502020204030204" pitchFamily="34" charset="0"/>
              </a:rPr>
              <a:t>进度记录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项目计划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直接在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的项目计划的源文件上进行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36440"/>
            <a:ext cx="8750062" cy="31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68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报告提纲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4067944" cy="4784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项目</a:t>
            </a:r>
            <a:r>
              <a:rPr lang="zh-CN" altLang="en-US" sz="2400" dirty="0">
                <a:solidFill>
                  <a:schemeClr val="tx1"/>
                </a:solidFill>
              </a:rPr>
              <a:t>任务</a:t>
            </a:r>
            <a:r>
              <a:rPr lang="zh-CN" altLang="en-US" sz="2400" dirty="0" smtClean="0">
                <a:solidFill>
                  <a:schemeClr val="tx1"/>
                </a:solidFill>
              </a:rPr>
              <a:t>分解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项目分解的技术依据和方法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具有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代表性的各级任务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任务属性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项目人员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项目人员与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分工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任务分配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依据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项目人员介绍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84024" y="1341438"/>
            <a:ext cx="4618856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任务估算与控制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任务估算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评估预测风险的标准和方法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过程监控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任务统计与总结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工作进度记录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计划与实际的差异分析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/>
              <a:t>MS Project</a:t>
            </a:r>
            <a:r>
              <a:rPr lang="zh-CN" altLang="en-US" sz="2000" dirty="0" smtClean="0"/>
              <a:t>使用心得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②计划与实际的差异分析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1189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差异</a:t>
            </a:r>
            <a:r>
              <a:rPr lang="zh-CN" altLang="en-US" sz="2400" dirty="0" smtClean="0">
                <a:solidFill>
                  <a:schemeClr val="tx1"/>
                </a:solidFill>
              </a:rPr>
              <a:t>原因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en-US" sz="2400" dirty="0" smtClean="0"/>
              <a:t>主要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C00000"/>
                </a:solidFill>
              </a:rPr>
              <a:t>日期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C00000"/>
                </a:solidFill>
              </a:rPr>
              <a:t>任务</a:t>
            </a:r>
            <a:r>
              <a:rPr lang="zh-CN" altLang="en-US" sz="2400" dirty="0" smtClean="0"/>
              <a:t>上的差异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日期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是指一些实际完成期和计划完成期不同，这主要是中间的一些节假日因素没有考虑到，同时任务的划分也不够详细，未完全与实际对应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上</a:t>
            </a: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任务是指有些任务由于不清楚具体的过程，未完全考虑到或者没有完全划分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开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0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如何</a:t>
            </a:r>
            <a:r>
              <a:rPr lang="zh-CN" altLang="en-US" sz="2400" dirty="0" smtClean="0">
                <a:solidFill>
                  <a:srgbClr val="003366"/>
                </a:solidFill>
              </a:rPr>
              <a:t>避免</a:t>
            </a:r>
            <a:endParaRPr lang="en-US" altLang="zh-CN" sz="2400" dirty="0" smtClean="0">
              <a:solidFill>
                <a:srgbClr val="003366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在计划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前，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需要</a:t>
            </a:r>
            <a:r>
              <a:rPr lang="zh-CN" altLang="en-US" sz="2000" dirty="0">
                <a:solidFill>
                  <a:srgbClr val="C00000"/>
                </a:solidFill>
              </a:rPr>
              <a:t>认真</a:t>
            </a:r>
            <a:r>
              <a:rPr lang="zh-CN" altLang="en-US" sz="2000" dirty="0" smtClean="0">
                <a:solidFill>
                  <a:srgbClr val="C00000"/>
                </a:solidFill>
              </a:rPr>
              <a:t>调研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项目的背景，对项目所涉及到的任务，务必有一个清楚的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认识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在计划中，要注意计划的前后</a:t>
            </a:r>
            <a:r>
              <a:rPr lang="zh-CN" altLang="en-US" sz="2000" dirty="0">
                <a:solidFill>
                  <a:srgbClr val="C00000"/>
                </a:solidFill>
              </a:rPr>
              <a:t>依赖关系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，特别对于任务时间的确定，要注意节假日等一些特殊的日子；同时在每个大任务之间，应该留下一定的</a:t>
            </a:r>
            <a:r>
              <a:rPr lang="zh-CN" altLang="en-US" sz="2000" dirty="0">
                <a:solidFill>
                  <a:srgbClr val="C00000"/>
                </a:solidFill>
              </a:rPr>
              <a:t>空隙时间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，以应对突发事件的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发生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在计划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后，要反复斟酌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</a:rPr>
              <a:t>更新</a:t>
            </a:r>
            <a:r>
              <a:rPr lang="zh-CN" altLang="en-US" sz="2000" dirty="0" smtClean="0">
                <a:solidFill>
                  <a:srgbClr val="C00000"/>
                </a:solidFill>
              </a:rPr>
              <a:t>计划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，送给其他有经验的人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把关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endParaRPr lang="en-US" altLang="zh-CN" sz="2000" dirty="0">
              <a:solidFill>
                <a:srgbClr val="003366"/>
              </a:solidFill>
            </a:endParaRPr>
          </a:p>
          <a:p>
            <a:pPr lvl="1" eaLnBrk="1" hangingPunct="1">
              <a:defRPr/>
            </a:pP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1044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③</a:t>
            </a:r>
            <a:r>
              <a:rPr lang="en-US" altLang="zh-CN" dirty="0" smtClean="0"/>
              <a:t>MS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使用心得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是由微软开发销售的项目管理软件程序。软件设计目的在于协助项目经理发展计划、为任务分配资源、跟踪进度、管理预算和分析工作量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通过这次实验不仅初步学习了这个项目管理</a:t>
            </a:r>
            <a:r>
              <a:rPr lang="zh-CN" altLang="en-US" sz="2000" dirty="0">
                <a:solidFill>
                  <a:srgbClr val="C00000"/>
                </a:solidFill>
              </a:rPr>
              <a:t>软件的使用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，同时更体会到项目管理在实际项目中的巨大推动力，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它促使我们对于大的问题进行有计划、有依据的</a:t>
            </a:r>
            <a:r>
              <a:rPr lang="zh-CN" altLang="en-US" sz="2000" dirty="0" smtClean="0">
                <a:solidFill>
                  <a:srgbClr val="C00000"/>
                </a:solidFill>
              </a:rPr>
              <a:t>分解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，使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软件开发这个抽象的过程变得</a:t>
            </a:r>
            <a:r>
              <a:rPr lang="zh-CN" altLang="en-US" sz="2000" dirty="0">
                <a:solidFill>
                  <a:srgbClr val="C00000"/>
                </a:solidFill>
              </a:rPr>
              <a:t>可量化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，有计划可依，有计划必依。</a:t>
            </a:r>
          </a:p>
        </p:txBody>
      </p:sp>
    </p:spTree>
    <p:extLst>
      <p:ext uri="{BB962C8B-B14F-4D97-AF65-F5344CB8AC3E}">
        <p14:creationId xmlns:p14="http://schemas.microsoft.com/office/powerpoint/2010/main" val="1378711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rgbClr val="003366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bg2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90688" y="1206500"/>
            <a:ext cx="5762625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6000" b="1" dirty="0">
                <a:solidFill>
                  <a:srgbClr val="003366"/>
                </a:solidFill>
                <a:latin typeface="Arial"/>
                <a:ea typeface="微软雅黑"/>
                <a:cs typeface="+mj-cs"/>
              </a:rPr>
              <a:t>谢谢！</a:t>
            </a:r>
            <a:endParaRPr lang="en-US" altLang="zh-CN" sz="6000" b="1" dirty="0">
              <a:solidFill>
                <a:srgbClr val="003366"/>
              </a:solidFill>
              <a:latin typeface="Arial"/>
              <a:ea typeface="微软雅黑"/>
              <a:cs typeface="+mj-cs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Arial"/>
                <a:ea typeface="微软雅黑"/>
                <a:cs typeface="+mj-cs"/>
              </a:rPr>
              <a:t>请各位老师同学批评指正</a:t>
            </a:r>
            <a:endParaRPr lang="zh-CN" altLang="en-US" sz="32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一、项目</a:t>
            </a:r>
            <a:r>
              <a:rPr lang="zh-CN" altLang="en-US" dirty="0">
                <a:solidFill>
                  <a:schemeClr val="tx1"/>
                </a:solidFill>
              </a:rPr>
              <a:t>任务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①</a:t>
            </a:r>
            <a:r>
              <a:rPr lang="zh-CN" altLang="en-US" dirty="0" smtClean="0"/>
              <a:t>任务</a:t>
            </a:r>
            <a:r>
              <a:rPr lang="zh-CN" altLang="en-US" dirty="0"/>
              <a:t>分解的技术依据和方法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zh-CN" altLang="en-US" sz="1800" dirty="0">
                <a:solidFill>
                  <a:schemeClr val="accent2"/>
                </a:solidFill>
                <a:ea typeface="黑体" panose="02010609060101010101" pitchFamily="49" charset="-122"/>
              </a:rPr>
              <a:t>项目分解目的 </a:t>
            </a:r>
            <a:r>
              <a:rPr lang="en-US" altLang="zh-CN" sz="1800" dirty="0">
                <a:solidFill>
                  <a:schemeClr val="accent2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1800" dirty="0"/>
              <a:t> </a:t>
            </a:r>
            <a:r>
              <a:rPr lang="zh-CN" altLang="en-US" sz="1800" dirty="0"/>
              <a:t>明确项目所包含的各项工作；项目分解的结果就是</a:t>
            </a:r>
            <a:r>
              <a:rPr lang="en-US" altLang="zh-CN" sz="1800" dirty="0"/>
              <a:t>WBS </a:t>
            </a:r>
            <a:r>
              <a:rPr lang="zh-CN" altLang="en-US" sz="1800" dirty="0"/>
              <a:t>（任务分解结构）图</a:t>
            </a:r>
          </a:p>
          <a:p>
            <a:pPr algn="just">
              <a:lnSpc>
                <a:spcPct val="140000"/>
              </a:lnSpc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zh-CN" altLang="en-US" sz="1800" dirty="0">
                <a:solidFill>
                  <a:schemeClr val="accent2"/>
                </a:solidFill>
                <a:ea typeface="黑体" panose="02010609060101010101" pitchFamily="49" charset="-122"/>
              </a:rPr>
              <a:t>项目分解意义 </a:t>
            </a:r>
            <a:r>
              <a:rPr lang="en-US" altLang="zh-CN" sz="1800" dirty="0">
                <a:solidFill>
                  <a:schemeClr val="accent2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1800" dirty="0"/>
              <a:t>WBS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work breakdown structure, </a:t>
            </a:r>
            <a:r>
              <a:rPr lang="zh-CN" altLang="en-US" sz="1800" dirty="0" smtClean="0"/>
              <a:t>任务</a:t>
            </a:r>
            <a:r>
              <a:rPr lang="zh-CN" altLang="en-US" sz="1800" dirty="0"/>
              <a:t>分解结构）图是实施项目、创造最终产品或服务所必须进行的全部活动的一张清单，也是进度计划、人员分配、预算计划的基础</a:t>
            </a:r>
          </a:p>
          <a:p>
            <a:pPr algn="just">
              <a:lnSpc>
                <a:spcPct val="140000"/>
              </a:lnSpc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zh-CN" altLang="en-US" sz="1800" dirty="0">
                <a:solidFill>
                  <a:schemeClr val="accent2"/>
                </a:solidFill>
                <a:ea typeface="黑体" panose="02010609060101010101" pitchFamily="49" charset="-122"/>
              </a:rPr>
              <a:t>项目分解内容 </a:t>
            </a:r>
            <a:r>
              <a:rPr lang="en-US" altLang="zh-CN" sz="1800" dirty="0">
                <a:solidFill>
                  <a:schemeClr val="accent2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1800" dirty="0"/>
              <a:t>项目分解就是先把复杂的项目逐步分解成一层一层的要素（工作），直到具体明确为止</a:t>
            </a:r>
          </a:p>
          <a:p>
            <a:pPr algn="just">
              <a:lnSpc>
                <a:spcPct val="140000"/>
              </a:lnSpc>
              <a:spcBef>
                <a:spcPct val="60000"/>
              </a:spcBef>
              <a:buFont typeface="Wingdings" panose="05000000000000000000" pitchFamily="2" charset="2"/>
              <a:buChar char="§"/>
            </a:pPr>
            <a:r>
              <a:rPr lang="zh-CN" altLang="en-US" sz="1800" dirty="0">
                <a:solidFill>
                  <a:schemeClr val="accent2"/>
                </a:solidFill>
                <a:ea typeface="黑体" panose="02010609060101010101" pitchFamily="49" charset="-122"/>
              </a:rPr>
              <a:t>项目分解工具 </a:t>
            </a:r>
            <a:r>
              <a:rPr lang="en-US" altLang="zh-CN" sz="1800" dirty="0">
                <a:solidFill>
                  <a:schemeClr val="accent2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1800" dirty="0"/>
              <a:t>项目分解的工具是工作分解结构ＷＢＳ原理，它是一个分级的树型结构，是一个对项目工作由粗到细的分解过程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endParaRPr lang="en-US" altLang="zh-CN" sz="1800" dirty="0"/>
          </a:p>
          <a:p>
            <a:pPr marL="0" lvl="1" indent="0">
              <a:buNone/>
            </a:pPr>
            <a:endParaRPr lang="en-US" altLang="zh-C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275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①</a:t>
            </a:r>
            <a:r>
              <a:rPr lang="zh-CN" altLang="en-US" dirty="0" smtClean="0"/>
              <a:t>任务</a:t>
            </a:r>
            <a:r>
              <a:rPr lang="zh-CN" altLang="en-US" dirty="0"/>
              <a:t>分解的技术依据和方法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WBS</a:t>
            </a:r>
            <a:r>
              <a:rPr lang="zh-CN" altLang="en-US" sz="2400" dirty="0">
                <a:solidFill>
                  <a:schemeClr val="accent2"/>
                </a:solidFill>
                <a:ea typeface="黑体" panose="02010609060101010101" pitchFamily="49" charset="-122"/>
              </a:rPr>
              <a:t>分解类型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CA5B08"/>
                </a:solidFill>
                <a:ea typeface="黑体" panose="02010609060101010101" pitchFamily="49" charset="-122"/>
              </a:rPr>
              <a:t>基于可交付成果的划分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/>
              <a:t>上层一般为可交付成果为导向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/>
              <a:t>下层一般为可交付成果的工作内容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CA5B08"/>
                </a:solidFill>
                <a:ea typeface="黑体" panose="02010609060101010101" pitchFamily="49" charset="-122"/>
              </a:rPr>
              <a:t>基于工作过程的划分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/>
              <a:t>上层按照工作的流程分解</a:t>
            </a:r>
          </a:p>
          <a:p>
            <a:pPr lvl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000" dirty="0"/>
              <a:t>下层按照工作的内容划分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8870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①</a:t>
            </a:r>
            <a:r>
              <a:rPr lang="zh-CN" altLang="en-US" dirty="0" smtClean="0"/>
              <a:t>任务</a:t>
            </a:r>
            <a:r>
              <a:rPr lang="zh-CN" altLang="en-US" dirty="0"/>
              <a:t>分解的技术依据和方法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18" y="1162050"/>
            <a:ext cx="8229600" cy="53632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A5B08"/>
                </a:solidFill>
                <a:ea typeface="黑体" panose="02010609060101010101" pitchFamily="49" charset="-122"/>
              </a:rPr>
              <a:t>基于工作过程的</a:t>
            </a:r>
            <a:r>
              <a:rPr lang="zh-CN" altLang="en-US" dirty="0" smtClean="0">
                <a:solidFill>
                  <a:srgbClr val="CA5B08"/>
                </a:solidFill>
                <a:ea typeface="黑体" panose="02010609060101010101" pitchFamily="49" charset="-122"/>
              </a:rPr>
              <a:t>划分</a:t>
            </a:r>
            <a:endParaRPr lang="en-US" altLang="zh-CN" dirty="0" smtClean="0">
              <a:solidFill>
                <a:srgbClr val="CA5B08"/>
              </a:solidFill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      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B0F0"/>
                </a:solidFill>
              </a:rPr>
              <a:t>（注：由于版面所限</a:t>
            </a:r>
            <a:r>
              <a:rPr lang="en-US" altLang="zh-CN" sz="2000" dirty="0" smtClean="0">
                <a:solidFill>
                  <a:srgbClr val="00B0F0"/>
                </a:solidFill>
              </a:rPr>
              <a:t>2</a:t>
            </a:r>
            <a:r>
              <a:rPr lang="zh-CN" altLang="en-US" sz="2000" dirty="0" smtClean="0">
                <a:solidFill>
                  <a:srgbClr val="00B0F0"/>
                </a:solidFill>
              </a:rPr>
              <a:t>级任务并未完全列出！）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6762" y="1899518"/>
            <a:ext cx="7610475" cy="4194175"/>
            <a:chOff x="385" y="1570"/>
            <a:chExt cx="4794" cy="264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039" y="1583"/>
              <a:ext cx="526" cy="2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200" dirty="0" err="1" smtClean="0">
                  <a:latin typeface="Times New Roman" panose="02020603050405020304" pitchFamily="18" charset="0"/>
                </a:rPr>
                <a:t>Redis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75" y="2159"/>
              <a:ext cx="35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3728" y="2159"/>
              <a:ext cx="748" cy="605"/>
              <a:chOff x="3993" y="2159"/>
              <a:chExt cx="748" cy="605"/>
            </a:xfrm>
          </p:grpSpPr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3993" y="2539"/>
                <a:ext cx="748" cy="225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软件产品更新与展示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4468" y="2159"/>
                <a:ext cx="0" cy="3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274" y="1808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065" y="2159"/>
              <a:ext cx="613" cy="1657"/>
              <a:chOff x="453" y="2159"/>
              <a:chExt cx="613" cy="1657"/>
            </a:xfrm>
          </p:grpSpPr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764" y="2159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" name="Group 13"/>
              <p:cNvGrpSpPr>
                <a:grpSpLocks/>
              </p:cNvGrpSpPr>
              <p:nvPr/>
            </p:nvGrpSpPr>
            <p:grpSpPr bwMode="auto">
              <a:xfrm>
                <a:off x="453" y="2511"/>
                <a:ext cx="613" cy="1305"/>
                <a:chOff x="453" y="2511"/>
                <a:chExt cx="613" cy="1305"/>
              </a:xfrm>
            </p:grpSpPr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20" y="2511"/>
                  <a:ext cx="506" cy="239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zh-CN" altLang="zh-CN" sz="1200" dirty="0"/>
                    <a:t>准备阶段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53" y="3228"/>
                  <a:ext cx="250" cy="5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12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上课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9" y="3228"/>
                  <a:ext cx="227" cy="5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1200" dirty="0" smtClean="0">
                      <a:latin typeface="Times New Roman" panose="02020603050405020304" pitchFamily="18" charset="0"/>
                    </a:rPr>
                    <a:t>查找资料。。。</a:t>
                  </a:r>
                  <a:endParaRPr kumimoji="1" lang="en-US" altLang="zh-CN" sz="1200" dirty="0" smtClean="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>
                  <a:off x="576" y="2975"/>
                  <a:ext cx="37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18"/>
                <p:cNvSpPr>
                  <a:spLocks noChangeShapeType="1"/>
                </p:cNvSpPr>
                <p:nvPr/>
              </p:nvSpPr>
              <p:spPr bwMode="auto">
                <a:xfrm>
                  <a:off x="567" y="2975"/>
                  <a:ext cx="0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>
                  <a:off x="952" y="2975"/>
                  <a:ext cx="0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756" y="2750"/>
                  <a:ext cx="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920" y="2159"/>
              <a:ext cx="711" cy="2053"/>
              <a:chOff x="1647" y="2159"/>
              <a:chExt cx="711" cy="2053"/>
            </a:xfrm>
          </p:grpSpPr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1647" y="2511"/>
                <a:ext cx="711" cy="253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zh-CN" sz="1200" dirty="0"/>
                  <a:t>需求分析阶段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1680" y="3228"/>
                <a:ext cx="225" cy="565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>
                    <a:latin typeface="Times New Roman" panose="02020603050405020304" pitchFamily="18" charset="0"/>
                  </a:rPr>
                  <a:t>需求</a:t>
                </a:r>
                <a:r>
                  <a:rPr kumimoji="1" lang="zh-CN" altLang="en-US" sz="1200" dirty="0" smtClean="0">
                    <a:latin typeface="Times New Roman" panose="02020603050405020304" pitchFamily="18" charset="0"/>
                  </a:rPr>
                  <a:t>建模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2096" y="3228"/>
                <a:ext cx="217" cy="98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latin typeface="Times New Roman" panose="02020603050405020304" pitchFamily="18" charset="0"/>
                  </a:rPr>
                  <a:t>撰写需求分析报告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>
                <a:off x="1987" y="2159"/>
                <a:ext cx="0" cy="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V="1">
                <a:off x="1769" y="2975"/>
                <a:ext cx="44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>
                <a:off x="1769" y="2975"/>
                <a:ext cx="0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2214" y="2975"/>
                <a:ext cx="0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1987" y="2764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4604" y="2159"/>
              <a:ext cx="575" cy="1815"/>
              <a:chOff x="4868" y="2159"/>
              <a:chExt cx="575" cy="1815"/>
            </a:xfrm>
          </p:grpSpPr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4905" y="2539"/>
                <a:ext cx="538" cy="225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latin typeface="Times New Roman" panose="02020603050405020304" pitchFamily="18" charset="0"/>
                  </a:rPr>
                  <a:t>项目总结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32"/>
              <p:cNvSpPr txBox="1">
                <a:spLocks noChangeArrowheads="1"/>
              </p:cNvSpPr>
              <p:nvPr/>
            </p:nvSpPr>
            <p:spPr bwMode="auto">
              <a:xfrm>
                <a:off x="4868" y="3228"/>
                <a:ext cx="212" cy="74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200" dirty="0"/>
                  <a:t>综合实验分析 	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33"/>
              <p:cNvSpPr txBox="1">
                <a:spLocks noChangeArrowheads="1"/>
              </p:cNvSpPr>
              <p:nvPr/>
            </p:nvSpPr>
            <p:spPr bwMode="auto">
              <a:xfrm>
                <a:off x="5219" y="3228"/>
                <a:ext cx="224" cy="74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200" dirty="0"/>
                  <a:t>综合实验</a:t>
                </a:r>
                <a:r>
                  <a:rPr lang="zh-CN" altLang="en-US" sz="1200" dirty="0" smtClean="0"/>
                  <a:t>总结 </a:t>
                </a:r>
                <a:r>
                  <a:rPr lang="zh-CN" altLang="en-US" sz="1200" dirty="0"/>
                  <a:t>	</a:t>
                </a:r>
              </a:p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5149" y="2159"/>
                <a:ext cx="0" cy="3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 flipV="1">
                <a:off x="4992" y="2954"/>
                <a:ext cx="337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4989" y="296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5329" y="2954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5149" y="2764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2789" y="2159"/>
              <a:ext cx="1304" cy="1815"/>
              <a:chOff x="2914" y="2159"/>
              <a:chExt cx="1304" cy="1815"/>
            </a:xfrm>
          </p:grpSpPr>
          <p:sp>
            <p:nvSpPr>
              <p:cNvPr id="17" name="Text Box 40"/>
              <p:cNvSpPr txBox="1">
                <a:spLocks noChangeArrowheads="1"/>
              </p:cNvSpPr>
              <p:nvPr/>
            </p:nvSpPr>
            <p:spPr bwMode="auto">
              <a:xfrm>
                <a:off x="3149" y="2525"/>
                <a:ext cx="547" cy="23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测试阶段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2914" y="3228"/>
                <a:ext cx="215" cy="74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latin typeface="Times New Roman" panose="02020603050405020304" pitchFamily="18" charset="0"/>
                  </a:rPr>
                  <a:t>设计测试用例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42"/>
              <p:cNvSpPr txBox="1">
                <a:spLocks noChangeArrowheads="1"/>
              </p:cNvSpPr>
              <p:nvPr/>
            </p:nvSpPr>
            <p:spPr bwMode="auto">
              <a:xfrm>
                <a:off x="3279" y="3228"/>
                <a:ext cx="236" cy="52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>
                    <a:latin typeface="Times New Roman" panose="02020603050405020304" pitchFamily="18" charset="0"/>
                  </a:rPr>
                  <a:t>进行测试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43"/>
              <p:cNvSpPr txBox="1">
                <a:spLocks noChangeArrowheads="1"/>
              </p:cNvSpPr>
              <p:nvPr/>
            </p:nvSpPr>
            <p:spPr bwMode="auto">
              <a:xfrm>
                <a:off x="3664" y="3228"/>
                <a:ext cx="214" cy="746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latin typeface="Times New Roman" panose="02020603050405020304" pitchFamily="18" charset="0"/>
                  </a:rPr>
                  <a:t>撰写测试报告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44"/>
              <p:cNvSpPr txBox="1">
                <a:spLocks noChangeArrowheads="1"/>
              </p:cNvSpPr>
              <p:nvPr/>
            </p:nvSpPr>
            <p:spPr bwMode="auto">
              <a:xfrm>
                <a:off x="3996" y="3228"/>
                <a:ext cx="222" cy="52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测试评审。。。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3402" y="2159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3016" y="296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3402" y="2764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3765" y="296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4110" y="296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3016" y="2954"/>
                <a:ext cx="1089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385" y="1570"/>
              <a:ext cx="363" cy="231"/>
            </a:xfrm>
            <a:prstGeom prst="rect">
              <a:avLst/>
            </a:prstGeom>
            <a:solidFill>
              <a:srgbClr val="CA5B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级</a:t>
              </a: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385" y="2478"/>
              <a:ext cx="363" cy="231"/>
            </a:xfrm>
            <a:prstGeom prst="rect">
              <a:avLst/>
            </a:prstGeom>
            <a:solidFill>
              <a:srgbClr val="CA5B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级</a:t>
              </a:r>
            </a:p>
          </p:txBody>
        </p:sp>
        <p:sp>
          <p:nvSpPr>
            <p:cNvPr id="16" name="Text Box 53"/>
            <p:cNvSpPr txBox="1">
              <a:spLocks noChangeArrowheads="1"/>
            </p:cNvSpPr>
            <p:nvPr/>
          </p:nvSpPr>
          <p:spPr bwMode="auto">
            <a:xfrm>
              <a:off x="385" y="3358"/>
              <a:ext cx="363" cy="231"/>
            </a:xfrm>
            <a:prstGeom prst="rect">
              <a:avLst/>
            </a:prstGeom>
            <a:solidFill>
              <a:srgbClr val="CA5B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zh-CN" alt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2596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</a:rPr>
              <a:t>②具有</a:t>
            </a:r>
            <a:r>
              <a:rPr lang="zh-CN" altLang="en-US" dirty="0" smtClean="0">
                <a:latin typeface="Calibri" panose="020F0502020204030204" pitchFamily="34" charset="0"/>
              </a:rPr>
              <a:t>代表性的</a:t>
            </a:r>
            <a:r>
              <a:rPr lang="zh-CN" altLang="en-US" dirty="0" smtClean="0"/>
              <a:t>任务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下面以“撰写需求分析报告</a:t>
            </a:r>
            <a:r>
              <a:rPr lang="zh-CN" altLang="en-US" dirty="0" smtClean="0"/>
              <a:t>初稿”为例：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/>
              <a:t>依赖关系：</a:t>
            </a:r>
            <a:endParaRPr lang="zh-CN" altLang="en-US" sz="2000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2228682"/>
            <a:ext cx="8459381" cy="240063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13546"/>
            <a:ext cx="351521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43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③</a:t>
            </a:r>
            <a:r>
              <a:rPr lang="zh-CN" altLang="en-US" dirty="0" smtClean="0">
                <a:latin typeface="Calibri" panose="020F0502020204030204" pitchFamily="34" charset="0"/>
              </a:rPr>
              <a:t>任务</a:t>
            </a:r>
            <a:r>
              <a:rPr lang="zh-CN" altLang="en-US" dirty="0" smtClean="0">
                <a:latin typeface="Calibri" panose="020F0502020204030204" pitchFamily="34" charset="0"/>
              </a:rPr>
              <a:t>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通用属性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时间：本学期</a:t>
            </a:r>
            <a:r>
              <a:rPr lang="en-US" altLang="zh-CN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1~17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周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依赖关系：串行任务之间，前一个任务的完成依赖于后一个任务；并行任务之间一般无依赖关系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专有属性 无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属性对任务分解的影响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时间属性的约束使得所有任务必须在本学期第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周前完成；</a:t>
            </a: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依赖关系中，主要是分配串行任务时需要考虑时间的先后顺序，防止出现“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 </a:t>
            </a:r>
            <a:r>
              <a:rPr lang="en-US" altLang="zh-CN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Overallocation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；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实际工程</a:t>
            </a:r>
            <a:r>
              <a:rPr lang="zh-CN" altLang="en-US" sz="2400" dirty="0" smtClean="0">
                <a:solidFill>
                  <a:schemeClr val="tx1"/>
                </a:solidFill>
              </a:rPr>
              <a:t>中的重要属性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项目经费</a:t>
            </a:r>
            <a:endParaRPr lang="en-US" altLang="zh-CN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65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二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zh-CN" altLang="en-US" dirty="0">
                <a:solidFill>
                  <a:schemeClr val="tx1"/>
                </a:solidFill>
              </a:rPr>
              <a:t>人员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420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Pages>0</Pages>
  <Words>1469</Words>
  <Characters>0</Characters>
  <Application>Microsoft Office PowerPoint</Application>
  <DocSecurity>0</DocSecurity>
  <PresentationFormat>全屏显示(4:3)</PresentationFormat>
  <Lines>0</Lines>
  <Paragraphs>181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Default Design</vt:lpstr>
      <vt:lpstr>默认设计模板</vt:lpstr>
      <vt:lpstr>实验6~8</vt:lpstr>
      <vt:lpstr>报告提纲</vt:lpstr>
      <vt:lpstr>一、项目任务分解</vt:lpstr>
      <vt:lpstr>①任务分解的技术依据和方法</vt:lpstr>
      <vt:lpstr>①任务分解的技术依据和方法</vt:lpstr>
      <vt:lpstr>①任务分解的技术依据和方法</vt:lpstr>
      <vt:lpstr>②具有代表性的任务介绍</vt:lpstr>
      <vt:lpstr>③任务属性</vt:lpstr>
      <vt:lpstr>二、项目人员</vt:lpstr>
      <vt:lpstr>①项目人员与分工</vt:lpstr>
      <vt:lpstr>②任务分配依据</vt:lpstr>
      <vt:lpstr>③项目人员介绍</vt:lpstr>
      <vt:lpstr>四、任务估算与控制</vt:lpstr>
      <vt:lpstr>① 任务估算</vt:lpstr>
      <vt:lpstr>② 评估预测风险的标准和方法</vt:lpstr>
      <vt:lpstr>③过程监控</vt:lpstr>
      <vt:lpstr>五、任务统计与总结</vt:lpstr>
      <vt:lpstr>① 工作进度记录 </vt:lpstr>
      <vt:lpstr>①工作进度记录 </vt:lpstr>
      <vt:lpstr>②计划与实际的差异分析</vt:lpstr>
      <vt:lpstr>③MS Project使用心得</vt:lpstr>
      <vt:lpstr>PowerPoint 演示文稿</vt:lpstr>
    </vt:vector>
  </TitlesOfParts>
  <Manager/>
  <Company>Presentation Helper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subject/>
  <dc:creator>Jonty</dc:creator>
  <cp:keywords/>
  <dc:description/>
  <cp:lastModifiedBy>lu lin</cp:lastModifiedBy>
  <cp:revision>399</cp:revision>
  <dcterms:created xsi:type="dcterms:W3CDTF">2005-03-15T10:04:38Z</dcterms:created>
  <dcterms:modified xsi:type="dcterms:W3CDTF">2015-04-22T09:46:33Z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  <property fmtid="{D5CDD505-2E9C-101B-9397-08002B2CF9AE}" pid="3" name="KSOProductBuildVer">
    <vt:lpwstr>2052-9.1.0.4985</vt:lpwstr>
  </property>
</Properties>
</file>