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5" r:id="rId3"/>
    <p:sldId id="264" r:id="rId4"/>
    <p:sldId id="266" r:id="rId5"/>
    <p:sldId id="269" r:id="rId6"/>
    <p:sldId id="267" r:id="rId7"/>
    <p:sldId id="270" r:id="rId8"/>
    <p:sldId id="268" r:id="rId9"/>
    <p:sldId id="271" r:id="rId10"/>
    <p:sldId id="259" r:id="rId11"/>
    <p:sldId id="258" r:id="rId12"/>
    <p:sldId id="260" r:id="rId13"/>
    <p:sldId id="272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87" d="100"/>
          <a:sy n="87" d="100"/>
        </p:scale>
        <p:origin x="10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W3</a:t>
            </a:r>
            <a:r>
              <a:rPr lang="zh-CN" altLang="en-US" dirty="0"/>
              <a:t>：</a:t>
            </a:r>
            <a:r>
              <a:rPr lang="zh-CN" altLang="en-US" dirty="0" smtClean="0"/>
              <a:t>任务分解和分配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2015软件工程实验课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任务分解和分配要求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73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任务最终分配到具体个人，不要出现“全体”，（类似“会议”多人任务，请罗列全部参与组员）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串行子任务总和不可大于父类任务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一定要考虑到任务间的四种依赖关系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最底层子任务以小时为度量单位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任务制定、分解和分配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8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参考每周的实验任务或输出制品，</a:t>
            </a:r>
            <a:r>
              <a:rPr lang="zh-CN" altLang="en-US" dirty="0" smtClean="0">
                <a:solidFill>
                  <a:srgbClr val="00B0F0"/>
                </a:solidFill>
              </a:rPr>
              <a:t>制定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</a:rPr>
              <a:t>个父类任务</a:t>
            </a:r>
            <a:r>
              <a:rPr lang="zh-CN" altLang="en-US" dirty="0" smtClean="0"/>
              <a:t>；添加父类任务之间的</a:t>
            </a:r>
            <a:r>
              <a:rPr lang="zh-CN" altLang="en-US" dirty="0">
                <a:solidFill>
                  <a:srgbClr val="FFFF00"/>
                </a:solidFill>
              </a:rPr>
              <a:t>依赖</a:t>
            </a:r>
            <a:r>
              <a:rPr lang="zh-CN" altLang="en-US" dirty="0" smtClean="0">
                <a:solidFill>
                  <a:srgbClr val="FFFF00"/>
                </a:solidFill>
              </a:rPr>
              <a:t>关系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对其中第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个父类任务进行</a:t>
            </a:r>
            <a:r>
              <a:rPr lang="zh-CN" altLang="en-US" dirty="0" smtClean="0">
                <a:solidFill>
                  <a:srgbClr val="00B0F0"/>
                </a:solidFill>
              </a:rPr>
              <a:t>分解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FFFF00"/>
                </a:solidFill>
              </a:rPr>
              <a:t>m</a:t>
            </a:r>
            <a:r>
              <a:rPr lang="zh-CN" altLang="en-US" dirty="0" smtClean="0">
                <a:solidFill>
                  <a:srgbClr val="FFFF00"/>
                </a:solidFill>
              </a:rPr>
              <a:t>个子任务</a:t>
            </a:r>
            <a:r>
              <a:rPr lang="zh-CN" altLang="en-US" dirty="0" smtClean="0"/>
              <a:t>；添加</a:t>
            </a:r>
            <a:r>
              <a:rPr lang="zh-CN" altLang="en-US" dirty="0" smtClean="0"/>
              <a:t>这</a:t>
            </a:r>
            <a:r>
              <a:rPr lang="en-US" altLang="zh-CN" dirty="0" smtClean="0"/>
              <a:t>m</a:t>
            </a:r>
            <a:r>
              <a:rPr lang="zh-CN" altLang="en-US" smtClean="0"/>
              <a:t>个子</a:t>
            </a:r>
            <a:r>
              <a:rPr lang="zh-CN" altLang="en-US" dirty="0" smtClean="0"/>
              <a:t>任务之间的</a:t>
            </a:r>
            <a:r>
              <a:rPr lang="zh-CN" altLang="en-US" dirty="0" smtClean="0">
                <a:solidFill>
                  <a:srgbClr val="FFFF00"/>
                </a:solidFill>
              </a:rPr>
              <a:t>依赖关系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把其中第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FF00"/>
                </a:solidFill>
              </a:rPr>
              <a:t>子任务</a:t>
            </a:r>
            <a:r>
              <a:rPr lang="zh-CN" altLang="en-US" dirty="0" smtClean="0">
                <a:solidFill>
                  <a:srgbClr val="00B0F0"/>
                </a:solidFill>
              </a:rPr>
              <a:t>分配</a:t>
            </a:r>
            <a:r>
              <a:rPr lang="zh-CN" altLang="en-US" dirty="0" smtClean="0">
                <a:solidFill>
                  <a:srgbClr val="FFFF00"/>
                </a:solidFill>
              </a:rPr>
              <a:t>到组员张三</a:t>
            </a:r>
            <a:r>
              <a:rPr lang="zh-CN" altLang="en-US" dirty="0" smtClean="0"/>
              <a:t>，若分配困难，请考虑重复第二步对任务进行进一步分解（细化分工）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任务制定、分解和分配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任务的制定和分解以</a:t>
            </a:r>
            <a:r>
              <a:rPr lang="zh-CN" altLang="en-US" dirty="0" smtClean="0">
                <a:solidFill>
                  <a:srgbClr val="00B0F0"/>
                </a:solidFill>
              </a:rPr>
              <a:t>可交付制品为依据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dirty="0" smtClean="0"/>
              <a:t>例如子任务描述：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</a:t>
            </a:r>
            <a:r>
              <a:rPr lang="zh-CN" altLang="en-US" dirty="0" smtClean="0"/>
              <a:t>分工计划初稿</a:t>
            </a:r>
            <a:r>
              <a:rPr lang="en-US" altLang="zh-CN" dirty="0" smtClean="0"/>
              <a:t>		-</a:t>
            </a:r>
            <a:r>
              <a:rPr lang="zh-CN" altLang="en-US" dirty="0" smtClean="0"/>
              <a:t>商定分工计划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</a:t>
            </a:r>
            <a:r>
              <a:rPr lang="zh-CN" altLang="en-US" dirty="0"/>
              <a:t>通讯</a:t>
            </a:r>
            <a:r>
              <a:rPr lang="zh-CN" altLang="en-US" dirty="0" smtClean="0"/>
              <a:t>模块测试结果报告</a:t>
            </a:r>
            <a:r>
              <a:rPr lang="en-US" altLang="zh-CN" dirty="0" smtClean="0"/>
              <a:t>	-</a:t>
            </a:r>
            <a:r>
              <a:rPr lang="zh-CN" altLang="en-US" dirty="0" smtClean="0"/>
              <a:t>测试通讯模块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978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MS Project</a:t>
            </a:r>
            <a:r>
              <a:rPr lang="zh-CN" altLang="en-US" dirty="0" smtClean="0"/>
              <a:t>使用演示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任务制定</a:t>
            </a:r>
            <a:r>
              <a:rPr lang="zh-CN" altLang="en-US" dirty="0"/>
              <a:t>和</a:t>
            </a:r>
            <a:r>
              <a:rPr lang="zh-CN" altLang="en-US" dirty="0" smtClean="0"/>
              <a:t>分解原则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所有</a:t>
            </a:r>
            <a:r>
              <a:rPr lang="zh-CN" altLang="en-US" dirty="0" smtClean="0"/>
              <a:t>任务之和包含整个项目的</a:t>
            </a:r>
            <a:r>
              <a:rPr lang="en-US" altLang="zh-CN" dirty="0" smtClean="0"/>
              <a:t>scope</a:t>
            </a:r>
          </a:p>
          <a:p>
            <a:r>
              <a:rPr lang="zh-CN" altLang="en-US" dirty="0"/>
              <a:t>子任务</a:t>
            </a:r>
            <a:r>
              <a:rPr lang="zh-CN" altLang="en-US" dirty="0" smtClean="0"/>
              <a:t>之间互不包含</a:t>
            </a:r>
            <a:endParaRPr lang="en-US" altLang="zh-CN" dirty="0" smtClean="0"/>
          </a:p>
          <a:p>
            <a:r>
              <a:rPr lang="zh-CN" altLang="en-US" dirty="0" smtClean="0"/>
              <a:t>以可交付制品（产出物）为依据定义分解任务</a:t>
            </a:r>
            <a:endParaRPr lang="en-US" altLang="zh-CN" dirty="0" smtClean="0"/>
          </a:p>
          <a:p>
            <a:r>
              <a:rPr lang="zh-CN" altLang="en-US" dirty="0" smtClean="0"/>
              <a:t>可以依据代码结构、系统功能等分解任务</a:t>
            </a:r>
            <a:endParaRPr lang="en-US" altLang="zh-CN" dirty="0" smtClean="0"/>
          </a:p>
          <a:p>
            <a:r>
              <a:rPr lang="zh-CN" altLang="en-US" i="1" dirty="0" smtClean="0"/>
              <a:t>参考：</a:t>
            </a:r>
            <a:r>
              <a:rPr lang="en-US" altLang="zh-CN" i="1" dirty="0" smtClean="0"/>
              <a:t>Work Breakdown Structure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97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上周作业建议总结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 smtClean="0"/>
              <a:t>1. Commit</a:t>
            </a:r>
            <a:r>
              <a:rPr lang="zh-CN" altLang="en-US" dirty="0"/>
              <a:t>的</a:t>
            </a:r>
            <a:r>
              <a:rPr lang="en-US" altLang="zh-CN" dirty="0"/>
              <a:t>Summary</a:t>
            </a:r>
            <a:r>
              <a:rPr lang="zh-CN" altLang="en-US" dirty="0"/>
              <a:t>加上周号作为前缀。第一周课之后第二周课之前的提交编号都为“</a:t>
            </a:r>
            <a:r>
              <a:rPr lang="en-US" dirty="0"/>
              <a:t>1-”</a:t>
            </a:r>
          </a:p>
          <a:p>
            <a:pPr fontAlgn="ctr"/>
            <a:r>
              <a:rPr lang="en-US" altLang="zh-CN" dirty="0" smtClean="0"/>
              <a:t>2. </a:t>
            </a:r>
            <a:r>
              <a:rPr lang="zh-CN" altLang="en-US" dirty="0" smtClean="0"/>
              <a:t>任务</a:t>
            </a:r>
            <a:r>
              <a:rPr lang="zh-CN" altLang="en-US" dirty="0"/>
              <a:t>分解</a:t>
            </a:r>
            <a:r>
              <a:rPr lang="en-US" dirty="0"/>
              <a:t>+</a:t>
            </a:r>
            <a:r>
              <a:rPr lang="zh-CN" altLang="en-US" dirty="0"/>
              <a:t>分配</a:t>
            </a:r>
            <a:endParaRPr lang="en-US" dirty="0"/>
          </a:p>
          <a:p>
            <a:pPr fontAlgn="ctr"/>
            <a:r>
              <a:rPr lang="en-US" altLang="zh-CN" dirty="0" smtClean="0"/>
              <a:t>3. </a:t>
            </a:r>
            <a:r>
              <a:rPr lang="zh-CN" altLang="en-US" dirty="0" smtClean="0"/>
              <a:t>事前</a:t>
            </a:r>
            <a:r>
              <a:rPr lang="zh-CN" altLang="en-US" dirty="0"/>
              <a:t>估算</a:t>
            </a:r>
            <a:r>
              <a:rPr lang="en-US" dirty="0"/>
              <a:t>+</a:t>
            </a:r>
            <a:r>
              <a:rPr lang="zh-CN" altLang="en-US" dirty="0"/>
              <a:t>（过程监控）</a:t>
            </a:r>
            <a:r>
              <a:rPr lang="en-US" dirty="0"/>
              <a:t>+</a:t>
            </a:r>
            <a:r>
              <a:rPr lang="zh-CN" altLang="en-US" dirty="0"/>
              <a:t>事后统计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783" t="9439" r="14561" b="11029"/>
          <a:stretch/>
        </p:blipFill>
        <p:spPr>
          <a:xfrm>
            <a:off x="1155031" y="1268720"/>
            <a:ext cx="7154779" cy="51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上周作业建议总结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349"/>
            <a:ext cx="8229600" cy="607029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n-ea"/>
              </a:rPr>
              <a:t>TeamA</a:t>
            </a:r>
            <a:r>
              <a:rPr lang="en-US" dirty="0">
                <a:latin typeface="+mn-ea"/>
              </a:rPr>
              <a:t>:</a:t>
            </a:r>
          </a:p>
          <a:p>
            <a:pPr lvl="1"/>
            <a:r>
              <a:rPr lang="en-US" altLang="zh-CN" dirty="0" smtClean="0">
                <a:latin typeface="+mn-ea"/>
              </a:rPr>
              <a:t>+ </a:t>
            </a:r>
            <a:r>
              <a:rPr lang="zh-CN" altLang="en-US" dirty="0" smtClean="0">
                <a:latin typeface="+mn-ea"/>
              </a:rPr>
              <a:t>任务分解粒度较细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分为阶段、任务、活动三个层次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，工期精确到小时，按模块分配到个人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Tx/>
              <a:buChar char="-"/>
            </a:pPr>
            <a:r>
              <a:rPr lang="zh-CN" altLang="en-US" dirty="0" smtClean="0">
                <a:latin typeface="+mn-ea"/>
              </a:rPr>
              <a:t>未考虑到工作包之间的依赖关系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* 强烈建议使用</a:t>
            </a:r>
            <a:r>
              <a:rPr lang="en-US" altLang="zh-CN" dirty="0" err="1" smtClean="0">
                <a:latin typeface="+mn-ea"/>
              </a:rPr>
              <a:t>MSProject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6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181" t="26280" r="32339" b="7287"/>
          <a:stretch/>
        </p:blipFill>
        <p:spPr>
          <a:xfrm>
            <a:off x="665746" y="1163051"/>
            <a:ext cx="8021054" cy="56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上周作业建议总结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349"/>
            <a:ext cx="8229600" cy="607029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n-ea"/>
              </a:rPr>
              <a:t>TeamB</a:t>
            </a:r>
            <a:r>
              <a:rPr lang="en-US" dirty="0" smtClean="0">
                <a:latin typeface="+mn-ea"/>
              </a:rPr>
              <a:t>:</a:t>
            </a:r>
          </a:p>
          <a:p>
            <a:pPr lvl="1"/>
            <a:r>
              <a:rPr lang="en-US" altLang="zh-CN" dirty="0" smtClean="0">
                <a:latin typeface="+mn-ea"/>
              </a:rPr>
              <a:t>+ </a:t>
            </a:r>
            <a:r>
              <a:rPr lang="zh-CN" altLang="en-US" dirty="0" smtClean="0">
                <a:latin typeface="+mn-ea"/>
              </a:rPr>
              <a:t>接近</a:t>
            </a:r>
            <a:r>
              <a:rPr lang="en-US" altLang="zh-CN" dirty="0" err="1" smtClean="0">
                <a:latin typeface="+mn-ea"/>
              </a:rPr>
              <a:t>MSProject</a:t>
            </a:r>
            <a:r>
              <a:rPr lang="zh-CN" altLang="en-US" dirty="0" smtClean="0">
                <a:latin typeface="+mn-ea"/>
              </a:rPr>
              <a:t>格式，考虑到串行依赖关系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- </a:t>
            </a:r>
            <a:r>
              <a:rPr lang="zh-CN" altLang="en-US" dirty="0" smtClean="0">
                <a:latin typeface="+mn-ea"/>
              </a:rPr>
              <a:t>任务分解粒度不够细，任务分配未到个人</a:t>
            </a:r>
            <a:endParaRPr 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8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790" t="32456" r="27076" b="18515"/>
          <a:stretch/>
        </p:blipFill>
        <p:spPr>
          <a:xfrm>
            <a:off x="1251284" y="1925053"/>
            <a:ext cx="6464969" cy="42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上周作业建议总结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349"/>
            <a:ext cx="8229600" cy="607029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n-ea"/>
              </a:rPr>
              <a:t>TeamC</a:t>
            </a:r>
            <a:r>
              <a:rPr lang="en-US" dirty="0" smtClean="0">
                <a:latin typeface="+mn-ea"/>
              </a:rPr>
              <a:t>:</a:t>
            </a:r>
          </a:p>
          <a:p>
            <a:pPr lvl="1"/>
            <a:r>
              <a:rPr lang="en-US" altLang="zh-CN" dirty="0" smtClean="0">
                <a:latin typeface="+mn-ea"/>
              </a:rPr>
              <a:t>+ </a:t>
            </a:r>
            <a:r>
              <a:rPr lang="zh-CN" altLang="en-US" dirty="0" smtClean="0">
                <a:latin typeface="+mn-ea"/>
              </a:rPr>
              <a:t>人员状况描述（技术</a:t>
            </a:r>
            <a:r>
              <a:rPr lang="zh-CN" altLang="en-US" strike="sngStrike" dirty="0" smtClean="0">
                <a:latin typeface="+mn-ea"/>
              </a:rPr>
              <a:t>水平</a:t>
            </a:r>
            <a:r>
              <a:rPr lang="zh-CN" altLang="en-US" dirty="0" smtClean="0">
                <a:latin typeface="+mn-ea"/>
              </a:rPr>
              <a:t>特长，角色，分工描述）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-- </a:t>
            </a:r>
            <a:r>
              <a:rPr lang="zh-CN" altLang="en-US" dirty="0">
                <a:latin typeface="+mn-ea"/>
              </a:rPr>
              <a:t>无</a:t>
            </a:r>
            <a:r>
              <a:rPr lang="zh-CN" altLang="en-US" dirty="0" smtClean="0">
                <a:latin typeface="+mn-ea"/>
              </a:rPr>
              <a:t>任务进度计划、无任务分配到个人</a:t>
            </a:r>
            <a:endParaRPr 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8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Team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68" t="24971" r="31053" b="28432"/>
          <a:stretch/>
        </p:blipFill>
        <p:spPr>
          <a:xfrm>
            <a:off x="457200" y="1925052"/>
            <a:ext cx="8021053" cy="39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上周作业建议总结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349"/>
            <a:ext cx="8229600" cy="607029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+mn-ea"/>
              </a:rPr>
              <a:t>TeamD</a:t>
            </a:r>
            <a:r>
              <a:rPr lang="en-US" dirty="0" smtClean="0">
                <a:latin typeface="+mn-ea"/>
              </a:rPr>
              <a:t>:</a:t>
            </a:r>
          </a:p>
          <a:p>
            <a:pPr lvl="1"/>
            <a:r>
              <a:rPr lang="en-US" altLang="zh-CN" dirty="0" smtClean="0">
                <a:latin typeface="+mn-ea"/>
              </a:rPr>
              <a:t>++ </a:t>
            </a:r>
            <a:r>
              <a:rPr lang="zh-CN" altLang="en-US" dirty="0" smtClean="0">
                <a:latin typeface="+mn-ea"/>
              </a:rPr>
              <a:t>唯一使用</a:t>
            </a:r>
            <a:r>
              <a:rPr lang="en-US" altLang="zh-CN" dirty="0" err="1" smtClean="0">
                <a:latin typeface="+mn-ea"/>
              </a:rPr>
              <a:t>MSProject</a:t>
            </a:r>
            <a:r>
              <a:rPr lang="zh-CN" altLang="en-US" dirty="0" smtClean="0">
                <a:latin typeface="+mn-ea"/>
              </a:rPr>
              <a:t>的小组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+ </a:t>
            </a:r>
            <a:r>
              <a:rPr lang="zh-CN" altLang="en-US" dirty="0" smtClean="0">
                <a:latin typeface="+mn-ea"/>
              </a:rPr>
              <a:t>考虑到任务串行和并行两种依赖关系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- </a:t>
            </a:r>
            <a:r>
              <a:rPr lang="zh-CN" altLang="en-US" dirty="0" smtClean="0">
                <a:latin typeface="+mn-ea"/>
              </a:rPr>
              <a:t>任务分解粒度不够细，无任务分配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18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7443</TotalTime>
  <Words>420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黑体</vt:lpstr>
      <vt:lpstr>Arial</vt:lpstr>
      <vt:lpstr>Twilight</vt:lpstr>
      <vt:lpstr>W3：任务分解和分配</vt:lpstr>
      <vt:lpstr>Team A</vt:lpstr>
      <vt:lpstr>上周作业建议总结</vt:lpstr>
      <vt:lpstr>Team B</vt:lpstr>
      <vt:lpstr>上周作业建议总结</vt:lpstr>
      <vt:lpstr>Team C</vt:lpstr>
      <vt:lpstr>上周作业建议总结</vt:lpstr>
      <vt:lpstr>Team D</vt:lpstr>
      <vt:lpstr>上周作业建议总结</vt:lpstr>
      <vt:lpstr>任务分解和分配要求</vt:lpstr>
      <vt:lpstr>任务制定、分解和分配</vt:lpstr>
      <vt:lpstr>任务制定、分解和分配</vt:lpstr>
      <vt:lpstr>MS Project使用演示</vt:lpstr>
      <vt:lpstr>任务制定和分解原则</vt:lpstr>
      <vt:lpstr>上周作业建议总结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Alex Ren</cp:lastModifiedBy>
  <cp:revision>282</cp:revision>
  <dcterms:created xsi:type="dcterms:W3CDTF">2015-03-18T14:00:21Z</dcterms:created>
  <dcterms:modified xsi:type="dcterms:W3CDTF">2015-04-01T10:50:09Z</dcterms:modified>
</cp:coreProperties>
</file>