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5" r:id="rId3"/>
    <p:sldId id="281" r:id="rId4"/>
    <p:sldId id="264" r:id="rId5"/>
    <p:sldId id="279" r:id="rId6"/>
    <p:sldId id="266" r:id="rId7"/>
    <p:sldId id="285" r:id="rId8"/>
    <p:sldId id="269" r:id="rId9"/>
    <p:sldId id="267" r:id="rId10"/>
    <p:sldId id="282" r:id="rId11"/>
    <p:sldId id="270" r:id="rId12"/>
    <p:sldId id="283" r:id="rId13"/>
    <p:sldId id="268" r:id="rId14"/>
    <p:sldId id="284" r:id="rId15"/>
    <p:sldId id="271" r:id="rId16"/>
    <p:sldId id="286" r:id="rId17"/>
    <p:sldId id="287" r:id="rId18"/>
    <p:sldId id="288" r:id="rId19"/>
    <p:sldId id="289" r:id="rId20"/>
    <p:sldId id="290" r:id="rId21"/>
    <p:sldId id="259" r:id="rId22"/>
    <p:sldId id="258" r:id="rId23"/>
    <p:sldId id="260" r:id="rId24"/>
    <p:sldId id="272" r:id="rId25"/>
    <p:sldId id="262" r:id="rId26"/>
    <p:sldId id="263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W4</a:t>
            </a:r>
            <a:r>
              <a:rPr lang="zh-CN" altLang="en-US" dirty="0" smtClean="0"/>
              <a:t>：任务分解和分配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 – 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99" t="17164" r="447" b="7373"/>
          <a:stretch/>
        </p:blipFill>
        <p:spPr>
          <a:xfrm>
            <a:off x="63212" y="1760561"/>
            <a:ext cx="9017575" cy="47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TeamC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人员状况描述（技术</a:t>
            </a:r>
            <a:r>
              <a:rPr lang="zh-CN" altLang="en-US" strike="sngStrike" dirty="0" smtClean="0">
                <a:latin typeface="+mn-ea"/>
              </a:rPr>
              <a:t>水平</a:t>
            </a:r>
            <a:r>
              <a:rPr lang="zh-CN" altLang="en-US" dirty="0" smtClean="0">
                <a:latin typeface="+mn-ea"/>
              </a:rPr>
              <a:t>特长，角色，分工描述）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-- </a:t>
            </a:r>
            <a:r>
              <a:rPr lang="zh-CN" altLang="en-US" dirty="0">
                <a:latin typeface="+mn-ea"/>
              </a:rPr>
              <a:t>无</a:t>
            </a:r>
            <a:r>
              <a:rPr lang="zh-CN" altLang="en-US" dirty="0" smtClean="0">
                <a:latin typeface="+mn-ea"/>
              </a:rPr>
              <a:t>任务进度计划、无任务分配到个人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3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TeamC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人员状况描述（技术</a:t>
            </a:r>
            <a:r>
              <a:rPr lang="zh-CN" altLang="en-US" strike="sngStrike" dirty="0" smtClean="0">
                <a:latin typeface="+mn-ea"/>
              </a:rPr>
              <a:t>水平</a:t>
            </a:r>
            <a:r>
              <a:rPr lang="zh-CN" altLang="en-US" dirty="0" smtClean="0">
                <a:latin typeface="+mn-ea"/>
              </a:rPr>
              <a:t>特长，角色，分工描述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+ MS Project </a:t>
            </a:r>
            <a:r>
              <a:rPr lang="zh-CN" altLang="en-US" dirty="0" smtClean="0">
                <a:latin typeface="+mn-ea"/>
              </a:rPr>
              <a:t>制订进度计划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-- </a:t>
            </a:r>
            <a:r>
              <a:rPr lang="zh-CN" altLang="en-US" dirty="0" smtClean="0">
                <a:latin typeface="+mn-ea"/>
              </a:rPr>
              <a:t>无</a:t>
            </a:r>
            <a:r>
              <a:rPr lang="zh-CN" altLang="en-US" dirty="0" smtClean="0">
                <a:latin typeface="+mn-ea"/>
              </a:rPr>
              <a:t>任务分配到个人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284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D - 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68" t="24971" r="31053" b="28432"/>
          <a:stretch/>
        </p:blipFill>
        <p:spPr>
          <a:xfrm>
            <a:off x="457200" y="1925052"/>
            <a:ext cx="8021053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</a:t>
            </a:r>
            <a:r>
              <a:rPr lang="zh-CN" altLang="en-US" dirty="0"/>
              <a:t> </a:t>
            </a:r>
            <a:r>
              <a:rPr lang="en-US" altLang="zh-CN" dirty="0" smtClean="0"/>
              <a:t>D – 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95" t="21463" r="28706" b="12309"/>
          <a:stretch/>
        </p:blipFill>
        <p:spPr>
          <a:xfrm>
            <a:off x="846162" y="1414315"/>
            <a:ext cx="7629098" cy="52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TeamD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++ </a:t>
            </a:r>
            <a:r>
              <a:rPr lang="zh-CN" altLang="en-US" dirty="0" smtClean="0">
                <a:latin typeface="+mn-ea"/>
              </a:rPr>
              <a:t>唯一使用</a:t>
            </a:r>
            <a:r>
              <a:rPr lang="en-US" altLang="zh-CN" dirty="0" err="1" smtClean="0">
                <a:latin typeface="+mn-ea"/>
              </a:rPr>
              <a:t>MSProject</a:t>
            </a:r>
            <a:r>
              <a:rPr lang="zh-CN" altLang="en-US" dirty="0" smtClean="0">
                <a:latin typeface="+mn-ea"/>
              </a:rPr>
              <a:t>的小组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考虑到任务串行和并行两种依赖</a:t>
            </a:r>
            <a:r>
              <a:rPr lang="zh-CN" altLang="en-US" dirty="0" smtClean="0">
                <a:latin typeface="+mn-ea"/>
              </a:rPr>
              <a:t>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部分任务完成分解和分配（</a:t>
            </a:r>
            <a:r>
              <a:rPr lang="en-US" altLang="zh-CN" dirty="0" smtClean="0">
                <a:latin typeface="+mn-ea"/>
              </a:rPr>
              <a:t>Unit</a:t>
            </a:r>
            <a:r>
              <a:rPr lang="zh-CN" altLang="en-US" dirty="0" smtClean="0">
                <a:latin typeface="+mn-ea"/>
              </a:rPr>
              <a:t>用法）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任务分解粒度不够</a:t>
            </a:r>
            <a:r>
              <a:rPr lang="zh-CN" altLang="en-US" dirty="0" smtClean="0">
                <a:latin typeface="+mn-ea"/>
              </a:rPr>
              <a:t>细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80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/ Duration</a:t>
            </a:r>
          </a:p>
          <a:p>
            <a:r>
              <a:rPr lang="en-US" dirty="0" smtClean="0"/>
              <a:t>Resource </a:t>
            </a:r>
            <a:r>
              <a:rPr lang="en-US" dirty="0" err="1" smtClean="0"/>
              <a:t>Overallocation</a:t>
            </a:r>
            <a:r>
              <a:rPr lang="en-US" dirty="0" smtClean="0"/>
              <a:t> (Fix: Unit)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760" y="1600200"/>
            <a:ext cx="2964039" cy="4525963"/>
          </a:xfrm>
        </p:spPr>
        <p:txBody>
          <a:bodyPr>
            <a:normAutofit fontScale="92500"/>
          </a:bodyPr>
          <a:lstStyle/>
          <a:p>
            <a:r>
              <a:rPr lang="en-US" b="1" i="1" dirty="0" smtClean="0"/>
              <a:t>The total amount of time scheduled on a task for all assigned resources.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610" b="44666"/>
          <a:stretch/>
        </p:blipFill>
        <p:spPr>
          <a:xfrm>
            <a:off x="209550" y="1491457"/>
            <a:ext cx="526556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5894"/>
            <a:ext cx="8229600" cy="1454226"/>
          </a:xfrm>
        </p:spPr>
        <p:txBody>
          <a:bodyPr/>
          <a:lstStyle/>
          <a:p>
            <a:r>
              <a:rPr lang="en-US" b="1" i="1" dirty="0" smtClean="0"/>
              <a:t>The total span of working time for a task.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89" r="57917" b="54000"/>
          <a:stretch/>
        </p:blipFill>
        <p:spPr>
          <a:xfrm>
            <a:off x="1423241" y="1310252"/>
            <a:ext cx="5772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-&gt; Task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" y="3116948"/>
            <a:ext cx="8229600" cy="1678675"/>
          </a:xfrm>
        </p:spPr>
        <p:txBody>
          <a:bodyPr>
            <a:normAutofit/>
          </a:bodyPr>
          <a:lstStyle/>
          <a:p>
            <a:r>
              <a:rPr lang="zh-CN" altLang="en-US" dirty="0"/>
              <a:t>例如</a:t>
            </a:r>
            <a:r>
              <a:rPr lang="zh-CN" altLang="en-US" dirty="0" smtClean="0"/>
              <a:t>任务：开会讨论需求 （需求报告初稿？）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zh-CN" altLang="en-US" dirty="0"/>
              <a:t>名</a:t>
            </a:r>
            <a:r>
              <a:rPr lang="zh-CN" altLang="en-US" dirty="0" smtClean="0"/>
              <a:t>组员开会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小时，</a:t>
            </a:r>
            <a:r>
              <a:rPr lang="en-US" altLang="zh-CN" dirty="0" smtClean="0"/>
              <a:t>Work=4*2=8 </a:t>
            </a:r>
            <a:r>
              <a:rPr lang="en-US" altLang="zh-CN" dirty="0" err="1" smtClean="0"/>
              <a:t>hrs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04" t="23532" r="15672" b="58478"/>
          <a:stretch/>
        </p:blipFill>
        <p:spPr>
          <a:xfrm>
            <a:off x="95534" y="1682088"/>
            <a:ext cx="8857397" cy="1325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32" t="15413" r="20647" b="68348"/>
          <a:stretch/>
        </p:blipFill>
        <p:spPr>
          <a:xfrm>
            <a:off x="-191069" y="5049671"/>
            <a:ext cx="10372300" cy="13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A – W3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83" t="9439" r="14561" b="11029"/>
          <a:stretch/>
        </p:blipFill>
        <p:spPr>
          <a:xfrm>
            <a:off x="1155031" y="1268720"/>
            <a:ext cx="7154779" cy="51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is </a:t>
            </a:r>
            <a:r>
              <a:rPr lang="en-US" dirty="0" err="1" smtClean="0"/>
              <a:t>overallocated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7481"/>
            <a:ext cx="8229600" cy="28080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原因：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zh-CN" altLang="en-US" dirty="0" smtClean="0"/>
              <a:t>两任务时间段重合</a:t>
            </a:r>
            <a:r>
              <a:rPr lang="en-US" altLang="zh-CN" dirty="0" smtClean="0"/>
              <a:t>-</a:t>
            </a:r>
            <a:r>
              <a:rPr lang="zh-CN" altLang="en-US" dirty="0" smtClean="0"/>
              <a:t>资源复用</a:t>
            </a:r>
            <a:endParaRPr lang="en-US" altLang="zh-CN" dirty="0" smtClean="0"/>
          </a:p>
          <a:p>
            <a:pPr marL="971550" lvl="1" indent="-514350">
              <a:buAutoNum type="arabicPeriod"/>
            </a:pPr>
            <a:r>
              <a:rPr lang="en-US" altLang="zh-CN" dirty="0" smtClean="0"/>
              <a:t>MS Project</a:t>
            </a:r>
            <a:r>
              <a:rPr lang="zh-CN" altLang="en-US" dirty="0" smtClean="0"/>
              <a:t>默认每天工作时间为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小时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279" r="42139" b="35711"/>
          <a:stretch/>
        </p:blipFill>
        <p:spPr>
          <a:xfrm>
            <a:off x="3316406" y="3572094"/>
            <a:ext cx="6097137" cy="30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79" y="4193298"/>
            <a:ext cx="247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修改：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任务时间段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修改资源分配单元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86620" y="6196084"/>
            <a:ext cx="370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View </a:t>
            </a:r>
            <a:r>
              <a:rPr lang="en-US" sz="2800" dirty="0">
                <a:solidFill>
                  <a:srgbClr val="00B0F0"/>
                </a:solidFill>
              </a:rPr>
              <a:t>-&gt; Team </a:t>
            </a:r>
            <a:r>
              <a:rPr lang="en-US" sz="2800" dirty="0" smtClean="0">
                <a:solidFill>
                  <a:srgbClr val="00B0F0"/>
                </a:solidFill>
              </a:rPr>
              <a:t>Planner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任务分解和分配要求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73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任务最终分配到具体个人，不要出现“全体”，（类似“会议”多人任务，请罗列全部参与组员）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串行子任务总和不可大于父类任务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一定要考虑到任务间的四种依赖关系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最底层子任务以小时为度量单位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4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任务制定、分解和分配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8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参考每周的实验任务或输出制品，</a:t>
            </a:r>
            <a:r>
              <a:rPr lang="zh-CN" altLang="en-US" dirty="0" smtClean="0">
                <a:solidFill>
                  <a:srgbClr val="00B0F0"/>
                </a:solidFill>
              </a:rPr>
              <a:t>制定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个父类任务</a:t>
            </a:r>
            <a:r>
              <a:rPr lang="zh-CN" altLang="en-US" dirty="0" smtClean="0"/>
              <a:t>；添加父类任务之间的</a:t>
            </a:r>
            <a:r>
              <a:rPr lang="zh-CN" altLang="en-US" dirty="0">
                <a:solidFill>
                  <a:srgbClr val="FFFF00"/>
                </a:solidFill>
              </a:rPr>
              <a:t>依赖</a:t>
            </a:r>
            <a:r>
              <a:rPr lang="zh-CN" altLang="en-US" dirty="0" smtClean="0">
                <a:solidFill>
                  <a:srgbClr val="FFFF00"/>
                </a:solidFill>
              </a:rPr>
              <a:t>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对其中第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个父类任务进行</a:t>
            </a:r>
            <a:r>
              <a:rPr lang="zh-CN" altLang="en-US" dirty="0" smtClean="0">
                <a:solidFill>
                  <a:srgbClr val="00B0F0"/>
                </a:solidFill>
              </a:rPr>
              <a:t>分解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FF00"/>
                </a:solidFill>
              </a:rPr>
              <a:t>个子任务</a:t>
            </a:r>
            <a:r>
              <a:rPr lang="zh-CN" altLang="en-US" dirty="0" smtClean="0"/>
              <a:t>；添加这</a:t>
            </a:r>
            <a:r>
              <a:rPr lang="en-US" altLang="zh-CN" dirty="0" smtClean="0"/>
              <a:t>m</a:t>
            </a:r>
            <a:r>
              <a:rPr lang="zh-CN" altLang="en-US" smtClean="0"/>
              <a:t>个子</a:t>
            </a:r>
            <a:r>
              <a:rPr lang="zh-CN" altLang="en-US" dirty="0" smtClean="0"/>
              <a:t>任务之间的</a:t>
            </a:r>
            <a:r>
              <a:rPr lang="zh-CN" altLang="en-US" dirty="0" smtClean="0">
                <a:solidFill>
                  <a:srgbClr val="FFFF00"/>
                </a:solidFill>
              </a:rPr>
              <a:t>依赖关系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把其中第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FF00"/>
                </a:solidFill>
              </a:rPr>
              <a:t>子任务</a:t>
            </a:r>
            <a:r>
              <a:rPr lang="zh-CN" altLang="en-US" dirty="0" smtClean="0">
                <a:solidFill>
                  <a:srgbClr val="00B0F0"/>
                </a:solidFill>
              </a:rPr>
              <a:t>分配</a:t>
            </a:r>
            <a:r>
              <a:rPr lang="zh-CN" altLang="en-US" dirty="0" smtClean="0">
                <a:solidFill>
                  <a:srgbClr val="FFFF00"/>
                </a:solidFill>
              </a:rPr>
              <a:t>到组员张三</a:t>
            </a:r>
            <a:r>
              <a:rPr lang="zh-CN" altLang="en-US" dirty="0" smtClean="0"/>
              <a:t>，若分配困难，请考虑重复第二步对任务进行进一步分解（细化分工）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任务制定、分解和分配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任务的制定和分解以</a:t>
            </a:r>
            <a:r>
              <a:rPr lang="zh-CN" altLang="en-US" dirty="0" smtClean="0">
                <a:solidFill>
                  <a:srgbClr val="00B0F0"/>
                </a:solidFill>
              </a:rPr>
              <a:t>可交付制品为依据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/>
              <a:t>例如子任务描述：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 smtClean="0"/>
              <a:t>分工计划初稿</a:t>
            </a:r>
            <a:r>
              <a:rPr lang="en-US" altLang="zh-CN" dirty="0" smtClean="0"/>
              <a:t>		-</a:t>
            </a:r>
            <a:r>
              <a:rPr lang="zh-CN" altLang="en-US" dirty="0" smtClean="0"/>
              <a:t>商定分工计划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/>
              <a:t>通讯</a:t>
            </a:r>
            <a:r>
              <a:rPr lang="zh-CN" altLang="en-US" dirty="0" smtClean="0"/>
              <a:t>模块测试结果报告</a:t>
            </a:r>
            <a:r>
              <a:rPr lang="en-US" altLang="zh-CN" dirty="0" smtClean="0"/>
              <a:t>	-</a:t>
            </a:r>
            <a:r>
              <a:rPr lang="zh-CN" altLang="en-US" dirty="0" smtClean="0"/>
              <a:t>测试通讯模块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5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978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MS Project</a:t>
            </a:r>
            <a:r>
              <a:rPr lang="zh-CN" altLang="en-US" dirty="0" smtClean="0"/>
              <a:t>使用演示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</a:t>
            </a:r>
            <a:r>
              <a:rPr lang="zh-CN" altLang="en-US" dirty="0"/>
              <a:t>和</a:t>
            </a:r>
            <a:r>
              <a:rPr lang="zh-CN" altLang="en-US" dirty="0" smtClean="0"/>
              <a:t>分解原则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任务之和包含整个项目的</a:t>
            </a:r>
            <a:r>
              <a:rPr lang="en-US" altLang="zh-CN" dirty="0" smtClean="0"/>
              <a:t>scope</a:t>
            </a:r>
          </a:p>
          <a:p>
            <a:r>
              <a:rPr lang="zh-CN" altLang="en-US" dirty="0"/>
              <a:t>子任务</a:t>
            </a:r>
            <a:r>
              <a:rPr lang="zh-CN" altLang="en-US" dirty="0" smtClean="0"/>
              <a:t>之间互不包含</a:t>
            </a:r>
            <a:endParaRPr lang="en-US" altLang="zh-CN" dirty="0" smtClean="0"/>
          </a:p>
          <a:p>
            <a:r>
              <a:rPr lang="zh-CN" altLang="en-US" dirty="0" smtClean="0"/>
              <a:t>以可交付制品（产出物）为依据定义分解任务</a:t>
            </a:r>
            <a:endParaRPr lang="en-US" altLang="zh-CN" dirty="0" smtClean="0"/>
          </a:p>
          <a:p>
            <a:r>
              <a:rPr lang="zh-CN" altLang="en-US" dirty="0" smtClean="0"/>
              <a:t>可以依据代码结构、系统功能等分解任务</a:t>
            </a:r>
            <a:endParaRPr lang="en-US" altLang="zh-CN" dirty="0" smtClean="0"/>
          </a:p>
          <a:p>
            <a:r>
              <a:rPr lang="zh-CN" altLang="en-US" i="1" dirty="0" smtClean="0"/>
              <a:t>参考：</a:t>
            </a:r>
            <a:r>
              <a:rPr lang="en-US" altLang="zh-CN" i="1" dirty="0" smtClean="0"/>
              <a:t>Work Breakdown Structure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973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上周作业建议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smtClean="0"/>
              <a:t>1. Commit</a:t>
            </a:r>
            <a:r>
              <a:rPr lang="zh-CN" altLang="en-US" dirty="0"/>
              <a:t>的</a:t>
            </a:r>
            <a:r>
              <a:rPr lang="en-US" altLang="zh-CN" dirty="0"/>
              <a:t>Summary</a:t>
            </a:r>
            <a:r>
              <a:rPr lang="zh-CN" altLang="en-US" dirty="0"/>
              <a:t>加上周号作为前缀。第一周课之后第二周课之前的提交编号都为“</a:t>
            </a:r>
            <a:r>
              <a:rPr lang="en-US" dirty="0"/>
              <a:t>1-”</a:t>
            </a:r>
          </a:p>
          <a:p>
            <a:pPr fontAlgn="ctr"/>
            <a:r>
              <a:rPr lang="en-US" altLang="zh-CN" dirty="0" smtClean="0"/>
              <a:t>2. </a:t>
            </a:r>
            <a:r>
              <a:rPr lang="zh-CN" altLang="en-US" dirty="0" smtClean="0"/>
              <a:t>任务</a:t>
            </a:r>
            <a:r>
              <a:rPr lang="zh-CN" altLang="en-US" dirty="0"/>
              <a:t>分解</a:t>
            </a:r>
            <a:r>
              <a:rPr lang="en-US" dirty="0"/>
              <a:t>+</a:t>
            </a:r>
            <a:r>
              <a:rPr lang="zh-CN" altLang="en-US" dirty="0"/>
              <a:t>分配</a:t>
            </a:r>
            <a:endParaRPr lang="en-US" dirty="0"/>
          </a:p>
          <a:p>
            <a:pPr fontAlgn="ctr"/>
            <a:r>
              <a:rPr lang="en-US" altLang="zh-CN" dirty="0" smtClean="0"/>
              <a:t>3. </a:t>
            </a:r>
            <a:r>
              <a:rPr lang="zh-CN" altLang="en-US" dirty="0" smtClean="0"/>
              <a:t>事前</a:t>
            </a:r>
            <a:r>
              <a:rPr lang="zh-CN" altLang="en-US" dirty="0"/>
              <a:t>估算</a:t>
            </a:r>
            <a:r>
              <a:rPr lang="en-US" dirty="0"/>
              <a:t>+</a:t>
            </a:r>
            <a:r>
              <a:rPr lang="zh-CN" altLang="en-US" dirty="0"/>
              <a:t>（过程监控）</a:t>
            </a:r>
            <a:r>
              <a:rPr lang="en-US" dirty="0"/>
              <a:t>+</a:t>
            </a:r>
            <a:r>
              <a:rPr lang="zh-CN" altLang="en-US" dirty="0"/>
              <a:t>事后统计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上周作业建议</a:t>
            </a:r>
            <a:r>
              <a:rPr lang="zh-CN" altLang="en-US" dirty="0" smtClean="0"/>
              <a:t>总结 </a:t>
            </a:r>
            <a:r>
              <a:rPr lang="en-US" altLang="zh-CN" dirty="0"/>
              <a:t>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CN" b="1" dirty="0" smtClean="0">
                <a:solidFill>
                  <a:srgbClr val="FF0000"/>
                </a:solidFill>
              </a:rPr>
              <a:t>1. Commit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Summary</a:t>
            </a:r>
            <a:r>
              <a:rPr lang="zh-CN" altLang="en-US" b="1" dirty="0">
                <a:solidFill>
                  <a:srgbClr val="FF0000"/>
                </a:solidFill>
              </a:rPr>
              <a:t>加上周号作为前缀。</a:t>
            </a:r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周</a:t>
            </a:r>
            <a:r>
              <a:rPr lang="zh-CN" altLang="en-US" b="1" dirty="0">
                <a:solidFill>
                  <a:srgbClr val="FF0000"/>
                </a:solidFill>
              </a:rPr>
              <a:t>课之后</a:t>
            </a:r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</a:rPr>
              <a:t>周</a:t>
            </a:r>
            <a:r>
              <a:rPr lang="zh-CN" altLang="en-US" b="1" dirty="0">
                <a:solidFill>
                  <a:srgbClr val="FF0000"/>
                </a:solidFill>
              </a:rPr>
              <a:t>课之前的提交编号都为</a:t>
            </a:r>
            <a:r>
              <a:rPr lang="zh-CN" altLang="en-US" b="1" dirty="0" smtClean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-”           </a:t>
            </a:r>
            <a:r>
              <a:rPr lang="zh-CN" altLang="en-US" b="1" dirty="0">
                <a:solidFill>
                  <a:srgbClr val="FFFF00"/>
                </a:solidFill>
              </a:rPr>
              <a:t>这节</a:t>
            </a:r>
            <a:r>
              <a:rPr lang="zh-CN" altLang="en-US" b="1" dirty="0" smtClean="0">
                <a:solidFill>
                  <a:srgbClr val="FFFF00"/>
                </a:solidFill>
              </a:rPr>
              <a:t>课下课后编号前缀为“</a:t>
            </a:r>
            <a:r>
              <a:rPr lang="en-US" altLang="zh-CN" b="1" dirty="0" smtClean="0">
                <a:solidFill>
                  <a:srgbClr val="FFFF00"/>
                </a:solidFill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</a:rPr>
              <a:t>”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endParaRPr lang="en-US" b="1" dirty="0">
              <a:solidFill>
                <a:srgbClr val="FF0000"/>
              </a:solidFill>
            </a:endParaRPr>
          </a:p>
          <a:p>
            <a:pPr fontAlgn="ctr"/>
            <a:r>
              <a:rPr lang="en-US" altLang="zh-CN" dirty="0" smtClean="0"/>
              <a:t>2. 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分解</a:t>
            </a:r>
            <a:r>
              <a:rPr lang="en-US" dirty="0" smtClean="0"/>
              <a:t>+</a:t>
            </a:r>
            <a:r>
              <a:rPr lang="zh-CN" altLang="en-US" dirty="0" smtClean="0"/>
              <a:t>分配</a:t>
            </a:r>
            <a:endParaRPr lang="en-US" dirty="0"/>
          </a:p>
          <a:p>
            <a:pPr fontAlgn="ctr"/>
            <a:r>
              <a:rPr lang="en-US" altLang="zh-CN" dirty="0" smtClean="0"/>
              <a:t>3. </a:t>
            </a:r>
            <a:r>
              <a:rPr lang="zh-CN" altLang="en-US" dirty="0" smtClean="0"/>
              <a:t>事前</a:t>
            </a:r>
            <a:r>
              <a:rPr lang="zh-CN" altLang="en-US" dirty="0"/>
              <a:t>估算</a:t>
            </a:r>
            <a:r>
              <a:rPr lang="en-US" dirty="0"/>
              <a:t>+</a:t>
            </a:r>
            <a:r>
              <a:rPr lang="zh-CN" altLang="en-US" dirty="0"/>
              <a:t>（过程监控）</a:t>
            </a:r>
            <a:r>
              <a:rPr lang="en-US" dirty="0"/>
              <a:t>+</a:t>
            </a:r>
            <a:r>
              <a:rPr lang="zh-CN" altLang="en-US" dirty="0"/>
              <a:t>事后统计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3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A – W4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214" t="15413" r="22836" b="6576"/>
          <a:stretch/>
        </p:blipFill>
        <p:spPr>
          <a:xfrm>
            <a:off x="714669" y="1296537"/>
            <a:ext cx="7714662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TeamA</a:t>
            </a:r>
            <a:r>
              <a:rPr lang="en-US" dirty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任务分解粒度较细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分为阶段、任务、活动三个层次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，工期精确到小时，按模块分配到个人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lang="zh-CN" altLang="en-US" dirty="0" smtClean="0">
                <a:latin typeface="+mn-ea"/>
              </a:rPr>
              <a:t>未考虑到工作包之间的依赖关系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* 强烈建议使用</a:t>
            </a:r>
            <a:r>
              <a:rPr lang="en-US" altLang="zh-CN" dirty="0" err="1" smtClean="0">
                <a:latin typeface="+mn-ea"/>
              </a:rPr>
              <a:t>MSProject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69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TeamA</a:t>
            </a:r>
            <a:r>
              <a:rPr lang="en-US" dirty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任务分解粒度较细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分为阶段、任务、活动三个层次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，工期精确到小时，按模块分配到个人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已考虑</a:t>
            </a:r>
            <a:r>
              <a:rPr lang="zh-CN" altLang="en-US" dirty="0" smtClean="0">
                <a:latin typeface="+mn-ea"/>
              </a:rPr>
              <a:t>到工作包之间的依赖关系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+</a:t>
            </a:r>
            <a:r>
              <a:rPr lang="zh-CN" altLang="en-US" dirty="0" smtClean="0">
                <a:latin typeface="+mn-ea"/>
              </a:rPr>
              <a:t> 使用</a:t>
            </a:r>
            <a:r>
              <a:rPr lang="en-US" altLang="zh-CN" dirty="0" err="1" smtClean="0">
                <a:latin typeface="+mn-ea"/>
              </a:rPr>
              <a:t>MSProject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* </a:t>
            </a:r>
            <a:r>
              <a:rPr lang="en-US" altLang="zh-CN" dirty="0" smtClean="0">
                <a:latin typeface="+mn-ea"/>
              </a:rPr>
              <a:t>Resource </a:t>
            </a:r>
            <a:r>
              <a:rPr lang="en-US" altLang="zh-CN" dirty="0" err="1" smtClean="0">
                <a:latin typeface="+mn-ea"/>
              </a:rPr>
              <a:t>Overallocation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76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B – W3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81" t="26280" r="32339" b="7287"/>
          <a:stretch/>
        </p:blipFill>
        <p:spPr>
          <a:xfrm>
            <a:off x="665746" y="1163051"/>
            <a:ext cx="8021054" cy="5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B – W4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801" t="16368" b="6736"/>
          <a:stretch/>
        </p:blipFill>
        <p:spPr>
          <a:xfrm>
            <a:off x="243188" y="1600200"/>
            <a:ext cx="8657624" cy="46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9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TeamB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接近</a:t>
            </a:r>
            <a:r>
              <a:rPr lang="en-US" altLang="zh-CN" dirty="0" err="1" smtClean="0">
                <a:latin typeface="+mn-ea"/>
              </a:rPr>
              <a:t>MSProject</a:t>
            </a:r>
            <a:r>
              <a:rPr lang="zh-CN" altLang="en-US" dirty="0" smtClean="0">
                <a:latin typeface="+mn-ea"/>
              </a:rPr>
              <a:t>格式，考虑到串行依赖关系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任务分解粒度不够细，任务分配未到个人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84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</a:t>
            </a:r>
            <a:r>
              <a:rPr lang="en-US" altLang="zh-CN" dirty="0" smtClean="0"/>
              <a:t>C – W3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90" t="32456" r="27076" b="18515"/>
          <a:stretch/>
        </p:blipFill>
        <p:spPr>
          <a:xfrm>
            <a:off x="1251284" y="1925053"/>
            <a:ext cx="6464969" cy="42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7742</TotalTime>
  <Words>693</Words>
  <Application>Microsoft Office PowerPoint</Application>
  <PresentationFormat>On-screen Show (4:3)</PresentationFormat>
  <Paragraphs>87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黑体</vt:lpstr>
      <vt:lpstr>Arial</vt:lpstr>
      <vt:lpstr>Twilight</vt:lpstr>
      <vt:lpstr>W4：任务分解和分配</vt:lpstr>
      <vt:lpstr>Team A – W3</vt:lpstr>
      <vt:lpstr>Team A – W4</vt:lpstr>
      <vt:lpstr>上周作业建议总结 – W3</vt:lpstr>
      <vt:lpstr>上周作业建议总结 – W4</vt:lpstr>
      <vt:lpstr>Team B – W3</vt:lpstr>
      <vt:lpstr>Team B – W4</vt:lpstr>
      <vt:lpstr>上周作业建议总结</vt:lpstr>
      <vt:lpstr>Team C – W3</vt:lpstr>
      <vt:lpstr>Team C – W4</vt:lpstr>
      <vt:lpstr>上周作业建议总结</vt:lpstr>
      <vt:lpstr>上周作业建议总结</vt:lpstr>
      <vt:lpstr>Team D - W3</vt:lpstr>
      <vt:lpstr>Team D – W4</vt:lpstr>
      <vt:lpstr>上周作业建议总结</vt:lpstr>
      <vt:lpstr>PowerPoint Presentation</vt:lpstr>
      <vt:lpstr>Work</vt:lpstr>
      <vt:lpstr>Duration</vt:lpstr>
      <vt:lpstr>View -&gt; Task Usage</vt:lpstr>
      <vt:lpstr>Resource is overallocated.</vt:lpstr>
      <vt:lpstr>任务分解和分配要求</vt:lpstr>
      <vt:lpstr>任务制定、分解和分配</vt:lpstr>
      <vt:lpstr>任务制定、分解和分配</vt:lpstr>
      <vt:lpstr>MS Project使用演示</vt:lpstr>
      <vt:lpstr>任务制定和分解原则</vt:lpstr>
      <vt:lpstr>上周作业建议总结 W3</vt:lpstr>
      <vt:lpstr>上周作业建议总结 W4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403</cp:revision>
  <dcterms:created xsi:type="dcterms:W3CDTF">2015-03-18T14:00:21Z</dcterms:created>
  <dcterms:modified xsi:type="dcterms:W3CDTF">2015-04-08T12:14:23Z</dcterms:modified>
</cp:coreProperties>
</file>