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99" r:id="rId3"/>
    <p:sldId id="297" r:id="rId4"/>
    <p:sldId id="286" r:id="rId5"/>
    <p:sldId id="300" r:id="rId6"/>
    <p:sldId id="301" r:id="rId7"/>
    <p:sldId id="302" r:id="rId8"/>
    <p:sldId id="303" r:id="rId9"/>
    <p:sldId id="304" r:id="rId10"/>
    <p:sldId id="3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7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计划作业总结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2016软件工程实验课</a:t>
            </a:r>
          </a:p>
          <a:p>
            <a:r>
              <a:rPr lang="zh-CN" altLang="en-US" dirty="0" smtClean="0"/>
              <a:t>任 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作业建议 </a:t>
            </a:r>
            <a:r>
              <a:rPr lang="en-US" altLang="zh-CN" dirty="0" smtClean="0"/>
              <a:t>W5 </a:t>
            </a:r>
            <a:r>
              <a:rPr lang="zh-CN" altLang="en-US" dirty="0" smtClean="0"/>
              <a:t>（下周评审）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53" y="1580920"/>
            <a:ext cx="8846545" cy="512008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en-US" altLang="zh-CN" b="1" dirty="0" smtClean="0">
                <a:solidFill>
                  <a:srgbClr val="FFFF00"/>
                </a:solidFill>
              </a:rPr>
              <a:t>1. </a:t>
            </a:r>
            <a:r>
              <a:rPr lang="zh-CN" altLang="en-US" b="1" dirty="0" smtClean="0">
                <a:solidFill>
                  <a:srgbClr val="FFFF00"/>
                </a:solidFill>
              </a:rPr>
              <a:t>这</a:t>
            </a:r>
            <a:r>
              <a:rPr lang="zh-CN" altLang="en-US" b="1" dirty="0">
                <a:solidFill>
                  <a:srgbClr val="FFFF00"/>
                </a:solidFill>
              </a:rPr>
              <a:t>节</a:t>
            </a:r>
            <a:r>
              <a:rPr lang="zh-CN" altLang="en-US" b="1" dirty="0" smtClean="0">
                <a:solidFill>
                  <a:srgbClr val="FFFF00"/>
                </a:solidFill>
              </a:rPr>
              <a:t>课下课以后在</a:t>
            </a:r>
            <a:r>
              <a:rPr lang="en-US" altLang="zh-CN" b="1" dirty="0" err="1" smtClean="0">
                <a:solidFill>
                  <a:srgbClr val="FFFF00"/>
                </a:solidFill>
              </a:rPr>
              <a:t>Github</a:t>
            </a:r>
            <a:r>
              <a:rPr lang="zh-CN" altLang="en-US" b="1" dirty="0" smtClean="0">
                <a:solidFill>
                  <a:srgbClr val="FFFF00"/>
                </a:solidFill>
              </a:rPr>
              <a:t>上提交的</a:t>
            </a:r>
            <a:r>
              <a:rPr lang="en-US" altLang="zh-CN" b="1" dirty="0" smtClean="0">
                <a:solidFill>
                  <a:srgbClr val="FFFF00"/>
                </a:solidFill>
              </a:rPr>
              <a:t>Commit</a:t>
            </a:r>
            <a:r>
              <a:rPr lang="zh-CN" altLang="en-US" b="1" dirty="0" smtClean="0">
                <a:solidFill>
                  <a:srgbClr val="FFFF00"/>
                </a:solidFill>
              </a:rPr>
              <a:t>，都需要在</a:t>
            </a:r>
            <a:r>
              <a:rPr lang="en-US" altLang="zh-CN" b="1" dirty="0" smtClean="0">
                <a:solidFill>
                  <a:srgbClr val="FFFF00"/>
                </a:solidFill>
              </a:rPr>
              <a:t>Summary</a:t>
            </a:r>
            <a:r>
              <a:rPr lang="zh-CN" altLang="en-US" b="1" dirty="0" smtClean="0">
                <a:solidFill>
                  <a:srgbClr val="FFFF00"/>
                </a:solidFill>
              </a:rPr>
              <a:t>添加前缀为“</a:t>
            </a:r>
            <a:r>
              <a:rPr lang="en-US" altLang="zh-CN" b="1" dirty="0">
                <a:solidFill>
                  <a:srgbClr val="FFC000"/>
                </a:solidFill>
              </a:rPr>
              <a:t>5</a:t>
            </a:r>
            <a:r>
              <a:rPr lang="en-US" altLang="zh-CN" b="1" dirty="0" smtClean="0">
                <a:solidFill>
                  <a:srgbClr val="FFC000"/>
                </a:solidFill>
              </a:rPr>
              <a:t>-</a:t>
            </a:r>
            <a:r>
              <a:rPr lang="zh-CN" altLang="en-US" b="1" dirty="0" smtClean="0">
                <a:solidFill>
                  <a:srgbClr val="FFFF00"/>
                </a:solidFill>
              </a:rPr>
              <a:t>”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endParaRPr lang="en-US" b="1" dirty="0">
              <a:solidFill>
                <a:srgbClr val="FF0000"/>
              </a:solidFill>
            </a:endParaRPr>
          </a:p>
          <a:p>
            <a:pPr fontAlgn="ctr"/>
            <a:r>
              <a:rPr lang="en-US" altLang="zh-CN" dirty="0" smtClean="0"/>
              <a:t>2. </a:t>
            </a:r>
            <a:r>
              <a:rPr lang="zh-CN" altLang="en-US" dirty="0" smtClean="0"/>
              <a:t>继续修改完善本组任务分解分配</a:t>
            </a:r>
            <a:endParaRPr lang="en-US" altLang="zh-CN" dirty="0" smtClean="0"/>
          </a:p>
          <a:p>
            <a:pPr fontAlgn="ctr"/>
            <a:r>
              <a:rPr lang="en-US" altLang="zh-CN" dirty="0" smtClean="0"/>
              <a:t>3. </a:t>
            </a:r>
            <a:r>
              <a:rPr lang="zh-CN" altLang="en-US" b="1" dirty="0" smtClean="0">
                <a:solidFill>
                  <a:srgbClr val="FFC000"/>
                </a:solidFill>
              </a:rPr>
              <a:t>要求</a:t>
            </a:r>
            <a:r>
              <a:rPr lang="zh-CN" altLang="en-US" dirty="0" smtClean="0"/>
              <a:t>完成进度、成本</a:t>
            </a:r>
            <a:r>
              <a:rPr lang="zh-CN" altLang="en-US" dirty="0"/>
              <a:t>的</a:t>
            </a:r>
            <a:r>
              <a:rPr lang="zh-CN" altLang="en-US" dirty="0" smtClean="0"/>
              <a:t>监控 （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fontAlgn="ctr"/>
            <a:r>
              <a:rPr lang="zh-CN" altLang="en-US" dirty="0" smtClean="0"/>
              <a:t>实现进度过程可追溯；</a:t>
            </a:r>
            <a:endParaRPr lang="en-US" altLang="zh-CN" dirty="0" smtClean="0"/>
          </a:p>
          <a:p>
            <a:pPr lvl="1" fontAlgn="ctr"/>
            <a:r>
              <a:rPr lang="zh-CN" altLang="en-US" dirty="0" smtClean="0"/>
              <a:t>为事后统计提供依据：人时数统计、效率评估（人时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页、人时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行）</a:t>
            </a:r>
            <a:endParaRPr lang="en-US" altLang="zh-CN" dirty="0" smtClean="0"/>
          </a:p>
          <a:p>
            <a:pPr fontAlgn="ctr"/>
            <a:endParaRPr lang="en-US" altLang="zh-CN" dirty="0"/>
          </a:p>
          <a:p>
            <a:pPr fontAlgn="ctr"/>
            <a:r>
              <a:rPr lang="zh-CN" altLang="en-US" dirty="0" smtClean="0"/>
              <a:t>研究学习别组的任务分解分配及进度成本监控，准备评审意见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052" b="8222"/>
          <a:stretch/>
        </p:blipFill>
        <p:spPr>
          <a:xfrm>
            <a:off x="219847" y="263341"/>
            <a:ext cx="4711836" cy="2259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550" b="7848"/>
          <a:stretch/>
        </p:blipFill>
        <p:spPr>
          <a:xfrm>
            <a:off x="3974965" y="1597870"/>
            <a:ext cx="4711835" cy="22264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298" r="7544" b="7287"/>
          <a:stretch/>
        </p:blipFill>
        <p:spPr>
          <a:xfrm>
            <a:off x="91510" y="2965460"/>
            <a:ext cx="4356382" cy="22209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6631" b="7474"/>
          <a:stretch/>
        </p:blipFill>
        <p:spPr>
          <a:xfrm>
            <a:off x="3683367" y="4039293"/>
            <a:ext cx="4711837" cy="2529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87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上周作业集体点评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17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Summary Task</a:t>
            </a:r>
            <a:r>
              <a:rPr lang="zh-CN" altLang="en-US" dirty="0" smtClean="0"/>
              <a:t>请不要做人员分配，只有最底层的子任务需要。否则出现资源复用。</a:t>
            </a:r>
            <a:endParaRPr lang="en-US" altLang="zh-CN" dirty="0" smtClean="0"/>
          </a:p>
          <a:p>
            <a:r>
              <a:rPr lang="zh-CN" altLang="en-US" dirty="0"/>
              <a:t>任务</a:t>
            </a:r>
            <a:r>
              <a:rPr lang="zh-CN" altLang="en-US" dirty="0" smtClean="0"/>
              <a:t>名避免重复，如：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zh-CN" altLang="en-US" dirty="0" smtClean="0"/>
              <a:t>上课、开会、答辩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上课第四周课、需求商定会、需求评审第二次答辩</a:t>
            </a:r>
            <a:endParaRPr lang="en-US" altLang="zh-CN" dirty="0" smtClean="0"/>
          </a:p>
          <a:p>
            <a:r>
              <a:rPr lang="zh-CN" altLang="en-US" dirty="0" smtClean="0"/>
              <a:t>部分任务可继续细分：如：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zh-CN" altLang="en-US" dirty="0" smtClean="0"/>
              <a:t>撰写各自负责的部分 （应分到每位组员）</a:t>
            </a:r>
            <a:endParaRPr lang="en-US" altLang="zh-CN" dirty="0" smtClean="0"/>
          </a:p>
          <a:p>
            <a:r>
              <a:rPr lang="en-US" altLang="zh-CN" dirty="0" smtClean="0"/>
              <a:t>Unit</a:t>
            </a:r>
            <a:r>
              <a:rPr lang="zh-CN" altLang="en-US" dirty="0" smtClean="0"/>
              <a:t>使用：开会时的人员不应</a:t>
            </a:r>
            <a:r>
              <a:rPr lang="zh-CN" altLang="en-US" dirty="0"/>
              <a:t>只有</a:t>
            </a:r>
            <a:r>
              <a:rPr lang="en-US" altLang="zh-CN" dirty="0" smtClean="0"/>
              <a:t>[50%]</a:t>
            </a:r>
            <a:r>
              <a:rPr lang="zh-CN" altLang="en-US" dirty="0" smtClean="0"/>
              <a:t>投入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84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</a:t>
            </a:r>
            <a:r>
              <a:rPr lang="en-US" dirty="0" err="1" smtClean="0"/>
              <a:t>Overallocation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8843"/>
            <a:ext cx="8229600" cy="320842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Fixes:</a:t>
            </a:r>
          </a:p>
          <a:p>
            <a:pPr lvl="1"/>
            <a:r>
              <a:rPr lang="zh-CN" altLang="en-US" dirty="0"/>
              <a:t>去除</a:t>
            </a:r>
            <a:r>
              <a:rPr lang="en-US" altLang="zh-CN" dirty="0"/>
              <a:t>Summary Task</a:t>
            </a:r>
            <a:r>
              <a:rPr lang="zh-CN" altLang="en-US" dirty="0"/>
              <a:t>的人员分配</a:t>
            </a:r>
            <a:endParaRPr lang="en-US" altLang="zh-CN" dirty="0"/>
          </a:p>
          <a:p>
            <a:pPr lvl="1"/>
            <a:r>
              <a:rPr lang="en-US" altLang="zh-CN" dirty="0" smtClean="0"/>
              <a:t>Unit</a:t>
            </a:r>
            <a:endParaRPr lang="en-US" dirty="0" smtClean="0"/>
          </a:p>
          <a:p>
            <a:pPr lvl="1"/>
            <a:r>
              <a:rPr lang="en-US" dirty="0" smtClean="0"/>
              <a:t>Resource -&gt; Level Resource/Level 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363" r="52105" b="58936"/>
          <a:stretch/>
        </p:blipFill>
        <p:spPr>
          <a:xfrm>
            <a:off x="1287379" y="1425743"/>
            <a:ext cx="6569242" cy="21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Previously on 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W4: </a:t>
            </a:r>
            <a:r>
              <a:rPr lang="zh-CN" altLang="en-US" dirty="0" smtClean="0"/>
              <a:t>计划（</a:t>
            </a:r>
            <a:r>
              <a:rPr lang="en-US" altLang="zh-CN" dirty="0" smtClean="0"/>
              <a:t>Planning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任务</a:t>
            </a:r>
            <a:r>
              <a:rPr lang="zh-CN" altLang="en-US" dirty="0" smtClean="0"/>
              <a:t>分解（</a:t>
            </a:r>
            <a:r>
              <a:rPr lang="en-US" altLang="zh-CN" dirty="0" smtClean="0"/>
              <a:t>Work Breakdown </a:t>
            </a:r>
            <a:r>
              <a:rPr lang="en-US" altLang="zh-CN" dirty="0" err="1" smtClean="0"/>
              <a:t>Struture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任务分配（</a:t>
            </a:r>
            <a:r>
              <a:rPr lang="en-US" altLang="zh-CN" dirty="0" smtClean="0"/>
              <a:t>Task Assignment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W5: </a:t>
            </a:r>
            <a:r>
              <a:rPr lang="zh-CN" altLang="en-US" dirty="0" smtClean="0"/>
              <a:t>跟踪（</a:t>
            </a:r>
            <a:r>
              <a:rPr lang="en-US" altLang="zh-CN" dirty="0" smtClean="0"/>
              <a:t>Tracking</a:t>
            </a:r>
            <a:r>
              <a:rPr lang="zh-CN" altLang="en-US" dirty="0" smtClean="0"/>
              <a:t>）进度成本监控，过程可见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基准线设置（</a:t>
            </a:r>
            <a:r>
              <a:rPr lang="en-US" altLang="zh-CN" dirty="0" smtClean="0"/>
              <a:t>Setting Baseline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实际进度</a:t>
            </a:r>
            <a:r>
              <a:rPr lang="zh-CN" altLang="en-US" dirty="0"/>
              <a:t>记录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Actual Start/Finish/Work/Duration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超时</a:t>
            </a:r>
            <a:r>
              <a:rPr lang="zh-CN" altLang="en-US" dirty="0" smtClean="0"/>
              <a:t>原因记录，成本效率分析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6549"/>
            <a:ext cx="3707176" cy="24085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基准线设置（</a:t>
            </a:r>
            <a:r>
              <a:rPr lang="en-US" altLang="zh-CN" dirty="0"/>
              <a:t>Setting Baseline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i="1" dirty="0"/>
              <a:t>Project -&gt; Set Baseline [</a:t>
            </a:r>
            <a:r>
              <a:rPr lang="zh-CN" altLang="en-US" i="1" dirty="0"/>
              <a:t>默认为整个项目，确认</a:t>
            </a:r>
            <a:r>
              <a:rPr lang="en-US" altLang="zh-CN" i="1" dirty="0" smtClean="0"/>
              <a:t>]</a:t>
            </a:r>
            <a:endParaRPr lang="en-US" altLang="zh-CN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51" r="52807" b="77649"/>
          <a:stretch/>
        </p:blipFill>
        <p:spPr>
          <a:xfrm>
            <a:off x="575553" y="1700917"/>
            <a:ext cx="4367464" cy="1916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719" t="28526" r="39357" b="33111"/>
          <a:stretch/>
        </p:blipFill>
        <p:spPr>
          <a:xfrm>
            <a:off x="5294582" y="3212455"/>
            <a:ext cx="3144254" cy="328863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21485" y="1880646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017052" y="3396925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44555" y="4573807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046970" y="2804111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93097" y="1763966"/>
            <a:ext cx="3759745" cy="4402555"/>
            <a:chOff x="5046456" y="2094472"/>
            <a:chExt cx="3759745" cy="44025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3743" r="50117" b="48643"/>
            <a:stretch/>
          </p:blipFill>
          <p:spPr>
            <a:xfrm>
              <a:off x="5220788" y="2094472"/>
              <a:ext cx="3585413" cy="440255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5046456" y="2252352"/>
              <a:ext cx="348664" cy="3590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415675" y="4397849"/>
              <a:ext cx="348664" cy="3590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27174" y="1897313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/>
              <a:t>添加实际进度</a:t>
            </a:r>
            <a:r>
              <a:rPr lang="zh-CN" altLang="en-US" sz="3200" dirty="0" smtClean="0"/>
              <a:t>列</a:t>
            </a:r>
            <a:endParaRPr lang="en-US" altLang="zh-CN" sz="3200" dirty="0" smtClean="0"/>
          </a:p>
          <a:p>
            <a:r>
              <a:rPr lang="en-US" altLang="zh-CN" sz="3200" dirty="0" smtClean="0"/>
              <a:t>Actual Start</a:t>
            </a:r>
          </a:p>
          <a:p>
            <a:r>
              <a:rPr lang="en-US" altLang="zh-CN" sz="3200" dirty="0" smtClean="0"/>
              <a:t>Actual Finish</a:t>
            </a:r>
          </a:p>
          <a:p>
            <a:r>
              <a:rPr lang="en-US" altLang="zh-CN" sz="3200" dirty="0" smtClean="0"/>
              <a:t>Actual Work</a:t>
            </a:r>
          </a:p>
          <a:p>
            <a:r>
              <a:rPr lang="en-US" altLang="zh-CN" sz="3200" dirty="0" smtClean="0"/>
              <a:t>Actual Duration</a:t>
            </a:r>
            <a:endParaRPr lang="en-US" altLang="zh-CN" sz="3200" dirty="0"/>
          </a:p>
          <a:p>
            <a:pPr lvl="1"/>
            <a:r>
              <a:rPr lang="en-US" altLang="zh-CN" sz="2800" i="1" dirty="0"/>
              <a:t>View -&gt; </a:t>
            </a:r>
            <a:endParaRPr lang="en-US" altLang="zh-CN" sz="2800" i="1" dirty="0" smtClean="0"/>
          </a:p>
          <a:p>
            <a:pPr lvl="1"/>
            <a:r>
              <a:rPr lang="en-US" altLang="zh-CN" sz="2800" i="1" dirty="0" smtClean="0"/>
              <a:t>Tables </a:t>
            </a:r>
            <a:r>
              <a:rPr lang="en-US" altLang="zh-CN" sz="2800" i="1" dirty="0"/>
              <a:t>-&gt; </a:t>
            </a:r>
            <a:endParaRPr lang="en-US" altLang="zh-CN" sz="2800" i="1" dirty="0" smtClean="0"/>
          </a:p>
          <a:p>
            <a:pPr lvl="1"/>
            <a:r>
              <a:rPr lang="en-US" altLang="zh-CN" sz="2800" i="1" dirty="0" smtClean="0"/>
              <a:t>Tracking </a:t>
            </a:r>
          </a:p>
        </p:txBody>
      </p:sp>
    </p:spTree>
    <p:extLst>
      <p:ext uri="{BB962C8B-B14F-4D97-AF65-F5344CB8AC3E}">
        <p14:creationId xmlns:p14="http://schemas.microsoft.com/office/powerpoint/2010/main" val="3690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0641" y="1528512"/>
            <a:ext cx="360802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zh-CN" altLang="en-US" dirty="0" smtClean="0"/>
              <a:t>显示基准线和实际进度对比</a:t>
            </a:r>
            <a:endParaRPr lang="en-US" dirty="0" smtClean="0"/>
          </a:p>
          <a:p>
            <a:pPr lvl="1"/>
            <a:r>
              <a:rPr lang="en-US" altLang="zh-CN" i="1" dirty="0" smtClean="0"/>
              <a:t>Gantt Chart -&gt; Tracking Gantt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3801" b="39099"/>
          <a:stretch/>
        </p:blipFill>
        <p:spPr>
          <a:xfrm>
            <a:off x="1413883" y="1357413"/>
            <a:ext cx="2221832" cy="52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2690" b="55567"/>
          <a:stretch/>
        </p:blipFill>
        <p:spPr>
          <a:xfrm>
            <a:off x="206542" y="2142309"/>
            <a:ext cx="8730916" cy="36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8398</TotalTime>
  <Words>323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黑体</vt:lpstr>
      <vt:lpstr>Arial</vt:lpstr>
      <vt:lpstr>Twilight</vt:lpstr>
      <vt:lpstr>计划作业总结</vt:lpstr>
      <vt:lpstr>PowerPoint Presentation</vt:lpstr>
      <vt:lpstr>上周作业集体点评</vt:lpstr>
      <vt:lpstr>Resource Overallocation</vt:lpstr>
      <vt:lpstr>Previously on MS Project</vt:lpstr>
      <vt:lpstr>Progress Tracking</vt:lpstr>
      <vt:lpstr>Progress Tracking</vt:lpstr>
      <vt:lpstr>Progress Tracking</vt:lpstr>
      <vt:lpstr>Progress Tracking</vt:lpstr>
      <vt:lpstr>作业建议 W5 （下周评审）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Alex Ren</cp:lastModifiedBy>
  <cp:revision>577</cp:revision>
  <dcterms:created xsi:type="dcterms:W3CDTF">2015-03-18T14:00:21Z</dcterms:created>
  <dcterms:modified xsi:type="dcterms:W3CDTF">2016-03-31T13:09:36Z</dcterms:modified>
</cp:coreProperties>
</file>