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4"/>
  </p:notesMasterIdLst>
  <p:sldIdLst>
    <p:sldId id="328" r:id="rId3"/>
    <p:sldId id="419" r:id="rId4"/>
    <p:sldId id="258" r:id="rId5"/>
    <p:sldId id="409" r:id="rId6"/>
    <p:sldId id="264" r:id="rId7"/>
    <p:sldId id="271" r:id="rId8"/>
    <p:sldId id="285" r:id="rId9"/>
    <p:sldId id="286" r:id="rId10"/>
    <p:sldId id="365" r:id="rId11"/>
    <p:sldId id="420" r:id="rId12"/>
    <p:sldId id="423" r:id="rId13"/>
    <p:sldId id="421" r:id="rId14"/>
    <p:sldId id="427" r:id="rId15"/>
    <p:sldId id="424" r:id="rId16"/>
    <p:sldId id="431" r:id="rId17"/>
    <p:sldId id="432" r:id="rId18"/>
    <p:sldId id="433" r:id="rId19"/>
    <p:sldId id="434" r:id="rId20"/>
    <p:sldId id="435" r:id="rId21"/>
    <p:sldId id="425" r:id="rId22"/>
    <p:sldId id="426" r:id="rId23"/>
    <p:sldId id="428" r:id="rId24"/>
    <p:sldId id="273" r:id="rId25"/>
    <p:sldId id="259" r:id="rId26"/>
    <p:sldId id="260" r:id="rId27"/>
    <p:sldId id="261" r:id="rId28"/>
    <p:sldId id="274" r:id="rId29"/>
    <p:sldId id="429" r:id="rId30"/>
    <p:sldId id="410" r:id="rId31"/>
    <p:sldId id="309" r:id="rId32"/>
    <p:sldId id="387" r:id="rId33"/>
    <p:sldId id="287" r:id="rId34"/>
    <p:sldId id="436" r:id="rId35"/>
    <p:sldId id="437" r:id="rId36"/>
    <p:sldId id="275" r:id="rId37"/>
    <p:sldId id="276" r:id="rId38"/>
    <p:sldId id="263" r:id="rId39"/>
    <p:sldId id="407" r:id="rId40"/>
    <p:sldId id="256" r:id="rId41"/>
    <p:sldId id="277" r:id="rId42"/>
    <p:sldId id="278" r:id="rId43"/>
    <p:sldId id="279" r:id="rId44"/>
    <p:sldId id="280" r:id="rId45"/>
    <p:sldId id="408" r:id="rId46"/>
    <p:sldId id="438" r:id="rId47"/>
    <p:sldId id="442" r:id="rId48"/>
    <p:sldId id="443" r:id="rId49"/>
    <p:sldId id="444" r:id="rId50"/>
    <p:sldId id="441" r:id="rId51"/>
    <p:sldId id="406" r:id="rId52"/>
    <p:sldId id="353" r:id="rId53"/>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SimSun"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SimSun"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SimSun"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SimSun"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SimSun"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SimSun"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SimSun"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SimSun"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SimSun"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5"/>
    <a:srgbClr val="008000"/>
    <a:srgbClr val="CCFFFF"/>
    <a:srgbClr val="006699"/>
    <a:srgbClr val="FFFF66"/>
    <a:srgbClr val="3399FF"/>
    <a:srgbClr val="FF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autoAdjust="0"/>
    <p:restoredTop sz="85420" autoAdjust="0"/>
  </p:normalViewPr>
  <p:slideViewPr>
    <p:cSldViewPr>
      <p:cViewPr varScale="1">
        <p:scale>
          <a:sx n="84" d="100"/>
          <a:sy n="84" d="100"/>
        </p:scale>
        <p:origin x="8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7" d="100"/>
          <a:sy n="47" d="100"/>
        </p:scale>
        <p:origin x="-1397"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798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146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98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98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798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B414569-E0D4-4040-9D5A-36D1B224487E}" type="slidenum">
              <a:rPr lang="en-US" altLang="zh-CN"/>
              <a:pPr>
                <a:defRPr/>
              </a:pPr>
              <a:t>‹#›</a:t>
            </a:fld>
            <a:endParaRPr lang="en-US" altLang="zh-CN"/>
          </a:p>
        </p:txBody>
      </p:sp>
    </p:spTree>
    <p:extLst>
      <p:ext uri="{BB962C8B-B14F-4D97-AF65-F5344CB8AC3E}">
        <p14:creationId xmlns:p14="http://schemas.microsoft.com/office/powerpoint/2010/main" val="6432958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SimSun"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SimSun"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SimSun"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SimSun"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9655E1F1-7B21-4DA3-96D5-0FC2EB2812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anose="02010609030101010101" pitchFamily="49" charset="-122"/>
              </a:defRPr>
            </a:lvl1pPr>
            <a:lvl2pPr marL="742950" indent="-285750">
              <a:defRPr kumimoji="1" sz="2400">
                <a:solidFill>
                  <a:schemeClr val="tx1"/>
                </a:solidFill>
                <a:latin typeface="Times New Roman" panose="02020603050405020304" pitchFamily="18" charset="0"/>
                <a:ea typeface="楷体_GB2312" panose="02010609030101010101" pitchFamily="49" charset="-122"/>
              </a:defRPr>
            </a:lvl2pPr>
            <a:lvl3pPr marL="1143000" indent="-228600">
              <a:defRPr kumimoji="1" sz="2400">
                <a:solidFill>
                  <a:schemeClr val="tx1"/>
                </a:solidFill>
                <a:latin typeface="Times New Roman" panose="02020603050405020304" pitchFamily="18" charset="0"/>
                <a:ea typeface="楷体_GB2312" panose="02010609030101010101" pitchFamily="49" charset="-122"/>
              </a:defRPr>
            </a:lvl3pPr>
            <a:lvl4pPr marL="1600200" indent="-228600">
              <a:defRPr kumimoji="1" sz="2400">
                <a:solidFill>
                  <a:schemeClr val="tx1"/>
                </a:solidFill>
                <a:latin typeface="Times New Roman" panose="02020603050405020304" pitchFamily="18" charset="0"/>
                <a:ea typeface="楷体_GB2312" panose="02010609030101010101" pitchFamily="49" charset="-122"/>
              </a:defRPr>
            </a:lvl4pPr>
            <a:lvl5pPr marL="2057400" indent="-228600">
              <a:defRPr kumimoji="1"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9030101010101" pitchFamily="49" charset="-122"/>
              </a:defRPr>
            </a:lvl9pPr>
          </a:lstStyle>
          <a:p>
            <a:fld id="{BABCE14C-B178-4B22-B4A0-B22FA6842D72}" type="slidenum">
              <a:rPr lang="en-US" altLang="zh-CN" sz="1200">
                <a:ea typeface="仿宋_GB2312" panose="02010609030101010101" pitchFamily="49" charset="-122"/>
              </a:rPr>
              <a:pPr/>
              <a:t>1</a:t>
            </a:fld>
            <a:endParaRPr lang="en-US" altLang="zh-CN" sz="1200">
              <a:ea typeface="仿宋_GB2312" panose="02010609030101010101" pitchFamily="49" charset="-122"/>
            </a:endParaRPr>
          </a:p>
        </p:txBody>
      </p:sp>
      <p:sp>
        <p:nvSpPr>
          <p:cNvPr id="5123" name="Rectangle 2">
            <a:extLst>
              <a:ext uri="{FF2B5EF4-FFF2-40B4-BE49-F238E27FC236}">
                <a16:creationId xmlns:a16="http://schemas.microsoft.com/office/drawing/2014/main" id="{B844C57B-19FB-407B-9B6F-8868C3328DD0}"/>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F0AB5EFC-E639-4E5F-A53A-B6B59E7E4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C484F5C-E900-44BD-8CA6-749BFC9F5DDB}" type="slidenum">
              <a:rPr lang="en-US" altLang="zh-CN" smtClean="0"/>
              <a:pPr/>
              <a:t>35</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r>
              <a:rPr lang="zh-CN" altLang="en-US"/>
              <a:t>观察：给出的文法是否是正则文法？左线性？</a:t>
            </a:r>
          </a:p>
          <a:p>
            <a:pPr eaLnBrk="1" hangingPunct="1"/>
            <a:r>
              <a:rPr lang="zh-CN" altLang="en-US"/>
              <a:t>于是可以根据前面的算法画出状态图。</a:t>
            </a:r>
          </a:p>
        </p:txBody>
      </p:sp>
    </p:spTree>
    <p:extLst>
      <p:ext uri="{BB962C8B-B14F-4D97-AF65-F5344CB8AC3E}">
        <p14:creationId xmlns:p14="http://schemas.microsoft.com/office/powerpoint/2010/main" val="3514455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06CDB8CD-CD28-4E5A-98B6-C2ECB4DB3768}" type="slidenum">
              <a:rPr lang="en-US" altLang="zh-CN" smtClean="0"/>
              <a:pPr/>
              <a:t>36</a:t>
            </a:fld>
            <a:endParaRPr lang="en-US" altLang="zh-CN"/>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zh-CN" altLang="en-US"/>
              <a:t>讲初态和终态合并，可得。</a:t>
            </a:r>
          </a:p>
          <a:p>
            <a:pPr eaLnBrk="1" hangingPunct="1"/>
            <a:endParaRPr lang="zh-CN" altLang="en-US"/>
          </a:p>
          <a:p>
            <a:pPr eaLnBrk="1" hangingPunct="1"/>
            <a:r>
              <a:rPr lang="zh-CN" altLang="en-US"/>
              <a:t>可见，只有构造出基于状态图的识别算法也就构造出了词法分析程序。</a:t>
            </a:r>
          </a:p>
          <a:p>
            <a:pPr eaLnBrk="1" hangingPunct="1"/>
            <a:endParaRPr lang="en-US" altLang="zh-CN"/>
          </a:p>
        </p:txBody>
      </p:sp>
    </p:spTree>
    <p:extLst>
      <p:ext uri="{BB962C8B-B14F-4D97-AF65-F5344CB8AC3E}">
        <p14:creationId xmlns:p14="http://schemas.microsoft.com/office/powerpoint/2010/main" val="3411124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t>
            </a:r>
            <a:r>
              <a:rPr lang="zh-CN" altLang="en-US" dirty="0"/>
              <a:t>退回多读的字符</a:t>
            </a:r>
          </a:p>
        </p:txBody>
      </p:sp>
      <p:sp>
        <p:nvSpPr>
          <p:cNvPr id="4" name="灯片编号占位符 3"/>
          <p:cNvSpPr>
            <a:spLocks noGrp="1"/>
          </p:cNvSpPr>
          <p:nvPr>
            <p:ph type="sldNum" sz="quarter" idx="10"/>
          </p:nvPr>
        </p:nvSpPr>
        <p:spPr/>
        <p:txBody>
          <a:bodyPr/>
          <a:lstStyle/>
          <a:p>
            <a:pPr>
              <a:defRPr/>
            </a:pPr>
            <a:fld id="{1B414569-E0D4-4040-9D5A-36D1B224487E}" type="slidenum">
              <a:rPr lang="en-US" altLang="zh-CN" smtClean="0"/>
              <a:pPr>
                <a:defRPr/>
              </a:pPr>
              <a:t>38</a:t>
            </a:fld>
            <a:endParaRPr lang="en-US" altLang="zh-CN"/>
          </a:p>
        </p:txBody>
      </p:sp>
    </p:spTree>
    <p:extLst>
      <p:ext uri="{BB962C8B-B14F-4D97-AF65-F5344CB8AC3E}">
        <p14:creationId xmlns:p14="http://schemas.microsoft.com/office/powerpoint/2010/main" val="1001624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1BAA6467-4AC9-4208-9568-EA6FEF3FECB8}" type="slidenum">
              <a:rPr lang="en-US" altLang="zh-CN" smtClean="0"/>
              <a:pPr/>
              <a:t>39</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r>
              <a:rPr lang="zh-CN" altLang="en-US"/>
              <a:t>实际构造状态图的几个步骤。</a:t>
            </a:r>
          </a:p>
        </p:txBody>
      </p:sp>
    </p:spTree>
    <p:extLst>
      <p:ext uri="{BB962C8B-B14F-4D97-AF65-F5344CB8AC3E}">
        <p14:creationId xmlns:p14="http://schemas.microsoft.com/office/powerpoint/2010/main" val="180546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FB16944E-6426-4DAF-8074-49919D6EDADE}" type="slidenum">
              <a:rPr lang="en-US" altLang="zh-CN" smtClean="0"/>
              <a:pPr/>
              <a:t>40</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zh-CN" altLang="en-US"/>
              <a:t>数据结构的设计。考虑词法分析程序的输出。</a:t>
            </a:r>
          </a:p>
        </p:txBody>
      </p:sp>
    </p:spTree>
    <p:extLst>
      <p:ext uri="{BB962C8B-B14F-4D97-AF65-F5344CB8AC3E}">
        <p14:creationId xmlns:p14="http://schemas.microsoft.com/office/powerpoint/2010/main" val="991950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FC0B31CE-CD19-45EC-8DE2-66F47DF73EB2}" type="slidenum">
              <a:rPr lang="en-US" altLang="zh-CN" smtClean="0"/>
              <a:pPr/>
              <a:t>41</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r>
              <a:rPr lang="zh-CN" altLang="en-US"/>
              <a:t>变量和子程序的设计。</a:t>
            </a:r>
          </a:p>
        </p:txBody>
      </p:sp>
    </p:spTree>
    <p:extLst>
      <p:ext uri="{BB962C8B-B14F-4D97-AF65-F5344CB8AC3E}">
        <p14:creationId xmlns:p14="http://schemas.microsoft.com/office/powerpoint/2010/main" val="1066484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887A7A3C-818B-4EE6-9DBF-0022DB29F268}" type="slidenum">
              <a:rPr lang="en-US" altLang="zh-CN" smtClean="0"/>
              <a:pPr/>
              <a:t>23</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r>
              <a:rPr lang="en-US" altLang="zh-CN"/>
              <a:t>1</a:t>
            </a:r>
            <a:r>
              <a:rPr lang="zh-CN" altLang="en-US"/>
              <a:t>、出现文法。提问学生是什么文法？左线性，还是右线性？</a:t>
            </a:r>
          </a:p>
          <a:p>
            <a:pPr eaLnBrk="1" hangingPunct="1"/>
            <a:r>
              <a:rPr lang="en-US" altLang="zh-CN"/>
              <a:t>2</a:t>
            </a:r>
            <a:r>
              <a:rPr lang="zh-CN" altLang="en-US"/>
              <a:t>、问学生文法确定的语言？复习语言的求法。先在黑板上演算，之后再显示结果。</a:t>
            </a:r>
          </a:p>
        </p:txBody>
      </p:sp>
    </p:spTree>
    <p:extLst>
      <p:ext uri="{BB962C8B-B14F-4D97-AF65-F5344CB8AC3E}">
        <p14:creationId xmlns:p14="http://schemas.microsoft.com/office/powerpoint/2010/main" val="275548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B414569-E0D4-4040-9D5A-36D1B224487E}" type="slidenum">
              <a:rPr lang="en-US" altLang="zh-CN" smtClean="0"/>
              <a:pPr>
                <a:defRPr/>
              </a:pPr>
              <a:t>24</a:t>
            </a:fld>
            <a:endParaRPr lang="en-US" altLang="zh-CN"/>
          </a:p>
        </p:txBody>
      </p:sp>
    </p:spTree>
    <p:extLst>
      <p:ext uri="{BB962C8B-B14F-4D97-AF65-F5344CB8AC3E}">
        <p14:creationId xmlns:p14="http://schemas.microsoft.com/office/powerpoint/2010/main" val="59304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E6A88028-3CB3-4C11-A067-814D1F25E9A4}" type="slidenum">
              <a:rPr lang="en-US" altLang="zh-CN" smtClean="0"/>
              <a:pPr/>
              <a:t>25</a:t>
            </a:fld>
            <a:endParaRPr lang="en-US" altLang="zh-CN"/>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r>
              <a:rPr lang="zh-CN" altLang="en-US"/>
              <a:t>播放上页的算法，先在黑板上，对照算法画。之后再给学生看此页。</a:t>
            </a:r>
          </a:p>
        </p:txBody>
      </p:sp>
    </p:spTree>
    <p:extLst>
      <p:ext uri="{BB962C8B-B14F-4D97-AF65-F5344CB8AC3E}">
        <p14:creationId xmlns:p14="http://schemas.microsoft.com/office/powerpoint/2010/main" val="10192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A7BA51D2-CE71-43EF-9E0D-1B2C154A9F1D}" type="slidenum">
              <a:rPr lang="en-US" altLang="zh-CN" smtClean="0"/>
              <a:pPr/>
              <a:t>26</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zh-CN" altLang="en-US"/>
              <a:t>先讲算法，再通过例子。</a:t>
            </a:r>
          </a:p>
        </p:txBody>
      </p:sp>
    </p:spTree>
    <p:extLst>
      <p:ext uri="{BB962C8B-B14F-4D97-AF65-F5344CB8AC3E}">
        <p14:creationId xmlns:p14="http://schemas.microsoft.com/office/powerpoint/2010/main" val="387093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97CD7D3-8513-4953-833B-96D1022EFC5B}" type="slidenum">
              <a:rPr lang="en-US" altLang="zh-CN" smtClean="0"/>
              <a:pPr/>
              <a:t>27</a:t>
            </a:fld>
            <a:endParaRPr lang="en-US" altLang="zh-CN"/>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en-US" altLang="zh-CN"/>
              <a:t>1</a:t>
            </a:r>
            <a:r>
              <a:rPr lang="zh-CN" altLang="en-US"/>
              <a:t>、第一个问题，回到上页，观察特点。终结点回到识别符号。是自底向上分析。</a:t>
            </a:r>
          </a:p>
          <a:p>
            <a:pPr eaLnBrk="1" hangingPunct="1"/>
            <a:r>
              <a:rPr lang="en-US" altLang="zh-CN"/>
              <a:t>2</a:t>
            </a:r>
            <a:r>
              <a:rPr lang="zh-CN" altLang="en-US"/>
              <a:t>、出现语法树，观察规约过程和状态图的识别过程。－－－恰好是句柄的标示。</a:t>
            </a:r>
          </a:p>
          <a:p>
            <a:pPr eaLnBrk="1" hangingPunct="1"/>
            <a:r>
              <a:rPr lang="en-US" altLang="zh-CN"/>
              <a:t>3</a:t>
            </a:r>
            <a:r>
              <a:rPr lang="zh-CN" altLang="en-US"/>
              <a:t>、出现规范规约的式子。</a:t>
            </a:r>
          </a:p>
        </p:txBody>
      </p:sp>
    </p:spTree>
    <p:extLst>
      <p:ext uri="{BB962C8B-B14F-4D97-AF65-F5344CB8AC3E}">
        <p14:creationId xmlns:p14="http://schemas.microsoft.com/office/powerpoint/2010/main" val="9108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9CD52BD-83DA-4CAE-8F85-EA1910893E62}" type="slidenum">
              <a:rPr lang="en-US" altLang="zh-CN" smtClean="0"/>
              <a:pPr/>
              <a:t>31</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r>
              <a:rPr lang="zh-CN" altLang="en-US"/>
              <a:t>根据前面的讲解，我们如果能够构造出状态图，就可以识别一个句子是否是文法定义的句子。这恰好是编译需要的。</a:t>
            </a:r>
          </a:p>
          <a:p>
            <a:pPr eaLnBrk="1" hangingPunct="1"/>
            <a:r>
              <a:rPr lang="zh-CN" altLang="en-US"/>
              <a:t>因此，如果构造出基于状态图的识别算法也就构造出了词法分析程序。－－－－条件是词法可以用状态图表示。</a:t>
            </a:r>
          </a:p>
        </p:txBody>
      </p:sp>
    </p:spTree>
    <p:extLst>
      <p:ext uri="{BB962C8B-B14F-4D97-AF65-F5344CB8AC3E}">
        <p14:creationId xmlns:p14="http://schemas.microsoft.com/office/powerpoint/2010/main" val="243323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77FA8D99-F413-480C-902B-B5CBCDA6B3C0}" type="slidenum">
              <a:rPr lang="en-US" altLang="zh-CN" smtClean="0"/>
              <a:pPr/>
              <a:t>32</a:t>
            </a:fld>
            <a:endParaRPr lang="en-US" altLang="zh-CN"/>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n-US" altLang="zh-CN"/>
              <a:t>1</a:t>
            </a:r>
            <a:r>
              <a:rPr lang="zh-CN" altLang="en-US"/>
              <a:t>、空格－－－格式美观、提高程序的可读性。</a:t>
            </a:r>
          </a:p>
          <a:p>
            <a:pPr eaLnBrk="1" hangingPunct="1"/>
            <a:r>
              <a:rPr lang="en-US" altLang="zh-CN"/>
              <a:t>2</a:t>
            </a:r>
            <a:r>
              <a:rPr lang="zh-CN" altLang="en-US"/>
              <a:t>、实数的几种表示方法，如小数型、指数型。</a:t>
            </a:r>
          </a:p>
        </p:txBody>
      </p:sp>
    </p:spTree>
    <p:extLst>
      <p:ext uri="{BB962C8B-B14F-4D97-AF65-F5344CB8AC3E}">
        <p14:creationId xmlns:p14="http://schemas.microsoft.com/office/powerpoint/2010/main" val="107020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887A7A3C-818B-4EE6-9DBF-0022DB29F268}" type="slidenum">
              <a:rPr lang="en-US" altLang="zh-CN" smtClean="0"/>
              <a:pPr/>
              <a:t>34</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r>
              <a:rPr lang="en-US" altLang="zh-CN"/>
              <a:t>1</a:t>
            </a:r>
            <a:r>
              <a:rPr lang="zh-CN" altLang="en-US"/>
              <a:t>、出现文法。提问学生是什么文法？左线性，还是右线性？</a:t>
            </a:r>
          </a:p>
          <a:p>
            <a:pPr eaLnBrk="1" hangingPunct="1"/>
            <a:r>
              <a:rPr lang="en-US" altLang="zh-CN"/>
              <a:t>2</a:t>
            </a:r>
            <a:r>
              <a:rPr lang="zh-CN" altLang="en-US"/>
              <a:t>、问学生文法确定的语言？复习语言的求法。先在黑板上演算，之后再显示结果。</a:t>
            </a:r>
          </a:p>
        </p:txBody>
      </p:sp>
    </p:spTree>
    <p:extLst>
      <p:ext uri="{BB962C8B-B14F-4D97-AF65-F5344CB8AC3E}">
        <p14:creationId xmlns:p14="http://schemas.microsoft.com/office/powerpoint/2010/main" val="160892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3ABDC22A-2BA4-4543-93E0-888F0A81AB10}"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17A92C62-7629-4987-8907-5022857A068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4641B1DF-4F18-4EE7-A4BE-9EEC584A347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B96AEAF3-B36B-4412-ABC9-3D480242DB8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D3864241-FA78-43C1-AE8E-A2D9D2E5D2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89C4583-F64E-43CE-8D7E-4C1ADE030DD5}"/>
              </a:ext>
            </a:extLst>
          </p:cNvPr>
          <p:cNvSpPr>
            <a:spLocks noGrp="1" noChangeArrowheads="1"/>
          </p:cNvSpPr>
          <p:nvPr>
            <p:ph type="sldNum" sz="quarter" idx="11"/>
          </p:nvPr>
        </p:nvSpPr>
        <p:spPr>
          <a:ln/>
        </p:spPr>
        <p:txBody>
          <a:bodyPr/>
          <a:lstStyle>
            <a:lvl1pPr>
              <a:defRPr/>
            </a:lvl1pPr>
          </a:lstStyle>
          <a:p>
            <a:fld id="{21FCB4B4-5B20-4013-AABF-AF2852FD267D}" type="slidenum">
              <a:rPr lang="en-US" altLang="zh-CN"/>
              <a:pPr/>
              <a:t>‹#›</a:t>
            </a:fld>
            <a:endParaRPr lang="en-US" altLang="zh-CN"/>
          </a:p>
        </p:txBody>
      </p:sp>
    </p:spTree>
    <p:extLst>
      <p:ext uri="{BB962C8B-B14F-4D97-AF65-F5344CB8AC3E}">
        <p14:creationId xmlns:p14="http://schemas.microsoft.com/office/powerpoint/2010/main" val="2652149364"/>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EEC1EF54-81C6-4634-B184-42376CD79B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66DFD38-1D63-4FEF-A025-34BB75F48330}"/>
              </a:ext>
            </a:extLst>
          </p:cNvPr>
          <p:cNvSpPr>
            <a:spLocks noGrp="1" noChangeArrowheads="1"/>
          </p:cNvSpPr>
          <p:nvPr>
            <p:ph type="sldNum" sz="quarter" idx="11"/>
          </p:nvPr>
        </p:nvSpPr>
        <p:spPr>
          <a:ln/>
        </p:spPr>
        <p:txBody>
          <a:bodyPr/>
          <a:lstStyle>
            <a:lvl1pPr>
              <a:defRPr/>
            </a:lvl1pPr>
          </a:lstStyle>
          <a:p>
            <a:fld id="{5BEF5ECA-99FA-413D-8931-5C4D38DE2ECB}" type="slidenum">
              <a:rPr lang="en-US" altLang="zh-CN"/>
              <a:pPr/>
              <a:t>‹#›</a:t>
            </a:fld>
            <a:endParaRPr lang="en-US" altLang="zh-CN"/>
          </a:p>
        </p:txBody>
      </p:sp>
    </p:spTree>
    <p:extLst>
      <p:ext uri="{BB962C8B-B14F-4D97-AF65-F5344CB8AC3E}">
        <p14:creationId xmlns:p14="http://schemas.microsoft.com/office/powerpoint/2010/main" val="3535288373"/>
      </p:ext>
    </p:extLst>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80CA384A-B3BB-416D-BF92-82519AE7F6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14A44EE-0272-4154-8658-D13980FC27AC}"/>
              </a:ext>
            </a:extLst>
          </p:cNvPr>
          <p:cNvSpPr>
            <a:spLocks noGrp="1" noChangeArrowheads="1"/>
          </p:cNvSpPr>
          <p:nvPr>
            <p:ph type="sldNum" sz="quarter" idx="11"/>
          </p:nvPr>
        </p:nvSpPr>
        <p:spPr>
          <a:ln/>
        </p:spPr>
        <p:txBody>
          <a:bodyPr/>
          <a:lstStyle>
            <a:lvl1pPr>
              <a:defRPr/>
            </a:lvl1pPr>
          </a:lstStyle>
          <a:p>
            <a:fld id="{2077430C-B9F6-47BF-BEAA-C31A9AC7FF92}" type="slidenum">
              <a:rPr lang="en-US" altLang="zh-CN"/>
              <a:pPr/>
              <a:t>‹#›</a:t>
            </a:fld>
            <a:endParaRPr lang="en-US" altLang="zh-CN"/>
          </a:p>
        </p:txBody>
      </p:sp>
    </p:spTree>
    <p:extLst>
      <p:ext uri="{BB962C8B-B14F-4D97-AF65-F5344CB8AC3E}">
        <p14:creationId xmlns:p14="http://schemas.microsoft.com/office/powerpoint/2010/main" val="397727645"/>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FF13183B-CDAE-426B-A891-4F5DB2F3B2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005E3F-2113-425C-ACC8-93FA46E68DA7}"/>
              </a:ext>
            </a:extLst>
          </p:cNvPr>
          <p:cNvSpPr>
            <a:spLocks noGrp="1" noChangeArrowheads="1"/>
          </p:cNvSpPr>
          <p:nvPr>
            <p:ph type="sldNum" sz="quarter" idx="11"/>
          </p:nvPr>
        </p:nvSpPr>
        <p:spPr>
          <a:ln/>
        </p:spPr>
        <p:txBody>
          <a:bodyPr/>
          <a:lstStyle>
            <a:lvl1pPr>
              <a:defRPr/>
            </a:lvl1pPr>
          </a:lstStyle>
          <a:p>
            <a:fld id="{D86CF542-208E-41CA-85EC-4EA15E23609D}" type="slidenum">
              <a:rPr lang="en-US" altLang="zh-CN"/>
              <a:pPr/>
              <a:t>‹#›</a:t>
            </a:fld>
            <a:endParaRPr lang="en-US" altLang="zh-CN"/>
          </a:p>
        </p:txBody>
      </p:sp>
    </p:spTree>
    <p:extLst>
      <p:ext uri="{BB962C8B-B14F-4D97-AF65-F5344CB8AC3E}">
        <p14:creationId xmlns:p14="http://schemas.microsoft.com/office/powerpoint/2010/main" val="3106283666"/>
      </p:ext>
    </p:extLst>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2EFC20EF-E994-4C7B-863E-DECA66FBD6B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2A17BF11-99DC-4046-9E18-0146E12D38C5}"/>
              </a:ext>
            </a:extLst>
          </p:cNvPr>
          <p:cNvSpPr>
            <a:spLocks noGrp="1" noChangeArrowheads="1"/>
          </p:cNvSpPr>
          <p:nvPr>
            <p:ph type="sldNum" sz="quarter" idx="11"/>
          </p:nvPr>
        </p:nvSpPr>
        <p:spPr>
          <a:ln/>
        </p:spPr>
        <p:txBody>
          <a:bodyPr/>
          <a:lstStyle>
            <a:lvl1pPr>
              <a:defRPr/>
            </a:lvl1pPr>
          </a:lstStyle>
          <a:p>
            <a:fld id="{EB73C5A1-0ACE-4A30-8444-B6BCCAAA7001}" type="slidenum">
              <a:rPr lang="en-US" altLang="zh-CN"/>
              <a:pPr/>
              <a:t>‹#›</a:t>
            </a:fld>
            <a:endParaRPr lang="en-US" altLang="zh-CN"/>
          </a:p>
        </p:txBody>
      </p:sp>
    </p:spTree>
    <p:extLst>
      <p:ext uri="{BB962C8B-B14F-4D97-AF65-F5344CB8AC3E}">
        <p14:creationId xmlns:p14="http://schemas.microsoft.com/office/powerpoint/2010/main" val="3587816875"/>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BADEFB98-B2D5-4785-A8C0-239B086131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C7BC8E8-2FE3-426C-B56E-EC91E45BAA01}"/>
              </a:ext>
            </a:extLst>
          </p:cNvPr>
          <p:cNvSpPr>
            <a:spLocks noGrp="1" noChangeArrowheads="1"/>
          </p:cNvSpPr>
          <p:nvPr>
            <p:ph type="sldNum" sz="quarter" idx="11"/>
          </p:nvPr>
        </p:nvSpPr>
        <p:spPr>
          <a:ln/>
        </p:spPr>
        <p:txBody>
          <a:bodyPr/>
          <a:lstStyle>
            <a:lvl1pPr>
              <a:defRPr/>
            </a:lvl1pPr>
          </a:lstStyle>
          <a:p>
            <a:fld id="{7391DBA7-D8B0-44CF-AAF8-673BE2D55906}" type="slidenum">
              <a:rPr lang="en-US" altLang="zh-CN"/>
              <a:pPr/>
              <a:t>‹#›</a:t>
            </a:fld>
            <a:endParaRPr lang="en-US" altLang="zh-CN"/>
          </a:p>
        </p:txBody>
      </p:sp>
    </p:spTree>
    <p:extLst>
      <p:ext uri="{BB962C8B-B14F-4D97-AF65-F5344CB8AC3E}">
        <p14:creationId xmlns:p14="http://schemas.microsoft.com/office/powerpoint/2010/main" val="3066475484"/>
      </p:ext>
    </p:extLst>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AB4A923-1324-4EB0-8B06-C091496C5E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01D1F4FA-77AF-4B09-A66F-949EE52CEFCE}"/>
              </a:ext>
            </a:extLst>
          </p:cNvPr>
          <p:cNvSpPr>
            <a:spLocks noGrp="1" noChangeArrowheads="1"/>
          </p:cNvSpPr>
          <p:nvPr>
            <p:ph type="sldNum" sz="quarter" idx="11"/>
          </p:nvPr>
        </p:nvSpPr>
        <p:spPr>
          <a:ln/>
        </p:spPr>
        <p:txBody>
          <a:bodyPr/>
          <a:lstStyle>
            <a:lvl1pPr>
              <a:defRPr/>
            </a:lvl1pPr>
          </a:lstStyle>
          <a:p>
            <a:fld id="{8A152615-9427-4F16-B043-986D8DB5146D}" type="slidenum">
              <a:rPr lang="en-US" altLang="zh-CN"/>
              <a:pPr/>
              <a:t>‹#›</a:t>
            </a:fld>
            <a:endParaRPr lang="en-US" altLang="zh-CN"/>
          </a:p>
        </p:txBody>
      </p:sp>
    </p:spTree>
    <p:extLst>
      <p:ext uri="{BB962C8B-B14F-4D97-AF65-F5344CB8AC3E}">
        <p14:creationId xmlns:p14="http://schemas.microsoft.com/office/powerpoint/2010/main" val="169481120"/>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E9FA1FC-C3D3-41EB-9502-59AFCA105774}"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61FB3E78-679B-4A01-8E9D-00739314B2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83CB69C-82B7-4C62-A075-A19D256895A9}"/>
              </a:ext>
            </a:extLst>
          </p:cNvPr>
          <p:cNvSpPr>
            <a:spLocks noGrp="1" noChangeArrowheads="1"/>
          </p:cNvSpPr>
          <p:nvPr>
            <p:ph type="sldNum" sz="quarter" idx="11"/>
          </p:nvPr>
        </p:nvSpPr>
        <p:spPr>
          <a:ln/>
        </p:spPr>
        <p:txBody>
          <a:bodyPr/>
          <a:lstStyle>
            <a:lvl1pPr>
              <a:defRPr/>
            </a:lvl1pPr>
          </a:lstStyle>
          <a:p>
            <a:fld id="{68E95300-F3D7-4B18-B764-686FD9D9ECB9}" type="slidenum">
              <a:rPr lang="en-US" altLang="zh-CN"/>
              <a:pPr/>
              <a:t>‹#›</a:t>
            </a:fld>
            <a:endParaRPr lang="en-US" altLang="zh-CN"/>
          </a:p>
        </p:txBody>
      </p:sp>
    </p:spTree>
    <p:extLst>
      <p:ext uri="{BB962C8B-B14F-4D97-AF65-F5344CB8AC3E}">
        <p14:creationId xmlns:p14="http://schemas.microsoft.com/office/powerpoint/2010/main" val="1347500720"/>
      </p:ext>
    </p:extLst>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AF87A240-7F32-4F1E-B03F-342CF3F3AF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DAE897-5EC5-4336-89A1-22DF2ACC1321}"/>
              </a:ext>
            </a:extLst>
          </p:cNvPr>
          <p:cNvSpPr>
            <a:spLocks noGrp="1" noChangeArrowheads="1"/>
          </p:cNvSpPr>
          <p:nvPr>
            <p:ph type="sldNum" sz="quarter" idx="11"/>
          </p:nvPr>
        </p:nvSpPr>
        <p:spPr>
          <a:ln/>
        </p:spPr>
        <p:txBody>
          <a:bodyPr/>
          <a:lstStyle>
            <a:lvl1pPr>
              <a:defRPr/>
            </a:lvl1pPr>
          </a:lstStyle>
          <a:p>
            <a:fld id="{E6F0C5E8-9111-47BC-BBDE-6FD80D022654}" type="slidenum">
              <a:rPr lang="en-US" altLang="zh-CN"/>
              <a:pPr/>
              <a:t>‹#›</a:t>
            </a:fld>
            <a:endParaRPr lang="en-US" altLang="zh-CN"/>
          </a:p>
        </p:txBody>
      </p:sp>
    </p:spTree>
    <p:extLst>
      <p:ext uri="{BB962C8B-B14F-4D97-AF65-F5344CB8AC3E}">
        <p14:creationId xmlns:p14="http://schemas.microsoft.com/office/powerpoint/2010/main" val="2705863759"/>
      </p:ext>
    </p:extLst>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2A47EBDF-8C1A-4BF4-8995-44678CC69A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6F19C04-8FAB-4C27-A222-024B7E1448D5}"/>
              </a:ext>
            </a:extLst>
          </p:cNvPr>
          <p:cNvSpPr>
            <a:spLocks noGrp="1" noChangeArrowheads="1"/>
          </p:cNvSpPr>
          <p:nvPr>
            <p:ph type="sldNum" sz="quarter" idx="11"/>
          </p:nvPr>
        </p:nvSpPr>
        <p:spPr>
          <a:ln/>
        </p:spPr>
        <p:txBody>
          <a:bodyPr/>
          <a:lstStyle>
            <a:lvl1pPr>
              <a:defRPr/>
            </a:lvl1pPr>
          </a:lstStyle>
          <a:p>
            <a:fld id="{1745AB7A-3AEF-4661-BF3C-E7585FF38942}" type="slidenum">
              <a:rPr lang="en-US" altLang="zh-CN"/>
              <a:pPr/>
              <a:t>‹#›</a:t>
            </a:fld>
            <a:endParaRPr lang="en-US" altLang="zh-CN"/>
          </a:p>
        </p:txBody>
      </p:sp>
    </p:spTree>
    <p:extLst>
      <p:ext uri="{BB962C8B-B14F-4D97-AF65-F5344CB8AC3E}">
        <p14:creationId xmlns:p14="http://schemas.microsoft.com/office/powerpoint/2010/main" val="3826377608"/>
      </p:ext>
    </p:extLst>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C56E4EE6-7747-4E5D-BA46-5CF1B4467A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33F090C-32B0-44A3-98FE-7D660289047C}"/>
              </a:ext>
            </a:extLst>
          </p:cNvPr>
          <p:cNvSpPr>
            <a:spLocks noGrp="1" noChangeArrowheads="1"/>
          </p:cNvSpPr>
          <p:nvPr>
            <p:ph type="sldNum" sz="quarter" idx="11"/>
          </p:nvPr>
        </p:nvSpPr>
        <p:spPr>
          <a:ln/>
        </p:spPr>
        <p:txBody>
          <a:bodyPr/>
          <a:lstStyle>
            <a:lvl1pPr>
              <a:defRPr/>
            </a:lvl1pPr>
          </a:lstStyle>
          <a:p>
            <a:fld id="{5AA4628F-7608-48C1-9660-91D2749E1F41}" type="slidenum">
              <a:rPr lang="en-US" altLang="zh-CN"/>
              <a:pPr/>
              <a:t>‹#›</a:t>
            </a:fld>
            <a:endParaRPr lang="en-US" altLang="zh-CN"/>
          </a:p>
        </p:txBody>
      </p:sp>
    </p:spTree>
    <p:extLst>
      <p:ext uri="{BB962C8B-B14F-4D97-AF65-F5344CB8AC3E}">
        <p14:creationId xmlns:p14="http://schemas.microsoft.com/office/powerpoint/2010/main" val="15461821"/>
      </p:ext>
    </p:extLst>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B96AEAF3-B36B-4412-ABC9-3D480242DB8E}" type="slidenum">
              <a:rPr lang="en-US" altLang="zh-CN"/>
              <a:pPr>
                <a:defRPr/>
              </a:pPr>
              <a:t>‹#›</a:t>
            </a:fld>
            <a:endParaRPr lang="en-US" altLang="zh-CN"/>
          </a:p>
        </p:txBody>
      </p:sp>
    </p:spTree>
    <p:extLst>
      <p:ext uri="{BB962C8B-B14F-4D97-AF65-F5344CB8AC3E}">
        <p14:creationId xmlns:p14="http://schemas.microsoft.com/office/powerpoint/2010/main" val="140034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669137C-5DC0-493B-B3A1-317198973CB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5A012EA3-6D2D-4966-A631-2649693F491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A5DE0224-6721-4B41-95C4-EFABF5CB9F1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7EF62B4F-6CFD-4552-A041-B424900E370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A7902029-FAC7-45C0-84C7-E91087B0871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D6B08461-FF4E-4E81-B8ED-60F787223F3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369C6DD-2936-436E-904D-04A1D5A6A44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oleObject" Target="../embeddings/oleObject2.bin"/><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9AE4022-A425-4463-AB9A-C12CC7748F0C}" type="slidenum">
              <a:rPr lang="en-US" altLang="zh-CN"/>
              <a:pPr>
                <a:defRPr/>
              </a:pPr>
              <a:t>‹#›</a:t>
            </a:fld>
            <a:endParaRPr lang="en-US" altLang="zh-CN"/>
          </a:p>
        </p:txBody>
      </p:sp>
      <p:sp>
        <p:nvSpPr>
          <p:cNvPr id="1033" name="Rectangle 9"/>
          <p:cNvSpPr>
            <a:spLocks noChangeArrowheads="1"/>
          </p:cNvSpPr>
          <p:nvPr/>
        </p:nvSpPr>
        <p:spPr bwMode="auto">
          <a:xfrm>
            <a:off x="685800" y="6248400"/>
            <a:ext cx="1905000" cy="457200"/>
          </a:xfrm>
          <a:prstGeom prst="rect">
            <a:avLst/>
          </a:prstGeom>
          <a:noFill/>
          <a:ln w="9525">
            <a:noFill/>
            <a:miter lim="800000"/>
            <a:headEnd/>
            <a:tailEnd/>
          </a:ln>
          <a:effectLst/>
        </p:spPr>
        <p:txBody>
          <a:bodyPr/>
          <a:lstStyle/>
          <a:p>
            <a:pPr algn="l">
              <a:defRPr/>
            </a:pPr>
            <a:endParaRPr lang="en-US" altLang="zh-CN" sz="1400"/>
          </a:p>
        </p:txBody>
      </p:sp>
      <p:sp>
        <p:nvSpPr>
          <p:cNvPr id="1035" name="Rectangle 11"/>
          <p:cNvSpPr>
            <a:spLocks noChangeArrowheads="1"/>
          </p:cNvSpPr>
          <p:nvPr/>
        </p:nvSpPr>
        <p:spPr bwMode="auto">
          <a:xfrm>
            <a:off x="6553200" y="6248400"/>
            <a:ext cx="1905000" cy="457200"/>
          </a:xfrm>
          <a:prstGeom prst="rect">
            <a:avLst/>
          </a:prstGeom>
          <a:noFill/>
          <a:ln w="9525">
            <a:noFill/>
            <a:miter lim="800000"/>
            <a:headEnd/>
            <a:tailEnd/>
          </a:ln>
          <a:effectLst/>
        </p:spPr>
        <p:txBody>
          <a:bodyPr/>
          <a:lstStyle/>
          <a:p>
            <a:pPr algn="r">
              <a:defRPr/>
            </a:pPr>
            <a:fld id="{4FEE48BA-E94A-4DD5-89C3-10F3D5E4BCAA}" type="slidenum">
              <a:rPr lang="en-US" altLang="zh-CN" sz="1400"/>
              <a:pPr algn="r">
                <a:defRPr/>
              </a:pPr>
              <a:t>‹#›</a:t>
            </a:fld>
            <a:endParaRPr lang="en-US" altLang="zh-CN" sz="1400"/>
          </a:p>
        </p:txBody>
      </p:sp>
      <p:sp>
        <p:nvSpPr>
          <p:cNvPr id="1032" name="WordArt 12"/>
          <p:cNvSpPr>
            <a:spLocks noChangeArrowheads="1" noChangeShapeType="1" noTextEdit="1"/>
          </p:cNvSpPr>
          <p:nvPr/>
        </p:nvSpPr>
        <p:spPr bwMode="auto">
          <a:xfrm>
            <a:off x="174625" y="33338"/>
            <a:ext cx="1744663" cy="569912"/>
          </a:xfrm>
          <a:prstGeom prst="rect">
            <a:avLst/>
          </a:prstGeom>
        </p:spPr>
        <p:txBody>
          <a:bodyPr wrap="none" fromWordArt="1">
            <a:prstTxWarp prst="textPlain">
              <a:avLst>
                <a:gd name="adj" fmla="val 43708"/>
              </a:avLst>
            </a:prstTxWarp>
          </a:bodyPr>
          <a:lstStyle/>
          <a:p>
            <a:r>
              <a:rPr lang="en-US" altLang="zh-CN" sz="3600" b="1" i="1"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a:cs typeface="Arial"/>
              </a:rPr>
              <a:t>Compiler</a:t>
            </a:r>
            <a:endParaRPr lang="zh-CN" altLang="en-US" sz="3600" b="1" i="1"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a:cs typeface="Arial"/>
            </a:endParaRPr>
          </a:p>
        </p:txBody>
      </p:sp>
      <p:sp>
        <p:nvSpPr>
          <p:cNvPr id="1037" name="Line 13"/>
          <p:cNvSpPr>
            <a:spLocks noChangeShapeType="1"/>
          </p:cNvSpPr>
          <p:nvPr/>
        </p:nvSpPr>
        <p:spPr bwMode="auto">
          <a:xfrm>
            <a:off x="1588" y="568325"/>
            <a:ext cx="9142412" cy="0"/>
          </a:xfrm>
          <a:prstGeom prst="line">
            <a:avLst/>
          </a:prstGeom>
          <a:noFill/>
          <a:ln w="28575">
            <a:solidFill>
              <a:schemeClr val="accent2"/>
            </a:solidFill>
            <a:round/>
            <a:headEnd type="none" w="sm" len="sm"/>
            <a:tailEnd type="none" w="sm" len="sm"/>
          </a:ln>
          <a:effectLst/>
        </p:spPr>
        <p:txBody>
          <a:bodyPr wrap="none" anchor="ctr"/>
          <a:lstStyle/>
          <a:p>
            <a:pPr>
              <a:defRPr/>
            </a:pPr>
            <a:endParaRPr lang="zh-CN" altLang="en-US">
              <a:ea typeface="宋体" pitchFamily="2" charset="-122"/>
            </a:endParaRPr>
          </a:p>
        </p:txBody>
      </p:sp>
      <p:sp>
        <p:nvSpPr>
          <p:cNvPr id="1038" name="Rectangle 14"/>
          <p:cNvSpPr>
            <a:spLocks noChangeArrowheads="1"/>
          </p:cNvSpPr>
          <p:nvPr/>
        </p:nvSpPr>
        <p:spPr bwMode="auto">
          <a:xfrm>
            <a:off x="539750" y="6308725"/>
            <a:ext cx="3781425" cy="457200"/>
          </a:xfrm>
          <a:prstGeom prst="rect">
            <a:avLst/>
          </a:prstGeom>
          <a:noFill/>
          <a:ln w="9525">
            <a:noFill/>
            <a:miter lim="800000"/>
            <a:headEnd/>
            <a:tailEnd/>
          </a:ln>
        </p:spPr>
        <p:txBody>
          <a:bodyPr/>
          <a:lstStyle/>
          <a:p>
            <a:pPr algn="l">
              <a:spcBef>
                <a:spcPct val="50000"/>
              </a:spcBef>
              <a:defRPr/>
            </a:pPr>
            <a:r>
              <a:rPr lang="zh-CN" altLang="en-US" sz="1600" b="1">
                <a:ea typeface="楷体_GB2312" pitchFamily="49" charset="-122"/>
              </a:rPr>
              <a:t>北京航空航天大学计算机学院</a:t>
            </a:r>
          </a:p>
        </p:txBody>
      </p:sp>
      <p:sp>
        <p:nvSpPr>
          <p:cNvPr id="1039" name="Line 15"/>
          <p:cNvSpPr>
            <a:spLocks noChangeShapeType="1"/>
          </p:cNvSpPr>
          <p:nvPr/>
        </p:nvSpPr>
        <p:spPr bwMode="auto">
          <a:xfrm>
            <a:off x="0" y="6281738"/>
            <a:ext cx="9144000" cy="0"/>
          </a:xfrm>
          <a:prstGeom prst="line">
            <a:avLst/>
          </a:prstGeom>
          <a:noFill/>
          <a:ln w="9525">
            <a:solidFill>
              <a:schemeClr val="accent1"/>
            </a:solidFill>
            <a:round/>
            <a:headEnd/>
            <a:tailEnd/>
          </a:ln>
        </p:spPr>
        <p:txBody>
          <a:bodyPr wrap="none" anchor="ctr"/>
          <a:lstStyle/>
          <a:p>
            <a:pPr>
              <a:defRPr/>
            </a:pPr>
            <a:endParaRPr lang="zh-CN" altLang="en-US">
              <a:ea typeface="宋体" pitchFamily="2" charset="-122"/>
            </a:endParaRPr>
          </a:p>
        </p:txBody>
      </p:sp>
      <p:graphicFrame>
        <p:nvGraphicFramePr>
          <p:cNvPr id="1026" name="Object 16"/>
          <p:cNvGraphicFramePr>
            <a:graphicFrameLocks noChangeAspect="1"/>
          </p:cNvGraphicFramePr>
          <p:nvPr/>
        </p:nvGraphicFramePr>
        <p:xfrm>
          <a:off x="7112000" y="5927725"/>
          <a:ext cx="1447800" cy="714375"/>
        </p:xfrm>
        <a:graphic>
          <a:graphicData uri="http://schemas.openxmlformats.org/presentationml/2006/ole">
            <mc:AlternateContent xmlns:mc="http://schemas.openxmlformats.org/markup-compatibility/2006">
              <mc:Choice xmlns:v="urn:schemas-microsoft-com:vml" Requires="v">
                <p:oleObj spid="_x0000_s1096" name="位图图象" r:id="rId15" imgW="1448002" imgH="714286" progId="PBrush">
                  <p:embed/>
                </p:oleObj>
              </mc:Choice>
              <mc:Fallback>
                <p:oleObj name="位图图象" r:id="rId15" imgW="1448002" imgH="714286" progId="PBrush">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12000" y="5927725"/>
                        <a:ext cx="1447800" cy="714375"/>
                      </a:xfrm>
                      <a:prstGeom prst="rect">
                        <a:avLst/>
                      </a:prstGeom>
                      <a:noFill/>
                      <a:extLst>
                        <a:ext uri="{909E8E84-426E-40DD-AFC4-6F175D3DCCD1}">
                          <a14:hiddenFill xmlns:a14="http://schemas.microsoft.com/office/drawing/2010/main">
                            <a:solidFill>
                              <a:srgbClr val="CC99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SimSun" pitchFamily="2"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SimSun"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SimSun"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SimSun"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SimSun"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SimSun"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SimSun"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SimSun"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SimSun"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BD7A97B-9D96-43A2-8692-B63EA723719F}"/>
              </a:ext>
            </a:extLst>
          </p:cNvPr>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F2D6E62-50B6-4F48-AF98-08127BAD67F3}"/>
              </a:ext>
            </a:extLst>
          </p:cNvPr>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76012A8E-CA87-483A-B5F0-070C9B28900F}"/>
              </a:ext>
            </a:extLst>
          </p:cNvPr>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buFontTx/>
              <a:buNone/>
              <a:defRPr kumimoji="1" sz="1400">
                <a:ea typeface="+mn-ea"/>
              </a:defRPr>
            </a:lvl1pPr>
          </a:lstStyle>
          <a:p>
            <a:pPr>
              <a:defRPr/>
            </a:pPr>
            <a:endParaRPr lang="en-US" altLang="zh-CN"/>
          </a:p>
        </p:txBody>
      </p:sp>
      <p:sp>
        <p:nvSpPr>
          <p:cNvPr id="1030" name="Rectangle 6">
            <a:extLst>
              <a:ext uri="{FF2B5EF4-FFF2-40B4-BE49-F238E27FC236}">
                <a16:creationId xmlns:a16="http://schemas.microsoft.com/office/drawing/2014/main" id="{92F6C036-630E-40C6-8ED8-94CAF9F33CDA}"/>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90E363F6-4E7A-456B-AAF6-328D58348D71}" type="slidenum">
              <a:rPr lang="en-US" altLang="zh-CN"/>
              <a:pPr/>
              <a:t>‹#›</a:t>
            </a:fld>
            <a:endParaRPr lang="en-US" altLang="zh-CN"/>
          </a:p>
        </p:txBody>
      </p:sp>
      <p:sp>
        <p:nvSpPr>
          <p:cNvPr id="3" name="WordArt 7">
            <a:extLst>
              <a:ext uri="{FF2B5EF4-FFF2-40B4-BE49-F238E27FC236}">
                <a16:creationId xmlns:a16="http://schemas.microsoft.com/office/drawing/2014/main" id="{6257F282-C10D-4E86-8CA4-45595DBA261F}"/>
              </a:ext>
            </a:extLst>
          </p:cNvPr>
          <p:cNvSpPr>
            <a:spLocks noChangeArrowheads="1" noChangeShapeType="1" noTextEdit="1"/>
          </p:cNvSpPr>
          <p:nvPr/>
        </p:nvSpPr>
        <p:spPr bwMode="auto">
          <a:xfrm>
            <a:off x="174625" y="33338"/>
            <a:ext cx="1744663" cy="569912"/>
          </a:xfrm>
          <a:prstGeom prst="rect">
            <a:avLst/>
          </a:prstGeom>
        </p:spPr>
        <p:txBody>
          <a:bodyPr wrap="none" fromWordArt="1">
            <a:prstTxWarp prst="textPlain">
              <a:avLst>
                <a:gd name="adj" fmla="val 43708"/>
              </a:avLst>
            </a:prstTxWarp>
          </a:bodyPr>
          <a:lstStyle/>
          <a:p>
            <a:pPr algn="ctr"/>
            <a:r>
              <a:rPr lang="en-US" altLang="zh-CN" sz="3600" b="1" i="1"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panose="020B0604020202020204" pitchFamily="34" charset="0"/>
                <a:cs typeface="Arial" panose="020B0604020202020204" pitchFamily="34" charset="0"/>
              </a:rPr>
              <a:t>Compiler</a:t>
            </a:r>
            <a:endParaRPr lang="zh-CN" altLang="en-US" sz="3600" b="1" i="1"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panose="020B0604020202020204" pitchFamily="34" charset="0"/>
              <a:cs typeface="Arial" panose="020B0604020202020204" pitchFamily="34" charset="0"/>
            </a:endParaRPr>
          </a:p>
        </p:txBody>
      </p:sp>
      <p:sp>
        <p:nvSpPr>
          <p:cNvPr id="1031" name="Line 8">
            <a:extLst>
              <a:ext uri="{FF2B5EF4-FFF2-40B4-BE49-F238E27FC236}">
                <a16:creationId xmlns:a16="http://schemas.microsoft.com/office/drawing/2014/main" id="{DAE0B90B-1D19-4370-BC72-045C4B3AAE56}"/>
              </a:ext>
            </a:extLst>
          </p:cNvPr>
          <p:cNvSpPr>
            <a:spLocks noChangeShapeType="1"/>
          </p:cNvSpPr>
          <p:nvPr/>
        </p:nvSpPr>
        <p:spPr bwMode="auto">
          <a:xfrm>
            <a:off x="1588" y="568325"/>
            <a:ext cx="9142412"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32" name="Rectangle 9">
            <a:extLst>
              <a:ext uri="{FF2B5EF4-FFF2-40B4-BE49-F238E27FC236}">
                <a16:creationId xmlns:a16="http://schemas.microsoft.com/office/drawing/2014/main" id="{8D68ACB8-E9D4-4C00-BCDC-04EA305D0C6A}"/>
              </a:ext>
            </a:extLst>
          </p:cNvPr>
          <p:cNvSpPr>
            <a:spLocks noChangeArrowheads="1"/>
          </p:cNvSpPr>
          <p:nvPr/>
        </p:nvSpPr>
        <p:spPr bwMode="auto">
          <a:xfrm>
            <a:off x="539750" y="630872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楷体_GB2312" pitchFamily="49" charset="-122"/>
              </a:defRPr>
            </a:lvl1pPr>
            <a:lvl2pPr>
              <a:defRPr sz="2400">
                <a:solidFill>
                  <a:schemeClr val="tx1"/>
                </a:solidFill>
                <a:latin typeface="Times New Roman" pitchFamily="18" charset="0"/>
                <a:ea typeface="楷体_GB2312" pitchFamily="49" charset="-122"/>
              </a:defRPr>
            </a:lvl2pPr>
            <a:lvl3pPr>
              <a:defRPr sz="2400">
                <a:solidFill>
                  <a:schemeClr val="tx1"/>
                </a:solidFill>
                <a:latin typeface="Times New Roman" pitchFamily="18" charset="0"/>
                <a:ea typeface="楷体_GB2312" pitchFamily="49" charset="-122"/>
              </a:defRPr>
            </a:lvl3pPr>
            <a:lvl4pPr>
              <a:defRPr sz="2400">
                <a:solidFill>
                  <a:schemeClr val="tx1"/>
                </a:solidFill>
                <a:latin typeface="Times New Roman" pitchFamily="18" charset="0"/>
                <a:ea typeface="楷体_GB2312" pitchFamily="49" charset="-122"/>
              </a:defRPr>
            </a:lvl4pPr>
            <a:lvl5pPr>
              <a:defRPr sz="2400">
                <a:solidFill>
                  <a:schemeClr val="tx1"/>
                </a:solidFill>
                <a:latin typeface="Times New Roman" pitchFamily="18" charset="0"/>
                <a:ea typeface="楷体_GB2312" pitchFamily="49" charset="-122"/>
              </a:defRPr>
            </a:lvl5pPr>
            <a:lvl6pPr fontAlgn="base">
              <a:spcBef>
                <a:spcPct val="0"/>
              </a:spcBef>
              <a:spcAft>
                <a:spcPct val="0"/>
              </a:spcAft>
              <a:buFont typeface="Arial" pitchFamily="34" charset="0"/>
              <a:defRPr sz="2400">
                <a:solidFill>
                  <a:schemeClr val="tx1"/>
                </a:solidFill>
                <a:latin typeface="Times New Roman" pitchFamily="18" charset="0"/>
                <a:ea typeface="楷体_GB2312" pitchFamily="49" charset="-122"/>
              </a:defRPr>
            </a:lvl6pPr>
            <a:lvl7pPr fontAlgn="base">
              <a:spcBef>
                <a:spcPct val="0"/>
              </a:spcBef>
              <a:spcAft>
                <a:spcPct val="0"/>
              </a:spcAft>
              <a:buFont typeface="Arial" pitchFamily="34" charset="0"/>
              <a:defRPr sz="2400">
                <a:solidFill>
                  <a:schemeClr val="tx1"/>
                </a:solidFill>
                <a:latin typeface="Times New Roman" pitchFamily="18" charset="0"/>
                <a:ea typeface="楷体_GB2312" pitchFamily="49" charset="-122"/>
              </a:defRPr>
            </a:lvl7pPr>
            <a:lvl8pPr fontAlgn="base">
              <a:spcBef>
                <a:spcPct val="0"/>
              </a:spcBef>
              <a:spcAft>
                <a:spcPct val="0"/>
              </a:spcAft>
              <a:buFont typeface="Arial" pitchFamily="34" charset="0"/>
              <a:defRPr sz="2400">
                <a:solidFill>
                  <a:schemeClr val="tx1"/>
                </a:solidFill>
                <a:latin typeface="Times New Roman" pitchFamily="18" charset="0"/>
                <a:ea typeface="楷体_GB2312" pitchFamily="49" charset="-122"/>
              </a:defRPr>
            </a:lvl8pPr>
            <a:lvl9pPr fontAlgn="base">
              <a:spcBef>
                <a:spcPct val="0"/>
              </a:spcBef>
              <a:spcAft>
                <a:spcPct val="0"/>
              </a:spcAft>
              <a:buFont typeface="Arial" pitchFamily="34" charset="0"/>
              <a:defRPr sz="2400">
                <a:solidFill>
                  <a:schemeClr val="tx1"/>
                </a:solidFill>
                <a:latin typeface="Times New Roman" pitchFamily="18" charset="0"/>
                <a:ea typeface="楷体_GB2312" pitchFamily="49" charset="-122"/>
              </a:defRPr>
            </a:lvl9pPr>
          </a:lstStyle>
          <a:p>
            <a:pPr>
              <a:spcBef>
                <a:spcPct val="50000"/>
              </a:spcBef>
              <a:defRPr/>
            </a:pPr>
            <a:r>
              <a:rPr lang="zh-CN" altLang="en-US" sz="1600" b="1"/>
              <a:t>北京航空航天大学计算机学院</a:t>
            </a:r>
            <a:endParaRPr lang="zh-CN" altLang="en-US" sz="1400" b="1"/>
          </a:p>
        </p:txBody>
      </p:sp>
      <p:sp>
        <p:nvSpPr>
          <p:cNvPr id="1033" name="Line 10">
            <a:extLst>
              <a:ext uri="{FF2B5EF4-FFF2-40B4-BE49-F238E27FC236}">
                <a16:creationId xmlns:a16="http://schemas.microsoft.com/office/drawing/2014/main" id="{76DDE9CA-36D0-4C2C-A5FA-CF24DE5CAA47}"/>
              </a:ext>
            </a:extLst>
          </p:cNvPr>
          <p:cNvSpPr>
            <a:spLocks noChangeShapeType="1"/>
          </p:cNvSpPr>
          <p:nvPr/>
        </p:nvSpPr>
        <p:spPr bwMode="auto">
          <a:xfrm>
            <a:off x="0" y="6281738"/>
            <a:ext cx="91440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34" name="Object 11">
            <a:extLst>
              <a:ext uri="{FF2B5EF4-FFF2-40B4-BE49-F238E27FC236}">
                <a16:creationId xmlns:a16="http://schemas.microsoft.com/office/drawing/2014/main" id="{F084C4D1-7DF0-45E2-AC40-EBF1AB58EB5B}"/>
              </a:ext>
            </a:extLst>
          </p:cNvPr>
          <p:cNvGraphicFramePr>
            <a:graphicFrameLocks noChangeAspect="1"/>
          </p:cNvGraphicFramePr>
          <p:nvPr/>
        </p:nvGraphicFramePr>
        <p:xfrm>
          <a:off x="7112000" y="5927725"/>
          <a:ext cx="1447800" cy="714375"/>
        </p:xfrm>
        <a:graphic>
          <a:graphicData uri="http://schemas.openxmlformats.org/presentationml/2006/ole">
            <mc:AlternateContent xmlns:mc="http://schemas.openxmlformats.org/markup-compatibility/2006">
              <mc:Choice xmlns:v="urn:schemas-microsoft-com:vml" Requires="v">
                <p:oleObj spid="_x0000_s3109" r:id="rId15" imgW="1448002" imgH="714286" progId="Paint.Picture">
                  <p:embed/>
                </p:oleObj>
              </mc:Choice>
              <mc:Fallback>
                <p:oleObj r:id="rId15" imgW="1448002" imgH="714286" progId="Paint.Picture">
                  <p:embed/>
                  <p:pic>
                    <p:nvPicPr>
                      <p:cNvPr id="1034" name="Object 11">
                        <a:extLst>
                          <a:ext uri="{FF2B5EF4-FFF2-40B4-BE49-F238E27FC236}">
                            <a16:creationId xmlns:a16="http://schemas.microsoft.com/office/drawing/2014/main" id="{F084C4D1-7DF0-45E2-AC40-EBF1AB58EB5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12000" y="5927725"/>
                        <a:ext cx="14478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669574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med">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0E83A0-9FDF-47D6-BAB7-B3D04335B4FA}"/>
              </a:ext>
            </a:extLst>
          </p:cNvPr>
          <p:cNvSpPr>
            <a:spLocks noGrp="1" noChangeArrowheads="1"/>
          </p:cNvSpPr>
          <p:nvPr>
            <p:ph type="ctrTitle"/>
          </p:nvPr>
        </p:nvSpPr>
        <p:spPr>
          <a:xfrm>
            <a:off x="2589213" y="1174750"/>
            <a:ext cx="5840412" cy="1824038"/>
          </a:xfrm>
        </p:spPr>
        <p:txBody>
          <a:bodyPr/>
          <a:lstStyle/>
          <a:p>
            <a:pPr>
              <a:defRPr/>
            </a:pPr>
            <a:r>
              <a:rPr lang="zh-CN" altLang="en-US" sz="7200" i="1" dirty="0">
                <a:solidFill>
                  <a:srgbClr val="FF3300"/>
                </a:solidFill>
                <a:latin typeface="微软雅黑" panose="020B0503020204020204" pitchFamily="34" charset="-122"/>
                <a:ea typeface="微软雅黑" panose="020B0503020204020204" pitchFamily="34" charset="-122"/>
              </a:rPr>
              <a:t>编译技术</a:t>
            </a:r>
          </a:p>
        </p:txBody>
      </p:sp>
      <p:graphicFrame>
        <p:nvGraphicFramePr>
          <p:cNvPr id="4100" name="Object 6">
            <a:extLst>
              <a:ext uri="{FF2B5EF4-FFF2-40B4-BE49-F238E27FC236}">
                <a16:creationId xmlns:a16="http://schemas.microsoft.com/office/drawing/2014/main" id="{9789E7EF-0519-48A0-9FD0-0B0343DFDA3B}"/>
              </a:ext>
            </a:extLst>
          </p:cNvPr>
          <p:cNvGraphicFramePr>
            <a:graphicFrameLocks noChangeAspect="1"/>
          </p:cNvGraphicFramePr>
          <p:nvPr/>
        </p:nvGraphicFramePr>
        <p:xfrm>
          <a:off x="1187450" y="4106863"/>
          <a:ext cx="2109788" cy="1624012"/>
        </p:xfrm>
        <a:graphic>
          <a:graphicData uri="http://schemas.openxmlformats.org/presentationml/2006/ole">
            <mc:AlternateContent xmlns:mc="http://schemas.openxmlformats.org/markup-compatibility/2006">
              <mc:Choice xmlns:v="urn:schemas-microsoft-com:vml" Requires="v">
                <p:oleObj spid="_x0000_s2107" name="剪辑" r:id="rId4" imgW="4540250" imgH="3497263" progId="MS_ClipArt_Gallery.2">
                  <p:embed/>
                </p:oleObj>
              </mc:Choice>
              <mc:Fallback>
                <p:oleObj name="剪辑" r:id="rId4" imgW="4540250" imgH="3497263" progId="MS_ClipArt_Gallery.2">
                  <p:embed/>
                  <p:pic>
                    <p:nvPicPr>
                      <p:cNvPr id="4100" name="Object 6">
                        <a:extLst>
                          <a:ext uri="{FF2B5EF4-FFF2-40B4-BE49-F238E27FC236}">
                            <a16:creationId xmlns:a16="http://schemas.microsoft.com/office/drawing/2014/main" id="{9789E7EF-0519-48A0-9FD0-0B0343DFDA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106863"/>
                        <a:ext cx="2109788" cy="162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Text Box 16">
            <a:extLst>
              <a:ext uri="{FF2B5EF4-FFF2-40B4-BE49-F238E27FC236}">
                <a16:creationId xmlns:a16="http://schemas.microsoft.com/office/drawing/2014/main" id="{6A73EC42-9DB3-4947-A6C0-DC3D0576C920}"/>
              </a:ext>
            </a:extLst>
          </p:cNvPr>
          <p:cNvSpPr txBox="1">
            <a:spLocks noChangeArrowheads="1"/>
          </p:cNvSpPr>
          <p:nvPr/>
        </p:nvSpPr>
        <p:spPr bwMode="auto">
          <a:xfrm>
            <a:off x="4932362" y="4257673"/>
            <a:ext cx="3627437" cy="1446550"/>
          </a:xfrm>
          <a:prstGeom prst="rect">
            <a:avLst/>
          </a:prstGeom>
          <a:noFill/>
          <a:ln w="12700">
            <a:noFill/>
            <a:miter lim="800000"/>
            <a:headEnd/>
            <a:tailEnd/>
          </a:ln>
          <a:effectLst/>
        </p:spPr>
        <p:txBody>
          <a:bodyPr wrap="square" anchor="ctr">
            <a:spAutoFit/>
          </a:bodyPr>
          <a:lstStyle/>
          <a:p>
            <a:pPr>
              <a:defRPr/>
            </a:pPr>
            <a:r>
              <a:rPr lang="zh-CN" altLang="en-US" b="1"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rPr>
              <a:t>胡春明</a:t>
            </a:r>
            <a:endParaRPr lang="en-US" altLang="zh-CN" b="1"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Arial" panose="020B0604020202020204" pitchFamily="34" charset="0"/>
            </a:endParaRPr>
          </a:p>
          <a:p>
            <a:pPr>
              <a:defRPr/>
            </a:pPr>
            <a:r>
              <a:rPr lang="en-US" altLang="zh-CN" sz="2800" b="1" dirty="0">
                <a:solidFill>
                  <a:schemeClr val="accent2"/>
                </a:solidFill>
                <a:effectLst>
                  <a:outerShdw blurRad="38100" dist="38100" dir="2700000" algn="tl">
                    <a:srgbClr val="C0C0C0"/>
                  </a:outerShdw>
                </a:effectLst>
                <a:latin typeface="Arial" panose="020B0604020202020204" pitchFamily="34" charset="0"/>
                <a:ea typeface="华文行楷" pitchFamily="2" charset="-122"/>
                <a:cs typeface="Arial" panose="020B0604020202020204" pitchFamily="34" charset="0"/>
              </a:rPr>
              <a:t>hucm@buaa.edu.cn</a:t>
            </a:r>
          </a:p>
          <a:p>
            <a:pPr algn="ctr">
              <a:spcBef>
                <a:spcPct val="50000"/>
              </a:spcBef>
              <a:defRPr/>
            </a:pPr>
            <a:r>
              <a:rPr lang="en-US" altLang="zh-CN" b="1" i="1" dirty="0">
                <a:solidFill>
                  <a:srgbClr val="0033CC"/>
                </a:solidFill>
                <a:latin typeface="Arial" panose="020B0604020202020204" pitchFamily="34" charset="0"/>
                <a:cs typeface="Arial" panose="020B0604020202020204" pitchFamily="34" charset="0"/>
              </a:rPr>
              <a:t>2018.9-2019.1</a:t>
            </a:r>
            <a:endParaRPr lang="en-US" altLang="zh-CN" b="1" i="1" dirty="0">
              <a:solidFill>
                <a:schemeClr val="accent2"/>
              </a:solidFill>
              <a:effectLst>
                <a:outerShdw blurRad="38100" dist="38100" dir="2700000" algn="tl">
                  <a:srgbClr val="C0C0C0"/>
                </a:outerShdw>
              </a:effectLst>
              <a:latin typeface="Arial" panose="020B0604020202020204" pitchFamily="34" charset="0"/>
              <a:ea typeface="华文行楷" pitchFamily="2" charset="-122"/>
              <a:cs typeface="Arial" panose="020B0604020202020204" pitchFamily="34" charset="0"/>
            </a:endParaRPr>
          </a:p>
        </p:txBody>
      </p:sp>
    </p:spTree>
  </p:cSld>
  <p:clrMapOvr>
    <a:masterClrMapping/>
  </p:clrMapOvr>
  <p:transition advTm="13488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7742329A-7281-4014-A4C5-3D4E2A7CD8C5}"/>
              </a:ext>
            </a:extLst>
          </p:cNvPr>
          <p:cNvSpPr/>
          <p:nvPr/>
        </p:nvSpPr>
        <p:spPr bwMode="auto">
          <a:xfrm>
            <a:off x="7280328" y="2648049"/>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 name="Text Box 3">
            <a:extLst>
              <a:ext uri="{FF2B5EF4-FFF2-40B4-BE49-F238E27FC236}">
                <a16:creationId xmlns:a16="http://schemas.microsoft.com/office/drawing/2014/main" id="{BA6D3984-3ED2-45B0-A8FF-F7209C7EB7EB}"/>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0AE26898-9E4E-4859-80F7-F41B90715326}"/>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保留字：</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88358557-066B-40DF-BF22-32FFC9A39FBD}"/>
              </a:ext>
            </a:extLst>
          </p:cNvPr>
          <p:cNvSpPr txBox="1">
            <a:spLocks noChangeArrowheads="1"/>
          </p:cNvSpPr>
          <p:nvPr/>
        </p:nvSpPr>
        <p:spPr bwMode="auto">
          <a:xfrm>
            <a:off x="539552" y="1962602"/>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构造一个文法，在</a:t>
            </a:r>
            <a:r>
              <a:rPr lang="el-GR" altLang="zh-CN" sz="2400" dirty="0">
                <a:latin typeface="等线" panose="02010600030101010101" pitchFamily="2" charset="-122"/>
                <a:ea typeface="等线" panose="02010600030101010101" pitchFamily="2" charset="-122"/>
              </a:rPr>
              <a:t>Σ</a:t>
            </a:r>
            <a:r>
              <a:rPr lang="zh-CN" altLang="en-US" sz="2400" baseline="300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上识别语言 </a:t>
            </a:r>
            <a:r>
              <a:rPr lang="en-US" altLang="zh-CN" sz="2400" dirty="0">
                <a:latin typeface="等线" panose="02010600030101010101" pitchFamily="2" charset="-122"/>
                <a:ea typeface="等线" panose="02010600030101010101" pitchFamily="2" charset="-122"/>
              </a:rPr>
              <a:t>{const}</a:t>
            </a:r>
            <a:endParaRPr lang="zh-CN" altLang="en-US" sz="2400" dirty="0"/>
          </a:p>
        </p:txBody>
      </p:sp>
      <p:sp>
        <p:nvSpPr>
          <p:cNvPr id="12" name="椭圆 11">
            <a:extLst>
              <a:ext uri="{FF2B5EF4-FFF2-40B4-BE49-F238E27FC236}">
                <a16:creationId xmlns:a16="http://schemas.microsoft.com/office/drawing/2014/main" id="{2C9DCB3B-87BC-4D48-BE08-2E4FEE30740F}"/>
              </a:ext>
            </a:extLst>
          </p:cNvPr>
          <p:cNvSpPr/>
          <p:nvPr/>
        </p:nvSpPr>
        <p:spPr bwMode="auto">
          <a:xfrm>
            <a:off x="4067944" y="2710955"/>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3" name="直接箭头连接符 12">
            <a:extLst>
              <a:ext uri="{FF2B5EF4-FFF2-40B4-BE49-F238E27FC236}">
                <a16:creationId xmlns:a16="http://schemas.microsoft.com/office/drawing/2014/main" id="{6F923D90-49FF-42A1-ACDA-D559187472D2}"/>
              </a:ext>
            </a:extLst>
          </p:cNvPr>
          <p:cNvCxnSpPr/>
          <p:nvPr/>
        </p:nvCxnSpPr>
        <p:spPr bwMode="auto">
          <a:xfrm>
            <a:off x="3491880" y="2926979"/>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椭圆 13">
            <a:extLst>
              <a:ext uri="{FF2B5EF4-FFF2-40B4-BE49-F238E27FC236}">
                <a16:creationId xmlns:a16="http://schemas.microsoft.com/office/drawing/2014/main" id="{F7F6C1D1-BF0D-4E7A-98E1-615DB8CADB41}"/>
              </a:ext>
            </a:extLst>
          </p:cNvPr>
          <p:cNvSpPr/>
          <p:nvPr/>
        </p:nvSpPr>
        <p:spPr bwMode="auto">
          <a:xfrm>
            <a:off x="5148064" y="270892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5" name="直接箭头连接符 14">
            <a:extLst>
              <a:ext uri="{FF2B5EF4-FFF2-40B4-BE49-F238E27FC236}">
                <a16:creationId xmlns:a16="http://schemas.microsoft.com/office/drawing/2014/main" id="{18A9A020-75FD-4AD5-B10E-F483086F9CA2}"/>
              </a:ext>
            </a:extLst>
          </p:cNvPr>
          <p:cNvCxnSpPr/>
          <p:nvPr/>
        </p:nvCxnSpPr>
        <p:spPr bwMode="auto">
          <a:xfrm>
            <a:off x="4572000" y="292494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椭圆 15">
            <a:extLst>
              <a:ext uri="{FF2B5EF4-FFF2-40B4-BE49-F238E27FC236}">
                <a16:creationId xmlns:a16="http://schemas.microsoft.com/office/drawing/2014/main" id="{36B23856-A99D-4B98-9DEE-87866604CC06}"/>
              </a:ext>
            </a:extLst>
          </p:cNvPr>
          <p:cNvSpPr/>
          <p:nvPr/>
        </p:nvSpPr>
        <p:spPr bwMode="auto">
          <a:xfrm>
            <a:off x="6241464" y="270892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7" name="直接箭头连接符 16">
            <a:extLst>
              <a:ext uri="{FF2B5EF4-FFF2-40B4-BE49-F238E27FC236}">
                <a16:creationId xmlns:a16="http://schemas.microsoft.com/office/drawing/2014/main" id="{7D071EF7-552C-4F0B-A244-6AA53651EFEF}"/>
              </a:ext>
            </a:extLst>
          </p:cNvPr>
          <p:cNvCxnSpPr/>
          <p:nvPr/>
        </p:nvCxnSpPr>
        <p:spPr bwMode="auto">
          <a:xfrm>
            <a:off x="5665400" y="2966915"/>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 Box 1027">
            <a:extLst>
              <a:ext uri="{FF2B5EF4-FFF2-40B4-BE49-F238E27FC236}">
                <a16:creationId xmlns:a16="http://schemas.microsoft.com/office/drawing/2014/main" id="{B02248AE-4CCC-4C39-A6EA-0C8E83731774}"/>
              </a:ext>
            </a:extLst>
          </p:cNvPr>
          <p:cNvSpPr txBox="1">
            <a:spLocks noChangeArrowheads="1"/>
          </p:cNvSpPr>
          <p:nvPr/>
        </p:nvSpPr>
        <p:spPr bwMode="auto">
          <a:xfrm>
            <a:off x="3620238" y="2600281"/>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o</a:t>
            </a:r>
            <a:endParaRPr lang="zh-CN" altLang="en-US" sz="1600" dirty="0"/>
          </a:p>
        </p:txBody>
      </p:sp>
      <p:sp>
        <p:nvSpPr>
          <p:cNvPr id="20" name="椭圆 19">
            <a:extLst>
              <a:ext uri="{FF2B5EF4-FFF2-40B4-BE49-F238E27FC236}">
                <a16:creationId xmlns:a16="http://schemas.microsoft.com/office/drawing/2014/main" id="{964EEF19-91AB-47FE-8A45-285AA8582F7D}"/>
              </a:ext>
            </a:extLst>
          </p:cNvPr>
          <p:cNvSpPr/>
          <p:nvPr/>
        </p:nvSpPr>
        <p:spPr bwMode="auto">
          <a:xfrm>
            <a:off x="7334864" y="2708920"/>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21" name="直接箭头连接符 20">
            <a:extLst>
              <a:ext uri="{FF2B5EF4-FFF2-40B4-BE49-F238E27FC236}">
                <a16:creationId xmlns:a16="http://schemas.microsoft.com/office/drawing/2014/main" id="{D6108AEF-1998-471C-9488-0172A09B3D05}"/>
              </a:ext>
            </a:extLst>
          </p:cNvPr>
          <p:cNvCxnSpPr>
            <a:cxnSpLocks/>
            <a:endCxn id="22" idx="2"/>
          </p:cNvCxnSpPr>
          <p:nvPr/>
        </p:nvCxnSpPr>
        <p:spPr bwMode="auto">
          <a:xfrm flipV="1">
            <a:off x="6758800" y="2960948"/>
            <a:ext cx="521528" cy="59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Text Box 1027">
            <a:extLst>
              <a:ext uri="{FF2B5EF4-FFF2-40B4-BE49-F238E27FC236}">
                <a16:creationId xmlns:a16="http://schemas.microsoft.com/office/drawing/2014/main" id="{D74F995E-10CB-4513-96A4-7C3F2483E087}"/>
              </a:ext>
            </a:extLst>
          </p:cNvPr>
          <p:cNvSpPr txBox="1">
            <a:spLocks noChangeArrowheads="1"/>
          </p:cNvSpPr>
          <p:nvPr/>
        </p:nvSpPr>
        <p:spPr bwMode="auto">
          <a:xfrm>
            <a:off x="4731860" y="2579536"/>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n</a:t>
            </a:r>
            <a:endParaRPr lang="zh-CN" altLang="en-US" sz="1600" dirty="0"/>
          </a:p>
        </p:txBody>
      </p:sp>
      <p:sp>
        <p:nvSpPr>
          <p:cNvPr id="25" name="Text Box 1027">
            <a:extLst>
              <a:ext uri="{FF2B5EF4-FFF2-40B4-BE49-F238E27FC236}">
                <a16:creationId xmlns:a16="http://schemas.microsoft.com/office/drawing/2014/main" id="{6278B658-5A64-4A18-BAAB-8146ABE1CBD9}"/>
              </a:ext>
            </a:extLst>
          </p:cNvPr>
          <p:cNvSpPr txBox="1">
            <a:spLocks noChangeArrowheads="1"/>
          </p:cNvSpPr>
          <p:nvPr/>
        </p:nvSpPr>
        <p:spPr bwMode="auto">
          <a:xfrm>
            <a:off x="5808622" y="2604752"/>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a:t>
            </a:r>
            <a:endParaRPr lang="zh-CN" altLang="en-US" sz="1600" dirty="0"/>
          </a:p>
        </p:txBody>
      </p:sp>
      <p:sp>
        <p:nvSpPr>
          <p:cNvPr id="26" name="Text Box 1027">
            <a:extLst>
              <a:ext uri="{FF2B5EF4-FFF2-40B4-BE49-F238E27FC236}">
                <a16:creationId xmlns:a16="http://schemas.microsoft.com/office/drawing/2014/main" id="{2FB44880-C53A-4659-BF94-08E03A58BBE7}"/>
              </a:ext>
            </a:extLst>
          </p:cNvPr>
          <p:cNvSpPr txBox="1">
            <a:spLocks noChangeArrowheads="1"/>
          </p:cNvSpPr>
          <p:nvPr/>
        </p:nvSpPr>
        <p:spPr bwMode="auto">
          <a:xfrm>
            <a:off x="6893116" y="2600281"/>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t</a:t>
            </a:r>
            <a:endParaRPr lang="zh-CN" altLang="en-US" sz="1600" dirty="0"/>
          </a:p>
        </p:txBody>
      </p:sp>
      <p:sp>
        <p:nvSpPr>
          <p:cNvPr id="27" name="矩形 26">
            <a:extLst>
              <a:ext uri="{FF2B5EF4-FFF2-40B4-BE49-F238E27FC236}">
                <a16:creationId xmlns:a16="http://schemas.microsoft.com/office/drawing/2014/main" id="{2B180049-818D-4A27-9F94-2CBCFB4850C9}"/>
              </a:ext>
            </a:extLst>
          </p:cNvPr>
          <p:cNvSpPr/>
          <p:nvPr/>
        </p:nvSpPr>
        <p:spPr bwMode="auto">
          <a:xfrm>
            <a:off x="4618003"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c</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A3F5F81E-B6A5-4409-B0DB-2D7E3CDA4BF1}"/>
              </a:ext>
            </a:extLst>
          </p:cNvPr>
          <p:cNvSpPr/>
          <p:nvPr/>
        </p:nvSpPr>
        <p:spPr bwMode="auto">
          <a:xfrm>
            <a:off x="5162807"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o</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9" name="矩形 28">
            <a:extLst>
              <a:ext uri="{FF2B5EF4-FFF2-40B4-BE49-F238E27FC236}">
                <a16:creationId xmlns:a16="http://schemas.microsoft.com/office/drawing/2014/main" id="{14337489-8679-45BF-AD5A-678140393FDF}"/>
              </a:ext>
            </a:extLst>
          </p:cNvPr>
          <p:cNvSpPr/>
          <p:nvPr/>
        </p:nvSpPr>
        <p:spPr bwMode="auto">
          <a:xfrm>
            <a:off x="5707611"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n</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0" name="矩形 29">
            <a:extLst>
              <a:ext uri="{FF2B5EF4-FFF2-40B4-BE49-F238E27FC236}">
                <a16:creationId xmlns:a16="http://schemas.microsoft.com/office/drawing/2014/main" id="{212F4E07-61F3-4DD1-9790-1165B1344822}"/>
              </a:ext>
            </a:extLst>
          </p:cNvPr>
          <p:cNvSpPr/>
          <p:nvPr/>
        </p:nvSpPr>
        <p:spPr bwMode="auto">
          <a:xfrm>
            <a:off x="6252415"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s</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矩形 30">
            <a:extLst>
              <a:ext uri="{FF2B5EF4-FFF2-40B4-BE49-F238E27FC236}">
                <a16:creationId xmlns:a16="http://schemas.microsoft.com/office/drawing/2014/main" id="{1F43C593-4FA5-4570-8D65-676E4337595B}"/>
              </a:ext>
            </a:extLst>
          </p:cNvPr>
          <p:cNvSpPr/>
          <p:nvPr/>
        </p:nvSpPr>
        <p:spPr bwMode="auto">
          <a:xfrm>
            <a:off x="6797219"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t</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grpSp>
        <p:nvGrpSpPr>
          <p:cNvPr id="42" name="组合 41">
            <a:extLst>
              <a:ext uri="{FF2B5EF4-FFF2-40B4-BE49-F238E27FC236}">
                <a16:creationId xmlns:a16="http://schemas.microsoft.com/office/drawing/2014/main" id="{F92A0D02-C1AA-4FDC-958C-E6A5008744FB}"/>
              </a:ext>
            </a:extLst>
          </p:cNvPr>
          <p:cNvGrpSpPr/>
          <p:nvPr/>
        </p:nvGrpSpPr>
        <p:grpSpPr>
          <a:xfrm>
            <a:off x="1259632" y="2563165"/>
            <a:ext cx="3605096" cy="2594027"/>
            <a:chOff x="1259632" y="2563165"/>
            <a:chExt cx="3605096" cy="2594027"/>
          </a:xfrm>
        </p:grpSpPr>
        <p:sp>
          <p:nvSpPr>
            <p:cNvPr id="6" name="椭圆 5">
              <a:extLst>
                <a:ext uri="{FF2B5EF4-FFF2-40B4-BE49-F238E27FC236}">
                  <a16:creationId xmlns:a16="http://schemas.microsoft.com/office/drawing/2014/main" id="{F0DD4661-45AC-4D20-BF37-9039894592BF}"/>
                </a:ext>
              </a:extLst>
            </p:cNvPr>
            <p:cNvSpPr/>
            <p:nvPr/>
          </p:nvSpPr>
          <p:spPr bwMode="auto">
            <a:xfrm>
              <a:off x="1907704" y="2710955"/>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7B3CB00-D300-4FCD-9168-154CECF97934}"/>
                </a:ext>
              </a:extLst>
            </p:cNvPr>
            <p:cNvCxnSpPr/>
            <p:nvPr/>
          </p:nvCxnSpPr>
          <p:spPr bwMode="auto">
            <a:xfrm>
              <a:off x="1331640" y="2926979"/>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 Box 1027">
              <a:extLst>
                <a:ext uri="{FF2B5EF4-FFF2-40B4-BE49-F238E27FC236}">
                  <a16:creationId xmlns:a16="http://schemas.microsoft.com/office/drawing/2014/main" id="{E5B0A693-F5B9-4BE0-9287-4331619B0300}"/>
                </a:ext>
              </a:extLst>
            </p:cNvPr>
            <p:cNvSpPr txBox="1">
              <a:spLocks noChangeArrowheads="1"/>
            </p:cNvSpPr>
            <p:nvPr/>
          </p:nvSpPr>
          <p:spPr bwMode="auto">
            <a:xfrm>
              <a:off x="1259632" y="2563165"/>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2" name="直接箭头连接符 31">
              <a:extLst>
                <a:ext uri="{FF2B5EF4-FFF2-40B4-BE49-F238E27FC236}">
                  <a16:creationId xmlns:a16="http://schemas.microsoft.com/office/drawing/2014/main" id="{502BA6DE-2E32-4D59-AA44-08298FA96FFA}"/>
                </a:ext>
              </a:extLst>
            </p:cNvPr>
            <p:cNvCxnSpPr>
              <a:cxnSpLocks/>
            </p:cNvCxnSpPr>
            <p:nvPr/>
          </p:nvCxnSpPr>
          <p:spPr bwMode="auto">
            <a:xfrm flipV="1">
              <a:off x="4864728"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5" name="Text Box 1027">
            <a:extLst>
              <a:ext uri="{FF2B5EF4-FFF2-40B4-BE49-F238E27FC236}">
                <a16:creationId xmlns:a16="http://schemas.microsoft.com/office/drawing/2014/main" id="{C60BBE6C-1ECE-4403-A104-0EF861C0787D}"/>
              </a:ext>
            </a:extLst>
          </p:cNvPr>
          <p:cNvSpPr txBox="1">
            <a:spLocks noChangeArrowheads="1"/>
          </p:cNvSpPr>
          <p:nvPr/>
        </p:nvSpPr>
        <p:spPr bwMode="auto">
          <a:xfrm>
            <a:off x="1333743" y="3642990"/>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G(Z):   	Z::-&gt;’c’A</a:t>
            </a:r>
          </a:p>
        </p:txBody>
      </p:sp>
      <p:sp>
        <p:nvSpPr>
          <p:cNvPr id="10" name="椭圆 9">
            <a:extLst>
              <a:ext uri="{FF2B5EF4-FFF2-40B4-BE49-F238E27FC236}">
                <a16:creationId xmlns:a16="http://schemas.microsoft.com/office/drawing/2014/main" id="{CDDA37A5-71AD-4EA7-AB42-B38861F3C216}"/>
              </a:ext>
            </a:extLst>
          </p:cNvPr>
          <p:cNvSpPr/>
          <p:nvPr/>
        </p:nvSpPr>
        <p:spPr bwMode="auto">
          <a:xfrm>
            <a:off x="2987824" y="2722811"/>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1" name="直接箭头连接符 10">
            <a:extLst>
              <a:ext uri="{FF2B5EF4-FFF2-40B4-BE49-F238E27FC236}">
                <a16:creationId xmlns:a16="http://schemas.microsoft.com/office/drawing/2014/main" id="{A500CD67-DB12-474D-822B-AC07C9A1D22E}"/>
              </a:ext>
            </a:extLst>
          </p:cNvPr>
          <p:cNvCxnSpPr/>
          <p:nvPr/>
        </p:nvCxnSpPr>
        <p:spPr bwMode="auto">
          <a:xfrm>
            <a:off x="2411760" y="2938835"/>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 Box 1027">
            <a:extLst>
              <a:ext uri="{FF2B5EF4-FFF2-40B4-BE49-F238E27FC236}">
                <a16:creationId xmlns:a16="http://schemas.microsoft.com/office/drawing/2014/main" id="{4FC49A0C-5FE3-43FC-B565-2463077D2711}"/>
              </a:ext>
            </a:extLst>
          </p:cNvPr>
          <p:cNvSpPr txBox="1">
            <a:spLocks noChangeArrowheads="1"/>
          </p:cNvSpPr>
          <p:nvPr/>
        </p:nvSpPr>
        <p:spPr bwMode="auto">
          <a:xfrm>
            <a:off x="2534816" y="2586390"/>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c</a:t>
            </a:r>
            <a:endParaRPr lang="zh-CN" altLang="en-US" sz="1600" dirty="0"/>
          </a:p>
        </p:txBody>
      </p:sp>
      <p:cxnSp>
        <p:nvCxnSpPr>
          <p:cNvPr id="34" name="直接箭头连接符 33">
            <a:extLst>
              <a:ext uri="{FF2B5EF4-FFF2-40B4-BE49-F238E27FC236}">
                <a16:creationId xmlns:a16="http://schemas.microsoft.com/office/drawing/2014/main" id="{32737FC1-2028-4E6D-8ACB-00B4B0AD16F5}"/>
              </a:ext>
            </a:extLst>
          </p:cNvPr>
          <p:cNvCxnSpPr>
            <a:cxnSpLocks/>
          </p:cNvCxnSpPr>
          <p:nvPr/>
        </p:nvCxnSpPr>
        <p:spPr bwMode="auto">
          <a:xfrm flipV="1">
            <a:off x="5436096"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C7A59574-DB49-4FCF-A102-D9C04AF299CE}"/>
              </a:ext>
            </a:extLst>
          </p:cNvPr>
          <p:cNvCxnSpPr>
            <a:cxnSpLocks/>
          </p:cNvCxnSpPr>
          <p:nvPr/>
        </p:nvCxnSpPr>
        <p:spPr bwMode="auto">
          <a:xfrm flipV="1">
            <a:off x="5940152"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直接箭头连接符 35">
            <a:extLst>
              <a:ext uri="{FF2B5EF4-FFF2-40B4-BE49-F238E27FC236}">
                <a16:creationId xmlns:a16="http://schemas.microsoft.com/office/drawing/2014/main" id="{727E787F-2F62-4DEE-91A0-DE1CC9D8852F}"/>
              </a:ext>
            </a:extLst>
          </p:cNvPr>
          <p:cNvCxnSpPr>
            <a:cxnSpLocks/>
          </p:cNvCxnSpPr>
          <p:nvPr/>
        </p:nvCxnSpPr>
        <p:spPr bwMode="auto">
          <a:xfrm flipV="1">
            <a:off x="6516216"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接箭头连接符 36">
            <a:extLst>
              <a:ext uri="{FF2B5EF4-FFF2-40B4-BE49-F238E27FC236}">
                <a16:creationId xmlns:a16="http://schemas.microsoft.com/office/drawing/2014/main" id="{AD3B5912-DDAC-4489-BB4C-9A15A39830AB}"/>
              </a:ext>
            </a:extLst>
          </p:cNvPr>
          <p:cNvCxnSpPr>
            <a:cxnSpLocks/>
          </p:cNvCxnSpPr>
          <p:nvPr/>
        </p:nvCxnSpPr>
        <p:spPr bwMode="auto">
          <a:xfrm flipV="1">
            <a:off x="7020272"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8" name="Text Box 1027">
            <a:extLst>
              <a:ext uri="{FF2B5EF4-FFF2-40B4-BE49-F238E27FC236}">
                <a16:creationId xmlns:a16="http://schemas.microsoft.com/office/drawing/2014/main" id="{5F0D9C70-87FC-4EDD-A86F-BC2A35AA78D9}"/>
              </a:ext>
            </a:extLst>
          </p:cNvPr>
          <p:cNvSpPr txBox="1">
            <a:spLocks noChangeArrowheads="1"/>
          </p:cNvSpPr>
          <p:nvPr/>
        </p:nvSpPr>
        <p:spPr bwMode="auto">
          <a:xfrm>
            <a:off x="1322153" y="4033807"/>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A::-&gt;’o’B</a:t>
            </a:r>
          </a:p>
        </p:txBody>
      </p:sp>
      <p:sp>
        <p:nvSpPr>
          <p:cNvPr id="39" name="Text Box 1027">
            <a:extLst>
              <a:ext uri="{FF2B5EF4-FFF2-40B4-BE49-F238E27FC236}">
                <a16:creationId xmlns:a16="http://schemas.microsoft.com/office/drawing/2014/main" id="{6701E766-14A1-4FE5-94F0-23886BEF459F}"/>
              </a:ext>
            </a:extLst>
          </p:cNvPr>
          <p:cNvSpPr txBox="1">
            <a:spLocks noChangeArrowheads="1"/>
          </p:cNvSpPr>
          <p:nvPr/>
        </p:nvSpPr>
        <p:spPr bwMode="auto">
          <a:xfrm>
            <a:off x="1322153" y="443711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B::-&gt;’n’C</a:t>
            </a:r>
          </a:p>
        </p:txBody>
      </p:sp>
      <p:sp>
        <p:nvSpPr>
          <p:cNvPr id="40" name="Text Box 1027">
            <a:extLst>
              <a:ext uri="{FF2B5EF4-FFF2-40B4-BE49-F238E27FC236}">
                <a16:creationId xmlns:a16="http://schemas.microsoft.com/office/drawing/2014/main" id="{0E37CDBD-DB48-4D3B-956D-BD02D6657799}"/>
              </a:ext>
            </a:extLst>
          </p:cNvPr>
          <p:cNvSpPr txBox="1">
            <a:spLocks noChangeArrowheads="1"/>
          </p:cNvSpPr>
          <p:nvPr/>
        </p:nvSpPr>
        <p:spPr bwMode="auto">
          <a:xfrm>
            <a:off x="1322153" y="487148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C::-&gt;’s’D</a:t>
            </a:r>
          </a:p>
        </p:txBody>
      </p:sp>
      <p:sp>
        <p:nvSpPr>
          <p:cNvPr id="41" name="Text Box 1027">
            <a:extLst>
              <a:ext uri="{FF2B5EF4-FFF2-40B4-BE49-F238E27FC236}">
                <a16:creationId xmlns:a16="http://schemas.microsoft.com/office/drawing/2014/main" id="{55408E25-88D1-45CD-BCBE-6CD50C6A32F9}"/>
              </a:ext>
            </a:extLst>
          </p:cNvPr>
          <p:cNvSpPr txBox="1">
            <a:spLocks noChangeArrowheads="1"/>
          </p:cNvSpPr>
          <p:nvPr/>
        </p:nvSpPr>
        <p:spPr bwMode="auto">
          <a:xfrm>
            <a:off x="1322153" y="5229200"/>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D::-&gt;’t’</a:t>
            </a:r>
            <a:endParaRPr lang="zh-CN" altLang="en-US" sz="2000" dirty="0"/>
          </a:p>
        </p:txBody>
      </p:sp>
      <p:sp>
        <p:nvSpPr>
          <p:cNvPr id="44" name="Text Box 1027">
            <a:extLst>
              <a:ext uri="{FF2B5EF4-FFF2-40B4-BE49-F238E27FC236}">
                <a16:creationId xmlns:a16="http://schemas.microsoft.com/office/drawing/2014/main" id="{918E957F-AA37-4259-819E-F3654C25CAEB}"/>
              </a:ext>
            </a:extLst>
          </p:cNvPr>
          <p:cNvSpPr txBox="1">
            <a:spLocks noChangeArrowheads="1"/>
          </p:cNvSpPr>
          <p:nvPr/>
        </p:nvSpPr>
        <p:spPr bwMode="auto">
          <a:xfrm>
            <a:off x="7114664" y="2271407"/>
            <a:ext cx="13217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接受句子</a:t>
            </a:r>
            <a:endParaRPr lang="en-US" altLang="zh-CN" sz="16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38083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7742329A-7281-4014-A4C5-3D4E2A7CD8C5}"/>
              </a:ext>
            </a:extLst>
          </p:cNvPr>
          <p:cNvSpPr/>
          <p:nvPr/>
        </p:nvSpPr>
        <p:spPr bwMode="auto">
          <a:xfrm>
            <a:off x="7280328" y="2648049"/>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 name="Text Box 3">
            <a:extLst>
              <a:ext uri="{FF2B5EF4-FFF2-40B4-BE49-F238E27FC236}">
                <a16:creationId xmlns:a16="http://schemas.microsoft.com/office/drawing/2014/main" id="{BA6D3984-3ED2-45B0-A8FF-F7209C7EB7EB}"/>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0AE26898-9E4E-4859-80F7-F41B90715326}"/>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保留字：</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88358557-066B-40DF-BF22-32FFC9A39FBD}"/>
              </a:ext>
            </a:extLst>
          </p:cNvPr>
          <p:cNvSpPr txBox="1">
            <a:spLocks noChangeArrowheads="1"/>
          </p:cNvSpPr>
          <p:nvPr/>
        </p:nvSpPr>
        <p:spPr bwMode="auto">
          <a:xfrm>
            <a:off x="539552" y="1962602"/>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构造一个文法，在</a:t>
            </a:r>
            <a:r>
              <a:rPr lang="el-GR" altLang="zh-CN" sz="2400" dirty="0">
                <a:latin typeface="等线" panose="02010600030101010101" pitchFamily="2" charset="-122"/>
                <a:ea typeface="等线" panose="02010600030101010101" pitchFamily="2" charset="-122"/>
              </a:rPr>
              <a:t>Σ</a:t>
            </a:r>
            <a:r>
              <a:rPr lang="zh-CN" altLang="en-US" sz="2400" baseline="300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上识别语言 </a:t>
            </a:r>
            <a:r>
              <a:rPr lang="en-US" altLang="zh-CN" sz="2400" dirty="0">
                <a:latin typeface="等线" panose="02010600030101010101" pitchFamily="2" charset="-122"/>
                <a:ea typeface="等线" panose="02010600030101010101" pitchFamily="2" charset="-122"/>
              </a:rPr>
              <a:t>{const}</a:t>
            </a:r>
            <a:endParaRPr lang="zh-CN" altLang="en-US" sz="2400" dirty="0"/>
          </a:p>
        </p:txBody>
      </p:sp>
      <p:sp>
        <p:nvSpPr>
          <p:cNvPr id="12" name="椭圆 11">
            <a:extLst>
              <a:ext uri="{FF2B5EF4-FFF2-40B4-BE49-F238E27FC236}">
                <a16:creationId xmlns:a16="http://schemas.microsoft.com/office/drawing/2014/main" id="{2C9DCB3B-87BC-4D48-BE08-2E4FEE30740F}"/>
              </a:ext>
            </a:extLst>
          </p:cNvPr>
          <p:cNvSpPr/>
          <p:nvPr/>
        </p:nvSpPr>
        <p:spPr bwMode="auto">
          <a:xfrm>
            <a:off x="4067944" y="2710955"/>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3" name="直接箭头连接符 12">
            <a:extLst>
              <a:ext uri="{FF2B5EF4-FFF2-40B4-BE49-F238E27FC236}">
                <a16:creationId xmlns:a16="http://schemas.microsoft.com/office/drawing/2014/main" id="{6F923D90-49FF-42A1-ACDA-D559187472D2}"/>
              </a:ext>
            </a:extLst>
          </p:cNvPr>
          <p:cNvCxnSpPr/>
          <p:nvPr/>
        </p:nvCxnSpPr>
        <p:spPr bwMode="auto">
          <a:xfrm>
            <a:off x="3491880" y="2926979"/>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椭圆 13">
            <a:extLst>
              <a:ext uri="{FF2B5EF4-FFF2-40B4-BE49-F238E27FC236}">
                <a16:creationId xmlns:a16="http://schemas.microsoft.com/office/drawing/2014/main" id="{F7F6C1D1-BF0D-4E7A-98E1-615DB8CADB41}"/>
              </a:ext>
            </a:extLst>
          </p:cNvPr>
          <p:cNvSpPr/>
          <p:nvPr/>
        </p:nvSpPr>
        <p:spPr bwMode="auto">
          <a:xfrm>
            <a:off x="5148064" y="270892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5" name="直接箭头连接符 14">
            <a:extLst>
              <a:ext uri="{FF2B5EF4-FFF2-40B4-BE49-F238E27FC236}">
                <a16:creationId xmlns:a16="http://schemas.microsoft.com/office/drawing/2014/main" id="{18A9A020-75FD-4AD5-B10E-F483086F9CA2}"/>
              </a:ext>
            </a:extLst>
          </p:cNvPr>
          <p:cNvCxnSpPr/>
          <p:nvPr/>
        </p:nvCxnSpPr>
        <p:spPr bwMode="auto">
          <a:xfrm>
            <a:off x="4572000" y="292494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椭圆 15">
            <a:extLst>
              <a:ext uri="{FF2B5EF4-FFF2-40B4-BE49-F238E27FC236}">
                <a16:creationId xmlns:a16="http://schemas.microsoft.com/office/drawing/2014/main" id="{36B23856-A99D-4B98-9DEE-87866604CC06}"/>
              </a:ext>
            </a:extLst>
          </p:cNvPr>
          <p:cNvSpPr/>
          <p:nvPr/>
        </p:nvSpPr>
        <p:spPr bwMode="auto">
          <a:xfrm>
            <a:off x="6241464" y="2708920"/>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7" name="直接箭头连接符 16">
            <a:extLst>
              <a:ext uri="{FF2B5EF4-FFF2-40B4-BE49-F238E27FC236}">
                <a16:creationId xmlns:a16="http://schemas.microsoft.com/office/drawing/2014/main" id="{7D071EF7-552C-4F0B-A244-6AA53651EFEF}"/>
              </a:ext>
            </a:extLst>
          </p:cNvPr>
          <p:cNvCxnSpPr/>
          <p:nvPr/>
        </p:nvCxnSpPr>
        <p:spPr bwMode="auto">
          <a:xfrm>
            <a:off x="5665400" y="2966915"/>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 Box 1027">
            <a:extLst>
              <a:ext uri="{FF2B5EF4-FFF2-40B4-BE49-F238E27FC236}">
                <a16:creationId xmlns:a16="http://schemas.microsoft.com/office/drawing/2014/main" id="{B02248AE-4CCC-4C39-A6EA-0C8E83731774}"/>
              </a:ext>
            </a:extLst>
          </p:cNvPr>
          <p:cNvSpPr txBox="1">
            <a:spLocks noChangeArrowheads="1"/>
          </p:cNvSpPr>
          <p:nvPr/>
        </p:nvSpPr>
        <p:spPr bwMode="auto">
          <a:xfrm>
            <a:off x="3620238" y="2600281"/>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o</a:t>
            </a:r>
            <a:endParaRPr lang="zh-CN" altLang="en-US" sz="1600" dirty="0"/>
          </a:p>
        </p:txBody>
      </p:sp>
      <p:sp>
        <p:nvSpPr>
          <p:cNvPr id="20" name="椭圆 19">
            <a:extLst>
              <a:ext uri="{FF2B5EF4-FFF2-40B4-BE49-F238E27FC236}">
                <a16:creationId xmlns:a16="http://schemas.microsoft.com/office/drawing/2014/main" id="{964EEF19-91AB-47FE-8A45-285AA8582F7D}"/>
              </a:ext>
            </a:extLst>
          </p:cNvPr>
          <p:cNvSpPr/>
          <p:nvPr/>
        </p:nvSpPr>
        <p:spPr bwMode="auto">
          <a:xfrm>
            <a:off x="7334864" y="270892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21" name="直接箭头连接符 20">
            <a:extLst>
              <a:ext uri="{FF2B5EF4-FFF2-40B4-BE49-F238E27FC236}">
                <a16:creationId xmlns:a16="http://schemas.microsoft.com/office/drawing/2014/main" id="{D6108AEF-1998-471C-9488-0172A09B3D05}"/>
              </a:ext>
            </a:extLst>
          </p:cNvPr>
          <p:cNvCxnSpPr>
            <a:cxnSpLocks/>
            <a:endCxn id="22" idx="2"/>
          </p:cNvCxnSpPr>
          <p:nvPr/>
        </p:nvCxnSpPr>
        <p:spPr bwMode="auto">
          <a:xfrm flipV="1">
            <a:off x="6758800" y="2960948"/>
            <a:ext cx="521528" cy="59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Text Box 1027">
            <a:extLst>
              <a:ext uri="{FF2B5EF4-FFF2-40B4-BE49-F238E27FC236}">
                <a16:creationId xmlns:a16="http://schemas.microsoft.com/office/drawing/2014/main" id="{D74F995E-10CB-4513-96A4-7C3F2483E087}"/>
              </a:ext>
            </a:extLst>
          </p:cNvPr>
          <p:cNvSpPr txBox="1">
            <a:spLocks noChangeArrowheads="1"/>
          </p:cNvSpPr>
          <p:nvPr/>
        </p:nvSpPr>
        <p:spPr bwMode="auto">
          <a:xfrm>
            <a:off x="4731860" y="2579536"/>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n</a:t>
            </a:r>
            <a:endParaRPr lang="zh-CN" altLang="en-US" sz="1600" dirty="0"/>
          </a:p>
        </p:txBody>
      </p:sp>
      <p:sp>
        <p:nvSpPr>
          <p:cNvPr id="25" name="Text Box 1027">
            <a:extLst>
              <a:ext uri="{FF2B5EF4-FFF2-40B4-BE49-F238E27FC236}">
                <a16:creationId xmlns:a16="http://schemas.microsoft.com/office/drawing/2014/main" id="{6278B658-5A64-4A18-BAAB-8146ABE1CBD9}"/>
              </a:ext>
            </a:extLst>
          </p:cNvPr>
          <p:cNvSpPr txBox="1">
            <a:spLocks noChangeArrowheads="1"/>
          </p:cNvSpPr>
          <p:nvPr/>
        </p:nvSpPr>
        <p:spPr bwMode="auto">
          <a:xfrm>
            <a:off x="5808622" y="2604752"/>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a:t>
            </a:r>
            <a:endParaRPr lang="zh-CN" altLang="en-US" sz="1600" dirty="0"/>
          </a:p>
        </p:txBody>
      </p:sp>
      <p:sp>
        <p:nvSpPr>
          <p:cNvPr id="26" name="Text Box 1027">
            <a:extLst>
              <a:ext uri="{FF2B5EF4-FFF2-40B4-BE49-F238E27FC236}">
                <a16:creationId xmlns:a16="http://schemas.microsoft.com/office/drawing/2014/main" id="{2FB44880-C53A-4659-BF94-08E03A58BBE7}"/>
              </a:ext>
            </a:extLst>
          </p:cNvPr>
          <p:cNvSpPr txBox="1">
            <a:spLocks noChangeArrowheads="1"/>
          </p:cNvSpPr>
          <p:nvPr/>
        </p:nvSpPr>
        <p:spPr bwMode="auto">
          <a:xfrm>
            <a:off x="6893116" y="2600281"/>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t</a:t>
            </a:r>
            <a:endParaRPr lang="zh-CN" altLang="en-US" sz="1600" dirty="0"/>
          </a:p>
        </p:txBody>
      </p:sp>
      <p:sp>
        <p:nvSpPr>
          <p:cNvPr id="27" name="矩形 26">
            <a:extLst>
              <a:ext uri="{FF2B5EF4-FFF2-40B4-BE49-F238E27FC236}">
                <a16:creationId xmlns:a16="http://schemas.microsoft.com/office/drawing/2014/main" id="{2B180049-818D-4A27-9F94-2CBCFB4850C9}"/>
              </a:ext>
            </a:extLst>
          </p:cNvPr>
          <p:cNvSpPr/>
          <p:nvPr/>
        </p:nvSpPr>
        <p:spPr bwMode="auto">
          <a:xfrm>
            <a:off x="4618003"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c</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A3F5F81E-B6A5-4409-B0DB-2D7E3CDA4BF1}"/>
              </a:ext>
            </a:extLst>
          </p:cNvPr>
          <p:cNvSpPr/>
          <p:nvPr/>
        </p:nvSpPr>
        <p:spPr bwMode="auto">
          <a:xfrm>
            <a:off x="5162807"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o</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9" name="矩形 28">
            <a:extLst>
              <a:ext uri="{FF2B5EF4-FFF2-40B4-BE49-F238E27FC236}">
                <a16:creationId xmlns:a16="http://schemas.microsoft.com/office/drawing/2014/main" id="{14337489-8679-45BF-AD5A-678140393FDF}"/>
              </a:ext>
            </a:extLst>
          </p:cNvPr>
          <p:cNvSpPr/>
          <p:nvPr/>
        </p:nvSpPr>
        <p:spPr bwMode="auto">
          <a:xfrm>
            <a:off x="5707611"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n</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0" name="矩形 29">
            <a:extLst>
              <a:ext uri="{FF2B5EF4-FFF2-40B4-BE49-F238E27FC236}">
                <a16:creationId xmlns:a16="http://schemas.microsoft.com/office/drawing/2014/main" id="{212F4E07-61F3-4DD1-9790-1165B1344822}"/>
              </a:ext>
            </a:extLst>
          </p:cNvPr>
          <p:cNvSpPr/>
          <p:nvPr/>
        </p:nvSpPr>
        <p:spPr bwMode="auto">
          <a:xfrm>
            <a:off x="6252415"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s</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矩形 30">
            <a:extLst>
              <a:ext uri="{FF2B5EF4-FFF2-40B4-BE49-F238E27FC236}">
                <a16:creationId xmlns:a16="http://schemas.microsoft.com/office/drawing/2014/main" id="{1F43C593-4FA5-4570-8D65-676E4337595B}"/>
              </a:ext>
            </a:extLst>
          </p:cNvPr>
          <p:cNvSpPr/>
          <p:nvPr/>
        </p:nvSpPr>
        <p:spPr bwMode="auto">
          <a:xfrm>
            <a:off x="6797219" y="4293096"/>
            <a:ext cx="544804" cy="504056"/>
          </a:xfrm>
          <a:prstGeom prst="rect">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bg1"/>
                </a:solidFill>
                <a:effectLst/>
                <a:latin typeface="Times New Roman" pitchFamily="18" charset="0"/>
                <a:ea typeface="宋体" pitchFamily="2" charset="-122"/>
              </a:rPr>
              <a:t>e</a:t>
            </a:r>
            <a:endParaRPr kumimoji="1" lang="zh-CN" altLang="en-US" sz="2400" b="0" i="0" u="none" strike="noStrike" cap="none" normalizeH="0" baseline="0" dirty="0">
              <a:ln>
                <a:noFill/>
              </a:ln>
              <a:solidFill>
                <a:schemeClr val="bg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F0DD4661-45AC-4D20-BF37-9039894592BF}"/>
              </a:ext>
            </a:extLst>
          </p:cNvPr>
          <p:cNvSpPr/>
          <p:nvPr/>
        </p:nvSpPr>
        <p:spPr bwMode="auto">
          <a:xfrm>
            <a:off x="1907704" y="2710955"/>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7B3CB00-D300-4FCD-9168-154CECF97934}"/>
              </a:ext>
            </a:extLst>
          </p:cNvPr>
          <p:cNvCxnSpPr/>
          <p:nvPr/>
        </p:nvCxnSpPr>
        <p:spPr bwMode="auto">
          <a:xfrm>
            <a:off x="1331640" y="2926979"/>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 Box 1027">
            <a:extLst>
              <a:ext uri="{FF2B5EF4-FFF2-40B4-BE49-F238E27FC236}">
                <a16:creationId xmlns:a16="http://schemas.microsoft.com/office/drawing/2014/main" id="{E5B0A693-F5B9-4BE0-9287-4331619B0300}"/>
              </a:ext>
            </a:extLst>
          </p:cNvPr>
          <p:cNvSpPr txBox="1">
            <a:spLocks noChangeArrowheads="1"/>
          </p:cNvSpPr>
          <p:nvPr/>
        </p:nvSpPr>
        <p:spPr bwMode="auto">
          <a:xfrm>
            <a:off x="1259632" y="2563165"/>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2" name="直接箭头连接符 31">
            <a:extLst>
              <a:ext uri="{FF2B5EF4-FFF2-40B4-BE49-F238E27FC236}">
                <a16:creationId xmlns:a16="http://schemas.microsoft.com/office/drawing/2014/main" id="{502BA6DE-2E32-4D59-AA44-08298FA96FFA}"/>
              </a:ext>
            </a:extLst>
          </p:cNvPr>
          <p:cNvCxnSpPr>
            <a:cxnSpLocks/>
          </p:cNvCxnSpPr>
          <p:nvPr/>
        </p:nvCxnSpPr>
        <p:spPr bwMode="auto">
          <a:xfrm flipV="1">
            <a:off x="4864728"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43" name="组合 42">
            <a:extLst>
              <a:ext uri="{FF2B5EF4-FFF2-40B4-BE49-F238E27FC236}">
                <a16:creationId xmlns:a16="http://schemas.microsoft.com/office/drawing/2014/main" id="{B9AA3998-C355-4557-ADA5-0FDDFF585CC6}"/>
              </a:ext>
            </a:extLst>
          </p:cNvPr>
          <p:cNvGrpSpPr/>
          <p:nvPr/>
        </p:nvGrpSpPr>
        <p:grpSpPr>
          <a:xfrm>
            <a:off x="1333743" y="2586390"/>
            <a:ext cx="4102353" cy="2570802"/>
            <a:chOff x="1333743" y="2586390"/>
            <a:chExt cx="4102353" cy="2570802"/>
          </a:xfrm>
        </p:grpSpPr>
        <p:sp>
          <p:nvSpPr>
            <p:cNvPr id="5" name="Text Box 1027">
              <a:extLst>
                <a:ext uri="{FF2B5EF4-FFF2-40B4-BE49-F238E27FC236}">
                  <a16:creationId xmlns:a16="http://schemas.microsoft.com/office/drawing/2014/main" id="{C60BBE6C-1ECE-4403-A104-0EF861C0787D}"/>
                </a:ext>
              </a:extLst>
            </p:cNvPr>
            <p:cNvSpPr txBox="1">
              <a:spLocks noChangeArrowheads="1"/>
            </p:cNvSpPr>
            <p:nvPr/>
          </p:nvSpPr>
          <p:spPr bwMode="auto">
            <a:xfrm>
              <a:off x="1333743" y="3642990"/>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G(Z):   	Z::-&gt;’c’A</a:t>
              </a:r>
            </a:p>
          </p:txBody>
        </p:sp>
        <p:sp>
          <p:nvSpPr>
            <p:cNvPr id="10" name="椭圆 9">
              <a:extLst>
                <a:ext uri="{FF2B5EF4-FFF2-40B4-BE49-F238E27FC236}">
                  <a16:creationId xmlns:a16="http://schemas.microsoft.com/office/drawing/2014/main" id="{CDDA37A5-71AD-4EA7-AB42-B38861F3C216}"/>
                </a:ext>
              </a:extLst>
            </p:cNvPr>
            <p:cNvSpPr/>
            <p:nvPr/>
          </p:nvSpPr>
          <p:spPr bwMode="auto">
            <a:xfrm>
              <a:off x="2987824" y="2722811"/>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1" name="直接箭头连接符 10">
              <a:extLst>
                <a:ext uri="{FF2B5EF4-FFF2-40B4-BE49-F238E27FC236}">
                  <a16:creationId xmlns:a16="http://schemas.microsoft.com/office/drawing/2014/main" id="{A500CD67-DB12-474D-822B-AC07C9A1D22E}"/>
                </a:ext>
              </a:extLst>
            </p:cNvPr>
            <p:cNvCxnSpPr/>
            <p:nvPr/>
          </p:nvCxnSpPr>
          <p:spPr bwMode="auto">
            <a:xfrm>
              <a:off x="2411760" y="2938835"/>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 Box 1027">
              <a:extLst>
                <a:ext uri="{FF2B5EF4-FFF2-40B4-BE49-F238E27FC236}">
                  <a16:creationId xmlns:a16="http://schemas.microsoft.com/office/drawing/2014/main" id="{4FC49A0C-5FE3-43FC-B565-2463077D2711}"/>
                </a:ext>
              </a:extLst>
            </p:cNvPr>
            <p:cNvSpPr txBox="1">
              <a:spLocks noChangeArrowheads="1"/>
            </p:cNvSpPr>
            <p:nvPr/>
          </p:nvSpPr>
          <p:spPr bwMode="auto">
            <a:xfrm>
              <a:off x="2534816" y="2586390"/>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c</a:t>
              </a:r>
              <a:endParaRPr lang="zh-CN" altLang="en-US" sz="1600" dirty="0"/>
            </a:p>
          </p:txBody>
        </p:sp>
        <p:cxnSp>
          <p:nvCxnSpPr>
            <p:cNvPr id="34" name="直接箭头连接符 33">
              <a:extLst>
                <a:ext uri="{FF2B5EF4-FFF2-40B4-BE49-F238E27FC236}">
                  <a16:creationId xmlns:a16="http://schemas.microsoft.com/office/drawing/2014/main" id="{32737FC1-2028-4E6D-8ACB-00B4B0AD16F5}"/>
                </a:ext>
              </a:extLst>
            </p:cNvPr>
            <p:cNvCxnSpPr>
              <a:cxnSpLocks/>
            </p:cNvCxnSpPr>
            <p:nvPr/>
          </p:nvCxnSpPr>
          <p:spPr bwMode="auto">
            <a:xfrm flipV="1">
              <a:off x="5436096"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35" name="直接箭头连接符 34">
            <a:extLst>
              <a:ext uri="{FF2B5EF4-FFF2-40B4-BE49-F238E27FC236}">
                <a16:creationId xmlns:a16="http://schemas.microsoft.com/office/drawing/2014/main" id="{C7A59574-DB49-4FCF-A102-D9C04AF299CE}"/>
              </a:ext>
            </a:extLst>
          </p:cNvPr>
          <p:cNvCxnSpPr>
            <a:cxnSpLocks/>
          </p:cNvCxnSpPr>
          <p:nvPr/>
        </p:nvCxnSpPr>
        <p:spPr bwMode="auto">
          <a:xfrm flipV="1">
            <a:off x="5940152"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直接箭头连接符 35">
            <a:extLst>
              <a:ext uri="{FF2B5EF4-FFF2-40B4-BE49-F238E27FC236}">
                <a16:creationId xmlns:a16="http://schemas.microsoft.com/office/drawing/2014/main" id="{727E787F-2F62-4DEE-91A0-DE1CC9D8852F}"/>
              </a:ext>
            </a:extLst>
          </p:cNvPr>
          <p:cNvCxnSpPr>
            <a:cxnSpLocks/>
          </p:cNvCxnSpPr>
          <p:nvPr/>
        </p:nvCxnSpPr>
        <p:spPr bwMode="auto">
          <a:xfrm flipV="1">
            <a:off x="6516216"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接箭头连接符 36">
            <a:extLst>
              <a:ext uri="{FF2B5EF4-FFF2-40B4-BE49-F238E27FC236}">
                <a16:creationId xmlns:a16="http://schemas.microsoft.com/office/drawing/2014/main" id="{AD3B5912-DDAC-4489-BB4C-9A15A39830AB}"/>
              </a:ext>
            </a:extLst>
          </p:cNvPr>
          <p:cNvCxnSpPr>
            <a:cxnSpLocks/>
            <a:stCxn id="44" idx="1"/>
          </p:cNvCxnSpPr>
          <p:nvPr/>
        </p:nvCxnSpPr>
        <p:spPr bwMode="auto">
          <a:xfrm flipH="1">
            <a:off x="7150408" y="3928516"/>
            <a:ext cx="413160" cy="348611"/>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38" name="Text Box 1027">
            <a:extLst>
              <a:ext uri="{FF2B5EF4-FFF2-40B4-BE49-F238E27FC236}">
                <a16:creationId xmlns:a16="http://schemas.microsoft.com/office/drawing/2014/main" id="{5F0D9C70-87FC-4EDD-A86F-BC2A35AA78D9}"/>
              </a:ext>
            </a:extLst>
          </p:cNvPr>
          <p:cNvSpPr txBox="1">
            <a:spLocks noChangeArrowheads="1"/>
          </p:cNvSpPr>
          <p:nvPr/>
        </p:nvSpPr>
        <p:spPr bwMode="auto">
          <a:xfrm>
            <a:off x="1322153" y="4033807"/>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A::-&gt;’o’B</a:t>
            </a:r>
          </a:p>
        </p:txBody>
      </p:sp>
      <p:sp>
        <p:nvSpPr>
          <p:cNvPr id="39" name="Text Box 1027">
            <a:extLst>
              <a:ext uri="{FF2B5EF4-FFF2-40B4-BE49-F238E27FC236}">
                <a16:creationId xmlns:a16="http://schemas.microsoft.com/office/drawing/2014/main" id="{6701E766-14A1-4FE5-94F0-23886BEF459F}"/>
              </a:ext>
            </a:extLst>
          </p:cNvPr>
          <p:cNvSpPr txBox="1">
            <a:spLocks noChangeArrowheads="1"/>
          </p:cNvSpPr>
          <p:nvPr/>
        </p:nvSpPr>
        <p:spPr bwMode="auto">
          <a:xfrm>
            <a:off x="1322153" y="443711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B::-&gt;’n’C</a:t>
            </a:r>
          </a:p>
        </p:txBody>
      </p:sp>
      <p:sp>
        <p:nvSpPr>
          <p:cNvPr id="40" name="Text Box 1027">
            <a:extLst>
              <a:ext uri="{FF2B5EF4-FFF2-40B4-BE49-F238E27FC236}">
                <a16:creationId xmlns:a16="http://schemas.microsoft.com/office/drawing/2014/main" id="{0E37CDBD-DB48-4D3B-956D-BD02D6657799}"/>
              </a:ext>
            </a:extLst>
          </p:cNvPr>
          <p:cNvSpPr txBox="1">
            <a:spLocks noChangeArrowheads="1"/>
          </p:cNvSpPr>
          <p:nvPr/>
        </p:nvSpPr>
        <p:spPr bwMode="auto">
          <a:xfrm>
            <a:off x="1322153" y="487148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C::-&gt;’s’D</a:t>
            </a:r>
          </a:p>
        </p:txBody>
      </p:sp>
      <p:sp>
        <p:nvSpPr>
          <p:cNvPr id="41" name="Text Box 1027">
            <a:extLst>
              <a:ext uri="{FF2B5EF4-FFF2-40B4-BE49-F238E27FC236}">
                <a16:creationId xmlns:a16="http://schemas.microsoft.com/office/drawing/2014/main" id="{55408E25-88D1-45CD-BCBE-6CD50C6A32F9}"/>
              </a:ext>
            </a:extLst>
          </p:cNvPr>
          <p:cNvSpPr txBox="1">
            <a:spLocks noChangeArrowheads="1"/>
          </p:cNvSpPr>
          <p:nvPr/>
        </p:nvSpPr>
        <p:spPr bwMode="auto">
          <a:xfrm>
            <a:off x="1322153" y="5229200"/>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D::-&gt;’t’</a:t>
            </a:r>
            <a:endParaRPr lang="zh-CN" altLang="en-US" sz="2000" dirty="0"/>
          </a:p>
        </p:txBody>
      </p:sp>
      <p:sp>
        <p:nvSpPr>
          <p:cNvPr id="44" name="Text Box 1027">
            <a:extLst>
              <a:ext uri="{FF2B5EF4-FFF2-40B4-BE49-F238E27FC236}">
                <a16:creationId xmlns:a16="http://schemas.microsoft.com/office/drawing/2014/main" id="{B298D296-C42F-4A80-A36E-C93F13F2B7D5}"/>
              </a:ext>
            </a:extLst>
          </p:cNvPr>
          <p:cNvSpPr txBox="1">
            <a:spLocks noChangeArrowheads="1"/>
          </p:cNvSpPr>
          <p:nvPr/>
        </p:nvSpPr>
        <p:spPr bwMode="auto">
          <a:xfrm>
            <a:off x="7563568" y="3497629"/>
            <a:ext cx="150682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Expect ‘t’</a:t>
            </a:r>
          </a:p>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But meet ‘e’</a:t>
            </a:r>
          </a:p>
        </p:txBody>
      </p:sp>
      <p:cxnSp>
        <p:nvCxnSpPr>
          <p:cNvPr id="45" name="直接箭头连接符 44">
            <a:extLst>
              <a:ext uri="{FF2B5EF4-FFF2-40B4-BE49-F238E27FC236}">
                <a16:creationId xmlns:a16="http://schemas.microsoft.com/office/drawing/2014/main" id="{7A36A15D-CF6C-40B4-89DC-4BFE4FADCA73}"/>
              </a:ext>
            </a:extLst>
          </p:cNvPr>
          <p:cNvCxnSpPr>
            <a:cxnSpLocks/>
          </p:cNvCxnSpPr>
          <p:nvPr/>
        </p:nvCxnSpPr>
        <p:spPr bwMode="auto">
          <a:xfrm flipH="1" flipV="1">
            <a:off x="6588224" y="3282950"/>
            <a:ext cx="975344" cy="466707"/>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46" name="Text Box 1027">
            <a:extLst>
              <a:ext uri="{FF2B5EF4-FFF2-40B4-BE49-F238E27FC236}">
                <a16:creationId xmlns:a16="http://schemas.microsoft.com/office/drawing/2014/main" id="{90D683C7-79DA-4067-9A96-D8B2113141FD}"/>
              </a:ext>
            </a:extLst>
          </p:cNvPr>
          <p:cNvSpPr txBox="1">
            <a:spLocks noChangeArrowheads="1"/>
          </p:cNvSpPr>
          <p:nvPr/>
        </p:nvSpPr>
        <p:spPr bwMode="auto">
          <a:xfrm>
            <a:off x="5939876" y="2345663"/>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736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7742329A-7281-4014-A4C5-3D4E2A7CD8C5}"/>
              </a:ext>
            </a:extLst>
          </p:cNvPr>
          <p:cNvSpPr/>
          <p:nvPr/>
        </p:nvSpPr>
        <p:spPr bwMode="auto">
          <a:xfrm>
            <a:off x="4102958" y="2612045"/>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 name="Text Box 3">
            <a:extLst>
              <a:ext uri="{FF2B5EF4-FFF2-40B4-BE49-F238E27FC236}">
                <a16:creationId xmlns:a16="http://schemas.microsoft.com/office/drawing/2014/main" id="{BA6D3984-3ED2-45B0-A8FF-F7209C7EB7EB}"/>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0AE26898-9E4E-4859-80F7-F41B90715326}"/>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分隔符：</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88358557-066B-40DF-BF22-32FFC9A39FBD}"/>
              </a:ext>
            </a:extLst>
          </p:cNvPr>
          <p:cNvSpPr txBox="1">
            <a:spLocks noChangeArrowheads="1"/>
          </p:cNvSpPr>
          <p:nvPr/>
        </p:nvSpPr>
        <p:spPr bwMode="auto">
          <a:xfrm>
            <a:off x="539552" y="1962602"/>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构造一个文法，在</a:t>
            </a:r>
            <a:r>
              <a:rPr lang="el-GR" altLang="zh-CN" sz="2400" dirty="0">
                <a:latin typeface="等线" panose="02010600030101010101" pitchFamily="2" charset="-122"/>
                <a:ea typeface="等线" panose="02010600030101010101" pitchFamily="2" charset="-122"/>
              </a:rPr>
              <a:t>Σ</a:t>
            </a:r>
            <a:r>
              <a:rPr lang="zh-CN" altLang="en-US" sz="2400" baseline="300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上识别语言 </a:t>
            </a:r>
            <a:r>
              <a:rPr lang="en-US" altLang="zh-CN" sz="2400" dirty="0">
                <a:latin typeface="等线" panose="02010600030101010101" pitchFamily="2" charset="-122"/>
                <a:ea typeface="等线" panose="02010600030101010101" pitchFamily="2" charset="-122"/>
              </a:rPr>
              <a:t>{&gt;=}</a:t>
            </a:r>
            <a:endParaRPr lang="zh-CN" altLang="en-US" sz="2400" dirty="0"/>
          </a:p>
        </p:txBody>
      </p:sp>
      <p:cxnSp>
        <p:nvCxnSpPr>
          <p:cNvPr id="13" name="直接箭头连接符 12">
            <a:extLst>
              <a:ext uri="{FF2B5EF4-FFF2-40B4-BE49-F238E27FC236}">
                <a16:creationId xmlns:a16="http://schemas.microsoft.com/office/drawing/2014/main" id="{6F923D90-49FF-42A1-ACDA-D559187472D2}"/>
              </a:ext>
            </a:extLst>
          </p:cNvPr>
          <p:cNvCxnSpPr/>
          <p:nvPr/>
        </p:nvCxnSpPr>
        <p:spPr bwMode="auto">
          <a:xfrm>
            <a:off x="3491880" y="2926979"/>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 Box 1027">
            <a:extLst>
              <a:ext uri="{FF2B5EF4-FFF2-40B4-BE49-F238E27FC236}">
                <a16:creationId xmlns:a16="http://schemas.microsoft.com/office/drawing/2014/main" id="{B02248AE-4CCC-4C39-A6EA-0C8E83731774}"/>
              </a:ext>
            </a:extLst>
          </p:cNvPr>
          <p:cNvSpPr txBox="1">
            <a:spLocks noChangeArrowheads="1"/>
          </p:cNvSpPr>
          <p:nvPr/>
        </p:nvSpPr>
        <p:spPr bwMode="auto">
          <a:xfrm>
            <a:off x="3620238" y="2600281"/>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a:t>
            </a:r>
            <a:endParaRPr lang="zh-CN" altLang="en-US" sz="1600" dirty="0"/>
          </a:p>
        </p:txBody>
      </p:sp>
      <p:sp>
        <p:nvSpPr>
          <p:cNvPr id="20" name="椭圆 19">
            <a:extLst>
              <a:ext uri="{FF2B5EF4-FFF2-40B4-BE49-F238E27FC236}">
                <a16:creationId xmlns:a16="http://schemas.microsoft.com/office/drawing/2014/main" id="{964EEF19-91AB-47FE-8A45-285AA8582F7D}"/>
              </a:ext>
            </a:extLst>
          </p:cNvPr>
          <p:cNvSpPr/>
          <p:nvPr/>
        </p:nvSpPr>
        <p:spPr bwMode="auto">
          <a:xfrm>
            <a:off x="4157494" y="2672916"/>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7" name="矩形 26">
            <a:extLst>
              <a:ext uri="{FF2B5EF4-FFF2-40B4-BE49-F238E27FC236}">
                <a16:creationId xmlns:a16="http://schemas.microsoft.com/office/drawing/2014/main" id="{2B180049-818D-4A27-9F94-2CBCFB4850C9}"/>
              </a:ext>
            </a:extLst>
          </p:cNvPr>
          <p:cNvSpPr/>
          <p:nvPr/>
        </p:nvSpPr>
        <p:spPr bwMode="auto">
          <a:xfrm>
            <a:off x="4618003"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&gt;</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A3F5F81E-B6A5-4409-B0DB-2D7E3CDA4BF1}"/>
              </a:ext>
            </a:extLst>
          </p:cNvPr>
          <p:cNvSpPr/>
          <p:nvPr/>
        </p:nvSpPr>
        <p:spPr bwMode="auto">
          <a:xfrm>
            <a:off x="5162807"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F0DD4661-45AC-4D20-BF37-9039894592BF}"/>
              </a:ext>
            </a:extLst>
          </p:cNvPr>
          <p:cNvSpPr/>
          <p:nvPr/>
        </p:nvSpPr>
        <p:spPr bwMode="auto">
          <a:xfrm>
            <a:off x="1907704" y="2710955"/>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7B3CB00-D300-4FCD-9168-154CECF97934}"/>
              </a:ext>
            </a:extLst>
          </p:cNvPr>
          <p:cNvCxnSpPr/>
          <p:nvPr/>
        </p:nvCxnSpPr>
        <p:spPr bwMode="auto">
          <a:xfrm>
            <a:off x="1331640" y="2926979"/>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 Box 1027">
            <a:extLst>
              <a:ext uri="{FF2B5EF4-FFF2-40B4-BE49-F238E27FC236}">
                <a16:creationId xmlns:a16="http://schemas.microsoft.com/office/drawing/2014/main" id="{E5B0A693-F5B9-4BE0-9287-4331619B0300}"/>
              </a:ext>
            </a:extLst>
          </p:cNvPr>
          <p:cNvSpPr txBox="1">
            <a:spLocks noChangeArrowheads="1"/>
          </p:cNvSpPr>
          <p:nvPr/>
        </p:nvSpPr>
        <p:spPr bwMode="auto">
          <a:xfrm>
            <a:off x="1259632" y="2563165"/>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2" name="直接箭头连接符 31">
            <a:extLst>
              <a:ext uri="{FF2B5EF4-FFF2-40B4-BE49-F238E27FC236}">
                <a16:creationId xmlns:a16="http://schemas.microsoft.com/office/drawing/2014/main" id="{502BA6DE-2E32-4D59-AA44-08298FA96FFA}"/>
              </a:ext>
            </a:extLst>
          </p:cNvPr>
          <p:cNvCxnSpPr>
            <a:cxnSpLocks/>
          </p:cNvCxnSpPr>
          <p:nvPr/>
        </p:nvCxnSpPr>
        <p:spPr bwMode="auto">
          <a:xfrm flipV="1">
            <a:off x="4864728"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 name="Text Box 1027">
            <a:extLst>
              <a:ext uri="{FF2B5EF4-FFF2-40B4-BE49-F238E27FC236}">
                <a16:creationId xmlns:a16="http://schemas.microsoft.com/office/drawing/2014/main" id="{C60BBE6C-1ECE-4403-A104-0EF861C0787D}"/>
              </a:ext>
            </a:extLst>
          </p:cNvPr>
          <p:cNvSpPr txBox="1">
            <a:spLocks noChangeArrowheads="1"/>
          </p:cNvSpPr>
          <p:nvPr/>
        </p:nvSpPr>
        <p:spPr bwMode="auto">
          <a:xfrm>
            <a:off x="1333743" y="3642990"/>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G(Z):   	Z::-&gt;’&gt;’A</a:t>
            </a:r>
          </a:p>
        </p:txBody>
      </p:sp>
      <p:sp>
        <p:nvSpPr>
          <p:cNvPr id="10" name="椭圆 9">
            <a:extLst>
              <a:ext uri="{FF2B5EF4-FFF2-40B4-BE49-F238E27FC236}">
                <a16:creationId xmlns:a16="http://schemas.microsoft.com/office/drawing/2014/main" id="{CDDA37A5-71AD-4EA7-AB42-B38861F3C216}"/>
              </a:ext>
            </a:extLst>
          </p:cNvPr>
          <p:cNvSpPr/>
          <p:nvPr/>
        </p:nvSpPr>
        <p:spPr bwMode="auto">
          <a:xfrm>
            <a:off x="2987824" y="2722811"/>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1" name="直接箭头连接符 10">
            <a:extLst>
              <a:ext uri="{FF2B5EF4-FFF2-40B4-BE49-F238E27FC236}">
                <a16:creationId xmlns:a16="http://schemas.microsoft.com/office/drawing/2014/main" id="{A500CD67-DB12-474D-822B-AC07C9A1D22E}"/>
              </a:ext>
            </a:extLst>
          </p:cNvPr>
          <p:cNvCxnSpPr/>
          <p:nvPr/>
        </p:nvCxnSpPr>
        <p:spPr bwMode="auto">
          <a:xfrm>
            <a:off x="2411760" y="2938835"/>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 Box 1027">
            <a:extLst>
              <a:ext uri="{FF2B5EF4-FFF2-40B4-BE49-F238E27FC236}">
                <a16:creationId xmlns:a16="http://schemas.microsoft.com/office/drawing/2014/main" id="{4FC49A0C-5FE3-43FC-B565-2463077D2711}"/>
              </a:ext>
            </a:extLst>
          </p:cNvPr>
          <p:cNvSpPr txBox="1">
            <a:spLocks noChangeArrowheads="1"/>
          </p:cNvSpPr>
          <p:nvPr/>
        </p:nvSpPr>
        <p:spPr bwMode="auto">
          <a:xfrm>
            <a:off x="2534816" y="2586390"/>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&gt;</a:t>
            </a:r>
            <a:endParaRPr lang="zh-CN" altLang="en-US" sz="1600" dirty="0"/>
          </a:p>
        </p:txBody>
      </p:sp>
      <p:cxnSp>
        <p:nvCxnSpPr>
          <p:cNvPr id="34" name="直接箭头连接符 33">
            <a:extLst>
              <a:ext uri="{FF2B5EF4-FFF2-40B4-BE49-F238E27FC236}">
                <a16:creationId xmlns:a16="http://schemas.microsoft.com/office/drawing/2014/main" id="{32737FC1-2028-4E6D-8ACB-00B4B0AD16F5}"/>
              </a:ext>
            </a:extLst>
          </p:cNvPr>
          <p:cNvCxnSpPr>
            <a:cxnSpLocks/>
          </p:cNvCxnSpPr>
          <p:nvPr/>
        </p:nvCxnSpPr>
        <p:spPr bwMode="auto">
          <a:xfrm flipV="1">
            <a:off x="5436096"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8" name="Text Box 1027">
            <a:extLst>
              <a:ext uri="{FF2B5EF4-FFF2-40B4-BE49-F238E27FC236}">
                <a16:creationId xmlns:a16="http://schemas.microsoft.com/office/drawing/2014/main" id="{5F0D9C70-87FC-4EDD-A86F-BC2A35AA78D9}"/>
              </a:ext>
            </a:extLst>
          </p:cNvPr>
          <p:cNvSpPr txBox="1">
            <a:spLocks noChangeArrowheads="1"/>
          </p:cNvSpPr>
          <p:nvPr/>
        </p:nvSpPr>
        <p:spPr bwMode="auto">
          <a:xfrm>
            <a:off x="1322153" y="4033807"/>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A::-&gt;’=‘</a:t>
            </a:r>
          </a:p>
        </p:txBody>
      </p:sp>
      <p:sp>
        <p:nvSpPr>
          <p:cNvPr id="44" name="Text Box 1027">
            <a:extLst>
              <a:ext uri="{FF2B5EF4-FFF2-40B4-BE49-F238E27FC236}">
                <a16:creationId xmlns:a16="http://schemas.microsoft.com/office/drawing/2014/main" id="{EBFC3570-F2D6-4A54-8F9B-FC195D813181}"/>
              </a:ext>
            </a:extLst>
          </p:cNvPr>
          <p:cNvSpPr txBox="1">
            <a:spLocks noChangeArrowheads="1"/>
          </p:cNvSpPr>
          <p:nvPr/>
        </p:nvSpPr>
        <p:spPr bwMode="auto">
          <a:xfrm>
            <a:off x="3957122" y="3266397"/>
            <a:ext cx="13217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接受句子</a:t>
            </a:r>
            <a:endParaRPr lang="en-US" altLang="zh-CN" sz="16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5055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7742329A-7281-4014-A4C5-3D4E2A7CD8C5}"/>
              </a:ext>
            </a:extLst>
          </p:cNvPr>
          <p:cNvSpPr/>
          <p:nvPr/>
        </p:nvSpPr>
        <p:spPr bwMode="auto">
          <a:xfrm>
            <a:off x="2996663" y="2631632"/>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 name="Text Box 3">
            <a:extLst>
              <a:ext uri="{FF2B5EF4-FFF2-40B4-BE49-F238E27FC236}">
                <a16:creationId xmlns:a16="http://schemas.microsoft.com/office/drawing/2014/main" id="{BA6D3984-3ED2-45B0-A8FF-F7209C7EB7EB}"/>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0AE26898-9E4E-4859-80F7-F41B90715326}"/>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常量：</a:t>
            </a:r>
            <a:r>
              <a:rPr lang="zh-CN" altLang="en-US" sz="2800" b="1" dirty="0">
                <a:ea typeface="楷体_GB2312" pitchFamily="49" charset="-122"/>
              </a:rPr>
              <a:t> （以</a:t>
            </a:r>
            <a:r>
              <a:rPr lang="en-US" altLang="zh-CN" sz="2800" b="1" dirty="0">
                <a:ea typeface="楷体_GB2312" pitchFamily="49" charset="-122"/>
              </a:rPr>
              <a:t>PL0</a:t>
            </a:r>
            <a:r>
              <a:rPr lang="zh-CN" altLang="en-US" sz="2800" b="1" dirty="0">
                <a:ea typeface="楷体_GB2312" pitchFamily="49" charset="-122"/>
              </a:rPr>
              <a:t>文法为例，</a:t>
            </a:r>
            <a:r>
              <a:rPr lang="en-US" altLang="zh-CN" sz="2800" b="1" dirty="0">
                <a:ea typeface="楷体_GB2312" pitchFamily="49" charset="-122"/>
              </a:rPr>
              <a:t>p399</a:t>
            </a:r>
            <a:r>
              <a:rPr lang="zh-CN" altLang="en-US" sz="2800" b="1" dirty="0">
                <a:ea typeface="楷体_GB2312" pitchFamily="49" charset="-122"/>
              </a:rPr>
              <a:t>，无符号整数）</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88358557-066B-40DF-BF22-32FFC9A39FBD}"/>
              </a:ext>
            </a:extLst>
          </p:cNvPr>
          <p:cNvSpPr txBox="1">
            <a:spLocks noChangeArrowheads="1"/>
          </p:cNvSpPr>
          <p:nvPr/>
        </p:nvSpPr>
        <p:spPr bwMode="auto">
          <a:xfrm>
            <a:off x="539552" y="1962602"/>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构造一个文法，在</a:t>
            </a:r>
            <a:r>
              <a:rPr lang="el-GR" altLang="zh-CN" sz="2400" dirty="0">
                <a:latin typeface="等线" panose="02010600030101010101" pitchFamily="2" charset="-122"/>
                <a:ea typeface="等线" panose="02010600030101010101" pitchFamily="2" charset="-122"/>
              </a:rPr>
              <a:t>Σ</a:t>
            </a:r>
            <a:r>
              <a:rPr lang="zh-CN" altLang="en-US" sz="2400" baseline="300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上识别语言 </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x|x</a:t>
            </a:r>
            <a:r>
              <a:rPr lang="zh-CN" altLang="en-US" sz="2400" dirty="0">
                <a:latin typeface="等线" panose="02010600030101010101" pitchFamily="2" charset="-122"/>
                <a:ea typeface="等线" panose="02010600030101010101" pitchFamily="2" charset="-122"/>
              </a:rPr>
              <a:t>是无符号整数</a:t>
            </a:r>
            <a:r>
              <a:rPr lang="en-US" altLang="zh-CN" sz="2400" dirty="0">
                <a:latin typeface="等线" panose="02010600030101010101" pitchFamily="2" charset="-122"/>
                <a:ea typeface="等线" panose="02010600030101010101" pitchFamily="2" charset="-122"/>
              </a:rPr>
              <a:t>}</a:t>
            </a:r>
            <a:endParaRPr lang="zh-CN" altLang="en-US" sz="2400" dirty="0"/>
          </a:p>
        </p:txBody>
      </p:sp>
      <p:sp>
        <p:nvSpPr>
          <p:cNvPr id="20" name="椭圆 19">
            <a:extLst>
              <a:ext uri="{FF2B5EF4-FFF2-40B4-BE49-F238E27FC236}">
                <a16:creationId xmlns:a16="http://schemas.microsoft.com/office/drawing/2014/main" id="{964EEF19-91AB-47FE-8A45-285AA8582F7D}"/>
              </a:ext>
            </a:extLst>
          </p:cNvPr>
          <p:cNvSpPr/>
          <p:nvPr/>
        </p:nvSpPr>
        <p:spPr bwMode="auto">
          <a:xfrm>
            <a:off x="3051199" y="2692503"/>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7" name="矩形 26">
            <a:extLst>
              <a:ext uri="{FF2B5EF4-FFF2-40B4-BE49-F238E27FC236}">
                <a16:creationId xmlns:a16="http://schemas.microsoft.com/office/drawing/2014/main" id="{2B180049-818D-4A27-9F94-2CBCFB4850C9}"/>
              </a:ext>
            </a:extLst>
          </p:cNvPr>
          <p:cNvSpPr/>
          <p:nvPr/>
        </p:nvSpPr>
        <p:spPr bwMode="auto">
          <a:xfrm>
            <a:off x="4618003"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2</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A3F5F81E-B6A5-4409-B0DB-2D7E3CDA4BF1}"/>
              </a:ext>
            </a:extLst>
          </p:cNvPr>
          <p:cNvSpPr/>
          <p:nvPr/>
        </p:nvSpPr>
        <p:spPr bwMode="auto">
          <a:xfrm>
            <a:off x="5162807"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9" name="矩形 28">
            <a:extLst>
              <a:ext uri="{FF2B5EF4-FFF2-40B4-BE49-F238E27FC236}">
                <a16:creationId xmlns:a16="http://schemas.microsoft.com/office/drawing/2014/main" id="{14337489-8679-45BF-AD5A-678140393FDF}"/>
              </a:ext>
            </a:extLst>
          </p:cNvPr>
          <p:cNvSpPr/>
          <p:nvPr/>
        </p:nvSpPr>
        <p:spPr bwMode="auto">
          <a:xfrm>
            <a:off x="5707611"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0" name="矩形 29">
            <a:extLst>
              <a:ext uri="{FF2B5EF4-FFF2-40B4-BE49-F238E27FC236}">
                <a16:creationId xmlns:a16="http://schemas.microsoft.com/office/drawing/2014/main" id="{212F4E07-61F3-4DD1-9790-1165B1344822}"/>
              </a:ext>
            </a:extLst>
          </p:cNvPr>
          <p:cNvSpPr/>
          <p:nvPr/>
        </p:nvSpPr>
        <p:spPr bwMode="auto">
          <a:xfrm>
            <a:off x="6252415" y="4293096"/>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9</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F0DD4661-45AC-4D20-BF37-9039894592BF}"/>
              </a:ext>
            </a:extLst>
          </p:cNvPr>
          <p:cNvSpPr/>
          <p:nvPr/>
        </p:nvSpPr>
        <p:spPr bwMode="auto">
          <a:xfrm>
            <a:off x="1907704" y="2710955"/>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7B3CB00-D300-4FCD-9168-154CECF97934}"/>
              </a:ext>
            </a:extLst>
          </p:cNvPr>
          <p:cNvCxnSpPr/>
          <p:nvPr/>
        </p:nvCxnSpPr>
        <p:spPr bwMode="auto">
          <a:xfrm>
            <a:off x="1331640" y="2926979"/>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 Box 1027">
            <a:extLst>
              <a:ext uri="{FF2B5EF4-FFF2-40B4-BE49-F238E27FC236}">
                <a16:creationId xmlns:a16="http://schemas.microsoft.com/office/drawing/2014/main" id="{E5B0A693-F5B9-4BE0-9287-4331619B0300}"/>
              </a:ext>
            </a:extLst>
          </p:cNvPr>
          <p:cNvSpPr txBox="1">
            <a:spLocks noChangeArrowheads="1"/>
          </p:cNvSpPr>
          <p:nvPr/>
        </p:nvSpPr>
        <p:spPr bwMode="auto">
          <a:xfrm>
            <a:off x="1259632" y="2563165"/>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2" name="直接箭头连接符 31">
            <a:extLst>
              <a:ext uri="{FF2B5EF4-FFF2-40B4-BE49-F238E27FC236}">
                <a16:creationId xmlns:a16="http://schemas.microsoft.com/office/drawing/2014/main" id="{502BA6DE-2E32-4D59-AA44-08298FA96FFA}"/>
              </a:ext>
            </a:extLst>
          </p:cNvPr>
          <p:cNvCxnSpPr>
            <a:cxnSpLocks/>
          </p:cNvCxnSpPr>
          <p:nvPr/>
        </p:nvCxnSpPr>
        <p:spPr bwMode="auto">
          <a:xfrm flipV="1">
            <a:off x="4864728"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500CD67-DB12-474D-822B-AC07C9A1D22E}"/>
              </a:ext>
            </a:extLst>
          </p:cNvPr>
          <p:cNvCxnSpPr/>
          <p:nvPr/>
        </p:nvCxnSpPr>
        <p:spPr bwMode="auto">
          <a:xfrm>
            <a:off x="2411760" y="2938835"/>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 Box 1027">
            <a:extLst>
              <a:ext uri="{FF2B5EF4-FFF2-40B4-BE49-F238E27FC236}">
                <a16:creationId xmlns:a16="http://schemas.microsoft.com/office/drawing/2014/main" id="{4FC49A0C-5FE3-43FC-B565-2463077D2711}"/>
              </a:ext>
            </a:extLst>
          </p:cNvPr>
          <p:cNvSpPr txBox="1">
            <a:spLocks noChangeArrowheads="1"/>
          </p:cNvSpPr>
          <p:nvPr/>
        </p:nvSpPr>
        <p:spPr bwMode="auto">
          <a:xfrm>
            <a:off x="2411760" y="2586390"/>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endParaRPr lang="zh-CN" altLang="en-US" sz="1600" dirty="0"/>
          </a:p>
        </p:txBody>
      </p:sp>
      <p:cxnSp>
        <p:nvCxnSpPr>
          <p:cNvPr id="34" name="直接箭头连接符 33">
            <a:extLst>
              <a:ext uri="{FF2B5EF4-FFF2-40B4-BE49-F238E27FC236}">
                <a16:creationId xmlns:a16="http://schemas.microsoft.com/office/drawing/2014/main" id="{32737FC1-2028-4E6D-8ACB-00B4B0AD16F5}"/>
              </a:ext>
            </a:extLst>
          </p:cNvPr>
          <p:cNvCxnSpPr>
            <a:cxnSpLocks/>
          </p:cNvCxnSpPr>
          <p:nvPr/>
        </p:nvCxnSpPr>
        <p:spPr bwMode="auto">
          <a:xfrm flipV="1">
            <a:off x="5436096"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C7A59574-DB49-4FCF-A102-D9C04AF299CE}"/>
              </a:ext>
            </a:extLst>
          </p:cNvPr>
          <p:cNvCxnSpPr>
            <a:cxnSpLocks/>
          </p:cNvCxnSpPr>
          <p:nvPr/>
        </p:nvCxnSpPr>
        <p:spPr bwMode="auto">
          <a:xfrm flipV="1">
            <a:off x="5940152"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直接箭头连接符 35">
            <a:extLst>
              <a:ext uri="{FF2B5EF4-FFF2-40B4-BE49-F238E27FC236}">
                <a16:creationId xmlns:a16="http://schemas.microsoft.com/office/drawing/2014/main" id="{727E787F-2F62-4DEE-91A0-DE1CC9D8852F}"/>
              </a:ext>
            </a:extLst>
          </p:cNvPr>
          <p:cNvCxnSpPr>
            <a:cxnSpLocks/>
          </p:cNvCxnSpPr>
          <p:nvPr/>
        </p:nvCxnSpPr>
        <p:spPr bwMode="auto">
          <a:xfrm flipV="1">
            <a:off x="6516216" y="4797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4" name="Text Box 1027">
            <a:extLst>
              <a:ext uri="{FF2B5EF4-FFF2-40B4-BE49-F238E27FC236}">
                <a16:creationId xmlns:a16="http://schemas.microsoft.com/office/drawing/2014/main" id="{918E957F-AA37-4259-819E-F3654C25CAEB}"/>
              </a:ext>
            </a:extLst>
          </p:cNvPr>
          <p:cNvSpPr txBox="1">
            <a:spLocks noChangeArrowheads="1"/>
          </p:cNvSpPr>
          <p:nvPr/>
        </p:nvSpPr>
        <p:spPr bwMode="auto">
          <a:xfrm>
            <a:off x="2818191" y="3306470"/>
            <a:ext cx="13217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43" name="Text Box 1027">
            <a:extLst>
              <a:ext uri="{FF2B5EF4-FFF2-40B4-BE49-F238E27FC236}">
                <a16:creationId xmlns:a16="http://schemas.microsoft.com/office/drawing/2014/main" id="{DD7FC26F-1857-4ADF-8419-E94C163129EC}"/>
              </a:ext>
            </a:extLst>
          </p:cNvPr>
          <p:cNvSpPr txBox="1">
            <a:spLocks noChangeArrowheads="1"/>
          </p:cNvSpPr>
          <p:nvPr/>
        </p:nvSpPr>
        <p:spPr bwMode="auto">
          <a:xfrm>
            <a:off x="683568" y="3642990"/>
            <a:ext cx="41785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G(&lt;</a:t>
            </a:r>
            <a:r>
              <a:rPr lang="zh-CN" altLang="en-US" sz="2000" dirty="0">
                <a:latin typeface="等线" panose="02010600030101010101" pitchFamily="2" charset="-122"/>
                <a:ea typeface="等线" panose="02010600030101010101" pitchFamily="2" charset="-122"/>
              </a:rPr>
              <a:t>无</a:t>
            </a:r>
            <a:r>
              <a:rPr lang="en-US" altLang="zh-CN" sz="2000" dirty="0">
                <a:latin typeface="等线" panose="02010600030101010101" pitchFamily="2" charset="-122"/>
                <a:ea typeface="等线" panose="02010600030101010101" pitchFamily="2" charset="-122"/>
              </a:rPr>
              <a:t>&gt;):</a:t>
            </a:r>
          </a:p>
        </p:txBody>
      </p:sp>
      <p:sp>
        <p:nvSpPr>
          <p:cNvPr id="45" name="Text Box 1027">
            <a:extLst>
              <a:ext uri="{FF2B5EF4-FFF2-40B4-BE49-F238E27FC236}">
                <a16:creationId xmlns:a16="http://schemas.microsoft.com/office/drawing/2014/main" id="{5A2D7EAF-997D-4F24-B82C-3291D3B188E5}"/>
              </a:ext>
            </a:extLst>
          </p:cNvPr>
          <p:cNvSpPr txBox="1">
            <a:spLocks noChangeArrowheads="1"/>
          </p:cNvSpPr>
          <p:nvPr/>
        </p:nvSpPr>
        <p:spPr bwMode="auto">
          <a:xfrm>
            <a:off x="1322152" y="4033807"/>
            <a:ext cx="41216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无</a:t>
            </a:r>
            <a:r>
              <a:rPr lang="en-US" altLang="zh-CN" sz="2000" dirty="0">
                <a:latin typeface="等线" panose="02010600030101010101" pitchFamily="2" charset="-122"/>
                <a:ea typeface="等线" panose="02010600030101010101" pitchFamily="2" charset="-122"/>
              </a:rPr>
              <a:t>&gt;::-&gt;&lt;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a:t>
            </a:r>
          </a:p>
        </p:txBody>
      </p:sp>
      <p:sp>
        <p:nvSpPr>
          <p:cNvPr id="46" name="Text Box 1027">
            <a:extLst>
              <a:ext uri="{FF2B5EF4-FFF2-40B4-BE49-F238E27FC236}">
                <a16:creationId xmlns:a16="http://schemas.microsoft.com/office/drawing/2014/main" id="{2C8064A1-2A46-42A7-B110-5A6CBA508AB7}"/>
              </a:ext>
            </a:extLst>
          </p:cNvPr>
          <p:cNvSpPr txBox="1">
            <a:spLocks noChangeArrowheads="1"/>
          </p:cNvSpPr>
          <p:nvPr/>
        </p:nvSpPr>
        <p:spPr bwMode="auto">
          <a:xfrm>
            <a:off x="1322153" y="443711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&gt;::-&gt;’0’|’1’|…|’8’|’9’</a:t>
            </a:r>
          </a:p>
        </p:txBody>
      </p:sp>
      <p:sp>
        <p:nvSpPr>
          <p:cNvPr id="47" name="Text Box 1027">
            <a:extLst>
              <a:ext uri="{FF2B5EF4-FFF2-40B4-BE49-F238E27FC236}">
                <a16:creationId xmlns:a16="http://schemas.microsoft.com/office/drawing/2014/main" id="{83801DD6-30EB-4894-8F26-B25BFF779563}"/>
              </a:ext>
            </a:extLst>
          </p:cNvPr>
          <p:cNvSpPr txBox="1">
            <a:spLocks noChangeArrowheads="1"/>
          </p:cNvSpPr>
          <p:nvPr/>
        </p:nvSpPr>
        <p:spPr bwMode="auto">
          <a:xfrm>
            <a:off x="562276" y="5355770"/>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识别 </a:t>
            </a:r>
            <a:r>
              <a:rPr lang="en-US" altLang="zh-CN" sz="2400" dirty="0">
                <a:latin typeface="等线" panose="02010600030101010101" pitchFamily="2" charset="-122"/>
                <a:ea typeface="等线" panose="02010600030101010101" pitchFamily="2" charset="-122"/>
              </a:rPr>
              <a:t>‘2019’</a:t>
            </a:r>
            <a:endParaRPr lang="zh-CN" altLang="en-US" sz="2400" dirty="0"/>
          </a:p>
        </p:txBody>
      </p:sp>
      <p:sp>
        <p:nvSpPr>
          <p:cNvPr id="49" name="任意多边形: 形状 48">
            <a:extLst>
              <a:ext uri="{FF2B5EF4-FFF2-40B4-BE49-F238E27FC236}">
                <a16:creationId xmlns:a16="http://schemas.microsoft.com/office/drawing/2014/main" id="{291DCF6A-C93E-4EA6-B228-AE5C5FA08E1B}"/>
              </a:ext>
            </a:extLst>
          </p:cNvPr>
          <p:cNvSpPr/>
          <p:nvPr/>
        </p:nvSpPr>
        <p:spPr bwMode="auto">
          <a:xfrm>
            <a:off x="3601184" y="2669717"/>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50" name="Text Box 1027">
            <a:extLst>
              <a:ext uri="{FF2B5EF4-FFF2-40B4-BE49-F238E27FC236}">
                <a16:creationId xmlns:a16="http://schemas.microsoft.com/office/drawing/2014/main" id="{311A338D-9942-46EC-8907-0AD297B8A396}"/>
              </a:ext>
            </a:extLst>
          </p:cNvPr>
          <p:cNvSpPr txBox="1">
            <a:spLocks noChangeArrowheads="1"/>
          </p:cNvSpPr>
          <p:nvPr/>
        </p:nvSpPr>
        <p:spPr bwMode="auto">
          <a:xfrm>
            <a:off x="4355976" y="2708920"/>
            <a:ext cx="7540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p>
        </p:txBody>
      </p:sp>
      <p:sp>
        <p:nvSpPr>
          <p:cNvPr id="51" name="Text Box 1027">
            <a:extLst>
              <a:ext uri="{FF2B5EF4-FFF2-40B4-BE49-F238E27FC236}">
                <a16:creationId xmlns:a16="http://schemas.microsoft.com/office/drawing/2014/main" id="{04DC19A6-F2E7-4F62-923B-D640B546470F}"/>
              </a:ext>
            </a:extLst>
          </p:cNvPr>
          <p:cNvSpPr txBox="1">
            <a:spLocks noChangeArrowheads="1"/>
          </p:cNvSpPr>
          <p:nvPr/>
        </p:nvSpPr>
        <p:spPr bwMode="auto">
          <a:xfrm>
            <a:off x="2457208" y="2954024"/>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‘2’</a:t>
            </a:r>
            <a:endParaRPr lang="zh-CN" altLang="en-US" sz="1600" dirty="0"/>
          </a:p>
        </p:txBody>
      </p:sp>
      <p:sp>
        <p:nvSpPr>
          <p:cNvPr id="52" name="Text Box 1027">
            <a:extLst>
              <a:ext uri="{FF2B5EF4-FFF2-40B4-BE49-F238E27FC236}">
                <a16:creationId xmlns:a16="http://schemas.microsoft.com/office/drawing/2014/main" id="{1D9B05EB-ABB3-4CCC-B52E-601618A63EA0}"/>
              </a:ext>
            </a:extLst>
          </p:cNvPr>
          <p:cNvSpPr txBox="1">
            <a:spLocks noChangeArrowheads="1"/>
          </p:cNvSpPr>
          <p:nvPr/>
        </p:nvSpPr>
        <p:spPr bwMode="auto">
          <a:xfrm>
            <a:off x="4501636" y="2968194"/>
            <a:ext cx="18705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‘0’  ‘1’  ‘9’</a:t>
            </a:r>
            <a:endParaRPr lang="zh-CN" altLang="en-US" sz="1600" dirty="0"/>
          </a:p>
        </p:txBody>
      </p:sp>
    </p:spTree>
    <p:extLst>
      <p:ext uri="{BB962C8B-B14F-4D97-AF65-F5344CB8AC3E}">
        <p14:creationId xmlns:p14="http://schemas.microsoft.com/office/powerpoint/2010/main" val="158997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BA6D3984-3ED2-45B0-A8FF-F7209C7EB7EB}"/>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0AE26898-9E4E-4859-80F7-F41B90715326}"/>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标识符：（以</a:t>
            </a:r>
            <a:r>
              <a:rPr lang="en-US" altLang="zh-CN" b="1" dirty="0">
                <a:ea typeface="楷体_GB2312" pitchFamily="49" charset="-122"/>
              </a:rPr>
              <a:t>PL0</a:t>
            </a:r>
            <a:r>
              <a:rPr lang="zh-CN" altLang="en-US" b="1" dirty="0">
                <a:ea typeface="楷体_GB2312" pitchFamily="49" charset="-122"/>
              </a:rPr>
              <a:t>文法为例，</a:t>
            </a:r>
            <a:r>
              <a:rPr lang="en-US" altLang="zh-CN" b="1" dirty="0">
                <a:ea typeface="楷体_GB2312" pitchFamily="49" charset="-122"/>
              </a:rPr>
              <a:t>p399</a:t>
            </a:r>
            <a:r>
              <a:rPr lang="zh-CN" altLang="en-US" b="1" dirty="0">
                <a:ea typeface="楷体_GB2312" pitchFamily="49" charset="-122"/>
              </a:rPr>
              <a:t>）</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88358557-066B-40DF-BF22-32FFC9A39FBD}"/>
              </a:ext>
            </a:extLst>
          </p:cNvPr>
          <p:cNvSpPr txBox="1">
            <a:spLocks noChangeArrowheads="1"/>
          </p:cNvSpPr>
          <p:nvPr/>
        </p:nvSpPr>
        <p:spPr bwMode="auto">
          <a:xfrm>
            <a:off x="539552" y="1962602"/>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构造一个文法，在</a:t>
            </a:r>
            <a:r>
              <a:rPr lang="el-GR" altLang="zh-CN" sz="2400" dirty="0">
                <a:latin typeface="等线" panose="02010600030101010101" pitchFamily="2" charset="-122"/>
                <a:ea typeface="等线" panose="02010600030101010101" pitchFamily="2" charset="-122"/>
              </a:rPr>
              <a:t>Σ</a:t>
            </a:r>
            <a:r>
              <a:rPr lang="zh-CN" altLang="en-US" sz="2400" baseline="300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上识别语言 </a:t>
            </a:r>
            <a:r>
              <a:rPr lang="en-US" altLang="zh-CN" sz="2400" dirty="0">
                <a:latin typeface="等线" panose="02010600030101010101" pitchFamily="2" charset="-122"/>
                <a:ea typeface="等线" panose="02010600030101010101" pitchFamily="2" charset="-122"/>
              </a:rPr>
              <a:t>{</a:t>
            </a:r>
            <a:r>
              <a:rPr lang="en-US" altLang="zh-CN" sz="2400" dirty="0" err="1">
                <a:latin typeface="等线" panose="02010600030101010101" pitchFamily="2" charset="-122"/>
                <a:ea typeface="等线" panose="02010600030101010101" pitchFamily="2" charset="-122"/>
              </a:rPr>
              <a:t>x|x</a:t>
            </a:r>
            <a:r>
              <a:rPr lang="zh-CN" altLang="en-US" sz="2400" dirty="0">
                <a:latin typeface="等线" panose="02010600030101010101" pitchFamily="2" charset="-122"/>
                <a:ea typeface="等线" panose="02010600030101010101" pitchFamily="2" charset="-122"/>
              </a:rPr>
              <a:t>是合法标识符</a:t>
            </a:r>
            <a:r>
              <a:rPr lang="en-US" altLang="zh-CN" sz="2400" dirty="0">
                <a:latin typeface="等线" panose="02010600030101010101" pitchFamily="2" charset="-122"/>
                <a:ea typeface="等线" panose="02010600030101010101" pitchFamily="2" charset="-122"/>
              </a:rPr>
              <a:t>}</a:t>
            </a:r>
            <a:endParaRPr lang="zh-CN" altLang="en-US" sz="2400" dirty="0"/>
          </a:p>
        </p:txBody>
      </p:sp>
      <p:sp>
        <p:nvSpPr>
          <p:cNvPr id="27" name="矩形 26">
            <a:extLst>
              <a:ext uri="{FF2B5EF4-FFF2-40B4-BE49-F238E27FC236}">
                <a16:creationId xmlns:a16="http://schemas.microsoft.com/office/drawing/2014/main" id="{2B180049-818D-4A27-9F94-2CBCFB4850C9}"/>
              </a:ext>
            </a:extLst>
          </p:cNvPr>
          <p:cNvSpPr/>
          <p:nvPr/>
        </p:nvSpPr>
        <p:spPr bwMode="auto">
          <a:xfrm>
            <a:off x="5461101" y="4543213"/>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x</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A3F5F81E-B6A5-4409-B0DB-2D7E3CDA4BF1}"/>
              </a:ext>
            </a:extLst>
          </p:cNvPr>
          <p:cNvSpPr/>
          <p:nvPr/>
        </p:nvSpPr>
        <p:spPr bwMode="auto">
          <a:xfrm>
            <a:off x="6005905" y="4543213"/>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F0DD4661-45AC-4D20-BF37-9039894592BF}"/>
              </a:ext>
            </a:extLst>
          </p:cNvPr>
          <p:cNvSpPr/>
          <p:nvPr/>
        </p:nvSpPr>
        <p:spPr bwMode="auto">
          <a:xfrm>
            <a:off x="1907704" y="2710955"/>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7B3CB00-D300-4FCD-9168-154CECF97934}"/>
              </a:ext>
            </a:extLst>
          </p:cNvPr>
          <p:cNvCxnSpPr/>
          <p:nvPr/>
        </p:nvCxnSpPr>
        <p:spPr bwMode="auto">
          <a:xfrm>
            <a:off x="1331640" y="2926979"/>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 Box 1027">
            <a:extLst>
              <a:ext uri="{FF2B5EF4-FFF2-40B4-BE49-F238E27FC236}">
                <a16:creationId xmlns:a16="http://schemas.microsoft.com/office/drawing/2014/main" id="{E5B0A693-F5B9-4BE0-9287-4331619B0300}"/>
              </a:ext>
            </a:extLst>
          </p:cNvPr>
          <p:cNvSpPr txBox="1">
            <a:spLocks noChangeArrowheads="1"/>
          </p:cNvSpPr>
          <p:nvPr/>
        </p:nvSpPr>
        <p:spPr bwMode="auto">
          <a:xfrm>
            <a:off x="1259632" y="2563165"/>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2" name="直接箭头连接符 31">
            <a:extLst>
              <a:ext uri="{FF2B5EF4-FFF2-40B4-BE49-F238E27FC236}">
                <a16:creationId xmlns:a16="http://schemas.microsoft.com/office/drawing/2014/main" id="{502BA6DE-2E32-4D59-AA44-08298FA96FFA}"/>
              </a:ext>
            </a:extLst>
          </p:cNvPr>
          <p:cNvCxnSpPr>
            <a:cxnSpLocks/>
          </p:cNvCxnSpPr>
          <p:nvPr/>
        </p:nvCxnSpPr>
        <p:spPr bwMode="auto">
          <a:xfrm flipV="1">
            <a:off x="5707826" y="5047269"/>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 name="Text Box 1027">
            <a:extLst>
              <a:ext uri="{FF2B5EF4-FFF2-40B4-BE49-F238E27FC236}">
                <a16:creationId xmlns:a16="http://schemas.microsoft.com/office/drawing/2014/main" id="{C60BBE6C-1ECE-4403-A104-0EF861C0787D}"/>
              </a:ext>
            </a:extLst>
          </p:cNvPr>
          <p:cNvSpPr txBox="1">
            <a:spLocks noChangeArrowheads="1"/>
          </p:cNvSpPr>
          <p:nvPr/>
        </p:nvSpPr>
        <p:spPr bwMode="auto">
          <a:xfrm>
            <a:off x="683568" y="3642990"/>
            <a:ext cx="41785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G(&lt;</a:t>
            </a:r>
            <a:r>
              <a:rPr lang="zh-CN" altLang="en-US" sz="2000" dirty="0">
                <a:latin typeface="等线" panose="02010600030101010101" pitchFamily="2" charset="-122"/>
                <a:ea typeface="等线" panose="02010600030101010101" pitchFamily="2" charset="-122"/>
              </a:rPr>
              <a:t>标识符</a:t>
            </a:r>
            <a:r>
              <a:rPr lang="en-US" altLang="zh-CN" sz="2000" dirty="0">
                <a:latin typeface="等线" panose="02010600030101010101" pitchFamily="2" charset="-122"/>
                <a:ea typeface="等线" panose="02010600030101010101" pitchFamily="2" charset="-122"/>
              </a:rPr>
              <a:t>&gt;):</a:t>
            </a:r>
          </a:p>
        </p:txBody>
      </p:sp>
      <p:cxnSp>
        <p:nvCxnSpPr>
          <p:cNvPr id="11" name="直接箭头连接符 10">
            <a:extLst>
              <a:ext uri="{FF2B5EF4-FFF2-40B4-BE49-F238E27FC236}">
                <a16:creationId xmlns:a16="http://schemas.microsoft.com/office/drawing/2014/main" id="{A500CD67-DB12-474D-822B-AC07C9A1D22E}"/>
              </a:ext>
            </a:extLst>
          </p:cNvPr>
          <p:cNvCxnSpPr/>
          <p:nvPr/>
        </p:nvCxnSpPr>
        <p:spPr bwMode="auto">
          <a:xfrm>
            <a:off x="2411760" y="2938835"/>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 Box 1027">
            <a:extLst>
              <a:ext uri="{FF2B5EF4-FFF2-40B4-BE49-F238E27FC236}">
                <a16:creationId xmlns:a16="http://schemas.microsoft.com/office/drawing/2014/main" id="{4FC49A0C-5FE3-43FC-B565-2463077D2711}"/>
              </a:ext>
            </a:extLst>
          </p:cNvPr>
          <p:cNvSpPr txBox="1">
            <a:spLocks noChangeArrowheads="1"/>
          </p:cNvSpPr>
          <p:nvPr/>
        </p:nvSpPr>
        <p:spPr bwMode="auto">
          <a:xfrm>
            <a:off x="2295498" y="2359990"/>
            <a:ext cx="7540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endParaRPr lang="zh-CN" altLang="en-US" sz="1600" dirty="0"/>
          </a:p>
        </p:txBody>
      </p:sp>
      <p:sp>
        <p:nvSpPr>
          <p:cNvPr id="38" name="Text Box 1027">
            <a:extLst>
              <a:ext uri="{FF2B5EF4-FFF2-40B4-BE49-F238E27FC236}">
                <a16:creationId xmlns:a16="http://schemas.microsoft.com/office/drawing/2014/main" id="{5F0D9C70-87FC-4EDD-A86F-BC2A35AA78D9}"/>
              </a:ext>
            </a:extLst>
          </p:cNvPr>
          <p:cNvSpPr txBox="1">
            <a:spLocks noChangeArrowheads="1"/>
          </p:cNvSpPr>
          <p:nvPr/>
        </p:nvSpPr>
        <p:spPr bwMode="auto">
          <a:xfrm>
            <a:off x="1322152" y="4033807"/>
            <a:ext cx="54100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标识符</a:t>
            </a:r>
            <a:r>
              <a:rPr lang="en-US" altLang="zh-CN" sz="2000" dirty="0">
                <a:latin typeface="等线" panose="02010600030101010101" pitchFamily="2" charset="-122"/>
                <a:ea typeface="等线" panose="02010600030101010101" pitchFamily="2" charset="-122"/>
              </a:rPr>
              <a:t>&gt;::-&gt;&lt;</a:t>
            </a:r>
            <a:r>
              <a:rPr lang="zh-CN" altLang="en-US" sz="2000" dirty="0">
                <a:latin typeface="等线" panose="02010600030101010101" pitchFamily="2" charset="-122"/>
                <a:ea typeface="等线" panose="02010600030101010101" pitchFamily="2" charset="-122"/>
              </a:rPr>
              <a:t>字母</a:t>
            </a:r>
            <a:r>
              <a:rPr lang="en-US" altLang="zh-CN" sz="2000" dirty="0">
                <a:latin typeface="等线" panose="02010600030101010101" pitchFamily="2" charset="-122"/>
                <a:ea typeface="等线" panose="02010600030101010101" pitchFamily="2" charset="-122"/>
              </a:rPr>
              <a:t>&gt;{&lt;</a:t>
            </a:r>
            <a:r>
              <a:rPr lang="zh-CN" altLang="en-US" sz="2000" dirty="0">
                <a:latin typeface="等线" panose="02010600030101010101" pitchFamily="2" charset="-122"/>
                <a:ea typeface="等线" panose="02010600030101010101" pitchFamily="2" charset="-122"/>
              </a:rPr>
              <a:t>字母</a:t>
            </a:r>
            <a:r>
              <a:rPr lang="en-US" altLang="zh-CN" sz="2000" dirty="0">
                <a:latin typeface="等线" panose="02010600030101010101" pitchFamily="2" charset="-122"/>
                <a:ea typeface="等线" panose="02010600030101010101" pitchFamily="2" charset="-122"/>
              </a:rPr>
              <a:t>&gt;&lt;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a:t>
            </a:r>
          </a:p>
        </p:txBody>
      </p:sp>
      <p:sp>
        <p:nvSpPr>
          <p:cNvPr id="39" name="Text Box 1027">
            <a:extLst>
              <a:ext uri="{FF2B5EF4-FFF2-40B4-BE49-F238E27FC236}">
                <a16:creationId xmlns:a16="http://schemas.microsoft.com/office/drawing/2014/main" id="{6701E766-14A1-4FE5-94F0-23886BEF459F}"/>
              </a:ext>
            </a:extLst>
          </p:cNvPr>
          <p:cNvSpPr txBox="1">
            <a:spLocks noChangeArrowheads="1"/>
          </p:cNvSpPr>
          <p:nvPr/>
        </p:nvSpPr>
        <p:spPr bwMode="auto">
          <a:xfrm>
            <a:off x="1322153" y="443711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&gt;::-&gt;’0’|’1’|…|’8’|’9’</a:t>
            </a:r>
          </a:p>
        </p:txBody>
      </p:sp>
      <p:sp>
        <p:nvSpPr>
          <p:cNvPr id="44" name="Text Box 1027">
            <a:extLst>
              <a:ext uri="{FF2B5EF4-FFF2-40B4-BE49-F238E27FC236}">
                <a16:creationId xmlns:a16="http://schemas.microsoft.com/office/drawing/2014/main" id="{F89B4009-97A2-4C93-8B61-184952D8F7BA}"/>
              </a:ext>
            </a:extLst>
          </p:cNvPr>
          <p:cNvSpPr txBox="1">
            <a:spLocks noChangeArrowheads="1"/>
          </p:cNvSpPr>
          <p:nvPr/>
        </p:nvSpPr>
        <p:spPr bwMode="auto">
          <a:xfrm>
            <a:off x="562276" y="5355770"/>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识别 </a:t>
            </a:r>
            <a:r>
              <a:rPr lang="en-US" altLang="zh-CN" sz="2400" dirty="0">
                <a:latin typeface="等线" panose="02010600030101010101" pitchFamily="2" charset="-122"/>
                <a:ea typeface="等线" panose="02010600030101010101" pitchFamily="2" charset="-122"/>
              </a:rPr>
              <a:t>‘x0’</a:t>
            </a:r>
            <a:endParaRPr lang="zh-CN" altLang="en-US" sz="2400" dirty="0"/>
          </a:p>
        </p:txBody>
      </p:sp>
      <p:sp>
        <p:nvSpPr>
          <p:cNvPr id="47" name="Text Box 1027">
            <a:extLst>
              <a:ext uri="{FF2B5EF4-FFF2-40B4-BE49-F238E27FC236}">
                <a16:creationId xmlns:a16="http://schemas.microsoft.com/office/drawing/2014/main" id="{3D7CA790-4F0A-449E-B836-464FAFED289B}"/>
              </a:ext>
            </a:extLst>
          </p:cNvPr>
          <p:cNvSpPr txBox="1">
            <a:spLocks noChangeArrowheads="1"/>
          </p:cNvSpPr>
          <p:nvPr/>
        </p:nvSpPr>
        <p:spPr bwMode="auto">
          <a:xfrm>
            <a:off x="2772851" y="3346499"/>
            <a:ext cx="13217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37" name="椭圆 36">
            <a:extLst>
              <a:ext uri="{FF2B5EF4-FFF2-40B4-BE49-F238E27FC236}">
                <a16:creationId xmlns:a16="http://schemas.microsoft.com/office/drawing/2014/main" id="{8D09D733-76A4-431B-90E7-515049FB5B37}"/>
              </a:ext>
            </a:extLst>
          </p:cNvPr>
          <p:cNvSpPr/>
          <p:nvPr/>
        </p:nvSpPr>
        <p:spPr bwMode="auto">
          <a:xfrm>
            <a:off x="2995014" y="2638976"/>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0" name="椭圆 39">
            <a:extLst>
              <a:ext uri="{FF2B5EF4-FFF2-40B4-BE49-F238E27FC236}">
                <a16:creationId xmlns:a16="http://schemas.microsoft.com/office/drawing/2014/main" id="{DEEE4161-F8B1-44F0-8248-608269EF0048}"/>
              </a:ext>
            </a:extLst>
          </p:cNvPr>
          <p:cNvSpPr/>
          <p:nvPr/>
        </p:nvSpPr>
        <p:spPr bwMode="auto">
          <a:xfrm>
            <a:off x="3049550" y="2699847"/>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任意多边形: 形状 15">
            <a:extLst>
              <a:ext uri="{FF2B5EF4-FFF2-40B4-BE49-F238E27FC236}">
                <a16:creationId xmlns:a16="http://schemas.microsoft.com/office/drawing/2014/main" id="{A1CDD64D-D1E4-474F-ADBB-29D28E0190D8}"/>
              </a:ext>
            </a:extLst>
          </p:cNvPr>
          <p:cNvSpPr/>
          <p:nvPr/>
        </p:nvSpPr>
        <p:spPr bwMode="auto">
          <a:xfrm>
            <a:off x="3601184" y="2669717"/>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1" name="Text Box 1027">
            <a:extLst>
              <a:ext uri="{FF2B5EF4-FFF2-40B4-BE49-F238E27FC236}">
                <a16:creationId xmlns:a16="http://schemas.microsoft.com/office/drawing/2014/main" id="{96AB799A-16D3-4912-808B-25C324D74586}"/>
              </a:ext>
            </a:extLst>
          </p:cNvPr>
          <p:cNvSpPr txBox="1">
            <a:spLocks noChangeArrowheads="1"/>
          </p:cNvSpPr>
          <p:nvPr/>
        </p:nvSpPr>
        <p:spPr bwMode="auto">
          <a:xfrm>
            <a:off x="4384781" y="2546475"/>
            <a:ext cx="7540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a:latin typeface="等线" panose="02010600030101010101" pitchFamily="2" charset="-122"/>
                <a:ea typeface="等线" panose="02010600030101010101" pitchFamily="2" charset="-122"/>
              </a:rPr>
              <a:t>0-9</a:t>
            </a:r>
          </a:p>
        </p:txBody>
      </p:sp>
      <p:cxnSp>
        <p:nvCxnSpPr>
          <p:cNvPr id="42" name="直接箭头连接符 41">
            <a:extLst>
              <a:ext uri="{FF2B5EF4-FFF2-40B4-BE49-F238E27FC236}">
                <a16:creationId xmlns:a16="http://schemas.microsoft.com/office/drawing/2014/main" id="{231B0404-EC42-4075-A51B-355F9D01CDF6}"/>
              </a:ext>
            </a:extLst>
          </p:cNvPr>
          <p:cNvCxnSpPr>
            <a:cxnSpLocks/>
          </p:cNvCxnSpPr>
          <p:nvPr/>
        </p:nvCxnSpPr>
        <p:spPr bwMode="auto">
          <a:xfrm flipV="1">
            <a:off x="6291377" y="5047269"/>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8" name="Text Box 1027">
            <a:extLst>
              <a:ext uri="{FF2B5EF4-FFF2-40B4-BE49-F238E27FC236}">
                <a16:creationId xmlns:a16="http://schemas.microsoft.com/office/drawing/2014/main" id="{B143BF26-C1BC-4CEC-AA4F-236001C182C2}"/>
              </a:ext>
            </a:extLst>
          </p:cNvPr>
          <p:cNvSpPr txBox="1">
            <a:spLocks noChangeArrowheads="1"/>
          </p:cNvSpPr>
          <p:nvPr/>
        </p:nvSpPr>
        <p:spPr bwMode="auto">
          <a:xfrm>
            <a:off x="1322152" y="4824551"/>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字母</a:t>
            </a:r>
            <a:r>
              <a:rPr lang="en-US" altLang="zh-CN" sz="2000" dirty="0">
                <a:latin typeface="等线" panose="02010600030101010101" pitchFamily="2" charset="-122"/>
                <a:ea typeface="等线" panose="02010600030101010101" pitchFamily="2" charset="-122"/>
              </a:rPr>
              <a:t>&gt;::-&gt;’</a:t>
            </a:r>
            <a:r>
              <a:rPr lang="en-US" altLang="zh-CN" sz="2000" dirty="0" err="1">
                <a:latin typeface="等线" panose="02010600030101010101" pitchFamily="2" charset="-122"/>
                <a:ea typeface="等线" panose="02010600030101010101" pitchFamily="2" charset="-122"/>
              </a:rPr>
              <a:t>a’|’b</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z’|’A</a:t>
            </a:r>
            <a:r>
              <a:rPr lang="en-US" altLang="zh-CN" sz="2000" dirty="0">
                <a:latin typeface="等线" panose="02010600030101010101" pitchFamily="2" charset="-122"/>
                <a:ea typeface="等线" panose="02010600030101010101" pitchFamily="2" charset="-122"/>
              </a:rPr>
              <a:t>’|…|’Z’</a:t>
            </a:r>
          </a:p>
        </p:txBody>
      </p:sp>
    </p:spTree>
    <p:extLst>
      <p:ext uri="{BB962C8B-B14F-4D97-AF65-F5344CB8AC3E}">
        <p14:creationId xmlns:p14="http://schemas.microsoft.com/office/powerpoint/2010/main" val="114653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BA6D3984-3ED2-45B0-A8FF-F7209C7EB7EB}"/>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0AE26898-9E4E-4859-80F7-F41B90715326}"/>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识别一个字符时，多个识别器可以同时工作</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88358557-066B-40DF-BF22-32FFC9A39FBD}"/>
              </a:ext>
            </a:extLst>
          </p:cNvPr>
          <p:cNvSpPr txBox="1">
            <a:spLocks noChangeArrowheads="1"/>
          </p:cNvSpPr>
          <p:nvPr/>
        </p:nvSpPr>
        <p:spPr bwMode="auto">
          <a:xfrm>
            <a:off x="539552" y="1772816"/>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例如：要识别‘</a:t>
            </a:r>
            <a:r>
              <a:rPr lang="en-US" altLang="zh-CN" sz="2400" dirty="0">
                <a:latin typeface="等线" panose="02010600030101010101" pitchFamily="2" charset="-122"/>
                <a:ea typeface="等线" panose="02010600030101010101" pitchFamily="2" charset="-122"/>
              </a:rPr>
              <a:t>1980</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a:t>
            </a:r>
            <a:endParaRPr lang="zh-CN" altLang="en-US" sz="2400" dirty="0"/>
          </a:p>
        </p:txBody>
      </p:sp>
      <p:sp>
        <p:nvSpPr>
          <p:cNvPr id="27" name="矩形 26">
            <a:extLst>
              <a:ext uri="{FF2B5EF4-FFF2-40B4-BE49-F238E27FC236}">
                <a16:creationId xmlns:a16="http://schemas.microsoft.com/office/drawing/2014/main" id="{2B180049-818D-4A27-9F94-2CBCFB4850C9}"/>
              </a:ext>
            </a:extLst>
          </p:cNvPr>
          <p:cNvSpPr/>
          <p:nvPr/>
        </p:nvSpPr>
        <p:spPr bwMode="auto">
          <a:xfrm>
            <a:off x="5858656" y="1988840"/>
            <a:ext cx="544804" cy="504056"/>
          </a:xfrm>
          <a:prstGeom prst="rect">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A3F5F81E-B6A5-4409-B0DB-2D7E3CDA4BF1}"/>
              </a:ext>
            </a:extLst>
          </p:cNvPr>
          <p:cNvSpPr/>
          <p:nvPr/>
        </p:nvSpPr>
        <p:spPr bwMode="auto">
          <a:xfrm>
            <a:off x="6403460"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9</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F0DD4661-45AC-4D20-BF37-9039894592BF}"/>
              </a:ext>
            </a:extLst>
          </p:cNvPr>
          <p:cNvSpPr/>
          <p:nvPr/>
        </p:nvSpPr>
        <p:spPr bwMode="auto">
          <a:xfrm>
            <a:off x="1907704" y="2411813"/>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7B3CB00-D300-4FCD-9168-154CECF97934}"/>
              </a:ext>
            </a:extLst>
          </p:cNvPr>
          <p:cNvCxnSpPr/>
          <p:nvPr/>
        </p:nvCxnSpPr>
        <p:spPr bwMode="auto">
          <a:xfrm>
            <a:off x="1331640" y="2627837"/>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 Box 1027">
            <a:extLst>
              <a:ext uri="{FF2B5EF4-FFF2-40B4-BE49-F238E27FC236}">
                <a16:creationId xmlns:a16="http://schemas.microsoft.com/office/drawing/2014/main" id="{E5B0A693-F5B9-4BE0-9287-4331619B0300}"/>
              </a:ext>
            </a:extLst>
          </p:cNvPr>
          <p:cNvSpPr txBox="1">
            <a:spLocks noChangeArrowheads="1"/>
          </p:cNvSpPr>
          <p:nvPr/>
        </p:nvSpPr>
        <p:spPr bwMode="auto">
          <a:xfrm>
            <a:off x="1259632" y="2264023"/>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2" name="直接箭头连接符 31">
            <a:extLst>
              <a:ext uri="{FF2B5EF4-FFF2-40B4-BE49-F238E27FC236}">
                <a16:creationId xmlns:a16="http://schemas.microsoft.com/office/drawing/2014/main" id="{502BA6DE-2E32-4D59-AA44-08298FA96FFA}"/>
              </a:ext>
            </a:extLst>
          </p:cNvPr>
          <p:cNvCxnSpPr>
            <a:cxnSpLocks/>
          </p:cNvCxnSpPr>
          <p:nvPr/>
        </p:nvCxnSpPr>
        <p:spPr bwMode="auto">
          <a:xfrm flipV="1">
            <a:off x="6068775" y="2492896"/>
            <a:ext cx="0" cy="36004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500CD67-DB12-474D-822B-AC07C9A1D22E}"/>
              </a:ext>
            </a:extLst>
          </p:cNvPr>
          <p:cNvCxnSpPr/>
          <p:nvPr/>
        </p:nvCxnSpPr>
        <p:spPr bwMode="auto">
          <a:xfrm>
            <a:off x="2411760" y="2639693"/>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 Box 1027">
            <a:extLst>
              <a:ext uri="{FF2B5EF4-FFF2-40B4-BE49-F238E27FC236}">
                <a16:creationId xmlns:a16="http://schemas.microsoft.com/office/drawing/2014/main" id="{4FC49A0C-5FE3-43FC-B565-2463077D2711}"/>
              </a:ext>
            </a:extLst>
          </p:cNvPr>
          <p:cNvSpPr txBox="1">
            <a:spLocks noChangeArrowheads="1"/>
          </p:cNvSpPr>
          <p:nvPr/>
        </p:nvSpPr>
        <p:spPr bwMode="auto">
          <a:xfrm>
            <a:off x="2295498" y="2060848"/>
            <a:ext cx="7540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endParaRPr lang="zh-CN" altLang="en-US" sz="1600" dirty="0"/>
          </a:p>
        </p:txBody>
      </p:sp>
      <p:sp>
        <p:nvSpPr>
          <p:cNvPr id="37" name="椭圆 36">
            <a:extLst>
              <a:ext uri="{FF2B5EF4-FFF2-40B4-BE49-F238E27FC236}">
                <a16:creationId xmlns:a16="http://schemas.microsoft.com/office/drawing/2014/main" id="{8D09D733-76A4-431B-90E7-515049FB5B37}"/>
              </a:ext>
            </a:extLst>
          </p:cNvPr>
          <p:cNvSpPr/>
          <p:nvPr/>
        </p:nvSpPr>
        <p:spPr bwMode="auto">
          <a:xfrm>
            <a:off x="2995014" y="2339834"/>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0" name="椭圆 39">
            <a:extLst>
              <a:ext uri="{FF2B5EF4-FFF2-40B4-BE49-F238E27FC236}">
                <a16:creationId xmlns:a16="http://schemas.microsoft.com/office/drawing/2014/main" id="{DEEE4161-F8B1-44F0-8248-608269EF0048}"/>
              </a:ext>
            </a:extLst>
          </p:cNvPr>
          <p:cNvSpPr/>
          <p:nvPr/>
        </p:nvSpPr>
        <p:spPr bwMode="auto">
          <a:xfrm>
            <a:off x="3049550" y="2400705"/>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任意多边形: 形状 15">
            <a:extLst>
              <a:ext uri="{FF2B5EF4-FFF2-40B4-BE49-F238E27FC236}">
                <a16:creationId xmlns:a16="http://schemas.microsoft.com/office/drawing/2014/main" id="{A1CDD64D-D1E4-474F-ADBB-29D28E0190D8}"/>
              </a:ext>
            </a:extLst>
          </p:cNvPr>
          <p:cNvSpPr/>
          <p:nvPr/>
        </p:nvSpPr>
        <p:spPr bwMode="auto">
          <a:xfrm>
            <a:off x="3601184" y="2370575"/>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1" name="Text Box 1027">
            <a:extLst>
              <a:ext uri="{FF2B5EF4-FFF2-40B4-BE49-F238E27FC236}">
                <a16:creationId xmlns:a16="http://schemas.microsoft.com/office/drawing/2014/main" id="{96AB799A-16D3-4912-808B-25C324D74586}"/>
              </a:ext>
            </a:extLst>
          </p:cNvPr>
          <p:cNvSpPr txBox="1">
            <a:spLocks noChangeArrowheads="1"/>
          </p:cNvSpPr>
          <p:nvPr/>
        </p:nvSpPr>
        <p:spPr bwMode="auto">
          <a:xfrm>
            <a:off x="4384781" y="2247333"/>
            <a:ext cx="7540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a:latin typeface="等线" panose="02010600030101010101" pitchFamily="2" charset="-122"/>
                <a:ea typeface="等线" panose="02010600030101010101" pitchFamily="2" charset="-122"/>
              </a:rPr>
              <a:t>0-9</a:t>
            </a:r>
          </a:p>
        </p:txBody>
      </p:sp>
      <p:cxnSp>
        <p:nvCxnSpPr>
          <p:cNvPr id="42" name="直接箭头连接符 41">
            <a:extLst>
              <a:ext uri="{FF2B5EF4-FFF2-40B4-BE49-F238E27FC236}">
                <a16:creationId xmlns:a16="http://schemas.microsoft.com/office/drawing/2014/main" id="{231B0404-EC42-4075-A51B-355F9D01CDF6}"/>
              </a:ext>
            </a:extLst>
          </p:cNvPr>
          <p:cNvCxnSpPr>
            <a:cxnSpLocks/>
          </p:cNvCxnSpPr>
          <p:nvPr/>
        </p:nvCxnSpPr>
        <p:spPr bwMode="auto">
          <a:xfrm flipV="1">
            <a:off x="6652326" y="2492896"/>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矩形 23">
            <a:extLst>
              <a:ext uri="{FF2B5EF4-FFF2-40B4-BE49-F238E27FC236}">
                <a16:creationId xmlns:a16="http://schemas.microsoft.com/office/drawing/2014/main" id="{8A78FD29-CFA3-4465-90E6-EFAC0D8DC4C1}"/>
              </a:ext>
            </a:extLst>
          </p:cNvPr>
          <p:cNvSpPr/>
          <p:nvPr/>
        </p:nvSpPr>
        <p:spPr bwMode="auto">
          <a:xfrm>
            <a:off x="6938776"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8</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E865041B-3509-4E1F-9BEF-F3224523AF50}"/>
              </a:ext>
            </a:extLst>
          </p:cNvPr>
          <p:cNvSpPr/>
          <p:nvPr/>
        </p:nvSpPr>
        <p:spPr bwMode="auto">
          <a:xfrm>
            <a:off x="7483580"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26" name="直接箭头连接符 25">
            <a:extLst>
              <a:ext uri="{FF2B5EF4-FFF2-40B4-BE49-F238E27FC236}">
                <a16:creationId xmlns:a16="http://schemas.microsoft.com/office/drawing/2014/main" id="{D7D02634-AA76-4F8A-9AA6-DCC98C14BA0A}"/>
              </a:ext>
            </a:extLst>
          </p:cNvPr>
          <p:cNvCxnSpPr>
            <a:cxnSpLocks/>
          </p:cNvCxnSpPr>
          <p:nvPr/>
        </p:nvCxnSpPr>
        <p:spPr bwMode="auto">
          <a:xfrm flipV="1">
            <a:off x="7228809" y="2511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5F038764-9660-4A55-BC99-16A63E5FEB43}"/>
              </a:ext>
            </a:extLst>
          </p:cNvPr>
          <p:cNvCxnSpPr>
            <a:cxnSpLocks/>
          </p:cNvCxnSpPr>
          <p:nvPr/>
        </p:nvCxnSpPr>
        <p:spPr bwMode="auto">
          <a:xfrm flipV="1">
            <a:off x="7812360" y="2511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椭圆 29">
            <a:extLst>
              <a:ext uri="{FF2B5EF4-FFF2-40B4-BE49-F238E27FC236}">
                <a16:creationId xmlns:a16="http://schemas.microsoft.com/office/drawing/2014/main" id="{071E7A76-7D55-46EE-BBDC-B6684D251C6C}"/>
              </a:ext>
            </a:extLst>
          </p:cNvPr>
          <p:cNvSpPr/>
          <p:nvPr/>
        </p:nvSpPr>
        <p:spPr bwMode="auto">
          <a:xfrm>
            <a:off x="3027923" y="3468767"/>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椭圆 30">
            <a:extLst>
              <a:ext uri="{FF2B5EF4-FFF2-40B4-BE49-F238E27FC236}">
                <a16:creationId xmlns:a16="http://schemas.microsoft.com/office/drawing/2014/main" id="{4ACA18A9-DA51-480D-AA03-34895CAF2F1A}"/>
              </a:ext>
            </a:extLst>
          </p:cNvPr>
          <p:cNvSpPr/>
          <p:nvPr/>
        </p:nvSpPr>
        <p:spPr bwMode="auto">
          <a:xfrm>
            <a:off x="3082459" y="3529638"/>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3" name="椭圆 32">
            <a:extLst>
              <a:ext uri="{FF2B5EF4-FFF2-40B4-BE49-F238E27FC236}">
                <a16:creationId xmlns:a16="http://schemas.microsoft.com/office/drawing/2014/main" id="{878D7E20-6816-4F43-823D-261D69949941}"/>
              </a:ext>
            </a:extLst>
          </p:cNvPr>
          <p:cNvSpPr/>
          <p:nvPr/>
        </p:nvSpPr>
        <p:spPr bwMode="auto">
          <a:xfrm>
            <a:off x="1938964" y="3548090"/>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34" name="直接箭头连接符 33">
            <a:extLst>
              <a:ext uri="{FF2B5EF4-FFF2-40B4-BE49-F238E27FC236}">
                <a16:creationId xmlns:a16="http://schemas.microsoft.com/office/drawing/2014/main" id="{A299B88E-FC42-4542-99DC-9174C9E7F255}"/>
              </a:ext>
            </a:extLst>
          </p:cNvPr>
          <p:cNvCxnSpPr/>
          <p:nvPr/>
        </p:nvCxnSpPr>
        <p:spPr bwMode="auto">
          <a:xfrm>
            <a:off x="1362900" y="376411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Text Box 1027">
            <a:extLst>
              <a:ext uri="{FF2B5EF4-FFF2-40B4-BE49-F238E27FC236}">
                <a16:creationId xmlns:a16="http://schemas.microsoft.com/office/drawing/2014/main" id="{8E5F8953-54D4-45A8-8FF3-AE1402832DBA}"/>
              </a:ext>
            </a:extLst>
          </p:cNvPr>
          <p:cNvSpPr txBox="1">
            <a:spLocks noChangeArrowheads="1"/>
          </p:cNvSpPr>
          <p:nvPr/>
        </p:nvSpPr>
        <p:spPr bwMode="auto">
          <a:xfrm>
            <a:off x="1290892" y="340030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6" name="直接箭头连接符 35">
            <a:extLst>
              <a:ext uri="{FF2B5EF4-FFF2-40B4-BE49-F238E27FC236}">
                <a16:creationId xmlns:a16="http://schemas.microsoft.com/office/drawing/2014/main" id="{4FE82372-8F60-4066-A043-A7301918CA35}"/>
              </a:ext>
            </a:extLst>
          </p:cNvPr>
          <p:cNvCxnSpPr/>
          <p:nvPr/>
        </p:nvCxnSpPr>
        <p:spPr bwMode="auto">
          <a:xfrm>
            <a:off x="2443020" y="377597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Text Box 1027">
            <a:extLst>
              <a:ext uri="{FF2B5EF4-FFF2-40B4-BE49-F238E27FC236}">
                <a16:creationId xmlns:a16="http://schemas.microsoft.com/office/drawing/2014/main" id="{E82FCFCA-318A-40A3-933A-7E9A438E7799}"/>
              </a:ext>
            </a:extLst>
          </p:cNvPr>
          <p:cNvSpPr txBox="1">
            <a:spLocks noChangeArrowheads="1"/>
          </p:cNvSpPr>
          <p:nvPr/>
        </p:nvSpPr>
        <p:spPr bwMode="auto">
          <a:xfrm>
            <a:off x="2443020" y="3423525"/>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endParaRPr lang="zh-CN" altLang="en-US" sz="1600" dirty="0"/>
          </a:p>
        </p:txBody>
      </p:sp>
      <p:sp>
        <p:nvSpPr>
          <p:cNvPr id="46" name="任意多边形: 形状 45">
            <a:extLst>
              <a:ext uri="{FF2B5EF4-FFF2-40B4-BE49-F238E27FC236}">
                <a16:creationId xmlns:a16="http://schemas.microsoft.com/office/drawing/2014/main" id="{46EAFD06-67C2-4869-85A0-950E725E4712}"/>
              </a:ext>
            </a:extLst>
          </p:cNvPr>
          <p:cNvSpPr/>
          <p:nvPr/>
        </p:nvSpPr>
        <p:spPr bwMode="auto">
          <a:xfrm>
            <a:off x="3632444" y="3506852"/>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9" name="Text Box 1027">
            <a:extLst>
              <a:ext uri="{FF2B5EF4-FFF2-40B4-BE49-F238E27FC236}">
                <a16:creationId xmlns:a16="http://schemas.microsoft.com/office/drawing/2014/main" id="{35C8EFF0-8132-4CC5-A5F7-86F743AE3E93}"/>
              </a:ext>
            </a:extLst>
          </p:cNvPr>
          <p:cNvSpPr txBox="1">
            <a:spLocks noChangeArrowheads="1"/>
          </p:cNvSpPr>
          <p:nvPr/>
        </p:nvSpPr>
        <p:spPr bwMode="auto">
          <a:xfrm>
            <a:off x="4387236" y="3546055"/>
            <a:ext cx="7540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p>
        </p:txBody>
      </p:sp>
      <p:sp>
        <p:nvSpPr>
          <p:cNvPr id="52" name="椭圆 51">
            <a:extLst>
              <a:ext uri="{FF2B5EF4-FFF2-40B4-BE49-F238E27FC236}">
                <a16:creationId xmlns:a16="http://schemas.microsoft.com/office/drawing/2014/main" id="{8A0B60C4-A91D-4C4B-9B26-80DC5153509F}"/>
              </a:ext>
            </a:extLst>
          </p:cNvPr>
          <p:cNvSpPr/>
          <p:nvPr/>
        </p:nvSpPr>
        <p:spPr bwMode="auto">
          <a:xfrm>
            <a:off x="4184283" y="4551850"/>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3" name="直接箭头连接符 52">
            <a:extLst>
              <a:ext uri="{FF2B5EF4-FFF2-40B4-BE49-F238E27FC236}">
                <a16:creationId xmlns:a16="http://schemas.microsoft.com/office/drawing/2014/main" id="{EF0305DC-6FC8-4924-A36D-45A5AA2CB039}"/>
              </a:ext>
            </a:extLst>
          </p:cNvPr>
          <p:cNvCxnSpPr/>
          <p:nvPr/>
        </p:nvCxnSpPr>
        <p:spPr bwMode="auto">
          <a:xfrm>
            <a:off x="357320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4" name="Text Box 1027">
            <a:extLst>
              <a:ext uri="{FF2B5EF4-FFF2-40B4-BE49-F238E27FC236}">
                <a16:creationId xmlns:a16="http://schemas.microsoft.com/office/drawing/2014/main" id="{58274A83-437C-4EDB-96F5-C9E7D9D3830B}"/>
              </a:ext>
            </a:extLst>
          </p:cNvPr>
          <p:cNvSpPr txBox="1">
            <a:spLocks noChangeArrowheads="1"/>
          </p:cNvSpPr>
          <p:nvPr/>
        </p:nvSpPr>
        <p:spPr bwMode="auto">
          <a:xfrm>
            <a:off x="3701563" y="4540086"/>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a:t>
            </a:r>
            <a:endParaRPr lang="zh-CN" altLang="en-US" sz="1600" dirty="0"/>
          </a:p>
        </p:txBody>
      </p:sp>
      <p:sp>
        <p:nvSpPr>
          <p:cNvPr id="55" name="椭圆 54">
            <a:extLst>
              <a:ext uri="{FF2B5EF4-FFF2-40B4-BE49-F238E27FC236}">
                <a16:creationId xmlns:a16="http://schemas.microsoft.com/office/drawing/2014/main" id="{7A4EA8DA-29D3-41CD-8DAD-100D0C5E0DB4}"/>
              </a:ext>
            </a:extLst>
          </p:cNvPr>
          <p:cNvSpPr/>
          <p:nvPr/>
        </p:nvSpPr>
        <p:spPr bwMode="auto">
          <a:xfrm>
            <a:off x="4238819" y="4612721"/>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6" name="椭圆 55">
            <a:extLst>
              <a:ext uri="{FF2B5EF4-FFF2-40B4-BE49-F238E27FC236}">
                <a16:creationId xmlns:a16="http://schemas.microsoft.com/office/drawing/2014/main" id="{4AD2D761-E4D0-40DC-9A02-5F42E860EBE9}"/>
              </a:ext>
            </a:extLst>
          </p:cNvPr>
          <p:cNvSpPr/>
          <p:nvPr/>
        </p:nvSpPr>
        <p:spPr bwMode="auto">
          <a:xfrm>
            <a:off x="1989029" y="4650760"/>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7" name="直接箭头连接符 56">
            <a:extLst>
              <a:ext uri="{FF2B5EF4-FFF2-40B4-BE49-F238E27FC236}">
                <a16:creationId xmlns:a16="http://schemas.microsoft.com/office/drawing/2014/main" id="{7FAB8D23-DBCF-4443-96F3-28952469FFB9}"/>
              </a:ext>
            </a:extLst>
          </p:cNvPr>
          <p:cNvCxnSpPr/>
          <p:nvPr/>
        </p:nvCxnSpPr>
        <p:spPr bwMode="auto">
          <a:xfrm>
            <a:off x="141296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Text Box 1027">
            <a:extLst>
              <a:ext uri="{FF2B5EF4-FFF2-40B4-BE49-F238E27FC236}">
                <a16:creationId xmlns:a16="http://schemas.microsoft.com/office/drawing/2014/main" id="{A72CFFD3-6CED-4405-BAA7-443A641BD117}"/>
              </a:ext>
            </a:extLst>
          </p:cNvPr>
          <p:cNvSpPr txBox="1">
            <a:spLocks noChangeArrowheads="1"/>
          </p:cNvSpPr>
          <p:nvPr/>
        </p:nvSpPr>
        <p:spPr bwMode="auto">
          <a:xfrm>
            <a:off x="1340957" y="450297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59" name="椭圆 58">
            <a:extLst>
              <a:ext uri="{FF2B5EF4-FFF2-40B4-BE49-F238E27FC236}">
                <a16:creationId xmlns:a16="http://schemas.microsoft.com/office/drawing/2014/main" id="{4F330A2F-D6E9-4B08-9EF5-0C21C30507F9}"/>
              </a:ext>
            </a:extLst>
          </p:cNvPr>
          <p:cNvSpPr/>
          <p:nvPr/>
        </p:nvSpPr>
        <p:spPr bwMode="auto">
          <a:xfrm>
            <a:off x="3069149" y="4662616"/>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0" name="直接箭头连接符 59">
            <a:extLst>
              <a:ext uri="{FF2B5EF4-FFF2-40B4-BE49-F238E27FC236}">
                <a16:creationId xmlns:a16="http://schemas.microsoft.com/office/drawing/2014/main" id="{1B014E8C-726F-430F-B2FF-F44F5F5ECF8E}"/>
              </a:ext>
            </a:extLst>
          </p:cNvPr>
          <p:cNvCxnSpPr/>
          <p:nvPr/>
        </p:nvCxnSpPr>
        <p:spPr bwMode="auto">
          <a:xfrm>
            <a:off x="2493085" y="487864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1" name="Text Box 1027">
            <a:extLst>
              <a:ext uri="{FF2B5EF4-FFF2-40B4-BE49-F238E27FC236}">
                <a16:creationId xmlns:a16="http://schemas.microsoft.com/office/drawing/2014/main" id="{F7D9A7E6-6BC7-4FDA-93BB-4FD63CF114AF}"/>
              </a:ext>
            </a:extLst>
          </p:cNvPr>
          <p:cNvSpPr txBox="1">
            <a:spLocks noChangeArrowheads="1"/>
          </p:cNvSpPr>
          <p:nvPr/>
        </p:nvSpPr>
        <p:spPr bwMode="auto">
          <a:xfrm>
            <a:off x="2616141" y="4526195"/>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&gt;</a:t>
            </a:r>
            <a:endParaRPr lang="zh-CN" altLang="en-US" sz="1600" dirty="0"/>
          </a:p>
        </p:txBody>
      </p:sp>
      <p:sp>
        <p:nvSpPr>
          <p:cNvPr id="63" name="椭圆 62">
            <a:extLst>
              <a:ext uri="{FF2B5EF4-FFF2-40B4-BE49-F238E27FC236}">
                <a16:creationId xmlns:a16="http://schemas.microsoft.com/office/drawing/2014/main" id="{73433BE6-F002-45CA-B51B-B0982E36604F}"/>
              </a:ext>
            </a:extLst>
          </p:cNvPr>
          <p:cNvSpPr/>
          <p:nvPr/>
        </p:nvSpPr>
        <p:spPr bwMode="auto">
          <a:xfrm>
            <a:off x="7280328" y="5520476"/>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4" name="椭圆 63">
            <a:extLst>
              <a:ext uri="{FF2B5EF4-FFF2-40B4-BE49-F238E27FC236}">
                <a16:creationId xmlns:a16="http://schemas.microsoft.com/office/drawing/2014/main" id="{BAA7363C-0D1F-4C54-BC17-BD3F669FF563}"/>
              </a:ext>
            </a:extLst>
          </p:cNvPr>
          <p:cNvSpPr/>
          <p:nvPr/>
        </p:nvSpPr>
        <p:spPr bwMode="auto">
          <a:xfrm>
            <a:off x="4067944" y="5583382"/>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5" name="直接箭头连接符 64">
            <a:extLst>
              <a:ext uri="{FF2B5EF4-FFF2-40B4-BE49-F238E27FC236}">
                <a16:creationId xmlns:a16="http://schemas.microsoft.com/office/drawing/2014/main" id="{9E50AC40-02D9-4E12-ACAC-04D916EC0CC7}"/>
              </a:ext>
            </a:extLst>
          </p:cNvPr>
          <p:cNvCxnSpPr/>
          <p:nvPr/>
        </p:nvCxnSpPr>
        <p:spPr bwMode="auto">
          <a:xfrm>
            <a:off x="3491880" y="5799406"/>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椭圆 65">
            <a:extLst>
              <a:ext uri="{FF2B5EF4-FFF2-40B4-BE49-F238E27FC236}">
                <a16:creationId xmlns:a16="http://schemas.microsoft.com/office/drawing/2014/main" id="{1F719319-AB8E-4AC5-AE72-6CF2930628B8}"/>
              </a:ext>
            </a:extLst>
          </p:cNvPr>
          <p:cNvSpPr/>
          <p:nvPr/>
        </p:nvSpPr>
        <p:spPr bwMode="auto">
          <a:xfrm>
            <a:off x="5148064" y="5581347"/>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7" name="直接箭头连接符 66">
            <a:extLst>
              <a:ext uri="{FF2B5EF4-FFF2-40B4-BE49-F238E27FC236}">
                <a16:creationId xmlns:a16="http://schemas.microsoft.com/office/drawing/2014/main" id="{22A3943F-CE59-43EE-9E5C-F54D17636F2E}"/>
              </a:ext>
            </a:extLst>
          </p:cNvPr>
          <p:cNvCxnSpPr/>
          <p:nvPr/>
        </p:nvCxnSpPr>
        <p:spPr bwMode="auto">
          <a:xfrm>
            <a:off x="4572000" y="5797371"/>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8" name="椭圆 67">
            <a:extLst>
              <a:ext uri="{FF2B5EF4-FFF2-40B4-BE49-F238E27FC236}">
                <a16:creationId xmlns:a16="http://schemas.microsoft.com/office/drawing/2014/main" id="{4CBE81C7-E0AF-447B-A374-92BFFB660064}"/>
              </a:ext>
            </a:extLst>
          </p:cNvPr>
          <p:cNvSpPr/>
          <p:nvPr/>
        </p:nvSpPr>
        <p:spPr bwMode="auto">
          <a:xfrm>
            <a:off x="6241464" y="5581347"/>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9" name="直接箭头连接符 68">
            <a:extLst>
              <a:ext uri="{FF2B5EF4-FFF2-40B4-BE49-F238E27FC236}">
                <a16:creationId xmlns:a16="http://schemas.microsoft.com/office/drawing/2014/main" id="{81FC41BD-0945-45D4-A99A-B5BED2407C3A}"/>
              </a:ext>
            </a:extLst>
          </p:cNvPr>
          <p:cNvCxnSpPr/>
          <p:nvPr/>
        </p:nvCxnSpPr>
        <p:spPr bwMode="auto">
          <a:xfrm>
            <a:off x="5665400" y="5839342"/>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0" name="Text Box 1027">
            <a:extLst>
              <a:ext uri="{FF2B5EF4-FFF2-40B4-BE49-F238E27FC236}">
                <a16:creationId xmlns:a16="http://schemas.microsoft.com/office/drawing/2014/main" id="{554E637D-68E3-4394-91AE-584B4AF78CC3}"/>
              </a:ext>
            </a:extLst>
          </p:cNvPr>
          <p:cNvSpPr txBox="1">
            <a:spLocks noChangeArrowheads="1"/>
          </p:cNvSpPr>
          <p:nvPr/>
        </p:nvSpPr>
        <p:spPr bwMode="auto">
          <a:xfrm>
            <a:off x="3620238" y="5472708"/>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o</a:t>
            </a:r>
            <a:endParaRPr lang="zh-CN" altLang="en-US" sz="1600" dirty="0"/>
          </a:p>
        </p:txBody>
      </p:sp>
      <p:sp>
        <p:nvSpPr>
          <p:cNvPr id="71" name="椭圆 70">
            <a:extLst>
              <a:ext uri="{FF2B5EF4-FFF2-40B4-BE49-F238E27FC236}">
                <a16:creationId xmlns:a16="http://schemas.microsoft.com/office/drawing/2014/main" id="{A211559A-1DDF-4B3E-BF22-27B127D18763}"/>
              </a:ext>
            </a:extLst>
          </p:cNvPr>
          <p:cNvSpPr/>
          <p:nvPr/>
        </p:nvSpPr>
        <p:spPr bwMode="auto">
          <a:xfrm>
            <a:off x="7334864" y="5581347"/>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2" name="直接箭头连接符 71">
            <a:extLst>
              <a:ext uri="{FF2B5EF4-FFF2-40B4-BE49-F238E27FC236}">
                <a16:creationId xmlns:a16="http://schemas.microsoft.com/office/drawing/2014/main" id="{9790A496-D750-4371-9B34-F2BBE73FA7E8}"/>
              </a:ext>
            </a:extLst>
          </p:cNvPr>
          <p:cNvCxnSpPr>
            <a:cxnSpLocks/>
            <a:endCxn id="63" idx="2"/>
          </p:cNvCxnSpPr>
          <p:nvPr/>
        </p:nvCxnSpPr>
        <p:spPr bwMode="auto">
          <a:xfrm flipV="1">
            <a:off x="6758800" y="5833375"/>
            <a:ext cx="521528" cy="59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3" name="Text Box 1027">
            <a:extLst>
              <a:ext uri="{FF2B5EF4-FFF2-40B4-BE49-F238E27FC236}">
                <a16:creationId xmlns:a16="http://schemas.microsoft.com/office/drawing/2014/main" id="{218EF5B3-8E2B-46F6-8644-B093E46E6E30}"/>
              </a:ext>
            </a:extLst>
          </p:cNvPr>
          <p:cNvSpPr txBox="1">
            <a:spLocks noChangeArrowheads="1"/>
          </p:cNvSpPr>
          <p:nvPr/>
        </p:nvSpPr>
        <p:spPr bwMode="auto">
          <a:xfrm>
            <a:off x="4731860" y="5451963"/>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n</a:t>
            </a:r>
            <a:endParaRPr lang="zh-CN" altLang="en-US" sz="1600" dirty="0"/>
          </a:p>
        </p:txBody>
      </p:sp>
      <p:sp>
        <p:nvSpPr>
          <p:cNvPr id="74" name="Text Box 1027">
            <a:extLst>
              <a:ext uri="{FF2B5EF4-FFF2-40B4-BE49-F238E27FC236}">
                <a16:creationId xmlns:a16="http://schemas.microsoft.com/office/drawing/2014/main" id="{DBC94398-D9EC-4101-8B99-5C98C63DBB0E}"/>
              </a:ext>
            </a:extLst>
          </p:cNvPr>
          <p:cNvSpPr txBox="1">
            <a:spLocks noChangeArrowheads="1"/>
          </p:cNvSpPr>
          <p:nvPr/>
        </p:nvSpPr>
        <p:spPr bwMode="auto">
          <a:xfrm>
            <a:off x="5808622" y="5477179"/>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a:t>
            </a:r>
            <a:endParaRPr lang="zh-CN" altLang="en-US" sz="1600" dirty="0"/>
          </a:p>
        </p:txBody>
      </p:sp>
      <p:sp>
        <p:nvSpPr>
          <p:cNvPr id="75" name="Text Box 1027">
            <a:extLst>
              <a:ext uri="{FF2B5EF4-FFF2-40B4-BE49-F238E27FC236}">
                <a16:creationId xmlns:a16="http://schemas.microsoft.com/office/drawing/2014/main" id="{AB013CB9-FEC9-4F4B-963A-EA6670A78C2F}"/>
              </a:ext>
            </a:extLst>
          </p:cNvPr>
          <p:cNvSpPr txBox="1">
            <a:spLocks noChangeArrowheads="1"/>
          </p:cNvSpPr>
          <p:nvPr/>
        </p:nvSpPr>
        <p:spPr bwMode="auto">
          <a:xfrm>
            <a:off x="6893116" y="5472708"/>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t</a:t>
            </a:r>
            <a:endParaRPr lang="zh-CN" altLang="en-US" sz="1600" dirty="0"/>
          </a:p>
        </p:txBody>
      </p:sp>
      <p:sp>
        <p:nvSpPr>
          <p:cNvPr id="76" name="椭圆 75">
            <a:extLst>
              <a:ext uri="{FF2B5EF4-FFF2-40B4-BE49-F238E27FC236}">
                <a16:creationId xmlns:a16="http://schemas.microsoft.com/office/drawing/2014/main" id="{4ABBB07F-D480-4405-8CBD-CAA49487DECA}"/>
              </a:ext>
            </a:extLst>
          </p:cNvPr>
          <p:cNvSpPr/>
          <p:nvPr/>
        </p:nvSpPr>
        <p:spPr bwMode="auto">
          <a:xfrm>
            <a:off x="1907704" y="5583382"/>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7" name="直接箭头连接符 76">
            <a:extLst>
              <a:ext uri="{FF2B5EF4-FFF2-40B4-BE49-F238E27FC236}">
                <a16:creationId xmlns:a16="http://schemas.microsoft.com/office/drawing/2014/main" id="{2B5DB2C4-4628-42DC-9602-1ABA24CEE4C0}"/>
              </a:ext>
            </a:extLst>
          </p:cNvPr>
          <p:cNvCxnSpPr/>
          <p:nvPr/>
        </p:nvCxnSpPr>
        <p:spPr bwMode="auto">
          <a:xfrm>
            <a:off x="1331640" y="5799406"/>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8" name="Text Box 1027">
            <a:extLst>
              <a:ext uri="{FF2B5EF4-FFF2-40B4-BE49-F238E27FC236}">
                <a16:creationId xmlns:a16="http://schemas.microsoft.com/office/drawing/2014/main" id="{0F3354F3-7F48-4696-BE22-2AC015E17B28}"/>
              </a:ext>
            </a:extLst>
          </p:cNvPr>
          <p:cNvSpPr txBox="1">
            <a:spLocks noChangeArrowheads="1"/>
          </p:cNvSpPr>
          <p:nvPr/>
        </p:nvSpPr>
        <p:spPr bwMode="auto">
          <a:xfrm>
            <a:off x="1259632" y="5435592"/>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80" name="椭圆 79">
            <a:extLst>
              <a:ext uri="{FF2B5EF4-FFF2-40B4-BE49-F238E27FC236}">
                <a16:creationId xmlns:a16="http://schemas.microsoft.com/office/drawing/2014/main" id="{F66C0418-354B-4592-A2D9-1EA48D5F9931}"/>
              </a:ext>
            </a:extLst>
          </p:cNvPr>
          <p:cNvSpPr/>
          <p:nvPr/>
        </p:nvSpPr>
        <p:spPr bwMode="auto">
          <a:xfrm>
            <a:off x="3059832" y="558924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1" name="直接箭头连接符 80">
            <a:extLst>
              <a:ext uri="{FF2B5EF4-FFF2-40B4-BE49-F238E27FC236}">
                <a16:creationId xmlns:a16="http://schemas.microsoft.com/office/drawing/2014/main" id="{65CBA898-1087-4E26-ABD7-D108DEAF6DE0}"/>
              </a:ext>
            </a:extLst>
          </p:cNvPr>
          <p:cNvCxnSpPr/>
          <p:nvPr/>
        </p:nvCxnSpPr>
        <p:spPr bwMode="auto">
          <a:xfrm>
            <a:off x="2483768" y="580526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2" name="Text Box 1027">
            <a:extLst>
              <a:ext uri="{FF2B5EF4-FFF2-40B4-BE49-F238E27FC236}">
                <a16:creationId xmlns:a16="http://schemas.microsoft.com/office/drawing/2014/main" id="{86A18041-29B3-4F63-8F6D-5187C3D5C51A}"/>
              </a:ext>
            </a:extLst>
          </p:cNvPr>
          <p:cNvSpPr txBox="1">
            <a:spLocks noChangeArrowheads="1"/>
          </p:cNvSpPr>
          <p:nvPr/>
        </p:nvSpPr>
        <p:spPr bwMode="auto">
          <a:xfrm>
            <a:off x="2606824" y="5452819"/>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c</a:t>
            </a:r>
            <a:endParaRPr lang="zh-CN" altLang="en-US" sz="1600" dirty="0"/>
          </a:p>
        </p:txBody>
      </p:sp>
    </p:spTree>
    <p:extLst>
      <p:ext uri="{BB962C8B-B14F-4D97-AF65-F5344CB8AC3E}">
        <p14:creationId xmlns:p14="http://schemas.microsoft.com/office/powerpoint/2010/main" val="392147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BA6D3984-3ED2-45B0-A8FF-F7209C7EB7EB}"/>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0AE26898-9E4E-4859-80F7-F41B90715326}"/>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识别一个字符时，多个识别器可以同时工作</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88358557-066B-40DF-BF22-32FFC9A39FBD}"/>
              </a:ext>
            </a:extLst>
          </p:cNvPr>
          <p:cNvSpPr txBox="1">
            <a:spLocks noChangeArrowheads="1"/>
          </p:cNvSpPr>
          <p:nvPr/>
        </p:nvSpPr>
        <p:spPr bwMode="auto">
          <a:xfrm>
            <a:off x="539552" y="1772816"/>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例如：要识别‘</a:t>
            </a:r>
            <a:r>
              <a:rPr lang="en-US" altLang="zh-CN" sz="2400" dirty="0">
                <a:latin typeface="等线" panose="02010600030101010101" pitchFamily="2" charset="-122"/>
                <a:ea typeface="等线" panose="02010600030101010101" pitchFamily="2" charset="-122"/>
              </a:rPr>
              <a:t>1980</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a:t>
            </a:r>
            <a:endParaRPr lang="zh-CN" altLang="en-US" sz="2400" dirty="0"/>
          </a:p>
        </p:txBody>
      </p:sp>
      <p:sp>
        <p:nvSpPr>
          <p:cNvPr id="27" name="矩形 26">
            <a:extLst>
              <a:ext uri="{FF2B5EF4-FFF2-40B4-BE49-F238E27FC236}">
                <a16:creationId xmlns:a16="http://schemas.microsoft.com/office/drawing/2014/main" id="{2B180049-818D-4A27-9F94-2CBCFB4850C9}"/>
              </a:ext>
            </a:extLst>
          </p:cNvPr>
          <p:cNvSpPr/>
          <p:nvPr/>
        </p:nvSpPr>
        <p:spPr bwMode="auto">
          <a:xfrm>
            <a:off x="5858656"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A3F5F81E-B6A5-4409-B0DB-2D7E3CDA4BF1}"/>
              </a:ext>
            </a:extLst>
          </p:cNvPr>
          <p:cNvSpPr/>
          <p:nvPr/>
        </p:nvSpPr>
        <p:spPr bwMode="auto">
          <a:xfrm>
            <a:off x="6403460" y="1988840"/>
            <a:ext cx="544804" cy="504056"/>
          </a:xfrm>
          <a:prstGeom prst="rect">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9</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F0DD4661-45AC-4D20-BF37-9039894592BF}"/>
              </a:ext>
            </a:extLst>
          </p:cNvPr>
          <p:cNvSpPr/>
          <p:nvPr/>
        </p:nvSpPr>
        <p:spPr bwMode="auto">
          <a:xfrm>
            <a:off x="1907704" y="2411813"/>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7B3CB00-D300-4FCD-9168-154CECF97934}"/>
              </a:ext>
            </a:extLst>
          </p:cNvPr>
          <p:cNvCxnSpPr/>
          <p:nvPr/>
        </p:nvCxnSpPr>
        <p:spPr bwMode="auto">
          <a:xfrm>
            <a:off x="1331640" y="2627837"/>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 Box 1027">
            <a:extLst>
              <a:ext uri="{FF2B5EF4-FFF2-40B4-BE49-F238E27FC236}">
                <a16:creationId xmlns:a16="http://schemas.microsoft.com/office/drawing/2014/main" id="{E5B0A693-F5B9-4BE0-9287-4331619B0300}"/>
              </a:ext>
            </a:extLst>
          </p:cNvPr>
          <p:cNvSpPr txBox="1">
            <a:spLocks noChangeArrowheads="1"/>
          </p:cNvSpPr>
          <p:nvPr/>
        </p:nvSpPr>
        <p:spPr bwMode="auto">
          <a:xfrm>
            <a:off x="1259632" y="2264023"/>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2" name="直接箭头连接符 31">
            <a:extLst>
              <a:ext uri="{FF2B5EF4-FFF2-40B4-BE49-F238E27FC236}">
                <a16:creationId xmlns:a16="http://schemas.microsoft.com/office/drawing/2014/main" id="{502BA6DE-2E32-4D59-AA44-08298FA96FFA}"/>
              </a:ext>
            </a:extLst>
          </p:cNvPr>
          <p:cNvCxnSpPr>
            <a:cxnSpLocks/>
          </p:cNvCxnSpPr>
          <p:nvPr/>
        </p:nvCxnSpPr>
        <p:spPr bwMode="auto">
          <a:xfrm flipV="1">
            <a:off x="6068775" y="2492896"/>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500CD67-DB12-474D-822B-AC07C9A1D22E}"/>
              </a:ext>
            </a:extLst>
          </p:cNvPr>
          <p:cNvCxnSpPr/>
          <p:nvPr/>
        </p:nvCxnSpPr>
        <p:spPr bwMode="auto">
          <a:xfrm>
            <a:off x="2411760" y="2639693"/>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 Box 1027">
            <a:extLst>
              <a:ext uri="{FF2B5EF4-FFF2-40B4-BE49-F238E27FC236}">
                <a16:creationId xmlns:a16="http://schemas.microsoft.com/office/drawing/2014/main" id="{4FC49A0C-5FE3-43FC-B565-2463077D2711}"/>
              </a:ext>
            </a:extLst>
          </p:cNvPr>
          <p:cNvSpPr txBox="1">
            <a:spLocks noChangeArrowheads="1"/>
          </p:cNvSpPr>
          <p:nvPr/>
        </p:nvSpPr>
        <p:spPr bwMode="auto">
          <a:xfrm>
            <a:off x="2295498" y="2060848"/>
            <a:ext cx="7540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endParaRPr lang="zh-CN" altLang="en-US" sz="1600" dirty="0"/>
          </a:p>
        </p:txBody>
      </p:sp>
      <p:sp>
        <p:nvSpPr>
          <p:cNvPr id="37" name="椭圆 36">
            <a:extLst>
              <a:ext uri="{FF2B5EF4-FFF2-40B4-BE49-F238E27FC236}">
                <a16:creationId xmlns:a16="http://schemas.microsoft.com/office/drawing/2014/main" id="{8D09D733-76A4-431B-90E7-515049FB5B37}"/>
              </a:ext>
            </a:extLst>
          </p:cNvPr>
          <p:cNvSpPr/>
          <p:nvPr/>
        </p:nvSpPr>
        <p:spPr bwMode="auto">
          <a:xfrm>
            <a:off x="2995014" y="2339834"/>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0" name="椭圆 39">
            <a:extLst>
              <a:ext uri="{FF2B5EF4-FFF2-40B4-BE49-F238E27FC236}">
                <a16:creationId xmlns:a16="http://schemas.microsoft.com/office/drawing/2014/main" id="{DEEE4161-F8B1-44F0-8248-608269EF0048}"/>
              </a:ext>
            </a:extLst>
          </p:cNvPr>
          <p:cNvSpPr/>
          <p:nvPr/>
        </p:nvSpPr>
        <p:spPr bwMode="auto">
          <a:xfrm>
            <a:off x="3049550" y="2400705"/>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任意多边形: 形状 15">
            <a:extLst>
              <a:ext uri="{FF2B5EF4-FFF2-40B4-BE49-F238E27FC236}">
                <a16:creationId xmlns:a16="http://schemas.microsoft.com/office/drawing/2014/main" id="{A1CDD64D-D1E4-474F-ADBB-29D28E0190D8}"/>
              </a:ext>
            </a:extLst>
          </p:cNvPr>
          <p:cNvSpPr/>
          <p:nvPr/>
        </p:nvSpPr>
        <p:spPr bwMode="auto">
          <a:xfrm>
            <a:off x="3601184" y="2370575"/>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1" name="Text Box 1027">
            <a:extLst>
              <a:ext uri="{FF2B5EF4-FFF2-40B4-BE49-F238E27FC236}">
                <a16:creationId xmlns:a16="http://schemas.microsoft.com/office/drawing/2014/main" id="{96AB799A-16D3-4912-808B-25C324D74586}"/>
              </a:ext>
            </a:extLst>
          </p:cNvPr>
          <p:cNvSpPr txBox="1">
            <a:spLocks noChangeArrowheads="1"/>
          </p:cNvSpPr>
          <p:nvPr/>
        </p:nvSpPr>
        <p:spPr bwMode="auto">
          <a:xfrm>
            <a:off x="4384781" y="2247333"/>
            <a:ext cx="7540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a:latin typeface="等线" panose="02010600030101010101" pitchFamily="2" charset="-122"/>
                <a:ea typeface="等线" panose="02010600030101010101" pitchFamily="2" charset="-122"/>
              </a:rPr>
              <a:t>0-9</a:t>
            </a:r>
          </a:p>
        </p:txBody>
      </p:sp>
      <p:cxnSp>
        <p:nvCxnSpPr>
          <p:cNvPr id="42" name="直接箭头连接符 41">
            <a:extLst>
              <a:ext uri="{FF2B5EF4-FFF2-40B4-BE49-F238E27FC236}">
                <a16:creationId xmlns:a16="http://schemas.microsoft.com/office/drawing/2014/main" id="{231B0404-EC42-4075-A51B-355F9D01CDF6}"/>
              </a:ext>
            </a:extLst>
          </p:cNvPr>
          <p:cNvCxnSpPr>
            <a:cxnSpLocks/>
          </p:cNvCxnSpPr>
          <p:nvPr/>
        </p:nvCxnSpPr>
        <p:spPr bwMode="auto">
          <a:xfrm flipV="1">
            <a:off x="6652326" y="2492896"/>
            <a:ext cx="0" cy="36004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4" name="矩形 23">
            <a:extLst>
              <a:ext uri="{FF2B5EF4-FFF2-40B4-BE49-F238E27FC236}">
                <a16:creationId xmlns:a16="http://schemas.microsoft.com/office/drawing/2014/main" id="{8A78FD29-CFA3-4465-90E6-EFAC0D8DC4C1}"/>
              </a:ext>
            </a:extLst>
          </p:cNvPr>
          <p:cNvSpPr/>
          <p:nvPr/>
        </p:nvSpPr>
        <p:spPr bwMode="auto">
          <a:xfrm>
            <a:off x="6938776"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8</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E865041B-3509-4E1F-9BEF-F3224523AF50}"/>
              </a:ext>
            </a:extLst>
          </p:cNvPr>
          <p:cNvSpPr/>
          <p:nvPr/>
        </p:nvSpPr>
        <p:spPr bwMode="auto">
          <a:xfrm>
            <a:off x="7483580"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26" name="直接箭头连接符 25">
            <a:extLst>
              <a:ext uri="{FF2B5EF4-FFF2-40B4-BE49-F238E27FC236}">
                <a16:creationId xmlns:a16="http://schemas.microsoft.com/office/drawing/2014/main" id="{D7D02634-AA76-4F8A-9AA6-DCC98C14BA0A}"/>
              </a:ext>
            </a:extLst>
          </p:cNvPr>
          <p:cNvCxnSpPr>
            <a:cxnSpLocks/>
          </p:cNvCxnSpPr>
          <p:nvPr/>
        </p:nvCxnSpPr>
        <p:spPr bwMode="auto">
          <a:xfrm flipV="1">
            <a:off x="7228809" y="2511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5F038764-9660-4A55-BC99-16A63E5FEB43}"/>
              </a:ext>
            </a:extLst>
          </p:cNvPr>
          <p:cNvCxnSpPr>
            <a:cxnSpLocks/>
          </p:cNvCxnSpPr>
          <p:nvPr/>
        </p:nvCxnSpPr>
        <p:spPr bwMode="auto">
          <a:xfrm flipV="1">
            <a:off x="7812360" y="2511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椭圆 29">
            <a:extLst>
              <a:ext uri="{FF2B5EF4-FFF2-40B4-BE49-F238E27FC236}">
                <a16:creationId xmlns:a16="http://schemas.microsoft.com/office/drawing/2014/main" id="{071E7A76-7D55-46EE-BBDC-B6684D251C6C}"/>
              </a:ext>
            </a:extLst>
          </p:cNvPr>
          <p:cNvSpPr/>
          <p:nvPr/>
        </p:nvSpPr>
        <p:spPr bwMode="auto">
          <a:xfrm>
            <a:off x="3027923" y="3468767"/>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椭圆 30">
            <a:extLst>
              <a:ext uri="{FF2B5EF4-FFF2-40B4-BE49-F238E27FC236}">
                <a16:creationId xmlns:a16="http://schemas.microsoft.com/office/drawing/2014/main" id="{4ACA18A9-DA51-480D-AA03-34895CAF2F1A}"/>
              </a:ext>
            </a:extLst>
          </p:cNvPr>
          <p:cNvSpPr/>
          <p:nvPr/>
        </p:nvSpPr>
        <p:spPr bwMode="auto">
          <a:xfrm>
            <a:off x="3082459" y="3529638"/>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3" name="椭圆 32">
            <a:extLst>
              <a:ext uri="{FF2B5EF4-FFF2-40B4-BE49-F238E27FC236}">
                <a16:creationId xmlns:a16="http://schemas.microsoft.com/office/drawing/2014/main" id="{878D7E20-6816-4F43-823D-261D69949941}"/>
              </a:ext>
            </a:extLst>
          </p:cNvPr>
          <p:cNvSpPr/>
          <p:nvPr/>
        </p:nvSpPr>
        <p:spPr bwMode="auto">
          <a:xfrm>
            <a:off x="1938964" y="354809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34" name="直接箭头连接符 33">
            <a:extLst>
              <a:ext uri="{FF2B5EF4-FFF2-40B4-BE49-F238E27FC236}">
                <a16:creationId xmlns:a16="http://schemas.microsoft.com/office/drawing/2014/main" id="{A299B88E-FC42-4542-99DC-9174C9E7F255}"/>
              </a:ext>
            </a:extLst>
          </p:cNvPr>
          <p:cNvCxnSpPr/>
          <p:nvPr/>
        </p:nvCxnSpPr>
        <p:spPr bwMode="auto">
          <a:xfrm>
            <a:off x="1362900" y="376411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Text Box 1027">
            <a:extLst>
              <a:ext uri="{FF2B5EF4-FFF2-40B4-BE49-F238E27FC236}">
                <a16:creationId xmlns:a16="http://schemas.microsoft.com/office/drawing/2014/main" id="{8E5F8953-54D4-45A8-8FF3-AE1402832DBA}"/>
              </a:ext>
            </a:extLst>
          </p:cNvPr>
          <p:cNvSpPr txBox="1">
            <a:spLocks noChangeArrowheads="1"/>
          </p:cNvSpPr>
          <p:nvPr/>
        </p:nvSpPr>
        <p:spPr bwMode="auto">
          <a:xfrm>
            <a:off x="1290892" y="340030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6" name="直接箭头连接符 35">
            <a:extLst>
              <a:ext uri="{FF2B5EF4-FFF2-40B4-BE49-F238E27FC236}">
                <a16:creationId xmlns:a16="http://schemas.microsoft.com/office/drawing/2014/main" id="{4FE82372-8F60-4066-A043-A7301918CA35}"/>
              </a:ext>
            </a:extLst>
          </p:cNvPr>
          <p:cNvCxnSpPr/>
          <p:nvPr/>
        </p:nvCxnSpPr>
        <p:spPr bwMode="auto">
          <a:xfrm>
            <a:off x="2443020" y="3775970"/>
            <a:ext cx="57606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43" name="Text Box 1027">
            <a:extLst>
              <a:ext uri="{FF2B5EF4-FFF2-40B4-BE49-F238E27FC236}">
                <a16:creationId xmlns:a16="http://schemas.microsoft.com/office/drawing/2014/main" id="{E82FCFCA-318A-40A3-933A-7E9A438E7799}"/>
              </a:ext>
            </a:extLst>
          </p:cNvPr>
          <p:cNvSpPr txBox="1">
            <a:spLocks noChangeArrowheads="1"/>
          </p:cNvSpPr>
          <p:nvPr/>
        </p:nvSpPr>
        <p:spPr bwMode="auto">
          <a:xfrm>
            <a:off x="2443020" y="3423525"/>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endParaRPr lang="zh-CN" altLang="en-US" sz="1600" dirty="0"/>
          </a:p>
        </p:txBody>
      </p:sp>
      <p:sp>
        <p:nvSpPr>
          <p:cNvPr id="46" name="任意多边形: 形状 45">
            <a:extLst>
              <a:ext uri="{FF2B5EF4-FFF2-40B4-BE49-F238E27FC236}">
                <a16:creationId xmlns:a16="http://schemas.microsoft.com/office/drawing/2014/main" id="{46EAFD06-67C2-4869-85A0-950E725E4712}"/>
              </a:ext>
            </a:extLst>
          </p:cNvPr>
          <p:cNvSpPr/>
          <p:nvPr/>
        </p:nvSpPr>
        <p:spPr bwMode="auto">
          <a:xfrm>
            <a:off x="3632444" y="3506852"/>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9" name="Text Box 1027">
            <a:extLst>
              <a:ext uri="{FF2B5EF4-FFF2-40B4-BE49-F238E27FC236}">
                <a16:creationId xmlns:a16="http://schemas.microsoft.com/office/drawing/2014/main" id="{35C8EFF0-8132-4CC5-A5F7-86F743AE3E93}"/>
              </a:ext>
            </a:extLst>
          </p:cNvPr>
          <p:cNvSpPr txBox="1">
            <a:spLocks noChangeArrowheads="1"/>
          </p:cNvSpPr>
          <p:nvPr/>
        </p:nvSpPr>
        <p:spPr bwMode="auto">
          <a:xfrm>
            <a:off x="4387236" y="3546055"/>
            <a:ext cx="7540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p>
        </p:txBody>
      </p:sp>
      <p:sp>
        <p:nvSpPr>
          <p:cNvPr id="50" name="Text Box 1027">
            <a:extLst>
              <a:ext uri="{FF2B5EF4-FFF2-40B4-BE49-F238E27FC236}">
                <a16:creationId xmlns:a16="http://schemas.microsoft.com/office/drawing/2014/main" id="{5577A763-41E3-48B9-8644-6462C92464A4}"/>
              </a:ext>
            </a:extLst>
          </p:cNvPr>
          <p:cNvSpPr txBox="1">
            <a:spLocks noChangeArrowheads="1"/>
          </p:cNvSpPr>
          <p:nvPr/>
        </p:nvSpPr>
        <p:spPr bwMode="auto">
          <a:xfrm>
            <a:off x="2488468" y="3791159"/>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solidFill>
                  <a:srgbClr val="FF0000"/>
                </a:solidFill>
                <a:latin typeface="等线" panose="02010600030101010101" pitchFamily="2" charset="-122"/>
                <a:ea typeface="等线" panose="02010600030101010101" pitchFamily="2" charset="-122"/>
              </a:rPr>
              <a:t>‘1’</a:t>
            </a:r>
            <a:endParaRPr lang="zh-CN" altLang="en-US" sz="1600" dirty="0">
              <a:solidFill>
                <a:srgbClr val="FF0000"/>
              </a:solidFill>
            </a:endParaRPr>
          </a:p>
        </p:txBody>
      </p:sp>
      <p:sp>
        <p:nvSpPr>
          <p:cNvPr id="52" name="椭圆 51">
            <a:extLst>
              <a:ext uri="{FF2B5EF4-FFF2-40B4-BE49-F238E27FC236}">
                <a16:creationId xmlns:a16="http://schemas.microsoft.com/office/drawing/2014/main" id="{8A0B60C4-A91D-4C4B-9B26-80DC5153509F}"/>
              </a:ext>
            </a:extLst>
          </p:cNvPr>
          <p:cNvSpPr/>
          <p:nvPr/>
        </p:nvSpPr>
        <p:spPr bwMode="auto">
          <a:xfrm>
            <a:off x="4184283" y="4551850"/>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3" name="直接箭头连接符 52">
            <a:extLst>
              <a:ext uri="{FF2B5EF4-FFF2-40B4-BE49-F238E27FC236}">
                <a16:creationId xmlns:a16="http://schemas.microsoft.com/office/drawing/2014/main" id="{EF0305DC-6FC8-4924-A36D-45A5AA2CB039}"/>
              </a:ext>
            </a:extLst>
          </p:cNvPr>
          <p:cNvCxnSpPr/>
          <p:nvPr/>
        </p:nvCxnSpPr>
        <p:spPr bwMode="auto">
          <a:xfrm>
            <a:off x="357320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4" name="Text Box 1027">
            <a:extLst>
              <a:ext uri="{FF2B5EF4-FFF2-40B4-BE49-F238E27FC236}">
                <a16:creationId xmlns:a16="http://schemas.microsoft.com/office/drawing/2014/main" id="{58274A83-437C-4EDB-96F5-C9E7D9D3830B}"/>
              </a:ext>
            </a:extLst>
          </p:cNvPr>
          <p:cNvSpPr txBox="1">
            <a:spLocks noChangeArrowheads="1"/>
          </p:cNvSpPr>
          <p:nvPr/>
        </p:nvSpPr>
        <p:spPr bwMode="auto">
          <a:xfrm>
            <a:off x="3701563" y="4540086"/>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a:t>
            </a:r>
            <a:endParaRPr lang="zh-CN" altLang="en-US" sz="1600" dirty="0"/>
          </a:p>
        </p:txBody>
      </p:sp>
      <p:sp>
        <p:nvSpPr>
          <p:cNvPr id="55" name="椭圆 54">
            <a:extLst>
              <a:ext uri="{FF2B5EF4-FFF2-40B4-BE49-F238E27FC236}">
                <a16:creationId xmlns:a16="http://schemas.microsoft.com/office/drawing/2014/main" id="{7A4EA8DA-29D3-41CD-8DAD-100D0C5E0DB4}"/>
              </a:ext>
            </a:extLst>
          </p:cNvPr>
          <p:cNvSpPr/>
          <p:nvPr/>
        </p:nvSpPr>
        <p:spPr bwMode="auto">
          <a:xfrm>
            <a:off x="4238819" y="4612721"/>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6" name="椭圆 55">
            <a:extLst>
              <a:ext uri="{FF2B5EF4-FFF2-40B4-BE49-F238E27FC236}">
                <a16:creationId xmlns:a16="http://schemas.microsoft.com/office/drawing/2014/main" id="{4AD2D761-E4D0-40DC-9A02-5F42E860EBE9}"/>
              </a:ext>
            </a:extLst>
          </p:cNvPr>
          <p:cNvSpPr/>
          <p:nvPr/>
        </p:nvSpPr>
        <p:spPr bwMode="auto">
          <a:xfrm>
            <a:off x="1989029" y="465076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7" name="直接箭头连接符 56">
            <a:extLst>
              <a:ext uri="{FF2B5EF4-FFF2-40B4-BE49-F238E27FC236}">
                <a16:creationId xmlns:a16="http://schemas.microsoft.com/office/drawing/2014/main" id="{7FAB8D23-DBCF-4443-96F3-28952469FFB9}"/>
              </a:ext>
            </a:extLst>
          </p:cNvPr>
          <p:cNvCxnSpPr/>
          <p:nvPr/>
        </p:nvCxnSpPr>
        <p:spPr bwMode="auto">
          <a:xfrm>
            <a:off x="141296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Text Box 1027">
            <a:extLst>
              <a:ext uri="{FF2B5EF4-FFF2-40B4-BE49-F238E27FC236}">
                <a16:creationId xmlns:a16="http://schemas.microsoft.com/office/drawing/2014/main" id="{A72CFFD3-6CED-4405-BAA7-443A641BD117}"/>
              </a:ext>
            </a:extLst>
          </p:cNvPr>
          <p:cNvSpPr txBox="1">
            <a:spLocks noChangeArrowheads="1"/>
          </p:cNvSpPr>
          <p:nvPr/>
        </p:nvSpPr>
        <p:spPr bwMode="auto">
          <a:xfrm>
            <a:off x="1340957" y="450297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59" name="椭圆 58">
            <a:extLst>
              <a:ext uri="{FF2B5EF4-FFF2-40B4-BE49-F238E27FC236}">
                <a16:creationId xmlns:a16="http://schemas.microsoft.com/office/drawing/2014/main" id="{4F330A2F-D6E9-4B08-9EF5-0C21C30507F9}"/>
              </a:ext>
            </a:extLst>
          </p:cNvPr>
          <p:cNvSpPr/>
          <p:nvPr/>
        </p:nvSpPr>
        <p:spPr bwMode="auto">
          <a:xfrm>
            <a:off x="3069149" y="4662616"/>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0" name="直接箭头连接符 59">
            <a:extLst>
              <a:ext uri="{FF2B5EF4-FFF2-40B4-BE49-F238E27FC236}">
                <a16:creationId xmlns:a16="http://schemas.microsoft.com/office/drawing/2014/main" id="{1B014E8C-726F-430F-B2FF-F44F5F5ECF8E}"/>
              </a:ext>
            </a:extLst>
          </p:cNvPr>
          <p:cNvCxnSpPr/>
          <p:nvPr/>
        </p:nvCxnSpPr>
        <p:spPr bwMode="auto">
          <a:xfrm>
            <a:off x="2493085" y="487864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1" name="Text Box 1027">
            <a:extLst>
              <a:ext uri="{FF2B5EF4-FFF2-40B4-BE49-F238E27FC236}">
                <a16:creationId xmlns:a16="http://schemas.microsoft.com/office/drawing/2014/main" id="{F7D9A7E6-6BC7-4FDA-93BB-4FD63CF114AF}"/>
              </a:ext>
            </a:extLst>
          </p:cNvPr>
          <p:cNvSpPr txBox="1">
            <a:spLocks noChangeArrowheads="1"/>
          </p:cNvSpPr>
          <p:nvPr/>
        </p:nvSpPr>
        <p:spPr bwMode="auto">
          <a:xfrm>
            <a:off x="2616141" y="4526195"/>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&gt;</a:t>
            </a:r>
            <a:endParaRPr lang="zh-CN" altLang="en-US" sz="1600" dirty="0"/>
          </a:p>
        </p:txBody>
      </p:sp>
      <p:sp>
        <p:nvSpPr>
          <p:cNvPr id="63" name="椭圆 62">
            <a:extLst>
              <a:ext uri="{FF2B5EF4-FFF2-40B4-BE49-F238E27FC236}">
                <a16:creationId xmlns:a16="http://schemas.microsoft.com/office/drawing/2014/main" id="{73433BE6-F002-45CA-B51B-B0982E36604F}"/>
              </a:ext>
            </a:extLst>
          </p:cNvPr>
          <p:cNvSpPr/>
          <p:nvPr/>
        </p:nvSpPr>
        <p:spPr bwMode="auto">
          <a:xfrm>
            <a:off x="7280328" y="5520476"/>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4" name="椭圆 63">
            <a:extLst>
              <a:ext uri="{FF2B5EF4-FFF2-40B4-BE49-F238E27FC236}">
                <a16:creationId xmlns:a16="http://schemas.microsoft.com/office/drawing/2014/main" id="{BAA7363C-0D1F-4C54-BC17-BD3F669FF563}"/>
              </a:ext>
            </a:extLst>
          </p:cNvPr>
          <p:cNvSpPr/>
          <p:nvPr/>
        </p:nvSpPr>
        <p:spPr bwMode="auto">
          <a:xfrm>
            <a:off x="4067944" y="5583382"/>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5" name="直接箭头连接符 64">
            <a:extLst>
              <a:ext uri="{FF2B5EF4-FFF2-40B4-BE49-F238E27FC236}">
                <a16:creationId xmlns:a16="http://schemas.microsoft.com/office/drawing/2014/main" id="{9E50AC40-02D9-4E12-ACAC-04D916EC0CC7}"/>
              </a:ext>
            </a:extLst>
          </p:cNvPr>
          <p:cNvCxnSpPr/>
          <p:nvPr/>
        </p:nvCxnSpPr>
        <p:spPr bwMode="auto">
          <a:xfrm>
            <a:off x="3491880" y="5799406"/>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椭圆 65">
            <a:extLst>
              <a:ext uri="{FF2B5EF4-FFF2-40B4-BE49-F238E27FC236}">
                <a16:creationId xmlns:a16="http://schemas.microsoft.com/office/drawing/2014/main" id="{1F719319-AB8E-4AC5-AE72-6CF2930628B8}"/>
              </a:ext>
            </a:extLst>
          </p:cNvPr>
          <p:cNvSpPr/>
          <p:nvPr/>
        </p:nvSpPr>
        <p:spPr bwMode="auto">
          <a:xfrm>
            <a:off x="5148064" y="5581347"/>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7" name="直接箭头连接符 66">
            <a:extLst>
              <a:ext uri="{FF2B5EF4-FFF2-40B4-BE49-F238E27FC236}">
                <a16:creationId xmlns:a16="http://schemas.microsoft.com/office/drawing/2014/main" id="{22A3943F-CE59-43EE-9E5C-F54D17636F2E}"/>
              </a:ext>
            </a:extLst>
          </p:cNvPr>
          <p:cNvCxnSpPr/>
          <p:nvPr/>
        </p:nvCxnSpPr>
        <p:spPr bwMode="auto">
          <a:xfrm>
            <a:off x="4572000" y="5797371"/>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8" name="椭圆 67">
            <a:extLst>
              <a:ext uri="{FF2B5EF4-FFF2-40B4-BE49-F238E27FC236}">
                <a16:creationId xmlns:a16="http://schemas.microsoft.com/office/drawing/2014/main" id="{4CBE81C7-E0AF-447B-A374-92BFFB660064}"/>
              </a:ext>
            </a:extLst>
          </p:cNvPr>
          <p:cNvSpPr/>
          <p:nvPr/>
        </p:nvSpPr>
        <p:spPr bwMode="auto">
          <a:xfrm>
            <a:off x="6241464" y="5581347"/>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9" name="直接箭头连接符 68">
            <a:extLst>
              <a:ext uri="{FF2B5EF4-FFF2-40B4-BE49-F238E27FC236}">
                <a16:creationId xmlns:a16="http://schemas.microsoft.com/office/drawing/2014/main" id="{81FC41BD-0945-45D4-A99A-B5BED2407C3A}"/>
              </a:ext>
            </a:extLst>
          </p:cNvPr>
          <p:cNvCxnSpPr/>
          <p:nvPr/>
        </p:nvCxnSpPr>
        <p:spPr bwMode="auto">
          <a:xfrm>
            <a:off x="5665400" y="5839342"/>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0" name="Text Box 1027">
            <a:extLst>
              <a:ext uri="{FF2B5EF4-FFF2-40B4-BE49-F238E27FC236}">
                <a16:creationId xmlns:a16="http://schemas.microsoft.com/office/drawing/2014/main" id="{554E637D-68E3-4394-91AE-584B4AF78CC3}"/>
              </a:ext>
            </a:extLst>
          </p:cNvPr>
          <p:cNvSpPr txBox="1">
            <a:spLocks noChangeArrowheads="1"/>
          </p:cNvSpPr>
          <p:nvPr/>
        </p:nvSpPr>
        <p:spPr bwMode="auto">
          <a:xfrm>
            <a:off x="3620238" y="5472708"/>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o</a:t>
            </a:r>
            <a:endParaRPr lang="zh-CN" altLang="en-US" sz="1600" dirty="0"/>
          </a:p>
        </p:txBody>
      </p:sp>
      <p:sp>
        <p:nvSpPr>
          <p:cNvPr id="71" name="椭圆 70">
            <a:extLst>
              <a:ext uri="{FF2B5EF4-FFF2-40B4-BE49-F238E27FC236}">
                <a16:creationId xmlns:a16="http://schemas.microsoft.com/office/drawing/2014/main" id="{A211559A-1DDF-4B3E-BF22-27B127D18763}"/>
              </a:ext>
            </a:extLst>
          </p:cNvPr>
          <p:cNvSpPr/>
          <p:nvPr/>
        </p:nvSpPr>
        <p:spPr bwMode="auto">
          <a:xfrm>
            <a:off x="7334864" y="5581347"/>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2" name="直接箭头连接符 71">
            <a:extLst>
              <a:ext uri="{FF2B5EF4-FFF2-40B4-BE49-F238E27FC236}">
                <a16:creationId xmlns:a16="http://schemas.microsoft.com/office/drawing/2014/main" id="{9790A496-D750-4371-9B34-F2BBE73FA7E8}"/>
              </a:ext>
            </a:extLst>
          </p:cNvPr>
          <p:cNvCxnSpPr>
            <a:cxnSpLocks/>
            <a:endCxn id="63" idx="2"/>
          </p:cNvCxnSpPr>
          <p:nvPr/>
        </p:nvCxnSpPr>
        <p:spPr bwMode="auto">
          <a:xfrm flipV="1">
            <a:off x="6758800" y="5833375"/>
            <a:ext cx="521528" cy="59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3" name="Text Box 1027">
            <a:extLst>
              <a:ext uri="{FF2B5EF4-FFF2-40B4-BE49-F238E27FC236}">
                <a16:creationId xmlns:a16="http://schemas.microsoft.com/office/drawing/2014/main" id="{218EF5B3-8E2B-46F6-8644-B093E46E6E30}"/>
              </a:ext>
            </a:extLst>
          </p:cNvPr>
          <p:cNvSpPr txBox="1">
            <a:spLocks noChangeArrowheads="1"/>
          </p:cNvSpPr>
          <p:nvPr/>
        </p:nvSpPr>
        <p:spPr bwMode="auto">
          <a:xfrm>
            <a:off x="4731860" y="5451963"/>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n</a:t>
            </a:r>
            <a:endParaRPr lang="zh-CN" altLang="en-US" sz="1600" dirty="0"/>
          </a:p>
        </p:txBody>
      </p:sp>
      <p:sp>
        <p:nvSpPr>
          <p:cNvPr id="74" name="Text Box 1027">
            <a:extLst>
              <a:ext uri="{FF2B5EF4-FFF2-40B4-BE49-F238E27FC236}">
                <a16:creationId xmlns:a16="http://schemas.microsoft.com/office/drawing/2014/main" id="{DBC94398-D9EC-4101-8B99-5C98C63DBB0E}"/>
              </a:ext>
            </a:extLst>
          </p:cNvPr>
          <p:cNvSpPr txBox="1">
            <a:spLocks noChangeArrowheads="1"/>
          </p:cNvSpPr>
          <p:nvPr/>
        </p:nvSpPr>
        <p:spPr bwMode="auto">
          <a:xfrm>
            <a:off x="5808622" y="5477179"/>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a:t>
            </a:r>
            <a:endParaRPr lang="zh-CN" altLang="en-US" sz="1600" dirty="0"/>
          </a:p>
        </p:txBody>
      </p:sp>
      <p:sp>
        <p:nvSpPr>
          <p:cNvPr id="75" name="Text Box 1027">
            <a:extLst>
              <a:ext uri="{FF2B5EF4-FFF2-40B4-BE49-F238E27FC236}">
                <a16:creationId xmlns:a16="http://schemas.microsoft.com/office/drawing/2014/main" id="{AB013CB9-FEC9-4F4B-963A-EA6670A78C2F}"/>
              </a:ext>
            </a:extLst>
          </p:cNvPr>
          <p:cNvSpPr txBox="1">
            <a:spLocks noChangeArrowheads="1"/>
          </p:cNvSpPr>
          <p:nvPr/>
        </p:nvSpPr>
        <p:spPr bwMode="auto">
          <a:xfrm>
            <a:off x="6893116" y="5472708"/>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t</a:t>
            </a:r>
            <a:endParaRPr lang="zh-CN" altLang="en-US" sz="1600" dirty="0"/>
          </a:p>
        </p:txBody>
      </p:sp>
      <p:sp>
        <p:nvSpPr>
          <p:cNvPr id="76" name="椭圆 75">
            <a:extLst>
              <a:ext uri="{FF2B5EF4-FFF2-40B4-BE49-F238E27FC236}">
                <a16:creationId xmlns:a16="http://schemas.microsoft.com/office/drawing/2014/main" id="{4ABBB07F-D480-4405-8CBD-CAA49487DECA}"/>
              </a:ext>
            </a:extLst>
          </p:cNvPr>
          <p:cNvSpPr/>
          <p:nvPr/>
        </p:nvSpPr>
        <p:spPr bwMode="auto">
          <a:xfrm>
            <a:off x="1907704" y="5583382"/>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7" name="直接箭头连接符 76">
            <a:extLst>
              <a:ext uri="{FF2B5EF4-FFF2-40B4-BE49-F238E27FC236}">
                <a16:creationId xmlns:a16="http://schemas.microsoft.com/office/drawing/2014/main" id="{2B5DB2C4-4628-42DC-9602-1ABA24CEE4C0}"/>
              </a:ext>
            </a:extLst>
          </p:cNvPr>
          <p:cNvCxnSpPr/>
          <p:nvPr/>
        </p:nvCxnSpPr>
        <p:spPr bwMode="auto">
          <a:xfrm>
            <a:off x="1331640" y="5799406"/>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8" name="Text Box 1027">
            <a:extLst>
              <a:ext uri="{FF2B5EF4-FFF2-40B4-BE49-F238E27FC236}">
                <a16:creationId xmlns:a16="http://schemas.microsoft.com/office/drawing/2014/main" id="{0F3354F3-7F48-4696-BE22-2AC015E17B28}"/>
              </a:ext>
            </a:extLst>
          </p:cNvPr>
          <p:cNvSpPr txBox="1">
            <a:spLocks noChangeArrowheads="1"/>
          </p:cNvSpPr>
          <p:nvPr/>
        </p:nvSpPr>
        <p:spPr bwMode="auto">
          <a:xfrm>
            <a:off x="1259632" y="5435592"/>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80" name="椭圆 79">
            <a:extLst>
              <a:ext uri="{FF2B5EF4-FFF2-40B4-BE49-F238E27FC236}">
                <a16:creationId xmlns:a16="http://schemas.microsoft.com/office/drawing/2014/main" id="{F66C0418-354B-4592-A2D9-1EA48D5F9931}"/>
              </a:ext>
            </a:extLst>
          </p:cNvPr>
          <p:cNvSpPr/>
          <p:nvPr/>
        </p:nvSpPr>
        <p:spPr bwMode="auto">
          <a:xfrm>
            <a:off x="3059832" y="558924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1" name="直接箭头连接符 80">
            <a:extLst>
              <a:ext uri="{FF2B5EF4-FFF2-40B4-BE49-F238E27FC236}">
                <a16:creationId xmlns:a16="http://schemas.microsoft.com/office/drawing/2014/main" id="{65CBA898-1087-4E26-ABD7-D108DEAF6DE0}"/>
              </a:ext>
            </a:extLst>
          </p:cNvPr>
          <p:cNvCxnSpPr/>
          <p:nvPr/>
        </p:nvCxnSpPr>
        <p:spPr bwMode="auto">
          <a:xfrm>
            <a:off x="2483768" y="580526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2" name="Text Box 1027">
            <a:extLst>
              <a:ext uri="{FF2B5EF4-FFF2-40B4-BE49-F238E27FC236}">
                <a16:creationId xmlns:a16="http://schemas.microsoft.com/office/drawing/2014/main" id="{86A18041-29B3-4F63-8F6D-5187C3D5C51A}"/>
              </a:ext>
            </a:extLst>
          </p:cNvPr>
          <p:cNvSpPr txBox="1">
            <a:spLocks noChangeArrowheads="1"/>
          </p:cNvSpPr>
          <p:nvPr/>
        </p:nvSpPr>
        <p:spPr bwMode="auto">
          <a:xfrm>
            <a:off x="2606824" y="5452819"/>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c</a:t>
            </a:r>
            <a:endParaRPr lang="zh-CN" altLang="en-US" sz="1600" dirty="0"/>
          </a:p>
        </p:txBody>
      </p:sp>
      <p:sp>
        <p:nvSpPr>
          <p:cNvPr id="83" name="Text Box 1027">
            <a:extLst>
              <a:ext uri="{FF2B5EF4-FFF2-40B4-BE49-F238E27FC236}">
                <a16:creationId xmlns:a16="http://schemas.microsoft.com/office/drawing/2014/main" id="{90A7055D-790D-4F88-904E-568C65D5D335}"/>
              </a:ext>
            </a:extLst>
          </p:cNvPr>
          <p:cNvSpPr txBox="1">
            <a:spLocks noChangeArrowheads="1"/>
          </p:cNvSpPr>
          <p:nvPr/>
        </p:nvSpPr>
        <p:spPr bwMode="auto">
          <a:xfrm>
            <a:off x="1583756" y="2971031"/>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4" name="Text Box 1027">
            <a:extLst>
              <a:ext uri="{FF2B5EF4-FFF2-40B4-BE49-F238E27FC236}">
                <a16:creationId xmlns:a16="http://schemas.microsoft.com/office/drawing/2014/main" id="{1EE21CCA-28E2-4430-87D8-78F29BE8FD3E}"/>
              </a:ext>
            </a:extLst>
          </p:cNvPr>
          <p:cNvSpPr txBox="1">
            <a:spLocks noChangeArrowheads="1"/>
          </p:cNvSpPr>
          <p:nvPr/>
        </p:nvSpPr>
        <p:spPr bwMode="auto">
          <a:xfrm>
            <a:off x="1601214" y="5106670"/>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5" name="Text Box 1027">
            <a:extLst>
              <a:ext uri="{FF2B5EF4-FFF2-40B4-BE49-F238E27FC236}">
                <a16:creationId xmlns:a16="http://schemas.microsoft.com/office/drawing/2014/main" id="{D8DE64EC-D945-4EBF-BE62-870BECAEC656}"/>
              </a:ext>
            </a:extLst>
          </p:cNvPr>
          <p:cNvSpPr txBox="1">
            <a:spLocks noChangeArrowheads="1"/>
          </p:cNvSpPr>
          <p:nvPr/>
        </p:nvSpPr>
        <p:spPr bwMode="auto">
          <a:xfrm>
            <a:off x="1601214" y="6042774"/>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26991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BA6D3984-3ED2-45B0-A8FF-F7209C7EB7EB}"/>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0AE26898-9E4E-4859-80F7-F41B90715326}"/>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识别一个字符时，多个识别器可以同时工作</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88358557-066B-40DF-BF22-32FFC9A39FBD}"/>
              </a:ext>
            </a:extLst>
          </p:cNvPr>
          <p:cNvSpPr txBox="1">
            <a:spLocks noChangeArrowheads="1"/>
          </p:cNvSpPr>
          <p:nvPr/>
        </p:nvSpPr>
        <p:spPr bwMode="auto">
          <a:xfrm>
            <a:off x="539552" y="1772816"/>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例如：要识别‘</a:t>
            </a:r>
            <a:r>
              <a:rPr lang="en-US" altLang="zh-CN" sz="2400" dirty="0">
                <a:latin typeface="等线" panose="02010600030101010101" pitchFamily="2" charset="-122"/>
                <a:ea typeface="等线" panose="02010600030101010101" pitchFamily="2" charset="-122"/>
              </a:rPr>
              <a:t>1980</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a:t>
            </a:r>
            <a:endParaRPr lang="zh-CN" altLang="en-US" sz="2400" dirty="0"/>
          </a:p>
        </p:txBody>
      </p:sp>
      <p:sp>
        <p:nvSpPr>
          <p:cNvPr id="27" name="矩形 26">
            <a:extLst>
              <a:ext uri="{FF2B5EF4-FFF2-40B4-BE49-F238E27FC236}">
                <a16:creationId xmlns:a16="http://schemas.microsoft.com/office/drawing/2014/main" id="{2B180049-818D-4A27-9F94-2CBCFB4850C9}"/>
              </a:ext>
            </a:extLst>
          </p:cNvPr>
          <p:cNvSpPr/>
          <p:nvPr/>
        </p:nvSpPr>
        <p:spPr bwMode="auto">
          <a:xfrm>
            <a:off x="5858656"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A3F5F81E-B6A5-4409-B0DB-2D7E3CDA4BF1}"/>
              </a:ext>
            </a:extLst>
          </p:cNvPr>
          <p:cNvSpPr/>
          <p:nvPr/>
        </p:nvSpPr>
        <p:spPr bwMode="auto">
          <a:xfrm>
            <a:off x="6403460" y="1988840"/>
            <a:ext cx="544804" cy="504056"/>
          </a:xfrm>
          <a:prstGeom prst="rect">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9</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F0DD4661-45AC-4D20-BF37-9039894592BF}"/>
              </a:ext>
            </a:extLst>
          </p:cNvPr>
          <p:cNvSpPr/>
          <p:nvPr/>
        </p:nvSpPr>
        <p:spPr bwMode="auto">
          <a:xfrm>
            <a:off x="1907704" y="2411813"/>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7B3CB00-D300-4FCD-9168-154CECF97934}"/>
              </a:ext>
            </a:extLst>
          </p:cNvPr>
          <p:cNvCxnSpPr/>
          <p:nvPr/>
        </p:nvCxnSpPr>
        <p:spPr bwMode="auto">
          <a:xfrm>
            <a:off x="1331640" y="2627837"/>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 Box 1027">
            <a:extLst>
              <a:ext uri="{FF2B5EF4-FFF2-40B4-BE49-F238E27FC236}">
                <a16:creationId xmlns:a16="http://schemas.microsoft.com/office/drawing/2014/main" id="{E5B0A693-F5B9-4BE0-9287-4331619B0300}"/>
              </a:ext>
            </a:extLst>
          </p:cNvPr>
          <p:cNvSpPr txBox="1">
            <a:spLocks noChangeArrowheads="1"/>
          </p:cNvSpPr>
          <p:nvPr/>
        </p:nvSpPr>
        <p:spPr bwMode="auto">
          <a:xfrm>
            <a:off x="1259632" y="2264023"/>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2" name="直接箭头连接符 31">
            <a:extLst>
              <a:ext uri="{FF2B5EF4-FFF2-40B4-BE49-F238E27FC236}">
                <a16:creationId xmlns:a16="http://schemas.microsoft.com/office/drawing/2014/main" id="{502BA6DE-2E32-4D59-AA44-08298FA96FFA}"/>
              </a:ext>
            </a:extLst>
          </p:cNvPr>
          <p:cNvCxnSpPr>
            <a:cxnSpLocks/>
          </p:cNvCxnSpPr>
          <p:nvPr/>
        </p:nvCxnSpPr>
        <p:spPr bwMode="auto">
          <a:xfrm flipV="1">
            <a:off x="6068775" y="2492896"/>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500CD67-DB12-474D-822B-AC07C9A1D22E}"/>
              </a:ext>
            </a:extLst>
          </p:cNvPr>
          <p:cNvCxnSpPr/>
          <p:nvPr/>
        </p:nvCxnSpPr>
        <p:spPr bwMode="auto">
          <a:xfrm>
            <a:off x="2411760" y="2639693"/>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 Box 1027">
            <a:extLst>
              <a:ext uri="{FF2B5EF4-FFF2-40B4-BE49-F238E27FC236}">
                <a16:creationId xmlns:a16="http://schemas.microsoft.com/office/drawing/2014/main" id="{4FC49A0C-5FE3-43FC-B565-2463077D2711}"/>
              </a:ext>
            </a:extLst>
          </p:cNvPr>
          <p:cNvSpPr txBox="1">
            <a:spLocks noChangeArrowheads="1"/>
          </p:cNvSpPr>
          <p:nvPr/>
        </p:nvSpPr>
        <p:spPr bwMode="auto">
          <a:xfrm>
            <a:off x="2295498" y="2060848"/>
            <a:ext cx="7540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endParaRPr lang="zh-CN" altLang="en-US" sz="1600" dirty="0"/>
          </a:p>
        </p:txBody>
      </p:sp>
      <p:sp>
        <p:nvSpPr>
          <p:cNvPr id="37" name="椭圆 36">
            <a:extLst>
              <a:ext uri="{FF2B5EF4-FFF2-40B4-BE49-F238E27FC236}">
                <a16:creationId xmlns:a16="http://schemas.microsoft.com/office/drawing/2014/main" id="{8D09D733-76A4-431B-90E7-515049FB5B37}"/>
              </a:ext>
            </a:extLst>
          </p:cNvPr>
          <p:cNvSpPr/>
          <p:nvPr/>
        </p:nvSpPr>
        <p:spPr bwMode="auto">
          <a:xfrm>
            <a:off x="2995014" y="2339834"/>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0" name="椭圆 39">
            <a:extLst>
              <a:ext uri="{FF2B5EF4-FFF2-40B4-BE49-F238E27FC236}">
                <a16:creationId xmlns:a16="http://schemas.microsoft.com/office/drawing/2014/main" id="{DEEE4161-F8B1-44F0-8248-608269EF0048}"/>
              </a:ext>
            </a:extLst>
          </p:cNvPr>
          <p:cNvSpPr/>
          <p:nvPr/>
        </p:nvSpPr>
        <p:spPr bwMode="auto">
          <a:xfrm>
            <a:off x="3049550" y="2400705"/>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任意多边形: 形状 15">
            <a:extLst>
              <a:ext uri="{FF2B5EF4-FFF2-40B4-BE49-F238E27FC236}">
                <a16:creationId xmlns:a16="http://schemas.microsoft.com/office/drawing/2014/main" id="{A1CDD64D-D1E4-474F-ADBB-29D28E0190D8}"/>
              </a:ext>
            </a:extLst>
          </p:cNvPr>
          <p:cNvSpPr/>
          <p:nvPr/>
        </p:nvSpPr>
        <p:spPr bwMode="auto">
          <a:xfrm>
            <a:off x="3601184" y="2370575"/>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1" name="Text Box 1027">
            <a:extLst>
              <a:ext uri="{FF2B5EF4-FFF2-40B4-BE49-F238E27FC236}">
                <a16:creationId xmlns:a16="http://schemas.microsoft.com/office/drawing/2014/main" id="{96AB799A-16D3-4912-808B-25C324D74586}"/>
              </a:ext>
            </a:extLst>
          </p:cNvPr>
          <p:cNvSpPr txBox="1">
            <a:spLocks noChangeArrowheads="1"/>
          </p:cNvSpPr>
          <p:nvPr/>
        </p:nvSpPr>
        <p:spPr bwMode="auto">
          <a:xfrm>
            <a:off x="4384781" y="2247333"/>
            <a:ext cx="7540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a:latin typeface="等线" panose="02010600030101010101" pitchFamily="2" charset="-122"/>
                <a:ea typeface="等线" panose="02010600030101010101" pitchFamily="2" charset="-122"/>
              </a:rPr>
              <a:t>0-9</a:t>
            </a:r>
          </a:p>
        </p:txBody>
      </p:sp>
      <p:cxnSp>
        <p:nvCxnSpPr>
          <p:cNvPr id="42" name="直接箭头连接符 41">
            <a:extLst>
              <a:ext uri="{FF2B5EF4-FFF2-40B4-BE49-F238E27FC236}">
                <a16:creationId xmlns:a16="http://schemas.microsoft.com/office/drawing/2014/main" id="{231B0404-EC42-4075-A51B-355F9D01CDF6}"/>
              </a:ext>
            </a:extLst>
          </p:cNvPr>
          <p:cNvCxnSpPr>
            <a:cxnSpLocks/>
          </p:cNvCxnSpPr>
          <p:nvPr/>
        </p:nvCxnSpPr>
        <p:spPr bwMode="auto">
          <a:xfrm flipV="1">
            <a:off x="6652326" y="2492896"/>
            <a:ext cx="0" cy="36004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4" name="矩形 23">
            <a:extLst>
              <a:ext uri="{FF2B5EF4-FFF2-40B4-BE49-F238E27FC236}">
                <a16:creationId xmlns:a16="http://schemas.microsoft.com/office/drawing/2014/main" id="{8A78FD29-CFA3-4465-90E6-EFAC0D8DC4C1}"/>
              </a:ext>
            </a:extLst>
          </p:cNvPr>
          <p:cNvSpPr/>
          <p:nvPr/>
        </p:nvSpPr>
        <p:spPr bwMode="auto">
          <a:xfrm>
            <a:off x="6938776"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8</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E865041B-3509-4E1F-9BEF-F3224523AF50}"/>
              </a:ext>
            </a:extLst>
          </p:cNvPr>
          <p:cNvSpPr/>
          <p:nvPr/>
        </p:nvSpPr>
        <p:spPr bwMode="auto">
          <a:xfrm>
            <a:off x="7483580"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26" name="直接箭头连接符 25">
            <a:extLst>
              <a:ext uri="{FF2B5EF4-FFF2-40B4-BE49-F238E27FC236}">
                <a16:creationId xmlns:a16="http://schemas.microsoft.com/office/drawing/2014/main" id="{D7D02634-AA76-4F8A-9AA6-DCC98C14BA0A}"/>
              </a:ext>
            </a:extLst>
          </p:cNvPr>
          <p:cNvCxnSpPr>
            <a:cxnSpLocks/>
          </p:cNvCxnSpPr>
          <p:nvPr/>
        </p:nvCxnSpPr>
        <p:spPr bwMode="auto">
          <a:xfrm flipV="1">
            <a:off x="7228809" y="2511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5F038764-9660-4A55-BC99-16A63E5FEB43}"/>
              </a:ext>
            </a:extLst>
          </p:cNvPr>
          <p:cNvCxnSpPr>
            <a:cxnSpLocks/>
          </p:cNvCxnSpPr>
          <p:nvPr/>
        </p:nvCxnSpPr>
        <p:spPr bwMode="auto">
          <a:xfrm flipV="1">
            <a:off x="7812360" y="2511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椭圆 29">
            <a:extLst>
              <a:ext uri="{FF2B5EF4-FFF2-40B4-BE49-F238E27FC236}">
                <a16:creationId xmlns:a16="http://schemas.microsoft.com/office/drawing/2014/main" id="{071E7A76-7D55-46EE-BBDC-B6684D251C6C}"/>
              </a:ext>
            </a:extLst>
          </p:cNvPr>
          <p:cNvSpPr/>
          <p:nvPr/>
        </p:nvSpPr>
        <p:spPr bwMode="auto">
          <a:xfrm>
            <a:off x="3027923" y="3468767"/>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椭圆 30">
            <a:extLst>
              <a:ext uri="{FF2B5EF4-FFF2-40B4-BE49-F238E27FC236}">
                <a16:creationId xmlns:a16="http://schemas.microsoft.com/office/drawing/2014/main" id="{4ACA18A9-DA51-480D-AA03-34895CAF2F1A}"/>
              </a:ext>
            </a:extLst>
          </p:cNvPr>
          <p:cNvSpPr/>
          <p:nvPr/>
        </p:nvSpPr>
        <p:spPr bwMode="auto">
          <a:xfrm>
            <a:off x="3082459" y="3529638"/>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3" name="椭圆 32">
            <a:extLst>
              <a:ext uri="{FF2B5EF4-FFF2-40B4-BE49-F238E27FC236}">
                <a16:creationId xmlns:a16="http://schemas.microsoft.com/office/drawing/2014/main" id="{878D7E20-6816-4F43-823D-261D69949941}"/>
              </a:ext>
            </a:extLst>
          </p:cNvPr>
          <p:cNvSpPr/>
          <p:nvPr/>
        </p:nvSpPr>
        <p:spPr bwMode="auto">
          <a:xfrm>
            <a:off x="1938964" y="354809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34" name="直接箭头连接符 33">
            <a:extLst>
              <a:ext uri="{FF2B5EF4-FFF2-40B4-BE49-F238E27FC236}">
                <a16:creationId xmlns:a16="http://schemas.microsoft.com/office/drawing/2014/main" id="{A299B88E-FC42-4542-99DC-9174C9E7F255}"/>
              </a:ext>
            </a:extLst>
          </p:cNvPr>
          <p:cNvCxnSpPr/>
          <p:nvPr/>
        </p:nvCxnSpPr>
        <p:spPr bwMode="auto">
          <a:xfrm>
            <a:off x="1362900" y="376411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Text Box 1027">
            <a:extLst>
              <a:ext uri="{FF2B5EF4-FFF2-40B4-BE49-F238E27FC236}">
                <a16:creationId xmlns:a16="http://schemas.microsoft.com/office/drawing/2014/main" id="{8E5F8953-54D4-45A8-8FF3-AE1402832DBA}"/>
              </a:ext>
            </a:extLst>
          </p:cNvPr>
          <p:cNvSpPr txBox="1">
            <a:spLocks noChangeArrowheads="1"/>
          </p:cNvSpPr>
          <p:nvPr/>
        </p:nvSpPr>
        <p:spPr bwMode="auto">
          <a:xfrm>
            <a:off x="1290892" y="340030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6" name="直接箭头连接符 35">
            <a:extLst>
              <a:ext uri="{FF2B5EF4-FFF2-40B4-BE49-F238E27FC236}">
                <a16:creationId xmlns:a16="http://schemas.microsoft.com/office/drawing/2014/main" id="{4FE82372-8F60-4066-A043-A7301918CA35}"/>
              </a:ext>
            </a:extLst>
          </p:cNvPr>
          <p:cNvCxnSpPr/>
          <p:nvPr/>
        </p:nvCxnSpPr>
        <p:spPr bwMode="auto">
          <a:xfrm>
            <a:off x="2443020" y="377597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Text Box 1027">
            <a:extLst>
              <a:ext uri="{FF2B5EF4-FFF2-40B4-BE49-F238E27FC236}">
                <a16:creationId xmlns:a16="http://schemas.microsoft.com/office/drawing/2014/main" id="{E82FCFCA-318A-40A3-933A-7E9A438E7799}"/>
              </a:ext>
            </a:extLst>
          </p:cNvPr>
          <p:cNvSpPr txBox="1">
            <a:spLocks noChangeArrowheads="1"/>
          </p:cNvSpPr>
          <p:nvPr/>
        </p:nvSpPr>
        <p:spPr bwMode="auto">
          <a:xfrm>
            <a:off x="2443020" y="3423525"/>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endParaRPr lang="zh-CN" altLang="en-US" sz="1600" dirty="0"/>
          </a:p>
        </p:txBody>
      </p:sp>
      <p:sp>
        <p:nvSpPr>
          <p:cNvPr id="46" name="任意多边形: 形状 45">
            <a:extLst>
              <a:ext uri="{FF2B5EF4-FFF2-40B4-BE49-F238E27FC236}">
                <a16:creationId xmlns:a16="http://schemas.microsoft.com/office/drawing/2014/main" id="{46EAFD06-67C2-4869-85A0-950E725E4712}"/>
              </a:ext>
            </a:extLst>
          </p:cNvPr>
          <p:cNvSpPr/>
          <p:nvPr/>
        </p:nvSpPr>
        <p:spPr bwMode="auto">
          <a:xfrm>
            <a:off x="3632444" y="3506852"/>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9" name="Text Box 1027">
            <a:extLst>
              <a:ext uri="{FF2B5EF4-FFF2-40B4-BE49-F238E27FC236}">
                <a16:creationId xmlns:a16="http://schemas.microsoft.com/office/drawing/2014/main" id="{35C8EFF0-8132-4CC5-A5F7-86F743AE3E93}"/>
              </a:ext>
            </a:extLst>
          </p:cNvPr>
          <p:cNvSpPr txBox="1">
            <a:spLocks noChangeArrowheads="1"/>
          </p:cNvSpPr>
          <p:nvPr/>
        </p:nvSpPr>
        <p:spPr bwMode="auto">
          <a:xfrm>
            <a:off x="4387236" y="3546055"/>
            <a:ext cx="7540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p>
        </p:txBody>
      </p:sp>
      <p:sp>
        <p:nvSpPr>
          <p:cNvPr id="50" name="Text Box 1027">
            <a:extLst>
              <a:ext uri="{FF2B5EF4-FFF2-40B4-BE49-F238E27FC236}">
                <a16:creationId xmlns:a16="http://schemas.microsoft.com/office/drawing/2014/main" id="{5577A763-41E3-48B9-8644-6462C92464A4}"/>
              </a:ext>
            </a:extLst>
          </p:cNvPr>
          <p:cNvSpPr txBox="1">
            <a:spLocks noChangeArrowheads="1"/>
          </p:cNvSpPr>
          <p:nvPr/>
        </p:nvSpPr>
        <p:spPr bwMode="auto">
          <a:xfrm>
            <a:off x="2488468" y="3791159"/>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‘1’</a:t>
            </a:r>
            <a:endParaRPr lang="zh-CN" altLang="en-US" sz="1600" dirty="0"/>
          </a:p>
        </p:txBody>
      </p:sp>
      <p:sp>
        <p:nvSpPr>
          <p:cNvPr id="51" name="Text Box 1027">
            <a:extLst>
              <a:ext uri="{FF2B5EF4-FFF2-40B4-BE49-F238E27FC236}">
                <a16:creationId xmlns:a16="http://schemas.microsoft.com/office/drawing/2014/main" id="{147CAB37-D3BC-4765-AAA1-24A2A576C43C}"/>
              </a:ext>
            </a:extLst>
          </p:cNvPr>
          <p:cNvSpPr txBox="1">
            <a:spLocks noChangeArrowheads="1"/>
          </p:cNvSpPr>
          <p:nvPr/>
        </p:nvSpPr>
        <p:spPr bwMode="auto">
          <a:xfrm>
            <a:off x="4532896" y="3805329"/>
            <a:ext cx="18705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solidFill>
                  <a:srgbClr val="FF0000"/>
                </a:solidFill>
                <a:latin typeface="等线" panose="02010600030101010101" pitchFamily="2" charset="-122"/>
                <a:ea typeface="等线" panose="02010600030101010101" pitchFamily="2" charset="-122"/>
              </a:rPr>
              <a:t>‘9’</a:t>
            </a:r>
            <a:endParaRPr lang="zh-CN" altLang="en-US" sz="1600" dirty="0">
              <a:solidFill>
                <a:srgbClr val="FF0000"/>
              </a:solidFill>
            </a:endParaRPr>
          </a:p>
        </p:txBody>
      </p:sp>
      <p:sp>
        <p:nvSpPr>
          <p:cNvPr id="52" name="椭圆 51">
            <a:extLst>
              <a:ext uri="{FF2B5EF4-FFF2-40B4-BE49-F238E27FC236}">
                <a16:creationId xmlns:a16="http://schemas.microsoft.com/office/drawing/2014/main" id="{8A0B60C4-A91D-4C4B-9B26-80DC5153509F}"/>
              </a:ext>
            </a:extLst>
          </p:cNvPr>
          <p:cNvSpPr/>
          <p:nvPr/>
        </p:nvSpPr>
        <p:spPr bwMode="auto">
          <a:xfrm>
            <a:off x="4184283" y="4551850"/>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3" name="直接箭头连接符 52">
            <a:extLst>
              <a:ext uri="{FF2B5EF4-FFF2-40B4-BE49-F238E27FC236}">
                <a16:creationId xmlns:a16="http://schemas.microsoft.com/office/drawing/2014/main" id="{EF0305DC-6FC8-4924-A36D-45A5AA2CB039}"/>
              </a:ext>
            </a:extLst>
          </p:cNvPr>
          <p:cNvCxnSpPr/>
          <p:nvPr/>
        </p:nvCxnSpPr>
        <p:spPr bwMode="auto">
          <a:xfrm>
            <a:off x="357320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4" name="Text Box 1027">
            <a:extLst>
              <a:ext uri="{FF2B5EF4-FFF2-40B4-BE49-F238E27FC236}">
                <a16:creationId xmlns:a16="http://schemas.microsoft.com/office/drawing/2014/main" id="{58274A83-437C-4EDB-96F5-C9E7D9D3830B}"/>
              </a:ext>
            </a:extLst>
          </p:cNvPr>
          <p:cNvSpPr txBox="1">
            <a:spLocks noChangeArrowheads="1"/>
          </p:cNvSpPr>
          <p:nvPr/>
        </p:nvSpPr>
        <p:spPr bwMode="auto">
          <a:xfrm>
            <a:off x="3701563" y="4540086"/>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a:t>
            </a:r>
            <a:endParaRPr lang="zh-CN" altLang="en-US" sz="1600" dirty="0"/>
          </a:p>
        </p:txBody>
      </p:sp>
      <p:sp>
        <p:nvSpPr>
          <p:cNvPr id="55" name="椭圆 54">
            <a:extLst>
              <a:ext uri="{FF2B5EF4-FFF2-40B4-BE49-F238E27FC236}">
                <a16:creationId xmlns:a16="http://schemas.microsoft.com/office/drawing/2014/main" id="{7A4EA8DA-29D3-41CD-8DAD-100D0C5E0DB4}"/>
              </a:ext>
            </a:extLst>
          </p:cNvPr>
          <p:cNvSpPr/>
          <p:nvPr/>
        </p:nvSpPr>
        <p:spPr bwMode="auto">
          <a:xfrm>
            <a:off x="4238819" y="4612721"/>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6" name="椭圆 55">
            <a:extLst>
              <a:ext uri="{FF2B5EF4-FFF2-40B4-BE49-F238E27FC236}">
                <a16:creationId xmlns:a16="http://schemas.microsoft.com/office/drawing/2014/main" id="{4AD2D761-E4D0-40DC-9A02-5F42E860EBE9}"/>
              </a:ext>
            </a:extLst>
          </p:cNvPr>
          <p:cNvSpPr/>
          <p:nvPr/>
        </p:nvSpPr>
        <p:spPr bwMode="auto">
          <a:xfrm>
            <a:off x="1989029" y="465076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7" name="直接箭头连接符 56">
            <a:extLst>
              <a:ext uri="{FF2B5EF4-FFF2-40B4-BE49-F238E27FC236}">
                <a16:creationId xmlns:a16="http://schemas.microsoft.com/office/drawing/2014/main" id="{7FAB8D23-DBCF-4443-96F3-28952469FFB9}"/>
              </a:ext>
            </a:extLst>
          </p:cNvPr>
          <p:cNvCxnSpPr/>
          <p:nvPr/>
        </p:nvCxnSpPr>
        <p:spPr bwMode="auto">
          <a:xfrm>
            <a:off x="141296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Text Box 1027">
            <a:extLst>
              <a:ext uri="{FF2B5EF4-FFF2-40B4-BE49-F238E27FC236}">
                <a16:creationId xmlns:a16="http://schemas.microsoft.com/office/drawing/2014/main" id="{A72CFFD3-6CED-4405-BAA7-443A641BD117}"/>
              </a:ext>
            </a:extLst>
          </p:cNvPr>
          <p:cNvSpPr txBox="1">
            <a:spLocks noChangeArrowheads="1"/>
          </p:cNvSpPr>
          <p:nvPr/>
        </p:nvSpPr>
        <p:spPr bwMode="auto">
          <a:xfrm>
            <a:off x="1340957" y="450297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59" name="椭圆 58">
            <a:extLst>
              <a:ext uri="{FF2B5EF4-FFF2-40B4-BE49-F238E27FC236}">
                <a16:creationId xmlns:a16="http://schemas.microsoft.com/office/drawing/2014/main" id="{4F330A2F-D6E9-4B08-9EF5-0C21C30507F9}"/>
              </a:ext>
            </a:extLst>
          </p:cNvPr>
          <p:cNvSpPr/>
          <p:nvPr/>
        </p:nvSpPr>
        <p:spPr bwMode="auto">
          <a:xfrm>
            <a:off x="3069149" y="4662616"/>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0" name="直接箭头连接符 59">
            <a:extLst>
              <a:ext uri="{FF2B5EF4-FFF2-40B4-BE49-F238E27FC236}">
                <a16:creationId xmlns:a16="http://schemas.microsoft.com/office/drawing/2014/main" id="{1B014E8C-726F-430F-B2FF-F44F5F5ECF8E}"/>
              </a:ext>
            </a:extLst>
          </p:cNvPr>
          <p:cNvCxnSpPr/>
          <p:nvPr/>
        </p:nvCxnSpPr>
        <p:spPr bwMode="auto">
          <a:xfrm>
            <a:off x="2493085" y="487864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1" name="Text Box 1027">
            <a:extLst>
              <a:ext uri="{FF2B5EF4-FFF2-40B4-BE49-F238E27FC236}">
                <a16:creationId xmlns:a16="http://schemas.microsoft.com/office/drawing/2014/main" id="{F7D9A7E6-6BC7-4FDA-93BB-4FD63CF114AF}"/>
              </a:ext>
            </a:extLst>
          </p:cNvPr>
          <p:cNvSpPr txBox="1">
            <a:spLocks noChangeArrowheads="1"/>
          </p:cNvSpPr>
          <p:nvPr/>
        </p:nvSpPr>
        <p:spPr bwMode="auto">
          <a:xfrm>
            <a:off x="2616141" y="4526195"/>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&gt;</a:t>
            </a:r>
            <a:endParaRPr lang="zh-CN" altLang="en-US" sz="1600" dirty="0"/>
          </a:p>
        </p:txBody>
      </p:sp>
      <p:sp>
        <p:nvSpPr>
          <p:cNvPr id="63" name="椭圆 62">
            <a:extLst>
              <a:ext uri="{FF2B5EF4-FFF2-40B4-BE49-F238E27FC236}">
                <a16:creationId xmlns:a16="http://schemas.microsoft.com/office/drawing/2014/main" id="{73433BE6-F002-45CA-B51B-B0982E36604F}"/>
              </a:ext>
            </a:extLst>
          </p:cNvPr>
          <p:cNvSpPr/>
          <p:nvPr/>
        </p:nvSpPr>
        <p:spPr bwMode="auto">
          <a:xfrm>
            <a:off x="7280328" y="5520476"/>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4" name="椭圆 63">
            <a:extLst>
              <a:ext uri="{FF2B5EF4-FFF2-40B4-BE49-F238E27FC236}">
                <a16:creationId xmlns:a16="http://schemas.microsoft.com/office/drawing/2014/main" id="{BAA7363C-0D1F-4C54-BC17-BD3F669FF563}"/>
              </a:ext>
            </a:extLst>
          </p:cNvPr>
          <p:cNvSpPr/>
          <p:nvPr/>
        </p:nvSpPr>
        <p:spPr bwMode="auto">
          <a:xfrm>
            <a:off x="4067944" y="5583382"/>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5" name="直接箭头连接符 64">
            <a:extLst>
              <a:ext uri="{FF2B5EF4-FFF2-40B4-BE49-F238E27FC236}">
                <a16:creationId xmlns:a16="http://schemas.microsoft.com/office/drawing/2014/main" id="{9E50AC40-02D9-4E12-ACAC-04D916EC0CC7}"/>
              </a:ext>
            </a:extLst>
          </p:cNvPr>
          <p:cNvCxnSpPr/>
          <p:nvPr/>
        </p:nvCxnSpPr>
        <p:spPr bwMode="auto">
          <a:xfrm>
            <a:off x="3491880" y="5799406"/>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椭圆 65">
            <a:extLst>
              <a:ext uri="{FF2B5EF4-FFF2-40B4-BE49-F238E27FC236}">
                <a16:creationId xmlns:a16="http://schemas.microsoft.com/office/drawing/2014/main" id="{1F719319-AB8E-4AC5-AE72-6CF2930628B8}"/>
              </a:ext>
            </a:extLst>
          </p:cNvPr>
          <p:cNvSpPr/>
          <p:nvPr/>
        </p:nvSpPr>
        <p:spPr bwMode="auto">
          <a:xfrm>
            <a:off x="5148064" y="5581347"/>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7" name="直接箭头连接符 66">
            <a:extLst>
              <a:ext uri="{FF2B5EF4-FFF2-40B4-BE49-F238E27FC236}">
                <a16:creationId xmlns:a16="http://schemas.microsoft.com/office/drawing/2014/main" id="{22A3943F-CE59-43EE-9E5C-F54D17636F2E}"/>
              </a:ext>
            </a:extLst>
          </p:cNvPr>
          <p:cNvCxnSpPr/>
          <p:nvPr/>
        </p:nvCxnSpPr>
        <p:spPr bwMode="auto">
          <a:xfrm>
            <a:off x="4572000" y="5797371"/>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8" name="椭圆 67">
            <a:extLst>
              <a:ext uri="{FF2B5EF4-FFF2-40B4-BE49-F238E27FC236}">
                <a16:creationId xmlns:a16="http://schemas.microsoft.com/office/drawing/2014/main" id="{4CBE81C7-E0AF-447B-A374-92BFFB660064}"/>
              </a:ext>
            </a:extLst>
          </p:cNvPr>
          <p:cNvSpPr/>
          <p:nvPr/>
        </p:nvSpPr>
        <p:spPr bwMode="auto">
          <a:xfrm>
            <a:off x="6241464" y="5581347"/>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9" name="直接箭头连接符 68">
            <a:extLst>
              <a:ext uri="{FF2B5EF4-FFF2-40B4-BE49-F238E27FC236}">
                <a16:creationId xmlns:a16="http://schemas.microsoft.com/office/drawing/2014/main" id="{81FC41BD-0945-45D4-A99A-B5BED2407C3A}"/>
              </a:ext>
            </a:extLst>
          </p:cNvPr>
          <p:cNvCxnSpPr/>
          <p:nvPr/>
        </p:nvCxnSpPr>
        <p:spPr bwMode="auto">
          <a:xfrm>
            <a:off x="5665400" y="5839342"/>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0" name="Text Box 1027">
            <a:extLst>
              <a:ext uri="{FF2B5EF4-FFF2-40B4-BE49-F238E27FC236}">
                <a16:creationId xmlns:a16="http://schemas.microsoft.com/office/drawing/2014/main" id="{554E637D-68E3-4394-91AE-584B4AF78CC3}"/>
              </a:ext>
            </a:extLst>
          </p:cNvPr>
          <p:cNvSpPr txBox="1">
            <a:spLocks noChangeArrowheads="1"/>
          </p:cNvSpPr>
          <p:nvPr/>
        </p:nvSpPr>
        <p:spPr bwMode="auto">
          <a:xfrm>
            <a:off x="3620238" y="5472708"/>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o</a:t>
            </a:r>
            <a:endParaRPr lang="zh-CN" altLang="en-US" sz="1600" dirty="0"/>
          </a:p>
        </p:txBody>
      </p:sp>
      <p:sp>
        <p:nvSpPr>
          <p:cNvPr id="71" name="椭圆 70">
            <a:extLst>
              <a:ext uri="{FF2B5EF4-FFF2-40B4-BE49-F238E27FC236}">
                <a16:creationId xmlns:a16="http://schemas.microsoft.com/office/drawing/2014/main" id="{A211559A-1DDF-4B3E-BF22-27B127D18763}"/>
              </a:ext>
            </a:extLst>
          </p:cNvPr>
          <p:cNvSpPr/>
          <p:nvPr/>
        </p:nvSpPr>
        <p:spPr bwMode="auto">
          <a:xfrm>
            <a:off x="7334864" y="5581347"/>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2" name="直接箭头连接符 71">
            <a:extLst>
              <a:ext uri="{FF2B5EF4-FFF2-40B4-BE49-F238E27FC236}">
                <a16:creationId xmlns:a16="http://schemas.microsoft.com/office/drawing/2014/main" id="{9790A496-D750-4371-9B34-F2BBE73FA7E8}"/>
              </a:ext>
            </a:extLst>
          </p:cNvPr>
          <p:cNvCxnSpPr>
            <a:cxnSpLocks/>
            <a:endCxn id="63" idx="2"/>
          </p:cNvCxnSpPr>
          <p:nvPr/>
        </p:nvCxnSpPr>
        <p:spPr bwMode="auto">
          <a:xfrm flipV="1">
            <a:off x="6758800" y="5833375"/>
            <a:ext cx="521528" cy="59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3" name="Text Box 1027">
            <a:extLst>
              <a:ext uri="{FF2B5EF4-FFF2-40B4-BE49-F238E27FC236}">
                <a16:creationId xmlns:a16="http://schemas.microsoft.com/office/drawing/2014/main" id="{218EF5B3-8E2B-46F6-8644-B093E46E6E30}"/>
              </a:ext>
            </a:extLst>
          </p:cNvPr>
          <p:cNvSpPr txBox="1">
            <a:spLocks noChangeArrowheads="1"/>
          </p:cNvSpPr>
          <p:nvPr/>
        </p:nvSpPr>
        <p:spPr bwMode="auto">
          <a:xfrm>
            <a:off x="4731860" y="5451963"/>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n</a:t>
            </a:r>
            <a:endParaRPr lang="zh-CN" altLang="en-US" sz="1600" dirty="0"/>
          </a:p>
        </p:txBody>
      </p:sp>
      <p:sp>
        <p:nvSpPr>
          <p:cNvPr id="74" name="Text Box 1027">
            <a:extLst>
              <a:ext uri="{FF2B5EF4-FFF2-40B4-BE49-F238E27FC236}">
                <a16:creationId xmlns:a16="http://schemas.microsoft.com/office/drawing/2014/main" id="{DBC94398-D9EC-4101-8B99-5C98C63DBB0E}"/>
              </a:ext>
            </a:extLst>
          </p:cNvPr>
          <p:cNvSpPr txBox="1">
            <a:spLocks noChangeArrowheads="1"/>
          </p:cNvSpPr>
          <p:nvPr/>
        </p:nvSpPr>
        <p:spPr bwMode="auto">
          <a:xfrm>
            <a:off x="5808622" y="5477179"/>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a:t>
            </a:r>
            <a:endParaRPr lang="zh-CN" altLang="en-US" sz="1600" dirty="0"/>
          </a:p>
        </p:txBody>
      </p:sp>
      <p:sp>
        <p:nvSpPr>
          <p:cNvPr id="75" name="Text Box 1027">
            <a:extLst>
              <a:ext uri="{FF2B5EF4-FFF2-40B4-BE49-F238E27FC236}">
                <a16:creationId xmlns:a16="http://schemas.microsoft.com/office/drawing/2014/main" id="{AB013CB9-FEC9-4F4B-963A-EA6670A78C2F}"/>
              </a:ext>
            </a:extLst>
          </p:cNvPr>
          <p:cNvSpPr txBox="1">
            <a:spLocks noChangeArrowheads="1"/>
          </p:cNvSpPr>
          <p:nvPr/>
        </p:nvSpPr>
        <p:spPr bwMode="auto">
          <a:xfrm>
            <a:off x="6893116" y="5472708"/>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t</a:t>
            </a:r>
            <a:endParaRPr lang="zh-CN" altLang="en-US" sz="1600" dirty="0"/>
          </a:p>
        </p:txBody>
      </p:sp>
      <p:sp>
        <p:nvSpPr>
          <p:cNvPr id="76" name="椭圆 75">
            <a:extLst>
              <a:ext uri="{FF2B5EF4-FFF2-40B4-BE49-F238E27FC236}">
                <a16:creationId xmlns:a16="http://schemas.microsoft.com/office/drawing/2014/main" id="{4ABBB07F-D480-4405-8CBD-CAA49487DECA}"/>
              </a:ext>
            </a:extLst>
          </p:cNvPr>
          <p:cNvSpPr/>
          <p:nvPr/>
        </p:nvSpPr>
        <p:spPr bwMode="auto">
          <a:xfrm>
            <a:off x="1907704" y="5583382"/>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7" name="直接箭头连接符 76">
            <a:extLst>
              <a:ext uri="{FF2B5EF4-FFF2-40B4-BE49-F238E27FC236}">
                <a16:creationId xmlns:a16="http://schemas.microsoft.com/office/drawing/2014/main" id="{2B5DB2C4-4628-42DC-9602-1ABA24CEE4C0}"/>
              </a:ext>
            </a:extLst>
          </p:cNvPr>
          <p:cNvCxnSpPr/>
          <p:nvPr/>
        </p:nvCxnSpPr>
        <p:spPr bwMode="auto">
          <a:xfrm>
            <a:off x="1331640" y="5799406"/>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8" name="Text Box 1027">
            <a:extLst>
              <a:ext uri="{FF2B5EF4-FFF2-40B4-BE49-F238E27FC236}">
                <a16:creationId xmlns:a16="http://schemas.microsoft.com/office/drawing/2014/main" id="{0F3354F3-7F48-4696-BE22-2AC015E17B28}"/>
              </a:ext>
            </a:extLst>
          </p:cNvPr>
          <p:cNvSpPr txBox="1">
            <a:spLocks noChangeArrowheads="1"/>
          </p:cNvSpPr>
          <p:nvPr/>
        </p:nvSpPr>
        <p:spPr bwMode="auto">
          <a:xfrm>
            <a:off x="1259632" y="5435592"/>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80" name="椭圆 79">
            <a:extLst>
              <a:ext uri="{FF2B5EF4-FFF2-40B4-BE49-F238E27FC236}">
                <a16:creationId xmlns:a16="http://schemas.microsoft.com/office/drawing/2014/main" id="{F66C0418-354B-4592-A2D9-1EA48D5F9931}"/>
              </a:ext>
            </a:extLst>
          </p:cNvPr>
          <p:cNvSpPr/>
          <p:nvPr/>
        </p:nvSpPr>
        <p:spPr bwMode="auto">
          <a:xfrm>
            <a:off x="3059832" y="558924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1" name="直接箭头连接符 80">
            <a:extLst>
              <a:ext uri="{FF2B5EF4-FFF2-40B4-BE49-F238E27FC236}">
                <a16:creationId xmlns:a16="http://schemas.microsoft.com/office/drawing/2014/main" id="{65CBA898-1087-4E26-ABD7-D108DEAF6DE0}"/>
              </a:ext>
            </a:extLst>
          </p:cNvPr>
          <p:cNvCxnSpPr/>
          <p:nvPr/>
        </p:nvCxnSpPr>
        <p:spPr bwMode="auto">
          <a:xfrm>
            <a:off x="2483768" y="580526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2" name="Text Box 1027">
            <a:extLst>
              <a:ext uri="{FF2B5EF4-FFF2-40B4-BE49-F238E27FC236}">
                <a16:creationId xmlns:a16="http://schemas.microsoft.com/office/drawing/2014/main" id="{86A18041-29B3-4F63-8F6D-5187C3D5C51A}"/>
              </a:ext>
            </a:extLst>
          </p:cNvPr>
          <p:cNvSpPr txBox="1">
            <a:spLocks noChangeArrowheads="1"/>
          </p:cNvSpPr>
          <p:nvPr/>
        </p:nvSpPr>
        <p:spPr bwMode="auto">
          <a:xfrm>
            <a:off x="2606824" y="5452819"/>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c</a:t>
            </a:r>
            <a:endParaRPr lang="zh-CN" altLang="en-US" sz="1600" dirty="0"/>
          </a:p>
        </p:txBody>
      </p:sp>
      <p:sp>
        <p:nvSpPr>
          <p:cNvPr id="83" name="Text Box 1027">
            <a:extLst>
              <a:ext uri="{FF2B5EF4-FFF2-40B4-BE49-F238E27FC236}">
                <a16:creationId xmlns:a16="http://schemas.microsoft.com/office/drawing/2014/main" id="{90A7055D-790D-4F88-904E-568C65D5D335}"/>
              </a:ext>
            </a:extLst>
          </p:cNvPr>
          <p:cNvSpPr txBox="1">
            <a:spLocks noChangeArrowheads="1"/>
          </p:cNvSpPr>
          <p:nvPr/>
        </p:nvSpPr>
        <p:spPr bwMode="auto">
          <a:xfrm>
            <a:off x="1583756" y="2971031"/>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4" name="Text Box 1027">
            <a:extLst>
              <a:ext uri="{FF2B5EF4-FFF2-40B4-BE49-F238E27FC236}">
                <a16:creationId xmlns:a16="http://schemas.microsoft.com/office/drawing/2014/main" id="{1EE21CCA-28E2-4430-87D8-78F29BE8FD3E}"/>
              </a:ext>
            </a:extLst>
          </p:cNvPr>
          <p:cNvSpPr txBox="1">
            <a:spLocks noChangeArrowheads="1"/>
          </p:cNvSpPr>
          <p:nvPr/>
        </p:nvSpPr>
        <p:spPr bwMode="auto">
          <a:xfrm>
            <a:off x="1601214" y="5106670"/>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5" name="Text Box 1027">
            <a:extLst>
              <a:ext uri="{FF2B5EF4-FFF2-40B4-BE49-F238E27FC236}">
                <a16:creationId xmlns:a16="http://schemas.microsoft.com/office/drawing/2014/main" id="{D8DE64EC-D945-4EBF-BE62-870BECAEC656}"/>
              </a:ext>
            </a:extLst>
          </p:cNvPr>
          <p:cNvSpPr txBox="1">
            <a:spLocks noChangeArrowheads="1"/>
          </p:cNvSpPr>
          <p:nvPr/>
        </p:nvSpPr>
        <p:spPr bwMode="auto">
          <a:xfrm>
            <a:off x="1601214" y="6042774"/>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2593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BA6D3984-3ED2-45B0-A8FF-F7209C7EB7EB}"/>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0AE26898-9E4E-4859-80F7-F41B90715326}"/>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识别一个字符时，多个识别器可以同时工作</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88358557-066B-40DF-BF22-32FFC9A39FBD}"/>
              </a:ext>
            </a:extLst>
          </p:cNvPr>
          <p:cNvSpPr txBox="1">
            <a:spLocks noChangeArrowheads="1"/>
          </p:cNvSpPr>
          <p:nvPr/>
        </p:nvSpPr>
        <p:spPr bwMode="auto">
          <a:xfrm>
            <a:off x="539552" y="1772816"/>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例如：要识别‘</a:t>
            </a:r>
            <a:r>
              <a:rPr lang="en-US" altLang="zh-CN" sz="2400" dirty="0">
                <a:latin typeface="等线" panose="02010600030101010101" pitchFamily="2" charset="-122"/>
                <a:ea typeface="等线" panose="02010600030101010101" pitchFamily="2" charset="-122"/>
              </a:rPr>
              <a:t>1980</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a:t>
            </a:r>
            <a:endParaRPr lang="zh-CN" altLang="en-US" sz="2400" dirty="0"/>
          </a:p>
        </p:txBody>
      </p:sp>
      <p:sp>
        <p:nvSpPr>
          <p:cNvPr id="27" name="矩形 26">
            <a:extLst>
              <a:ext uri="{FF2B5EF4-FFF2-40B4-BE49-F238E27FC236}">
                <a16:creationId xmlns:a16="http://schemas.microsoft.com/office/drawing/2014/main" id="{2B180049-818D-4A27-9F94-2CBCFB4850C9}"/>
              </a:ext>
            </a:extLst>
          </p:cNvPr>
          <p:cNvSpPr/>
          <p:nvPr/>
        </p:nvSpPr>
        <p:spPr bwMode="auto">
          <a:xfrm>
            <a:off x="5858656"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A3F5F81E-B6A5-4409-B0DB-2D7E3CDA4BF1}"/>
              </a:ext>
            </a:extLst>
          </p:cNvPr>
          <p:cNvSpPr/>
          <p:nvPr/>
        </p:nvSpPr>
        <p:spPr bwMode="auto">
          <a:xfrm>
            <a:off x="6403460" y="1988840"/>
            <a:ext cx="544804" cy="504056"/>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9</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F0DD4661-45AC-4D20-BF37-9039894592BF}"/>
              </a:ext>
            </a:extLst>
          </p:cNvPr>
          <p:cNvSpPr/>
          <p:nvPr/>
        </p:nvSpPr>
        <p:spPr bwMode="auto">
          <a:xfrm>
            <a:off x="1907704" y="2411813"/>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7B3CB00-D300-4FCD-9168-154CECF97934}"/>
              </a:ext>
            </a:extLst>
          </p:cNvPr>
          <p:cNvCxnSpPr/>
          <p:nvPr/>
        </p:nvCxnSpPr>
        <p:spPr bwMode="auto">
          <a:xfrm>
            <a:off x="1331640" y="2627837"/>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 Box 1027">
            <a:extLst>
              <a:ext uri="{FF2B5EF4-FFF2-40B4-BE49-F238E27FC236}">
                <a16:creationId xmlns:a16="http://schemas.microsoft.com/office/drawing/2014/main" id="{E5B0A693-F5B9-4BE0-9287-4331619B0300}"/>
              </a:ext>
            </a:extLst>
          </p:cNvPr>
          <p:cNvSpPr txBox="1">
            <a:spLocks noChangeArrowheads="1"/>
          </p:cNvSpPr>
          <p:nvPr/>
        </p:nvSpPr>
        <p:spPr bwMode="auto">
          <a:xfrm>
            <a:off x="1259632" y="2264023"/>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2" name="直接箭头连接符 31">
            <a:extLst>
              <a:ext uri="{FF2B5EF4-FFF2-40B4-BE49-F238E27FC236}">
                <a16:creationId xmlns:a16="http://schemas.microsoft.com/office/drawing/2014/main" id="{502BA6DE-2E32-4D59-AA44-08298FA96FFA}"/>
              </a:ext>
            </a:extLst>
          </p:cNvPr>
          <p:cNvCxnSpPr>
            <a:cxnSpLocks/>
          </p:cNvCxnSpPr>
          <p:nvPr/>
        </p:nvCxnSpPr>
        <p:spPr bwMode="auto">
          <a:xfrm flipV="1">
            <a:off x="6068775" y="2492896"/>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500CD67-DB12-474D-822B-AC07C9A1D22E}"/>
              </a:ext>
            </a:extLst>
          </p:cNvPr>
          <p:cNvCxnSpPr/>
          <p:nvPr/>
        </p:nvCxnSpPr>
        <p:spPr bwMode="auto">
          <a:xfrm>
            <a:off x="2411760" y="2639693"/>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 Box 1027">
            <a:extLst>
              <a:ext uri="{FF2B5EF4-FFF2-40B4-BE49-F238E27FC236}">
                <a16:creationId xmlns:a16="http://schemas.microsoft.com/office/drawing/2014/main" id="{4FC49A0C-5FE3-43FC-B565-2463077D2711}"/>
              </a:ext>
            </a:extLst>
          </p:cNvPr>
          <p:cNvSpPr txBox="1">
            <a:spLocks noChangeArrowheads="1"/>
          </p:cNvSpPr>
          <p:nvPr/>
        </p:nvSpPr>
        <p:spPr bwMode="auto">
          <a:xfrm>
            <a:off x="2295498" y="2060848"/>
            <a:ext cx="7540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endParaRPr lang="zh-CN" altLang="en-US" sz="1600" dirty="0"/>
          </a:p>
        </p:txBody>
      </p:sp>
      <p:sp>
        <p:nvSpPr>
          <p:cNvPr id="37" name="椭圆 36">
            <a:extLst>
              <a:ext uri="{FF2B5EF4-FFF2-40B4-BE49-F238E27FC236}">
                <a16:creationId xmlns:a16="http://schemas.microsoft.com/office/drawing/2014/main" id="{8D09D733-76A4-431B-90E7-515049FB5B37}"/>
              </a:ext>
            </a:extLst>
          </p:cNvPr>
          <p:cNvSpPr/>
          <p:nvPr/>
        </p:nvSpPr>
        <p:spPr bwMode="auto">
          <a:xfrm>
            <a:off x="2995014" y="2339834"/>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0" name="椭圆 39">
            <a:extLst>
              <a:ext uri="{FF2B5EF4-FFF2-40B4-BE49-F238E27FC236}">
                <a16:creationId xmlns:a16="http://schemas.microsoft.com/office/drawing/2014/main" id="{DEEE4161-F8B1-44F0-8248-608269EF0048}"/>
              </a:ext>
            </a:extLst>
          </p:cNvPr>
          <p:cNvSpPr/>
          <p:nvPr/>
        </p:nvSpPr>
        <p:spPr bwMode="auto">
          <a:xfrm>
            <a:off x="3049550" y="2400705"/>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任意多边形: 形状 15">
            <a:extLst>
              <a:ext uri="{FF2B5EF4-FFF2-40B4-BE49-F238E27FC236}">
                <a16:creationId xmlns:a16="http://schemas.microsoft.com/office/drawing/2014/main" id="{A1CDD64D-D1E4-474F-ADBB-29D28E0190D8}"/>
              </a:ext>
            </a:extLst>
          </p:cNvPr>
          <p:cNvSpPr/>
          <p:nvPr/>
        </p:nvSpPr>
        <p:spPr bwMode="auto">
          <a:xfrm>
            <a:off x="3601184" y="2370575"/>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1" name="Text Box 1027">
            <a:extLst>
              <a:ext uri="{FF2B5EF4-FFF2-40B4-BE49-F238E27FC236}">
                <a16:creationId xmlns:a16="http://schemas.microsoft.com/office/drawing/2014/main" id="{96AB799A-16D3-4912-808B-25C324D74586}"/>
              </a:ext>
            </a:extLst>
          </p:cNvPr>
          <p:cNvSpPr txBox="1">
            <a:spLocks noChangeArrowheads="1"/>
          </p:cNvSpPr>
          <p:nvPr/>
        </p:nvSpPr>
        <p:spPr bwMode="auto">
          <a:xfrm>
            <a:off x="4384781" y="2247333"/>
            <a:ext cx="7540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a:latin typeface="等线" panose="02010600030101010101" pitchFamily="2" charset="-122"/>
                <a:ea typeface="等线" panose="02010600030101010101" pitchFamily="2" charset="-122"/>
              </a:rPr>
              <a:t>0-9</a:t>
            </a:r>
          </a:p>
        </p:txBody>
      </p:sp>
      <p:cxnSp>
        <p:nvCxnSpPr>
          <p:cNvPr id="42" name="直接箭头连接符 41">
            <a:extLst>
              <a:ext uri="{FF2B5EF4-FFF2-40B4-BE49-F238E27FC236}">
                <a16:creationId xmlns:a16="http://schemas.microsoft.com/office/drawing/2014/main" id="{231B0404-EC42-4075-A51B-355F9D01CDF6}"/>
              </a:ext>
            </a:extLst>
          </p:cNvPr>
          <p:cNvCxnSpPr>
            <a:cxnSpLocks/>
          </p:cNvCxnSpPr>
          <p:nvPr/>
        </p:nvCxnSpPr>
        <p:spPr bwMode="auto">
          <a:xfrm flipV="1">
            <a:off x="6652326" y="2492896"/>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矩形 23">
            <a:extLst>
              <a:ext uri="{FF2B5EF4-FFF2-40B4-BE49-F238E27FC236}">
                <a16:creationId xmlns:a16="http://schemas.microsoft.com/office/drawing/2014/main" id="{8A78FD29-CFA3-4465-90E6-EFAC0D8DC4C1}"/>
              </a:ext>
            </a:extLst>
          </p:cNvPr>
          <p:cNvSpPr/>
          <p:nvPr/>
        </p:nvSpPr>
        <p:spPr bwMode="auto">
          <a:xfrm>
            <a:off x="6938776" y="1988840"/>
            <a:ext cx="544804" cy="504056"/>
          </a:xfrm>
          <a:prstGeom prst="rect">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8</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E865041B-3509-4E1F-9BEF-F3224523AF50}"/>
              </a:ext>
            </a:extLst>
          </p:cNvPr>
          <p:cNvSpPr/>
          <p:nvPr/>
        </p:nvSpPr>
        <p:spPr bwMode="auto">
          <a:xfrm>
            <a:off x="7483580"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26" name="直接箭头连接符 25">
            <a:extLst>
              <a:ext uri="{FF2B5EF4-FFF2-40B4-BE49-F238E27FC236}">
                <a16:creationId xmlns:a16="http://schemas.microsoft.com/office/drawing/2014/main" id="{D7D02634-AA76-4F8A-9AA6-DCC98C14BA0A}"/>
              </a:ext>
            </a:extLst>
          </p:cNvPr>
          <p:cNvCxnSpPr>
            <a:cxnSpLocks/>
          </p:cNvCxnSpPr>
          <p:nvPr/>
        </p:nvCxnSpPr>
        <p:spPr bwMode="auto">
          <a:xfrm flipV="1">
            <a:off x="7228809" y="2511152"/>
            <a:ext cx="0" cy="36004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5F038764-9660-4A55-BC99-16A63E5FEB43}"/>
              </a:ext>
            </a:extLst>
          </p:cNvPr>
          <p:cNvCxnSpPr>
            <a:cxnSpLocks/>
          </p:cNvCxnSpPr>
          <p:nvPr/>
        </p:nvCxnSpPr>
        <p:spPr bwMode="auto">
          <a:xfrm flipV="1">
            <a:off x="7812360" y="2511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椭圆 29">
            <a:extLst>
              <a:ext uri="{FF2B5EF4-FFF2-40B4-BE49-F238E27FC236}">
                <a16:creationId xmlns:a16="http://schemas.microsoft.com/office/drawing/2014/main" id="{071E7A76-7D55-46EE-BBDC-B6684D251C6C}"/>
              </a:ext>
            </a:extLst>
          </p:cNvPr>
          <p:cNvSpPr/>
          <p:nvPr/>
        </p:nvSpPr>
        <p:spPr bwMode="auto">
          <a:xfrm>
            <a:off x="3027923" y="3468767"/>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椭圆 30">
            <a:extLst>
              <a:ext uri="{FF2B5EF4-FFF2-40B4-BE49-F238E27FC236}">
                <a16:creationId xmlns:a16="http://schemas.microsoft.com/office/drawing/2014/main" id="{4ACA18A9-DA51-480D-AA03-34895CAF2F1A}"/>
              </a:ext>
            </a:extLst>
          </p:cNvPr>
          <p:cNvSpPr/>
          <p:nvPr/>
        </p:nvSpPr>
        <p:spPr bwMode="auto">
          <a:xfrm>
            <a:off x="3082459" y="3529638"/>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3" name="椭圆 32">
            <a:extLst>
              <a:ext uri="{FF2B5EF4-FFF2-40B4-BE49-F238E27FC236}">
                <a16:creationId xmlns:a16="http://schemas.microsoft.com/office/drawing/2014/main" id="{878D7E20-6816-4F43-823D-261D69949941}"/>
              </a:ext>
            </a:extLst>
          </p:cNvPr>
          <p:cNvSpPr/>
          <p:nvPr/>
        </p:nvSpPr>
        <p:spPr bwMode="auto">
          <a:xfrm>
            <a:off x="1938964" y="354809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34" name="直接箭头连接符 33">
            <a:extLst>
              <a:ext uri="{FF2B5EF4-FFF2-40B4-BE49-F238E27FC236}">
                <a16:creationId xmlns:a16="http://schemas.microsoft.com/office/drawing/2014/main" id="{A299B88E-FC42-4542-99DC-9174C9E7F255}"/>
              </a:ext>
            </a:extLst>
          </p:cNvPr>
          <p:cNvCxnSpPr/>
          <p:nvPr/>
        </p:nvCxnSpPr>
        <p:spPr bwMode="auto">
          <a:xfrm>
            <a:off x="1362900" y="376411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Text Box 1027">
            <a:extLst>
              <a:ext uri="{FF2B5EF4-FFF2-40B4-BE49-F238E27FC236}">
                <a16:creationId xmlns:a16="http://schemas.microsoft.com/office/drawing/2014/main" id="{8E5F8953-54D4-45A8-8FF3-AE1402832DBA}"/>
              </a:ext>
            </a:extLst>
          </p:cNvPr>
          <p:cNvSpPr txBox="1">
            <a:spLocks noChangeArrowheads="1"/>
          </p:cNvSpPr>
          <p:nvPr/>
        </p:nvSpPr>
        <p:spPr bwMode="auto">
          <a:xfrm>
            <a:off x="1290892" y="340030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6" name="直接箭头连接符 35">
            <a:extLst>
              <a:ext uri="{FF2B5EF4-FFF2-40B4-BE49-F238E27FC236}">
                <a16:creationId xmlns:a16="http://schemas.microsoft.com/office/drawing/2014/main" id="{4FE82372-8F60-4066-A043-A7301918CA35}"/>
              </a:ext>
            </a:extLst>
          </p:cNvPr>
          <p:cNvCxnSpPr/>
          <p:nvPr/>
        </p:nvCxnSpPr>
        <p:spPr bwMode="auto">
          <a:xfrm>
            <a:off x="2443020" y="377597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Text Box 1027">
            <a:extLst>
              <a:ext uri="{FF2B5EF4-FFF2-40B4-BE49-F238E27FC236}">
                <a16:creationId xmlns:a16="http://schemas.microsoft.com/office/drawing/2014/main" id="{E82FCFCA-318A-40A3-933A-7E9A438E7799}"/>
              </a:ext>
            </a:extLst>
          </p:cNvPr>
          <p:cNvSpPr txBox="1">
            <a:spLocks noChangeArrowheads="1"/>
          </p:cNvSpPr>
          <p:nvPr/>
        </p:nvSpPr>
        <p:spPr bwMode="auto">
          <a:xfrm>
            <a:off x="2443020" y="3423525"/>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endParaRPr lang="zh-CN" altLang="en-US" sz="1600" dirty="0"/>
          </a:p>
        </p:txBody>
      </p:sp>
      <p:sp>
        <p:nvSpPr>
          <p:cNvPr id="46" name="任意多边形: 形状 45">
            <a:extLst>
              <a:ext uri="{FF2B5EF4-FFF2-40B4-BE49-F238E27FC236}">
                <a16:creationId xmlns:a16="http://schemas.microsoft.com/office/drawing/2014/main" id="{46EAFD06-67C2-4869-85A0-950E725E4712}"/>
              </a:ext>
            </a:extLst>
          </p:cNvPr>
          <p:cNvSpPr/>
          <p:nvPr/>
        </p:nvSpPr>
        <p:spPr bwMode="auto">
          <a:xfrm>
            <a:off x="3632444" y="3506852"/>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9" name="Text Box 1027">
            <a:extLst>
              <a:ext uri="{FF2B5EF4-FFF2-40B4-BE49-F238E27FC236}">
                <a16:creationId xmlns:a16="http://schemas.microsoft.com/office/drawing/2014/main" id="{35C8EFF0-8132-4CC5-A5F7-86F743AE3E93}"/>
              </a:ext>
            </a:extLst>
          </p:cNvPr>
          <p:cNvSpPr txBox="1">
            <a:spLocks noChangeArrowheads="1"/>
          </p:cNvSpPr>
          <p:nvPr/>
        </p:nvSpPr>
        <p:spPr bwMode="auto">
          <a:xfrm>
            <a:off x="4387236" y="3546055"/>
            <a:ext cx="7540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p>
        </p:txBody>
      </p:sp>
      <p:sp>
        <p:nvSpPr>
          <p:cNvPr id="50" name="Text Box 1027">
            <a:extLst>
              <a:ext uri="{FF2B5EF4-FFF2-40B4-BE49-F238E27FC236}">
                <a16:creationId xmlns:a16="http://schemas.microsoft.com/office/drawing/2014/main" id="{5577A763-41E3-48B9-8644-6462C92464A4}"/>
              </a:ext>
            </a:extLst>
          </p:cNvPr>
          <p:cNvSpPr txBox="1">
            <a:spLocks noChangeArrowheads="1"/>
          </p:cNvSpPr>
          <p:nvPr/>
        </p:nvSpPr>
        <p:spPr bwMode="auto">
          <a:xfrm>
            <a:off x="2488468" y="3791159"/>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‘1’</a:t>
            </a:r>
            <a:endParaRPr lang="zh-CN" altLang="en-US" sz="1600" dirty="0"/>
          </a:p>
        </p:txBody>
      </p:sp>
      <p:sp>
        <p:nvSpPr>
          <p:cNvPr id="51" name="Text Box 1027">
            <a:extLst>
              <a:ext uri="{FF2B5EF4-FFF2-40B4-BE49-F238E27FC236}">
                <a16:creationId xmlns:a16="http://schemas.microsoft.com/office/drawing/2014/main" id="{147CAB37-D3BC-4765-AAA1-24A2A576C43C}"/>
              </a:ext>
            </a:extLst>
          </p:cNvPr>
          <p:cNvSpPr txBox="1">
            <a:spLocks noChangeArrowheads="1"/>
          </p:cNvSpPr>
          <p:nvPr/>
        </p:nvSpPr>
        <p:spPr bwMode="auto">
          <a:xfrm>
            <a:off x="4532896" y="3805329"/>
            <a:ext cx="18705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‘9’ </a:t>
            </a:r>
            <a:r>
              <a:rPr lang="en-US" altLang="zh-CN" sz="1600" dirty="0">
                <a:solidFill>
                  <a:srgbClr val="FF0000"/>
                </a:solidFill>
                <a:latin typeface="等线" panose="02010600030101010101" pitchFamily="2" charset="-122"/>
                <a:ea typeface="等线" panose="02010600030101010101" pitchFamily="2" charset="-122"/>
              </a:rPr>
              <a:t>‘8’</a:t>
            </a:r>
            <a:endParaRPr lang="zh-CN" altLang="en-US" sz="1600" dirty="0">
              <a:solidFill>
                <a:srgbClr val="FF0000"/>
              </a:solidFill>
            </a:endParaRPr>
          </a:p>
        </p:txBody>
      </p:sp>
      <p:sp>
        <p:nvSpPr>
          <p:cNvPr id="52" name="椭圆 51">
            <a:extLst>
              <a:ext uri="{FF2B5EF4-FFF2-40B4-BE49-F238E27FC236}">
                <a16:creationId xmlns:a16="http://schemas.microsoft.com/office/drawing/2014/main" id="{8A0B60C4-A91D-4C4B-9B26-80DC5153509F}"/>
              </a:ext>
            </a:extLst>
          </p:cNvPr>
          <p:cNvSpPr/>
          <p:nvPr/>
        </p:nvSpPr>
        <p:spPr bwMode="auto">
          <a:xfrm>
            <a:off x="4184283" y="4551850"/>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3" name="直接箭头连接符 52">
            <a:extLst>
              <a:ext uri="{FF2B5EF4-FFF2-40B4-BE49-F238E27FC236}">
                <a16:creationId xmlns:a16="http://schemas.microsoft.com/office/drawing/2014/main" id="{EF0305DC-6FC8-4924-A36D-45A5AA2CB039}"/>
              </a:ext>
            </a:extLst>
          </p:cNvPr>
          <p:cNvCxnSpPr/>
          <p:nvPr/>
        </p:nvCxnSpPr>
        <p:spPr bwMode="auto">
          <a:xfrm>
            <a:off x="357320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4" name="Text Box 1027">
            <a:extLst>
              <a:ext uri="{FF2B5EF4-FFF2-40B4-BE49-F238E27FC236}">
                <a16:creationId xmlns:a16="http://schemas.microsoft.com/office/drawing/2014/main" id="{58274A83-437C-4EDB-96F5-C9E7D9D3830B}"/>
              </a:ext>
            </a:extLst>
          </p:cNvPr>
          <p:cNvSpPr txBox="1">
            <a:spLocks noChangeArrowheads="1"/>
          </p:cNvSpPr>
          <p:nvPr/>
        </p:nvSpPr>
        <p:spPr bwMode="auto">
          <a:xfrm>
            <a:off x="3701563" y="4540086"/>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a:t>
            </a:r>
            <a:endParaRPr lang="zh-CN" altLang="en-US" sz="1600" dirty="0"/>
          </a:p>
        </p:txBody>
      </p:sp>
      <p:sp>
        <p:nvSpPr>
          <p:cNvPr id="55" name="椭圆 54">
            <a:extLst>
              <a:ext uri="{FF2B5EF4-FFF2-40B4-BE49-F238E27FC236}">
                <a16:creationId xmlns:a16="http://schemas.microsoft.com/office/drawing/2014/main" id="{7A4EA8DA-29D3-41CD-8DAD-100D0C5E0DB4}"/>
              </a:ext>
            </a:extLst>
          </p:cNvPr>
          <p:cNvSpPr/>
          <p:nvPr/>
        </p:nvSpPr>
        <p:spPr bwMode="auto">
          <a:xfrm>
            <a:off x="4238819" y="4612721"/>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6" name="椭圆 55">
            <a:extLst>
              <a:ext uri="{FF2B5EF4-FFF2-40B4-BE49-F238E27FC236}">
                <a16:creationId xmlns:a16="http://schemas.microsoft.com/office/drawing/2014/main" id="{4AD2D761-E4D0-40DC-9A02-5F42E860EBE9}"/>
              </a:ext>
            </a:extLst>
          </p:cNvPr>
          <p:cNvSpPr/>
          <p:nvPr/>
        </p:nvSpPr>
        <p:spPr bwMode="auto">
          <a:xfrm>
            <a:off x="1989029" y="465076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7" name="直接箭头连接符 56">
            <a:extLst>
              <a:ext uri="{FF2B5EF4-FFF2-40B4-BE49-F238E27FC236}">
                <a16:creationId xmlns:a16="http://schemas.microsoft.com/office/drawing/2014/main" id="{7FAB8D23-DBCF-4443-96F3-28952469FFB9}"/>
              </a:ext>
            </a:extLst>
          </p:cNvPr>
          <p:cNvCxnSpPr/>
          <p:nvPr/>
        </p:nvCxnSpPr>
        <p:spPr bwMode="auto">
          <a:xfrm>
            <a:off x="141296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Text Box 1027">
            <a:extLst>
              <a:ext uri="{FF2B5EF4-FFF2-40B4-BE49-F238E27FC236}">
                <a16:creationId xmlns:a16="http://schemas.microsoft.com/office/drawing/2014/main" id="{A72CFFD3-6CED-4405-BAA7-443A641BD117}"/>
              </a:ext>
            </a:extLst>
          </p:cNvPr>
          <p:cNvSpPr txBox="1">
            <a:spLocks noChangeArrowheads="1"/>
          </p:cNvSpPr>
          <p:nvPr/>
        </p:nvSpPr>
        <p:spPr bwMode="auto">
          <a:xfrm>
            <a:off x="1340957" y="450297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59" name="椭圆 58">
            <a:extLst>
              <a:ext uri="{FF2B5EF4-FFF2-40B4-BE49-F238E27FC236}">
                <a16:creationId xmlns:a16="http://schemas.microsoft.com/office/drawing/2014/main" id="{4F330A2F-D6E9-4B08-9EF5-0C21C30507F9}"/>
              </a:ext>
            </a:extLst>
          </p:cNvPr>
          <p:cNvSpPr/>
          <p:nvPr/>
        </p:nvSpPr>
        <p:spPr bwMode="auto">
          <a:xfrm>
            <a:off x="3069149" y="4662616"/>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0" name="直接箭头连接符 59">
            <a:extLst>
              <a:ext uri="{FF2B5EF4-FFF2-40B4-BE49-F238E27FC236}">
                <a16:creationId xmlns:a16="http://schemas.microsoft.com/office/drawing/2014/main" id="{1B014E8C-726F-430F-B2FF-F44F5F5ECF8E}"/>
              </a:ext>
            </a:extLst>
          </p:cNvPr>
          <p:cNvCxnSpPr/>
          <p:nvPr/>
        </p:nvCxnSpPr>
        <p:spPr bwMode="auto">
          <a:xfrm>
            <a:off x="2493085" y="487864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1" name="Text Box 1027">
            <a:extLst>
              <a:ext uri="{FF2B5EF4-FFF2-40B4-BE49-F238E27FC236}">
                <a16:creationId xmlns:a16="http://schemas.microsoft.com/office/drawing/2014/main" id="{F7D9A7E6-6BC7-4FDA-93BB-4FD63CF114AF}"/>
              </a:ext>
            </a:extLst>
          </p:cNvPr>
          <p:cNvSpPr txBox="1">
            <a:spLocks noChangeArrowheads="1"/>
          </p:cNvSpPr>
          <p:nvPr/>
        </p:nvSpPr>
        <p:spPr bwMode="auto">
          <a:xfrm>
            <a:off x="2616141" y="4526195"/>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&gt;</a:t>
            </a:r>
            <a:endParaRPr lang="zh-CN" altLang="en-US" sz="1600" dirty="0"/>
          </a:p>
        </p:txBody>
      </p:sp>
      <p:sp>
        <p:nvSpPr>
          <p:cNvPr id="63" name="椭圆 62">
            <a:extLst>
              <a:ext uri="{FF2B5EF4-FFF2-40B4-BE49-F238E27FC236}">
                <a16:creationId xmlns:a16="http://schemas.microsoft.com/office/drawing/2014/main" id="{73433BE6-F002-45CA-B51B-B0982E36604F}"/>
              </a:ext>
            </a:extLst>
          </p:cNvPr>
          <p:cNvSpPr/>
          <p:nvPr/>
        </p:nvSpPr>
        <p:spPr bwMode="auto">
          <a:xfrm>
            <a:off x="7280328" y="5520476"/>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4" name="椭圆 63">
            <a:extLst>
              <a:ext uri="{FF2B5EF4-FFF2-40B4-BE49-F238E27FC236}">
                <a16:creationId xmlns:a16="http://schemas.microsoft.com/office/drawing/2014/main" id="{BAA7363C-0D1F-4C54-BC17-BD3F669FF563}"/>
              </a:ext>
            </a:extLst>
          </p:cNvPr>
          <p:cNvSpPr/>
          <p:nvPr/>
        </p:nvSpPr>
        <p:spPr bwMode="auto">
          <a:xfrm>
            <a:off x="4067944" y="5583382"/>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5" name="直接箭头连接符 64">
            <a:extLst>
              <a:ext uri="{FF2B5EF4-FFF2-40B4-BE49-F238E27FC236}">
                <a16:creationId xmlns:a16="http://schemas.microsoft.com/office/drawing/2014/main" id="{9E50AC40-02D9-4E12-ACAC-04D916EC0CC7}"/>
              </a:ext>
            </a:extLst>
          </p:cNvPr>
          <p:cNvCxnSpPr/>
          <p:nvPr/>
        </p:nvCxnSpPr>
        <p:spPr bwMode="auto">
          <a:xfrm>
            <a:off x="3491880" y="5799406"/>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椭圆 65">
            <a:extLst>
              <a:ext uri="{FF2B5EF4-FFF2-40B4-BE49-F238E27FC236}">
                <a16:creationId xmlns:a16="http://schemas.microsoft.com/office/drawing/2014/main" id="{1F719319-AB8E-4AC5-AE72-6CF2930628B8}"/>
              </a:ext>
            </a:extLst>
          </p:cNvPr>
          <p:cNvSpPr/>
          <p:nvPr/>
        </p:nvSpPr>
        <p:spPr bwMode="auto">
          <a:xfrm>
            <a:off x="5148064" y="5581347"/>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7" name="直接箭头连接符 66">
            <a:extLst>
              <a:ext uri="{FF2B5EF4-FFF2-40B4-BE49-F238E27FC236}">
                <a16:creationId xmlns:a16="http://schemas.microsoft.com/office/drawing/2014/main" id="{22A3943F-CE59-43EE-9E5C-F54D17636F2E}"/>
              </a:ext>
            </a:extLst>
          </p:cNvPr>
          <p:cNvCxnSpPr/>
          <p:nvPr/>
        </p:nvCxnSpPr>
        <p:spPr bwMode="auto">
          <a:xfrm>
            <a:off x="4572000" y="5797371"/>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8" name="椭圆 67">
            <a:extLst>
              <a:ext uri="{FF2B5EF4-FFF2-40B4-BE49-F238E27FC236}">
                <a16:creationId xmlns:a16="http://schemas.microsoft.com/office/drawing/2014/main" id="{4CBE81C7-E0AF-447B-A374-92BFFB660064}"/>
              </a:ext>
            </a:extLst>
          </p:cNvPr>
          <p:cNvSpPr/>
          <p:nvPr/>
        </p:nvSpPr>
        <p:spPr bwMode="auto">
          <a:xfrm>
            <a:off x="6241464" y="5581347"/>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9" name="直接箭头连接符 68">
            <a:extLst>
              <a:ext uri="{FF2B5EF4-FFF2-40B4-BE49-F238E27FC236}">
                <a16:creationId xmlns:a16="http://schemas.microsoft.com/office/drawing/2014/main" id="{81FC41BD-0945-45D4-A99A-B5BED2407C3A}"/>
              </a:ext>
            </a:extLst>
          </p:cNvPr>
          <p:cNvCxnSpPr/>
          <p:nvPr/>
        </p:nvCxnSpPr>
        <p:spPr bwMode="auto">
          <a:xfrm>
            <a:off x="5665400" y="5839342"/>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0" name="Text Box 1027">
            <a:extLst>
              <a:ext uri="{FF2B5EF4-FFF2-40B4-BE49-F238E27FC236}">
                <a16:creationId xmlns:a16="http://schemas.microsoft.com/office/drawing/2014/main" id="{554E637D-68E3-4394-91AE-584B4AF78CC3}"/>
              </a:ext>
            </a:extLst>
          </p:cNvPr>
          <p:cNvSpPr txBox="1">
            <a:spLocks noChangeArrowheads="1"/>
          </p:cNvSpPr>
          <p:nvPr/>
        </p:nvSpPr>
        <p:spPr bwMode="auto">
          <a:xfrm>
            <a:off x="3620238" y="5472708"/>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o</a:t>
            </a:r>
            <a:endParaRPr lang="zh-CN" altLang="en-US" sz="1600" dirty="0"/>
          </a:p>
        </p:txBody>
      </p:sp>
      <p:sp>
        <p:nvSpPr>
          <p:cNvPr id="71" name="椭圆 70">
            <a:extLst>
              <a:ext uri="{FF2B5EF4-FFF2-40B4-BE49-F238E27FC236}">
                <a16:creationId xmlns:a16="http://schemas.microsoft.com/office/drawing/2014/main" id="{A211559A-1DDF-4B3E-BF22-27B127D18763}"/>
              </a:ext>
            </a:extLst>
          </p:cNvPr>
          <p:cNvSpPr/>
          <p:nvPr/>
        </p:nvSpPr>
        <p:spPr bwMode="auto">
          <a:xfrm>
            <a:off x="7334864" y="5581347"/>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2" name="直接箭头连接符 71">
            <a:extLst>
              <a:ext uri="{FF2B5EF4-FFF2-40B4-BE49-F238E27FC236}">
                <a16:creationId xmlns:a16="http://schemas.microsoft.com/office/drawing/2014/main" id="{9790A496-D750-4371-9B34-F2BBE73FA7E8}"/>
              </a:ext>
            </a:extLst>
          </p:cNvPr>
          <p:cNvCxnSpPr>
            <a:cxnSpLocks/>
            <a:endCxn id="63" idx="2"/>
          </p:cNvCxnSpPr>
          <p:nvPr/>
        </p:nvCxnSpPr>
        <p:spPr bwMode="auto">
          <a:xfrm flipV="1">
            <a:off x="6758800" y="5833375"/>
            <a:ext cx="521528" cy="59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3" name="Text Box 1027">
            <a:extLst>
              <a:ext uri="{FF2B5EF4-FFF2-40B4-BE49-F238E27FC236}">
                <a16:creationId xmlns:a16="http://schemas.microsoft.com/office/drawing/2014/main" id="{218EF5B3-8E2B-46F6-8644-B093E46E6E30}"/>
              </a:ext>
            </a:extLst>
          </p:cNvPr>
          <p:cNvSpPr txBox="1">
            <a:spLocks noChangeArrowheads="1"/>
          </p:cNvSpPr>
          <p:nvPr/>
        </p:nvSpPr>
        <p:spPr bwMode="auto">
          <a:xfrm>
            <a:off x="4731860" y="5451963"/>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n</a:t>
            </a:r>
            <a:endParaRPr lang="zh-CN" altLang="en-US" sz="1600" dirty="0"/>
          </a:p>
        </p:txBody>
      </p:sp>
      <p:sp>
        <p:nvSpPr>
          <p:cNvPr id="74" name="Text Box 1027">
            <a:extLst>
              <a:ext uri="{FF2B5EF4-FFF2-40B4-BE49-F238E27FC236}">
                <a16:creationId xmlns:a16="http://schemas.microsoft.com/office/drawing/2014/main" id="{DBC94398-D9EC-4101-8B99-5C98C63DBB0E}"/>
              </a:ext>
            </a:extLst>
          </p:cNvPr>
          <p:cNvSpPr txBox="1">
            <a:spLocks noChangeArrowheads="1"/>
          </p:cNvSpPr>
          <p:nvPr/>
        </p:nvSpPr>
        <p:spPr bwMode="auto">
          <a:xfrm>
            <a:off x="5808622" y="5477179"/>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a:t>
            </a:r>
            <a:endParaRPr lang="zh-CN" altLang="en-US" sz="1600" dirty="0"/>
          </a:p>
        </p:txBody>
      </p:sp>
      <p:sp>
        <p:nvSpPr>
          <p:cNvPr id="75" name="Text Box 1027">
            <a:extLst>
              <a:ext uri="{FF2B5EF4-FFF2-40B4-BE49-F238E27FC236}">
                <a16:creationId xmlns:a16="http://schemas.microsoft.com/office/drawing/2014/main" id="{AB013CB9-FEC9-4F4B-963A-EA6670A78C2F}"/>
              </a:ext>
            </a:extLst>
          </p:cNvPr>
          <p:cNvSpPr txBox="1">
            <a:spLocks noChangeArrowheads="1"/>
          </p:cNvSpPr>
          <p:nvPr/>
        </p:nvSpPr>
        <p:spPr bwMode="auto">
          <a:xfrm>
            <a:off x="6893116" y="5472708"/>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t</a:t>
            </a:r>
            <a:endParaRPr lang="zh-CN" altLang="en-US" sz="1600" dirty="0"/>
          </a:p>
        </p:txBody>
      </p:sp>
      <p:sp>
        <p:nvSpPr>
          <p:cNvPr id="76" name="椭圆 75">
            <a:extLst>
              <a:ext uri="{FF2B5EF4-FFF2-40B4-BE49-F238E27FC236}">
                <a16:creationId xmlns:a16="http://schemas.microsoft.com/office/drawing/2014/main" id="{4ABBB07F-D480-4405-8CBD-CAA49487DECA}"/>
              </a:ext>
            </a:extLst>
          </p:cNvPr>
          <p:cNvSpPr/>
          <p:nvPr/>
        </p:nvSpPr>
        <p:spPr bwMode="auto">
          <a:xfrm>
            <a:off x="1907704" y="5583382"/>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7" name="直接箭头连接符 76">
            <a:extLst>
              <a:ext uri="{FF2B5EF4-FFF2-40B4-BE49-F238E27FC236}">
                <a16:creationId xmlns:a16="http://schemas.microsoft.com/office/drawing/2014/main" id="{2B5DB2C4-4628-42DC-9602-1ABA24CEE4C0}"/>
              </a:ext>
            </a:extLst>
          </p:cNvPr>
          <p:cNvCxnSpPr/>
          <p:nvPr/>
        </p:nvCxnSpPr>
        <p:spPr bwMode="auto">
          <a:xfrm>
            <a:off x="1331640" y="5799406"/>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8" name="Text Box 1027">
            <a:extLst>
              <a:ext uri="{FF2B5EF4-FFF2-40B4-BE49-F238E27FC236}">
                <a16:creationId xmlns:a16="http://schemas.microsoft.com/office/drawing/2014/main" id="{0F3354F3-7F48-4696-BE22-2AC015E17B28}"/>
              </a:ext>
            </a:extLst>
          </p:cNvPr>
          <p:cNvSpPr txBox="1">
            <a:spLocks noChangeArrowheads="1"/>
          </p:cNvSpPr>
          <p:nvPr/>
        </p:nvSpPr>
        <p:spPr bwMode="auto">
          <a:xfrm>
            <a:off x="1259632" y="5435592"/>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80" name="椭圆 79">
            <a:extLst>
              <a:ext uri="{FF2B5EF4-FFF2-40B4-BE49-F238E27FC236}">
                <a16:creationId xmlns:a16="http://schemas.microsoft.com/office/drawing/2014/main" id="{F66C0418-354B-4592-A2D9-1EA48D5F9931}"/>
              </a:ext>
            </a:extLst>
          </p:cNvPr>
          <p:cNvSpPr/>
          <p:nvPr/>
        </p:nvSpPr>
        <p:spPr bwMode="auto">
          <a:xfrm>
            <a:off x="3059832" y="558924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1" name="直接箭头连接符 80">
            <a:extLst>
              <a:ext uri="{FF2B5EF4-FFF2-40B4-BE49-F238E27FC236}">
                <a16:creationId xmlns:a16="http://schemas.microsoft.com/office/drawing/2014/main" id="{65CBA898-1087-4E26-ABD7-D108DEAF6DE0}"/>
              </a:ext>
            </a:extLst>
          </p:cNvPr>
          <p:cNvCxnSpPr/>
          <p:nvPr/>
        </p:nvCxnSpPr>
        <p:spPr bwMode="auto">
          <a:xfrm>
            <a:off x="2483768" y="580526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2" name="Text Box 1027">
            <a:extLst>
              <a:ext uri="{FF2B5EF4-FFF2-40B4-BE49-F238E27FC236}">
                <a16:creationId xmlns:a16="http://schemas.microsoft.com/office/drawing/2014/main" id="{86A18041-29B3-4F63-8F6D-5187C3D5C51A}"/>
              </a:ext>
            </a:extLst>
          </p:cNvPr>
          <p:cNvSpPr txBox="1">
            <a:spLocks noChangeArrowheads="1"/>
          </p:cNvSpPr>
          <p:nvPr/>
        </p:nvSpPr>
        <p:spPr bwMode="auto">
          <a:xfrm>
            <a:off x="2606824" y="5452819"/>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c</a:t>
            </a:r>
            <a:endParaRPr lang="zh-CN" altLang="en-US" sz="1600" dirty="0"/>
          </a:p>
        </p:txBody>
      </p:sp>
      <p:sp>
        <p:nvSpPr>
          <p:cNvPr id="83" name="Text Box 1027">
            <a:extLst>
              <a:ext uri="{FF2B5EF4-FFF2-40B4-BE49-F238E27FC236}">
                <a16:creationId xmlns:a16="http://schemas.microsoft.com/office/drawing/2014/main" id="{90A7055D-790D-4F88-904E-568C65D5D335}"/>
              </a:ext>
            </a:extLst>
          </p:cNvPr>
          <p:cNvSpPr txBox="1">
            <a:spLocks noChangeArrowheads="1"/>
          </p:cNvSpPr>
          <p:nvPr/>
        </p:nvSpPr>
        <p:spPr bwMode="auto">
          <a:xfrm>
            <a:off x="1583756" y="2971031"/>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4" name="Text Box 1027">
            <a:extLst>
              <a:ext uri="{FF2B5EF4-FFF2-40B4-BE49-F238E27FC236}">
                <a16:creationId xmlns:a16="http://schemas.microsoft.com/office/drawing/2014/main" id="{1EE21CCA-28E2-4430-87D8-78F29BE8FD3E}"/>
              </a:ext>
            </a:extLst>
          </p:cNvPr>
          <p:cNvSpPr txBox="1">
            <a:spLocks noChangeArrowheads="1"/>
          </p:cNvSpPr>
          <p:nvPr/>
        </p:nvSpPr>
        <p:spPr bwMode="auto">
          <a:xfrm>
            <a:off x="1601214" y="5106670"/>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5" name="Text Box 1027">
            <a:extLst>
              <a:ext uri="{FF2B5EF4-FFF2-40B4-BE49-F238E27FC236}">
                <a16:creationId xmlns:a16="http://schemas.microsoft.com/office/drawing/2014/main" id="{D8DE64EC-D945-4EBF-BE62-870BECAEC656}"/>
              </a:ext>
            </a:extLst>
          </p:cNvPr>
          <p:cNvSpPr txBox="1">
            <a:spLocks noChangeArrowheads="1"/>
          </p:cNvSpPr>
          <p:nvPr/>
        </p:nvSpPr>
        <p:spPr bwMode="auto">
          <a:xfrm>
            <a:off x="1601214" y="6042774"/>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46247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BA6D3984-3ED2-45B0-A8FF-F7209C7EB7EB}"/>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0AE26898-9E4E-4859-80F7-F41B90715326}"/>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识别一个字符时，多个识别器可以同时工作</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88358557-066B-40DF-BF22-32FFC9A39FBD}"/>
              </a:ext>
            </a:extLst>
          </p:cNvPr>
          <p:cNvSpPr txBox="1">
            <a:spLocks noChangeArrowheads="1"/>
          </p:cNvSpPr>
          <p:nvPr/>
        </p:nvSpPr>
        <p:spPr bwMode="auto">
          <a:xfrm>
            <a:off x="539552" y="1772816"/>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例如：要识别‘</a:t>
            </a:r>
            <a:r>
              <a:rPr lang="en-US" altLang="zh-CN" sz="2400" dirty="0">
                <a:latin typeface="等线" panose="02010600030101010101" pitchFamily="2" charset="-122"/>
                <a:ea typeface="等线" panose="02010600030101010101" pitchFamily="2" charset="-122"/>
              </a:rPr>
              <a:t>1980</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a:t>
            </a:r>
            <a:endParaRPr lang="zh-CN" altLang="en-US" sz="2400" dirty="0"/>
          </a:p>
        </p:txBody>
      </p:sp>
      <p:sp>
        <p:nvSpPr>
          <p:cNvPr id="27" name="矩形 26">
            <a:extLst>
              <a:ext uri="{FF2B5EF4-FFF2-40B4-BE49-F238E27FC236}">
                <a16:creationId xmlns:a16="http://schemas.microsoft.com/office/drawing/2014/main" id="{2B180049-818D-4A27-9F94-2CBCFB4850C9}"/>
              </a:ext>
            </a:extLst>
          </p:cNvPr>
          <p:cNvSpPr/>
          <p:nvPr/>
        </p:nvSpPr>
        <p:spPr bwMode="auto">
          <a:xfrm>
            <a:off x="5858656"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A3F5F81E-B6A5-4409-B0DB-2D7E3CDA4BF1}"/>
              </a:ext>
            </a:extLst>
          </p:cNvPr>
          <p:cNvSpPr/>
          <p:nvPr/>
        </p:nvSpPr>
        <p:spPr bwMode="auto">
          <a:xfrm>
            <a:off x="6403460" y="1988840"/>
            <a:ext cx="544804" cy="504056"/>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9</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F0DD4661-45AC-4D20-BF37-9039894592BF}"/>
              </a:ext>
            </a:extLst>
          </p:cNvPr>
          <p:cNvSpPr/>
          <p:nvPr/>
        </p:nvSpPr>
        <p:spPr bwMode="auto">
          <a:xfrm>
            <a:off x="1907704" y="2411813"/>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7B3CB00-D300-4FCD-9168-154CECF97934}"/>
              </a:ext>
            </a:extLst>
          </p:cNvPr>
          <p:cNvCxnSpPr/>
          <p:nvPr/>
        </p:nvCxnSpPr>
        <p:spPr bwMode="auto">
          <a:xfrm>
            <a:off x="1331640" y="2627837"/>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 Box 1027">
            <a:extLst>
              <a:ext uri="{FF2B5EF4-FFF2-40B4-BE49-F238E27FC236}">
                <a16:creationId xmlns:a16="http://schemas.microsoft.com/office/drawing/2014/main" id="{E5B0A693-F5B9-4BE0-9287-4331619B0300}"/>
              </a:ext>
            </a:extLst>
          </p:cNvPr>
          <p:cNvSpPr txBox="1">
            <a:spLocks noChangeArrowheads="1"/>
          </p:cNvSpPr>
          <p:nvPr/>
        </p:nvSpPr>
        <p:spPr bwMode="auto">
          <a:xfrm>
            <a:off x="1259632" y="2264023"/>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2" name="直接箭头连接符 31">
            <a:extLst>
              <a:ext uri="{FF2B5EF4-FFF2-40B4-BE49-F238E27FC236}">
                <a16:creationId xmlns:a16="http://schemas.microsoft.com/office/drawing/2014/main" id="{502BA6DE-2E32-4D59-AA44-08298FA96FFA}"/>
              </a:ext>
            </a:extLst>
          </p:cNvPr>
          <p:cNvCxnSpPr>
            <a:cxnSpLocks/>
          </p:cNvCxnSpPr>
          <p:nvPr/>
        </p:nvCxnSpPr>
        <p:spPr bwMode="auto">
          <a:xfrm flipV="1">
            <a:off x="6068775" y="2492896"/>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500CD67-DB12-474D-822B-AC07C9A1D22E}"/>
              </a:ext>
            </a:extLst>
          </p:cNvPr>
          <p:cNvCxnSpPr/>
          <p:nvPr/>
        </p:nvCxnSpPr>
        <p:spPr bwMode="auto">
          <a:xfrm>
            <a:off x="2411760" y="2639693"/>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 Box 1027">
            <a:extLst>
              <a:ext uri="{FF2B5EF4-FFF2-40B4-BE49-F238E27FC236}">
                <a16:creationId xmlns:a16="http://schemas.microsoft.com/office/drawing/2014/main" id="{4FC49A0C-5FE3-43FC-B565-2463077D2711}"/>
              </a:ext>
            </a:extLst>
          </p:cNvPr>
          <p:cNvSpPr txBox="1">
            <a:spLocks noChangeArrowheads="1"/>
          </p:cNvSpPr>
          <p:nvPr/>
        </p:nvSpPr>
        <p:spPr bwMode="auto">
          <a:xfrm>
            <a:off x="2295498" y="2060848"/>
            <a:ext cx="7540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endParaRPr lang="zh-CN" altLang="en-US" sz="1600" dirty="0"/>
          </a:p>
        </p:txBody>
      </p:sp>
      <p:sp>
        <p:nvSpPr>
          <p:cNvPr id="37" name="椭圆 36">
            <a:extLst>
              <a:ext uri="{FF2B5EF4-FFF2-40B4-BE49-F238E27FC236}">
                <a16:creationId xmlns:a16="http://schemas.microsoft.com/office/drawing/2014/main" id="{8D09D733-76A4-431B-90E7-515049FB5B37}"/>
              </a:ext>
            </a:extLst>
          </p:cNvPr>
          <p:cNvSpPr/>
          <p:nvPr/>
        </p:nvSpPr>
        <p:spPr bwMode="auto">
          <a:xfrm>
            <a:off x="2995014" y="2339834"/>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0" name="椭圆 39">
            <a:extLst>
              <a:ext uri="{FF2B5EF4-FFF2-40B4-BE49-F238E27FC236}">
                <a16:creationId xmlns:a16="http://schemas.microsoft.com/office/drawing/2014/main" id="{DEEE4161-F8B1-44F0-8248-608269EF0048}"/>
              </a:ext>
            </a:extLst>
          </p:cNvPr>
          <p:cNvSpPr/>
          <p:nvPr/>
        </p:nvSpPr>
        <p:spPr bwMode="auto">
          <a:xfrm>
            <a:off x="3049550" y="2400705"/>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任意多边形: 形状 15">
            <a:extLst>
              <a:ext uri="{FF2B5EF4-FFF2-40B4-BE49-F238E27FC236}">
                <a16:creationId xmlns:a16="http://schemas.microsoft.com/office/drawing/2014/main" id="{A1CDD64D-D1E4-474F-ADBB-29D28E0190D8}"/>
              </a:ext>
            </a:extLst>
          </p:cNvPr>
          <p:cNvSpPr/>
          <p:nvPr/>
        </p:nvSpPr>
        <p:spPr bwMode="auto">
          <a:xfrm>
            <a:off x="3601184" y="2370575"/>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1" name="Text Box 1027">
            <a:extLst>
              <a:ext uri="{FF2B5EF4-FFF2-40B4-BE49-F238E27FC236}">
                <a16:creationId xmlns:a16="http://schemas.microsoft.com/office/drawing/2014/main" id="{96AB799A-16D3-4912-808B-25C324D74586}"/>
              </a:ext>
            </a:extLst>
          </p:cNvPr>
          <p:cNvSpPr txBox="1">
            <a:spLocks noChangeArrowheads="1"/>
          </p:cNvSpPr>
          <p:nvPr/>
        </p:nvSpPr>
        <p:spPr bwMode="auto">
          <a:xfrm>
            <a:off x="4384781" y="2247333"/>
            <a:ext cx="7540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a:latin typeface="等线" panose="02010600030101010101" pitchFamily="2" charset="-122"/>
                <a:ea typeface="等线" panose="02010600030101010101" pitchFamily="2" charset="-122"/>
              </a:rPr>
              <a:t>0-9</a:t>
            </a:r>
          </a:p>
        </p:txBody>
      </p:sp>
      <p:cxnSp>
        <p:nvCxnSpPr>
          <p:cNvPr id="42" name="直接箭头连接符 41">
            <a:extLst>
              <a:ext uri="{FF2B5EF4-FFF2-40B4-BE49-F238E27FC236}">
                <a16:creationId xmlns:a16="http://schemas.microsoft.com/office/drawing/2014/main" id="{231B0404-EC42-4075-A51B-355F9D01CDF6}"/>
              </a:ext>
            </a:extLst>
          </p:cNvPr>
          <p:cNvCxnSpPr>
            <a:cxnSpLocks/>
          </p:cNvCxnSpPr>
          <p:nvPr/>
        </p:nvCxnSpPr>
        <p:spPr bwMode="auto">
          <a:xfrm flipV="1">
            <a:off x="6652326" y="2492896"/>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矩形 23">
            <a:extLst>
              <a:ext uri="{FF2B5EF4-FFF2-40B4-BE49-F238E27FC236}">
                <a16:creationId xmlns:a16="http://schemas.microsoft.com/office/drawing/2014/main" id="{8A78FD29-CFA3-4465-90E6-EFAC0D8DC4C1}"/>
              </a:ext>
            </a:extLst>
          </p:cNvPr>
          <p:cNvSpPr/>
          <p:nvPr/>
        </p:nvSpPr>
        <p:spPr bwMode="auto">
          <a:xfrm>
            <a:off x="6938776" y="1988840"/>
            <a:ext cx="544804" cy="504056"/>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8</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E865041B-3509-4E1F-9BEF-F3224523AF50}"/>
              </a:ext>
            </a:extLst>
          </p:cNvPr>
          <p:cNvSpPr/>
          <p:nvPr/>
        </p:nvSpPr>
        <p:spPr bwMode="auto">
          <a:xfrm>
            <a:off x="7483580" y="1988840"/>
            <a:ext cx="544804" cy="504056"/>
          </a:xfrm>
          <a:prstGeom prst="rect">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26" name="直接箭头连接符 25">
            <a:extLst>
              <a:ext uri="{FF2B5EF4-FFF2-40B4-BE49-F238E27FC236}">
                <a16:creationId xmlns:a16="http://schemas.microsoft.com/office/drawing/2014/main" id="{D7D02634-AA76-4F8A-9AA6-DCC98C14BA0A}"/>
              </a:ext>
            </a:extLst>
          </p:cNvPr>
          <p:cNvCxnSpPr>
            <a:cxnSpLocks/>
          </p:cNvCxnSpPr>
          <p:nvPr/>
        </p:nvCxnSpPr>
        <p:spPr bwMode="auto">
          <a:xfrm flipV="1">
            <a:off x="7228809" y="2511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5F038764-9660-4A55-BC99-16A63E5FEB43}"/>
              </a:ext>
            </a:extLst>
          </p:cNvPr>
          <p:cNvCxnSpPr>
            <a:cxnSpLocks/>
          </p:cNvCxnSpPr>
          <p:nvPr/>
        </p:nvCxnSpPr>
        <p:spPr bwMode="auto">
          <a:xfrm flipV="1">
            <a:off x="7812360" y="2511152"/>
            <a:ext cx="0" cy="36004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30" name="椭圆 29">
            <a:extLst>
              <a:ext uri="{FF2B5EF4-FFF2-40B4-BE49-F238E27FC236}">
                <a16:creationId xmlns:a16="http://schemas.microsoft.com/office/drawing/2014/main" id="{071E7A76-7D55-46EE-BBDC-B6684D251C6C}"/>
              </a:ext>
            </a:extLst>
          </p:cNvPr>
          <p:cNvSpPr/>
          <p:nvPr/>
        </p:nvSpPr>
        <p:spPr bwMode="auto">
          <a:xfrm>
            <a:off x="3027923" y="3468767"/>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椭圆 30">
            <a:extLst>
              <a:ext uri="{FF2B5EF4-FFF2-40B4-BE49-F238E27FC236}">
                <a16:creationId xmlns:a16="http://schemas.microsoft.com/office/drawing/2014/main" id="{4ACA18A9-DA51-480D-AA03-34895CAF2F1A}"/>
              </a:ext>
            </a:extLst>
          </p:cNvPr>
          <p:cNvSpPr/>
          <p:nvPr/>
        </p:nvSpPr>
        <p:spPr bwMode="auto">
          <a:xfrm>
            <a:off x="3082459" y="3529638"/>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3" name="椭圆 32">
            <a:extLst>
              <a:ext uri="{FF2B5EF4-FFF2-40B4-BE49-F238E27FC236}">
                <a16:creationId xmlns:a16="http://schemas.microsoft.com/office/drawing/2014/main" id="{878D7E20-6816-4F43-823D-261D69949941}"/>
              </a:ext>
            </a:extLst>
          </p:cNvPr>
          <p:cNvSpPr/>
          <p:nvPr/>
        </p:nvSpPr>
        <p:spPr bwMode="auto">
          <a:xfrm>
            <a:off x="1938964" y="354809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34" name="直接箭头连接符 33">
            <a:extLst>
              <a:ext uri="{FF2B5EF4-FFF2-40B4-BE49-F238E27FC236}">
                <a16:creationId xmlns:a16="http://schemas.microsoft.com/office/drawing/2014/main" id="{A299B88E-FC42-4542-99DC-9174C9E7F255}"/>
              </a:ext>
            </a:extLst>
          </p:cNvPr>
          <p:cNvCxnSpPr/>
          <p:nvPr/>
        </p:nvCxnSpPr>
        <p:spPr bwMode="auto">
          <a:xfrm>
            <a:off x="1362900" y="376411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Text Box 1027">
            <a:extLst>
              <a:ext uri="{FF2B5EF4-FFF2-40B4-BE49-F238E27FC236}">
                <a16:creationId xmlns:a16="http://schemas.microsoft.com/office/drawing/2014/main" id="{8E5F8953-54D4-45A8-8FF3-AE1402832DBA}"/>
              </a:ext>
            </a:extLst>
          </p:cNvPr>
          <p:cNvSpPr txBox="1">
            <a:spLocks noChangeArrowheads="1"/>
          </p:cNvSpPr>
          <p:nvPr/>
        </p:nvSpPr>
        <p:spPr bwMode="auto">
          <a:xfrm>
            <a:off x="1290892" y="340030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6" name="直接箭头连接符 35">
            <a:extLst>
              <a:ext uri="{FF2B5EF4-FFF2-40B4-BE49-F238E27FC236}">
                <a16:creationId xmlns:a16="http://schemas.microsoft.com/office/drawing/2014/main" id="{4FE82372-8F60-4066-A043-A7301918CA35}"/>
              </a:ext>
            </a:extLst>
          </p:cNvPr>
          <p:cNvCxnSpPr/>
          <p:nvPr/>
        </p:nvCxnSpPr>
        <p:spPr bwMode="auto">
          <a:xfrm>
            <a:off x="2443020" y="377597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Text Box 1027">
            <a:extLst>
              <a:ext uri="{FF2B5EF4-FFF2-40B4-BE49-F238E27FC236}">
                <a16:creationId xmlns:a16="http://schemas.microsoft.com/office/drawing/2014/main" id="{E82FCFCA-318A-40A3-933A-7E9A438E7799}"/>
              </a:ext>
            </a:extLst>
          </p:cNvPr>
          <p:cNvSpPr txBox="1">
            <a:spLocks noChangeArrowheads="1"/>
          </p:cNvSpPr>
          <p:nvPr/>
        </p:nvSpPr>
        <p:spPr bwMode="auto">
          <a:xfrm>
            <a:off x="2443020" y="3423525"/>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endParaRPr lang="zh-CN" altLang="en-US" sz="1600" dirty="0"/>
          </a:p>
        </p:txBody>
      </p:sp>
      <p:sp>
        <p:nvSpPr>
          <p:cNvPr id="46" name="任意多边形: 形状 45">
            <a:extLst>
              <a:ext uri="{FF2B5EF4-FFF2-40B4-BE49-F238E27FC236}">
                <a16:creationId xmlns:a16="http://schemas.microsoft.com/office/drawing/2014/main" id="{46EAFD06-67C2-4869-85A0-950E725E4712}"/>
              </a:ext>
            </a:extLst>
          </p:cNvPr>
          <p:cNvSpPr/>
          <p:nvPr/>
        </p:nvSpPr>
        <p:spPr bwMode="auto">
          <a:xfrm>
            <a:off x="3632444" y="3506852"/>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9" name="Text Box 1027">
            <a:extLst>
              <a:ext uri="{FF2B5EF4-FFF2-40B4-BE49-F238E27FC236}">
                <a16:creationId xmlns:a16="http://schemas.microsoft.com/office/drawing/2014/main" id="{35C8EFF0-8132-4CC5-A5F7-86F743AE3E93}"/>
              </a:ext>
            </a:extLst>
          </p:cNvPr>
          <p:cNvSpPr txBox="1">
            <a:spLocks noChangeArrowheads="1"/>
          </p:cNvSpPr>
          <p:nvPr/>
        </p:nvSpPr>
        <p:spPr bwMode="auto">
          <a:xfrm>
            <a:off x="4387236" y="3546055"/>
            <a:ext cx="7540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p>
        </p:txBody>
      </p:sp>
      <p:sp>
        <p:nvSpPr>
          <p:cNvPr id="50" name="Text Box 1027">
            <a:extLst>
              <a:ext uri="{FF2B5EF4-FFF2-40B4-BE49-F238E27FC236}">
                <a16:creationId xmlns:a16="http://schemas.microsoft.com/office/drawing/2014/main" id="{5577A763-41E3-48B9-8644-6462C92464A4}"/>
              </a:ext>
            </a:extLst>
          </p:cNvPr>
          <p:cNvSpPr txBox="1">
            <a:spLocks noChangeArrowheads="1"/>
          </p:cNvSpPr>
          <p:nvPr/>
        </p:nvSpPr>
        <p:spPr bwMode="auto">
          <a:xfrm>
            <a:off x="2488468" y="3791159"/>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‘1’</a:t>
            </a:r>
            <a:endParaRPr lang="zh-CN" altLang="en-US" sz="1600" dirty="0"/>
          </a:p>
        </p:txBody>
      </p:sp>
      <p:sp>
        <p:nvSpPr>
          <p:cNvPr id="51" name="Text Box 1027">
            <a:extLst>
              <a:ext uri="{FF2B5EF4-FFF2-40B4-BE49-F238E27FC236}">
                <a16:creationId xmlns:a16="http://schemas.microsoft.com/office/drawing/2014/main" id="{147CAB37-D3BC-4765-AAA1-24A2A576C43C}"/>
              </a:ext>
            </a:extLst>
          </p:cNvPr>
          <p:cNvSpPr txBox="1">
            <a:spLocks noChangeArrowheads="1"/>
          </p:cNvSpPr>
          <p:nvPr/>
        </p:nvSpPr>
        <p:spPr bwMode="auto">
          <a:xfrm>
            <a:off x="4532896" y="3805329"/>
            <a:ext cx="18705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‘9’ ‘8’ </a:t>
            </a:r>
            <a:r>
              <a:rPr lang="en-US" altLang="zh-CN" sz="1600" dirty="0">
                <a:solidFill>
                  <a:srgbClr val="FF0000"/>
                </a:solidFill>
                <a:latin typeface="等线" panose="02010600030101010101" pitchFamily="2" charset="-122"/>
                <a:ea typeface="等线" panose="02010600030101010101" pitchFamily="2" charset="-122"/>
              </a:rPr>
              <a:t>‘0’</a:t>
            </a:r>
            <a:endParaRPr lang="zh-CN" altLang="en-US" sz="1600" dirty="0">
              <a:solidFill>
                <a:srgbClr val="FF0000"/>
              </a:solidFill>
            </a:endParaRPr>
          </a:p>
        </p:txBody>
      </p:sp>
      <p:sp>
        <p:nvSpPr>
          <p:cNvPr id="52" name="椭圆 51">
            <a:extLst>
              <a:ext uri="{FF2B5EF4-FFF2-40B4-BE49-F238E27FC236}">
                <a16:creationId xmlns:a16="http://schemas.microsoft.com/office/drawing/2014/main" id="{8A0B60C4-A91D-4C4B-9B26-80DC5153509F}"/>
              </a:ext>
            </a:extLst>
          </p:cNvPr>
          <p:cNvSpPr/>
          <p:nvPr/>
        </p:nvSpPr>
        <p:spPr bwMode="auto">
          <a:xfrm>
            <a:off x="4184283" y="4551850"/>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3" name="直接箭头连接符 52">
            <a:extLst>
              <a:ext uri="{FF2B5EF4-FFF2-40B4-BE49-F238E27FC236}">
                <a16:creationId xmlns:a16="http://schemas.microsoft.com/office/drawing/2014/main" id="{EF0305DC-6FC8-4924-A36D-45A5AA2CB039}"/>
              </a:ext>
            </a:extLst>
          </p:cNvPr>
          <p:cNvCxnSpPr/>
          <p:nvPr/>
        </p:nvCxnSpPr>
        <p:spPr bwMode="auto">
          <a:xfrm>
            <a:off x="357320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4" name="Text Box 1027">
            <a:extLst>
              <a:ext uri="{FF2B5EF4-FFF2-40B4-BE49-F238E27FC236}">
                <a16:creationId xmlns:a16="http://schemas.microsoft.com/office/drawing/2014/main" id="{58274A83-437C-4EDB-96F5-C9E7D9D3830B}"/>
              </a:ext>
            </a:extLst>
          </p:cNvPr>
          <p:cNvSpPr txBox="1">
            <a:spLocks noChangeArrowheads="1"/>
          </p:cNvSpPr>
          <p:nvPr/>
        </p:nvSpPr>
        <p:spPr bwMode="auto">
          <a:xfrm>
            <a:off x="3701563" y="4540086"/>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a:t>
            </a:r>
            <a:endParaRPr lang="zh-CN" altLang="en-US" sz="1600" dirty="0"/>
          </a:p>
        </p:txBody>
      </p:sp>
      <p:sp>
        <p:nvSpPr>
          <p:cNvPr id="55" name="椭圆 54">
            <a:extLst>
              <a:ext uri="{FF2B5EF4-FFF2-40B4-BE49-F238E27FC236}">
                <a16:creationId xmlns:a16="http://schemas.microsoft.com/office/drawing/2014/main" id="{7A4EA8DA-29D3-41CD-8DAD-100D0C5E0DB4}"/>
              </a:ext>
            </a:extLst>
          </p:cNvPr>
          <p:cNvSpPr/>
          <p:nvPr/>
        </p:nvSpPr>
        <p:spPr bwMode="auto">
          <a:xfrm>
            <a:off x="4238819" y="4612721"/>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6" name="椭圆 55">
            <a:extLst>
              <a:ext uri="{FF2B5EF4-FFF2-40B4-BE49-F238E27FC236}">
                <a16:creationId xmlns:a16="http://schemas.microsoft.com/office/drawing/2014/main" id="{4AD2D761-E4D0-40DC-9A02-5F42E860EBE9}"/>
              </a:ext>
            </a:extLst>
          </p:cNvPr>
          <p:cNvSpPr/>
          <p:nvPr/>
        </p:nvSpPr>
        <p:spPr bwMode="auto">
          <a:xfrm>
            <a:off x="1989029" y="465076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7" name="直接箭头连接符 56">
            <a:extLst>
              <a:ext uri="{FF2B5EF4-FFF2-40B4-BE49-F238E27FC236}">
                <a16:creationId xmlns:a16="http://schemas.microsoft.com/office/drawing/2014/main" id="{7FAB8D23-DBCF-4443-96F3-28952469FFB9}"/>
              </a:ext>
            </a:extLst>
          </p:cNvPr>
          <p:cNvCxnSpPr/>
          <p:nvPr/>
        </p:nvCxnSpPr>
        <p:spPr bwMode="auto">
          <a:xfrm>
            <a:off x="141296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Text Box 1027">
            <a:extLst>
              <a:ext uri="{FF2B5EF4-FFF2-40B4-BE49-F238E27FC236}">
                <a16:creationId xmlns:a16="http://schemas.microsoft.com/office/drawing/2014/main" id="{A72CFFD3-6CED-4405-BAA7-443A641BD117}"/>
              </a:ext>
            </a:extLst>
          </p:cNvPr>
          <p:cNvSpPr txBox="1">
            <a:spLocks noChangeArrowheads="1"/>
          </p:cNvSpPr>
          <p:nvPr/>
        </p:nvSpPr>
        <p:spPr bwMode="auto">
          <a:xfrm>
            <a:off x="1340957" y="450297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59" name="椭圆 58">
            <a:extLst>
              <a:ext uri="{FF2B5EF4-FFF2-40B4-BE49-F238E27FC236}">
                <a16:creationId xmlns:a16="http://schemas.microsoft.com/office/drawing/2014/main" id="{4F330A2F-D6E9-4B08-9EF5-0C21C30507F9}"/>
              </a:ext>
            </a:extLst>
          </p:cNvPr>
          <p:cNvSpPr/>
          <p:nvPr/>
        </p:nvSpPr>
        <p:spPr bwMode="auto">
          <a:xfrm>
            <a:off x="3069149" y="4662616"/>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0" name="直接箭头连接符 59">
            <a:extLst>
              <a:ext uri="{FF2B5EF4-FFF2-40B4-BE49-F238E27FC236}">
                <a16:creationId xmlns:a16="http://schemas.microsoft.com/office/drawing/2014/main" id="{1B014E8C-726F-430F-B2FF-F44F5F5ECF8E}"/>
              </a:ext>
            </a:extLst>
          </p:cNvPr>
          <p:cNvCxnSpPr/>
          <p:nvPr/>
        </p:nvCxnSpPr>
        <p:spPr bwMode="auto">
          <a:xfrm>
            <a:off x="2493085" y="487864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1" name="Text Box 1027">
            <a:extLst>
              <a:ext uri="{FF2B5EF4-FFF2-40B4-BE49-F238E27FC236}">
                <a16:creationId xmlns:a16="http://schemas.microsoft.com/office/drawing/2014/main" id="{F7D9A7E6-6BC7-4FDA-93BB-4FD63CF114AF}"/>
              </a:ext>
            </a:extLst>
          </p:cNvPr>
          <p:cNvSpPr txBox="1">
            <a:spLocks noChangeArrowheads="1"/>
          </p:cNvSpPr>
          <p:nvPr/>
        </p:nvSpPr>
        <p:spPr bwMode="auto">
          <a:xfrm>
            <a:off x="2616141" y="4526195"/>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&gt;</a:t>
            </a:r>
            <a:endParaRPr lang="zh-CN" altLang="en-US" sz="1600" dirty="0"/>
          </a:p>
        </p:txBody>
      </p:sp>
      <p:sp>
        <p:nvSpPr>
          <p:cNvPr id="63" name="椭圆 62">
            <a:extLst>
              <a:ext uri="{FF2B5EF4-FFF2-40B4-BE49-F238E27FC236}">
                <a16:creationId xmlns:a16="http://schemas.microsoft.com/office/drawing/2014/main" id="{73433BE6-F002-45CA-B51B-B0982E36604F}"/>
              </a:ext>
            </a:extLst>
          </p:cNvPr>
          <p:cNvSpPr/>
          <p:nvPr/>
        </p:nvSpPr>
        <p:spPr bwMode="auto">
          <a:xfrm>
            <a:off x="7280328" y="5520476"/>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4" name="椭圆 63">
            <a:extLst>
              <a:ext uri="{FF2B5EF4-FFF2-40B4-BE49-F238E27FC236}">
                <a16:creationId xmlns:a16="http://schemas.microsoft.com/office/drawing/2014/main" id="{BAA7363C-0D1F-4C54-BC17-BD3F669FF563}"/>
              </a:ext>
            </a:extLst>
          </p:cNvPr>
          <p:cNvSpPr/>
          <p:nvPr/>
        </p:nvSpPr>
        <p:spPr bwMode="auto">
          <a:xfrm>
            <a:off x="4067944" y="5583382"/>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5" name="直接箭头连接符 64">
            <a:extLst>
              <a:ext uri="{FF2B5EF4-FFF2-40B4-BE49-F238E27FC236}">
                <a16:creationId xmlns:a16="http://schemas.microsoft.com/office/drawing/2014/main" id="{9E50AC40-02D9-4E12-ACAC-04D916EC0CC7}"/>
              </a:ext>
            </a:extLst>
          </p:cNvPr>
          <p:cNvCxnSpPr/>
          <p:nvPr/>
        </p:nvCxnSpPr>
        <p:spPr bwMode="auto">
          <a:xfrm>
            <a:off x="3491880" y="5799406"/>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6" name="椭圆 65">
            <a:extLst>
              <a:ext uri="{FF2B5EF4-FFF2-40B4-BE49-F238E27FC236}">
                <a16:creationId xmlns:a16="http://schemas.microsoft.com/office/drawing/2014/main" id="{1F719319-AB8E-4AC5-AE72-6CF2930628B8}"/>
              </a:ext>
            </a:extLst>
          </p:cNvPr>
          <p:cNvSpPr/>
          <p:nvPr/>
        </p:nvSpPr>
        <p:spPr bwMode="auto">
          <a:xfrm>
            <a:off x="5148064" y="5581347"/>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7" name="直接箭头连接符 66">
            <a:extLst>
              <a:ext uri="{FF2B5EF4-FFF2-40B4-BE49-F238E27FC236}">
                <a16:creationId xmlns:a16="http://schemas.microsoft.com/office/drawing/2014/main" id="{22A3943F-CE59-43EE-9E5C-F54D17636F2E}"/>
              </a:ext>
            </a:extLst>
          </p:cNvPr>
          <p:cNvCxnSpPr/>
          <p:nvPr/>
        </p:nvCxnSpPr>
        <p:spPr bwMode="auto">
          <a:xfrm>
            <a:off x="4572000" y="5797371"/>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8" name="椭圆 67">
            <a:extLst>
              <a:ext uri="{FF2B5EF4-FFF2-40B4-BE49-F238E27FC236}">
                <a16:creationId xmlns:a16="http://schemas.microsoft.com/office/drawing/2014/main" id="{4CBE81C7-E0AF-447B-A374-92BFFB660064}"/>
              </a:ext>
            </a:extLst>
          </p:cNvPr>
          <p:cNvSpPr/>
          <p:nvPr/>
        </p:nvSpPr>
        <p:spPr bwMode="auto">
          <a:xfrm>
            <a:off x="6241464" y="5581347"/>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9" name="直接箭头连接符 68">
            <a:extLst>
              <a:ext uri="{FF2B5EF4-FFF2-40B4-BE49-F238E27FC236}">
                <a16:creationId xmlns:a16="http://schemas.microsoft.com/office/drawing/2014/main" id="{81FC41BD-0945-45D4-A99A-B5BED2407C3A}"/>
              </a:ext>
            </a:extLst>
          </p:cNvPr>
          <p:cNvCxnSpPr/>
          <p:nvPr/>
        </p:nvCxnSpPr>
        <p:spPr bwMode="auto">
          <a:xfrm>
            <a:off x="5665400" y="5839342"/>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0" name="Text Box 1027">
            <a:extLst>
              <a:ext uri="{FF2B5EF4-FFF2-40B4-BE49-F238E27FC236}">
                <a16:creationId xmlns:a16="http://schemas.microsoft.com/office/drawing/2014/main" id="{554E637D-68E3-4394-91AE-584B4AF78CC3}"/>
              </a:ext>
            </a:extLst>
          </p:cNvPr>
          <p:cNvSpPr txBox="1">
            <a:spLocks noChangeArrowheads="1"/>
          </p:cNvSpPr>
          <p:nvPr/>
        </p:nvSpPr>
        <p:spPr bwMode="auto">
          <a:xfrm>
            <a:off x="3620238" y="5472708"/>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o</a:t>
            </a:r>
            <a:endParaRPr lang="zh-CN" altLang="en-US" sz="1600" dirty="0"/>
          </a:p>
        </p:txBody>
      </p:sp>
      <p:sp>
        <p:nvSpPr>
          <p:cNvPr id="71" name="椭圆 70">
            <a:extLst>
              <a:ext uri="{FF2B5EF4-FFF2-40B4-BE49-F238E27FC236}">
                <a16:creationId xmlns:a16="http://schemas.microsoft.com/office/drawing/2014/main" id="{A211559A-1DDF-4B3E-BF22-27B127D18763}"/>
              </a:ext>
            </a:extLst>
          </p:cNvPr>
          <p:cNvSpPr/>
          <p:nvPr/>
        </p:nvSpPr>
        <p:spPr bwMode="auto">
          <a:xfrm>
            <a:off x="7334864" y="5581347"/>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2" name="直接箭头连接符 71">
            <a:extLst>
              <a:ext uri="{FF2B5EF4-FFF2-40B4-BE49-F238E27FC236}">
                <a16:creationId xmlns:a16="http://schemas.microsoft.com/office/drawing/2014/main" id="{9790A496-D750-4371-9B34-F2BBE73FA7E8}"/>
              </a:ext>
            </a:extLst>
          </p:cNvPr>
          <p:cNvCxnSpPr>
            <a:cxnSpLocks/>
            <a:endCxn id="63" idx="2"/>
          </p:cNvCxnSpPr>
          <p:nvPr/>
        </p:nvCxnSpPr>
        <p:spPr bwMode="auto">
          <a:xfrm flipV="1">
            <a:off x="6758800" y="5833375"/>
            <a:ext cx="521528" cy="59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3" name="Text Box 1027">
            <a:extLst>
              <a:ext uri="{FF2B5EF4-FFF2-40B4-BE49-F238E27FC236}">
                <a16:creationId xmlns:a16="http://schemas.microsoft.com/office/drawing/2014/main" id="{218EF5B3-8E2B-46F6-8644-B093E46E6E30}"/>
              </a:ext>
            </a:extLst>
          </p:cNvPr>
          <p:cNvSpPr txBox="1">
            <a:spLocks noChangeArrowheads="1"/>
          </p:cNvSpPr>
          <p:nvPr/>
        </p:nvSpPr>
        <p:spPr bwMode="auto">
          <a:xfrm>
            <a:off x="4731860" y="5451963"/>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n</a:t>
            </a:r>
            <a:endParaRPr lang="zh-CN" altLang="en-US" sz="1600" dirty="0"/>
          </a:p>
        </p:txBody>
      </p:sp>
      <p:sp>
        <p:nvSpPr>
          <p:cNvPr id="74" name="Text Box 1027">
            <a:extLst>
              <a:ext uri="{FF2B5EF4-FFF2-40B4-BE49-F238E27FC236}">
                <a16:creationId xmlns:a16="http://schemas.microsoft.com/office/drawing/2014/main" id="{DBC94398-D9EC-4101-8B99-5C98C63DBB0E}"/>
              </a:ext>
            </a:extLst>
          </p:cNvPr>
          <p:cNvSpPr txBox="1">
            <a:spLocks noChangeArrowheads="1"/>
          </p:cNvSpPr>
          <p:nvPr/>
        </p:nvSpPr>
        <p:spPr bwMode="auto">
          <a:xfrm>
            <a:off x="5808622" y="5477179"/>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a:t>
            </a:r>
            <a:endParaRPr lang="zh-CN" altLang="en-US" sz="1600" dirty="0"/>
          </a:p>
        </p:txBody>
      </p:sp>
      <p:sp>
        <p:nvSpPr>
          <p:cNvPr id="75" name="Text Box 1027">
            <a:extLst>
              <a:ext uri="{FF2B5EF4-FFF2-40B4-BE49-F238E27FC236}">
                <a16:creationId xmlns:a16="http://schemas.microsoft.com/office/drawing/2014/main" id="{AB013CB9-FEC9-4F4B-963A-EA6670A78C2F}"/>
              </a:ext>
            </a:extLst>
          </p:cNvPr>
          <p:cNvSpPr txBox="1">
            <a:spLocks noChangeArrowheads="1"/>
          </p:cNvSpPr>
          <p:nvPr/>
        </p:nvSpPr>
        <p:spPr bwMode="auto">
          <a:xfrm>
            <a:off x="6893116" y="5472708"/>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t</a:t>
            </a:r>
            <a:endParaRPr lang="zh-CN" altLang="en-US" sz="1600" dirty="0"/>
          </a:p>
        </p:txBody>
      </p:sp>
      <p:sp>
        <p:nvSpPr>
          <p:cNvPr id="76" name="椭圆 75">
            <a:extLst>
              <a:ext uri="{FF2B5EF4-FFF2-40B4-BE49-F238E27FC236}">
                <a16:creationId xmlns:a16="http://schemas.microsoft.com/office/drawing/2014/main" id="{4ABBB07F-D480-4405-8CBD-CAA49487DECA}"/>
              </a:ext>
            </a:extLst>
          </p:cNvPr>
          <p:cNvSpPr/>
          <p:nvPr/>
        </p:nvSpPr>
        <p:spPr bwMode="auto">
          <a:xfrm>
            <a:off x="1907704" y="5583382"/>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7" name="直接箭头连接符 76">
            <a:extLst>
              <a:ext uri="{FF2B5EF4-FFF2-40B4-BE49-F238E27FC236}">
                <a16:creationId xmlns:a16="http://schemas.microsoft.com/office/drawing/2014/main" id="{2B5DB2C4-4628-42DC-9602-1ABA24CEE4C0}"/>
              </a:ext>
            </a:extLst>
          </p:cNvPr>
          <p:cNvCxnSpPr/>
          <p:nvPr/>
        </p:nvCxnSpPr>
        <p:spPr bwMode="auto">
          <a:xfrm>
            <a:off x="1331640" y="5799406"/>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8" name="Text Box 1027">
            <a:extLst>
              <a:ext uri="{FF2B5EF4-FFF2-40B4-BE49-F238E27FC236}">
                <a16:creationId xmlns:a16="http://schemas.microsoft.com/office/drawing/2014/main" id="{0F3354F3-7F48-4696-BE22-2AC015E17B28}"/>
              </a:ext>
            </a:extLst>
          </p:cNvPr>
          <p:cNvSpPr txBox="1">
            <a:spLocks noChangeArrowheads="1"/>
          </p:cNvSpPr>
          <p:nvPr/>
        </p:nvSpPr>
        <p:spPr bwMode="auto">
          <a:xfrm>
            <a:off x="1259632" y="5435592"/>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80" name="椭圆 79">
            <a:extLst>
              <a:ext uri="{FF2B5EF4-FFF2-40B4-BE49-F238E27FC236}">
                <a16:creationId xmlns:a16="http://schemas.microsoft.com/office/drawing/2014/main" id="{F66C0418-354B-4592-A2D9-1EA48D5F9931}"/>
              </a:ext>
            </a:extLst>
          </p:cNvPr>
          <p:cNvSpPr/>
          <p:nvPr/>
        </p:nvSpPr>
        <p:spPr bwMode="auto">
          <a:xfrm>
            <a:off x="3059832" y="558924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1" name="直接箭头连接符 80">
            <a:extLst>
              <a:ext uri="{FF2B5EF4-FFF2-40B4-BE49-F238E27FC236}">
                <a16:creationId xmlns:a16="http://schemas.microsoft.com/office/drawing/2014/main" id="{65CBA898-1087-4E26-ABD7-D108DEAF6DE0}"/>
              </a:ext>
            </a:extLst>
          </p:cNvPr>
          <p:cNvCxnSpPr/>
          <p:nvPr/>
        </p:nvCxnSpPr>
        <p:spPr bwMode="auto">
          <a:xfrm>
            <a:off x="2483768" y="580526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2" name="Text Box 1027">
            <a:extLst>
              <a:ext uri="{FF2B5EF4-FFF2-40B4-BE49-F238E27FC236}">
                <a16:creationId xmlns:a16="http://schemas.microsoft.com/office/drawing/2014/main" id="{86A18041-29B3-4F63-8F6D-5187C3D5C51A}"/>
              </a:ext>
            </a:extLst>
          </p:cNvPr>
          <p:cNvSpPr txBox="1">
            <a:spLocks noChangeArrowheads="1"/>
          </p:cNvSpPr>
          <p:nvPr/>
        </p:nvSpPr>
        <p:spPr bwMode="auto">
          <a:xfrm>
            <a:off x="2606824" y="5452819"/>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c</a:t>
            </a:r>
            <a:endParaRPr lang="zh-CN" altLang="en-US" sz="1600" dirty="0"/>
          </a:p>
        </p:txBody>
      </p:sp>
      <p:sp>
        <p:nvSpPr>
          <p:cNvPr id="83" name="Text Box 1027">
            <a:extLst>
              <a:ext uri="{FF2B5EF4-FFF2-40B4-BE49-F238E27FC236}">
                <a16:creationId xmlns:a16="http://schemas.microsoft.com/office/drawing/2014/main" id="{90A7055D-790D-4F88-904E-568C65D5D335}"/>
              </a:ext>
            </a:extLst>
          </p:cNvPr>
          <p:cNvSpPr txBox="1">
            <a:spLocks noChangeArrowheads="1"/>
          </p:cNvSpPr>
          <p:nvPr/>
        </p:nvSpPr>
        <p:spPr bwMode="auto">
          <a:xfrm>
            <a:off x="1583756" y="2971031"/>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4" name="Text Box 1027">
            <a:extLst>
              <a:ext uri="{FF2B5EF4-FFF2-40B4-BE49-F238E27FC236}">
                <a16:creationId xmlns:a16="http://schemas.microsoft.com/office/drawing/2014/main" id="{1EE21CCA-28E2-4430-87D8-78F29BE8FD3E}"/>
              </a:ext>
            </a:extLst>
          </p:cNvPr>
          <p:cNvSpPr txBox="1">
            <a:spLocks noChangeArrowheads="1"/>
          </p:cNvSpPr>
          <p:nvPr/>
        </p:nvSpPr>
        <p:spPr bwMode="auto">
          <a:xfrm>
            <a:off x="1601214" y="5106670"/>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5" name="Text Box 1027">
            <a:extLst>
              <a:ext uri="{FF2B5EF4-FFF2-40B4-BE49-F238E27FC236}">
                <a16:creationId xmlns:a16="http://schemas.microsoft.com/office/drawing/2014/main" id="{D8DE64EC-D945-4EBF-BE62-870BECAEC656}"/>
              </a:ext>
            </a:extLst>
          </p:cNvPr>
          <p:cNvSpPr txBox="1">
            <a:spLocks noChangeArrowheads="1"/>
          </p:cNvSpPr>
          <p:nvPr/>
        </p:nvSpPr>
        <p:spPr bwMode="auto">
          <a:xfrm>
            <a:off x="1601214" y="6042774"/>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79" name="Text Box 1027">
            <a:extLst>
              <a:ext uri="{FF2B5EF4-FFF2-40B4-BE49-F238E27FC236}">
                <a16:creationId xmlns:a16="http://schemas.microsoft.com/office/drawing/2014/main" id="{4DCCE56A-50B2-48C9-B0BD-20714C8193A6}"/>
              </a:ext>
            </a:extLst>
          </p:cNvPr>
          <p:cNvSpPr txBox="1">
            <a:spLocks noChangeArrowheads="1"/>
          </p:cNvSpPr>
          <p:nvPr/>
        </p:nvSpPr>
        <p:spPr bwMode="auto">
          <a:xfrm>
            <a:off x="2849451" y="4143605"/>
            <a:ext cx="13217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6" name="Text Box 1027">
            <a:extLst>
              <a:ext uri="{FF2B5EF4-FFF2-40B4-BE49-F238E27FC236}">
                <a16:creationId xmlns:a16="http://schemas.microsoft.com/office/drawing/2014/main" id="{EE9622F6-2A86-4F60-ADA3-D6BC981D49DF}"/>
              </a:ext>
            </a:extLst>
          </p:cNvPr>
          <p:cNvSpPr txBox="1">
            <a:spLocks noChangeArrowheads="1"/>
          </p:cNvSpPr>
          <p:nvPr/>
        </p:nvSpPr>
        <p:spPr bwMode="auto">
          <a:xfrm>
            <a:off x="5771371" y="3217373"/>
            <a:ext cx="31211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800" dirty="0">
                <a:latin typeface="等线" panose="02010600030101010101" pitchFamily="2" charset="-122"/>
                <a:ea typeface="等线" panose="02010600030101010101" pitchFamily="2" charset="-122"/>
              </a:rPr>
              <a:t>识别结果：</a:t>
            </a:r>
            <a:r>
              <a:rPr lang="en-US" altLang="zh-CN" sz="1800" dirty="0">
                <a:latin typeface="等线" panose="02010600030101010101" pitchFamily="2" charset="-122"/>
                <a:ea typeface="等线" panose="02010600030101010101" pitchFamily="2" charset="-122"/>
              </a:rPr>
              <a:t>token</a:t>
            </a:r>
          </a:p>
          <a:p>
            <a:pPr marL="285750" indent="-285750" algn="l">
              <a:spcBef>
                <a:spcPct val="50000"/>
              </a:spcBef>
            </a:pPr>
            <a:r>
              <a:rPr lang="zh-CN" altLang="en-US" sz="1800" dirty="0">
                <a:latin typeface="等线" panose="02010600030101010101" pitchFamily="2" charset="-122"/>
                <a:ea typeface="等线" panose="02010600030101010101" pitchFamily="2" charset="-122"/>
              </a:rPr>
              <a:t>类别</a:t>
            </a:r>
            <a:r>
              <a:rPr lang="en-US" altLang="zh-CN" sz="1800" dirty="0">
                <a:latin typeface="等线" panose="02010600030101010101" pitchFamily="2" charset="-122"/>
                <a:ea typeface="等线" panose="02010600030101010101" pitchFamily="2" charset="-122"/>
              </a:rPr>
              <a:t>=2 </a:t>
            </a:r>
            <a:r>
              <a:rPr lang="zh-CN" altLang="en-US" sz="1800" dirty="0">
                <a:latin typeface="等线" panose="02010600030101010101" pitchFamily="2" charset="-122"/>
                <a:ea typeface="等线" panose="02010600030101010101" pitchFamily="2" charset="-122"/>
              </a:rPr>
              <a:t>（无符号常数）</a:t>
            </a:r>
            <a:endParaRPr lang="en-US" altLang="zh-CN" sz="1800" dirty="0">
              <a:latin typeface="等线" panose="02010600030101010101" pitchFamily="2" charset="-122"/>
              <a:ea typeface="等线" panose="02010600030101010101" pitchFamily="2" charset="-122"/>
            </a:endParaRPr>
          </a:p>
          <a:p>
            <a:pPr marL="285750" indent="-285750" algn="l">
              <a:spcBef>
                <a:spcPct val="50000"/>
              </a:spcBef>
            </a:pPr>
            <a:r>
              <a:rPr lang="zh-CN" altLang="en-US" sz="1800" dirty="0">
                <a:latin typeface="等线" panose="02010600030101010101" pitchFamily="2" charset="-122"/>
                <a:ea typeface="等线" panose="02010600030101010101" pitchFamily="2" charset="-122"/>
              </a:rPr>
              <a:t>值</a:t>
            </a:r>
            <a:r>
              <a:rPr lang="en-US" altLang="zh-CN" sz="1800" dirty="0">
                <a:latin typeface="等线" panose="02010600030101010101" pitchFamily="2" charset="-122"/>
                <a:ea typeface="等线" panose="02010600030101010101" pitchFamily="2" charset="-122"/>
              </a:rPr>
              <a:t>=1980</a:t>
            </a:r>
            <a:endParaRPr lang="zh-CN" altLang="en-US" sz="1800" dirty="0"/>
          </a:p>
        </p:txBody>
      </p:sp>
    </p:spTree>
    <p:extLst>
      <p:ext uri="{BB962C8B-B14F-4D97-AF65-F5344CB8AC3E}">
        <p14:creationId xmlns:p14="http://schemas.microsoft.com/office/powerpoint/2010/main" val="413759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AutoShape 1031">
            <a:extLst>
              <a:ext uri="{FF2B5EF4-FFF2-40B4-BE49-F238E27FC236}">
                <a16:creationId xmlns:a16="http://schemas.microsoft.com/office/drawing/2014/main" id="{B5EDA5F3-925F-4C85-A426-D0A4B20E1DFC}"/>
              </a:ext>
            </a:extLst>
          </p:cNvPr>
          <p:cNvSpPr>
            <a:spLocks noChangeArrowheads="1"/>
          </p:cNvSpPr>
          <p:nvPr/>
        </p:nvSpPr>
        <p:spPr bwMode="auto">
          <a:xfrm>
            <a:off x="511175" y="2852936"/>
            <a:ext cx="8121650" cy="690563"/>
          </a:xfrm>
          <a:prstGeom prst="roundRect">
            <a:avLst>
              <a:gd name="adj" fmla="val 15074"/>
            </a:avLst>
          </a:prstGeom>
          <a:gradFill rotWithShape="0">
            <a:gsLst>
              <a:gs pos="0">
                <a:srgbClr val="CCECFF"/>
              </a:gs>
              <a:gs pos="100000">
                <a:srgbClr val="C9E8F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0"/>
              </a:spcBef>
              <a:buFontTx/>
              <a:buNone/>
            </a:pPr>
            <a:endParaRPr lang="en-US" altLang="zh-CN" sz="2400" dirty="0"/>
          </a:p>
          <a:p>
            <a:pPr>
              <a:spcBef>
                <a:spcPct val="0"/>
              </a:spcBef>
              <a:buFontTx/>
              <a:buNone/>
            </a:pPr>
            <a:r>
              <a:rPr lang="en-US" altLang="zh-CN" dirty="0">
                <a:latin typeface="楷体_GB2312" panose="02010609030101010101" pitchFamily="49" charset="-122"/>
                <a:ea typeface="楷体_GB2312" panose="02010609030101010101" pitchFamily="49" charset="-122"/>
              </a:rPr>
              <a:t>  </a:t>
            </a:r>
            <a:r>
              <a:rPr lang="zh-CN" altLang="en-US" b="1" dirty="0">
                <a:latin typeface="楷体_GB2312" panose="02010609030101010101" pitchFamily="49" charset="-122"/>
                <a:ea typeface="楷体_GB2312" panose="02010609030101010101" pitchFamily="49" charset="-122"/>
              </a:rPr>
              <a:t>词法分析的功能</a:t>
            </a:r>
          </a:p>
          <a:p>
            <a:pPr eaLnBrk="1" hangingPunct="1">
              <a:spcBef>
                <a:spcPct val="0"/>
              </a:spcBef>
              <a:buFontTx/>
              <a:buNone/>
            </a:pPr>
            <a:endParaRPr lang="en-US" altLang="zh-CN" sz="2400" dirty="0"/>
          </a:p>
        </p:txBody>
      </p:sp>
      <p:sp>
        <p:nvSpPr>
          <p:cNvPr id="55303" name="Text Box 1034">
            <a:extLst>
              <a:ext uri="{FF2B5EF4-FFF2-40B4-BE49-F238E27FC236}">
                <a16:creationId xmlns:a16="http://schemas.microsoft.com/office/drawing/2014/main" id="{D94AEA59-FF19-4217-810C-50BD17F62F51}"/>
              </a:ext>
            </a:extLst>
          </p:cNvPr>
          <p:cNvSpPr txBox="1">
            <a:spLocks noChangeArrowheads="1"/>
          </p:cNvSpPr>
          <p:nvPr/>
        </p:nvSpPr>
        <p:spPr bwMode="auto">
          <a:xfrm>
            <a:off x="684946" y="536109"/>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ctr" eaLnBrk="1" hangingPunct="1">
              <a:spcBef>
                <a:spcPct val="50000"/>
              </a:spcBef>
              <a:buFontTx/>
              <a:buNone/>
            </a:pPr>
            <a:r>
              <a:rPr lang="zh-CN" altLang="en-US" sz="2800" b="1" dirty="0">
                <a:solidFill>
                  <a:srgbClr val="6600FF"/>
                </a:solidFill>
                <a:ea typeface="楷体_GB2312" panose="02010609030101010101" pitchFamily="49" charset="-122"/>
              </a:rPr>
              <a:t>词法分析</a:t>
            </a:r>
            <a:endParaRPr lang="zh-CN" altLang="en-US" sz="2800" dirty="0">
              <a:solidFill>
                <a:srgbClr val="6600FF"/>
              </a:solidFill>
              <a:ea typeface="黑体" panose="02010609060101010101" pitchFamily="49" charset="-122"/>
            </a:endParaRPr>
          </a:p>
        </p:txBody>
      </p:sp>
      <p:sp>
        <p:nvSpPr>
          <p:cNvPr id="55304" name="Line 1035">
            <a:extLst>
              <a:ext uri="{FF2B5EF4-FFF2-40B4-BE49-F238E27FC236}">
                <a16:creationId xmlns:a16="http://schemas.microsoft.com/office/drawing/2014/main" id="{82C84B32-80CD-4173-8A66-DE47A4499ADB}"/>
              </a:ext>
            </a:extLst>
          </p:cNvPr>
          <p:cNvSpPr>
            <a:spLocks noChangeShapeType="1"/>
          </p:cNvSpPr>
          <p:nvPr/>
        </p:nvSpPr>
        <p:spPr bwMode="auto">
          <a:xfrm>
            <a:off x="0" y="1101725"/>
            <a:ext cx="9144000" cy="12700"/>
          </a:xfrm>
          <a:prstGeom prst="line">
            <a:avLst/>
          </a:prstGeom>
          <a:noFill/>
          <a:ln w="19050">
            <a:solidFill>
              <a:srgbClr val="0037E8"/>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573582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AutoShape 1031">
            <a:extLst>
              <a:ext uri="{FF2B5EF4-FFF2-40B4-BE49-F238E27FC236}">
                <a16:creationId xmlns:a16="http://schemas.microsoft.com/office/drawing/2014/main" id="{B5EDA5F3-925F-4C85-A426-D0A4B20E1DFC}"/>
              </a:ext>
            </a:extLst>
          </p:cNvPr>
          <p:cNvSpPr>
            <a:spLocks noChangeArrowheads="1"/>
          </p:cNvSpPr>
          <p:nvPr/>
        </p:nvSpPr>
        <p:spPr bwMode="auto">
          <a:xfrm>
            <a:off x="511175" y="2852936"/>
            <a:ext cx="8121650" cy="690563"/>
          </a:xfrm>
          <a:prstGeom prst="roundRect">
            <a:avLst>
              <a:gd name="adj" fmla="val 15074"/>
            </a:avLst>
          </a:prstGeom>
          <a:gradFill rotWithShape="0">
            <a:gsLst>
              <a:gs pos="0">
                <a:srgbClr val="CCECFF"/>
              </a:gs>
              <a:gs pos="100000">
                <a:srgbClr val="C9E8F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0"/>
              </a:spcBef>
              <a:buFontTx/>
              <a:buNone/>
            </a:pPr>
            <a:r>
              <a:rPr lang="zh-CN" altLang="en-US" b="1" dirty="0">
                <a:latin typeface="楷体_GB2312" panose="02010609030101010101" pitchFamily="49" charset="-122"/>
                <a:ea typeface="楷体_GB2312" panose="02010609030101010101" pitchFamily="49" charset="-122"/>
              </a:rPr>
              <a:t>文法和状态图</a:t>
            </a:r>
          </a:p>
        </p:txBody>
      </p:sp>
      <p:sp>
        <p:nvSpPr>
          <p:cNvPr id="55303" name="Text Box 1034">
            <a:extLst>
              <a:ext uri="{FF2B5EF4-FFF2-40B4-BE49-F238E27FC236}">
                <a16:creationId xmlns:a16="http://schemas.microsoft.com/office/drawing/2014/main" id="{D94AEA59-FF19-4217-810C-50BD17F62F51}"/>
              </a:ext>
            </a:extLst>
          </p:cNvPr>
          <p:cNvSpPr txBox="1">
            <a:spLocks noChangeArrowheads="1"/>
          </p:cNvSpPr>
          <p:nvPr/>
        </p:nvSpPr>
        <p:spPr bwMode="auto">
          <a:xfrm>
            <a:off x="684946" y="536109"/>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ctr" eaLnBrk="1" hangingPunct="1">
              <a:spcBef>
                <a:spcPct val="50000"/>
              </a:spcBef>
              <a:buFontTx/>
              <a:buNone/>
            </a:pPr>
            <a:r>
              <a:rPr lang="zh-CN" altLang="en-US" sz="2800" b="1" dirty="0">
                <a:solidFill>
                  <a:srgbClr val="6600FF"/>
                </a:solidFill>
                <a:ea typeface="楷体_GB2312" panose="02010609030101010101" pitchFamily="49" charset="-122"/>
              </a:rPr>
              <a:t>词法分析</a:t>
            </a:r>
            <a:endParaRPr lang="zh-CN" altLang="en-US" sz="2800" dirty="0">
              <a:solidFill>
                <a:srgbClr val="6600FF"/>
              </a:solidFill>
              <a:ea typeface="黑体" panose="02010609060101010101" pitchFamily="49" charset="-122"/>
            </a:endParaRPr>
          </a:p>
        </p:txBody>
      </p:sp>
      <p:sp>
        <p:nvSpPr>
          <p:cNvPr id="55304" name="Line 1035">
            <a:extLst>
              <a:ext uri="{FF2B5EF4-FFF2-40B4-BE49-F238E27FC236}">
                <a16:creationId xmlns:a16="http://schemas.microsoft.com/office/drawing/2014/main" id="{82C84B32-80CD-4173-8A66-DE47A4499ADB}"/>
              </a:ext>
            </a:extLst>
          </p:cNvPr>
          <p:cNvSpPr>
            <a:spLocks noChangeShapeType="1"/>
          </p:cNvSpPr>
          <p:nvPr/>
        </p:nvSpPr>
        <p:spPr bwMode="auto">
          <a:xfrm>
            <a:off x="0" y="1101725"/>
            <a:ext cx="9144000" cy="12700"/>
          </a:xfrm>
          <a:prstGeom prst="line">
            <a:avLst/>
          </a:prstGeom>
          <a:noFill/>
          <a:ln w="19050">
            <a:solidFill>
              <a:srgbClr val="0037E8"/>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687322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CC70CD6B-093E-4FBD-BC3A-D1B90CA703E8}"/>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A16E0DD2-2546-4A9F-8676-E45F18F34357}"/>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按照乔姆斯基的文法体系，这些文法属于？</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AADA526A-064C-43C9-A8F2-4217FE1B3CA8}"/>
              </a:ext>
            </a:extLst>
          </p:cNvPr>
          <p:cNvSpPr txBox="1">
            <a:spLocks noChangeArrowheads="1"/>
          </p:cNvSpPr>
          <p:nvPr/>
        </p:nvSpPr>
        <p:spPr bwMode="auto">
          <a:xfrm>
            <a:off x="539552" y="220486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G(Z):   	Z::-&gt;’c’A</a:t>
            </a:r>
          </a:p>
        </p:txBody>
      </p:sp>
      <p:sp>
        <p:nvSpPr>
          <p:cNvPr id="5" name="Text Box 1027">
            <a:extLst>
              <a:ext uri="{FF2B5EF4-FFF2-40B4-BE49-F238E27FC236}">
                <a16:creationId xmlns:a16="http://schemas.microsoft.com/office/drawing/2014/main" id="{8980E467-BD52-4715-9236-53635C721748}"/>
              </a:ext>
            </a:extLst>
          </p:cNvPr>
          <p:cNvSpPr txBox="1">
            <a:spLocks noChangeArrowheads="1"/>
          </p:cNvSpPr>
          <p:nvPr/>
        </p:nvSpPr>
        <p:spPr bwMode="auto">
          <a:xfrm>
            <a:off x="527962" y="2595681"/>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A::-&gt;’o’B</a:t>
            </a:r>
          </a:p>
        </p:txBody>
      </p:sp>
      <p:sp>
        <p:nvSpPr>
          <p:cNvPr id="6" name="Text Box 1027">
            <a:extLst>
              <a:ext uri="{FF2B5EF4-FFF2-40B4-BE49-F238E27FC236}">
                <a16:creationId xmlns:a16="http://schemas.microsoft.com/office/drawing/2014/main" id="{8B7D7F80-5CCD-4FA7-9489-1C7A5DE73ECB}"/>
              </a:ext>
            </a:extLst>
          </p:cNvPr>
          <p:cNvSpPr txBox="1">
            <a:spLocks noChangeArrowheads="1"/>
          </p:cNvSpPr>
          <p:nvPr/>
        </p:nvSpPr>
        <p:spPr bwMode="auto">
          <a:xfrm>
            <a:off x="527962" y="2998986"/>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B::-&gt;’n’C</a:t>
            </a:r>
          </a:p>
        </p:txBody>
      </p:sp>
      <p:sp>
        <p:nvSpPr>
          <p:cNvPr id="7" name="Text Box 1027">
            <a:extLst>
              <a:ext uri="{FF2B5EF4-FFF2-40B4-BE49-F238E27FC236}">
                <a16:creationId xmlns:a16="http://schemas.microsoft.com/office/drawing/2014/main" id="{8F654657-9CC4-44C9-8FFD-31A28E0D0326}"/>
              </a:ext>
            </a:extLst>
          </p:cNvPr>
          <p:cNvSpPr txBox="1">
            <a:spLocks noChangeArrowheads="1"/>
          </p:cNvSpPr>
          <p:nvPr/>
        </p:nvSpPr>
        <p:spPr bwMode="auto">
          <a:xfrm>
            <a:off x="527962" y="3433356"/>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C::-&gt;’s’D</a:t>
            </a:r>
          </a:p>
        </p:txBody>
      </p:sp>
      <p:sp>
        <p:nvSpPr>
          <p:cNvPr id="8" name="Text Box 1027">
            <a:extLst>
              <a:ext uri="{FF2B5EF4-FFF2-40B4-BE49-F238E27FC236}">
                <a16:creationId xmlns:a16="http://schemas.microsoft.com/office/drawing/2014/main" id="{C20F9866-2D35-44F3-BB32-A487D1A55243}"/>
              </a:ext>
            </a:extLst>
          </p:cNvPr>
          <p:cNvSpPr txBox="1">
            <a:spLocks noChangeArrowheads="1"/>
          </p:cNvSpPr>
          <p:nvPr/>
        </p:nvSpPr>
        <p:spPr bwMode="auto">
          <a:xfrm>
            <a:off x="527962" y="379107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D::-&gt;’t’</a:t>
            </a:r>
            <a:endParaRPr lang="zh-CN" altLang="en-US" sz="2000" dirty="0"/>
          </a:p>
        </p:txBody>
      </p:sp>
      <p:sp>
        <p:nvSpPr>
          <p:cNvPr id="9" name="Text Box 1027">
            <a:extLst>
              <a:ext uri="{FF2B5EF4-FFF2-40B4-BE49-F238E27FC236}">
                <a16:creationId xmlns:a16="http://schemas.microsoft.com/office/drawing/2014/main" id="{BED05661-9A2E-4A86-8F57-96F4F9220366}"/>
              </a:ext>
            </a:extLst>
          </p:cNvPr>
          <p:cNvSpPr txBox="1">
            <a:spLocks noChangeArrowheads="1"/>
          </p:cNvSpPr>
          <p:nvPr/>
        </p:nvSpPr>
        <p:spPr bwMode="auto">
          <a:xfrm>
            <a:off x="3923928" y="223912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G(Z):   	Z::-&gt;’&gt;’A</a:t>
            </a:r>
          </a:p>
        </p:txBody>
      </p:sp>
      <p:sp>
        <p:nvSpPr>
          <p:cNvPr id="10" name="Text Box 1027">
            <a:extLst>
              <a:ext uri="{FF2B5EF4-FFF2-40B4-BE49-F238E27FC236}">
                <a16:creationId xmlns:a16="http://schemas.microsoft.com/office/drawing/2014/main" id="{2218115B-4612-4C7A-9093-60ACD4A774B8}"/>
              </a:ext>
            </a:extLst>
          </p:cNvPr>
          <p:cNvSpPr txBox="1">
            <a:spLocks noChangeArrowheads="1"/>
          </p:cNvSpPr>
          <p:nvPr/>
        </p:nvSpPr>
        <p:spPr bwMode="auto">
          <a:xfrm>
            <a:off x="3912338" y="2629941"/>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A::-&gt;’=‘</a:t>
            </a:r>
          </a:p>
        </p:txBody>
      </p:sp>
      <p:sp>
        <p:nvSpPr>
          <p:cNvPr id="11" name="Text Box 1027">
            <a:extLst>
              <a:ext uri="{FF2B5EF4-FFF2-40B4-BE49-F238E27FC236}">
                <a16:creationId xmlns:a16="http://schemas.microsoft.com/office/drawing/2014/main" id="{AF3F72F8-849E-437E-B976-1868940CCE30}"/>
              </a:ext>
            </a:extLst>
          </p:cNvPr>
          <p:cNvSpPr txBox="1">
            <a:spLocks noChangeArrowheads="1"/>
          </p:cNvSpPr>
          <p:nvPr/>
        </p:nvSpPr>
        <p:spPr bwMode="auto">
          <a:xfrm>
            <a:off x="511295" y="4583512"/>
            <a:ext cx="41785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G(&lt;</a:t>
            </a:r>
            <a:r>
              <a:rPr lang="zh-CN" altLang="en-US" sz="2000" dirty="0">
                <a:latin typeface="等线" panose="02010600030101010101" pitchFamily="2" charset="-122"/>
                <a:ea typeface="等线" panose="02010600030101010101" pitchFamily="2" charset="-122"/>
              </a:rPr>
              <a:t>无</a:t>
            </a:r>
            <a:r>
              <a:rPr lang="en-US" altLang="zh-CN" sz="2000" dirty="0">
                <a:latin typeface="等线" panose="02010600030101010101" pitchFamily="2" charset="-122"/>
                <a:ea typeface="等线" panose="02010600030101010101" pitchFamily="2" charset="-122"/>
              </a:rPr>
              <a:t>&gt;):</a:t>
            </a:r>
          </a:p>
        </p:txBody>
      </p:sp>
      <p:sp>
        <p:nvSpPr>
          <p:cNvPr id="12" name="Text Box 1027">
            <a:extLst>
              <a:ext uri="{FF2B5EF4-FFF2-40B4-BE49-F238E27FC236}">
                <a16:creationId xmlns:a16="http://schemas.microsoft.com/office/drawing/2014/main" id="{A70DFD34-0BC9-44F9-9AD0-10CFEE173025}"/>
              </a:ext>
            </a:extLst>
          </p:cNvPr>
          <p:cNvSpPr txBox="1">
            <a:spLocks noChangeArrowheads="1"/>
          </p:cNvSpPr>
          <p:nvPr/>
        </p:nvSpPr>
        <p:spPr bwMode="auto">
          <a:xfrm>
            <a:off x="1149879" y="4974329"/>
            <a:ext cx="41216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无</a:t>
            </a:r>
            <a:r>
              <a:rPr lang="en-US" altLang="zh-CN" sz="2000" dirty="0">
                <a:latin typeface="等线" panose="02010600030101010101" pitchFamily="2" charset="-122"/>
                <a:ea typeface="等线" panose="02010600030101010101" pitchFamily="2" charset="-122"/>
              </a:rPr>
              <a:t>&gt;::-&gt;&lt;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a:t>
            </a:r>
          </a:p>
        </p:txBody>
      </p:sp>
      <p:sp>
        <p:nvSpPr>
          <p:cNvPr id="13" name="Text Box 1027">
            <a:extLst>
              <a:ext uri="{FF2B5EF4-FFF2-40B4-BE49-F238E27FC236}">
                <a16:creationId xmlns:a16="http://schemas.microsoft.com/office/drawing/2014/main" id="{1F666A3D-B89B-4F8E-AE0A-51D47BCD56A1}"/>
              </a:ext>
            </a:extLst>
          </p:cNvPr>
          <p:cNvSpPr txBox="1">
            <a:spLocks noChangeArrowheads="1"/>
          </p:cNvSpPr>
          <p:nvPr/>
        </p:nvSpPr>
        <p:spPr bwMode="auto">
          <a:xfrm>
            <a:off x="1149880" y="537763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&gt;::-&gt;’0’|’1’|…|’8’|’9’</a:t>
            </a:r>
          </a:p>
        </p:txBody>
      </p:sp>
      <p:sp>
        <p:nvSpPr>
          <p:cNvPr id="14" name="Text Box 1027">
            <a:extLst>
              <a:ext uri="{FF2B5EF4-FFF2-40B4-BE49-F238E27FC236}">
                <a16:creationId xmlns:a16="http://schemas.microsoft.com/office/drawing/2014/main" id="{40A91531-704B-444F-867D-09F0D6B5AE70}"/>
              </a:ext>
            </a:extLst>
          </p:cNvPr>
          <p:cNvSpPr txBox="1">
            <a:spLocks noChangeArrowheads="1"/>
          </p:cNvSpPr>
          <p:nvPr/>
        </p:nvSpPr>
        <p:spPr bwMode="auto">
          <a:xfrm>
            <a:off x="3912338" y="3546593"/>
            <a:ext cx="41785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G(&lt;</a:t>
            </a:r>
            <a:r>
              <a:rPr lang="zh-CN" altLang="en-US" sz="2000" dirty="0">
                <a:latin typeface="等线" panose="02010600030101010101" pitchFamily="2" charset="-122"/>
                <a:ea typeface="等线" panose="02010600030101010101" pitchFamily="2" charset="-122"/>
              </a:rPr>
              <a:t>标识符</a:t>
            </a:r>
            <a:r>
              <a:rPr lang="en-US" altLang="zh-CN" sz="2000" dirty="0">
                <a:latin typeface="等线" panose="02010600030101010101" pitchFamily="2" charset="-122"/>
                <a:ea typeface="等线" panose="02010600030101010101" pitchFamily="2" charset="-122"/>
              </a:rPr>
              <a:t>&gt;):</a:t>
            </a:r>
          </a:p>
        </p:txBody>
      </p:sp>
      <p:sp>
        <p:nvSpPr>
          <p:cNvPr id="15" name="Text Box 1027">
            <a:extLst>
              <a:ext uri="{FF2B5EF4-FFF2-40B4-BE49-F238E27FC236}">
                <a16:creationId xmlns:a16="http://schemas.microsoft.com/office/drawing/2014/main" id="{36E8CCC9-65C4-4CF7-A96D-EFC1BA7F6575}"/>
              </a:ext>
            </a:extLst>
          </p:cNvPr>
          <p:cNvSpPr txBox="1">
            <a:spLocks noChangeArrowheads="1"/>
          </p:cNvSpPr>
          <p:nvPr/>
        </p:nvSpPr>
        <p:spPr bwMode="auto">
          <a:xfrm>
            <a:off x="4550922" y="3937410"/>
            <a:ext cx="54100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标识符</a:t>
            </a:r>
            <a:r>
              <a:rPr lang="en-US" altLang="zh-CN" sz="2000" dirty="0">
                <a:latin typeface="等线" panose="02010600030101010101" pitchFamily="2" charset="-122"/>
                <a:ea typeface="等线" panose="02010600030101010101" pitchFamily="2" charset="-122"/>
              </a:rPr>
              <a:t>&gt;::-&gt;&lt;</a:t>
            </a:r>
            <a:r>
              <a:rPr lang="zh-CN" altLang="en-US" sz="2000" dirty="0">
                <a:latin typeface="等线" panose="02010600030101010101" pitchFamily="2" charset="-122"/>
                <a:ea typeface="等线" panose="02010600030101010101" pitchFamily="2" charset="-122"/>
              </a:rPr>
              <a:t>字母</a:t>
            </a:r>
            <a:r>
              <a:rPr lang="en-US" altLang="zh-CN" sz="2000" dirty="0">
                <a:latin typeface="等线" panose="02010600030101010101" pitchFamily="2" charset="-122"/>
                <a:ea typeface="等线" panose="02010600030101010101" pitchFamily="2" charset="-122"/>
              </a:rPr>
              <a:t>&gt;{&lt;</a:t>
            </a:r>
            <a:r>
              <a:rPr lang="zh-CN" altLang="en-US" sz="2000" dirty="0">
                <a:latin typeface="等线" panose="02010600030101010101" pitchFamily="2" charset="-122"/>
                <a:ea typeface="等线" panose="02010600030101010101" pitchFamily="2" charset="-122"/>
              </a:rPr>
              <a:t>字母</a:t>
            </a:r>
            <a:r>
              <a:rPr lang="en-US" altLang="zh-CN" sz="2000" dirty="0">
                <a:latin typeface="等线" panose="02010600030101010101" pitchFamily="2" charset="-122"/>
                <a:ea typeface="等线" panose="02010600030101010101" pitchFamily="2" charset="-122"/>
              </a:rPr>
              <a:t>&gt;&lt;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a:t>
            </a:r>
          </a:p>
        </p:txBody>
      </p:sp>
      <p:sp>
        <p:nvSpPr>
          <p:cNvPr id="16" name="Text Box 1027">
            <a:extLst>
              <a:ext uri="{FF2B5EF4-FFF2-40B4-BE49-F238E27FC236}">
                <a16:creationId xmlns:a16="http://schemas.microsoft.com/office/drawing/2014/main" id="{21405560-627D-4908-84E6-4205DB9C83AF}"/>
              </a:ext>
            </a:extLst>
          </p:cNvPr>
          <p:cNvSpPr txBox="1">
            <a:spLocks noChangeArrowheads="1"/>
          </p:cNvSpPr>
          <p:nvPr/>
        </p:nvSpPr>
        <p:spPr bwMode="auto">
          <a:xfrm>
            <a:off x="4550923" y="4340715"/>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&gt;::-&gt;’0’|’1’|…|’8’|’9’</a:t>
            </a:r>
          </a:p>
        </p:txBody>
      </p:sp>
      <p:sp>
        <p:nvSpPr>
          <p:cNvPr id="17" name="Text Box 1027">
            <a:extLst>
              <a:ext uri="{FF2B5EF4-FFF2-40B4-BE49-F238E27FC236}">
                <a16:creationId xmlns:a16="http://schemas.microsoft.com/office/drawing/2014/main" id="{15935209-E8BA-4018-BF76-FFF5BBFEB59B}"/>
              </a:ext>
            </a:extLst>
          </p:cNvPr>
          <p:cNvSpPr txBox="1">
            <a:spLocks noChangeArrowheads="1"/>
          </p:cNvSpPr>
          <p:nvPr/>
        </p:nvSpPr>
        <p:spPr bwMode="auto">
          <a:xfrm>
            <a:off x="4550922" y="472815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字母</a:t>
            </a:r>
            <a:r>
              <a:rPr lang="en-US" altLang="zh-CN" sz="2000" dirty="0">
                <a:latin typeface="等线" panose="02010600030101010101" pitchFamily="2" charset="-122"/>
                <a:ea typeface="等线" panose="02010600030101010101" pitchFamily="2" charset="-122"/>
              </a:rPr>
              <a:t>&gt;::-&gt;’</a:t>
            </a:r>
            <a:r>
              <a:rPr lang="en-US" altLang="zh-CN" sz="2000" dirty="0" err="1">
                <a:latin typeface="等线" panose="02010600030101010101" pitchFamily="2" charset="-122"/>
                <a:ea typeface="等线" panose="02010600030101010101" pitchFamily="2" charset="-122"/>
              </a:rPr>
              <a:t>a’|’b</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z’|’A</a:t>
            </a:r>
            <a:r>
              <a:rPr lang="en-US" altLang="zh-CN" sz="2000" dirty="0">
                <a:latin typeface="等线" panose="02010600030101010101" pitchFamily="2" charset="-122"/>
                <a:ea typeface="等线" panose="02010600030101010101" pitchFamily="2" charset="-122"/>
              </a:rPr>
              <a:t>’|…|’Z’</a:t>
            </a:r>
          </a:p>
        </p:txBody>
      </p:sp>
    </p:spTree>
    <p:extLst>
      <p:ext uri="{BB962C8B-B14F-4D97-AF65-F5344CB8AC3E}">
        <p14:creationId xmlns:p14="http://schemas.microsoft.com/office/powerpoint/2010/main" val="905028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CC70CD6B-093E-4FBD-BC3A-D1B90CA703E8}"/>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A16E0DD2-2546-4A9F-8676-E45F18F34357}"/>
              </a:ext>
            </a:extLst>
          </p:cNvPr>
          <p:cNvSpPr>
            <a:spLocks noChangeArrowheads="1"/>
          </p:cNvSpPr>
          <p:nvPr/>
        </p:nvSpPr>
        <p:spPr bwMode="auto">
          <a:xfrm>
            <a:off x="0" y="1268760"/>
            <a:ext cx="8763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按照乔姆斯基的文法体系，这些文法属于？</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AADA526A-064C-43C9-A8F2-4217FE1B3CA8}"/>
              </a:ext>
            </a:extLst>
          </p:cNvPr>
          <p:cNvSpPr txBox="1">
            <a:spLocks noChangeArrowheads="1"/>
          </p:cNvSpPr>
          <p:nvPr/>
        </p:nvSpPr>
        <p:spPr bwMode="auto">
          <a:xfrm>
            <a:off x="539552" y="220486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G(Z):   	Z::-&gt;’c’A</a:t>
            </a:r>
          </a:p>
        </p:txBody>
      </p:sp>
      <p:sp>
        <p:nvSpPr>
          <p:cNvPr id="5" name="Text Box 1027">
            <a:extLst>
              <a:ext uri="{FF2B5EF4-FFF2-40B4-BE49-F238E27FC236}">
                <a16:creationId xmlns:a16="http://schemas.microsoft.com/office/drawing/2014/main" id="{8980E467-BD52-4715-9236-53635C721748}"/>
              </a:ext>
            </a:extLst>
          </p:cNvPr>
          <p:cNvSpPr txBox="1">
            <a:spLocks noChangeArrowheads="1"/>
          </p:cNvSpPr>
          <p:nvPr/>
        </p:nvSpPr>
        <p:spPr bwMode="auto">
          <a:xfrm>
            <a:off x="527962" y="2595681"/>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A::-&gt;’o’B</a:t>
            </a:r>
          </a:p>
        </p:txBody>
      </p:sp>
      <p:sp>
        <p:nvSpPr>
          <p:cNvPr id="6" name="Text Box 1027">
            <a:extLst>
              <a:ext uri="{FF2B5EF4-FFF2-40B4-BE49-F238E27FC236}">
                <a16:creationId xmlns:a16="http://schemas.microsoft.com/office/drawing/2014/main" id="{8B7D7F80-5CCD-4FA7-9489-1C7A5DE73ECB}"/>
              </a:ext>
            </a:extLst>
          </p:cNvPr>
          <p:cNvSpPr txBox="1">
            <a:spLocks noChangeArrowheads="1"/>
          </p:cNvSpPr>
          <p:nvPr/>
        </p:nvSpPr>
        <p:spPr bwMode="auto">
          <a:xfrm>
            <a:off x="527962" y="2998986"/>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B::-&gt;’n’C</a:t>
            </a:r>
          </a:p>
        </p:txBody>
      </p:sp>
      <p:sp>
        <p:nvSpPr>
          <p:cNvPr id="7" name="Text Box 1027">
            <a:extLst>
              <a:ext uri="{FF2B5EF4-FFF2-40B4-BE49-F238E27FC236}">
                <a16:creationId xmlns:a16="http://schemas.microsoft.com/office/drawing/2014/main" id="{8F654657-9CC4-44C9-8FFD-31A28E0D0326}"/>
              </a:ext>
            </a:extLst>
          </p:cNvPr>
          <p:cNvSpPr txBox="1">
            <a:spLocks noChangeArrowheads="1"/>
          </p:cNvSpPr>
          <p:nvPr/>
        </p:nvSpPr>
        <p:spPr bwMode="auto">
          <a:xfrm>
            <a:off x="527962" y="3433356"/>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C::-&gt;’s’D</a:t>
            </a:r>
          </a:p>
        </p:txBody>
      </p:sp>
      <p:sp>
        <p:nvSpPr>
          <p:cNvPr id="8" name="Text Box 1027">
            <a:extLst>
              <a:ext uri="{FF2B5EF4-FFF2-40B4-BE49-F238E27FC236}">
                <a16:creationId xmlns:a16="http://schemas.microsoft.com/office/drawing/2014/main" id="{C20F9866-2D35-44F3-BB32-A487D1A55243}"/>
              </a:ext>
            </a:extLst>
          </p:cNvPr>
          <p:cNvSpPr txBox="1">
            <a:spLocks noChangeArrowheads="1"/>
          </p:cNvSpPr>
          <p:nvPr/>
        </p:nvSpPr>
        <p:spPr bwMode="auto">
          <a:xfrm>
            <a:off x="527962" y="379107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D::-&gt;’t’</a:t>
            </a:r>
            <a:endParaRPr lang="zh-CN" altLang="en-US" sz="2000" dirty="0"/>
          </a:p>
        </p:txBody>
      </p:sp>
      <p:sp>
        <p:nvSpPr>
          <p:cNvPr id="9" name="Text Box 1027">
            <a:extLst>
              <a:ext uri="{FF2B5EF4-FFF2-40B4-BE49-F238E27FC236}">
                <a16:creationId xmlns:a16="http://schemas.microsoft.com/office/drawing/2014/main" id="{BED05661-9A2E-4A86-8F57-96F4F9220366}"/>
              </a:ext>
            </a:extLst>
          </p:cNvPr>
          <p:cNvSpPr txBox="1">
            <a:spLocks noChangeArrowheads="1"/>
          </p:cNvSpPr>
          <p:nvPr/>
        </p:nvSpPr>
        <p:spPr bwMode="auto">
          <a:xfrm>
            <a:off x="3923928" y="223912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G(Z):   	Z::-&gt;’&gt;’A</a:t>
            </a:r>
          </a:p>
        </p:txBody>
      </p:sp>
      <p:sp>
        <p:nvSpPr>
          <p:cNvPr id="10" name="Text Box 1027">
            <a:extLst>
              <a:ext uri="{FF2B5EF4-FFF2-40B4-BE49-F238E27FC236}">
                <a16:creationId xmlns:a16="http://schemas.microsoft.com/office/drawing/2014/main" id="{2218115B-4612-4C7A-9093-60ACD4A774B8}"/>
              </a:ext>
            </a:extLst>
          </p:cNvPr>
          <p:cNvSpPr txBox="1">
            <a:spLocks noChangeArrowheads="1"/>
          </p:cNvSpPr>
          <p:nvPr/>
        </p:nvSpPr>
        <p:spPr bwMode="auto">
          <a:xfrm>
            <a:off x="3912338" y="2629941"/>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A::-&gt;’=‘</a:t>
            </a:r>
          </a:p>
        </p:txBody>
      </p:sp>
      <p:sp>
        <p:nvSpPr>
          <p:cNvPr id="11" name="Text Box 1027">
            <a:extLst>
              <a:ext uri="{FF2B5EF4-FFF2-40B4-BE49-F238E27FC236}">
                <a16:creationId xmlns:a16="http://schemas.microsoft.com/office/drawing/2014/main" id="{AF3F72F8-849E-437E-B976-1868940CCE30}"/>
              </a:ext>
            </a:extLst>
          </p:cNvPr>
          <p:cNvSpPr txBox="1">
            <a:spLocks noChangeArrowheads="1"/>
          </p:cNvSpPr>
          <p:nvPr/>
        </p:nvSpPr>
        <p:spPr bwMode="auto">
          <a:xfrm>
            <a:off x="511295" y="4583512"/>
            <a:ext cx="41785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G(&lt;</a:t>
            </a:r>
            <a:r>
              <a:rPr lang="zh-CN" altLang="en-US" sz="2000" dirty="0">
                <a:latin typeface="等线" panose="02010600030101010101" pitchFamily="2" charset="-122"/>
                <a:ea typeface="等线" panose="02010600030101010101" pitchFamily="2" charset="-122"/>
              </a:rPr>
              <a:t>无</a:t>
            </a:r>
            <a:r>
              <a:rPr lang="en-US" altLang="zh-CN" sz="2000" dirty="0">
                <a:latin typeface="等线" panose="02010600030101010101" pitchFamily="2" charset="-122"/>
                <a:ea typeface="等线" panose="02010600030101010101" pitchFamily="2" charset="-122"/>
              </a:rPr>
              <a:t>&gt;):</a:t>
            </a:r>
          </a:p>
        </p:txBody>
      </p:sp>
      <p:sp>
        <p:nvSpPr>
          <p:cNvPr id="12" name="Text Box 1027">
            <a:extLst>
              <a:ext uri="{FF2B5EF4-FFF2-40B4-BE49-F238E27FC236}">
                <a16:creationId xmlns:a16="http://schemas.microsoft.com/office/drawing/2014/main" id="{A70DFD34-0BC9-44F9-9AD0-10CFEE173025}"/>
              </a:ext>
            </a:extLst>
          </p:cNvPr>
          <p:cNvSpPr txBox="1">
            <a:spLocks noChangeArrowheads="1"/>
          </p:cNvSpPr>
          <p:nvPr/>
        </p:nvSpPr>
        <p:spPr bwMode="auto">
          <a:xfrm>
            <a:off x="1149879" y="4974329"/>
            <a:ext cx="41216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无</a:t>
            </a:r>
            <a:r>
              <a:rPr lang="en-US" altLang="zh-CN" sz="2000" dirty="0">
                <a:latin typeface="等线" panose="02010600030101010101" pitchFamily="2" charset="-122"/>
                <a:ea typeface="等线" panose="02010600030101010101" pitchFamily="2" charset="-122"/>
              </a:rPr>
              <a:t>&gt;::-&gt;&lt;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a:t>
            </a:r>
          </a:p>
        </p:txBody>
      </p:sp>
      <p:sp>
        <p:nvSpPr>
          <p:cNvPr id="13" name="Text Box 1027">
            <a:extLst>
              <a:ext uri="{FF2B5EF4-FFF2-40B4-BE49-F238E27FC236}">
                <a16:creationId xmlns:a16="http://schemas.microsoft.com/office/drawing/2014/main" id="{1F666A3D-B89B-4F8E-AE0A-51D47BCD56A1}"/>
              </a:ext>
            </a:extLst>
          </p:cNvPr>
          <p:cNvSpPr txBox="1">
            <a:spLocks noChangeArrowheads="1"/>
          </p:cNvSpPr>
          <p:nvPr/>
        </p:nvSpPr>
        <p:spPr bwMode="auto">
          <a:xfrm>
            <a:off x="1149880" y="537763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&gt;::-&gt;’0’|’1’|…|’8’|’9’</a:t>
            </a:r>
          </a:p>
        </p:txBody>
      </p:sp>
      <p:sp>
        <p:nvSpPr>
          <p:cNvPr id="14" name="Text Box 1027">
            <a:extLst>
              <a:ext uri="{FF2B5EF4-FFF2-40B4-BE49-F238E27FC236}">
                <a16:creationId xmlns:a16="http://schemas.microsoft.com/office/drawing/2014/main" id="{40A91531-704B-444F-867D-09F0D6B5AE70}"/>
              </a:ext>
            </a:extLst>
          </p:cNvPr>
          <p:cNvSpPr txBox="1">
            <a:spLocks noChangeArrowheads="1"/>
          </p:cNvSpPr>
          <p:nvPr/>
        </p:nvSpPr>
        <p:spPr bwMode="auto">
          <a:xfrm>
            <a:off x="3912338" y="3546593"/>
            <a:ext cx="41785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G(&lt;</a:t>
            </a:r>
            <a:r>
              <a:rPr lang="zh-CN" altLang="en-US" sz="2000" dirty="0">
                <a:latin typeface="等线" panose="02010600030101010101" pitchFamily="2" charset="-122"/>
                <a:ea typeface="等线" panose="02010600030101010101" pitchFamily="2" charset="-122"/>
              </a:rPr>
              <a:t>标识符</a:t>
            </a:r>
            <a:r>
              <a:rPr lang="en-US" altLang="zh-CN" sz="2000" dirty="0">
                <a:latin typeface="等线" panose="02010600030101010101" pitchFamily="2" charset="-122"/>
                <a:ea typeface="等线" panose="02010600030101010101" pitchFamily="2" charset="-122"/>
              </a:rPr>
              <a:t>&gt;):</a:t>
            </a:r>
          </a:p>
        </p:txBody>
      </p:sp>
      <p:sp>
        <p:nvSpPr>
          <p:cNvPr id="15" name="Text Box 1027">
            <a:extLst>
              <a:ext uri="{FF2B5EF4-FFF2-40B4-BE49-F238E27FC236}">
                <a16:creationId xmlns:a16="http://schemas.microsoft.com/office/drawing/2014/main" id="{36E8CCC9-65C4-4CF7-A96D-EFC1BA7F6575}"/>
              </a:ext>
            </a:extLst>
          </p:cNvPr>
          <p:cNvSpPr txBox="1">
            <a:spLocks noChangeArrowheads="1"/>
          </p:cNvSpPr>
          <p:nvPr/>
        </p:nvSpPr>
        <p:spPr bwMode="auto">
          <a:xfrm>
            <a:off x="4550922" y="3937410"/>
            <a:ext cx="54100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标识符</a:t>
            </a:r>
            <a:r>
              <a:rPr lang="en-US" altLang="zh-CN" sz="2000" dirty="0">
                <a:latin typeface="等线" panose="02010600030101010101" pitchFamily="2" charset="-122"/>
                <a:ea typeface="等线" panose="02010600030101010101" pitchFamily="2" charset="-122"/>
              </a:rPr>
              <a:t>&gt;::-&gt;&lt;</a:t>
            </a:r>
            <a:r>
              <a:rPr lang="zh-CN" altLang="en-US" sz="2000" dirty="0">
                <a:latin typeface="等线" panose="02010600030101010101" pitchFamily="2" charset="-122"/>
                <a:ea typeface="等线" panose="02010600030101010101" pitchFamily="2" charset="-122"/>
              </a:rPr>
              <a:t>字母</a:t>
            </a:r>
            <a:r>
              <a:rPr lang="en-US" altLang="zh-CN" sz="2000" dirty="0">
                <a:latin typeface="等线" panose="02010600030101010101" pitchFamily="2" charset="-122"/>
                <a:ea typeface="等线" panose="02010600030101010101" pitchFamily="2" charset="-122"/>
              </a:rPr>
              <a:t>&gt;{&lt;</a:t>
            </a:r>
            <a:r>
              <a:rPr lang="zh-CN" altLang="en-US" sz="2000" dirty="0">
                <a:latin typeface="等线" panose="02010600030101010101" pitchFamily="2" charset="-122"/>
                <a:ea typeface="等线" panose="02010600030101010101" pitchFamily="2" charset="-122"/>
              </a:rPr>
              <a:t>字母</a:t>
            </a:r>
            <a:r>
              <a:rPr lang="en-US" altLang="zh-CN" sz="2000" dirty="0">
                <a:latin typeface="等线" panose="02010600030101010101" pitchFamily="2" charset="-122"/>
                <a:ea typeface="等线" panose="02010600030101010101" pitchFamily="2" charset="-122"/>
              </a:rPr>
              <a:t>&gt;&lt;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a:t>
            </a:r>
          </a:p>
        </p:txBody>
      </p:sp>
      <p:sp>
        <p:nvSpPr>
          <p:cNvPr id="16" name="Text Box 1027">
            <a:extLst>
              <a:ext uri="{FF2B5EF4-FFF2-40B4-BE49-F238E27FC236}">
                <a16:creationId xmlns:a16="http://schemas.microsoft.com/office/drawing/2014/main" id="{21405560-627D-4908-84E6-4205DB9C83AF}"/>
              </a:ext>
            </a:extLst>
          </p:cNvPr>
          <p:cNvSpPr txBox="1">
            <a:spLocks noChangeArrowheads="1"/>
          </p:cNvSpPr>
          <p:nvPr/>
        </p:nvSpPr>
        <p:spPr bwMode="auto">
          <a:xfrm>
            <a:off x="4550923" y="4340715"/>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数字</a:t>
            </a:r>
            <a:r>
              <a:rPr lang="en-US" altLang="zh-CN" sz="2000" dirty="0">
                <a:latin typeface="等线" panose="02010600030101010101" pitchFamily="2" charset="-122"/>
                <a:ea typeface="等线" panose="02010600030101010101" pitchFamily="2" charset="-122"/>
              </a:rPr>
              <a:t>&gt;::-&gt;’0’|’1’|…|’8’|’9’</a:t>
            </a:r>
          </a:p>
        </p:txBody>
      </p:sp>
      <p:sp>
        <p:nvSpPr>
          <p:cNvPr id="17" name="Text Box 1027">
            <a:extLst>
              <a:ext uri="{FF2B5EF4-FFF2-40B4-BE49-F238E27FC236}">
                <a16:creationId xmlns:a16="http://schemas.microsoft.com/office/drawing/2014/main" id="{15935209-E8BA-4018-BF76-FFF5BBFEB59B}"/>
              </a:ext>
            </a:extLst>
          </p:cNvPr>
          <p:cNvSpPr txBox="1">
            <a:spLocks noChangeArrowheads="1"/>
          </p:cNvSpPr>
          <p:nvPr/>
        </p:nvSpPr>
        <p:spPr bwMode="auto">
          <a:xfrm>
            <a:off x="4550922" y="472815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&lt;</a:t>
            </a:r>
            <a:r>
              <a:rPr lang="zh-CN" altLang="en-US" sz="2000" dirty="0">
                <a:latin typeface="等线" panose="02010600030101010101" pitchFamily="2" charset="-122"/>
                <a:ea typeface="等线" panose="02010600030101010101" pitchFamily="2" charset="-122"/>
              </a:rPr>
              <a:t>字母</a:t>
            </a:r>
            <a:r>
              <a:rPr lang="en-US" altLang="zh-CN" sz="2000" dirty="0">
                <a:latin typeface="等线" panose="02010600030101010101" pitchFamily="2" charset="-122"/>
                <a:ea typeface="等线" panose="02010600030101010101" pitchFamily="2" charset="-122"/>
              </a:rPr>
              <a:t>&gt;::-&gt;’</a:t>
            </a:r>
            <a:r>
              <a:rPr lang="en-US" altLang="zh-CN" sz="2000" dirty="0" err="1">
                <a:latin typeface="等线" panose="02010600030101010101" pitchFamily="2" charset="-122"/>
                <a:ea typeface="等线" panose="02010600030101010101" pitchFamily="2" charset="-122"/>
              </a:rPr>
              <a:t>a’|’b</a:t>
            </a:r>
            <a:r>
              <a:rPr lang="en-US" altLang="zh-CN" sz="2000" dirty="0">
                <a:latin typeface="等线" panose="02010600030101010101" pitchFamily="2" charset="-122"/>
                <a:ea typeface="等线" panose="02010600030101010101" pitchFamily="2" charset="-122"/>
              </a:rPr>
              <a:t>’|…|’</a:t>
            </a:r>
            <a:r>
              <a:rPr lang="en-US" altLang="zh-CN" sz="2000" dirty="0" err="1">
                <a:latin typeface="等线" panose="02010600030101010101" pitchFamily="2" charset="-122"/>
                <a:ea typeface="等线" panose="02010600030101010101" pitchFamily="2" charset="-122"/>
              </a:rPr>
              <a:t>z’|’A</a:t>
            </a:r>
            <a:r>
              <a:rPr lang="en-US" altLang="zh-CN" sz="2000" dirty="0">
                <a:latin typeface="等线" panose="02010600030101010101" pitchFamily="2" charset="-122"/>
                <a:ea typeface="等线" panose="02010600030101010101" pitchFamily="2" charset="-122"/>
              </a:rPr>
              <a:t>’|…|’Z’</a:t>
            </a:r>
          </a:p>
        </p:txBody>
      </p:sp>
      <p:sp>
        <p:nvSpPr>
          <p:cNvPr id="18" name="Text Box 1027">
            <a:extLst>
              <a:ext uri="{FF2B5EF4-FFF2-40B4-BE49-F238E27FC236}">
                <a16:creationId xmlns:a16="http://schemas.microsoft.com/office/drawing/2014/main" id="{B7964AC8-A76B-4176-8D47-362F05C6E5D8}"/>
              </a:ext>
            </a:extLst>
          </p:cNvPr>
          <p:cNvSpPr txBox="1">
            <a:spLocks noChangeArrowheads="1"/>
          </p:cNvSpPr>
          <p:nvPr/>
        </p:nvSpPr>
        <p:spPr bwMode="auto">
          <a:xfrm>
            <a:off x="0" y="1847546"/>
            <a:ext cx="8763000" cy="400110"/>
          </a:xfrm>
          <a:prstGeom prst="rect">
            <a:avLst/>
          </a:prstGeom>
          <a:solidFill>
            <a:schemeClr val="accent5">
              <a:lumMod val="60000"/>
              <a:lumOff val="40000"/>
            </a:schemeClr>
          </a:solidFill>
          <a:ln>
            <a:noFill/>
          </a:ln>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2000" dirty="0">
                <a:latin typeface="等线" panose="02010600030101010101" pitchFamily="2" charset="-122"/>
                <a:ea typeface="等线" panose="02010600030101010101" pitchFamily="2" charset="-122"/>
              </a:rPr>
              <a:t>3</a:t>
            </a:r>
            <a:r>
              <a:rPr lang="zh-CN" altLang="en-US" sz="2000" dirty="0">
                <a:latin typeface="等线" panose="02010600030101010101" pitchFamily="2" charset="-122"/>
                <a:ea typeface="等线" panose="02010600030101010101" pitchFamily="2" charset="-122"/>
              </a:rPr>
              <a:t>型文法、线性文法、正则文法</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49613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0" y="1143000"/>
            <a:ext cx="9144000" cy="12700"/>
          </a:xfrm>
          <a:prstGeom prst="line">
            <a:avLst/>
          </a:prstGeom>
          <a:noFill/>
          <a:ln w="19050">
            <a:solidFill>
              <a:srgbClr val="0037E8"/>
            </a:solidFill>
            <a:round/>
            <a:headEnd/>
            <a:tailEnd/>
          </a:ln>
        </p:spPr>
        <p:txBody>
          <a:bodyPr wrap="none" anchor="ctr"/>
          <a:lstStyle/>
          <a:p>
            <a:endParaRPr lang="zh-CN" altLang="en-US"/>
          </a:p>
        </p:txBody>
      </p:sp>
      <p:sp>
        <p:nvSpPr>
          <p:cNvPr id="21507" name="Text Box 3"/>
          <p:cNvSpPr txBox="1">
            <a:spLocks noChangeArrowheads="1"/>
          </p:cNvSpPr>
          <p:nvPr/>
        </p:nvSpPr>
        <p:spPr bwMode="auto">
          <a:xfrm>
            <a:off x="152400" y="563563"/>
            <a:ext cx="6324600" cy="519112"/>
          </a:xfrm>
          <a:prstGeom prst="rect">
            <a:avLst/>
          </a:prstGeom>
          <a:noFill/>
          <a:ln w="9525">
            <a:noFill/>
            <a:miter lim="800000"/>
            <a:headEnd/>
            <a:tailEnd/>
          </a:ln>
        </p:spPr>
        <p:txBody>
          <a:bodyPr>
            <a:spAutoFit/>
          </a:bodyPr>
          <a:lstStyle/>
          <a:p>
            <a:pPr algn="l">
              <a:spcBef>
                <a:spcPct val="50000"/>
              </a:spcBef>
            </a:pPr>
            <a:r>
              <a:rPr lang="en-US" altLang="zh-CN" sz="2800" b="1">
                <a:solidFill>
                  <a:srgbClr val="006699"/>
                </a:solidFill>
                <a:ea typeface="楷体_GB2312" pitchFamily="49" charset="-122"/>
              </a:rPr>
              <a:t>3.3 </a:t>
            </a:r>
            <a:r>
              <a:rPr lang="zh-CN" altLang="en-US" sz="2800" b="1">
                <a:solidFill>
                  <a:srgbClr val="006699"/>
                </a:solidFill>
                <a:latin typeface="SimSun" pitchFamily="2" charset="-122"/>
                <a:ea typeface="楷体_GB2312" pitchFamily="49" charset="-122"/>
              </a:rPr>
              <a:t>正则文法和状态图</a:t>
            </a:r>
            <a:endParaRPr lang="zh-CN" altLang="en-US" sz="3200">
              <a:solidFill>
                <a:srgbClr val="006699"/>
              </a:solidFill>
              <a:latin typeface="楷体_GB2312" pitchFamily="49" charset="-122"/>
              <a:ea typeface="楷体_GB2312" pitchFamily="49" charset="-122"/>
            </a:endParaRPr>
          </a:p>
        </p:txBody>
      </p:sp>
      <p:sp>
        <p:nvSpPr>
          <p:cNvPr id="20484" name="Rectangle 4"/>
          <p:cNvSpPr>
            <a:spLocks noChangeArrowheads="1"/>
          </p:cNvSpPr>
          <p:nvPr/>
        </p:nvSpPr>
        <p:spPr bwMode="auto">
          <a:xfrm>
            <a:off x="533400" y="1371600"/>
            <a:ext cx="7567613" cy="609600"/>
          </a:xfrm>
          <a:prstGeom prst="rect">
            <a:avLst/>
          </a:prstGeom>
          <a:solidFill>
            <a:srgbClr val="D9E6E6">
              <a:alpha val="50195"/>
            </a:srgbClr>
          </a:solidFill>
          <a:ln w="12700">
            <a:noFill/>
            <a:miter lim="800000"/>
            <a:headEnd/>
            <a:tailEnd/>
          </a:ln>
        </p:spPr>
        <p:txBody>
          <a:bodyPr wrap="none" anchor="ctr"/>
          <a:lstStyle/>
          <a:p>
            <a:pPr algn="l">
              <a:buFontTx/>
              <a:buChar char="•"/>
            </a:pPr>
            <a:r>
              <a:rPr lang="en-US" altLang="zh-CN" b="1">
                <a:solidFill>
                  <a:srgbClr val="0F48FF"/>
                </a:solidFill>
                <a:ea typeface="楷体_GB2312" pitchFamily="49" charset="-122"/>
              </a:rPr>
              <a:t> </a:t>
            </a:r>
            <a:r>
              <a:rPr lang="zh-CN" altLang="en-US" b="1">
                <a:solidFill>
                  <a:srgbClr val="0F48FF"/>
                </a:solidFill>
                <a:ea typeface="楷体_GB2312" pitchFamily="49" charset="-122"/>
              </a:rPr>
              <a:t>状态图的画法（根据文法画出状态图）</a:t>
            </a:r>
            <a:endParaRPr lang="zh-CN" altLang="en-US" b="1">
              <a:solidFill>
                <a:schemeClr val="accent2"/>
              </a:solidFill>
              <a:ea typeface="楷体_GB2312" pitchFamily="49" charset="-122"/>
            </a:endParaRPr>
          </a:p>
        </p:txBody>
      </p:sp>
      <p:sp>
        <p:nvSpPr>
          <p:cNvPr id="20485" name="Text Box 5"/>
          <p:cNvSpPr txBox="1">
            <a:spLocks noChangeArrowheads="1"/>
          </p:cNvSpPr>
          <p:nvPr/>
        </p:nvSpPr>
        <p:spPr bwMode="auto">
          <a:xfrm>
            <a:off x="1143000" y="2438400"/>
            <a:ext cx="6019800" cy="2647950"/>
          </a:xfrm>
          <a:prstGeom prst="rect">
            <a:avLst/>
          </a:prstGeom>
          <a:noFill/>
          <a:ln w="9525">
            <a:noFill/>
            <a:miter lim="800000"/>
            <a:headEnd/>
            <a:tailEnd/>
          </a:ln>
        </p:spPr>
        <p:txBody>
          <a:bodyPr>
            <a:spAutoFit/>
          </a:bodyPr>
          <a:lstStyle/>
          <a:p>
            <a:pPr algn="l">
              <a:spcBef>
                <a:spcPct val="50000"/>
              </a:spcBef>
            </a:pPr>
            <a:r>
              <a:rPr lang="zh-CN" altLang="en-US" dirty="0">
                <a:ea typeface="楷体_GB2312" pitchFamily="49" charset="-122"/>
              </a:rPr>
              <a:t>例如：正则文法</a:t>
            </a:r>
          </a:p>
          <a:p>
            <a:pPr algn="l">
              <a:spcBef>
                <a:spcPct val="50000"/>
              </a:spcBef>
            </a:pPr>
            <a:r>
              <a:rPr lang="zh-CN" altLang="en-US" dirty="0">
                <a:ea typeface="楷体_GB2312" pitchFamily="49" charset="-122"/>
              </a:rPr>
              <a:t>     </a:t>
            </a:r>
            <a:r>
              <a:rPr lang="en-US" altLang="zh-CN" dirty="0">
                <a:ea typeface="楷体_GB2312" pitchFamily="49" charset="-122"/>
              </a:rPr>
              <a:t>Z::= U0 |V1</a:t>
            </a:r>
          </a:p>
          <a:p>
            <a:pPr algn="l">
              <a:spcBef>
                <a:spcPct val="50000"/>
              </a:spcBef>
            </a:pPr>
            <a:r>
              <a:rPr lang="en-US" altLang="zh-CN" dirty="0">
                <a:ea typeface="楷体_GB2312" pitchFamily="49" charset="-122"/>
              </a:rPr>
              <a:t>     U ::=Z1 |1</a:t>
            </a:r>
          </a:p>
          <a:p>
            <a:pPr algn="l">
              <a:spcBef>
                <a:spcPct val="50000"/>
              </a:spcBef>
            </a:pPr>
            <a:r>
              <a:rPr lang="en-US" altLang="zh-CN" dirty="0">
                <a:ea typeface="楷体_GB2312" pitchFamily="49" charset="-122"/>
              </a:rPr>
              <a:t>     V ::=Z0 | 0</a:t>
            </a:r>
          </a:p>
          <a:p>
            <a:pPr algn="l">
              <a:spcBef>
                <a:spcPct val="50000"/>
              </a:spcBef>
            </a:pPr>
            <a:endParaRPr lang="en-US" altLang="zh-CN" dirty="0">
              <a:ea typeface="楷体_GB2312" pitchFamily="49" charset="-122"/>
            </a:endParaRPr>
          </a:p>
        </p:txBody>
      </p:sp>
      <p:sp>
        <p:nvSpPr>
          <p:cNvPr id="20486" name="Text Box 6"/>
          <p:cNvSpPr txBox="1">
            <a:spLocks noChangeArrowheads="1"/>
          </p:cNvSpPr>
          <p:nvPr/>
        </p:nvSpPr>
        <p:spPr bwMode="auto">
          <a:xfrm>
            <a:off x="1219200" y="4800600"/>
            <a:ext cx="5480050" cy="1004888"/>
          </a:xfrm>
          <a:prstGeom prst="rect">
            <a:avLst/>
          </a:prstGeom>
          <a:noFill/>
          <a:ln w="9525">
            <a:noFill/>
            <a:miter lim="800000"/>
            <a:headEnd/>
            <a:tailEnd/>
          </a:ln>
        </p:spPr>
        <p:txBody>
          <a:bodyPr wrap="none">
            <a:spAutoFit/>
          </a:bodyPr>
          <a:lstStyle/>
          <a:p>
            <a:pPr algn="l">
              <a:spcBef>
                <a:spcPct val="50000"/>
              </a:spcBef>
            </a:pPr>
            <a:r>
              <a:rPr lang="zh-CN" altLang="en-US" b="1">
                <a:solidFill>
                  <a:schemeClr val="accent2"/>
                </a:solidFill>
                <a:ea typeface="楷体_GB2312" pitchFamily="49" charset="-122"/>
              </a:rPr>
              <a:t>左线性文法。</a:t>
            </a:r>
            <a:r>
              <a:rPr lang="zh-CN" altLang="en-US" b="1">
                <a:ea typeface="楷体_GB2312" pitchFamily="49" charset="-122"/>
              </a:rPr>
              <a:t>该文法所定义的语言为：</a:t>
            </a:r>
            <a:endParaRPr lang="en-US" altLang="en-US" b="1">
              <a:solidFill>
                <a:schemeClr val="accent2"/>
              </a:solidFill>
              <a:ea typeface="楷体_GB2312" pitchFamily="49" charset="-122"/>
            </a:endParaRPr>
          </a:p>
          <a:p>
            <a:pPr algn="l">
              <a:spcBef>
                <a:spcPct val="50000"/>
              </a:spcBef>
            </a:pPr>
            <a:r>
              <a:rPr lang="zh-CN" altLang="en-US" b="1">
                <a:ea typeface="楷体_GB2312" pitchFamily="49" charset="-122"/>
              </a:rPr>
              <a:t>   </a:t>
            </a:r>
            <a:r>
              <a:rPr lang="en-US" altLang="zh-CN" b="1">
                <a:ea typeface="楷体_GB2312" pitchFamily="49" charset="-122"/>
              </a:rPr>
              <a:t>L(G[Z]) = { B</a:t>
            </a:r>
            <a:r>
              <a:rPr lang="en-US" altLang="zh-CN" b="1" baseline="30000">
                <a:ea typeface="楷体_GB2312" pitchFamily="49" charset="-122"/>
              </a:rPr>
              <a:t>n </a:t>
            </a:r>
            <a:r>
              <a:rPr lang="en-US" altLang="zh-CN" b="1">
                <a:ea typeface="楷体_GB2312" pitchFamily="49" charset="-122"/>
              </a:rPr>
              <a:t>| n&gt;0 },  </a:t>
            </a:r>
            <a:r>
              <a:rPr lang="zh-CN" altLang="en-US" b="1">
                <a:ea typeface="楷体_GB2312" pitchFamily="49" charset="-122"/>
              </a:rPr>
              <a:t>其中 </a:t>
            </a:r>
            <a:r>
              <a:rPr lang="en-US" altLang="zh-CN" b="1">
                <a:ea typeface="楷体_GB2312" pitchFamily="49" charset="-122"/>
              </a:rPr>
              <a:t>B= {01,10}</a:t>
            </a:r>
          </a:p>
        </p:txBody>
      </p:sp>
    </p:spTree>
    <p:extLst>
      <p:ext uri="{BB962C8B-B14F-4D97-AF65-F5344CB8AC3E}">
        <p14:creationId xmlns:p14="http://schemas.microsoft.com/office/powerpoint/2010/main" val="370688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left)">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left)">
                                      <p:cBhvr>
                                        <p:cTn id="12" dur="500"/>
                                        <p:tgtEl>
                                          <p:spTgt spid="204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6">
                                            <p:txEl>
                                              <p:pRg st="0" end="0"/>
                                            </p:txEl>
                                          </p:spTgt>
                                        </p:tgtEl>
                                        <p:attrNameLst>
                                          <p:attrName>style.visibility</p:attrName>
                                        </p:attrNameLst>
                                      </p:cBhvr>
                                      <p:to>
                                        <p:strVal val="visible"/>
                                      </p:to>
                                    </p:set>
                                    <p:animEffect transition="in" filter="wipe(left)">
                                      <p:cBhvr>
                                        <p:cTn id="17" dur="500"/>
                                        <p:tgtEl>
                                          <p:spTgt spid="2048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6">
                                            <p:txEl>
                                              <p:pRg st="1" end="1"/>
                                            </p:txEl>
                                          </p:spTgt>
                                        </p:tgtEl>
                                        <p:attrNameLst>
                                          <p:attrName>style.visibility</p:attrName>
                                        </p:attrNameLst>
                                      </p:cBhvr>
                                      <p:to>
                                        <p:strVal val="visible"/>
                                      </p:to>
                                    </p:set>
                                    <p:animEffect transition="in" filter="wipe(left)">
                                      <p:cBhvr>
                                        <p:cTn id="22" dur="500"/>
                                        <p:tgtEl>
                                          <p:spTgt spid="204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P spid="20485" grpId="0" autoUpdateAnimBg="0"/>
      <p:bldP spid="20486"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7"/>
          <p:cNvSpPr>
            <a:spLocks noChangeArrowheads="1"/>
          </p:cNvSpPr>
          <p:nvPr/>
        </p:nvSpPr>
        <p:spPr bwMode="auto">
          <a:xfrm>
            <a:off x="609600" y="1066800"/>
            <a:ext cx="5546725" cy="685800"/>
          </a:xfrm>
          <a:prstGeom prst="roundRect">
            <a:avLst>
              <a:gd name="adj" fmla="val 5435"/>
            </a:avLst>
          </a:prstGeom>
          <a:solidFill>
            <a:srgbClr val="CCFFFF">
              <a:alpha val="50195"/>
            </a:srgbClr>
          </a:solidFill>
          <a:ln w="9525">
            <a:noFill/>
            <a:round/>
            <a:headEnd/>
            <a:tailEnd/>
          </a:ln>
        </p:spPr>
        <p:txBody>
          <a:bodyPr wrap="none" anchor="ctr"/>
          <a:lstStyle/>
          <a:p>
            <a:pPr algn="l"/>
            <a:r>
              <a:rPr lang="zh-CN" altLang="en-US" b="1">
                <a:solidFill>
                  <a:schemeClr val="accent2"/>
                </a:solidFill>
                <a:latin typeface="SimSun" pitchFamily="2" charset="-122"/>
                <a:ea typeface="楷体_GB2312" pitchFamily="49" charset="-122"/>
              </a:rPr>
              <a:t>左线性文法的状态图的画法：</a:t>
            </a:r>
          </a:p>
        </p:txBody>
      </p:sp>
      <p:sp>
        <p:nvSpPr>
          <p:cNvPr id="5129" name="Text Box 9"/>
          <p:cNvSpPr txBox="1">
            <a:spLocks noChangeArrowheads="1"/>
          </p:cNvSpPr>
          <p:nvPr/>
        </p:nvSpPr>
        <p:spPr bwMode="auto">
          <a:xfrm>
            <a:off x="609600" y="2438400"/>
            <a:ext cx="8077200" cy="457200"/>
          </a:xfrm>
          <a:prstGeom prst="rect">
            <a:avLst/>
          </a:prstGeom>
          <a:noFill/>
          <a:ln w="9525">
            <a:noFill/>
            <a:miter lim="800000"/>
            <a:headEnd/>
            <a:tailEnd/>
          </a:ln>
        </p:spPr>
        <p:txBody>
          <a:bodyPr>
            <a:spAutoFit/>
          </a:bodyPr>
          <a:lstStyle/>
          <a:p>
            <a:pPr algn="l">
              <a:spcBef>
                <a:spcPct val="50000"/>
              </a:spcBef>
            </a:pPr>
            <a:r>
              <a:rPr lang="en-US" altLang="zh-CN" b="1" dirty="0">
                <a:ea typeface="楷体_GB2312" pitchFamily="49" charset="-122"/>
              </a:rPr>
              <a:t>1.  </a:t>
            </a:r>
            <a:r>
              <a:rPr lang="zh-CN" altLang="en-US" b="1" dirty="0">
                <a:ea typeface="楷体_GB2312" pitchFamily="49" charset="-122"/>
              </a:rPr>
              <a:t>令</a:t>
            </a:r>
            <a:r>
              <a:rPr lang="en-US" altLang="zh-CN" b="1" dirty="0">
                <a:ea typeface="楷体_GB2312" pitchFamily="49" charset="-122"/>
              </a:rPr>
              <a:t>G</a:t>
            </a:r>
            <a:r>
              <a:rPr lang="zh-CN" altLang="en-US" b="1" dirty="0">
                <a:ea typeface="楷体_GB2312" pitchFamily="49" charset="-122"/>
              </a:rPr>
              <a:t>的每个非终结符都是一个状态；</a:t>
            </a:r>
          </a:p>
        </p:txBody>
      </p:sp>
      <p:sp>
        <p:nvSpPr>
          <p:cNvPr id="5130" name="Text Box 10"/>
          <p:cNvSpPr txBox="1">
            <a:spLocks noChangeArrowheads="1"/>
          </p:cNvSpPr>
          <p:nvPr/>
        </p:nvSpPr>
        <p:spPr bwMode="auto">
          <a:xfrm>
            <a:off x="609600" y="3048000"/>
            <a:ext cx="8077200" cy="457200"/>
          </a:xfrm>
          <a:prstGeom prst="rect">
            <a:avLst/>
          </a:prstGeom>
          <a:noFill/>
          <a:ln w="9525">
            <a:noFill/>
            <a:miter lim="800000"/>
            <a:headEnd/>
            <a:tailEnd/>
          </a:ln>
        </p:spPr>
        <p:txBody>
          <a:bodyPr>
            <a:spAutoFit/>
          </a:bodyPr>
          <a:lstStyle/>
          <a:p>
            <a:pPr algn="l">
              <a:spcBef>
                <a:spcPct val="50000"/>
              </a:spcBef>
            </a:pPr>
            <a:r>
              <a:rPr lang="en-US" altLang="zh-CN" b="1">
                <a:ea typeface="楷体_GB2312" pitchFamily="49" charset="-122"/>
              </a:rPr>
              <a:t>2.  </a:t>
            </a:r>
            <a:r>
              <a:rPr lang="zh-CN" altLang="en-US" b="1">
                <a:ea typeface="楷体_GB2312" pitchFamily="49" charset="-122"/>
              </a:rPr>
              <a:t>设一个开始状态</a:t>
            </a:r>
            <a:r>
              <a:rPr lang="en-US" altLang="zh-CN" b="1">
                <a:ea typeface="楷体_GB2312" pitchFamily="49" charset="-122"/>
              </a:rPr>
              <a:t>S</a:t>
            </a:r>
            <a:r>
              <a:rPr lang="zh-CN" altLang="en-US" b="1">
                <a:ea typeface="楷体_GB2312" pitchFamily="49" charset="-122"/>
              </a:rPr>
              <a:t>；</a:t>
            </a:r>
          </a:p>
        </p:txBody>
      </p:sp>
      <p:grpSp>
        <p:nvGrpSpPr>
          <p:cNvPr id="2" name="Group 25"/>
          <p:cNvGrpSpPr>
            <a:grpSpLocks/>
          </p:cNvGrpSpPr>
          <p:nvPr/>
        </p:nvGrpSpPr>
        <p:grpSpPr bwMode="auto">
          <a:xfrm>
            <a:off x="660923" y="3124200"/>
            <a:ext cx="8077200" cy="1143000"/>
            <a:chOff x="384" y="2352"/>
            <a:chExt cx="5088" cy="720"/>
          </a:xfrm>
        </p:grpSpPr>
        <p:grpSp>
          <p:nvGrpSpPr>
            <p:cNvPr id="22543" name="Group 17"/>
            <p:cNvGrpSpPr>
              <a:grpSpLocks/>
            </p:cNvGrpSpPr>
            <p:nvPr/>
          </p:nvGrpSpPr>
          <p:grpSpPr bwMode="auto">
            <a:xfrm>
              <a:off x="384" y="2736"/>
              <a:ext cx="5088" cy="336"/>
              <a:chOff x="384" y="2880"/>
              <a:chExt cx="5088" cy="336"/>
            </a:xfrm>
          </p:grpSpPr>
          <p:sp>
            <p:nvSpPr>
              <p:cNvPr id="22545" name="Text Box 11"/>
              <p:cNvSpPr txBox="1">
                <a:spLocks noChangeArrowheads="1"/>
              </p:cNvSpPr>
              <p:nvPr/>
            </p:nvSpPr>
            <p:spPr bwMode="auto">
              <a:xfrm>
                <a:off x="384" y="2880"/>
                <a:ext cx="5088" cy="288"/>
              </a:xfrm>
              <a:prstGeom prst="rect">
                <a:avLst/>
              </a:prstGeom>
              <a:noFill/>
              <a:ln w="9525">
                <a:noFill/>
                <a:miter lim="800000"/>
                <a:headEnd/>
                <a:tailEnd/>
              </a:ln>
            </p:spPr>
            <p:txBody>
              <a:bodyPr>
                <a:spAutoFit/>
              </a:bodyPr>
              <a:lstStyle/>
              <a:p>
                <a:pPr algn="l">
                  <a:spcBef>
                    <a:spcPct val="50000"/>
                  </a:spcBef>
                </a:pPr>
                <a:r>
                  <a:rPr lang="en-US" altLang="zh-CN" b="1" dirty="0">
                    <a:ea typeface="楷体_GB2312" pitchFamily="49" charset="-122"/>
                  </a:rPr>
                  <a:t>3.  </a:t>
                </a:r>
                <a:r>
                  <a:rPr lang="zh-CN" altLang="en-US" b="1" dirty="0">
                    <a:ea typeface="楷体_GB2312" pitchFamily="49" charset="-122"/>
                  </a:rPr>
                  <a:t>若</a:t>
                </a:r>
                <a:r>
                  <a:rPr lang="en-US" altLang="zh-CN" b="1" dirty="0">
                    <a:ea typeface="楷体_GB2312" pitchFamily="49" charset="-122"/>
                  </a:rPr>
                  <a:t>Q::=T,  Q </a:t>
                </a:r>
                <a:r>
                  <a:rPr lang="en-US" altLang="zh-CN" b="1" dirty="0"/>
                  <a:t>∈</a:t>
                </a:r>
                <a:r>
                  <a:rPr lang="en-US" altLang="zh-CN" b="1" dirty="0" err="1">
                    <a:ea typeface="楷体_GB2312" pitchFamily="49" charset="-122"/>
                  </a:rPr>
                  <a:t>Vn,T</a:t>
                </a:r>
                <a:r>
                  <a:rPr lang="en-US" altLang="zh-CN" b="1" dirty="0">
                    <a:ea typeface="楷体_GB2312" pitchFamily="49" charset="-122"/>
                  </a:rPr>
                  <a:t> ∈Vt, </a:t>
                </a:r>
                <a:r>
                  <a:rPr lang="zh-CN" altLang="en-US" b="1" dirty="0">
                    <a:ea typeface="楷体_GB2312" pitchFamily="49" charset="-122"/>
                  </a:rPr>
                  <a:t>则：</a:t>
                </a:r>
              </a:p>
            </p:txBody>
          </p:sp>
          <p:sp>
            <p:nvSpPr>
              <p:cNvPr id="22546" name="Oval 12"/>
              <p:cNvSpPr>
                <a:spLocks noChangeArrowheads="1"/>
              </p:cNvSpPr>
              <p:nvPr/>
            </p:nvSpPr>
            <p:spPr bwMode="auto">
              <a:xfrm>
                <a:off x="3168" y="2880"/>
                <a:ext cx="336" cy="336"/>
              </a:xfrm>
              <a:prstGeom prst="ellipse">
                <a:avLst/>
              </a:prstGeom>
              <a:solidFill>
                <a:srgbClr val="00FF00"/>
              </a:solidFill>
              <a:ln w="9525">
                <a:solidFill>
                  <a:schemeClr val="tx1"/>
                </a:solidFill>
                <a:round/>
                <a:headEnd/>
                <a:tailEnd/>
              </a:ln>
            </p:spPr>
            <p:txBody>
              <a:bodyPr wrap="none" anchor="ctr"/>
              <a:lstStyle/>
              <a:p>
                <a:r>
                  <a:rPr lang="en-US" altLang="zh-CN" b="1"/>
                  <a:t>Q</a:t>
                </a:r>
              </a:p>
            </p:txBody>
          </p:sp>
          <p:sp>
            <p:nvSpPr>
              <p:cNvPr id="22547" name="Oval 13"/>
              <p:cNvSpPr>
                <a:spLocks noChangeArrowheads="1"/>
              </p:cNvSpPr>
              <p:nvPr/>
            </p:nvSpPr>
            <p:spPr bwMode="auto">
              <a:xfrm>
                <a:off x="4320" y="2880"/>
                <a:ext cx="336" cy="336"/>
              </a:xfrm>
              <a:prstGeom prst="ellipse">
                <a:avLst/>
              </a:prstGeom>
              <a:solidFill>
                <a:srgbClr val="00FF00"/>
              </a:solidFill>
              <a:ln w="9525">
                <a:solidFill>
                  <a:schemeClr val="tx1"/>
                </a:solidFill>
                <a:round/>
                <a:headEnd/>
                <a:tailEnd/>
              </a:ln>
            </p:spPr>
            <p:txBody>
              <a:bodyPr wrap="none" anchor="ctr"/>
              <a:lstStyle/>
              <a:p>
                <a:r>
                  <a:rPr lang="en-US" altLang="zh-CN" b="1"/>
                  <a:t>S</a:t>
                </a:r>
              </a:p>
            </p:txBody>
          </p:sp>
          <p:cxnSp>
            <p:nvCxnSpPr>
              <p:cNvPr id="22548" name="AutoShape 16"/>
              <p:cNvCxnSpPr>
                <a:cxnSpLocks noChangeShapeType="1"/>
                <a:stCxn id="22547" idx="1"/>
                <a:endCxn id="22546" idx="7"/>
              </p:cNvCxnSpPr>
              <p:nvPr/>
            </p:nvCxnSpPr>
            <p:spPr bwMode="auto">
              <a:xfrm rot="-5400000" flipH="1" flipV="1">
                <a:off x="3911" y="2473"/>
                <a:ext cx="1" cy="914"/>
              </a:xfrm>
              <a:prstGeom prst="curvedConnector3">
                <a:avLst>
                  <a:gd name="adj1" fmla="val -19300009"/>
                </a:avLst>
              </a:prstGeom>
              <a:noFill/>
              <a:ln w="9525">
                <a:solidFill>
                  <a:schemeClr val="tx1"/>
                </a:solidFill>
                <a:round/>
                <a:headEnd/>
                <a:tailEnd type="triangle" w="med" len="med"/>
              </a:ln>
            </p:spPr>
          </p:cxnSp>
        </p:grpSp>
        <p:sp>
          <p:nvSpPr>
            <p:cNvPr id="22544" name="Text Box 24"/>
            <p:cNvSpPr txBox="1">
              <a:spLocks noChangeArrowheads="1"/>
            </p:cNvSpPr>
            <p:nvPr/>
          </p:nvSpPr>
          <p:spPr bwMode="auto">
            <a:xfrm>
              <a:off x="3792" y="2352"/>
              <a:ext cx="240" cy="288"/>
            </a:xfrm>
            <a:prstGeom prst="rect">
              <a:avLst/>
            </a:prstGeom>
            <a:noFill/>
            <a:ln w="9525">
              <a:noFill/>
              <a:miter lim="800000"/>
              <a:headEnd/>
              <a:tailEnd/>
            </a:ln>
          </p:spPr>
          <p:txBody>
            <a:bodyPr>
              <a:spAutoFit/>
            </a:bodyPr>
            <a:lstStyle/>
            <a:p>
              <a:pPr algn="l">
                <a:spcBef>
                  <a:spcPct val="50000"/>
                </a:spcBef>
              </a:pPr>
              <a:r>
                <a:rPr lang="en-US" altLang="zh-CN" b="1"/>
                <a:t>T</a:t>
              </a:r>
            </a:p>
          </p:txBody>
        </p:sp>
      </p:grpSp>
      <p:grpSp>
        <p:nvGrpSpPr>
          <p:cNvPr id="4" name="Group 27"/>
          <p:cNvGrpSpPr>
            <a:grpSpLocks/>
          </p:cNvGrpSpPr>
          <p:nvPr/>
        </p:nvGrpSpPr>
        <p:grpSpPr bwMode="auto">
          <a:xfrm>
            <a:off x="609600" y="4191000"/>
            <a:ext cx="8077200" cy="1066800"/>
            <a:chOff x="384" y="3024"/>
            <a:chExt cx="5088" cy="672"/>
          </a:xfrm>
        </p:grpSpPr>
        <p:grpSp>
          <p:nvGrpSpPr>
            <p:cNvPr id="22537" name="Group 23"/>
            <p:cNvGrpSpPr>
              <a:grpSpLocks/>
            </p:cNvGrpSpPr>
            <p:nvPr/>
          </p:nvGrpSpPr>
          <p:grpSpPr bwMode="auto">
            <a:xfrm>
              <a:off x="384" y="3360"/>
              <a:ext cx="5088" cy="336"/>
              <a:chOff x="384" y="3360"/>
              <a:chExt cx="5088" cy="336"/>
            </a:xfrm>
          </p:grpSpPr>
          <p:sp>
            <p:nvSpPr>
              <p:cNvPr id="22539" name="Text Box 19"/>
              <p:cNvSpPr txBox="1">
                <a:spLocks noChangeArrowheads="1"/>
              </p:cNvSpPr>
              <p:nvPr/>
            </p:nvSpPr>
            <p:spPr bwMode="auto">
              <a:xfrm>
                <a:off x="384" y="3360"/>
                <a:ext cx="5088" cy="288"/>
              </a:xfrm>
              <a:prstGeom prst="rect">
                <a:avLst/>
              </a:prstGeom>
              <a:noFill/>
              <a:ln w="9525">
                <a:noFill/>
                <a:miter lim="800000"/>
                <a:headEnd/>
                <a:tailEnd/>
              </a:ln>
            </p:spPr>
            <p:txBody>
              <a:bodyPr>
                <a:spAutoFit/>
              </a:bodyPr>
              <a:lstStyle/>
              <a:p>
                <a:pPr algn="l">
                  <a:spcBef>
                    <a:spcPct val="50000"/>
                  </a:spcBef>
                </a:pPr>
                <a:r>
                  <a:rPr lang="en-US" altLang="zh-CN" b="1">
                    <a:ea typeface="楷体_GB2312" pitchFamily="49" charset="-122"/>
                  </a:rPr>
                  <a:t>4.   </a:t>
                </a:r>
                <a:r>
                  <a:rPr lang="zh-CN" altLang="en-US" b="1">
                    <a:ea typeface="楷体_GB2312" pitchFamily="49" charset="-122"/>
                  </a:rPr>
                  <a:t>若</a:t>
                </a:r>
                <a:r>
                  <a:rPr lang="en-US" altLang="zh-CN" b="1">
                    <a:ea typeface="楷体_GB2312" pitchFamily="49" charset="-122"/>
                  </a:rPr>
                  <a:t>Q::=RT, Q</a:t>
                </a:r>
                <a:r>
                  <a:rPr lang="zh-CN" altLang="en-US" b="1">
                    <a:ea typeface="楷体_GB2312" pitchFamily="49" charset="-122"/>
                  </a:rPr>
                  <a:t>、</a:t>
                </a:r>
                <a:r>
                  <a:rPr lang="en-US" altLang="zh-CN" b="1">
                    <a:ea typeface="楷体_GB2312" pitchFamily="49" charset="-122"/>
                  </a:rPr>
                  <a:t>R</a:t>
                </a:r>
                <a:r>
                  <a:rPr lang="en-US" altLang="zh-CN" b="1"/>
                  <a:t>∈</a:t>
                </a:r>
                <a:r>
                  <a:rPr lang="en-US" altLang="zh-CN" b="1">
                    <a:ea typeface="楷体_GB2312" pitchFamily="49" charset="-122"/>
                  </a:rPr>
                  <a:t>Vn,T </a:t>
                </a:r>
                <a:r>
                  <a:rPr lang="en-US" altLang="zh-CN" b="1"/>
                  <a:t>∈</a:t>
                </a:r>
                <a:r>
                  <a:rPr lang="en-US" altLang="zh-CN" b="1">
                    <a:ea typeface="楷体_GB2312" pitchFamily="49" charset="-122"/>
                  </a:rPr>
                  <a:t>Vt, </a:t>
                </a:r>
                <a:r>
                  <a:rPr lang="zh-CN" altLang="en-US" b="1">
                    <a:ea typeface="楷体_GB2312" pitchFamily="49" charset="-122"/>
                  </a:rPr>
                  <a:t>则：</a:t>
                </a:r>
              </a:p>
            </p:txBody>
          </p:sp>
          <p:sp>
            <p:nvSpPr>
              <p:cNvPr id="22540" name="Oval 20"/>
              <p:cNvSpPr>
                <a:spLocks noChangeArrowheads="1"/>
              </p:cNvSpPr>
              <p:nvPr/>
            </p:nvSpPr>
            <p:spPr bwMode="auto">
              <a:xfrm>
                <a:off x="3648" y="3360"/>
                <a:ext cx="336" cy="336"/>
              </a:xfrm>
              <a:prstGeom prst="ellipse">
                <a:avLst/>
              </a:prstGeom>
              <a:solidFill>
                <a:srgbClr val="00FF00"/>
              </a:solidFill>
              <a:ln w="9525">
                <a:solidFill>
                  <a:schemeClr val="tx1"/>
                </a:solidFill>
                <a:round/>
                <a:headEnd/>
                <a:tailEnd/>
              </a:ln>
            </p:spPr>
            <p:txBody>
              <a:bodyPr wrap="none" anchor="ctr"/>
              <a:lstStyle/>
              <a:p>
                <a:r>
                  <a:rPr lang="en-US" altLang="zh-CN" b="1"/>
                  <a:t>Q</a:t>
                </a:r>
              </a:p>
            </p:txBody>
          </p:sp>
          <p:sp>
            <p:nvSpPr>
              <p:cNvPr id="22541" name="Oval 21"/>
              <p:cNvSpPr>
                <a:spLocks noChangeArrowheads="1"/>
              </p:cNvSpPr>
              <p:nvPr/>
            </p:nvSpPr>
            <p:spPr bwMode="auto">
              <a:xfrm>
                <a:off x="4800" y="3360"/>
                <a:ext cx="336" cy="336"/>
              </a:xfrm>
              <a:prstGeom prst="ellipse">
                <a:avLst/>
              </a:prstGeom>
              <a:solidFill>
                <a:srgbClr val="00FF00"/>
              </a:solidFill>
              <a:ln w="9525">
                <a:solidFill>
                  <a:schemeClr val="tx1"/>
                </a:solidFill>
                <a:round/>
                <a:headEnd/>
                <a:tailEnd/>
              </a:ln>
            </p:spPr>
            <p:txBody>
              <a:bodyPr wrap="none" anchor="ctr"/>
              <a:lstStyle/>
              <a:p>
                <a:r>
                  <a:rPr lang="en-US" altLang="zh-CN" b="1"/>
                  <a:t>R</a:t>
                </a:r>
              </a:p>
            </p:txBody>
          </p:sp>
          <p:cxnSp>
            <p:nvCxnSpPr>
              <p:cNvPr id="22542" name="AutoShape 22"/>
              <p:cNvCxnSpPr>
                <a:cxnSpLocks noChangeShapeType="1"/>
                <a:stCxn id="22541" idx="1"/>
                <a:endCxn id="22540" idx="7"/>
              </p:cNvCxnSpPr>
              <p:nvPr/>
            </p:nvCxnSpPr>
            <p:spPr bwMode="auto">
              <a:xfrm rot="-5400000" flipH="1" flipV="1">
                <a:off x="4391" y="2953"/>
                <a:ext cx="1" cy="914"/>
              </a:xfrm>
              <a:prstGeom prst="curvedConnector3">
                <a:avLst>
                  <a:gd name="adj1" fmla="val -19300009"/>
                </a:avLst>
              </a:prstGeom>
              <a:noFill/>
              <a:ln w="9525">
                <a:solidFill>
                  <a:schemeClr val="tx1"/>
                </a:solidFill>
                <a:round/>
                <a:headEnd/>
                <a:tailEnd type="triangle" w="med" len="med"/>
              </a:ln>
            </p:spPr>
          </p:cxnSp>
        </p:grpSp>
        <p:sp>
          <p:nvSpPr>
            <p:cNvPr id="22538" name="Text Box 26"/>
            <p:cNvSpPr txBox="1">
              <a:spLocks noChangeArrowheads="1"/>
            </p:cNvSpPr>
            <p:nvPr/>
          </p:nvSpPr>
          <p:spPr bwMode="auto">
            <a:xfrm>
              <a:off x="4032" y="3024"/>
              <a:ext cx="240" cy="288"/>
            </a:xfrm>
            <a:prstGeom prst="rect">
              <a:avLst/>
            </a:prstGeom>
            <a:noFill/>
            <a:ln w="9525">
              <a:noFill/>
              <a:miter lim="800000"/>
              <a:headEnd/>
              <a:tailEnd/>
            </a:ln>
          </p:spPr>
          <p:txBody>
            <a:bodyPr>
              <a:spAutoFit/>
            </a:bodyPr>
            <a:lstStyle/>
            <a:p>
              <a:pPr algn="l">
                <a:spcBef>
                  <a:spcPct val="50000"/>
                </a:spcBef>
              </a:pPr>
              <a:r>
                <a:rPr lang="en-US" altLang="zh-CN" b="1"/>
                <a:t>T</a:t>
              </a:r>
            </a:p>
          </p:txBody>
        </p:sp>
      </p:grpSp>
      <p:sp>
        <p:nvSpPr>
          <p:cNvPr id="5149" name="Text Box 29"/>
          <p:cNvSpPr txBox="1">
            <a:spLocks noChangeArrowheads="1"/>
          </p:cNvSpPr>
          <p:nvPr/>
        </p:nvSpPr>
        <p:spPr bwMode="auto">
          <a:xfrm>
            <a:off x="611188" y="5562600"/>
            <a:ext cx="8077200" cy="457200"/>
          </a:xfrm>
          <a:prstGeom prst="rect">
            <a:avLst/>
          </a:prstGeom>
          <a:noFill/>
          <a:ln w="9525">
            <a:noFill/>
            <a:miter lim="800000"/>
            <a:headEnd/>
            <a:tailEnd/>
          </a:ln>
        </p:spPr>
        <p:txBody>
          <a:bodyPr>
            <a:spAutoFit/>
          </a:bodyPr>
          <a:lstStyle/>
          <a:p>
            <a:pPr algn="l">
              <a:spcBef>
                <a:spcPct val="50000"/>
              </a:spcBef>
            </a:pPr>
            <a:r>
              <a:rPr lang="en-US" altLang="zh-CN" b="1">
                <a:ea typeface="楷体_GB2312" pitchFamily="49" charset="-122"/>
              </a:rPr>
              <a:t>5.  </a:t>
            </a:r>
            <a:r>
              <a:rPr lang="zh-CN" altLang="en-US" b="1">
                <a:ea typeface="楷体_GB2312" pitchFamily="49" charset="-122"/>
              </a:rPr>
              <a:t>按自动机方法，可加上开始状态和终止状态标志。</a:t>
            </a:r>
          </a:p>
        </p:txBody>
      </p:sp>
      <p:sp>
        <p:nvSpPr>
          <p:cNvPr id="22536" name="Text Box 30"/>
          <p:cNvSpPr txBox="1">
            <a:spLocks noChangeArrowheads="1"/>
          </p:cNvSpPr>
          <p:nvPr/>
        </p:nvSpPr>
        <p:spPr bwMode="auto">
          <a:xfrm>
            <a:off x="6477000" y="152400"/>
            <a:ext cx="2514600" cy="2109788"/>
          </a:xfrm>
          <a:prstGeom prst="rect">
            <a:avLst/>
          </a:prstGeom>
          <a:solidFill>
            <a:srgbClr val="FFFFD5"/>
          </a:solidFill>
          <a:ln w="9525">
            <a:solidFill>
              <a:srgbClr val="33CCFF"/>
            </a:solidFill>
            <a:miter lim="800000"/>
            <a:headEnd/>
            <a:tailEnd/>
          </a:ln>
        </p:spPr>
        <p:txBody>
          <a:bodyPr>
            <a:spAutoFit/>
          </a:bodyPr>
          <a:lstStyle/>
          <a:p>
            <a:pPr algn="l">
              <a:spcBef>
                <a:spcPct val="50000"/>
              </a:spcBef>
            </a:pPr>
            <a:r>
              <a:rPr lang="zh-CN" altLang="en-US" b="1">
                <a:ea typeface="楷体_GB2312" pitchFamily="49" charset="-122"/>
              </a:rPr>
              <a:t>例：正则文法</a:t>
            </a:r>
          </a:p>
          <a:p>
            <a:pPr algn="l">
              <a:spcBef>
                <a:spcPct val="50000"/>
              </a:spcBef>
            </a:pPr>
            <a:r>
              <a:rPr lang="zh-CN" altLang="en-US" b="1">
                <a:ea typeface="楷体_GB2312" pitchFamily="49" charset="-122"/>
              </a:rPr>
              <a:t>     </a:t>
            </a:r>
            <a:r>
              <a:rPr lang="en-US" altLang="zh-CN" b="1">
                <a:ea typeface="楷体_GB2312" pitchFamily="49" charset="-122"/>
              </a:rPr>
              <a:t>Z::= U0 |V1</a:t>
            </a:r>
          </a:p>
          <a:p>
            <a:pPr algn="l">
              <a:spcBef>
                <a:spcPct val="50000"/>
              </a:spcBef>
            </a:pPr>
            <a:r>
              <a:rPr lang="en-US" altLang="zh-CN" b="1">
                <a:ea typeface="楷体_GB2312" pitchFamily="49" charset="-122"/>
              </a:rPr>
              <a:t>     U ::=Z1 |1</a:t>
            </a:r>
          </a:p>
          <a:p>
            <a:pPr algn="l">
              <a:spcBef>
                <a:spcPct val="50000"/>
              </a:spcBef>
            </a:pPr>
            <a:r>
              <a:rPr lang="en-US" altLang="zh-CN" b="1">
                <a:ea typeface="楷体_GB2312" pitchFamily="49" charset="-122"/>
              </a:rPr>
              <a:t>     V ::=Z0 | 0</a:t>
            </a:r>
          </a:p>
        </p:txBody>
      </p:sp>
      <p:sp>
        <p:nvSpPr>
          <p:cNvPr id="22" name="Text Box 1027">
            <a:extLst>
              <a:ext uri="{FF2B5EF4-FFF2-40B4-BE49-F238E27FC236}">
                <a16:creationId xmlns:a16="http://schemas.microsoft.com/office/drawing/2014/main" id="{297A06E1-1ADB-418C-8B85-17B4192709CD}"/>
              </a:ext>
            </a:extLst>
          </p:cNvPr>
          <p:cNvSpPr txBox="1">
            <a:spLocks noChangeArrowheads="1"/>
          </p:cNvSpPr>
          <p:nvPr/>
        </p:nvSpPr>
        <p:spPr bwMode="auto">
          <a:xfrm>
            <a:off x="460512" y="4171890"/>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V::-&gt;0</a:t>
            </a:r>
            <a:endParaRPr lang="zh-CN" altLang="en-US" sz="2000" dirty="0"/>
          </a:p>
        </p:txBody>
      </p:sp>
      <p:sp>
        <p:nvSpPr>
          <p:cNvPr id="23" name="Text Box 1027">
            <a:extLst>
              <a:ext uri="{FF2B5EF4-FFF2-40B4-BE49-F238E27FC236}">
                <a16:creationId xmlns:a16="http://schemas.microsoft.com/office/drawing/2014/main" id="{5B00D8D7-32A9-4DCE-AADB-472F7CDF24C8}"/>
              </a:ext>
            </a:extLst>
          </p:cNvPr>
          <p:cNvSpPr txBox="1">
            <a:spLocks noChangeArrowheads="1"/>
          </p:cNvSpPr>
          <p:nvPr/>
        </p:nvSpPr>
        <p:spPr bwMode="auto">
          <a:xfrm>
            <a:off x="467544" y="5162490"/>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U::-&gt; Z1</a:t>
            </a:r>
          </a:p>
        </p:txBody>
      </p:sp>
    </p:spTree>
    <p:extLst>
      <p:ext uri="{BB962C8B-B14F-4D97-AF65-F5344CB8AC3E}">
        <p14:creationId xmlns:p14="http://schemas.microsoft.com/office/powerpoint/2010/main" val="6972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9"/>
                                        </p:tgtEl>
                                        <p:attrNameLst>
                                          <p:attrName>style.visibility</p:attrName>
                                        </p:attrNameLst>
                                      </p:cBhvr>
                                      <p:to>
                                        <p:strVal val="visible"/>
                                      </p:to>
                                    </p:set>
                                    <p:anim calcmode="lin" valueType="num">
                                      <p:cBhvr additive="base">
                                        <p:cTn id="7" dur="500" fill="hold"/>
                                        <p:tgtEl>
                                          <p:spTgt spid="5129"/>
                                        </p:tgtEl>
                                        <p:attrNameLst>
                                          <p:attrName>ppt_x</p:attrName>
                                        </p:attrNameLst>
                                      </p:cBhvr>
                                      <p:tavLst>
                                        <p:tav tm="0">
                                          <p:val>
                                            <p:strVal val="0-#ppt_w/2"/>
                                          </p:val>
                                        </p:tav>
                                        <p:tav tm="100000">
                                          <p:val>
                                            <p:strVal val="#ppt_x"/>
                                          </p:val>
                                        </p:tav>
                                      </p:tavLst>
                                    </p:anim>
                                    <p:anim calcmode="lin" valueType="num">
                                      <p:cBhvr additive="base">
                                        <p:cTn id="8" dur="500" fill="hold"/>
                                        <p:tgtEl>
                                          <p:spTgt spid="51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1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49"/>
                                        </p:tgtEl>
                                        <p:attrNameLst>
                                          <p:attrName>style.visibility</p:attrName>
                                        </p:attrNameLst>
                                      </p:cBhvr>
                                      <p:to>
                                        <p:strVal val="visible"/>
                                      </p:to>
                                    </p:set>
                                    <p:anim calcmode="lin" valueType="num">
                                      <p:cBhvr additive="base">
                                        <p:cTn id="25" dur="500" fill="hold"/>
                                        <p:tgtEl>
                                          <p:spTgt spid="5149"/>
                                        </p:tgtEl>
                                        <p:attrNameLst>
                                          <p:attrName>ppt_x</p:attrName>
                                        </p:attrNameLst>
                                      </p:cBhvr>
                                      <p:tavLst>
                                        <p:tav tm="0">
                                          <p:val>
                                            <p:strVal val="#ppt_x"/>
                                          </p:val>
                                        </p:tav>
                                        <p:tav tm="100000">
                                          <p:val>
                                            <p:strVal val="#ppt_x"/>
                                          </p:val>
                                        </p:tav>
                                      </p:tavLst>
                                    </p:anim>
                                    <p:anim calcmode="lin" valueType="num">
                                      <p:cBhvr additive="base">
                                        <p:cTn id="26" dur="500" fill="hold"/>
                                        <p:tgtEl>
                                          <p:spTgt spid="5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autoUpdateAnimBg="0"/>
      <p:bldP spid="5130" grpId="0" autoUpdateAnimBg="0"/>
      <p:bldP spid="514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57200" y="609600"/>
            <a:ext cx="7467600" cy="2647950"/>
          </a:xfrm>
          <a:prstGeom prst="rect">
            <a:avLst/>
          </a:prstGeom>
          <a:noFill/>
          <a:ln w="9525">
            <a:noFill/>
            <a:miter lim="800000"/>
            <a:headEnd/>
            <a:tailEnd/>
          </a:ln>
        </p:spPr>
        <p:txBody>
          <a:bodyPr>
            <a:spAutoFit/>
          </a:bodyPr>
          <a:lstStyle/>
          <a:p>
            <a:pPr algn="l">
              <a:spcBef>
                <a:spcPct val="50000"/>
              </a:spcBef>
            </a:pPr>
            <a:r>
              <a:rPr lang="zh-CN" altLang="en-US" dirty="0">
                <a:ea typeface="楷体_GB2312" pitchFamily="49" charset="-122"/>
              </a:rPr>
              <a:t>例如：正则文法</a:t>
            </a:r>
          </a:p>
          <a:p>
            <a:pPr algn="l">
              <a:spcBef>
                <a:spcPct val="50000"/>
              </a:spcBef>
            </a:pPr>
            <a:r>
              <a:rPr lang="zh-CN" altLang="en-US" dirty="0">
                <a:ea typeface="楷体_GB2312" pitchFamily="49" charset="-122"/>
              </a:rPr>
              <a:t>     </a:t>
            </a:r>
            <a:r>
              <a:rPr lang="en-US" altLang="zh-CN" dirty="0">
                <a:ea typeface="楷体_GB2312" pitchFamily="49" charset="-122"/>
              </a:rPr>
              <a:t>Z::= U0 |V1</a:t>
            </a:r>
          </a:p>
          <a:p>
            <a:pPr algn="l">
              <a:spcBef>
                <a:spcPct val="50000"/>
              </a:spcBef>
            </a:pPr>
            <a:r>
              <a:rPr lang="en-US" altLang="zh-CN" dirty="0">
                <a:ea typeface="楷体_GB2312" pitchFamily="49" charset="-122"/>
              </a:rPr>
              <a:t>     U ::=Z1 |1</a:t>
            </a:r>
          </a:p>
          <a:p>
            <a:pPr algn="l">
              <a:spcBef>
                <a:spcPct val="50000"/>
              </a:spcBef>
            </a:pPr>
            <a:r>
              <a:rPr lang="en-US" altLang="zh-CN" dirty="0">
                <a:ea typeface="楷体_GB2312" pitchFamily="49" charset="-122"/>
              </a:rPr>
              <a:t>     V ::=Z0 | 0</a:t>
            </a:r>
          </a:p>
          <a:p>
            <a:pPr algn="l">
              <a:spcBef>
                <a:spcPct val="50000"/>
              </a:spcBef>
            </a:pPr>
            <a:r>
              <a:rPr lang="en-US" altLang="zh-CN" dirty="0">
                <a:ea typeface="楷体_GB2312" pitchFamily="49" charset="-122"/>
              </a:rPr>
              <a:t>  </a:t>
            </a:r>
            <a:r>
              <a:rPr lang="zh-CN" altLang="en-US" dirty="0">
                <a:ea typeface="楷体_GB2312" pitchFamily="49" charset="-122"/>
              </a:rPr>
              <a:t>其状态图为：</a:t>
            </a:r>
          </a:p>
        </p:txBody>
      </p:sp>
      <p:sp>
        <p:nvSpPr>
          <p:cNvPr id="6150" name="AutoShape 6"/>
          <p:cNvSpPr>
            <a:spLocks noChangeArrowheads="1"/>
          </p:cNvSpPr>
          <p:nvPr/>
        </p:nvSpPr>
        <p:spPr bwMode="auto">
          <a:xfrm>
            <a:off x="6629400" y="4724400"/>
            <a:ext cx="533400" cy="533400"/>
          </a:xfrm>
          <a:custGeom>
            <a:avLst/>
            <a:gdLst>
              <a:gd name="T0" fmla="*/ 162637799 w 21600"/>
              <a:gd name="T1" fmla="*/ 0 h 21600"/>
              <a:gd name="T2" fmla="*/ 47632072 w 21600"/>
              <a:gd name="T3" fmla="*/ 47632072 h 21600"/>
              <a:gd name="T4" fmla="*/ 0 w 21600"/>
              <a:gd name="T5" fmla="*/ 162637799 h 21600"/>
              <a:gd name="T6" fmla="*/ 47632072 w 21600"/>
              <a:gd name="T7" fmla="*/ 277643983 h 21600"/>
              <a:gd name="T8" fmla="*/ 162637799 w 21600"/>
              <a:gd name="T9" fmla="*/ 325275598 h 21600"/>
              <a:gd name="T10" fmla="*/ 277643983 w 21600"/>
              <a:gd name="T11" fmla="*/ 277643983 h 21600"/>
              <a:gd name="T12" fmla="*/ 325275598 w 21600"/>
              <a:gd name="T13" fmla="*/ 162637799 h 21600"/>
              <a:gd name="T14" fmla="*/ 277643983 w 21600"/>
              <a:gd name="T15" fmla="*/ 47632072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43" y="10800"/>
                </a:moveTo>
                <a:cubicBezTo>
                  <a:pt x="1543" y="15912"/>
                  <a:pt x="5688" y="20057"/>
                  <a:pt x="10800" y="20057"/>
                </a:cubicBezTo>
                <a:cubicBezTo>
                  <a:pt x="15912" y="20057"/>
                  <a:pt x="20057" y="15912"/>
                  <a:pt x="20057" y="10800"/>
                </a:cubicBezTo>
                <a:cubicBezTo>
                  <a:pt x="20057" y="5688"/>
                  <a:pt x="15912" y="1543"/>
                  <a:pt x="10800" y="1543"/>
                </a:cubicBezTo>
                <a:cubicBezTo>
                  <a:pt x="5688" y="1543"/>
                  <a:pt x="1543" y="5688"/>
                  <a:pt x="1543" y="10800"/>
                </a:cubicBezTo>
                <a:close/>
              </a:path>
            </a:pathLst>
          </a:custGeom>
          <a:solidFill>
            <a:schemeClr val="accent1"/>
          </a:solidFill>
          <a:ln w="9525">
            <a:solidFill>
              <a:schemeClr val="tx1"/>
            </a:solidFill>
            <a:round/>
            <a:headEnd/>
            <a:tailEnd/>
          </a:ln>
        </p:spPr>
        <p:txBody>
          <a:bodyPr wrap="none" anchor="ctr"/>
          <a:lstStyle/>
          <a:p>
            <a:r>
              <a:rPr lang="en-US" altLang="zh-CN">
                <a:ea typeface="楷体_GB2312" pitchFamily="49" charset="-122"/>
              </a:rPr>
              <a:t>Z</a:t>
            </a:r>
          </a:p>
        </p:txBody>
      </p:sp>
      <p:sp>
        <p:nvSpPr>
          <p:cNvPr id="6147" name="Oval 3"/>
          <p:cNvSpPr>
            <a:spLocks noChangeArrowheads="1"/>
          </p:cNvSpPr>
          <p:nvPr/>
        </p:nvSpPr>
        <p:spPr bwMode="auto">
          <a:xfrm>
            <a:off x="3657600" y="2819400"/>
            <a:ext cx="457200" cy="457200"/>
          </a:xfrm>
          <a:prstGeom prst="ellipse">
            <a:avLst/>
          </a:prstGeom>
          <a:solidFill>
            <a:schemeClr val="accent1"/>
          </a:solidFill>
          <a:ln w="9525">
            <a:solidFill>
              <a:schemeClr val="tx1"/>
            </a:solidFill>
            <a:round/>
            <a:headEnd/>
            <a:tailEnd/>
          </a:ln>
        </p:spPr>
        <p:txBody>
          <a:bodyPr wrap="none" anchor="ctr"/>
          <a:lstStyle/>
          <a:p>
            <a:r>
              <a:rPr lang="en-US" altLang="zh-CN">
                <a:ea typeface="楷体_GB2312" pitchFamily="49" charset="-122"/>
              </a:rPr>
              <a:t>S</a:t>
            </a:r>
          </a:p>
        </p:txBody>
      </p:sp>
      <p:sp>
        <p:nvSpPr>
          <p:cNvPr id="6148" name="Oval 4"/>
          <p:cNvSpPr>
            <a:spLocks noChangeArrowheads="1"/>
          </p:cNvSpPr>
          <p:nvPr/>
        </p:nvSpPr>
        <p:spPr bwMode="auto">
          <a:xfrm>
            <a:off x="6629400" y="2895600"/>
            <a:ext cx="457200" cy="457200"/>
          </a:xfrm>
          <a:prstGeom prst="ellipse">
            <a:avLst/>
          </a:prstGeom>
          <a:solidFill>
            <a:schemeClr val="accent1"/>
          </a:solidFill>
          <a:ln w="9525">
            <a:solidFill>
              <a:schemeClr val="tx1"/>
            </a:solidFill>
            <a:round/>
            <a:headEnd/>
            <a:tailEnd/>
          </a:ln>
        </p:spPr>
        <p:txBody>
          <a:bodyPr wrap="none" anchor="ctr"/>
          <a:lstStyle/>
          <a:p>
            <a:r>
              <a:rPr lang="en-US" altLang="zh-CN">
                <a:ea typeface="楷体_GB2312" pitchFamily="49" charset="-122"/>
              </a:rPr>
              <a:t>U</a:t>
            </a:r>
          </a:p>
        </p:txBody>
      </p:sp>
      <p:sp>
        <p:nvSpPr>
          <p:cNvPr id="6149" name="Oval 5"/>
          <p:cNvSpPr>
            <a:spLocks noChangeArrowheads="1"/>
          </p:cNvSpPr>
          <p:nvPr/>
        </p:nvSpPr>
        <p:spPr bwMode="auto">
          <a:xfrm>
            <a:off x="3657600" y="4724400"/>
            <a:ext cx="457200" cy="457200"/>
          </a:xfrm>
          <a:prstGeom prst="ellipse">
            <a:avLst/>
          </a:prstGeom>
          <a:solidFill>
            <a:schemeClr val="accent1"/>
          </a:solidFill>
          <a:ln w="9525">
            <a:solidFill>
              <a:schemeClr val="tx1"/>
            </a:solidFill>
            <a:round/>
            <a:headEnd/>
            <a:tailEnd/>
          </a:ln>
        </p:spPr>
        <p:txBody>
          <a:bodyPr wrap="none" anchor="ctr"/>
          <a:lstStyle/>
          <a:p>
            <a:r>
              <a:rPr lang="en-US" altLang="zh-CN">
                <a:ea typeface="楷体_GB2312" pitchFamily="49" charset="-122"/>
              </a:rPr>
              <a:t>V</a:t>
            </a:r>
          </a:p>
        </p:txBody>
      </p:sp>
      <p:grpSp>
        <p:nvGrpSpPr>
          <p:cNvPr id="2" name="Group 29"/>
          <p:cNvGrpSpPr>
            <a:grpSpLocks/>
          </p:cNvGrpSpPr>
          <p:nvPr/>
        </p:nvGrpSpPr>
        <p:grpSpPr bwMode="auto">
          <a:xfrm>
            <a:off x="4114800" y="2667000"/>
            <a:ext cx="2514600" cy="457200"/>
            <a:chOff x="2592" y="1680"/>
            <a:chExt cx="1584" cy="288"/>
          </a:xfrm>
        </p:grpSpPr>
        <p:sp>
          <p:nvSpPr>
            <p:cNvPr id="23579" name="Line 7"/>
            <p:cNvSpPr>
              <a:spLocks noChangeShapeType="1"/>
            </p:cNvSpPr>
            <p:nvPr/>
          </p:nvSpPr>
          <p:spPr bwMode="auto">
            <a:xfrm>
              <a:off x="2592" y="1920"/>
              <a:ext cx="158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580" name="Text Box 15"/>
            <p:cNvSpPr txBox="1">
              <a:spLocks noChangeArrowheads="1"/>
            </p:cNvSpPr>
            <p:nvPr/>
          </p:nvSpPr>
          <p:spPr bwMode="auto">
            <a:xfrm>
              <a:off x="3072" y="1680"/>
              <a:ext cx="288" cy="288"/>
            </a:xfrm>
            <a:prstGeom prst="rect">
              <a:avLst/>
            </a:prstGeom>
            <a:noFill/>
            <a:ln w="9525">
              <a:noFill/>
              <a:miter lim="800000"/>
              <a:headEnd/>
              <a:tailEnd/>
            </a:ln>
          </p:spPr>
          <p:txBody>
            <a:bodyPr>
              <a:spAutoFit/>
            </a:bodyPr>
            <a:lstStyle/>
            <a:p>
              <a:pPr algn="l">
                <a:spcBef>
                  <a:spcPct val="50000"/>
                </a:spcBef>
              </a:pPr>
              <a:r>
                <a:rPr lang="en-US" altLang="zh-CN">
                  <a:ea typeface="楷体_GB2312" pitchFamily="49" charset="-122"/>
                </a:rPr>
                <a:t>1</a:t>
              </a:r>
            </a:p>
          </p:txBody>
        </p:sp>
      </p:grpSp>
      <p:grpSp>
        <p:nvGrpSpPr>
          <p:cNvPr id="3" name="Group 33"/>
          <p:cNvGrpSpPr>
            <a:grpSpLocks/>
          </p:cNvGrpSpPr>
          <p:nvPr/>
        </p:nvGrpSpPr>
        <p:grpSpPr bwMode="auto">
          <a:xfrm>
            <a:off x="6096000" y="3124200"/>
            <a:ext cx="534988" cy="1866900"/>
            <a:chOff x="3840" y="1968"/>
            <a:chExt cx="337" cy="1176"/>
          </a:xfrm>
        </p:grpSpPr>
        <p:cxnSp>
          <p:nvCxnSpPr>
            <p:cNvPr id="23577" name="AutoShape 14"/>
            <p:cNvCxnSpPr>
              <a:cxnSpLocks noChangeShapeType="1"/>
              <a:stCxn id="6150" idx="2"/>
              <a:endCxn id="6148" idx="2"/>
            </p:cNvCxnSpPr>
            <p:nvPr/>
          </p:nvCxnSpPr>
          <p:spPr bwMode="auto">
            <a:xfrm rot="10800000" flipH="1">
              <a:off x="4176" y="1968"/>
              <a:ext cx="1" cy="1176"/>
            </a:xfrm>
            <a:prstGeom prst="curvedConnector3">
              <a:avLst>
                <a:gd name="adj1" fmla="val -14400005"/>
              </a:avLst>
            </a:prstGeom>
            <a:noFill/>
            <a:ln w="9525">
              <a:solidFill>
                <a:schemeClr val="tx1"/>
              </a:solidFill>
              <a:round/>
              <a:headEnd/>
              <a:tailEnd type="triangle" w="med" len="med"/>
            </a:ln>
          </p:spPr>
        </p:cxnSp>
        <p:sp>
          <p:nvSpPr>
            <p:cNvPr id="23578" name="Text Box 16"/>
            <p:cNvSpPr txBox="1">
              <a:spLocks noChangeArrowheads="1"/>
            </p:cNvSpPr>
            <p:nvPr/>
          </p:nvSpPr>
          <p:spPr bwMode="auto">
            <a:xfrm>
              <a:off x="3840" y="2352"/>
              <a:ext cx="288" cy="288"/>
            </a:xfrm>
            <a:prstGeom prst="rect">
              <a:avLst/>
            </a:prstGeom>
            <a:noFill/>
            <a:ln w="9525">
              <a:noFill/>
              <a:miter lim="800000"/>
              <a:headEnd/>
              <a:tailEnd/>
            </a:ln>
          </p:spPr>
          <p:txBody>
            <a:bodyPr>
              <a:spAutoFit/>
            </a:bodyPr>
            <a:lstStyle/>
            <a:p>
              <a:pPr algn="l">
                <a:spcBef>
                  <a:spcPct val="50000"/>
                </a:spcBef>
              </a:pPr>
              <a:r>
                <a:rPr lang="en-US" altLang="zh-CN">
                  <a:ea typeface="楷体_GB2312" pitchFamily="49" charset="-122"/>
                </a:rPr>
                <a:t>1</a:t>
              </a:r>
            </a:p>
          </p:txBody>
        </p:sp>
      </p:grpSp>
      <p:grpSp>
        <p:nvGrpSpPr>
          <p:cNvPr id="4" name="Group 32"/>
          <p:cNvGrpSpPr>
            <a:grpSpLocks/>
          </p:cNvGrpSpPr>
          <p:nvPr/>
        </p:nvGrpSpPr>
        <p:grpSpPr bwMode="auto">
          <a:xfrm>
            <a:off x="4048125" y="5105400"/>
            <a:ext cx="2659063" cy="457200"/>
            <a:chOff x="2550" y="3216"/>
            <a:chExt cx="1675" cy="288"/>
          </a:xfrm>
        </p:grpSpPr>
        <p:cxnSp>
          <p:nvCxnSpPr>
            <p:cNvPr id="23575" name="AutoShape 10"/>
            <p:cNvCxnSpPr>
              <a:cxnSpLocks noChangeShapeType="1"/>
              <a:stCxn id="6150" idx="3"/>
              <a:endCxn id="6149" idx="5"/>
            </p:cNvCxnSpPr>
            <p:nvPr/>
          </p:nvCxnSpPr>
          <p:spPr bwMode="auto">
            <a:xfrm rot="16200000" flipV="1">
              <a:off x="3367" y="2405"/>
              <a:ext cx="41" cy="1675"/>
            </a:xfrm>
            <a:prstGeom prst="curvedConnector3">
              <a:avLst>
                <a:gd name="adj1" fmla="val -470731"/>
              </a:avLst>
            </a:prstGeom>
            <a:noFill/>
            <a:ln w="9525">
              <a:solidFill>
                <a:schemeClr val="tx1"/>
              </a:solidFill>
              <a:round/>
              <a:headEnd type="triangle" w="med" len="med"/>
              <a:tailEnd/>
            </a:ln>
          </p:spPr>
        </p:cxnSp>
        <p:sp>
          <p:nvSpPr>
            <p:cNvPr id="23576" name="Text Box 17"/>
            <p:cNvSpPr txBox="1">
              <a:spLocks noChangeArrowheads="1"/>
            </p:cNvSpPr>
            <p:nvPr/>
          </p:nvSpPr>
          <p:spPr bwMode="auto">
            <a:xfrm>
              <a:off x="3312" y="3216"/>
              <a:ext cx="288" cy="288"/>
            </a:xfrm>
            <a:prstGeom prst="rect">
              <a:avLst/>
            </a:prstGeom>
            <a:noFill/>
            <a:ln w="9525">
              <a:noFill/>
              <a:miter lim="800000"/>
              <a:headEnd/>
              <a:tailEnd/>
            </a:ln>
          </p:spPr>
          <p:txBody>
            <a:bodyPr>
              <a:spAutoFit/>
            </a:bodyPr>
            <a:lstStyle/>
            <a:p>
              <a:pPr algn="l">
                <a:spcBef>
                  <a:spcPct val="50000"/>
                </a:spcBef>
              </a:pPr>
              <a:r>
                <a:rPr lang="en-US" altLang="zh-CN">
                  <a:ea typeface="楷体_GB2312" pitchFamily="49" charset="-122"/>
                </a:rPr>
                <a:t>1</a:t>
              </a:r>
            </a:p>
          </p:txBody>
        </p:sp>
      </p:grpSp>
      <p:grpSp>
        <p:nvGrpSpPr>
          <p:cNvPr id="5" name="Group 30"/>
          <p:cNvGrpSpPr>
            <a:grpSpLocks/>
          </p:cNvGrpSpPr>
          <p:nvPr/>
        </p:nvGrpSpPr>
        <p:grpSpPr bwMode="auto">
          <a:xfrm>
            <a:off x="3581400" y="3276600"/>
            <a:ext cx="457200" cy="1447800"/>
            <a:chOff x="2256" y="2064"/>
            <a:chExt cx="288" cy="912"/>
          </a:xfrm>
        </p:grpSpPr>
        <p:sp>
          <p:nvSpPr>
            <p:cNvPr id="23573" name="Line 8"/>
            <p:cNvSpPr>
              <a:spLocks noChangeShapeType="1"/>
            </p:cNvSpPr>
            <p:nvPr/>
          </p:nvSpPr>
          <p:spPr bwMode="auto">
            <a:xfrm>
              <a:off x="2448" y="2064"/>
              <a:ext cx="0" cy="91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574" name="Text Box 18"/>
            <p:cNvSpPr txBox="1">
              <a:spLocks noChangeArrowheads="1"/>
            </p:cNvSpPr>
            <p:nvPr/>
          </p:nvSpPr>
          <p:spPr bwMode="auto">
            <a:xfrm>
              <a:off x="2256" y="2208"/>
              <a:ext cx="288" cy="288"/>
            </a:xfrm>
            <a:prstGeom prst="rect">
              <a:avLst/>
            </a:prstGeom>
            <a:noFill/>
            <a:ln w="9525">
              <a:noFill/>
              <a:miter lim="800000"/>
              <a:headEnd/>
              <a:tailEnd/>
            </a:ln>
          </p:spPr>
          <p:txBody>
            <a:bodyPr>
              <a:spAutoFit/>
            </a:bodyPr>
            <a:lstStyle/>
            <a:p>
              <a:pPr algn="l">
                <a:spcBef>
                  <a:spcPct val="50000"/>
                </a:spcBef>
              </a:pPr>
              <a:r>
                <a:rPr lang="en-US" altLang="zh-CN">
                  <a:ea typeface="楷体_GB2312" pitchFamily="49" charset="-122"/>
                </a:rPr>
                <a:t>0</a:t>
              </a:r>
            </a:p>
          </p:txBody>
        </p:sp>
      </p:grpSp>
      <p:grpSp>
        <p:nvGrpSpPr>
          <p:cNvPr id="6" name="Group 34"/>
          <p:cNvGrpSpPr>
            <a:grpSpLocks/>
          </p:cNvGrpSpPr>
          <p:nvPr/>
        </p:nvGrpSpPr>
        <p:grpSpPr bwMode="auto">
          <a:xfrm>
            <a:off x="4048125" y="4114800"/>
            <a:ext cx="2659063" cy="687388"/>
            <a:chOff x="2550" y="2592"/>
            <a:chExt cx="1675" cy="433"/>
          </a:xfrm>
        </p:grpSpPr>
        <p:cxnSp>
          <p:nvCxnSpPr>
            <p:cNvPr id="23571" name="AutoShape 9"/>
            <p:cNvCxnSpPr>
              <a:cxnSpLocks noChangeShapeType="1"/>
              <a:stCxn id="6149" idx="7"/>
              <a:endCxn id="6150" idx="1"/>
            </p:cNvCxnSpPr>
            <p:nvPr/>
          </p:nvCxnSpPr>
          <p:spPr bwMode="auto">
            <a:xfrm rot="5400000" flipV="1">
              <a:off x="3384" y="2184"/>
              <a:ext cx="7" cy="1675"/>
            </a:xfrm>
            <a:prstGeom prst="curvedConnector3">
              <a:avLst>
                <a:gd name="adj1" fmla="val -2657144"/>
              </a:avLst>
            </a:prstGeom>
            <a:noFill/>
            <a:ln w="9525">
              <a:solidFill>
                <a:schemeClr val="tx1"/>
              </a:solidFill>
              <a:round/>
              <a:headEnd type="triangle" w="med" len="med"/>
              <a:tailEnd/>
            </a:ln>
          </p:spPr>
        </p:cxnSp>
        <p:sp>
          <p:nvSpPr>
            <p:cNvPr id="23572" name="Text Box 19"/>
            <p:cNvSpPr txBox="1">
              <a:spLocks noChangeArrowheads="1"/>
            </p:cNvSpPr>
            <p:nvPr/>
          </p:nvSpPr>
          <p:spPr bwMode="auto">
            <a:xfrm>
              <a:off x="3216" y="2592"/>
              <a:ext cx="288" cy="288"/>
            </a:xfrm>
            <a:prstGeom prst="rect">
              <a:avLst/>
            </a:prstGeom>
            <a:noFill/>
            <a:ln w="9525">
              <a:noFill/>
              <a:miter lim="800000"/>
              <a:headEnd/>
              <a:tailEnd/>
            </a:ln>
          </p:spPr>
          <p:txBody>
            <a:bodyPr>
              <a:spAutoFit/>
            </a:bodyPr>
            <a:lstStyle/>
            <a:p>
              <a:pPr algn="l">
                <a:spcBef>
                  <a:spcPct val="50000"/>
                </a:spcBef>
              </a:pPr>
              <a:r>
                <a:rPr lang="en-US" altLang="zh-CN">
                  <a:ea typeface="楷体_GB2312" pitchFamily="49" charset="-122"/>
                </a:rPr>
                <a:t>0</a:t>
              </a:r>
            </a:p>
          </p:txBody>
        </p:sp>
      </p:grpSp>
      <p:grpSp>
        <p:nvGrpSpPr>
          <p:cNvPr id="7" name="Group 31"/>
          <p:cNvGrpSpPr>
            <a:grpSpLocks/>
          </p:cNvGrpSpPr>
          <p:nvPr/>
        </p:nvGrpSpPr>
        <p:grpSpPr bwMode="auto">
          <a:xfrm>
            <a:off x="7086600" y="3124200"/>
            <a:ext cx="762000" cy="1866900"/>
            <a:chOff x="4464" y="1968"/>
            <a:chExt cx="480" cy="1176"/>
          </a:xfrm>
        </p:grpSpPr>
        <p:cxnSp>
          <p:nvCxnSpPr>
            <p:cNvPr id="23569" name="AutoShape 12"/>
            <p:cNvCxnSpPr>
              <a:cxnSpLocks noChangeShapeType="1"/>
              <a:stCxn id="6148" idx="6"/>
              <a:endCxn id="6150" idx="6"/>
            </p:cNvCxnSpPr>
            <p:nvPr/>
          </p:nvCxnSpPr>
          <p:spPr bwMode="auto">
            <a:xfrm>
              <a:off x="4464" y="1968"/>
              <a:ext cx="48" cy="1176"/>
            </a:xfrm>
            <a:prstGeom prst="curvedConnector3">
              <a:avLst>
                <a:gd name="adj1" fmla="val 400000"/>
              </a:avLst>
            </a:prstGeom>
            <a:noFill/>
            <a:ln w="9525">
              <a:solidFill>
                <a:schemeClr val="tx1"/>
              </a:solidFill>
              <a:round/>
              <a:headEnd/>
              <a:tailEnd type="triangle" w="med" len="med"/>
            </a:ln>
          </p:spPr>
        </p:cxnSp>
        <p:sp>
          <p:nvSpPr>
            <p:cNvPr id="23570" name="Text Box 20"/>
            <p:cNvSpPr txBox="1">
              <a:spLocks noChangeArrowheads="1"/>
            </p:cNvSpPr>
            <p:nvPr/>
          </p:nvSpPr>
          <p:spPr bwMode="auto">
            <a:xfrm>
              <a:off x="4656" y="2352"/>
              <a:ext cx="288" cy="288"/>
            </a:xfrm>
            <a:prstGeom prst="rect">
              <a:avLst/>
            </a:prstGeom>
            <a:noFill/>
            <a:ln w="9525">
              <a:noFill/>
              <a:miter lim="800000"/>
              <a:headEnd/>
              <a:tailEnd/>
            </a:ln>
          </p:spPr>
          <p:txBody>
            <a:bodyPr>
              <a:spAutoFit/>
            </a:bodyPr>
            <a:lstStyle/>
            <a:p>
              <a:pPr algn="l">
                <a:spcBef>
                  <a:spcPct val="50000"/>
                </a:spcBef>
              </a:pPr>
              <a:r>
                <a:rPr lang="en-US" altLang="zh-CN">
                  <a:ea typeface="楷体_GB2312" pitchFamily="49" charset="-122"/>
                </a:rPr>
                <a:t>0</a:t>
              </a:r>
            </a:p>
          </p:txBody>
        </p:sp>
      </p:grpSp>
      <p:grpSp>
        <p:nvGrpSpPr>
          <p:cNvPr id="8" name="Group 25"/>
          <p:cNvGrpSpPr>
            <a:grpSpLocks/>
          </p:cNvGrpSpPr>
          <p:nvPr/>
        </p:nvGrpSpPr>
        <p:grpSpPr bwMode="auto">
          <a:xfrm>
            <a:off x="2438400" y="2743200"/>
            <a:ext cx="1066800" cy="457200"/>
            <a:chOff x="1248" y="1968"/>
            <a:chExt cx="672" cy="288"/>
          </a:xfrm>
        </p:grpSpPr>
        <p:sp>
          <p:nvSpPr>
            <p:cNvPr id="23567" name="Text Box 24"/>
            <p:cNvSpPr txBox="1">
              <a:spLocks noChangeArrowheads="1"/>
            </p:cNvSpPr>
            <p:nvPr/>
          </p:nvSpPr>
          <p:spPr bwMode="auto">
            <a:xfrm>
              <a:off x="1248" y="1968"/>
              <a:ext cx="670" cy="288"/>
            </a:xfrm>
            <a:prstGeom prst="rect">
              <a:avLst/>
            </a:prstGeom>
            <a:noFill/>
            <a:ln w="9525">
              <a:noFill/>
              <a:miter lim="800000"/>
              <a:headEnd/>
              <a:tailEnd/>
            </a:ln>
          </p:spPr>
          <p:txBody>
            <a:bodyPr wrap="none">
              <a:spAutoFit/>
            </a:bodyPr>
            <a:lstStyle/>
            <a:p>
              <a:r>
                <a:rPr lang="en-US" altLang="zh-CN"/>
                <a:t>    Start</a:t>
              </a:r>
            </a:p>
          </p:txBody>
        </p:sp>
        <p:sp>
          <p:nvSpPr>
            <p:cNvPr id="23568" name="Line 23"/>
            <p:cNvSpPr>
              <a:spLocks noChangeShapeType="1"/>
            </p:cNvSpPr>
            <p:nvPr/>
          </p:nvSpPr>
          <p:spPr bwMode="auto">
            <a:xfrm>
              <a:off x="1488" y="2208"/>
              <a:ext cx="432"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23566" name="Text Box 36"/>
          <p:cNvSpPr txBox="1">
            <a:spLocks noChangeArrowheads="1"/>
          </p:cNvSpPr>
          <p:nvPr/>
        </p:nvSpPr>
        <p:spPr bwMode="auto">
          <a:xfrm>
            <a:off x="5292725" y="0"/>
            <a:ext cx="3851275" cy="2017713"/>
          </a:xfrm>
          <a:prstGeom prst="rect">
            <a:avLst/>
          </a:prstGeom>
          <a:solidFill>
            <a:srgbClr val="CCFFFF"/>
          </a:solidFill>
          <a:ln w="9525">
            <a:noFill/>
            <a:miter lim="800000"/>
            <a:headEnd/>
            <a:tailEnd/>
          </a:ln>
        </p:spPr>
        <p:txBody>
          <a:bodyPr>
            <a:spAutoFit/>
          </a:bodyPr>
          <a:lstStyle/>
          <a:p>
            <a:pPr marL="457200" indent="-457200" algn="l">
              <a:spcBef>
                <a:spcPct val="50000"/>
              </a:spcBef>
              <a:buFontTx/>
              <a:buAutoNum type="arabicPeriod"/>
            </a:pPr>
            <a:r>
              <a:rPr lang="zh-CN" altLang="en-US" sz="1800" b="1">
                <a:ea typeface="楷体_GB2312" pitchFamily="49" charset="-122"/>
              </a:rPr>
              <a:t>每个非终结符设一个状态；</a:t>
            </a:r>
          </a:p>
          <a:p>
            <a:pPr marL="457200" indent="-457200" algn="l">
              <a:spcBef>
                <a:spcPct val="50000"/>
              </a:spcBef>
              <a:buFontTx/>
              <a:buAutoNum type="arabicPeriod"/>
            </a:pPr>
            <a:r>
              <a:rPr lang="zh-CN" altLang="en-US" sz="1800" b="1"/>
              <a:t>设一个开始状态</a:t>
            </a:r>
            <a:r>
              <a:rPr lang="en-US" altLang="zh-CN" sz="1800" b="1"/>
              <a:t>S</a:t>
            </a:r>
            <a:r>
              <a:rPr lang="zh-CN" altLang="en-US" sz="1800" b="1"/>
              <a:t>；</a:t>
            </a:r>
          </a:p>
          <a:p>
            <a:pPr marL="457200" indent="-457200" algn="l">
              <a:spcBef>
                <a:spcPct val="50000"/>
              </a:spcBef>
              <a:buFontTx/>
              <a:buAutoNum type="arabicPeriod"/>
            </a:pPr>
            <a:r>
              <a:rPr lang="zh-CN" altLang="en-US" sz="1800" b="1"/>
              <a:t>若</a:t>
            </a:r>
            <a:r>
              <a:rPr lang="en-US" altLang="zh-CN" sz="1800" b="1"/>
              <a:t>Q::=T,  Q ∈Vn,T ∈Vt, </a:t>
            </a:r>
          </a:p>
          <a:p>
            <a:pPr marL="457200" indent="-457200" algn="l">
              <a:spcBef>
                <a:spcPct val="50000"/>
              </a:spcBef>
              <a:buFontTx/>
              <a:buAutoNum type="arabicPeriod"/>
            </a:pPr>
            <a:r>
              <a:rPr lang="zh-CN" altLang="en-US" sz="1800" b="1"/>
              <a:t>若</a:t>
            </a:r>
            <a:r>
              <a:rPr lang="en-US" altLang="zh-CN" sz="1800" b="1"/>
              <a:t>Q::=RT, Q</a:t>
            </a:r>
            <a:r>
              <a:rPr lang="zh-CN" altLang="en-US" sz="1800" b="1"/>
              <a:t>、</a:t>
            </a:r>
            <a:r>
              <a:rPr lang="en-US" altLang="zh-CN" sz="1800" b="1"/>
              <a:t>R∈Vn,T ∈Vt,</a:t>
            </a:r>
          </a:p>
          <a:p>
            <a:pPr marL="457200" indent="-457200" algn="l">
              <a:spcBef>
                <a:spcPct val="50000"/>
              </a:spcBef>
              <a:buFontTx/>
              <a:buAutoNum type="arabicPeriod"/>
            </a:pPr>
            <a:r>
              <a:rPr lang="zh-CN" altLang="en-US" sz="1800" b="1"/>
              <a:t>加上开始状态和终止状态标志</a:t>
            </a:r>
          </a:p>
        </p:txBody>
      </p:sp>
      <p:sp>
        <p:nvSpPr>
          <p:cNvPr id="29" name="Text Box 2">
            <a:extLst>
              <a:ext uri="{FF2B5EF4-FFF2-40B4-BE49-F238E27FC236}">
                <a16:creationId xmlns:a16="http://schemas.microsoft.com/office/drawing/2014/main" id="{1B009E47-0EC9-424A-B0EA-AFC4C3552C78}"/>
              </a:ext>
            </a:extLst>
          </p:cNvPr>
          <p:cNvSpPr txBox="1">
            <a:spLocks noChangeArrowheads="1"/>
          </p:cNvSpPr>
          <p:nvPr/>
        </p:nvSpPr>
        <p:spPr bwMode="auto">
          <a:xfrm>
            <a:off x="304800" y="3367699"/>
            <a:ext cx="7467600" cy="2123658"/>
          </a:xfrm>
          <a:prstGeom prst="rect">
            <a:avLst/>
          </a:prstGeom>
          <a:noFill/>
          <a:ln w="9525">
            <a:noFill/>
            <a:miter lim="800000"/>
            <a:headEnd/>
            <a:tailEnd/>
          </a:ln>
        </p:spPr>
        <p:txBody>
          <a:bodyPr>
            <a:spAutoFit/>
          </a:bodyPr>
          <a:lstStyle/>
          <a:p>
            <a:pPr algn="l">
              <a:spcBef>
                <a:spcPct val="50000"/>
              </a:spcBef>
            </a:pPr>
            <a:r>
              <a:rPr lang="zh-CN" altLang="en-US" dirty="0">
                <a:ea typeface="楷体_GB2312" pitchFamily="49" charset="-122"/>
              </a:rPr>
              <a:t>根据状态图：</a:t>
            </a:r>
            <a:endParaRPr lang="en-US" altLang="zh-CN" dirty="0">
              <a:ea typeface="楷体_GB2312" pitchFamily="49" charset="-122"/>
            </a:endParaRPr>
          </a:p>
          <a:p>
            <a:pPr algn="l">
              <a:spcBef>
                <a:spcPct val="50000"/>
              </a:spcBef>
            </a:pPr>
            <a:r>
              <a:rPr lang="en-US" altLang="zh-CN" dirty="0">
                <a:ea typeface="楷体_GB2312" pitchFamily="49" charset="-122"/>
              </a:rPr>
              <a:t>Z::= U0 |V1</a:t>
            </a:r>
          </a:p>
          <a:p>
            <a:pPr algn="l">
              <a:spcBef>
                <a:spcPct val="50000"/>
              </a:spcBef>
            </a:pPr>
            <a:r>
              <a:rPr lang="en-US" altLang="zh-CN" dirty="0">
                <a:ea typeface="楷体_GB2312" pitchFamily="49" charset="-122"/>
              </a:rPr>
              <a:t>     U ::=Z1 |1</a:t>
            </a:r>
          </a:p>
          <a:p>
            <a:pPr algn="l">
              <a:spcBef>
                <a:spcPct val="50000"/>
              </a:spcBef>
            </a:pPr>
            <a:r>
              <a:rPr lang="en-US" altLang="zh-CN" dirty="0">
                <a:ea typeface="楷体_GB2312" pitchFamily="49" charset="-122"/>
              </a:rPr>
              <a:t>     V ::=Z0 | 0</a:t>
            </a:r>
          </a:p>
        </p:txBody>
      </p:sp>
    </p:spTree>
    <p:extLst>
      <p:ext uri="{BB962C8B-B14F-4D97-AF65-F5344CB8AC3E}">
        <p14:creationId xmlns:p14="http://schemas.microsoft.com/office/powerpoint/2010/main" val="168208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ppt_w</p:attrName>
                                        </p:attrNameLst>
                                      </p:cBhvr>
                                      <p:tavLst>
                                        <p:tav tm="0">
                                          <p:val>
                                            <p:strVal val="2/3*#ppt_w"/>
                                          </p:val>
                                        </p:tav>
                                        <p:tav tm="100000">
                                          <p:val>
                                            <p:strVal val="#ppt_w"/>
                                          </p:val>
                                        </p:tav>
                                      </p:tavLst>
                                    </p:anim>
                                    <p:anim calcmode="lin" valueType="num">
                                      <p:cBhvr>
                                        <p:cTn id="8" dur="500" fill="hold"/>
                                        <p:tgtEl>
                                          <p:spTgt spid="6148"/>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23" presetClass="entr" presetSubtype="272" fill="hold" grpId="0" nodeType="afterEffect">
                                  <p:stCondLst>
                                    <p:cond delay="0"/>
                                  </p:stCondLst>
                                  <p:childTnLst>
                                    <p:set>
                                      <p:cBhvr>
                                        <p:cTn id="11" dur="1" fill="hold">
                                          <p:stCondLst>
                                            <p:cond delay="0"/>
                                          </p:stCondLst>
                                        </p:cTn>
                                        <p:tgtEl>
                                          <p:spTgt spid="6149"/>
                                        </p:tgtEl>
                                        <p:attrNameLst>
                                          <p:attrName>style.visibility</p:attrName>
                                        </p:attrNameLst>
                                      </p:cBhvr>
                                      <p:to>
                                        <p:strVal val="visible"/>
                                      </p:to>
                                    </p:set>
                                    <p:anim calcmode="lin" valueType="num">
                                      <p:cBhvr>
                                        <p:cTn id="12" dur="500" fill="hold"/>
                                        <p:tgtEl>
                                          <p:spTgt spid="6149"/>
                                        </p:tgtEl>
                                        <p:attrNameLst>
                                          <p:attrName>ppt_w</p:attrName>
                                        </p:attrNameLst>
                                      </p:cBhvr>
                                      <p:tavLst>
                                        <p:tav tm="0">
                                          <p:val>
                                            <p:strVal val="2/3*#ppt_w"/>
                                          </p:val>
                                        </p:tav>
                                        <p:tav tm="100000">
                                          <p:val>
                                            <p:strVal val="#ppt_w"/>
                                          </p:val>
                                        </p:tav>
                                      </p:tavLst>
                                    </p:anim>
                                    <p:anim calcmode="lin" valueType="num">
                                      <p:cBhvr>
                                        <p:cTn id="13" dur="500" fill="hold"/>
                                        <p:tgtEl>
                                          <p:spTgt spid="6149"/>
                                        </p:tgtEl>
                                        <p:attrNameLst>
                                          <p:attrName>ppt_h</p:attrName>
                                        </p:attrNameLst>
                                      </p:cBhvr>
                                      <p:tavLst>
                                        <p:tav tm="0">
                                          <p:val>
                                            <p:strVal val="2/3*#ppt_h"/>
                                          </p:val>
                                        </p:tav>
                                        <p:tav tm="100000">
                                          <p:val>
                                            <p:strVal val="#ppt_h"/>
                                          </p:val>
                                        </p:tav>
                                      </p:tavLst>
                                    </p:anim>
                                  </p:childTnLst>
                                </p:cTn>
                              </p:par>
                            </p:childTnLst>
                          </p:cTn>
                        </p:par>
                        <p:par>
                          <p:cTn id="14" fill="hold">
                            <p:stCondLst>
                              <p:cond delay="1000"/>
                            </p:stCondLst>
                            <p:childTnLst>
                              <p:par>
                                <p:cTn id="15" presetID="23" presetClass="entr" presetSubtype="272" fill="hold" grpId="0" nodeType="afterEffect">
                                  <p:stCondLst>
                                    <p:cond delay="0"/>
                                  </p:stCondLst>
                                  <p:childTnLst>
                                    <p:set>
                                      <p:cBhvr>
                                        <p:cTn id="16" dur="1" fill="hold">
                                          <p:stCondLst>
                                            <p:cond delay="0"/>
                                          </p:stCondLst>
                                        </p:cTn>
                                        <p:tgtEl>
                                          <p:spTgt spid="6150"/>
                                        </p:tgtEl>
                                        <p:attrNameLst>
                                          <p:attrName>style.visibility</p:attrName>
                                        </p:attrNameLst>
                                      </p:cBhvr>
                                      <p:to>
                                        <p:strVal val="visible"/>
                                      </p:to>
                                    </p:set>
                                    <p:anim calcmode="lin" valueType="num">
                                      <p:cBhvr>
                                        <p:cTn id="17" dur="500" fill="hold"/>
                                        <p:tgtEl>
                                          <p:spTgt spid="6150"/>
                                        </p:tgtEl>
                                        <p:attrNameLst>
                                          <p:attrName>ppt_w</p:attrName>
                                        </p:attrNameLst>
                                      </p:cBhvr>
                                      <p:tavLst>
                                        <p:tav tm="0">
                                          <p:val>
                                            <p:strVal val="2/3*#ppt_w"/>
                                          </p:val>
                                        </p:tav>
                                        <p:tav tm="100000">
                                          <p:val>
                                            <p:strVal val="#ppt_w"/>
                                          </p:val>
                                        </p:tav>
                                      </p:tavLst>
                                    </p:anim>
                                    <p:anim calcmode="lin" valueType="num">
                                      <p:cBhvr>
                                        <p:cTn id="18" dur="500" fill="hold"/>
                                        <p:tgtEl>
                                          <p:spTgt spid="6150"/>
                                        </p:tgtEl>
                                        <p:attrNameLst>
                                          <p:attrName>ppt_h</p:attrName>
                                        </p:attrNameLst>
                                      </p:cBhvr>
                                      <p:tavLst>
                                        <p:tav tm="0">
                                          <p:val>
                                            <p:strVal val="2/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272" fill="hold" grpId="0" nodeType="clickEffect">
                                  <p:stCondLst>
                                    <p:cond delay="0"/>
                                  </p:stCondLst>
                                  <p:childTnLst>
                                    <p:set>
                                      <p:cBhvr>
                                        <p:cTn id="22" dur="1" fill="hold">
                                          <p:stCondLst>
                                            <p:cond delay="0"/>
                                          </p:stCondLst>
                                        </p:cTn>
                                        <p:tgtEl>
                                          <p:spTgt spid="6147"/>
                                        </p:tgtEl>
                                        <p:attrNameLst>
                                          <p:attrName>style.visibility</p:attrName>
                                        </p:attrNameLst>
                                      </p:cBhvr>
                                      <p:to>
                                        <p:strVal val="visible"/>
                                      </p:to>
                                    </p:set>
                                    <p:anim calcmode="lin" valueType="num">
                                      <p:cBhvr>
                                        <p:cTn id="23" dur="500" fill="hold"/>
                                        <p:tgtEl>
                                          <p:spTgt spid="6147"/>
                                        </p:tgtEl>
                                        <p:attrNameLst>
                                          <p:attrName>ppt_w</p:attrName>
                                        </p:attrNameLst>
                                      </p:cBhvr>
                                      <p:tavLst>
                                        <p:tav tm="0">
                                          <p:val>
                                            <p:strVal val="2/3*#ppt_w"/>
                                          </p:val>
                                        </p:tav>
                                        <p:tav tm="100000">
                                          <p:val>
                                            <p:strVal val="#ppt_w"/>
                                          </p:val>
                                        </p:tav>
                                      </p:tavLst>
                                    </p:anim>
                                    <p:anim calcmode="lin" valueType="num">
                                      <p:cBhvr>
                                        <p:cTn id="24" dur="500" fill="hold"/>
                                        <p:tgtEl>
                                          <p:spTgt spid="6147"/>
                                        </p:tgtEl>
                                        <p:attrNameLst>
                                          <p:attrName>ppt_h</p:attrName>
                                        </p:attrNameLst>
                                      </p:cBhvr>
                                      <p:tavLst>
                                        <p:tav tm="0">
                                          <p:val>
                                            <p:strVal val="2/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right)">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5"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blinds(vertical)">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nimBg="1" autoUpdateAnimBg="0"/>
      <p:bldP spid="6147" grpId="0" animBg="1" autoUpdateAnimBg="0"/>
      <p:bldP spid="6148" grpId="0" animBg="1" autoUpdateAnimBg="0"/>
      <p:bldP spid="614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57200" y="762000"/>
            <a:ext cx="5267325" cy="609600"/>
          </a:xfrm>
          <a:prstGeom prst="rect">
            <a:avLst/>
          </a:prstGeom>
          <a:solidFill>
            <a:srgbClr val="FFFFD5">
              <a:alpha val="50195"/>
            </a:srgbClr>
          </a:solidFill>
          <a:ln w="12700">
            <a:noFill/>
            <a:miter lim="800000"/>
            <a:headEnd/>
            <a:tailEnd/>
          </a:ln>
        </p:spPr>
        <p:txBody>
          <a:bodyPr wrap="none" anchor="ctr"/>
          <a:lstStyle/>
          <a:p>
            <a:pPr algn="l">
              <a:buFontTx/>
              <a:buChar char="•"/>
            </a:pPr>
            <a:r>
              <a:rPr lang="en-US" altLang="zh-CN" b="1">
                <a:solidFill>
                  <a:srgbClr val="0F48FF"/>
                </a:solidFill>
                <a:ea typeface="楷体_GB2312" pitchFamily="49" charset="-122"/>
              </a:rPr>
              <a:t> </a:t>
            </a:r>
            <a:r>
              <a:rPr lang="zh-CN" altLang="en-US" b="1">
                <a:solidFill>
                  <a:srgbClr val="0F48FF"/>
                </a:solidFill>
                <a:ea typeface="楷体_GB2312" pitchFamily="49" charset="-122"/>
              </a:rPr>
              <a:t>识别算法</a:t>
            </a:r>
            <a:endParaRPr lang="zh-CN" altLang="en-US" b="1">
              <a:solidFill>
                <a:schemeClr val="accent2"/>
              </a:solidFill>
              <a:ea typeface="楷体_GB2312" pitchFamily="49" charset="-122"/>
            </a:endParaRPr>
          </a:p>
        </p:txBody>
      </p:sp>
      <p:sp>
        <p:nvSpPr>
          <p:cNvPr id="7171" name="Text Box 3"/>
          <p:cNvSpPr txBox="1">
            <a:spLocks noChangeArrowheads="1"/>
          </p:cNvSpPr>
          <p:nvPr/>
        </p:nvSpPr>
        <p:spPr bwMode="auto">
          <a:xfrm>
            <a:off x="838200" y="1828800"/>
            <a:ext cx="7467600" cy="4291013"/>
          </a:xfrm>
          <a:prstGeom prst="rect">
            <a:avLst/>
          </a:prstGeom>
          <a:noFill/>
          <a:ln w="9525">
            <a:noFill/>
            <a:miter lim="800000"/>
            <a:headEnd/>
            <a:tailEnd/>
          </a:ln>
        </p:spPr>
        <p:txBody>
          <a:bodyPr>
            <a:spAutoFit/>
          </a:bodyPr>
          <a:lstStyle/>
          <a:p>
            <a:pPr algn="l">
              <a:spcBef>
                <a:spcPct val="50000"/>
              </a:spcBef>
            </a:pPr>
            <a:r>
              <a:rPr lang="zh-CN" altLang="en-US" b="1">
                <a:solidFill>
                  <a:schemeClr val="accent2"/>
                </a:solidFill>
                <a:ea typeface="楷体_GB2312" pitchFamily="49" charset="-122"/>
              </a:rPr>
              <a:t>利用状态图可按如下步骤分析和识别字符串</a:t>
            </a:r>
            <a:r>
              <a:rPr lang="en-US" altLang="zh-CN" b="1">
                <a:solidFill>
                  <a:schemeClr val="accent2"/>
                </a:solidFill>
                <a:ea typeface="楷体_GB2312" pitchFamily="49" charset="-122"/>
              </a:rPr>
              <a:t>x</a:t>
            </a:r>
            <a:r>
              <a:rPr lang="zh-CN" altLang="en-US" b="1">
                <a:solidFill>
                  <a:schemeClr val="accent2"/>
                </a:solidFill>
                <a:ea typeface="楷体_GB2312" pitchFamily="49" charset="-122"/>
              </a:rPr>
              <a:t>：</a:t>
            </a:r>
          </a:p>
          <a:p>
            <a:pPr lvl="1" algn="l">
              <a:spcBef>
                <a:spcPct val="50000"/>
              </a:spcBef>
            </a:pPr>
            <a:r>
              <a:rPr lang="en-US" altLang="zh-CN" b="1">
                <a:solidFill>
                  <a:schemeClr val="accent2"/>
                </a:solidFill>
                <a:ea typeface="楷体_GB2312" pitchFamily="49" charset="-122"/>
              </a:rPr>
              <a:t>1</a:t>
            </a:r>
            <a:r>
              <a:rPr lang="zh-CN" altLang="en-US" b="1">
                <a:solidFill>
                  <a:schemeClr val="accent2"/>
                </a:solidFill>
                <a:ea typeface="楷体_GB2312" pitchFamily="49" charset="-122"/>
              </a:rPr>
              <a:t>、置初始状态为当前状态，从</a:t>
            </a:r>
            <a:r>
              <a:rPr lang="en-US" altLang="zh-CN" b="1">
                <a:solidFill>
                  <a:schemeClr val="accent2"/>
                </a:solidFill>
                <a:ea typeface="楷体_GB2312" pitchFamily="49" charset="-122"/>
              </a:rPr>
              <a:t>x</a:t>
            </a:r>
            <a:r>
              <a:rPr lang="zh-CN" altLang="en-US" b="1">
                <a:solidFill>
                  <a:schemeClr val="accent2"/>
                </a:solidFill>
                <a:ea typeface="楷体_GB2312" pitchFamily="49" charset="-122"/>
              </a:rPr>
              <a:t>的最左字符开始，重复步骤</a:t>
            </a:r>
            <a:r>
              <a:rPr lang="en-US" altLang="zh-CN" b="1">
                <a:solidFill>
                  <a:schemeClr val="accent2"/>
                </a:solidFill>
                <a:ea typeface="楷体_GB2312" pitchFamily="49" charset="-122"/>
              </a:rPr>
              <a:t>2</a:t>
            </a:r>
            <a:r>
              <a:rPr lang="zh-CN" altLang="en-US" b="1">
                <a:solidFill>
                  <a:schemeClr val="accent2"/>
                </a:solidFill>
                <a:ea typeface="楷体_GB2312" pitchFamily="49" charset="-122"/>
              </a:rPr>
              <a:t>，直到</a:t>
            </a:r>
            <a:r>
              <a:rPr lang="en-US" altLang="zh-CN" b="1">
                <a:solidFill>
                  <a:schemeClr val="accent2"/>
                </a:solidFill>
                <a:ea typeface="楷体_GB2312" pitchFamily="49" charset="-122"/>
              </a:rPr>
              <a:t>x</a:t>
            </a:r>
            <a:r>
              <a:rPr lang="zh-CN" altLang="en-US" b="1">
                <a:solidFill>
                  <a:schemeClr val="accent2"/>
                </a:solidFill>
                <a:ea typeface="楷体_GB2312" pitchFamily="49" charset="-122"/>
              </a:rPr>
              <a:t>右端为止。</a:t>
            </a:r>
          </a:p>
          <a:p>
            <a:pPr lvl="1" algn="l">
              <a:spcBef>
                <a:spcPct val="50000"/>
              </a:spcBef>
            </a:pPr>
            <a:r>
              <a:rPr lang="en-US" altLang="zh-CN" b="1">
                <a:solidFill>
                  <a:schemeClr val="accent2"/>
                </a:solidFill>
                <a:ea typeface="楷体_GB2312" pitchFamily="49" charset="-122"/>
              </a:rPr>
              <a:t>2</a:t>
            </a:r>
            <a:r>
              <a:rPr lang="zh-CN" altLang="en-US" b="1">
                <a:solidFill>
                  <a:schemeClr val="accent2"/>
                </a:solidFill>
                <a:ea typeface="楷体_GB2312" pitchFamily="49" charset="-122"/>
              </a:rPr>
              <a:t>、扫描</a:t>
            </a:r>
            <a:r>
              <a:rPr lang="en-US" altLang="zh-CN" b="1">
                <a:solidFill>
                  <a:schemeClr val="accent2"/>
                </a:solidFill>
                <a:ea typeface="楷体_GB2312" pitchFamily="49" charset="-122"/>
              </a:rPr>
              <a:t>x</a:t>
            </a:r>
            <a:r>
              <a:rPr lang="zh-CN" altLang="en-US" b="1">
                <a:solidFill>
                  <a:schemeClr val="accent2"/>
                </a:solidFill>
                <a:ea typeface="楷体_GB2312" pitchFamily="49" charset="-122"/>
              </a:rPr>
              <a:t>的下一个字符，在当前状态所射出的弧中找出标记有该字符的弧，并沿此弧过渡到下一个状态；如果找不到标有该字符的弧，那么</a:t>
            </a:r>
            <a:r>
              <a:rPr lang="en-US" altLang="zh-CN" b="1">
                <a:solidFill>
                  <a:schemeClr val="accent2"/>
                </a:solidFill>
                <a:ea typeface="楷体_GB2312" pitchFamily="49" charset="-122"/>
              </a:rPr>
              <a:t>x</a:t>
            </a:r>
            <a:r>
              <a:rPr lang="zh-CN" altLang="en-US" b="1">
                <a:solidFill>
                  <a:schemeClr val="accent2"/>
                </a:solidFill>
                <a:ea typeface="楷体_GB2312" pitchFamily="49" charset="-122"/>
              </a:rPr>
              <a:t>不是句子，过程到此结束；如果扫描的是</a:t>
            </a:r>
            <a:r>
              <a:rPr lang="en-US" altLang="zh-CN" b="1">
                <a:solidFill>
                  <a:schemeClr val="accent2"/>
                </a:solidFill>
                <a:ea typeface="楷体_GB2312" pitchFamily="49" charset="-122"/>
              </a:rPr>
              <a:t>x</a:t>
            </a:r>
            <a:r>
              <a:rPr lang="zh-CN" altLang="en-US" b="1">
                <a:solidFill>
                  <a:schemeClr val="accent2"/>
                </a:solidFill>
                <a:ea typeface="楷体_GB2312" pitchFamily="49" charset="-122"/>
              </a:rPr>
              <a:t>的最右端字符，并从当前状态出发沿着标有该字符的弧过渡到下一个状态为终止状态</a:t>
            </a:r>
            <a:r>
              <a:rPr lang="en-US" altLang="zh-CN" b="1">
                <a:solidFill>
                  <a:schemeClr val="accent2"/>
                </a:solidFill>
                <a:ea typeface="楷体_GB2312" pitchFamily="49" charset="-122"/>
              </a:rPr>
              <a:t>Z</a:t>
            </a:r>
            <a:r>
              <a:rPr lang="zh-CN" altLang="en-US" b="1">
                <a:solidFill>
                  <a:schemeClr val="accent2"/>
                </a:solidFill>
                <a:ea typeface="楷体_GB2312" pitchFamily="49" charset="-122"/>
              </a:rPr>
              <a:t>，则</a:t>
            </a:r>
            <a:r>
              <a:rPr lang="en-US" altLang="zh-CN" b="1">
                <a:solidFill>
                  <a:schemeClr val="accent2"/>
                </a:solidFill>
                <a:ea typeface="楷体_GB2312" pitchFamily="49" charset="-122"/>
              </a:rPr>
              <a:t>x</a:t>
            </a:r>
            <a:r>
              <a:rPr lang="zh-CN" altLang="en-US" b="1">
                <a:solidFill>
                  <a:schemeClr val="accent2"/>
                </a:solidFill>
                <a:ea typeface="楷体_GB2312" pitchFamily="49" charset="-122"/>
              </a:rPr>
              <a:t>是句子。</a:t>
            </a:r>
          </a:p>
          <a:p>
            <a:pPr lvl="1" algn="l">
              <a:spcBef>
                <a:spcPct val="50000"/>
              </a:spcBef>
            </a:pPr>
            <a:r>
              <a:rPr lang="zh-CN" altLang="en-US">
                <a:ea typeface="楷体_GB2312" pitchFamily="49" charset="-122"/>
              </a:rPr>
              <a:t>例：</a:t>
            </a:r>
            <a:r>
              <a:rPr lang="en-US" altLang="zh-CN">
                <a:ea typeface="楷体_GB2312" pitchFamily="49" charset="-122"/>
              </a:rPr>
              <a:t>x=0110 </a:t>
            </a:r>
            <a:r>
              <a:rPr lang="zh-CN" altLang="en-US">
                <a:ea typeface="楷体_GB2312" pitchFamily="49" charset="-122"/>
              </a:rPr>
              <a:t>和</a:t>
            </a:r>
            <a:r>
              <a:rPr lang="en-US" altLang="zh-CN">
                <a:ea typeface="楷体_GB2312" pitchFamily="49" charset="-122"/>
              </a:rPr>
              <a:t>1011</a:t>
            </a:r>
          </a:p>
        </p:txBody>
      </p:sp>
      <p:grpSp>
        <p:nvGrpSpPr>
          <p:cNvPr id="24580" name="Group 4"/>
          <p:cNvGrpSpPr>
            <a:grpSpLocks/>
          </p:cNvGrpSpPr>
          <p:nvPr/>
        </p:nvGrpSpPr>
        <p:grpSpPr bwMode="auto">
          <a:xfrm>
            <a:off x="6400800" y="0"/>
            <a:ext cx="2590800" cy="1863725"/>
            <a:chOff x="4032" y="0"/>
            <a:chExt cx="1632" cy="1174"/>
          </a:xfrm>
        </p:grpSpPr>
        <p:sp>
          <p:nvSpPr>
            <p:cNvPr id="24581" name="Text Box 5"/>
            <p:cNvSpPr txBox="1">
              <a:spLocks noChangeArrowheads="1"/>
            </p:cNvSpPr>
            <p:nvPr/>
          </p:nvSpPr>
          <p:spPr bwMode="auto">
            <a:xfrm>
              <a:off x="4656" y="0"/>
              <a:ext cx="192" cy="212"/>
            </a:xfrm>
            <a:prstGeom prst="rect">
              <a:avLst/>
            </a:prstGeom>
            <a:noFill/>
            <a:ln w="28575">
              <a:noFill/>
              <a:miter lim="800000"/>
              <a:headEnd/>
              <a:tailEnd/>
            </a:ln>
          </p:spPr>
          <p:txBody>
            <a:bodyPr>
              <a:spAutoFit/>
            </a:bodyPr>
            <a:lstStyle/>
            <a:p>
              <a:pPr algn="l">
                <a:spcBef>
                  <a:spcPct val="50000"/>
                </a:spcBef>
              </a:pPr>
              <a:r>
                <a:rPr lang="en-US" altLang="zh-CN" sz="1600">
                  <a:ea typeface="楷体_GB2312" pitchFamily="49" charset="-122"/>
                </a:rPr>
                <a:t>1</a:t>
              </a:r>
            </a:p>
          </p:txBody>
        </p:sp>
        <p:cxnSp>
          <p:nvCxnSpPr>
            <p:cNvPr id="24582" name="AutoShape 6"/>
            <p:cNvCxnSpPr>
              <a:cxnSpLocks noChangeShapeType="1"/>
            </p:cNvCxnSpPr>
            <p:nvPr/>
          </p:nvCxnSpPr>
          <p:spPr bwMode="auto">
            <a:xfrm rot="10800000" flipH="1">
              <a:off x="5232" y="298"/>
              <a:ext cx="1" cy="692"/>
            </a:xfrm>
            <a:prstGeom prst="curvedConnector3">
              <a:avLst>
                <a:gd name="adj1" fmla="val -13500005"/>
              </a:avLst>
            </a:prstGeom>
            <a:noFill/>
            <a:ln w="28575">
              <a:solidFill>
                <a:srgbClr val="3399FF"/>
              </a:solidFill>
              <a:round/>
              <a:headEnd/>
              <a:tailEnd type="triangle" w="med" len="med"/>
            </a:ln>
          </p:spPr>
        </p:cxnSp>
        <p:sp>
          <p:nvSpPr>
            <p:cNvPr id="24583" name="Oval 7"/>
            <p:cNvSpPr>
              <a:spLocks noChangeArrowheads="1"/>
            </p:cNvSpPr>
            <p:nvPr/>
          </p:nvSpPr>
          <p:spPr bwMode="auto">
            <a:xfrm>
              <a:off x="4186" y="191"/>
              <a:ext cx="158" cy="170"/>
            </a:xfrm>
            <a:prstGeom prst="ellipse">
              <a:avLst/>
            </a:prstGeom>
            <a:solidFill>
              <a:srgbClr val="CCFFFF"/>
            </a:solidFill>
            <a:ln w="28575">
              <a:solidFill>
                <a:srgbClr val="3399FF"/>
              </a:solidFill>
              <a:round/>
              <a:headEnd/>
              <a:tailEnd/>
            </a:ln>
          </p:spPr>
          <p:txBody>
            <a:bodyPr wrap="none" anchor="ctr"/>
            <a:lstStyle/>
            <a:p>
              <a:r>
                <a:rPr lang="en-US" altLang="zh-CN" sz="1800">
                  <a:ea typeface="楷体_GB2312" pitchFamily="49" charset="-122"/>
                </a:rPr>
                <a:t>S</a:t>
              </a:r>
            </a:p>
          </p:txBody>
        </p:sp>
        <p:sp>
          <p:nvSpPr>
            <p:cNvPr id="24584" name="Oval 8"/>
            <p:cNvSpPr>
              <a:spLocks noChangeArrowheads="1"/>
            </p:cNvSpPr>
            <p:nvPr/>
          </p:nvSpPr>
          <p:spPr bwMode="auto">
            <a:xfrm>
              <a:off x="5215" y="219"/>
              <a:ext cx="159" cy="170"/>
            </a:xfrm>
            <a:prstGeom prst="ellipse">
              <a:avLst/>
            </a:prstGeom>
            <a:solidFill>
              <a:srgbClr val="CCFFFF"/>
            </a:solidFill>
            <a:ln w="28575">
              <a:solidFill>
                <a:srgbClr val="3399FF"/>
              </a:solidFill>
              <a:round/>
              <a:headEnd/>
              <a:tailEnd/>
            </a:ln>
          </p:spPr>
          <p:txBody>
            <a:bodyPr wrap="none" anchor="ctr"/>
            <a:lstStyle/>
            <a:p>
              <a:r>
                <a:rPr lang="en-US" altLang="zh-CN" sz="1800">
                  <a:ea typeface="楷体_GB2312" pitchFamily="49" charset="-122"/>
                </a:rPr>
                <a:t>U</a:t>
              </a:r>
            </a:p>
          </p:txBody>
        </p:sp>
        <p:sp>
          <p:nvSpPr>
            <p:cNvPr id="24585" name="Oval 9"/>
            <p:cNvSpPr>
              <a:spLocks noChangeArrowheads="1"/>
            </p:cNvSpPr>
            <p:nvPr/>
          </p:nvSpPr>
          <p:spPr bwMode="auto">
            <a:xfrm>
              <a:off x="4186" y="897"/>
              <a:ext cx="158" cy="170"/>
            </a:xfrm>
            <a:prstGeom prst="ellipse">
              <a:avLst/>
            </a:prstGeom>
            <a:solidFill>
              <a:srgbClr val="CCFFFF"/>
            </a:solidFill>
            <a:ln w="28575">
              <a:solidFill>
                <a:srgbClr val="3399FF"/>
              </a:solidFill>
              <a:round/>
              <a:headEnd/>
              <a:tailEnd/>
            </a:ln>
          </p:spPr>
          <p:txBody>
            <a:bodyPr wrap="none" anchor="ctr"/>
            <a:lstStyle/>
            <a:p>
              <a:r>
                <a:rPr lang="en-US" altLang="zh-CN" sz="1800">
                  <a:ea typeface="楷体_GB2312" pitchFamily="49" charset="-122"/>
                </a:rPr>
                <a:t>V</a:t>
              </a:r>
            </a:p>
          </p:txBody>
        </p:sp>
        <p:sp>
          <p:nvSpPr>
            <p:cNvPr id="24586" name="AutoShape 10"/>
            <p:cNvSpPr>
              <a:spLocks noChangeArrowheads="1"/>
            </p:cNvSpPr>
            <p:nvPr/>
          </p:nvSpPr>
          <p:spPr bwMode="auto">
            <a:xfrm>
              <a:off x="5215" y="897"/>
              <a:ext cx="185" cy="1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2 w 21600"/>
                <a:gd name="T25" fmla="*/ 3148 h 21600"/>
                <a:gd name="T26" fmla="*/ 18448 w 21600"/>
                <a:gd name="T27" fmla="*/ 1845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43" y="10800"/>
                  </a:moveTo>
                  <a:cubicBezTo>
                    <a:pt x="1543" y="15912"/>
                    <a:pt x="5688" y="20057"/>
                    <a:pt x="10800" y="20057"/>
                  </a:cubicBezTo>
                  <a:cubicBezTo>
                    <a:pt x="15912" y="20057"/>
                    <a:pt x="20057" y="15912"/>
                    <a:pt x="20057" y="10800"/>
                  </a:cubicBezTo>
                  <a:cubicBezTo>
                    <a:pt x="20057" y="5688"/>
                    <a:pt x="15912" y="1543"/>
                    <a:pt x="10800" y="1543"/>
                  </a:cubicBezTo>
                  <a:cubicBezTo>
                    <a:pt x="5688" y="1543"/>
                    <a:pt x="1543" y="5688"/>
                    <a:pt x="1543" y="10800"/>
                  </a:cubicBezTo>
                  <a:close/>
                </a:path>
              </a:pathLst>
            </a:custGeom>
            <a:solidFill>
              <a:srgbClr val="CCFFFF"/>
            </a:solidFill>
            <a:ln w="28575">
              <a:solidFill>
                <a:schemeClr val="accent2"/>
              </a:solidFill>
              <a:round/>
              <a:headEnd/>
              <a:tailEnd/>
            </a:ln>
          </p:spPr>
          <p:txBody>
            <a:bodyPr wrap="none" anchor="ctr"/>
            <a:lstStyle/>
            <a:p>
              <a:r>
                <a:rPr lang="en-US" altLang="zh-CN" sz="1800" b="1">
                  <a:ea typeface="楷体_GB2312" pitchFamily="49" charset="-122"/>
                </a:rPr>
                <a:t>Z</a:t>
              </a:r>
            </a:p>
          </p:txBody>
        </p:sp>
        <p:sp>
          <p:nvSpPr>
            <p:cNvPr id="24587" name="Line 11"/>
            <p:cNvSpPr>
              <a:spLocks noChangeShapeType="1"/>
            </p:cNvSpPr>
            <p:nvPr/>
          </p:nvSpPr>
          <p:spPr bwMode="auto">
            <a:xfrm>
              <a:off x="4368" y="248"/>
              <a:ext cx="871" cy="1"/>
            </a:xfrm>
            <a:prstGeom prst="line">
              <a:avLst/>
            </a:prstGeom>
            <a:noFill/>
            <a:ln w="28575">
              <a:solidFill>
                <a:srgbClr val="3399FF"/>
              </a:solidFill>
              <a:round/>
              <a:headEnd/>
              <a:tailEnd type="triangle" w="med" len="med"/>
            </a:ln>
          </p:spPr>
          <p:txBody>
            <a:bodyPr wrap="none" anchor="ctr"/>
            <a:lstStyle/>
            <a:p>
              <a:endParaRPr lang="zh-CN" altLang="en-US"/>
            </a:p>
          </p:txBody>
        </p:sp>
        <p:sp>
          <p:nvSpPr>
            <p:cNvPr id="24588" name="Line 12"/>
            <p:cNvSpPr>
              <a:spLocks noChangeShapeType="1"/>
            </p:cNvSpPr>
            <p:nvPr/>
          </p:nvSpPr>
          <p:spPr bwMode="auto">
            <a:xfrm>
              <a:off x="4265" y="361"/>
              <a:ext cx="1" cy="536"/>
            </a:xfrm>
            <a:prstGeom prst="line">
              <a:avLst/>
            </a:prstGeom>
            <a:noFill/>
            <a:ln w="28575">
              <a:solidFill>
                <a:srgbClr val="3399FF"/>
              </a:solidFill>
              <a:round/>
              <a:headEnd/>
              <a:tailEnd type="triangle" w="med" len="med"/>
            </a:ln>
          </p:spPr>
          <p:txBody>
            <a:bodyPr wrap="none" anchor="ctr"/>
            <a:lstStyle/>
            <a:p>
              <a:endParaRPr lang="zh-CN" altLang="en-US"/>
            </a:p>
          </p:txBody>
        </p:sp>
        <p:cxnSp>
          <p:nvCxnSpPr>
            <p:cNvPr id="24589" name="AutoShape 13"/>
            <p:cNvCxnSpPr>
              <a:cxnSpLocks noChangeShapeType="1"/>
            </p:cNvCxnSpPr>
            <p:nvPr/>
          </p:nvCxnSpPr>
          <p:spPr bwMode="auto">
            <a:xfrm rot="5400000" flipV="1">
              <a:off x="4779" y="453"/>
              <a:ext cx="4" cy="921"/>
            </a:xfrm>
            <a:prstGeom prst="curvedConnector3">
              <a:avLst>
                <a:gd name="adj1" fmla="val -2657144"/>
              </a:avLst>
            </a:prstGeom>
            <a:noFill/>
            <a:ln w="28575">
              <a:solidFill>
                <a:srgbClr val="3399FF"/>
              </a:solidFill>
              <a:round/>
              <a:headEnd type="triangle" w="med" len="med"/>
              <a:tailEnd/>
            </a:ln>
          </p:spPr>
        </p:cxnSp>
        <p:cxnSp>
          <p:nvCxnSpPr>
            <p:cNvPr id="24590" name="AutoShape 14"/>
            <p:cNvCxnSpPr>
              <a:cxnSpLocks noChangeShapeType="1"/>
              <a:stCxn id="24586" idx="3"/>
              <a:endCxn id="24585" idx="5"/>
            </p:cNvCxnSpPr>
            <p:nvPr/>
          </p:nvCxnSpPr>
          <p:spPr bwMode="auto">
            <a:xfrm rot="16200000" flipV="1">
              <a:off x="4769" y="594"/>
              <a:ext cx="25" cy="921"/>
            </a:xfrm>
            <a:prstGeom prst="curvedConnector3">
              <a:avLst>
                <a:gd name="adj1" fmla="val -470731"/>
              </a:avLst>
            </a:prstGeom>
            <a:noFill/>
            <a:ln w="28575">
              <a:solidFill>
                <a:srgbClr val="3399FF"/>
              </a:solidFill>
              <a:round/>
              <a:headEnd type="triangle" w="med" len="med"/>
              <a:tailEnd/>
            </a:ln>
          </p:spPr>
        </p:cxnSp>
        <p:cxnSp>
          <p:nvCxnSpPr>
            <p:cNvPr id="24591" name="AutoShape 15"/>
            <p:cNvCxnSpPr>
              <a:cxnSpLocks noChangeShapeType="1"/>
            </p:cNvCxnSpPr>
            <p:nvPr/>
          </p:nvCxnSpPr>
          <p:spPr bwMode="auto">
            <a:xfrm>
              <a:off x="5376" y="298"/>
              <a:ext cx="26" cy="692"/>
            </a:xfrm>
            <a:prstGeom prst="curvedConnector3">
              <a:avLst>
                <a:gd name="adj1" fmla="val 400000"/>
              </a:avLst>
            </a:prstGeom>
            <a:noFill/>
            <a:ln w="28575">
              <a:solidFill>
                <a:srgbClr val="3399FF"/>
              </a:solidFill>
              <a:round/>
              <a:headEnd/>
              <a:tailEnd type="triangle" w="med" len="med"/>
            </a:ln>
          </p:spPr>
        </p:cxnSp>
        <p:sp>
          <p:nvSpPr>
            <p:cNvPr id="24592" name="Text Box 16"/>
            <p:cNvSpPr txBox="1">
              <a:spLocks noChangeArrowheads="1"/>
            </p:cNvSpPr>
            <p:nvPr/>
          </p:nvSpPr>
          <p:spPr bwMode="auto">
            <a:xfrm>
              <a:off x="4848" y="446"/>
              <a:ext cx="262" cy="231"/>
            </a:xfrm>
            <a:prstGeom prst="rect">
              <a:avLst/>
            </a:prstGeom>
            <a:noFill/>
            <a:ln w="28575">
              <a:noFill/>
              <a:miter lim="800000"/>
              <a:headEnd/>
              <a:tailEnd/>
            </a:ln>
          </p:spPr>
          <p:txBody>
            <a:bodyPr>
              <a:spAutoFit/>
            </a:bodyPr>
            <a:lstStyle/>
            <a:p>
              <a:pPr algn="l">
                <a:spcBef>
                  <a:spcPct val="50000"/>
                </a:spcBef>
              </a:pPr>
              <a:r>
                <a:rPr lang="en-US" altLang="zh-CN" sz="1800">
                  <a:ea typeface="楷体_GB2312" pitchFamily="49" charset="-122"/>
                </a:rPr>
                <a:t>1</a:t>
              </a:r>
            </a:p>
          </p:txBody>
        </p:sp>
        <p:sp>
          <p:nvSpPr>
            <p:cNvPr id="24593" name="Text Box 17"/>
            <p:cNvSpPr txBox="1">
              <a:spLocks noChangeArrowheads="1"/>
            </p:cNvSpPr>
            <p:nvPr/>
          </p:nvSpPr>
          <p:spPr bwMode="auto">
            <a:xfrm>
              <a:off x="4752" y="943"/>
              <a:ext cx="240" cy="231"/>
            </a:xfrm>
            <a:prstGeom prst="rect">
              <a:avLst/>
            </a:prstGeom>
            <a:noFill/>
            <a:ln w="28575">
              <a:noFill/>
              <a:miter lim="800000"/>
              <a:headEnd/>
              <a:tailEnd/>
            </a:ln>
          </p:spPr>
          <p:txBody>
            <a:bodyPr>
              <a:spAutoFit/>
            </a:bodyPr>
            <a:lstStyle/>
            <a:p>
              <a:pPr algn="l">
                <a:spcBef>
                  <a:spcPct val="50000"/>
                </a:spcBef>
              </a:pPr>
              <a:r>
                <a:rPr lang="en-US" altLang="zh-CN" sz="1800">
                  <a:ea typeface="楷体_GB2312" pitchFamily="49" charset="-122"/>
                </a:rPr>
                <a:t>1</a:t>
              </a:r>
            </a:p>
          </p:txBody>
        </p:sp>
        <p:sp>
          <p:nvSpPr>
            <p:cNvPr id="24594" name="Text Box 18"/>
            <p:cNvSpPr txBox="1">
              <a:spLocks noChangeArrowheads="1"/>
            </p:cNvSpPr>
            <p:nvPr/>
          </p:nvSpPr>
          <p:spPr bwMode="auto">
            <a:xfrm>
              <a:off x="4032" y="432"/>
              <a:ext cx="240" cy="231"/>
            </a:xfrm>
            <a:prstGeom prst="rect">
              <a:avLst/>
            </a:prstGeom>
            <a:noFill/>
            <a:ln w="28575">
              <a:noFill/>
              <a:miter lim="800000"/>
              <a:headEnd/>
              <a:tailEnd/>
            </a:ln>
          </p:spPr>
          <p:txBody>
            <a:bodyPr>
              <a:spAutoFit/>
            </a:bodyPr>
            <a:lstStyle/>
            <a:p>
              <a:pPr algn="l">
                <a:spcBef>
                  <a:spcPct val="50000"/>
                </a:spcBef>
              </a:pPr>
              <a:r>
                <a:rPr lang="en-US" altLang="zh-CN" sz="1800">
                  <a:ea typeface="楷体_GB2312" pitchFamily="49" charset="-122"/>
                </a:rPr>
                <a:t>0</a:t>
              </a:r>
            </a:p>
          </p:txBody>
        </p:sp>
        <p:sp>
          <p:nvSpPr>
            <p:cNvPr id="24595" name="Text Box 19"/>
            <p:cNvSpPr txBox="1">
              <a:spLocks noChangeArrowheads="1"/>
            </p:cNvSpPr>
            <p:nvPr/>
          </p:nvSpPr>
          <p:spPr bwMode="auto">
            <a:xfrm>
              <a:off x="4512" y="546"/>
              <a:ext cx="240" cy="231"/>
            </a:xfrm>
            <a:prstGeom prst="rect">
              <a:avLst/>
            </a:prstGeom>
            <a:noFill/>
            <a:ln w="28575">
              <a:noFill/>
              <a:miter lim="800000"/>
              <a:headEnd/>
              <a:tailEnd/>
            </a:ln>
          </p:spPr>
          <p:txBody>
            <a:bodyPr>
              <a:spAutoFit/>
            </a:bodyPr>
            <a:lstStyle/>
            <a:p>
              <a:pPr algn="l">
                <a:spcBef>
                  <a:spcPct val="50000"/>
                </a:spcBef>
              </a:pPr>
              <a:r>
                <a:rPr lang="en-US" altLang="zh-CN" sz="1800">
                  <a:ea typeface="楷体_GB2312" pitchFamily="49" charset="-122"/>
                </a:rPr>
                <a:t>0</a:t>
              </a:r>
            </a:p>
          </p:txBody>
        </p:sp>
        <p:sp>
          <p:nvSpPr>
            <p:cNvPr id="24596" name="Text Box 20"/>
            <p:cNvSpPr txBox="1">
              <a:spLocks noChangeArrowheads="1"/>
            </p:cNvSpPr>
            <p:nvPr/>
          </p:nvSpPr>
          <p:spPr bwMode="auto">
            <a:xfrm>
              <a:off x="5506" y="586"/>
              <a:ext cx="158" cy="288"/>
            </a:xfrm>
            <a:prstGeom prst="rect">
              <a:avLst/>
            </a:prstGeom>
            <a:noFill/>
            <a:ln w="28575">
              <a:noFill/>
              <a:miter lim="800000"/>
              <a:headEnd/>
              <a:tailEnd/>
            </a:ln>
          </p:spPr>
          <p:txBody>
            <a:bodyPr>
              <a:spAutoFit/>
            </a:bodyPr>
            <a:lstStyle/>
            <a:p>
              <a:pPr algn="l">
                <a:spcBef>
                  <a:spcPct val="50000"/>
                </a:spcBef>
              </a:pPr>
              <a:r>
                <a:rPr lang="en-US" altLang="zh-CN">
                  <a:ea typeface="楷体_GB2312" pitchFamily="49" charset="-122"/>
                </a:rPr>
                <a:t>0</a:t>
              </a:r>
            </a:p>
          </p:txBody>
        </p:sp>
      </p:grpSp>
      <p:cxnSp>
        <p:nvCxnSpPr>
          <p:cNvPr id="3" name="直接箭头连接符 2">
            <a:extLst>
              <a:ext uri="{FF2B5EF4-FFF2-40B4-BE49-F238E27FC236}">
                <a16:creationId xmlns:a16="http://schemas.microsoft.com/office/drawing/2014/main" id="{801E5BC5-C1F8-4B97-BE4F-03EB7F22BA95}"/>
              </a:ext>
            </a:extLst>
          </p:cNvPr>
          <p:cNvCxnSpPr>
            <a:endCxn id="24583" idx="2"/>
          </p:cNvCxnSpPr>
          <p:nvPr/>
        </p:nvCxnSpPr>
        <p:spPr bwMode="auto">
          <a:xfrm>
            <a:off x="6228184" y="393700"/>
            <a:ext cx="417091" cy="444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54471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57200" y="762000"/>
            <a:ext cx="5770563" cy="609600"/>
          </a:xfrm>
          <a:prstGeom prst="rect">
            <a:avLst/>
          </a:prstGeom>
          <a:solidFill>
            <a:srgbClr val="D9E6E6">
              <a:alpha val="50195"/>
            </a:srgbClr>
          </a:solidFill>
          <a:ln w="12700">
            <a:noFill/>
            <a:miter lim="800000"/>
            <a:headEnd/>
            <a:tailEnd/>
          </a:ln>
        </p:spPr>
        <p:txBody>
          <a:bodyPr wrap="none" anchor="ctr"/>
          <a:lstStyle/>
          <a:p>
            <a:pPr algn="l">
              <a:buFontTx/>
              <a:buChar char="•"/>
            </a:pPr>
            <a:r>
              <a:rPr lang="zh-CN" altLang="en-US" b="1">
                <a:solidFill>
                  <a:srgbClr val="0F48FF"/>
                </a:solidFill>
                <a:ea typeface="楷体_GB2312" pitchFamily="49" charset="-122"/>
              </a:rPr>
              <a:t>问题：</a:t>
            </a:r>
            <a:endParaRPr lang="zh-CN" altLang="en-US" b="1">
              <a:solidFill>
                <a:schemeClr val="accent2"/>
              </a:solidFill>
              <a:ea typeface="楷体_GB2312" pitchFamily="49" charset="-122"/>
            </a:endParaRPr>
          </a:p>
        </p:txBody>
      </p:sp>
      <p:sp>
        <p:nvSpPr>
          <p:cNvPr id="21507" name="Text Box 3"/>
          <p:cNvSpPr txBox="1">
            <a:spLocks noChangeArrowheads="1"/>
          </p:cNvSpPr>
          <p:nvPr/>
        </p:nvSpPr>
        <p:spPr bwMode="auto">
          <a:xfrm>
            <a:off x="838200" y="1828800"/>
            <a:ext cx="7467600" cy="1370013"/>
          </a:xfrm>
          <a:prstGeom prst="rect">
            <a:avLst/>
          </a:prstGeom>
          <a:noFill/>
          <a:ln w="9525">
            <a:noFill/>
            <a:miter lim="800000"/>
            <a:headEnd/>
            <a:tailEnd/>
          </a:ln>
        </p:spPr>
        <p:txBody>
          <a:bodyPr>
            <a:spAutoFit/>
          </a:bodyPr>
          <a:lstStyle/>
          <a:p>
            <a:pPr algn="l">
              <a:spcBef>
                <a:spcPct val="50000"/>
              </a:spcBef>
            </a:pPr>
            <a:r>
              <a:rPr lang="en-US" altLang="zh-CN">
                <a:ea typeface="楷体_GB2312" pitchFamily="49" charset="-122"/>
              </a:rPr>
              <a:t>1</a:t>
            </a:r>
            <a:r>
              <a:rPr lang="zh-CN" altLang="en-US">
                <a:ea typeface="楷体_GB2312" pitchFamily="49" charset="-122"/>
              </a:rPr>
              <a:t>、上述分析过程是属于自底向上分析？还是自顶向下分析？</a:t>
            </a:r>
          </a:p>
          <a:p>
            <a:pPr algn="l">
              <a:spcBef>
                <a:spcPct val="50000"/>
              </a:spcBef>
            </a:pPr>
            <a:r>
              <a:rPr lang="en-US" altLang="zh-CN">
                <a:ea typeface="楷体_GB2312" pitchFamily="49" charset="-122"/>
              </a:rPr>
              <a:t>2</a:t>
            </a:r>
            <a:r>
              <a:rPr lang="zh-CN" altLang="en-US">
                <a:ea typeface="楷体_GB2312" pitchFamily="49" charset="-122"/>
              </a:rPr>
              <a:t>、怎样确定句柄？</a:t>
            </a:r>
          </a:p>
        </p:txBody>
      </p:sp>
      <p:grpSp>
        <p:nvGrpSpPr>
          <p:cNvPr id="2" name="Group 4"/>
          <p:cNvGrpSpPr>
            <a:grpSpLocks/>
          </p:cNvGrpSpPr>
          <p:nvPr/>
        </p:nvGrpSpPr>
        <p:grpSpPr bwMode="auto">
          <a:xfrm>
            <a:off x="6400800" y="0"/>
            <a:ext cx="2590800" cy="1863725"/>
            <a:chOff x="4032" y="0"/>
            <a:chExt cx="1632" cy="1174"/>
          </a:xfrm>
        </p:grpSpPr>
        <p:sp>
          <p:nvSpPr>
            <p:cNvPr id="25635" name="Text Box 5"/>
            <p:cNvSpPr txBox="1">
              <a:spLocks noChangeArrowheads="1"/>
            </p:cNvSpPr>
            <p:nvPr/>
          </p:nvSpPr>
          <p:spPr bwMode="auto">
            <a:xfrm>
              <a:off x="4656" y="0"/>
              <a:ext cx="192" cy="212"/>
            </a:xfrm>
            <a:prstGeom prst="rect">
              <a:avLst/>
            </a:prstGeom>
            <a:noFill/>
            <a:ln w="28575">
              <a:noFill/>
              <a:miter lim="800000"/>
              <a:headEnd/>
              <a:tailEnd/>
            </a:ln>
          </p:spPr>
          <p:txBody>
            <a:bodyPr>
              <a:spAutoFit/>
            </a:bodyPr>
            <a:lstStyle/>
            <a:p>
              <a:pPr algn="l">
                <a:spcBef>
                  <a:spcPct val="50000"/>
                </a:spcBef>
              </a:pPr>
              <a:r>
                <a:rPr lang="en-US" altLang="zh-CN" sz="1600">
                  <a:ea typeface="楷体_GB2312" pitchFamily="49" charset="-122"/>
                </a:rPr>
                <a:t>1</a:t>
              </a:r>
            </a:p>
          </p:txBody>
        </p:sp>
        <p:cxnSp>
          <p:nvCxnSpPr>
            <p:cNvPr id="25636" name="AutoShape 6"/>
            <p:cNvCxnSpPr>
              <a:cxnSpLocks noChangeShapeType="1"/>
            </p:cNvCxnSpPr>
            <p:nvPr/>
          </p:nvCxnSpPr>
          <p:spPr bwMode="auto">
            <a:xfrm rot="10800000" flipH="1">
              <a:off x="5232" y="298"/>
              <a:ext cx="1" cy="692"/>
            </a:xfrm>
            <a:prstGeom prst="curvedConnector3">
              <a:avLst>
                <a:gd name="adj1" fmla="val -13500005"/>
              </a:avLst>
            </a:prstGeom>
            <a:noFill/>
            <a:ln w="28575">
              <a:solidFill>
                <a:srgbClr val="3399FF"/>
              </a:solidFill>
              <a:round/>
              <a:headEnd/>
              <a:tailEnd type="triangle" w="med" len="med"/>
            </a:ln>
          </p:spPr>
        </p:cxnSp>
        <p:sp>
          <p:nvSpPr>
            <p:cNvPr id="25637" name="Oval 7"/>
            <p:cNvSpPr>
              <a:spLocks noChangeArrowheads="1"/>
            </p:cNvSpPr>
            <p:nvPr/>
          </p:nvSpPr>
          <p:spPr bwMode="auto">
            <a:xfrm>
              <a:off x="4186" y="191"/>
              <a:ext cx="158" cy="170"/>
            </a:xfrm>
            <a:prstGeom prst="ellipse">
              <a:avLst/>
            </a:prstGeom>
            <a:solidFill>
              <a:srgbClr val="CCFFFF"/>
            </a:solidFill>
            <a:ln w="28575">
              <a:solidFill>
                <a:srgbClr val="3399FF"/>
              </a:solidFill>
              <a:round/>
              <a:headEnd/>
              <a:tailEnd/>
            </a:ln>
          </p:spPr>
          <p:txBody>
            <a:bodyPr wrap="none" anchor="ctr"/>
            <a:lstStyle/>
            <a:p>
              <a:r>
                <a:rPr lang="en-US" altLang="zh-CN" sz="1800">
                  <a:ea typeface="楷体_GB2312" pitchFamily="49" charset="-122"/>
                </a:rPr>
                <a:t>S</a:t>
              </a:r>
            </a:p>
          </p:txBody>
        </p:sp>
        <p:sp>
          <p:nvSpPr>
            <p:cNvPr id="25638" name="Oval 8"/>
            <p:cNvSpPr>
              <a:spLocks noChangeArrowheads="1"/>
            </p:cNvSpPr>
            <p:nvPr/>
          </p:nvSpPr>
          <p:spPr bwMode="auto">
            <a:xfrm>
              <a:off x="5215" y="219"/>
              <a:ext cx="159" cy="170"/>
            </a:xfrm>
            <a:prstGeom prst="ellipse">
              <a:avLst/>
            </a:prstGeom>
            <a:solidFill>
              <a:srgbClr val="CCFFFF"/>
            </a:solidFill>
            <a:ln w="28575">
              <a:solidFill>
                <a:srgbClr val="3399FF"/>
              </a:solidFill>
              <a:round/>
              <a:headEnd/>
              <a:tailEnd/>
            </a:ln>
          </p:spPr>
          <p:txBody>
            <a:bodyPr wrap="none" anchor="ctr"/>
            <a:lstStyle/>
            <a:p>
              <a:r>
                <a:rPr lang="en-US" altLang="zh-CN" sz="1800">
                  <a:ea typeface="楷体_GB2312" pitchFamily="49" charset="-122"/>
                </a:rPr>
                <a:t>U</a:t>
              </a:r>
            </a:p>
          </p:txBody>
        </p:sp>
        <p:sp>
          <p:nvSpPr>
            <p:cNvPr id="25639" name="Oval 9"/>
            <p:cNvSpPr>
              <a:spLocks noChangeArrowheads="1"/>
            </p:cNvSpPr>
            <p:nvPr/>
          </p:nvSpPr>
          <p:spPr bwMode="auto">
            <a:xfrm>
              <a:off x="4186" y="897"/>
              <a:ext cx="158" cy="170"/>
            </a:xfrm>
            <a:prstGeom prst="ellipse">
              <a:avLst/>
            </a:prstGeom>
            <a:solidFill>
              <a:srgbClr val="CCFFFF"/>
            </a:solidFill>
            <a:ln w="28575">
              <a:solidFill>
                <a:srgbClr val="3399FF"/>
              </a:solidFill>
              <a:round/>
              <a:headEnd/>
              <a:tailEnd/>
            </a:ln>
          </p:spPr>
          <p:txBody>
            <a:bodyPr wrap="none" anchor="ctr"/>
            <a:lstStyle/>
            <a:p>
              <a:r>
                <a:rPr lang="en-US" altLang="zh-CN" sz="1800">
                  <a:ea typeface="楷体_GB2312" pitchFamily="49" charset="-122"/>
                </a:rPr>
                <a:t>V</a:t>
              </a:r>
            </a:p>
          </p:txBody>
        </p:sp>
        <p:sp>
          <p:nvSpPr>
            <p:cNvPr id="25640" name="AutoShape 10"/>
            <p:cNvSpPr>
              <a:spLocks noChangeArrowheads="1"/>
            </p:cNvSpPr>
            <p:nvPr/>
          </p:nvSpPr>
          <p:spPr bwMode="auto">
            <a:xfrm>
              <a:off x="5215" y="897"/>
              <a:ext cx="185" cy="1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2 w 21600"/>
                <a:gd name="T25" fmla="*/ 3148 h 21600"/>
                <a:gd name="T26" fmla="*/ 18448 w 21600"/>
                <a:gd name="T27" fmla="*/ 1845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43" y="10800"/>
                  </a:moveTo>
                  <a:cubicBezTo>
                    <a:pt x="1543" y="15912"/>
                    <a:pt x="5688" y="20057"/>
                    <a:pt x="10800" y="20057"/>
                  </a:cubicBezTo>
                  <a:cubicBezTo>
                    <a:pt x="15912" y="20057"/>
                    <a:pt x="20057" y="15912"/>
                    <a:pt x="20057" y="10800"/>
                  </a:cubicBezTo>
                  <a:cubicBezTo>
                    <a:pt x="20057" y="5688"/>
                    <a:pt x="15912" y="1543"/>
                    <a:pt x="10800" y="1543"/>
                  </a:cubicBezTo>
                  <a:cubicBezTo>
                    <a:pt x="5688" y="1543"/>
                    <a:pt x="1543" y="5688"/>
                    <a:pt x="1543" y="10800"/>
                  </a:cubicBezTo>
                  <a:close/>
                </a:path>
              </a:pathLst>
            </a:custGeom>
            <a:solidFill>
              <a:srgbClr val="CCFFFF"/>
            </a:solidFill>
            <a:ln w="28575">
              <a:solidFill>
                <a:schemeClr val="accent2"/>
              </a:solidFill>
              <a:round/>
              <a:headEnd/>
              <a:tailEnd/>
            </a:ln>
          </p:spPr>
          <p:txBody>
            <a:bodyPr wrap="none" anchor="ctr"/>
            <a:lstStyle/>
            <a:p>
              <a:r>
                <a:rPr lang="en-US" altLang="zh-CN" sz="1800" b="1">
                  <a:ea typeface="楷体_GB2312" pitchFamily="49" charset="-122"/>
                </a:rPr>
                <a:t>Z</a:t>
              </a:r>
            </a:p>
          </p:txBody>
        </p:sp>
        <p:sp>
          <p:nvSpPr>
            <p:cNvPr id="25641" name="Line 11"/>
            <p:cNvSpPr>
              <a:spLocks noChangeShapeType="1"/>
            </p:cNvSpPr>
            <p:nvPr/>
          </p:nvSpPr>
          <p:spPr bwMode="auto">
            <a:xfrm>
              <a:off x="4368" y="248"/>
              <a:ext cx="871" cy="1"/>
            </a:xfrm>
            <a:prstGeom prst="line">
              <a:avLst/>
            </a:prstGeom>
            <a:noFill/>
            <a:ln w="28575">
              <a:solidFill>
                <a:srgbClr val="3399FF"/>
              </a:solidFill>
              <a:round/>
              <a:headEnd/>
              <a:tailEnd type="triangle" w="med" len="med"/>
            </a:ln>
          </p:spPr>
          <p:txBody>
            <a:bodyPr wrap="none" anchor="ctr"/>
            <a:lstStyle/>
            <a:p>
              <a:endParaRPr lang="zh-CN" altLang="en-US"/>
            </a:p>
          </p:txBody>
        </p:sp>
        <p:sp>
          <p:nvSpPr>
            <p:cNvPr id="25642" name="Line 12"/>
            <p:cNvSpPr>
              <a:spLocks noChangeShapeType="1"/>
            </p:cNvSpPr>
            <p:nvPr/>
          </p:nvSpPr>
          <p:spPr bwMode="auto">
            <a:xfrm>
              <a:off x="4265" y="361"/>
              <a:ext cx="1" cy="536"/>
            </a:xfrm>
            <a:prstGeom prst="line">
              <a:avLst/>
            </a:prstGeom>
            <a:noFill/>
            <a:ln w="28575">
              <a:solidFill>
                <a:srgbClr val="3399FF"/>
              </a:solidFill>
              <a:round/>
              <a:headEnd/>
              <a:tailEnd type="triangle" w="med" len="med"/>
            </a:ln>
          </p:spPr>
          <p:txBody>
            <a:bodyPr wrap="none" anchor="ctr"/>
            <a:lstStyle/>
            <a:p>
              <a:endParaRPr lang="zh-CN" altLang="en-US"/>
            </a:p>
          </p:txBody>
        </p:sp>
        <p:cxnSp>
          <p:nvCxnSpPr>
            <p:cNvPr id="25643" name="AutoShape 13"/>
            <p:cNvCxnSpPr>
              <a:cxnSpLocks noChangeShapeType="1"/>
            </p:cNvCxnSpPr>
            <p:nvPr/>
          </p:nvCxnSpPr>
          <p:spPr bwMode="auto">
            <a:xfrm rot="5400000" flipV="1">
              <a:off x="4779" y="453"/>
              <a:ext cx="4" cy="921"/>
            </a:xfrm>
            <a:prstGeom prst="curvedConnector3">
              <a:avLst>
                <a:gd name="adj1" fmla="val -2657144"/>
              </a:avLst>
            </a:prstGeom>
            <a:noFill/>
            <a:ln w="28575">
              <a:solidFill>
                <a:srgbClr val="3399FF"/>
              </a:solidFill>
              <a:round/>
              <a:headEnd type="triangle" w="med" len="med"/>
              <a:tailEnd/>
            </a:ln>
          </p:spPr>
        </p:cxnSp>
        <p:cxnSp>
          <p:nvCxnSpPr>
            <p:cNvPr id="25644" name="AutoShape 14"/>
            <p:cNvCxnSpPr>
              <a:cxnSpLocks noChangeShapeType="1"/>
              <a:stCxn id="25640" idx="3"/>
              <a:endCxn id="25639" idx="5"/>
            </p:cNvCxnSpPr>
            <p:nvPr/>
          </p:nvCxnSpPr>
          <p:spPr bwMode="auto">
            <a:xfrm rot="16200000" flipV="1">
              <a:off x="4769" y="594"/>
              <a:ext cx="25" cy="921"/>
            </a:xfrm>
            <a:prstGeom prst="curvedConnector3">
              <a:avLst>
                <a:gd name="adj1" fmla="val -470731"/>
              </a:avLst>
            </a:prstGeom>
            <a:noFill/>
            <a:ln w="28575">
              <a:solidFill>
                <a:srgbClr val="3399FF"/>
              </a:solidFill>
              <a:round/>
              <a:headEnd type="triangle" w="med" len="med"/>
              <a:tailEnd/>
            </a:ln>
          </p:spPr>
        </p:cxnSp>
        <p:cxnSp>
          <p:nvCxnSpPr>
            <p:cNvPr id="25645" name="AutoShape 15"/>
            <p:cNvCxnSpPr>
              <a:cxnSpLocks noChangeShapeType="1"/>
            </p:cNvCxnSpPr>
            <p:nvPr/>
          </p:nvCxnSpPr>
          <p:spPr bwMode="auto">
            <a:xfrm>
              <a:off x="5376" y="298"/>
              <a:ext cx="26" cy="692"/>
            </a:xfrm>
            <a:prstGeom prst="curvedConnector3">
              <a:avLst>
                <a:gd name="adj1" fmla="val 400000"/>
              </a:avLst>
            </a:prstGeom>
            <a:noFill/>
            <a:ln w="28575">
              <a:solidFill>
                <a:srgbClr val="3399FF"/>
              </a:solidFill>
              <a:round/>
              <a:headEnd/>
              <a:tailEnd type="triangle" w="med" len="med"/>
            </a:ln>
          </p:spPr>
        </p:cxnSp>
        <p:sp>
          <p:nvSpPr>
            <p:cNvPr id="25646" name="Text Box 16"/>
            <p:cNvSpPr txBox="1">
              <a:spLocks noChangeArrowheads="1"/>
            </p:cNvSpPr>
            <p:nvPr/>
          </p:nvSpPr>
          <p:spPr bwMode="auto">
            <a:xfrm>
              <a:off x="4848" y="446"/>
              <a:ext cx="262" cy="231"/>
            </a:xfrm>
            <a:prstGeom prst="rect">
              <a:avLst/>
            </a:prstGeom>
            <a:noFill/>
            <a:ln w="28575">
              <a:noFill/>
              <a:miter lim="800000"/>
              <a:headEnd/>
              <a:tailEnd/>
            </a:ln>
          </p:spPr>
          <p:txBody>
            <a:bodyPr>
              <a:spAutoFit/>
            </a:bodyPr>
            <a:lstStyle/>
            <a:p>
              <a:pPr algn="l">
                <a:spcBef>
                  <a:spcPct val="50000"/>
                </a:spcBef>
              </a:pPr>
              <a:r>
                <a:rPr lang="en-US" altLang="zh-CN" sz="1800">
                  <a:ea typeface="楷体_GB2312" pitchFamily="49" charset="-122"/>
                </a:rPr>
                <a:t>1</a:t>
              </a:r>
            </a:p>
          </p:txBody>
        </p:sp>
        <p:sp>
          <p:nvSpPr>
            <p:cNvPr id="25647" name="Text Box 17"/>
            <p:cNvSpPr txBox="1">
              <a:spLocks noChangeArrowheads="1"/>
            </p:cNvSpPr>
            <p:nvPr/>
          </p:nvSpPr>
          <p:spPr bwMode="auto">
            <a:xfrm>
              <a:off x="4752" y="943"/>
              <a:ext cx="240" cy="231"/>
            </a:xfrm>
            <a:prstGeom prst="rect">
              <a:avLst/>
            </a:prstGeom>
            <a:noFill/>
            <a:ln w="28575">
              <a:noFill/>
              <a:miter lim="800000"/>
              <a:headEnd/>
              <a:tailEnd/>
            </a:ln>
          </p:spPr>
          <p:txBody>
            <a:bodyPr>
              <a:spAutoFit/>
            </a:bodyPr>
            <a:lstStyle/>
            <a:p>
              <a:pPr algn="l">
                <a:spcBef>
                  <a:spcPct val="50000"/>
                </a:spcBef>
              </a:pPr>
              <a:r>
                <a:rPr lang="en-US" altLang="zh-CN" sz="1800">
                  <a:ea typeface="楷体_GB2312" pitchFamily="49" charset="-122"/>
                </a:rPr>
                <a:t>1</a:t>
              </a:r>
            </a:p>
          </p:txBody>
        </p:sp>
        <p:sp>
          <p:nvSpPr>
            <p:cNvPr id="25648" name="Text Box 18"/>
            <p:cNvSpPr txBox="1">
              <a:spLocks noChangeArrowheads="1"/>
            </p:cNvSpPr>
            <p:nvPr/>
          </p:nvSpPr>
          <p:spPr bwMode="auto">
            <a:xfrm>
              <a:off x="4032" y="432"/>
              <a:ext cx="240" cy="231"/>
            </a:xfrm>
            <a:prstGeom prst="rect">
              <a:avLst/>
            </a:prstGeom>
            <a:noFill/>
            <a:ln w="28575">
              <a:noFill/>
              <a:miter lim="800000"/>
              <a:headEnd/>
              <a:tailEnd/>
            </a:ln>
          </p:spPr>
          <p:txBody>
            <a:bodyPr>
              <a:spAutoFit/>
            </a:bodyPr>
            <a:lstStyle/>
            <a:p>
              <a:pPr algn="l">
                <a:spcBef>
                  <a:spcPct val="50000"/>
                </a:spcBef>
              </a:pPr>
              <a:r>
                <a:rPr lang="en-US" altLang="zh-CN" sz="1800">
                  <a:ea typeface="楷体_GB2312" pitchFamily="49" charset="-122"/>
                </a:rPr>
                <a:t>0</a:t>
              </a:r>
            </a:p>
          </p:txBody>
        </p:sp>
        <p:sp>
          <p:nvSpPr>
            <p:cNvPr id="25649" name="Text Box 19"/>
            <p:cNvSpPr txBox="1">
              <a:spLocks noChangeArrowheads="1"/>
            </p:cNvSpPr>
            <p:nvPr/>
          </p:nvSpPr>
          <p:spPr bwMode="auto">
            <a:xfrm>
              <a:off x="4512" y="546"/>
              <a:ext cx="240" cy="231"/>
            </a:xfrm>
            <a:prstGeom prst="rect">
              <a:avLst/>
            </a:prstGeom>
            <a:noFill/>
            <a:ln w="28575">
              <a:noFill/>
              <a:miter lim="800000"/>
              <a:headEnd/>
              <a:tailEnd/>
            </a:ln>
          </p:spPr>
          <p:txBody>
            <a:bodyPr>
              <a:spAutoFit/>
            </a:bodyPr>
            <a:lstStyle/>
            <a:p>
              <a:pPr algn="l">
                <a:spcBef>
                  <a:spcPct val="50000"/>
                </a:spcBef>
              </a:pPr>
              <a:r>
                <a:rPr lang="en-US" altLang="zh-CN" sz="1800">
                  <a:ea typeface="楷体_GB2312" pitchFamily="49" charset="-122"/>
                </a:rPr>
                <a:t>0</a:t>
              </a:r>
            </a:p>
          </p:txBody>
        </p:sp>
        <p:sp>
          <p:nvSpPr>
            <p:cNvPr id="25650" name="Text Box 20"/>
            <p:cNvSpPr txBox="1">
              <a:spLocks noChangeArrowheads="1"/>
            </p:cNvSpPr>
            <p:nvPr/>
          </p:nvSpPr>
          <p:spPr bwMode="auto">
            <a:xfrm>
              <a:off x="5506" y="586"/>
              <a:ext cx="158" cy="288"/>
            </a:xfrm>
            <a:prstGeom prst="rect">
              <a:avLst/>
            </a:prstGeom>
            <a:noFill/>
            <a:ln w="28575">
              <a:noFill/>
              <a:miter lim="800000"/>
              <a:headEnd/>
              <a:tailEnd/>
            </a:ln>
          </p:spPr>
          <p:txBody>
            <a:bodyPr>
              <a:spAutoFit/>
            </a:bodyPr>
            <a:lstStyle/>
            <a:p>
              <a:pPr algn="l">
                <a:spcBef>
                  <a:spcPct val="50000"/>
                </a:spcBef>
              </a:pPr>
              <a:r>
                <a:rPr lang="en-US" altLang="zh-CN">
                  <a:ea typeface="楷体_GB2312" pitchFamily="49" charset="-122"/>
                </a:rPr>
                <a:t>0</a:t>
              </a:r>
            </a:p>
          </p:txBody>
        </p:sp>
      </p:grpSp>
      <p:grpSp>
        <p:nvGrpSpPr>
          <p:cNvPr id="3" name="Group 21"/>
          <p:cNvGrpSpPr>
            <a:grpSpLocks/>
          </p:cNvGrpSpPr>
          <p:nvPr/>
        </p:nvGrpSpPr>
        <p:grpSpPr bwMode="auto">
          <a:xfrm>
            <a:off x="6553200" y="2590800"/>
            <a:ext cx="1828800" cy="3186113"/>
            <a:chOff x="672" y="1968"/>
            <a:chExt cx="1152" cy="2007"/>
          </a:xfrm>
        </p:grpSpPr>
        <p:sp>
          <p:nvSpPr>
            <p:cNvPr id="25616" name="Text Box 22"/>
            <p:cNvSpPr txBox="1">
              <a:spLocks noChangeArrowheads="1"/>
            </p:cNvSpPr>
            <p:nvPr/>
          </p:nvSpPr>
          <p:spPr bwMode="auto">
            <a:xfrm>
              <a:off x="672" y="3648"/>
              <a:ext cx="1152" cy="327"/>
            </a:xfrm>
            <a:prstGeom prst="rect">
              <a:avLst/>
            </a:prstGeom>
            <a:noFill/>
            <a:ln w="9525">
              <a:noFill/>
              <a:miter lim="800000"/>
              <a:headEnd/>
              <a:tailEnd/>
            </a:ln>
          </p:spPr>
          <p:txBody>
            <a:bodyPr>
              <a:spAutoFit/>
            </a:bodyPr>
            <a:lstStyle/>
            <a:p>
              <a:pPr>
                <a:spcBef>
                  <a:spcPct val="50000"/>
                </a:spcBef>
              </a:pPr>
              <a:r>
                <a:rPr lang="en-US" altLang="zh-CN" sz="2800"/>
                <a:t>1  0  0  1</a:t>
              </a:r>
            </a:p>
          </p:txBody>
        </p:sp>
        <p:sp>
          <p:nvSpPr>
            <p:cNvPr id="25617" name="Line 23"/>
            <p:cNvSpPr>
              <a:spLocks noChangeShapeType="1"/>
            </p:cNvSpPr>
            <p:nvPr/>
          </p:nvSpPr>
          <p:spPr bwMode="auto">
            <a:xfrm flipV="1">
              <a:off x="912" y="3504"/>
              <a:ext cx="0" cy="192"/>
            </a:xfrm>
            <a:prstGeom prst="line">
              <a:avLst/>
            </a:prstGeom>
            <a:noFill/>
            <a:ln w="9525">
              <a:solidFill>
                <a:schemeClr val="tx1"/>
              </a:solidFill>
              <a:round/>
              <a:headEnd/>
              <a:tailEnd/>
            </a:ln>
          </p:spPr>
          <p:txBody>
            <a:bodyPr/>
            <a:lstStyle/>
            <a:p>
              <a:endParaRPr lang="zh-CN" altLang="en-US"/>
            </a:p>
          </p:txBody>
        </p:sp>
        <p:sp>
          <p:nvSpPr>
            <p:cNvPr id="25618" name="Text Box 24"/>
            <p:cNvSpPr txBox="1">
              <a:spLocks noChangeArrowheads="1"/>
            </p:cNvSpPr>
            <p:nvPr/>
          </p:nvSpPr>
          <p:spPr bwMode="auto">
            <a:xfrm>
              <a:off x="912" y="3168"/>
              <a:ext cx="144" cy="288"/>
            </a:xfrm>
            <a:prstGeom prst="rect">
              <a:avLst/>
            </a:prstGeom>
            <a:noFill/>
            <a:ln w="9525">
              <a:noFill/>
              <a:miter lim="800000"/>
              <a:headEnd/>
              <a:tailEnd/>
            </a:ln>
          </p:spPr>
          <p:txBody>
            <a:bodyPr>
              <a:spAutoFit/>
            </a:bodyPr>
            <a:lstStyle/>
            <a:p>
              <a:pPr>
                <a:spcBef>
                  <a:spcPct val="50000"/>
                </a:spcBef>
              </a:pPr>
              <a:endParaRPr lang="zh-CN" altLang="zh-CN"/>
            </a:p>
          </p:txBody>
        </p:sp>
        <p:sp>
          <p:nvSpPr>
            <p:cNvPr id="25619" name="Text Box 25"/>
            <p:cNvSpPr txBox="1">
              <a:spLocks noChangeArrowheads="1"/>
            </p:cNvSpPr>
            <p:nvPr/>
          </p:nvSpPr>
          <p:spPr bwMode="auto">
            <a:xfrm>
              <a:off x="768" y="3264"/>
              <a:ext cx="240" cy="250"/>
            </a:xfrm>
            <a:prstGeom prst="rect">
              <a:avLst/>
            </a:prstGeom>
            <a:noFill/>
            <a:ln w="9525">
              <a:noFill/>
              <a:miter lim="800000"/>
              <a:headEnd/>
              <a:tailEnd/>
            </a:ln>
          </p:spPr>
          <p:txBody>
            <a:bodyPr>
              <a:spAutoFit/>
            </a:bodyPr>
            <a:lstStyle/>
            <a:p>
              <a:pPr>
                <a:spcBef>
                  <a:spcPct val="50000"/>
                </a:spcBef>
              </a:pPr>
              <a:r>
                <a:rPr lang="en-US" altLang="zh-CN" sz="2000" b="1"/>
                <a:t>U</a:t>
              </a:r>
            </a:p>
          </p:txBody>
        </p:sp>
        <p:sp>
          <p:nvSpPr>
            <p:cNvPr id="25620" name="Line 26"/>
            <p:cNvSpPr>
              <a:spLocks noChangeShapeType="1"/>
            </p:cNvSpPr>
            <p:nvPr/>
          </p:nvSpPr>
          <p:spPr bwMode="auto">
            <a:xfrm flipV="1">
              <a:off x="912" y="3120"/>
              <a:ext cx="0" cy="192"/>
            </a:xfrm>
            <a:prstGeom prst="line">
              <a:avLst/>
            </a:prstGeom>
            <a:noFill/>
            <a:ln w="9525">
              <a:solidFill>
                <a:schemeClr val="tx1"/>
              </a:solidFill>
              <a:round/>
              <a:headEnd/>
              <a:tailEnd/>
            </a:ln>
          </p:spPr>
          <p:txBody>
            <a:bodyPr/>
            <a:lstStyle/>
            <a:p>
              <a:endParaRPr lang="zh-CN" altLang="en-US"/>
            </a:p>
          </p:txBody>
        </p:sp>
        <p:sp>
          <p:nvSpPr>
            <p:cNvPr id="25621" name="Line 27"/>
            <p:cNvSpPr>
              <a:spLocks noChangeShapeType="1"/>
            </p:cNvSpPr>
            <p:nvPr/>
          </p:nvSpPr>
          <p:spPr bwMode="auto">
            <a:xfrm>
              <a:off x="1104" y="3120"/>
              <a:ext cx="0" cy="576"/>
            </a:xfrm>
            <a:prstGeom prst="line">
              <a:avLst/>
            </a:prstGeom>
            <a:noFill/>
            <a:ln w="9525">
              <a:solidFill>
                <a:schemeClr val="tx1"/>
              </a:solidFill>
              <a:round/>
              <a:headEnd/>
              <a:tailEnd/>
            </a:ln>
          </p:spPr>
          <p:txBody>
            <a:bodyPr/>
            <a:lstStyle/>
            <a:p>
              <a:endParaRPr lang="zh-CN" altLang="en-US"/>
            </a:p>
          </p:txBody>
        </p:sp>
        <p:sp>
          <p:nvSpPr>
            <p:cNvPr id="25622" name="Line 28"/>
            <p:cNvSpPr>
              <a:spLocks noChangeShapeType="1"/>
            </p:cNvSpPr>
            <p:nvPr/>
          </p:nvSpPr>
          <p:spPr bwMode="auto">
            <a:xfrm>
              <a:off x="912" y="3120"/>
              <a:ext cx="192" cy="0"/>
            </a:xfrm>
            <a:prstGeom prst="line">
              <a:avLst/>
            </a:prstGeom>
            <a:noFill/>
            <a:ln w="9525">
              <a:solidFill>
                <a:schemeClr val="tx1"/>
              </a:solidFill>
              <a:round/>
              <a:headEnd/>
              <a:tailEnd/>
            </a:ln>
          </p:spPr>
          <p:txBody>
            <a:bodyPr/>
            <a:lstStyle/>
            <a:p>
              <a:endParaRPr lang="zh-CN" altLang="en-US"/>
            </a:p>
          </p:txBody>
        </p:sp>
        <p:sp>
          <p:nvSpPr>
            <p:cNvPr id="25623" name="Line 29"/>
            <p:cNvSpPr>
              <a:spLocks noChangeShapeType="1"/>
            </p:cNvSpPr>
            <p:nvPr/>
          </p:nvSpPr>
          <p:spPr bwMode="auto">
            <a:xfrm flipV="1">
              <a:off x="1008" y="3024"/>
              <a:ext cx="0" cy="96"/>
            </a:xfrm>
            <a:prstGeom prst="line">
              <a:avLst/>
            </a:prstGeom>
            <a:noFill/>
            <a:ln w="9525">
              <a:solidFill>
                <a:schemeClr val="tx1"/>
              </a:solidFill>
              <a:round/>
              <a:headEnd/>
              <a:tailEnd/>
            </a:ln>
          </p:spPr>
          <p:txBody>
            <a:bodyPr/>
            <a:lstStyle/>
            <a:p>
              <a:endParaRPr lang="zh-CN" altLang="en-US"/>
            </a:p>
          </p:txBody>
        </p:sp>
        <p:sp>
          <p:nvSpPr>
            <p:cNvPr id="25624" name="Text Box 30"/>
            <p:cNvSpPr txBox="1">
              <a:spLocks noChangeArrowheads="1"/>
            </p:cNvSpPr>
            <p:nvPr/>
          </p:nvSpPr>
          <p:spPr bwMode="auto">
            <a:xfrm>
              <a:off x="912" y="2784"/>
              <a:ext cx="240" cy="250"/>
            </a:xfrm>
            <a:prstGeom prst="rect">
              <a:avLst/>
            </a:prstGeom>
            <a:noFill/>
            <a:ln w="9525">
              <a:noFill/>
              <a:miter lim="800000"/>
              <a:headEnd/>
              <a:tailEnd/>
            </a:ln>
          </p:spPr>
          <p:txBody>
            <a:bodyPr>
              <a:spAutoFit/>
            </a:bodyPr>
            <a:lstStyle/>
            <a:p>
              <a:pPr>
                <a:spcBef>
                  <a:spcPct val="50000"/>
                </a:spcBef>
              </a:pPr>
              <a:r>
                <a:rPr lang="en-US" altLang="zh-CN" sz="2000" b="1"/>
                <a:t>Z</a:t>
              </a:r>
            </a:p>
          </p:txBody>
        </p:sp>
        <p:sp>
          <p:nvSpPr>
            <p:cNvPr id="25625" name="Line 31"/>
            <p:cNvSpPr>
              <a:spLocks noChangeShapeType="1"/>
            </p:cNvSpPr>
            <p:nvPr/>
          </p:nvSpPr>
          <p:spPr bwMode="auto">
            <a:xfrm flipV="1">
              <a:off x="1008" y="2736"/>
              <a:ext cx="0" cy="96"/>
            </a:xfrm>
            <a:prstGeom prst="line">
              <a:avLst/>
            </a:prstGeom>
            <a:noFill/>
            <a:ln w="9525">
              <a:solidFill>
                <a:schemeClr val="tx1"/>
              </a:solidFill>
              <a:round/>
              <a:headEnd/>
              <a:tailEnd/>
            </a:ln>
          </p:spPr>
          <p:txBody>
            <a:bodyPr/>
            <a:lstStyle/>
            <a:p>
              <a:endParaRPr lang="zh-CN" altLang="en-US"/>
            </a:p>
          </p:txBody>
        </p:sp>
        <p:sp>
          <p:nvSpPr>
            <p:cNvPr id="25626" name="Line 32"/>
            <p:cNvSpPr>
              <a:spLocks noChangeShapeType="1"/>
            </p:cNvSpPr>
            <p:nvPr/>
          </p:nvSpPr>
          <p:spPr bwMode="auto">
            <a:xfrm flipV="1">
              <a:off x="1344" y="2736"/>
              <a:ext cx="0" cy="960"/>
            </a:xfrm>
            <a:prstGeom prst="line">
              <a:avLst/>
            </a:prstGeom>
            <a:noFill/>
            <a:ln w="9525">
              <a:solidFill>
                <a:schemeClr val="tx1"/>
              </a:solidFill>
              <a:round/>
              <a:headEnd/>
              <a:tailEnd/>
            </a:ln>
          </p:spPr>
          <p:txBody>
            <a:bodyPr/>
            <a:lstStyle/>
            <a:p>
              <a:endParaRPr lang="zh-CN" altLang="en-US"/>
            </a:p>
          </p:txBody>
        </p:sp>
        <p:sp>
          <p:nvSpPr>
            <p:cNvPr id="25627" name="Line 33"/>
            <p:cNvSpPr>
              <a:spLocks noChangeShapeType="1"/>
            </p:cNvSpPr>
            <p:nvPr/>
          </p:nvSpPr>
          <p:spPr bwMode="auto">
            <a:xfrm>
              <a:off x="1008" y="2736"/>
              <a:ext cx="336" cy="0"/>
            </a:xfrm>
            <a:prstGeom prst="line">
              <a:avLst/>
            </a:prstGeom>
            <a:noFill/>
            <a:ln w="9525">
              <a:solidFill>
                <a:schemeClr val="tx1"/>
              </a:solidFill>
              <a:round/>
              <a:headEnd/>
              <a:tailEnd/>
            </a:ln>
          </p:spPr>
          <p:txBody>
            <a:bodyPr/>
            <a:lstStyle/>
            <a:p>
              <a:endParaRPr lang="zh-CN" altLang="en-US"/>
            </a:p>
          </p:txBody>
        </p:sp>
        <p:sp>
          <p:nvSpPr>
            <p:cNvPr id="25628" name="Line 34"/>
            <p:cNvSpPr>
              <a:spLocks noChangeShapeType="1"/>
            </p:cNvSpPr>
            <p:nvPr/>
          </p:nvSpPr>
          <p:spPr bwMode="auto">
            <a:xfrm flipV="1">
              <a:off x="1200" y="2640"/>
              <a:ext cx="0" cy="96"/>
            </a:xfrm>
            <a:prstGeom prst="line">
              <a:avLst/>
            </a:prstGeom>
            <a:noFill/>
            <a:ln w="9525">
              <a:solidFill>
                <a:schemeClr val="tx1"/>
              </a:solidFill>
              <a:round/>
              <a:headEnd/>
              <a:tailEnd/>
            </a:ln>
          </p:spPr>
          <p:txBody>
            <a:bodyPr/>
            <a:lstStyle/>
            <a:p>
              <a:endParaRPr lang="zh-CN" altLang="en-US"/>
            </a:p>
          </p:txBody>
        </p:sp>
        <p:sp>
          <p:nvSpPr>
            <p:cNvPr id="25629" name="Text Box 35"/>
            <p:cNvSpPr txBox="1">
              <a:spLocks noChangeArrowheads="1"/>
            </p:cNvSpPr>
            <p:nvPr/>
          </p:nvSpPr>
          <p:spPr bwMode="auto">
            <a:xfrm>
              <a:off x="1056" y="2400"/>
              <a:ext cx="288" cy="250"/>
            </a:xfrm>
            <a:prstGeom prst="rect">
              <a:avLst/>
            </a:prstGeom>
            <a:noFill/>
            <a:ln w="9525">
              <a:noFill/>
              <a:miter lim="800000"/>
              <a:headEnd/>
              <a:tailEnd/>
            </a:ln>
          </p:spPr>
          <p:txBody>
            <a:bodyPr>
              <a:spAutoFit/>
            </a:bodyPr>
            <a:lstStyle/>
            <a:p>
              <a:pPr>
                <a:spcBef>
                  <a:spcPct val="50000"/>
                </a:spcBef>
              </a:pPr>
              <a:r>
                <a:rPr lang="en-US" altLang="zh-CN" sz="2000" b="1"/>
                <a:t>V</a:t>
              </a:r>
            </a:p>
          </p:txBody>
        </p:sp>
        <p:sp>
          <p:nvSpPr>
            <p:cNvPr id="25630" name="Line 36"/>
            <p:cNvSpPr>
              <a:spLocks noChangeShapeType="1"/>
            </p:cNvSpPr>
            <p:nvPr/>
          </p:nvSpPr>
          <p:spPr bwMode="auto">
            <a:xfrm flipV="1">
              <a:off x="1200" y="2304"/>
              <a:ext cx="0" cy="96"/>
            </a:xfrm>
            <a:prstGeom prst="line">
              <a:avLst/>
            </a:prstGeom>
            <a:noFill/>
            <a:ln w="9525">
              <a:solidFill>
                <a:schemeClr val="tx1"/>
              </a:solidFill>
              <a:round/>
              <a:headEnd/>
              <a:tailEnd/>
            </a:ln>
          </p:spPr>
          <p:txBody>
            <a:bodyPr/>
            <a:lstStyle/>
            <a:p>
              <a:endParaRPr lang="zh-CN" altLang="en-US"/>
            </a:p>
          </p:txBody>
        </p:sp>
        <p:sp>
          <p:nvSpPr>
            <p:cNvPr id="25631" name="Line 37"/>
            <p:cNvSpPr>
              <a:spLocks noChangeShapeType="1"/>
            </p:cNvSpPr>
            <p:nvPr/>
          </p:nvSpPr>
          <p:spPr bwMode="auto">
            <a:xfrm flipV="1">
              <a:off x="1584" y="2304"/>
              <a:ext cx="0" cy="1344"/>
            </a:xfrm>
            <a:prstGeom prst="line">
              <a:avLst/>
            </a:prstGeom>
            <a:noFill/>
            <a:ln w="9525">
              <a:solidFill>
                <a:schemeClr val="tx1"/>
              </a:solidFill>
              <a:round/>
              <a:headEnd/>
              <a:tailEnd/>
            </a:ln>
          </p:spPr>
          <p:txBody>
            <a:bodyPr/>
            <a:lstStyle/>
            <a:p>
              <a:endParaRPr lang="zh-CN" altLang="en-US"/>
            </a:p>
          </p:txBody>
        </p:sp>
        <p:sp>
          <p:nvSpPr>
            <p:cNvPr id="25632" name="Line 38"/>
            <p:cNvSpPr>
              <a:spLocks noChangeShapeType="1"/>
            </p:cNvSpPr>
            <p:nvPr/>
          </p:nvSpPr>
          <p:spPr bwMode="auto">
            <a:xfrm>
              <a:off x="1200" y="2304"/>
              <a:ext cx="384" cy="0"/>
            </a:xfrm>
            <a:prstGeom prst="line">
              <a:avLst/>
            </a:prstGeom>
            <a:noFill/>
            <a:ln w="9525">
              <a:solidFill>
                <a:schemeClr val="tx1"/>
              </a:solidFill>
              <a:round/>
              <a:headEnd/>
              <a:tailEnd/>
            </a:ln>
          </p:spPr>
          <p:txBody>
            <a:bodyPr/>
            <a:lstStyle/>
            <a:p>
              <a:endParaRPr lang="zh-CN" altLang="en-US"/>
            </a:p>
          </p:txBody>
        </p:sp>
        <p:sp>
          <p:nvSpPr>
            <p:cNvPr id="25633" name="Line 39"/>
            <p:cNvSpPr>
              <a:spLocks noChangeShapeType="1"/>
            </p:cNvSpPr>
            <p:nvPr/>
          </p:nvSpPr>
          <p:spPr bwMode="auto">
            <a:xfrm flipV="1">
              <a:off x="1392" y="2208"/>
              <a:ext cx="0" cy="96"/>
            </a:xfrm>
            <a:prstGeom prst="line">
              <a:avLst/>
            </a:prstGeom>
            <a:noFill/>
            <a:ln w="9525">
              <a:solidFill>
                <a:schemeClr val="tx1"/>
              </a:solidFill>
              <a:round/>
              <a:headEnd/>
              <a:tailEnd/>
            </a:ln>
          </p:spPr>
          <p:txBody>
            <a:bodyPr/>
            <a:lstStyle/>
            <a:p>
              <a:endParaRPr lang="zh-CN" altLang="en-US"/>
            </a:p>
          </p:txBody>
        </p:sp>
        <p:sp>
          <p:nvSpPr>
            <p:cNvPr id="25634" name="Text Box 40"/>
            <p:cNvSpPr txBox="1">
              <a:spLocks noChangeArrowheads="1"/>
            </p:cNvSpPr>
            <p:nvPr/>
          </p:nvSpPr>
          <p:spPr bwMode="auto">
            <a:xfrm>
              <a:off x="1296" y="1968"/>
              <a:ext cx="240" cy="250"/>
            </a:xfrm>
            <a:prstGeom prst="rect">
              <a:avLst/>
            </a:prstGeom>
            <a:noFill/>
            <a:ln w="9525">
              <a:noFill/>
              <a:miter lim="800000"/>
              <a:headEnd/>
              <a:tailEnd/>
            </a:ln>
          </p:spPr>
          <p:txBody>
            <a:bodyPr>
              <a:spAutoFit/>
            </a:bodyPr>
            <a:lstStyle/>
            <a:p>
              <a:pPr>
                <a:spcBef>
                  <a:spcPct val="50000"/>
                </a:spcBef>
              </a:pPr>
              <a:r>
                <a:rPr lang="en-US" altLang="zh-CN" sz="2000" b="1"/>
                <a:t>Z</a:t>
              </a:r>
            </a:p>
          </p:txBody>
        </p:sp>
      </p:grpSp>
      <p:grpSp>
        <p:nvGrpSpPr>
          <p:cNvPr id="4" name="Group 41"/>
          <p:cNvGrpSpPr>
            <a:grpSpLocks/>
          </p:cNvGrpSpPr>
          <p:nvPr/>
        </p:nvGrpSpPr>
        <p:grpSpPr bwMode="auto">
          <a:xfrm>
            <a:off x="457200" y="4267200"/>
            <a:ext cx="5486400" cy="1524000"/>
            <a:chOff x="288" y="2688"/>
            <a:chExt cx="3456" cy="960"/>
          </a:xfrm>
        </p:grpSpPr>
        <p:sp>
          <p:nvSpPr>
            <p:cNvPr id="25607" name="Text Box 42"/>
            <p:cNvSpPr txBox="1">
              <a:spLocks noChangeArrowheads="1"/>
            </p:cNvSpPr>
            <p:nvPr/>
          </p:nvSpPr>
          <p:spPr bwMode="auto">
            <a:xfrm>
              <a:off x="288" y="3072"/>
              <a:ext cx="3456" cy="288"/>
            </a:xfrm>
            <a:prstGeom prst="rect">
              <a:avLst/>
            </a:prstGeom>
            <a:noFill/>
            <a:ln w="9525">
              <a:noFill/>
              <a:miter lim="800000"/>
              <a:headEnd/>
              <a:tailEnd/>
            </a:ln>
          </p:spPr>
          <p:txBody>
            <a:bodyPr>
              <a:spAutoFit/>
            </a:bodyPr>
            <a:lstStyle/>
            <a:p>
              <a:pPr algn="l">
                <a:spcBef>
                  <a:spcPct val="50000"/>
                </a:spcBef>
              </a:pPr>
              <a:r>
                <a:rPr lang="en-US" altLang="zh-CN" b="1">
                  <a:solidFill>
                    <a:schemeClr val="accent2"/>
                  </a:solidFill>
                </a:rPr>
                <a:t>Z </a:t>
              </a:r>
              <a:r>
                <a:rPr lang="en-US" altLang="zh-CN">
                  <a:solidFill>
                    <a:schemeClr val="accent2"/>
                  </a:solidFill>
                  <a:ea typeface="楷体_GB2312" pitchFamily="49" charset="-122"/>
                </a:rPr>
                <a:t>=|=&gt; </a:t>
              </a:r>
              <a:r>
                <a:rPr lang="en-US" altLang="zh-CN" b="1">
                  <a:solidFill>
                    <a:schemeClr val="accent2"/>
                  </a:solidFill>
                  <a:ea typeface="楷体_GB2312" pitchFamily="49" charset="-122"/>
                </a:rPr>
                <a:t>V1</a:t>
              </a:r>
              <a:r>
                <a:rPr lang="en-US" altLang="zh-CN">
                  <a:solidFill>
                    <a:schemeClr val="accent2"/>
                  </a:solidFill>
                  <a:ea typeface="楷体_GB2312" pitchFamily="49" charset="-122"/>
                </a:rPr>
                <a:t> =|=&gt;</a:t>
              </a:r>
              <a:r>
                <a:rPr lang="en-US" altLang="zh-CN" b="1">
                  <a:solidFill>
                    <a:schemeClr val="accent2"/>
                  </a:solidFill>
                  <a:ea typeface="楷体_GB2312" pitchFamily="49" charset="-122"/>
                </a:rPr>
                <a:t>Z01</a:t>
              </a:r>
              <a:r>
                <a:rPr lang="en-US" altLang="zh-CN">
                  <a:solidFill>
                    <a:schemeClr val="accent2"/>
                  </a:solidFill>
                  <a:ea typeface="楷体_GB2312" pitchFamily="49" charset="-122"/>
                </a:rPr>
                <a:t> =|=&gt;</a:t>
              </a:r>
              <a:r>
                <a:rPr lang="en-US" altLang="zh-CN" b="1">
                  <a:solidFill>
                    <a:schemeClr val="accent2"/>
                  </a:solidFill>
                  <a:ea typeface="楷体_GB2312" pitchFamily="49" charset="-122"/>
                </a:rPr>
                <a:t>U001</a:t>
              </a:r>
              <a:r>
                <a:rPr lang="en-US" altLang="zh-CN">
                  <a:solidFill>
                    <a:schemeClr val="accent2"/>
                  </a:solidFill>
                  <a:ea typeface="楷体_GB2312" pitchFamily="49" charset="-122"/>
                </a:rPr>
                <a:t> =|=&gt; </a:t>
              </a:r>
              <a:r>
                <a:rPr lang="en-US" altLang="zh-CN" b="1">
                  <a:solidFill>
                    <a:schemeClr val="accent2"/>
                  </a:solidFill>
                  <a:ea typeface="楷体_GB2312" pitchFamily="49" charset="-122"/>
                </a:rPr>
                <a:t>1001</a:t>
              </a:r>
            </a:p>
          </p:txBody>
        </p:sp>
        <p:sp>
          <p:nvSpPr>
            <p:cNvPr id="25608" name="Freeform 43"/>
            <p:cNvSpPr>
              <a:spLocks/>
            </p:cNvSpPr>
            <p:nvPr/>
          </p:nvSpPr>
          <p:spPr bwMode="auto">
            <a:xfrm>
              <a:off x="2400" y="3312"/>
              <a:ext cx="816" cy="336"/>
            </a:xfrm>
            <a:custGeom>
              <a:avLst/>
              <a:gdLst>
                <a:gd name="T0" fmla="*/ 816 w 816"/>
                <a:gd name="T1" fmla="*/ 48 h 336"/>
                <a:gd name="T2" fmla="*/ 576 w 816"/>
                <a:gd name="T3" fmla="*/ 288 h 336"/>
                <a:gd name="T4" fmla="*/ 144 w 816"/>
                <a:gd name="T5" fmla="*/ 288 h 336"/>
                <a:gd name="T6" fmla="*/ 0 w 816"/>
                <a:gd name="T7" fmla="*/ 0 h 336"/>
                <a:gd name="T8" fmla="*/ 0 60000 65536"/>
                <a:gd name="T9" fmla="*/ 0 60000 65536"/>
                <a:gd name="T10" fmla="*/ 0 60000 65536"/>
                <a:gd name="T11" fmla="*/ 0 60000 65536"/>
                <a:gd name="T12" fmla="*/ 0 w 816"/>
                <a:gd name="T13" fmla="*/ 0 h 336"/>
                <a:gd name="T14" fmla="*/ 816 w 816"/>
                <a:gd name="T15" fmla="*/ 336 h 336"/>
              </a:gdLst>
              <a:ahLst/>
              <a:cxnLst>
                <a:cxn ang="T8">
                  <a:pos x="T0" y="T1"/>
                </a:cxn>
                <a:cxn ang="T9">
                  <a:pos x="T2" y="T3"/>
                </a:cxn>
                <a:cxn ang="T10">
                  <a:pos x="T4" y="T5"/>
                </a:cxn>
                <a:cxn ang="T11">
                  <a:pos x="T6" y="T7"/>
                </a:cxn>
              </a:cxnLst>
              <a:rect l="T12" t="T13" r="T14" b="T15"/>
              <a:pathLst>
                <a:path w="816" h="336">
                  <a:moveTo>
                    <a:pt x="816" y="48"/>
                  </a:moveTo>
                  <a:cubicBezTo>
                    <a:pt x="752" y="148"/>
                    <a:pt x="688" y="248"/>
                    <a:pt x="576" y="288"/>
                  </a:cubicBezTo>
                  <a:cubicBezTo>
                    <a:pt x="464" y="328"/>
                    <a:pt x="240" y="336"/>
                    <a:pt x="144" y="288"/>
                  </a:cubicBezTo>
                  <a:cubicBezTo>
                    <a:pt x="48" y="240"/>
                    <a:pt x="24" y="48"/>
                    <a:pt x="0" y="0"/>
                  </a:cubicBezTo>
                </a:path>
              </a:pathLst>
            </a:custGeom>
            <a:noFill/>
            <a:ln w="19050">
              <a:solidFill>
                <a:schemeClr val="tx1"/>
              </a:solidFill>
              <a:round/>
              <a:headEnd/>
              <a:tailEnd type="arrow" w="med" len="med"/>
            </a:ln>
          </p:spPr>
          <p:txBody>
            <a:bodyPr/>
            <a:lstStyle/>
            <a:p>
              <a:endParaRPr lang="zh-CN" altLang="en-US"/>
            </a:p>
          </p:txBody>
        </p:sp>
        <p:sp>
          <p:nvSpPr>
            <p:cNvPr id="25609" name="Line 44"/>
            <p:cNvSpPr>
              <a:spLocks noChangeShapeType="1"/>
            </p:cNvSpPr>
            <p:nvPr/>
          </p:nvSpPr>
          <p:spPr bwMode="auto">
            <a:xfrm>
              <a:off x="2304" y="3072"/>
              <a:ext cx="192" cy="0"/>
            </a:xfrm>
            <a:prstGeom prst="line">
              <a:avLst/>
            </a:prstGeom>
            <a:noFill/>
            <a:ln w="28575">
              <a:solidFill>
                <a:schemeClr val="tx1"/>
              </a:solidFill>
              <a:round/>
              <a:headEnd/>
              <a:tailEnd/>
            </a:ln>
          </p:spPr>
          <p:txBody>
            <a:bodyPr/>
            <a:lstStyle/>
            <a:p>
              <a:endParaRPr lang="zh-CN" altLang="en-US"/>
            </a:p>
          </p:txBody>
        </p:sp>
        <p:sp>
          <p:nvSpPr>
            <p:cNvPr id="25610" name="Freeform 45"/>
            <p:cNvSpPr>
              <a:spLocks/>
            </p:cNvSpPr>
            <p:nvPr/>
          </p:nvSpPr>
          <p:spPr bwMode="auto">
            <a:xfrm>
              <a:off x="1584" y="2736"/>
              <a:ext cx="856" cy="376"/>
            </a:xfrm>
            <a:custGeom>
              <a:avLst/>
              <a:gdLst>
                <a:gd name="T0" fmla="*/ 832 w 856"/>
                <a:gd name="T1" fmla="*/ 328 h 376"/>
                <a:gd name="T2" fmla="*/ 736 w 856"/>
                <a:gd name="T3" fmla="*/ 40 h 376"/>
                <a:gd name="T4" fmla="*/ 112 w 856"/>
                <a:gd name="T5" fmla="*/ 88 h 376"/>
                <a:gd name="T6" fmla="*/ 64 w 856"/>
                <a:gd name="T7" fmla="*/ 376 h 376"/>
                <a:gd name="T8" fmla="*/ 0 60000 65536"/>
                <a:gd name="T9" fmla="*/ 0 60000 65536"/>
                <a:gd name="T10" fmla="*/ 0 60000 65536"/>
                <a:gd name="T11" fmla="*/ 0 60000 65536"/>
                <a:gd name="T12" fmla="*/ 0 w 856"/>
                <a:gd name="T13" fmla="*/ 0 h 376"/>
                <a:gd name="T14" fmla="*/ 856 w 856"/>
                <a:gd name="T15" fmla="*/ 376 h 376"/>
              </a:gdLst>
              <a:ahLst/>
              <a:cxnLst>
                <a:cxn ang="T8">
                  <a:pos x="T0" y="T1"/>
                </a:cxn>
                <a:cxn ang="T9">
                  <a:pos x="T2" y="T3"/>
                </a:cxn>
                <a:cxn ang="T10">
                  <a:pos x="T4" y="T5"/>
                </a:cxn>
                <a:cxn ang="T11">
                  <a:pos x="T6" y="T7"/>
                </a:cxn>
              </a:cxnLst>
              <a:rect l="T12" t="T13" r="T14" b="T15"/>
              <a:pathLst>
                <a:path w="856" h="376">
                  <a:moveTo>
                    <a:pt x="832" y="328"/>
                  </a:moveTo>
                  <a:cubicBezTo>
                    <a:pt x="844" y="204"/>
                    <a:pt x="856" y="80"/>
                    <a:pt x="736" y="40"/>
                  </a:cubicBezTo>
                  <a:cubicBezTo>
                    <a:pt x="616" y="0"/>
                    <a:pt x="224" y="32"/>
                    <a:pt x="112" y="88"/>
                  </a:cubicBezTo>
                  <a:cubicBezTo>
                    <a:pt x="0" y="144"/>
                    <a:pt x="72" y="328"/>
                    <a:pt x="64" y="376"/>
                  </a:cubicBezTo>
                </a:path>
              </a:pathLst>
            </a:custGeom>
            <a:noFill/>
            <a:ln w="12700">
              <a:solidFill>
                <a:schemeClr val="tx1"/>
              </a:solidFill>
              <a:round/>
              <a:headEnd/>
              <a:tailEnd type="arrow" w="med" len="med"/>
            </a:ln>
          </p:spPr>
          <p:txBody>
            <a:bodyPr/>
            <a:lstStyle/>
            <a:p>
              <a:endParaRPr lang="zh-CN" altLang="en-US"/>
            </a:p>
          </p:txBody>
        </p:sp>
        <p:sp>
          <p:nvSpPr>
            <p:cNvPr id="25611" name="Line 46"/>
            <p:cNvSpPr>
              <a:spLocks noChangeShapeType="1"/>
            </p:cNvSpPr>
            <p:nvPr/>
          </p:nvSpPr>
          <p:spPr bwMode="auto">
            <a:xfrm>
              <a:off x="1584" y="3360"/>
              <a:ext cx="192" cy="0"/>
            </a:xfrm>
            <a:prstGeom prst="line">
              <a:avLst/>
            </a:prstGeom>
            <a:noFill/>
            <a:ln w="28575">
              <a:solidFill>
                <a:schemeClr val="tx1"/>
              </a:solidFill>
              <a:round/>
              <a:headEnd/>
              <a:tailEnd/>
            </a:ln>
          </p:spPr>
          <p:txBody>
            <a:bodyPr/>
            <a:lstStyle/>
            <a:p>
              <a:endParaRPr lang="zh-CN" altLang="en-US"/>
            </a:p>
          </p:txBody>
        </p:sp>
        <p:sp>
          <p:nvSpPr>
            <p:cNvPr id="25612" name="Freeform 47"/>
            <p:cNvSpPr>
              <a:spLocks/>
            </p:cNvSpPr>
            <p:nvPr/>
          </p:nvSpPr>
          <p:spPr bwMode="auto">
            <a:xfrm>
              <a:off x="1008" y="3312"/>
              <a:ext cx="672" cy="224"/>
            </a:xfrm>
            <a:custGeom>
              <a:avLst/>
              <a:gdLst>
                <a:gd name="T0" fmla="*/ 672 w 672"/>
                <a:gd name="T1" fmla="*/ 48 h 224"/>
                <a:gd name="T2" fmla="*/ 480 w 672"/>
                <a:gd name="T3" fmla="*/ 192 h 224"/>
                <a:gd name="T4" fmla="*/ 96 w 672"/>
                <a:gd name="T5" fmla="*/ 192 h 224"/>
                <a:gd name="T6" fmla="*/ 0 w 672"/>
                <a:gd name="T7" fmla="*/ 0 h 224"/>
                <a:gd name="T8" fmla="*/ 0 60000 65536"/>
                <a:gd name="T9" fmla="*/ 0 60000 65536"/>
                <a:gd name="T10" fmla="*/ 0 60000 65536"/>
                <a:gd name="T11" fmla="*/ 0 60000 65536"/>
                <a:gd name="T12" fmla="*/ 0 w 672"/>
                <a:gd name="T13" fmla="*/ 0 h 224"/>
                <a:gd name="T14" fmla="*/ 672 w 672"/>
                <a:gd name="T15" fmla="*/ 224 h 224"/>
              </a:gdLst>
              <a:ahLst/>
              <a:cxnLst>
                <a:cxn ang="T8">
                  <a:pos x="T0" y="T1"/>
                </a:cxn>
                <a:cxn ang="T9">
                  <a:pos x="T2" y="T3"/>
                </a:cxn>
                <a:cxn ang="T10">
                  <a:pos x="T4" y="T5"/>
                </a:cxn>
                <a:cxn ang="T11">
                  <a:pos x="T6" y="T7"/>
                </a:cxn>
              </a:cxnLst>
              <a:rect l="T12" t="T13" r="T14" b="T15"/>
              <a:pathLst>
                <a:path w="672" h="224">
                  <a:moveTo>
                    <a:pt x="672" y="48"/>
                  </a:moveTo>
                  <a:cubicBezTo>
                    <a:pt x="624" y="108"/>
                    <a:pt x="576" y="168"/>
                    <a:pt x="480" y="192"/>
                  </a:cubicBezTo>
                  <a:cubicBezTo>
                    <a:pt x="384" y="216"/>
                    <a:pt x="176" y="224"/>
                    <a:pt x="96" y="192"/>
                  </a:cubicBezTo>
                  <a:cubicBezTo>
                    <a:pt x="16" y="160"/>
                    <a:pt x="16" y="32"/>
                    <a:pt x="0" y="0"/>
                  </a:cubicBezTo>
                </a:path>
              </a:pathLst>
            </a:custGeom>
            <a:noFill/>
            <a:ln w="19050">
              <a:solidFill>
                <a:schemeClr val="tx1"/>
              </a:solidFill>
              <a:round/>
              <a:headEnd/>
              <a:tailEnd type="arrow" w="med" len="med"/>
            </a:ln>
          </p:spPr>
          <p:txBody>
            <a:bodyPr/>
            <a:lstStyle/>
            <a:p>
              <a:endParaRPr lang="zh-CN" altLang="en-US"/>
            </a:p>
          </p:txBody>
        </p:sp>
        <p:sp>
          <p:nvSpPr>
            <p:cNvPr id="25613" name="Line 48"/>
            <p:cNvSpPr>
              <a:spLocks noChangeShapeType="1"/>
            </p:cNvSpPr>
            <p:nvPr/>
          </p:nvSpPr>
          <p:spPr bwMode="auto">
            <a:xfrm>
              <a:off x="960" y="3072"/>
              <a:ext cx="192" cy="0"/>
            </a:xfrm>
            <a:prstGeom prst="line">
              <a:avLst/>
            </a:prstGeom>
            <a:noFill/>
            <a:ln w="28575">
              <a:solidFill>
                <a:schemeClr val="tx1"/>
              </a:solidFill>
              <a:round/>
              <a:headEnd/>
              <a:tailEnd/>
            </a:ln>
          </p:spPr>
          <p:txBody>
            <a:bodyPr/>
            <a:lstStyle/>
            <a:p>
              <a:endParaRPr lang="zh-CN" altLang="en-US"/>
            </a:p>
          </p:txBody>
        </p:sp>
        <p:sp>
          <p:nvSpPr>
            <p:cNvPr id="25614" name="Freeform 49"/>
            <p:cNvSpPr>
              <a:spLocks/>
            </p:cNvSpPr>
            <p:nvPr/>
          </p:nvSpPr>
          <p:spPr bwMode="auto">
            <a:xfrm>
              <a:off x="432" y="2688"/>
              <a:ext cx="624" cy="384"/>
            </a:xfrm>
            <a:custGeom>
              <a:avLst/>
              <a:gdLst>
                <a:gd name="T0" fmla="*/ 624 w 624"/>
                <a:gd name="T1" fmla="*/ 384 h 384"/>
                <a:gd name="T2" fmla="*/ 480 w 624"/>
                <a:gd name="T3" fmla="*/ 96 h 384"/>
                <a:gd name="T4" fmla="*/ 192 w 624"/>
                <a:gd name="T5" fmla="*/ 48 h 384"/>
                <a:gd name="T6" fmla="*/ 0 w 624"/>
                <a:gd name="T7" fmla="*/ 384 h 384"/>
                <a:gd name="T8" fmla="*/ 0 60000 65536"/>
                <a:gd name="T9" fmla="*/ 0 60000 65536"/>
                <a:gd name="T10" fmla="*/ 0 60000 65536"/>
                <a:gd name="T11" fmla="*/ 0 60000 65536"/>
                <a:gd name="T12" fmla="*/ 0 w 624"/>
                <a:gd name="T13" fmla="*/ 0 h 384"/>
                <a:gd name="T14" fmla="*/ 624 w 624"/>
                <a:gd name="T15" fmla="*/ 384 h 384"/>
              </a:gdLst>
              <a:ahLst/>
              <a:cxnLst>
                <a:cxn ang="T8">
                  <a:pos x="T0" y="T1"/>
                </a:cxn>
                <a:cxn ang="T9">
                  <a:pos x="T2" y="T3"/>
                </a:cxn>
                <a:cxn ang="T10">
                  <a:pos x="T4" y="T5"/>
                </a:cxn>
                <a:cxn ang="T11">
                  <a:pos x="T6" y="T7"/>
                </a:cxn>
              </a:cxnLst>
              <a:rect l="T12" t="T13" r="T14" b="T15"/>
              <a:pathLst>
                <a:path w="624" h="384">
                  <a:moveTo>
                    <a:pt x="624" y="384"/>
                  </a:moveTo>
                  <a:cubicBezTo>
                    <a:pt x="588" y="268"/>
                    <a:pt x="552" y="152"/>
                    <a:pt x="480" y="96"/>
                  </a:cubicBezTo>
                  <a:cubicBezTo>
                    <a:pt x="408" y="40"/>
                    <a:pt x="272" y="0"/>
                    <a:pt x="192" y="48"/>
                  </a:cubicBezTo>
                  <a:cubicBezTo>
                    <a:pt x="112" y="96"/>
                    <a:pt x="32" y="328"/>
                    <a:pt x="0" y="384"/>
                  </a:cubicBezTo>
                </a:path>
              </a:pathLst>
            </a:custGeom>
            <a:noFill/>
            <a:ln w="19050">
              <a:solidFill>
                <a:schemeClr val="tx1"/>
              </a:solidFill>
              <a:round/>
              <a:headEnd/>
              <a:tailEnd type="arrow" w="med" len="med"/>
            </a:ln>
          </p:spPr>
          <p:txBody>
            <a:bodyPr/>
            <a:lstStyle/>
            <a:p>
              <a:endParaRPr lang="zh-CN" altLang="en-US"/>
            </a:p>
          </p:txBody>
        </p:sp>
        <p:sp>
          <p:nvSpPr>
            <p:cNvPr id="25615" name="Line 50"/>
            <p:cNvSpPr>
              <a:spLocks noChangeShapeType="1"/>
            </p:cNvSpPr>
            <p:nvPr/>
          </p:nvSpPr>
          <p:spPr bwMode="auto">
            <a:xfrm>
              <a:off x="3168" y="3312"/>
              <a:ext cx="96" cy="0"/>
            </a:xfrm>
            <a:prstGeom prst="line">
              <a:avLst/>
            </a:prstGeom>
            <a:noFill/>
            <a:ln w="28575">
              <a:solidFill>
                <a:schemeClr val="tx1"/>
              </a:solidFill>
              <a:round/>
              <a:headEnd/>
              <a:tailEnd/>
            </a:ln>
          </p:spPr>
          <p:txBody>
            <a:bodyPr/>
            <a:lstStyle/>
            <a:p>
              <a:endParaRPr lang="zh-CN" altLang="en-US"/>
            </a:p>
          </p:txBody>
        </p:sp>
      </p:grpSp>
    </p:spTree>
    <p:extLst>
      <p:ext uri="{BB962C8B-B14F-4D97-AF65-F5344CB8AC3E}">
        <p14:creationId xmlns:p14="http://schemas.microsoft.com/office/powerpoint/2010/main" val="367254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up)">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07">
                                            <p:txEl>
                                              <p:pRg st="1" end="1"/>
                                            </p:txEl>
                                          </p:spTgt>
                                        </p:tgtEl>
                                        <p:attrNameLst>
                                          <p:attrName>style.visibility</p:attrName>
                                        </p:attrNameLst>
                                      </p:cBhvr>
                                      <p:to>
                                        <p:strVal val="visible"/>
                                      </p:to>
                                    </p:set>
                                    <p:animEffect transition="in" filter="wipe(up)">
                                      <p:cBhvr>
                                        <p:cTn id="18" dur="500"/>
                                        <p:tgtEl>
                                          <p:spTgt spid="2150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AutoShape 1031">
            <a:extLst>
              <a:ext uri="{FF2B5EF4-FFF2-40B4-BE49-F238E27FC236}">
                <a16:creationId xmlns:a16="http://schemas.microsoft.com/office/drawing/2014/main" id="{B5EDA5F3-925F-4C85-A426-D0A4B20E1DFC}"/>
              </a:ext>
            </a:extLst>
          </p:cNvPr>
          <p:cNvSpPr>
            <a:spLocks noChangeArrowheads="1"/>
          </p:cNvSpPr>
          <p:nvPr/>
        </p:nvSpPr>
        <p:spPr bwMode="auto">
          <a:xfrm>
            <a:off x="345343" y="1751626"/>
            <a:ext cx="8453313" cy="690563"/>
          </a:xfrm>
          <a:prstGeom prst="roundRect">
            <a:avLst>
              <a:gd name="adj" fmla="val 15074"/>
            </a:avLst>
          </a:prstGeom>
          <a:gradFill rotWithShape="0">
            <a:gsLst>
              <a:gs pos="0">
                <a:srgbClr val="CCECFF"/>
              </a:gs>
              <a:gs pos="100000">
                <a:srgbClr val="C9E8F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0"/>
              </a:spcBef>
              <a:buFontTx/>
              <a:buNone/>
            </a:pPr>
            <a:r>
              <a:rPr lang="zh-CN" altLang="en-US" sz="2800" b="1" dirty="0">
                <a:latin typeface="楷体_GB2312" panose="02010609030101010101" pitchFamily="49" charset="-122"/>
                <a:ea typeface="楷体_GB2312" panose="02010609030101010101" pitchFamily="49" charset="-122"/>
              </a:rPr>
              <a:t>因此：给定左线性文法，我们可以得到状态图</a:t>
            </a:r>
          </a:p>
        </p:txBody>
      </p:sp>
      <p:sp>
        <p:nvSpPr>
          <p:cNvPr id="55303" name="Text Box 1034">
            <a:extLst>
              <a:ext uri="{FF2B5EF4-FFF2-40B4-BE49-F238E27FC236}">
                <a16:creationId xmlns:a16="http://schemas.microsoft.com/office/drawing/2014/main" id="{D94AEA59-FF19-4217-810C-50BD17F62F51}"/>
              </a:ext>
            </a:extLst>
          </p:cNvPr>
          <p:cNvSpPr txBox="1">
            <a:spLocks noChangeArrowheads="1"/>
          </p:cNvSpPr>
          <p:nvPr/>
        </p:nvSpPr>
        <p:spPr bwMode="auto">
          <a:xfrm>
            <a:off x="684946" y="536109"/>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ctr" eaLnBrk="1" hangingPunct="1">
              <a:spcBef>
                <a:spcPct val="50000"/>
              </a:spcBef>
              <a:buFontTx/>
              <a:buNone/>
            </a:pPr>
            <a:r>
              <a:rPr lang="zh-CN" altLang="en-US" sz="2800" b="1" dirty="0">
                <a:solidFill>
                  <a:srgbClr val="6600FF"/>
                </a:solidFill>
                <a:ea typeface="楷体_GB2312" panose="02010609030101010101" pitchFamily="49" charset="-122"/>
              </a:rPr>
              <a:t>词法分析</a:t>
            </a:r>
            <a:endParaRPr lang="zh-CN" altLang="en-US" sz="2800" dirty="0">
              <a:solidFill>
                <a:srgbClr val="6600FF"/>
              </a:solidFill>
              <a:ea typeface="黑体" panose="02010609060101010101" pitchFamily="49" charset="-122"/>
            </a:endParaRPr>
          </a:p>
        </p:txBody>
      </p:sp>
      <p:sp>
        <p:nvSpPr>
          <p:cNvPr id="55304" name="Line 1035">
            <a:extLst>
              <a:ext uri="{FF2B5EF4-FFF2-40B4-BE49-F238E27FC236}">
                <a16:creationId xmlns:a16="http://schemas.microsoft.com/office/drawing/2014/main" id="{82C84B32-80CD-4173-8A66-DE47A4499ADB}"/>
              </a:ext>
            </a:extLst>
          </p:cNvPr>
          <p:cNvSpPr>
            <a:spLocks noChangeShapeType="1"/>
          </p:cNvSpPr>
          <p:nvPr/>
        </p:nvSpPr>
        <p:spPr bwMode="auto">
          <a:xfrm>
            <a:off x="0" y="1101725"/>
            <a:ext cx="9144000" cy="12700"/>
          </a:xfrm>
          <a:prstGeom prst="line">
            <a:avLst/>
          </a:prstGeom>
          <a:noFill/>
          <a:ln w="19050">
            <a:solidFill>
              <a:srgbClr val="0037E8"/>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Text Box 1027">
            <a:extLst>
              <a:ext uri="{FF2B5EF4-FFF2-40B4-BE49-F238E27FC236}">
                <a16:creationId xmlns:a16="http://schemas.microsoft.com/office/drawing/2014/main" id="{A046485C-BC8C-4708-9D87-AEE207649649}"/>
              </a:ext>
            </a:extLst>
          </p:cNvPr>
          <p:cNvSpPr txBox="1">
            <a:spLocks noChangeArrowheads="1"/>
          </p:cNvSpPr>
          <p:nvPr/>
        </p:nvSpPr>
        <p:spPr bwMode="auto">
          <a:xfrm>
            <a:off x="755576" y="3079390"/>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G(Z):   	Z::-&gt;’c’A</a:t>
            </a:r>
          </a:p>
        </p:txBody>
      </p:sp>
      <p:sp>
        <p:nvSpPr>
          <p:cNvPr id="6" name="Text Box 1027">
            <a:extLst>
              <a:ext uri="{FF2B5EF4-FFF2-40B4-BE49-F238E27FC236}">
                <a16:creationId xmlns:a16="http://schemas.microsoft.com/office/drawing/2014/main" id="{086ECED8-5CD9-4D17-8E22-F7E96C7D4547}"/>
              </a:ext>
            </a:extLst>
          </p:cNvPr>
          <p:cNvSpPr txBox="1">
            <a:spLocks noChangeArrowheads="1"/>
          </p:cNvSpPr>
          <p:nvPr/>
        </p:nvSpPr>
        <p:spPr bwMode="auto">
          <a:xfrm>
            <a:off x="743986" y="3470207"/>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A::-&gt;’o’B</a:t>
            </a:r>
          </a:p>
        </p:txBody>
      </p:sp>
      <p:sp>
        <p:nvSpPr>
          <p:cNvPr id="7" name="Text Box 1027">
            <a:extLst>
              <a:ext uri="{FF2B5EF4-FFF2-40B4-BE49-F238E27FC236}">
                <a16:creationId xmlns:a16="http://schemas.microsoft.com/office/drawing/2014/main" id="{707AA0A8-782F-4107-BA82-8901FFB99484}"/>
              </a:ext>
            </a:extLst>
          </p:cNvPr>
          <p:cNvSpPr txBox="1">
            <a:spLocks noChangeArrowheads="1"/>
          </p:cNvSpPr>
          <p:nvPr/>
        </p:nvSpPr>
        <p:spPr bwMode="auto">
          <a:xfrm>
            <a:off x="743986" y="387351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B::-&gt;’n’C</a:t>
            </a:r>
          </a:p>
        </p:txBody>
      </p:sp>
      <p:sp>
        <p:nvSpPr>
          <p:cNvPr id="8" name="Text Box 1027">
            <a:extLst>
              <a:ext uri="{FF2B5EF4-FFF2-40B4-BE49-F238E27FC236}">
                <a16:creationId xmlns:a16="http://schemas.microsoft.com/office/drawing/2014/main" id="{00E5ECDE-7341-4523-A7D2-7CE50EE45534}"/>
              </a:ext>
            </a:extLst>
          </p:cNvPr>
          <p:cNvSpPr txBox="1">
            <a:spLocks noChangeArrowheads="1"/>
          </p:cNvSpPr>
          <p:nvPr/>
        </p:nvSpPr>
        <p:spPr bwMode="auto">
          <a:xfrm>
            <a:off x="743986" y="4307882"/>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C::-&gt;’s’D</a:t>
            </a:r>
          </a:p>
        </p:txBody>
      </p:sp>
      <p:sp>
        <p:nvSpPr>
          <p:cNvPr id="9" name="Text Box 1027">
            <a:extLst>
              <a:ext uri="{FF2B5EF4-FFF2-40B4-BE49-F238E27FC236}">
                <a16:creationId xmlns:a16="http://schemas.microsoft.com/office/drawing/2014/main" id="{4981CF77-41D7-4225-943A-C726A9768003}"/>
              </a:ext>
            </a:extLst>
          </p:cNvPr>
          <p:cNvSpPr txBox="1">
            <a:spLocks noChangeArrowheads="1"/>
          </p:cNvSpPr>
          <p:nvPr/>
        </p:nvSpPr>
        <p:spPr bwMode="auto">
          <a:xfrm>
            <a:off x="743986" y="4665600"/>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D::-&gt;’t’</a:t>
            </a:r>
            <a:endParaRPr lang="zh-CN" altLang="en-US" sz="2000" dirty="0"/>
          </a:p>
        </p:txBody>
      </p:sp>
      <p:sp>
        <p:nvSpPr>
          <p:cNvPr id="2" name="箭头: 右 1">
            <a:extLst>
              <a:ext uri="{FF2B5EF4-FFF2-40B4-BE49-F238E27FC236}">
                <a16:creationId xmlns:a16="http://schemas.microsoft.com/office/drawing/2014/main" id="{CFE0FB00-353E-4D77-9469-3B1ACBF945CA}"/>
              </a:ext>
            </a:extLst>
          </p:cNvPr>
          <p:cNvSpPr/>
          <p:nvPr/>
        </p:nvSpPr>
        <p:spPr bwMode="auto">
          <a:xfrm>
            <a:off x="3707904" y="3839252"/>
            <a:ext cx="864096" cy="3098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1" name="Text Box 1027">
            <a:extLst>
              <a:ext uri="{FF2B5EF4-FFF2-40B4-BE49-F238E27FC236}">
                <a16:creationId xmlns:a16="http://schemas.microsoft.com/office/drawing/2014/main" id="{DE827A6D-2C13-4090-B993-17E5B6E217D3}"/>
              </a:ext>
            </a:extLst>
          </p:cNvPr>
          <p:cNvSpPr txBox="1">
            <a:spLocks noChangeArrowheads="1"/>
          </p:cNvSpPr>
          <p:nvPr/>
        </p:nvSpPr>
        <p:spPr bwMode="auto">
          <a:xfrm>
            <a:off x="5148064" y="3070097"/>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G(Z):   	Z::-&gt;A’t’</a:t>
            </a:r>
          </a:p>
        </p:txBody>
      </p:sp>
      <p:sp>
        <p:nvSpPr>
          <p:cNvPr id="12" name="Text Box 1027">
            <a:extLst>
              <a:ext uri="{FF2B5EF4-FFF2-40B4-BE49-F238E27FC236}">
                <a16:creationId xmlns:a16="http://schemas.microsoft.com/office/drawing/2014/main" id="{3467563F-F48F-421C-8C3E-4113A326317E}"/>
              </a:ext>
            </a:extLst>
          </p:cNvPr>
          <p:cNvSpPr txBox="1">
            <a:spLocks noChangeArrowheads="1"/>
          </p:cNvSpPr>
          <p:nvPr/>
        </p:nvSpPr>
        <p:spPr bwMode="auto">
          <a:xfrm>
            <a:off x="5136474" y="3460914"/>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A::-&gt;B’s’</a:t>
            </a:r>
          </a:p>
        </p:txBody>
      </p:sp>
      <p:sp>
        <p:nvSpPr>
          <p:cNvPr id="13" name="Text Box 1027">
            <a:extLst>
              <a:ext uri="{FF2B5EF4-FFF2-40B4-BE49-F238E27FC236}">
                <a16:creationId xmlns:a16="http://schemas.microsoft.com/office/drawing/2014/main" id="{610620AD-4539-402A-B7F7-A0A133E8018B}"/>
              </a:ext>
            </a:extLst>
          </p:cNvPr>
          <p:cNvSpPr txBox="1">
            <a:spLocks noChangeArrowheads="1"/>
          </p:cNvSpPr>
          <p:nvPr/>
        </p:nvSpPr>
        <p:spPr bwMode="auto">
          <a:xfrm>
            <a:off x="5136474" y="3864219"/>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B::-&gt;C’n’</a:t>
            </a:r>
          </a:p>
        </p:txBody>
      </p:sp>
      <p:sp>
        <p:nvSpPr>
          <p:cNvPr id="14" name="Text Box 1027">
            <a:extLst>
              <a:ext uri="{FF2B5EF4-FFF2-40B4-BE49-F238E27FC236}">
                <a16:creationId xmlns:a16="http://schemas.microsoft.com/office/drawing/2014/main" id="{3A37B2A5-D123-46E6-88E5-50CCF73E0B6D}"/>
              </a:ext>
            </a:extLst>
          </p:cNvPr>
          <p:cNvSpPr txBox="1">
            <a:spLocks noChangeArrowheads="1"/>
          </p:cNvSpPr>
          <p:nvPr/>
        </p:nvSpPr>
        <p:spPr bwMode="auto">
          <a:xfrm>
            <a:off x="5136474" y="4298589"/>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C::-&gt;D</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o</a:t>
            </a:r>
            <a:r>
              <a:rPr lang="zh-CN" altLang="en-US" sz="2000" dirty="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
        <p:nvSpPr>
          <p:cNvPr id="15" name="Text Box 1027">
            <a:extLst>
              <a:ext uri="{FF2B5EF4-FFF2-40B4-BE49-F238E27FC236}">
                <a16:creationId xmlns:a16="http://schemas.microsoft.com/office/drawing/2014/main" id="{A52F1BAF-4B1C-4E57-AAE0-00CE994FF51C}"/>
              </a:ext>
            </a:extLst>
          </p:cNvPr>
          <p:cNvSpPr txBox="1">
            <a:spLocks noChangeArrowheads="1"/>
          </p:cNvSpPr>
          <p:nvPr/>
        </p:nvSpPr>
        <p:spPr bwMode="auto">
          <a:xfrm>
            <a:off x="5136474" y="4656307"/>
            <a:ext cx="3528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2000" dirty="0">
                <a:latin typeface="等线" panose="02010600030101010101" pitchFamily="2" charset="-122"/>
                <a:ea typeface="等线" panose="02010600030101010101" pitchFamily="2" charset="-122"/>
              </a:rPr>
              <a:t>	D::-&gt;’c’</a:t>
            </a:r>
            <a:endParaRPr lang="zh-CN" altLang="en-US" sz="2000" dirty="0"/>
          </a:p>
        </p:txBody>
      </p:sp>
      <p:sp>
        <p:nvSpPr>
          <p:cNvPr id="16" name="Text Box 1027">
            <a:extLst>
              <a:ext uri="{FF2B5EF4-FFF2-40B4-BE49-F238E27FC236}">
                <a16:creationId xmlns:a16="http://schemas.microsoft.com/office/drawing/2014/main" id="{9DC6B6F8-2B4C-4618-8872-E770F4EB7550}"/>
              </a:ext>
            </a:extLst>
          </p:cNvPr>
          <p:cNvSpPr txBox="1">
            <a:spLocks noChangeArrowheads="1"/>
          </p:cNvSpPr>
          <p:nvPr/>
        </p:nvSpPr>
        <p:spPr bwMode="auto">
          <a:xfrm>
            <a:off x="0" y="2518267"/>
            <a:ext cx="9144000" cy="400110"/>
          </a:xfrm>
          <a:prstGeom prst="rect">
            <a:avLst/>
          </a:prstGeom>
          <a:solidFill>
            <a:schemeClr val="accent5">
              <a:lumMod val="60000"/>
              <a:lumOff val="40000"/>
            </a:schemeClr>
          </a:solidFill>
          <a:ln>
            <a:noFill/>
          </a:ln>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zh-CN" altLang="en-US" sz="2000" dirty="0">
                <a:latin typeface="等线" panose="02010600030101010101" pitchFamily="2" charset="-122"/>
                <a:ea typeface="等线" panose="02010600030101010101" pitchFamily="2" charset="-122"/>
              </a:rPr>
              <a:t>左右线性文法等价：从左（右）线性文法，可以构造等价的右（左）线性文法</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98074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图片 2">
            <a:extLst>
              <a:ext uri="{FF2B5EF4-FFF2-40B4-BE49-F238E27FC236}">
                <a16:creationId xmlns:a16="http://schemas.microsoft.com/office/drawing/2014/main" id="{4EE6F105-F686-46E6-9C67-C556F155B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 y="704292"/>
            <a:ext cx="2487613"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81">
            <a:extLst>
              <a:ext uri="{FF2B5EF4-FFF2-40B4-BE49-F238E27FC236}">
                <a16:creationId xmlns:a16="http://schemas.microsoft.com/office/drawing/2014/main" id="{2C529C94-468F-440E-89CB-7F31B5B9D693}"/>
              </a:ext>
            </a:extLst>
          </p:cNvPr>
          <p:cNvSpPr txBox="1">
            <a:spLocks noChangeArrowheads="1"/>
          </p:cNvSpPr>
          <p:nvPr/>
        </p:nvSpPr>
        <p:spPr bwMode="auto">
          <a:xfrm>
            <a:off x="15875" y="5927725"/>
            <a:ext cx="3584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defRPr/>
            </a:pPr>
            <a:r>
              <a:rPr lang="en-US" altLang="zh-CN" sz="1400" dirty="0">
                <a:solidFill>
                  <a:schemeClr val="tx1">
                    <a:lumMod val="50000"/>
                    <a:lumOff val="50000"/>
                  </a:schemeClr>
                </a:solidFill>
                <a:ea typeface="楷体_GB2312" pitchFamily="49" charset="-122"/>
              </a:rPr>
              <a:t>Source: Stanford CS143 (2012)</a:t>
            </a:r>
            <a:endParaRPr lang="zh-CN" altLang="en-US" sz="1400" dirty="0">
              <a:solidFill>
                <a:schemeClr val="tx1">
                  <a:lumMod val="50000"/>
                  <a:lumOff val="50000"/>
                </a:schemeClr>
              </a:solidFill>
              <a:ea typeface="楷体_GB2312" pitchFamily="49" charset="-122"/>
            </a:endParaRPr>
          </a:p>
        </p:txBody>
      </p:sp>
      <p:graphicFrame>
        <p:nvGraphicFramePr>
          <p:cNvPr id="3" name="表格 4">
            <a:extLst>
              <a:ext uri="{FF2B5EF4-FFF2-40B4-BE49-F238E27FC236}">
                <a16:creationId xmlns:a16="http://schemas.microsoft.com/office/drawing/2014/main" id="{DB42CB53-B2C2-4D30-9726-8C702C298147}"/>
              </a:ext>
            </a:extLst>
          </p:cNvPr>
          <p:cNvGraphicFramePr>
            <a:graphicFrameLocks noGrp="1"/>
          </p:cNvGraphicFramePr>
          <p:nvPr/>
        </p:nvGraphicFramePr>
        <p:xfrm>
          <a:off x="2843808" y="777566"/>
          <a:ext cx="6048672" cy="1112520"/>
        </p:xfrm>
        <a:graphic>
          <a:graphicData uri="http://schemas.openxmlformats.org/drawingml/2006/table">
            <a:tbl>
              <a:tblPr firstRow="1" bandRow="1">
                <a:tableStyleId>{2D5ABB26-0587-4C30-8999-92F81FD0307C}</a:tableStyleId>
              </a:tblPr>
              <a:tblGrid>
                <a:gridCol w="432048">
                  <a:extLst>
                    <a:ext uri="{9D8B030D-6E8A-4147-A177-3AD203B41FA5}">
                      <a16:colId xmlns:a16="http://schemas.microsoft.com/office/drawing/2014/main" val="930118080"/>
                    </a:ext>
                  </a:extLst>
                </a:gridCol>
                <a:gridCol w="432048">
                  <a:extLst>
                    <a:ext uri="{9D8B030D-6E8A-4147-A177-3AD203B41FA5}">
                      <a16:colId xmlns:a16="http://schemas.microsoft.com/office/drawing/2014/main" val="2046971309"/>
                    </a:ext>
                  </a:extLst>
                </a:gridCol>
                <a:gridCol w="432048">
                  <a:extLst>
                    <a:ext uri="{9D8B030D-6E8A-4147-A177-3AD203B41FA5}">
                      <a16:colId xmlns:a16="http://schemas.microsoft.com/office/drawing/2014/main" val="4149799271"/>
                    </a:ext>
                  </a:extLst>
                </a:gridCol>
                <a:gridCol w="432048">
                  <a:extLst>
                    <a:ext uri="{9D8B030D-6E8A-4147-A177-3AD203B41FA5}">
                      <a16:colId xmlns:a16="http://schemas.microsoft.com/office/drawing/2014/main" val="1508319444"/>
                    </a:ext>
                  </a:extLst>
                </a:gridCol>
                <a:gridCol w="432048">
                  <a:extLst>
                    <a:ext uri="{9D8B030D-6E8A-4147-A177-3AD203B41FA5}">
                      <a16:colId xmlns:a16="http://schemas.microsoft.com/office/drawing/2014/main" val="1351845069"/>
                    </a:ext>
                  </a:extLst>
                </a:gridCol>
                <a:gridCol w="432048">
                  <a:extLst>
                    <a:ext uri="{9D8B030D-6E8A-4147-A177-3AD203B41FA5}">
                      <a16:colId xmlns:a16="http://schemas.microsoft.com/office/drawing/2014/main" val="3145175117"/>
                    </a:ext>
                  </a:extLst>
                </a:gridCol>
                <a:gridCol w="432048">
                  <a:extLst>
                    <a:ext uri="{9D8B030D-6E8A-4147-A177-3AD203B41FA5}">
                      <a16:colId xmlns:a16="http://schemas.microsoft.com/office/drawing/2014/main" val="2827920709"/>
                    </a:ext>
                  </a:extLst>
                </a:gridCol>
                <a:gridCol w="432048">
                  <a:extLst>
                    <a:ext uri="{9D8B030D-6E8A-4147-A177-3AD203B41FA5}">
                      <a16:colId xmlns:a16="http://schemas.microsoft.com/office/drawing/2014/main" val="3461829691"/>
                    </a:ext>
                  </a:extLst>
                </a:gridCol>
                <a:gridCol w="432048">
                  <a:extLst>
                    <a:ext uri="{9D8B030D-6E8A-4147-A177-3AD203B41FA5}">
                      <a16:colId xmlns:a16="http://schemas.microsoft.com/office/drawing/2014/main" val="3672560488"/>
                    </a:ext>
                  </a:extLst>
                </a:gridCol>
                <a:gridCol w="432048">
                  <a:extLst>
                    <a:ext uri="{9D8B030D-6E8A-4147-A177-3AD203B41FA5}">
                      <a16:colId xmlns:a16="http://schemas.microsoft.com/office/drawing/2014/main" val="3463456072"/>
                    </a:ext>
                  </a:extLst>
                </a:gridCol>
                <a:gridCol w="432048">
                  <a:extLst>
                    <a:ext uri="{9D8B030D-6E8A-4147-A177-3AD203B41FA5}">
                      <a16:colId xmlns:a16="http://schemas.microsoft.com/office/drawing/2014/main" val="4273450743"/>
                    </a:ext>
                  </a:extLst>
                </a:gridCol>
                <a:gridCol w="432048">
                  <a:extLst>
                    <a:ext uri="{9D8B030D-6E8A-4147-A177-3AD203B41FA5}">
                      <a16:colId xmlns:a16="http://schemas.microsoft.com/office/drawing/2014/main" val="2266541229"/>
                    </a:ext>
                  </a:extLst>
                </a:gridCol>
                <a:gridCol w="432048">
                  <a:extLst>
                    <a:ext uri="{9D8B030D-6E8A-4147-A177-3AD203B41FA5}">
                      <a16:colId xmlns:a16="http://schemas.microsoft.com/office/drawing/2014/main" val="3337864819"/>
                    </a:ext>
                  </a:extLst>
                </a:gridCol>
                <a:gridCol w="432048">
                  <a:extLst>
                    <a:ext uri="{9D8B030D-6E8A-4147-A177-3AD203B41FA5}">
                      <a16:colId xmlns:a16="http://schemas.microsoft.com/office/drawing/2014/main" val="2481383299"/>
                    </a:ext>
                  </a:extLst>
                </a:gridCol>
              </a:tblGrid>
              <a:tr h="370840">
                <a:tc>
                  <a:txBody>
                    <a:bodyPr/>
                    <a:lstStyle/>
                    <a:p>
                      <a:pPr algn="ctr"/>
                      <a:r>
                        <a:rPr lang="en-US" altLang="zh-CN" dirty="0">
                          <a:latin typeface="Consolas" panose="020B0609020204030204" pitchFamily="49" charset="0"/>
                        </a:rPr>
                        <a:t>w</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a:latin typeface="Consolas" panose="020B0609020204030204" pitchFamily="49" charset="0"/>
                        </a:rPr>
                        <a:t>h</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err="1">
                          <a:latin typeface="Consolas" panose="020B0609020204030204" pitchFamily="49" charset="0"/>
                        </a:rPr>
                        <a:t>i</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a:latin typeface="Consolas" panose="020B0609020204030204" pitchFamily="49" charset="0"/>
                        </a:rPr>
                        <a:t>l</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a:latin typeface="Consolas" panose="020B0609020204030204" pitchFamily="49" charset="0"/>
                        </a:rPr>
                        <a:t>e</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a:latin typeface="Consolas" panose="020B0609020204030204" pitchFamily="49" charset="0"/>
                        </a:rPr>
                        <a:t>y</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&lt;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a:latin typeface="Consolas" panose="020B0609020204030204" pitchFamily="49" charset="0"/>
                        </a:rPr>
                        <a:t>z</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600" dirty="0">
                          <a:latin typeface="Consolas" panose="020B0609020204030204" pitchFamily="49" charset="0"/>
                        </a:rPr>
                        <a:t>\n</a:t>
                      </a:r>
                      <a:endParaRPr lang="zh-CN" altLang="en-US" sz="16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176411"/>
                  </a:ext>
                </a:extLst>
              </a:tr>
              <a:tr h="370840">
                <a:tc>
                  <a:txBody>
                    <a:bodyPr/>
                    <a:lstStyle/>
                    <a:p>
                      <a:pPr algn="ctr"/>
                      <a:r>
                        <a:rPr lang="en-US" altLang="zh-CN" sz="1600" dirty="0">
                          <a:latin typeface="Consolas" panose="020B0609020204030204" pitchFamily="49" charset="0"/>
                        </a:rPr>
                        <a:t>\t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latin typeface="Consolas" panose="020B0609020204030204" pitchFamily="49" charset="0"/>
                        </a:rPr>
                        <a:t>i</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a:latin typeface="Consolas" panose="020B0609020204030204" pitchFamily="49" charset="0"/>
                        </a:rPr>
                        <a:t>n</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a:latin typeface="Consolas" panose="020B0609020204030204" pitchFamily="49" charset="0"/>
                        </a:rPr>
                        <a:t>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x</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a:latin typeface="Consolas" panose="020B0609020204030204" pitchFamily="49" charset="0"/>
                        </a:rPr>
                        <a:t>a</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a:latin typeface="Consolas" panose="020B0609020204030204" pitchFamily="49" charset="0"/>
                        </a:rPr>
                        <a:t>b</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600" dirty="0">
                          <a:latin typeface="Consolas" panose="020B0609020204030204" pitchFamily="49" charset="0"/>
                        </a:rPr>
                        <a:t>\n</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Consolas" panose="020B0609020204030204" pitchFamily="49" charset="0"/>
                        </a:rPr>
                        <a:t>\t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y</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01240741"/>
                  </a:ext>
                </a:extLst>
              </a:tr>
              <a:tr h="370840">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x</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600" dirty="0">
                          <a:latin typeface="Consolas" panose="020B0609020204030204" pitchFamily="49" charset="0"/>
                        </a:rPr>
                        <a:t>\n</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8802767"/>
                  </a:ext>
                </a:extLst>
              </a:tr>
            </a:tbl>
          </a:graphicData>
        </a:graphic>
      </p:graphicFrame>
      <p:sp>
        <p:nvSpPr>
          <p:cNvPr id="7" name="Rectangle 3">
            <a:extLst>
              <a:ext uri="{FF2B5EF4-FFF2-40B4-BE49-F238E27FC236}">
                <a16:creationId xmlns:a16="http://schemas.microsoft.com/office/drawing/2014/main" id="{8122E985-6E85-4E21-89C2-C343DA4159F6}"/>
              </a:ext>
            </a:extLst>
          </p:cNvPr>
          <p:cNvSpPr txBox="1">
            <a:spLocks noChangeArrowheads="1"/>
          </p:cNvSpPr>
          <p:nvPr/>
        </p:nvSpPr>
        <p:spPr bwMode="auto">
          <a:xfrm>
            <a:off x="4154125" y="2598254"/>
            <a:ext cx="4861520" cy="7920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SimSun"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SimSun"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SimSun"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SimSun"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zh-CN" altLang="en-US" sz="2400" kern="0" dirty="0">
                <a:solidFill>
                  <a:schemeClr val="hlink"/>
                </a:solidFill>
              </a:rPr>
              <a:t>保留字</a:t>
            </a:r>
            <a:r>
              <a:rPr lang="en-US" altLang="zh-CN" sz="2400" kern="0" dirty="0">
                <a:solidFill>
                  <a:schemeClr val="hlink"/>
                </a:solidFill>
              </a:rPr>
              <a:t>: while</a:t>
            </a:r>
            <a:r>
              <a:rPr lang="zh-CN" altLang="en-US" sz="2400" kern="0" dirty="0">
                <a:solidFill>
                  <a:schemeClr val="hlink"/>
                </a:solidFill>
              </a:rPr>
              <a:t>， </a:t>
            </a:r>
            <a:r>
              <a:rPr lang="en-US" altLang="zh-CN" sz="2400" kern="0" dirty="0">
                <a:solidFill>
                  <a:schemeClr val="hlink"/>
                </a:solidFill>
              </a:rPr>
              <a:t>int</a:t>
            </a:r>
            <a:endParaRPr lang="en-US" altLang="zh-CN" sz="2400" kern="0" dirty="0"/>
          </a:p>
        </p:txBody>
      </p:sp>
      <p:sp>
        <p:nvSpPr>
          <p:cNvPr id="8" name="Rectangle 3">
            <a:extLst>
              <a:ext uri="{FF2B5EF4-FFF2-40B4-BE49-F238E27FC236}">
                <a16:creationId xmlns:a16="http://schemas.microsoft.com/office/drawing/2014/main" id="{FEE09D9B-BA53-48E8-964E-5518F8A14515}"/>
              </a:ext>
            </a:extLst>
          </p:cNvPr>
          <p:cNvSpPr txBox="1">
            <a:spLocks noChangeArrowheads="1"/>
          </p:cNvSpPr>
          <p:nvPr/>
        </p:nvSpPr>
        <p:spPr bwMode="auto">
          <a:xfrm>
            <a:off x="4150693" y="3212976"/>
            <a:ext cx="4861520" cy="7920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SimSun"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SimSun"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SimSun"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SimSun"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zh-CN" altLang="en-US" sz="2400" kern="0" dirty="0">
                <a:solidFill>
                  <a:schemeClr val="hlink"/>
                </a:solidFill>
              </a:rPr>
              <a:t>标识符</a:t>
            </a:r>
            <a:r>
              <a:rPr lang="en-US" altLang="zh-CN" sz="2400" kern="0" dirty="0">
                <a:solidFill>
                  <a:schemeClr val="hlink"/>
                </a:solidFill>
              </a:rPr>
              <a:t>: x, y, z, a, b</a:t>
            </a:r>
            <a:endParaRPr lang="en-US" altLang="zh-CN" sz="2400" kern="0" dirty="0"/>
          </a:p>
        </p:txBody>
      </p:sp>
      <p:sp>
        <p:nvSpPr>
          <p:cNvPr id="9" name="Rectangle 3">
            <a:extLst>
              <a:ext uri="{FF2B5EF4-FFF2-40B4-BE49-F238E27FC236}">
                <a16:creationId xmlns:a16="http://schemas.microsoft.com/office/drawing/2014/main" id="{927C08CB-01DA-477E-8D2E-3B8EDA4F9FA4}"/>
              </a:ext>
            </a:extLst>
          </p:cNvPr>
          <p:cNvSpPr txBox="1">
            <a:spLocks noChangeArrowheads="1"/>
          </p:cNvSpPr>
          <p:nvPr/>
        </p:nvSpPr>
        <p:spPr bwMode="auto">
          <a:xfrm>
            <a:off x="4154125" y="3827698"/>
            <a:ext cx="4861520" cy="7920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SimSun"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SimSun"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SimSun"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SimSun"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zh-CN" altLang="en-US" sz="2400" kern="0" dirty="0">
                <a:solidFill>
                  <a:schemeClr val="hlink"/>
                </a:solidFill>
              </a:rPr>
              <a:t>分隔符</a:t>
            </a:r>
            <a:r>
              <a:rPr lang="en-US" altLang="zh-CN" sz="2400" kern="0" dirty="0">
                <a:solidFill>
                  <a:schemeClr val="hlink"/>
                </a:solidFill>
              </a:rPr>
              <a:t>: _</a:t>
            </a:r>
            <a:r>
              <a:rPr lang="zh-CN" altLang="en-US" sz="2400" kern="0" dirty="0">
                <a:solidFill>
                  <a:schemeClr val="hlink"/>
                </a:solidFill>
              </a:rPr>
              <a:t>（空格）</a:t>
            </a:r>
            <a:r>
              <a:rPr lang="en-US" altLang="zh-CN" sz="2400" kern="0" dirty="0">
                <a:solidFill>
                  <a:schemeClr val="hlink"/>
                </a:solidFill>
              </a:rPr>
              <a:t>, \n, \t</a:t>
            </a:r>
            <a:endParaRPr lang="en-US" altLang="zh-CN" sz="2400" kern="0" dirty="0"/>
          </a:p>
        </p:txBody>
      </p:sp>
      <p:sp>
        <p:nvSpPr>
          <p:cNvPr id="10" name="Rectangle 3">
            <a:extLst>
              <a:ext uri="{FF2B5EF4-FFF2-40B4-BE49-F238E27FC236}">
                <a16:creationId xmlns:a16="http://schemas.microsoft.com/office/drawing/2014/main" id="{F861BF50-895D-4B9C-8D06-844DB4DD5C71}"/>
              </a:ext>
            </a:extLst>
          </p:cNvPr>
          <p:cNvSpPr txBox="1">
            <a:spLocks noChangeArrowheads="1"/>
          </p:cNvSpPr>
          <p:nvPr/>
        </p:nvSpPr>
        <p:spPr bwMode="auto">
          <a:xfrm>
            <a:off x="2141240" y="4967914"/>
            <a:ext cx="4861520" cy="7920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SimSun"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SimSun"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SimSun"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SimSun"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en-US" altLang="zh-CN" sz="2400" kern="0" dirty="0">
                <a:solidFill>
                  <a:schemeClr val="hlink"/>
                </a:solidFill>
              </a:rPr>
              <a:t>token, symbol</a:t>
            </a:r>
          </a:p>
          <a:p>
            <a:pPr eaLnBrk="1" hangingPunct="1">
              <a:buFontTx/>
              <a:buNone/>
            </a:pPr>
            <a:r>
              <a:rPr lang="zh-CN" altLang="en-US" sz="2400" kern="0" dirty="0"/>
              <a:t>单词，符号</a:t>
            </a:r>
            <a:endParaRPr lang="en-US" altLang="zh-CN" sz="2400" kern="0" dirty="0"/>
          </a:p>
        </p:txBody>
      </p:sp>
      <p:sp>
        <p:nvSpPr>
          <p:cNvPr id="11" name="Rectangle 3">
            <a:extLst>
              <a:ext uri="{FF2B5EF4-FFF2-40B4-BE49-F238E27FC236}">
                <a16:creationId xmlns:a16="http://schemas.microsoft.com/office/drawing/2014/main" id="{4EA4D551-F654-4113-B1AC-CA5A33023AFA}"/>
              </a:ext>
            </a:extLst>
          </p:cNvPr>
          <p:cNvSpPr txBox="1">
            <a:spLocks noChangeArrowheads="1"/>
          </p:cNvSpPr>
          <p:nvPr/>
        </p:nvSpPr>
        <p:spPr bwMode="auto">
          <a:xfrm>
            <a:off x="5247320" y="4653136"/>
            <a:ext cx="3510880" cy="7920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SimSun"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SimSun"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SimSun"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SimSun"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zh-CN" altLang="en-US" sz="2400" kern="0" dirty="0">
                <a:solidFill>
                  <a:schemeClr val="hlink"/>
                </a:solidFill>
              </a:rPr>
              <a:t>规则从哪里来？</a:t>
            </a:r>
            <a:endParaRPr lang="en-US" altLang="zh-CN" sz="2400" kern="0" dirty="0">
              <a:solidFill>
                <a:schemeClr val="hlink"/>
              </a:solidFill>
            </a:endParaRPr>
          </a:p>
          <a:p>
            <a:pPr eaLnBrk="1" hangingPunct="1">
              <a:buFontTx/>
              <a:buNone/>
            </a:pPr>
            <a:r>
              <a:rPr lang="zh-CN" altLang="en-US" sz="2400" kern="0" dirty="0"/>
              <a:t>（左、右）线性文法</a:t>
            </a:r>
            <a:endParaRPr lang="en-US" altLang="zh-CN" sz="2400" kern="0" dirty="0"/>
          </a:p>
          <a:p>
            <a:pPr eaLnBrk="1" hangingPunct="1">
              <a:buFontTx/>
              <a:buNone/>
            </a:pPr>
            <a:r>
              <a:rPr lang="zh-CN" altLang="en-US" sz="2400" kern="0" dirty="0"/>
              <a:t>状态图的构造</a:t>
            </a:r>
            <a:endParaRPr lang="en-US" altLang="zh-CN" sz="2400" kern="0" dirty="0"/>
          </a:p>
        </p:txBody>
      </p:sp>
    </p:spTree>
    <p:extLst>
      <p:ext uri="{BB962C8B-B14F-4D97-AF65-F5344CB8AC3E}">
        <p14:creationId xmlns:p14="http://schemas.microsoft.com/office/powerpoint/2010/main" val="2729832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0" y="1219200"/>
            <a:ext cx="9144000" cy="0"/>
          </a:xfrm>
          <a:prstGeom prst="line">
            <a:avLst/>
          </a:prstGeom>
          <a:noFill/>
          <a:ln w="19050">
            <a:solidFill>
              <a:srgbClr val="0037E8"/>
            </a:solidFill>
            <a:round/>
            <a:headEnd/>
            <a:tailEnd/>
          </a:ln>
        </p:spPr>
        <p:txBody>
          <a:bodyPr wrap="none" anchor="ctr"/>
          <a:lstStyle/>
          <a:p>
            <a:endParaRPr lang="zh-CN" altLang="en-US"/>
          </a:p>
        </p:txBody>
      </p:sp>
      <p:sp>
        <p:nvSpPr>
          <p:cNvPr id="14339" name="Text Box 3"/>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en-US" altLang="zh-CN" b="1" dirty="0">
                <a:solidFill>
                  <a:srgbClr val="009900"/>
                </a:solidFill>
                <a:ea typeface="楷体_GB2312" pitchFamily="49" charset="-122"/>
              </a:rPr>
              <a:t>3.1  </a:t>
            </a:r>
            <a:r>
              <a:rPr lang="zh-CN" altLang="en-US" b="1" dirty="0">
                <a:solidFill>
                  <a:srgbClr val="00CC00"/>
                </a:solidFill>
                <a:latin typeface="楷体_GB2312" pitchFamily="49" charset="-122"/>
                <a:ea typeface="楷体_GB2312" pitchFamily="49" charset="-122"/>
              </a:rPr>
              <a:t>词法分析程序的功能及实现方案</a:t>
            </a:r>
          </a:p>
        </p:txBody>
      </p:sp>
      <p:sp>
        <p:nvSpPr>
          <p:cNvPr id="14340" name="Rectangle 4"/>
          <p:cNvSpPr>
            <a:spLocks noChangeArrowheads="1"/>
          </p:cNvSpPr>
          <p:nvPr/>
        </p:nvSpPr>
        <p:spPr bwMode="auto">
          <a:xfrm>
            <a:off x="228600" y="1828800"/>
            <a:ext cx="8763000" cy="1371600"/>
          </a:xfrm>
          <a:prstGeom prst="rect">
            <a:avLst/>
          </a:prstGeom>
          <a:solidFill>
            <a:srgbClr val="D9E6E6">
              <a:alpha val="50195"/>
            </a:srgbClr>
          </a:solidFill>
          <a:ln w="12700">
            <a:noFill/>
            <a:miter lim="800000"/>
            <a:headEnd/>
            <a:tailEnd/>
          </a:ln>
        </p:spPr>
        <p:txBody>
          <a:bodyPr wrap="none" anchor="ctr"/>
          <a:lstStyle/>
          <a:p>
            <a:pPr marL="288925" indent="-288925" algn="l">
              <a:lnSpc>
                <a:spcPct val="90000"/>
              </a:lnSpc>
              <a:spcBef>
                <a:spcPct val="35000"/>
              </a:spcBef>
              <a:buFont typeface="Wingdings" pitchFamily="2" charset="2"/>
              <a:buChar char=""/>
            </a:pPr>
            <a:r>
              <a:rPr lang="en-US" altLang="zh-CN" sz="2800" b="1" dirty="0">
                <a:solidFill>
                  <a:schemeClr val="accent2"/>
                </a:solidFill>
                <a:latin typeface="楷体_GB2312" pitchFamily="49" charset="-122"/>
                <a:ea typeface="楷体_GB2312" pitchFamily="49" charset="-122"/>
              </a:rPr>
              <a:t> </a:t>
            </a:r>
            <a:r>
              <a:rPr lang="zh-CN" altLang="en-US" sz="2800" b="1" dirty="0">
                <a:solidFill>
                  <a:schemeClr val="accent2"/>
                </a:solidFill>
                <a:latin typeface="楷体_GB2312" pitchFamily="49" charset="-122"/>
                <a:ea typeface="楷体_GB2312" pitchFamily="49" charset="-122"/>
              </a:rPr>
              <a:t>词法分析程序的功能</a:t>
            </a:r>
            <a:endParaRPr lang="zh-CN" altLang="en-US" dirty="0">
              <a:ea typeface="楷体_GB2312" pitchFamily="49" charset="-122"/>
            </a:endParaRPr>
          </a:p>
          <a:p>
            <a:pPr marL="952500" lvl="1" indent="-288925" algn="l">
              <a:spcBef>
                <a:spcPct val="50000"/>
              </a:spcBef>
              <a:buFont typeface="Symbol" pitchFamily="18" charset="2"/>
              <a:buChar char="¨"/>
            </a:pPr>
            <a:r>
              <a:rPr lang="zh-CN" altLang="en-US" b="1" dirty="0">
                <a:ea typeface="楷体_GB2312" pitchFamily="49" charset="-122"/>
              </a:rPr>
              <a:t>词法分析：根据词法规则识别及组合单词，进行词法检查</a:t>
            </a:r>
            <a:r>
              <a:rPr lang="zh-CN" altLang="en-US" dirty="0">
                <a:ea typeface="楷体_GB2312" pitchFamily="49" charset="-122"/>
              </a:rPr>
              <a:t>。</a:t>
            </a:r>
          </a:p>
        </p:txBody>
      </p:sp>
      <p:sp>
        <p:nvSpPr>
          <p:cNvPr id="4106" name="Rectangle 10"/>
          <p:cNvSpPr>
            <a:spLocks noChangeArrowheads="1"/>
          </p:cNvSpPr>
          <p:nvPr/>
        </p:nvSpPr>
        <p:spPr bwMode="auto">
          <a:xfrm>
            <a:off x="228600" y="3733800"/>
            <a:ext cx="8763000" cy="762000"/>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a:ea typeface="楷体_GB2312" pitchFamily="49" charset="-122"/>
              </a:rPr>
              <a:t>删去空格字符和注释。</a:t>
            </a:r>
            <a:endParaRPr lang="zh-CN" altLang="en-US" sz="2800" b="1">
              <a:solidFill>
                <a:schemeClr val="accent2"/>
              </a:solidFill>
              <a:latin typeface="楷体_GB2312" pitchFamily="49" charset="-122"/>
              <a:ea typeface="楷体_GB2312" pitchFamily="49" charset="-122"/>
            </a:endParaRPr>
          </a:p>
        </p:txBody>
      </p:sp>
      <p:sp>
        <p:nvSpPr>
          <p:cNvPr id="4107" name="Rectangle 11"/>
          <p:cNvSpPr>
            <a:spLocks noChangeArrowheads="1"/>
          </p:cNvSpPr>
          <p:nvPr/>
        </p:nvSpPr>
        <p:spPr bwMode="auto">
          <a:xfrm>
            <a:off x="228600" y="3200400"/>
            <a:ext cx="8763000" cy="533400"/>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a:ea typeface="楷体_GB2312" pitchFamily="49" charset="-122"/>
              </a:rPr>
              <a:t>对数字常数完成数字字符串到二进制数值的转换。</a:t>
            </a:r>
            <a:endParaRPr lang="zh-CN" altLang="en-US" sz="2800" b="1">
              <a:solidFill>
                <a:schemeClr val="accent2"/>
              </a:solidFill>
              <a:latin typeface="楷体_GB2312" pitchFamily="49" charset="-122"/>
              <a:ea typeface="楷体_GB2312" pitchFamily="49" charset="-122"/>
            </a:endParaRPr>
          </a:p>
        </p:txBody>
      </p:sp>
      <p:sp>
        <p:nvSpPr>
          <p:cNvPr id="7" name="Rectangle 10">
            <a:extLst>
              <a:ext uri="{FF2B5EF4-FFF2-40B4-BE49-F238E27FC236}">
                <a16:creationId xmlns:a16="http://schemas.microsoft.com/office/drawing/2014/main" id="{3DD04A2A-22B4-436C-B647-42B1203A175C}"/>
              </a:ext>
            </a:extLst>
          </p:cNvPr>
          <p:cNvSpPr>
            <a:spLocks noChangeArrowheads="1"/>
          </p:cNvSpPr>
          <p:nvPr/>
        </p:nvSpPr>
        <p:spPr bwMode="auto">
          <a:xfrm>
            <a:off x="228600" y="4953000"/>
            <a:ext cx="8763000" cy="762000"/>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a:ea typeface="楷体_GB2312" pitchFamily="49" charset="-122"/>
              </a:rPr>
              <a:t>删去空格字符和注释。</a:t>
            </a:r>
            <a:endParaRPr lang="zh-CN" altLang="en-US" sz="2800" b="1">
              <a:solidFill>
                <a:schemeClr val="accent2"/>
              </a:solidFill>
              <a:latin typeface="楷体_GB2312" pitchFamily="49" charset="-122"/>
              <a:ea typeface="楷体_GB2312" pitchFamily="49" charset="-122"/>
            </a:endParaRPr>
          </a:p>
        </p:txBody>
      </p:sp>
    </p:spTree>
    <p:extLst>
      <p:ext uri="{BB962C8B-B14F-4D97-AF65-F5344CB8AC3E}">
        <p14:creationId xmlns:p14="http://schemas.microsoft.com/office/powerpoint/2010/main" val="303294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7"/>
                                        </p:tgtEl>
                                        <p:attrNameLst>
                                          <p:attrName>style.visibility</p:attrName>
                                        </p:attrNameLst>
                                      </p:cBhvr>
                                      <p:to>
                                        <p:strVal val="visible"/>
                                      </p:to>
                                    </p:set>
                                    <p:animEffect transition="in" filter="wipe(left)">
                                      <p:cBhvr>
                                        <p:cTn id="7" dur="500"/>
                                        <p:tgtEl>
                                          <p:spTgt spid="4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6"/>
                                        </p:tgtEl>
                                        <p:attrNameLst>
                                          <p:attrName>style.visibility</p:attrName>
                                        </p:attrNameLst>
                                      </p:cBhvr>
                                      <p:to>
                                        <p:strVal val="visible"/>
                                      </p:to>
                                    </p:set>
                                    <p:animEffect transition="in" filter="wipe(left)">
                                      <p:cBhvr>
                                        <p:cTn id="12" dur="500"/>
                                        <p:tgtEl>
                                          <p:spTgt spid="41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animBg="1" autoUpdateAnimBg="0"/>
      <p:bldP spid="4107" grpId="0" animBg="1" autoUpdateAnimBg="0"/>
      <p:bldP spid="7"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AutoShape 4">
            <a:extLst>
              <a:ext uri="{FF2B5EF4-FFF2-40B4-BE49-F238E27FC236}">
                <a16:creationId xmlns:a16="http://schemas.microsoft.com/office/drawing/2014/main" id="{C22D7A80-A12D-4D0C-833E-EF1C08149C52}"/>
              </a:ext>
            </a:extLst>
          </p:cNvPr>
          <p:cNvSpPr>
            <a:spLocks noChangeArrowheads="1"/>
          </p:cNvSpPr>
          <p:nvPr/>
        </p:nvSpPr>
        <p:spPr bwMode="auto">
          <a:xfrm>
            <a:off x="228600" y="3200400"/>
            <a:ext cx="8382000" cy="1447800"/>
          </a:xfrm>
          <a:prstGeom prst="roundRect">
            <a:avLst>
              <a:gd name="adj" fmla="val 5435"/>
            </a:avLst>
          </a:prstGeom>
          <a:solidFill>
            <a:schemeClr va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panose="02010609030101010101" pitchFamily="49" charset="-122"/>
                <a:cs typeface="+mn-cs"/>
              </a:rPr>
              <a:t>2</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panose="02010609030101010101" pitchFamily="49" charset="-122"/>
                <a:cs typeface="+mn-cs"/>
              </a:rPr>
              <a:t>、语法图</a:t>
            </a:r>
          </a:p>
        </p:txBody>
      </p:sp>
      <p:sp>
        <p:nvSpPr>
          <p:cNvPr id="60418" name="Text Box 2">
            <a:extLst>
              <a:ext uri="{FF2B5EF4-FFF2-40B4-BE49-F238E27FC236}">
                <a16:creationId xmlns:a16="http://schemas.microsoft.com/office/drawing/2014/main" id="{C2048D0E-0C50-4F02-B354-77FFCE45E51B}"/>
              </a:ext>
            </a:extLst>
          </p:cNvPr>
          <p:cNvSpPr txBox="1">
            <a:spLocks noChangeArrowheads="1"/>
          </p:cNvSpPr>
          <p:nvPr/>
        </p:nvSpPr>
        <p:spPr bwMode="auto">
          <a:xfrm>
            <a:off x="228600" y="533400"/>
            <a:ext cx="563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009900"/>
                </a:solidFill>
                <a:effectLst/>
                <a:uLnTx/>
                <a:uFillTx/>
                <a:latin typeface="Times New Roman" panose="02020603050405020304" pitchFamily="18" charset="0"/>
                <a:ea typeface="楷体_GB2312" panose="02010609030101010101" pitchFamily="49" charset="-122"/>
                <a:cs typeface="+mn-cs"/>
              </a:rPr>
              <a:t>回顾：文法的其它表示法</a:t>
            </a:r>
          </a:p>
        </p:txBody>
      </p:sp>
      <p:sp>
        <p:nvSpPr>
          <p:cNvPr id="60419" name="AutoShape 3">
            <a:extLst>
              <a:ext uri="{FF2B5EF4-FFF2-40B4-BE49-F238E27FC236}">
                <a16:creationId xmlns:a16="http://schemas.microsoft.com/office/drawing/2014/main" id="{7B8670EA-F4F2-4C91-B091-ADE8D5856D09}"/>
              </a:ext>
            </a:extLst>
          </p:cNvPr>
          <p:cNvSpPr>
            <a:spLocks noChangeArrowheads="1"/>
          </p:cNvSpPr>
          <p:nvPr/>
        </p:nvSpPr>
        <p:spPr bwMode="auto">
          <a:xfrm>
            <a:off x="381000" y="1447800"/>
            <a:ext cx="8382000" cy="1447800"/>
          </a:xfrm>
          <a:prstGeom prst="roundRect">
            <a:avLst>
              <a:gd name="adj" fmla="val 5435"/>
            </a:avLst>
          </a:prstGeom>
          <a:solidFill>
            <a:schemeClr va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楷体_GB2312" panose="02010609030101010101" pitchFamily="49" charset="-122"/>
              </a:defRPr>
            </a:lvl1pPr>
            <a:lvl2pPr eaLnBrk="0" hangingPunct="0">
              <a:defRPr sz="24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 </a:t>
            </a:r>
            <a:r>
              <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1</a:t>
            </a: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、扩充的</a:t>
            </a:r>
            <a:r>
              <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BNF</a:t>
            </a: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表示</a:t>
            </a:r>
          </a:p>
          <a:p>
            <a:pPr marL="457200" marR="0" lvl="1" indent="0" algn="l" defTabSz="914400" rtl="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     </a:t>
            </a:r>
            <a:r>
              <a:rPr kumimoji="0" lang="en-US" altLang="zh-CN" sz="20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BNF</a:t>
            </a: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的元符号： </a:t>
            </a:r>
            <a:r>
              <a:rPr kumimoji="0" lang="en-US" altLang="zh-CN" sz="20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&lt; , &gt;, ::= ,  |</a:t>
            </a:r>
          </a:p>
          <a:p>
            <a:pPr marL="457200" marR="0" lvl="1" indent="0" algn="l" defTabSz="914400" rtl="0" eaLnBrk="1" fontAlgn="base" latinLnBrk="0" hangingPunct="1">
              <a:lnSpc>
                <a:spcPct val="120000"/>
              </a:lnSpc>
              <a:spcBef>
                <a:spcPct val="0"/>
              </a:spcBef>
              <a:spcAft>
                <a:spcPct val="0"/>
              </a:spcAft>
              <a:buClrTx/>
              <a:buSzTx/>
              <a:buFont typeface="Arial" panose="020B0604020202020204" pitchFamily="34" charset="0"/>
              <a:buChar char="•"/>
              <a:tabLst/>
              <a:defRPr/>
            </a:pPr>
            <a:r>
              <a:rPr kumimoji="0" lang="en-US" altLang="zh-CN" sz="20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     </a:t>
            </a: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扩充的</a:t>
            </a:r>
            <a:r>
              <a:rPr kumimoji="0" lang="en-US" altLang="zh-CN" sz="20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BNF</a:t>
            </a:r>
            <a:r>
              <a:rPr kumimoji="0" lang="zh-CN" altLang="en-US" sz="20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的元符号： </a:t>
            </a:r>
            <a:r>
              <a:rPr kumimoji="0" lang="en-US" altLang="zh-CN" sz="2000" b="1" i="0" u="none" strike="noStrike" kern="1200" cap="none" spc="0" normalizeH="0" baseline="0" noProof="0">
                <a:ln>
                  <a:noFill/>
                </a:ln>
                <a:solidFill>
                  <a:srgbClr val="0000FF"/>
                </a:solidFill>
                <a:effectLst/>
                <a:uLnTx/>
                <a:uFillTx/>
                <a:latin typeface="Times New Roman" panose="02020603050405020304" pitchFamily="18" charset="0"/>
                <a:ea typeface="楷体_GB2312" panose="02010609030101010101" pitchFamily="49" charset="-122"/>
                <a:cs typeface="+mn-cs"/>
              </a:rPr>
              <a:t>&lt; ,  &gt;, ::= ,  | , { , } ,  [ ,  ] , ( ,  )</a:t>
            </a:r>
          </a:p>
        </p:txBody>
      </p:sp>
      <p:grpSp>
        <p:nvGrpSpPr>
          <p:cNvPr id="2" name="Group 34">
            <a:extLst>
              <a:ext uri="{FF2B5EF4-FFF2-40B4-BE49-F238E27FC236}">
                <a16:creationId xmlns:a16="http://schemas.microsoft.com/office/drawing/2014/main" id="{8FAEEC7B-C5D0-419F-9DD3-C2AF72DCE514}"/>
              </a:ext>
            </a:extLst>
          </p:cNvPr>
          <p:cNvGrpSpPr>
            <a:grpSpLocks/>
          </p:cNvGrpSpPr>
          <p:nvPr/>
        </p:nvGrpSpPr>
        <p:grpSpPr bwMode="auto">
          <a:xfrm>
            <a:off x="2743200" y="3200400"/>
            <a:ext cx="5638800" cy="2667000"/>
            <a:chOff x="1728" y="2016"/>
            <a:chExt cx="3552" cy="1680"/>
          </a:xfrm>
        </p:grpSpPr>
        <p:sp>
          <p:nvSpPr>
            <p:cNvPr id="61447" name="Rectangle 29">
              <a:extLst>
                <a:ext uri="{FF2B5EF4-FFF2-40B4-BE49-F238E27FC236}">
                  <a16:creationId xmlns:a16="http://schemas.microsoft.com/office/drawing/2014/main" id="{F51A9BDC-862A-47FE-B460-C2BB31287F13}"/>
                </a:ext>
              </a:extLst>
            </p:cNvPr>
            <p:cNvSpPr>
              <a:spLocks noChangeArrowheads="1"/>
            </p:cNvSpPr>
            <p:nvPr/>
          </p:nvSpPr>
          <p:spPr bwMode="auto">
            <a:xfrm>
              <a:off x="1728" y="2016"/>
              <a:ext cx="3552" cy="1680"/>
            </a:xfrm>
            <a:prstGeom prst="rect">
              <a:avLst/>
            </a:prstGeom>
            <a:solidFill>
              <a:srgbClr val="FFFFCC"/>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grpSp>
          <p:nvGrpSpPr>
            <p:cNvPr id="61448" name="Group 33">
              <a:extLst>
                <a:ext uri="{FF2B5EF4-FFF2-40B4-BE49-F238E27FC236}">
                  <a16:creationId xmlns:a16="http://schemas.microsoft.com/office/drawing/2014/main" id="{B198BD6E-0097-4824-A088-506CA39CD8D2}"/>
                </a:ext>
              </a:extLst>
            </p:cNvPr>
            <p:cNvGrpSpPr>
              <a:grpSpLocks/>
            </p:cNvGrpSpPr>
            <p:nvPr/>
          </p:nvGrpSpPr>
          <p:grpSpPr bwMode="auto">
            <a:xfrm>
              <a:off x="2008" y="2263"/>
              <a:ext cx="2875" cy="1181"/>
              <a:chOff x="2008" y="2263"/>
              <a:chExt cx="2875" cy="1181"/>
            </a:xfrm>
          </p:grpSpPr>
          <p:sp>
            <p:nvSpPr>
              <p:cNvPr id="61449" name="Oval 5">
                <a:extLst>
                  <a:ext uri="{FF2B5EF4-FFF2-40B4-BE49-F238E27FC236}">
                    <a16:creationId xmlns:a16="http://schemas.microsoft.com/office/drawing/2014/main" id="{04E96D3B-BFDF-4A3D-8DEE-060CB3E199AD}"/>
                  </a:ext>
                </a:extLst>
              </p:cNvPr>
              <p:cNvSpPr>
                <a:spLocks noChangeArrowheads="1"/>
              </p:cNvSpPr>
              <p:nvPr/>
            </p:nvSpPr>
            <p:spPr bwMode="auto">
              <a:xfrm>
                <a:off x="2569" y="2510"/>
                <a:ext cx="561" cy="194"/>
              </a:xfrm>
              <a:prstGeom prst="ellipse">
                <a:avLst/>
              </a:prstGeom>
              <a:solidFill>
                <a:srgbClr val="FFFFFF"/>
              </a:solidFill>
              <a:ln w="9525">
                <a:solidFill>
                  <a:srgbClr val="000000"/>
                </a:solidFill>
                <a:round/>
                <a:headEnd/>
                <a:tailEnd/>
              </a:ln>
            </p:spPr>
            <p:txBody>
              <a:bodyPr/>
              <a:lstStyle>
                <a:lvl1pPr eaLnBrk="0" hangingPunct="0">
                  <a:defRPr sz="24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9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a:t>
                </a:r>
                <a:r>
                  <a:rPr kumimoji="0" lang="zh-CN" altLang="en-US" sz="14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字母</a:t>
                </a:r>
              </a:p>
            </p:txBody>
          </p:sp>
          <p:sp>
            <p:nvSpPr>
              <p:cNvPr id="61450" name="Oval 6">
                <a:extLst>
                  <a:ext uri="{FF2B5EF4-FFF2-40B4-BE49-F238E27FC236}">
                    <a16:creationId xmlns:a16="http://schemas.microsoft.com/office/drawing/2014/main" id="{9EA66E64-D88D-40FD-B145-38AD66580BEB}"/>
                  </a:ext>
                </a:extLst>
              </p:cNvPr>
              <p:cNvSpPr>
                <a:spLocks noChangeArrowheads="1"/>
              </p:cNvSpPr>
              <p:nvPr/>
            </p:nvSpPr>
            <p:spPr bwMode="auto">
              <a:xfrm>
                <a:off x="3481" y="2352"/>
                <a:ext cx="561" cy="192"/>
              </a:xfrm>
              <a:prstGeom prst="ellipse">
                <a:avLst/>
              </a:prstGeom>
              <a:solidFill>
                <a:srgbClr val="FFFFFF"/>
              </a:solidFill>
              <a:ln w="9525">
                <a:solidFill>
                  <a:srgbClr val="000000"/>
                </a:solidFill>
                <a:round/>
                <a:headEnd/>
                <a:tailEnd/>
              </a:ln>
            </p:spPr>
            <p:txBody>
              <a:bodyPr/>
              <a:lstStyle>
                <a:lvl1pPr eaLnBrk="0" hangingPunct="0">
                  <a:defRPr sz="24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9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a:t>
                </a:r>
                <a:r>
                  <a:rPr kumimoji="0" lang="zh-CN" altLang="en-US" sz="14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字母</a:t>
                </a:r>
                <a:endParaRPr kumimoji="0" lang="zh-CN" altLang="en-US" sz="9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sp>
            <p:nvSpPr>
              <p:cNvPr id="61451" name="Oval 7">
                <a:extLst>
                  <a:ext uri="{FF2B5EF4-FFF2-40B4-BE49-F238E27FC236}">
                    <a16:creationId xmlns:a16="http://schemas.microsoft.com/office/drawing/2014/main" id="{41C8B315-7EA6-4106-921F-48E2774B3978}"/>
                  </a:ext>
                </a:extLst>
              </p:cNvPr>
              <p:cNvSpPr>
                <a:spLocks noChangeArrowheads="1"/>
              </p:cNvSpPr>
              <p:nvPr/>
            </p:nvSpPr>
            <p:spPr bwMode="auto">
              <a:xfrm>
                <a:off x="3481" y="2738"/>
                <a:ext cx="561" cy="192"/>
              </a:xfrm>
              <a:prstGeom prst="ellipse">
                <a:avLst/>
              </a:prstGeom>
              <a:solidFill>
                <a:srgbClr val="FFFFFF"/>
              </a:solidFill>
              <a:ln w="9525">
                <a:solidFill>
                  <a:srgbClr val="000000"/>
                </a:solidFill>
                <a:round/>
                <a:headEnd/>
                <a:tailEnd/>
              </a:ln>
            </p:spPr>
            <p:txBody>
              <a:bodyPr/>
              <a:lstStyle>
                <a:lvl1pPr eaLnBrk="0" hangingPunct="0">
                  <a:defRPr sz="24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4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a:t>
                </a:r>
                <a:r>
                  <a:rPr kumimoji="0" lang="zh-CN" altLang="en-US" sz="14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数字</a:t>
                </a:r>
                <a:endParaRPr kumimoji="0" lang="zh-CN" altLang="en-US" sz="9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sp>
            <p:nvSpPr>
              <p:cNvPr id="61452" name="Line 8">
                <a:extLst>
                  <a:ext uri="{FF2B5EF4-FFF2-40B4-BE49-F238E27FC236}">
                    <a16:creationId xmlns:a16="http://schemas.microsoft.com/office/drawing/2014/main" id="{809FA933-0825-4C60-A386-63A2EFB39A4C}"/>
                  </a:ext>
                </a:extLst>
              </p:cNvPr>
              <p:cNvSpPr>
                <a:spLocks noChangeShapeType="1"/>
              </p:cNvSpPr>
              <p:nvPr/>
            </p:nvSpPr>
            <p:spPr bwMode="auto">
              <a:xfrm>
                <a:off x="2288" y="2609"/>
                <a:ext cx="28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53" name="Line 9">
                <a:extLst>
                  <a:ext uri="{FF2B5EF4-FFF2-40B4-BE49-F238E27FC236}">
                    <a16:creationId xmlns:a16="http://schemas.microsoft.com/office/drawing/2014/main" id="{782C768D-C7D7-4921-B252-C9B46C664B7B}"/>
                  </a:ext>
                </a:extLst>
              </p:cNvPr>
              <p:cNvSpPr>
                <a:spLocks noChangeShapeType="1"/>
              </p:cNvSpPr>
              <p:nvPr/>
            </p:nvSpPr>
            <p:spPr bwMode="auto">
              <a:xfrm>
                <a:off x="3200" y="2416"/>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54" name="Line 10">
                <a:extLst>
                  <a:ext uri="{FF2B5EF4-FFF2-40B4-BE49-F238E27FC236}">
                    <a16:creationId xmlns:a16="http://schemas.microsoft.com/office/drawing/2014/main" id="{351B9008-E09C-43CE-A8A6-3E7DB8E70733}"/>
                  </a:ext>
                </a:extLst>
              </p:cNvPr>
              <p:cNvSpPr>
                <a:spLocks noChangeShapeType="1"/>
              </p:cNvSpPr>
              <p:nvPr/>
            </p:nvSpPr>
            <p:spPr bwMode="auto">
              <a:xfrm>
                <a:off x="3200" y="2802"/>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55" name="Line 11">
                <a:extLst>
                  <a:ext uri="{FF2B5EF4-FFF2-40B4-BE49-F238E27FC236}">
                    <a16:creationId xmlns:a16="http://schemas.microsoft.com/office/drawing/2014/main" id="{FC7CDF0B-7DBC-4CBC-92E5-C9A98E1C1258}"/>
                  </a:ext>
                </a:extLst>
              </p:cNvPr>
              <p:cNvSpPr>
                <a:spLocks noChangeShapeType="1"/>
              </p:cNvSpPr>
              <p:nvPr/>
            </p:nvSpPr>
            <p:spPr bwMode="auto">
              <a:xfrm>
                <a:off x="3200" y="2416"/>
                <a:ext cx="0" cy="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56" name="Line 12">
                <a:extLst>
                  <a:ext uri="{FF2B5EF4-FFF2-40B4-BE49-F238E27FC236}">
                    <a16:creationId xmlns:a16="http://schemas.microsoft.com/office/drawing/2014/main" id="{4287B435-745D-470A-820C-EC2A7D6AB848}"/>
                  </a:ext>
                </a:extLst>
              </p:cNvPr>
              <p:cNvSpPr>
                <a:spLocks noChangeShapeType="1"/>
              </p:cNvSpPr>
              <p:nvPr/>
            </p:nvSpPr>
            <p:spPr bwMode="auto">
              <a:xfrm flipV="1">
                <a:off x="3200" y="2609"/>
                <a:ext cx="0" cy="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57" name="Line 13">
                <a:extLst>
                  <a:ext uri="{FF2B5EF4-FFF2-40B4-BE49-F238E27FC236}">
                    <a16:creationId xmlns:a16="http://schemas.microsoft.com/office/drawing/2014/main" id="{93627DC2-26B0-4706-BDCF-CEBF0C8A83A5}"/>
                  </a:ext>
                </a:extLst>
              </p:cNvPr>
              <p:cNvSpPr>
                <a:spLocks noChangeShapeType="1"/>
              </p:cNvSpPr>
              <p:nvPr/>
            </p:nvSpPr>
            <p:spPr bwMode="auto">
              <a:xfrm>
                <a:off x="3130" y="2609"/>
                <a:ext cx="168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58" name="Line 14">
                <a:extLst>
                  <a:ext uri="{FF2B5EF4-FFF2-40B4-BE49-F238E27FC236}">
                    <a16:creationId xmlns:a16="http://schemas.microsoft.com/office/drawing/2014/main" id="{977315C6-728F-4C9E-87FF-D965A66E4038}"/>
                  </a:ext>
                </a:extLst>
              </p:cNvPr>
              <p:cNvSpPr>
                <a:spLocks noChangeShapeType="1"/>
              </p:cNvSpPr>
              <p:nvPr/>
            </p:nvSpPr>
            <p:spPr bwMode="auto">
              <a:xfrm flipH="1">
                <a:off x="4042" y="2416"/>
                <a:ext cx="2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59" name="Line 15">
                <a:extLst>
                  <a:ext uri="{FF2B5EF4-FFF2-40B4-BE49-F238E27FC236}">
                    <a16:creationId xmlns:a16="http://schemas.microsoft.com/office/drawing/2014/main" id="{C1E5664E-AC95-4358-975B-807E7298F4E1}"/>
                  </a:ext>
                </a:extLst>
              </p:cNvPr>
              <p:cNvSpPr>
                <a:spLocks noChangeShapeType="1"/>
              </p:cNvSpPr>
              <p:nvPr/>
            </p:nvSpPr>
            <p:spPr bwMode="auto">
              <a:xfrm flipH="1">
                <a:off x="4042" y="2802"/>
                <a:ext cx="2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60" name="Line 16">
                <a:extLst>
                  <a:ext uri="{FF2B5EF4-FFF2-40B4-BE49-F238E27FC236}">
                    <a16:creationId xmlns:a16="http://schemas.microsoft.com/office/drawing/2014/main" id="{2DAB5DC9-C365-4D3A-89C8-E3DE4130F726}"/>
                  </a:ext>
                </a:extLst>
              </p:cNvPr>
              <p:cNvSpPr>
                <a:spLocks noChangeShapeType="1"/>
              </p:cNvSpPr>
              <p:nvPr/>
            </p:nvSpPr>
            <p:spPr bwMode="auto">
              <a:xfrm>
                <a:off x="4252" y="2416"/>
                <a:ext cx="0" cy="3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61" name="Oval 17">
                <a:extLst>
                  <a:ext uri="{FF2B5EF4-FFF2-40B4-BE49-F238E27FC236}">
                    <a16:creationId xmlns:a16="http://schemas.microsoft.com/office/drawing/2014/main" id="{AD74C20C-4210-436A-9380-3B024CBF4610}"/>
                  </a:ext>
                </a:extLst>
              </p:cNvPr>
              <p:cNvSpPr>
                <a:spLocks noChangeArrowheads="1"/>
              </p:cNvSpPr>
              <p:nvPr/>
            </p:nvSpPr>
            <p:spPr bwMode="auto">
              <a:xfrm>
                <a:off x="3481" y="3059"/>
                <a:ext cx="561" cy="192"/>
              </a:xfrm>
              <a:prstGeom prst="ellipse">
                <a:avLst/>
              </a:prstGeom>
              <a:solidFill>
                <a:srgbClr val="FFFFFF"/>
              </a:solidFill>
              <a:ln w="9525">
                <a:solidFill>
                  <a:srgbClr val="000000"/>
                </a:solidFill>
                <a:round/>
                <a:headEnd/>
                <a:tailEnd/>
              </a:ln>
            </p:spPr>
            <p:txBody>
              <a:bodyPr/>
              <a:lstStyle>
                <a:lvl1pPr eaLnBrk="0" hangingPunct="0">
                  <a:defRPr sz="24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9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a:t>
                </a:r>
                <a:r>
                  <a:rPr kumimoji="0" lang="zh-CN" altLang="en-US" sz="14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数字</a:t>
                </a:r>
                <a:endParaRPr kumimoji="0" lang="zh-CN" altLang="en-US" sz="9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sp>
            <p:nvSpPr>
              <p:cNvPr id="61462" name="Line 18">
                <a:extLst>
                  <a:ext uri="{FF2B5EF4-FFF2-40B4-BE49-F238E27FC236}">
                    <a16:creationId xmlns:a16="http://schemas.microsoft.com/office/drawing/2014/main" id="{ACA1B861-BF23-4F79-AAD7-130D05FB50CC}"/>
                  </a:ext>
                </a:extLst>
              </p:cNvPr>
              <p:cNvSpPr>
                <a:spLocks noChangeShapeType="1"/>
              </p:cNvSpPr>
              <p:nvPr/>
            </p:nvSpPr>
            <p:spPr bwMode="auto">
              <a:xfrm>
                <a:off x="2288" y="3123"/>
                <a:ext cx="11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63" name="Line 19">
                <a:extLst>
                  <a:ext uri="{FF2B5EF4-FFF2-40B4-BE49-F238E27FC236}">
                    <a16:creationId xmlns:a16="http://schemas.microsoft.com/office/drawing/2014/main" id="{74D70E68-D834-4860-B6DD-41A10B6461A2}"/>
                  </a:ext>
                </a:extLst>
              </p:cNvPr>
              <p:cNvSpPr>
                <a:spLocks noChangeShapeType="1"/>
              </p:cNvSpPr>
              <p:nvPr/>
            </p:nvSpPr>
            <p:spPr bwMode="auto">
              <a:xfrm>
                <a:off x="4042" y="3187"/>
                <a:ext cx="84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64" name="Line 20">
                <a:extLst>
                  <a:ext uri="{FF2B5EF4-FFF2-40B4-BE49-F238E27FC236}">
                    <a16:creationId xmlns:a16="http://schemas.microsoft.com/office/drawing/2014/main" id="{9044FD75-B619-4790-9834-BEBFF5B8D0B0}"/>
                  </a:ext>
                </a:extLst>
              </p:cNvPr>
              <p:cNvSpPr>
                <a:spLocks noChangeShapeType="1"/>
              </p:cNvSpPr>
              <p:nvPr/>
            </p:nvSpPr>
            <p:spPr bwMode="auto">
              <a:xfrm>
                <a:off x="4252" y="3187"/>
                <a:ext cx="0" cy="2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65" name="Line 21">
                <a:extLst>
                  <a:ext uri="{FF2B5EF4-FFF2-40B4-BE49-F238E27FC236}">
                    <a16:creationId xmlns:a16="http://schemas.microsoft.com/office/drawing/2014/main" id="{21525A77-03F5-4768-BB0A-98809E3C2300}"/>
                  </a:ext>
                </a:extLst>
              </p:cNvPr>
              <p:cNvSpPr>
                <a:spLocks noChangeShapeType="1"/>
              </p:cNvSpPr>
              <p:nvPr/>
            </p:nvSpPr>
            <p:spPr bwMode="auto">
              <a:xfrm>
                <a:off x="3130" y="3444"/>
                <a:ext cx="11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66" name="Line 22">
                <a:extLst>
                  <a:ext uri="{FF2B5EF4-FFF2-40B4-BE49-F238E27FC236}">
                    <a16:creationId xmlns:a16="http://schemas.microsoft.com/office/drawing/2014/main" id="{864886A8-8384-419C-B37C-F4EB4B75F73A}"/>
                  </a:ext>
                </a:extLst>
              </p:cNvPr>
              <p:cNvSpPr>
                <a:spLocks noChangeShapeType="1"/>
              </p:cNvSpPr>
              <p:nvPr/>
            </p:nvSpPr>
            <p:spPr bwMode="auto">
              <a:xfrm flipV="1">
                <a:off x="3130" y="3123"/>
                <a:ext cx="0" cy="32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endParaRPr>
              </a:p>
            </p:txBody>
          </p:sp>
          <p:sp>
            <p:nvSpPr>
              <p:cNvPr id="61467" name="Text Box 26">
                <a:extLst>
                  <a:ext uri="{FF2B5EF4-FFF2-40B4-BE49-F238E27FC236}">
                    <a16:creationId xmlns:a16="http://schemas.microsoft.com/office/drawing/2014/main" id="{169AE9DE-5AC2-4A56-BE7E-184D822A603F}"/>
                  </a:ext>
                </a:extLst>
              </p:cNvPr>
              <p:cNvSpPr txBox="1">
                <a:spLocks noChangeArrowheads="1"/>
              </p:cNvSpPr>
              <p:nvPr/>
            </p:nvSpPr>
            <p:spPr bwMode="auto">
              <a:xfrm>
                <a:off x="2008" y="2263"/>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mn-cs"/>
                  </a:rPr>
                  <a:t>标识符</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mn-cs"/>
                </a:endParaRPr>
              </a:p>
            </p:txBody>
          </p:sp>
          <p:sp>
            <p:nvSpPr>
              <p:cNvPr id="61468" name="Text Box 27">
                <a:extLst>
                  <a:ext uri="{FF2B5EF4-FFF2-40B4-BE49-F238E27FC236}">
                    <a16:creationId xmlns:a16="http://schemas.microsoft.com/office/drawing/2014/main" id="{236E21F5-B7CD-4C97-A7FC-EBFBB1A6CEB6}"/>
                  </a:ext>
                </a:extLst>
              </p:cNvPr>
              <p:cNvSpPr txBox="1">
                <a:spLocks noChangeArrowheads="1"/>
              </p:cNvSpPr>
              <p:nvPr/>
            </p:nvSpPr>
            <p:spPr bwMode="auto">
              <a:xfrm>
                <a:off x="2139" y="2870"/>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无符号整数</a:t>
                </a:r>
                <a:endParaRPr kumimoji="0" lang="zh-CN" altLang="en-US" sz="24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grpSp>
      </p:grpSp>
      <p:sp>
        <p:nvSpPr>
          <p:cNvPr id="60448" name="Text Box 32">
            <a:extLst>
              <a:ext uri="{FF2B5EF4-FFF2-40B4-BE49-F238E27FC236}">
                <a16:creationId xmlns:a16="http://schemas.microsoft.com/office/drawing/2014/main" id="{B887B5E9-FBC5-42C0-8828-1A76B33E1E67}"/>
              </a:ext>
            </a:extLst>
          </p:cNvPr>
          <p:cNvSpPr txBox="1">
            <a:spLocks noChangeArrowheads="1"/>
          </p:cNvSpPr>
          <p:nvPr/>
        </p:nvSpPr>
        <p:spPr bwMode="auto">
          <a:xfrm>
            <a:off x="5198455" y="1167133"/>
            <a:ext cx="3771528" cy="861774"/>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sz="24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sz="24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sz="24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sz="24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楷体_GB2312" panose="0201060903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&lt;</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标识符</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&gt;::</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＝字母</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字母</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数字</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a:t>
            </a: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&lt;</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无符号整数</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&gt;::=</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数字</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数字</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mn-cs"/>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0-#ppt_w/2"/>
                                          </p:val>
                                        </p:tav>
                                        <p:tav tm="100000">
                                          <p:val>
                                            <p:strVal val="#ppt_x"/>
                                          </p:val>
                                        </p:tav>
                                      </p:tavLst>
                                    </p:anim>
                                    <p:anim calcmode="lin" valueType="num">
                                      <p:cBhvr additive="base">
                                        <p:cTn id="8" dur="500" fill="hold"/>
                                        <p:tgtEl>
                                          <p:spTgt spid="604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041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0448"/>
                                        </p:tgtEl>
                                        <p:attrNameLst>
                                          <p:attrName>style.visibility</p:attrName>
                                        </p:attrNameLst>
                                      </p:cBhvr>
                                      <p:to>
                                        <p:strVal val="visible"/>
                                      </p:to>
                                    </p:set>
                                    <p:anim calcmode="lin" valueType="num">
                                      <p:cBhvr additive="base">
                                        <p:cTn id="17" dur="500" fill="hold"/>
                                        <p:tgtEl>
                                          <p:spTgt spid="60448"/>
                                        </p:tgtEl>
                                        <p:attrNameLst>
                                          <p:attrName>ppt_x</p:attrName>
                                        </p:attrNameLst>
                                      </p:cBhvr>
                                      <p:tavLst>
                                        <p:tav tm="0">
                                          <p:val>
                                            <p:strVal val="0-#ppt_w/2"/>
                                          </p:val>
                                        </p:tav>
                                        <p:tav tm="100000">
                                          <p:val>
                                            <p:strVal val="#ppt_x"/>
                                          </p:val>
                                        </p:tav>
                                      </p:tavLst>
                                    </p:anim>
                                    <p:anim calcmode="lin" valueType="num">
                                      <p:cBhvr additive="base">
                                        <p:cTn id="18" dur="500" fill="hold"/>
                                        <p:tgtEl>
                                          <p:spTgt spid="6044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0420"/>
                                        </p:tgtEl>
                                        <p:attrNameLst>
                                          <p:attrName>style.visibility</p:attrName>
                                        </p:attrNameLst>
                                      </p:cBhvr>
                                      <p:to>
                                        <p:strVal val="visible"/>
                                      </p:to>
                                    </p:set>
                                    <p:anim calcmode="lin" valueType="num">
                                      <p:cBhvr additive="base">
                                        <p:cTn id="23" dur="500" fill="hold"/>
                                        <p:tgtEl>
                                          <p:spTgt spid="60420"/>
                                        </p:tgtEl>
                                        <p:attrNameLst>
                                          <p:attrName>ppt_x</p:attrName>
                                        </p:attrNameLst>
                                      </p:cBhvr>
                                      <p:tavLst>
                                        <p:tav tm="0">
                                          <p:val>
                                            <p:strVal val="0-#ppt_w/2"/>
                                          </p:val>
                                        </p:tav>
                                        <p:tav tm="100000">
                                          <p:val>
                                            <p:strVal val="#ppt_x"/>
                                          </p:val>
                                        </p:tav>
                                      </p:tavLst>
                                    </p:anim>
                                    <p:anim calcmode="lin" valueType="num">
                                      <p:cBhvr additive="base">
                                        <p:cTn id="24" dur="500" fill="hold"/>
                                        <p:tgtEl>
                                          <p:spTgt spid="6042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60418" grpId="0"/>
      <p:bldP spid="60419" grpId="0" animBg="1"/>
      <p:bldP spid="6044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0" y="1676400"/>
            <a:ext cx="9144000" cy="0"/>
          </a:xfrm>
          <a:prstGeom prst="line">
            <a:avLst/>
          </a:prstGeom>
          <a:noFill/>
          <a:ln w="19050">
            <a:solidFill>
              <a:srgbClr val="0037E8"/>
            </a:solidFill>
            <a:round/>
            <a:headEnd/>
            <a:tailEnd/>
          </a:ln>
        </p:spPr>
        <p:txBody>
          <a:bodyPr wrap="none" anchor="ctr"/>
          <a:lstStyle/>
          <a:p>
            <a:endParaRPr lang="zh-CN" altLang="en-US"/>
          </a:p>
        </p:txBody>
      </p:sp>
      <p:sp>
        <p:nvSpPr>
          <p:cNvPr id="26627" name="Text Box 3"/>
          <p:cNvSpPr txBox="1">
            <a:spLocks noChangeArrowheads="1"/>
          </p:cNvSpPr>
          <p:nvPr/>
        </p:nvSpPr>
        <p:spPr bwMode="auto">
          <a:xfrm>
            <a:off x="152400" y="990600"/>
            <a:ext cx="6324600" cy="519113"/>
          </a:xfrm>
          <a:prstGeom prst="rect">
            <a:avLst/>
          </a:prstGeom>
          <a:noFill/>
          <a:ln w="9525">
            <a:noFill/>
            <a:miter lim="800000"/>
            <a:headEnd/>
            <a:tailEnd/>
          </a:ln>
        </p:spPr>
        <p:txBody>
          <a:bodyPr>
            <a:spAutoFit/>
          </a:bodyPr>
          <a:lstStyle/>
          <a:p>
            <a:pPr algn="l">
              <a:spcBef>
                <a:spcPct val="50000"/>
              </a:spcBef>
            </a:pPr>
            <a:r>
              <a:rPr lang="en-US" altLang="zh-CN" sz="2800" b="1">
                <a:solidFill>
                  <a:srgbClr val="00CC00"/>
                </a:solidFill>
                <a:ea typeface="楷体_GB2312" pitchFamily="49" charset="-122"/>
              </a:rPr>
              <a:t>3.4 </a:t>
            </a:r>
            <a:r>
              <a:rPr lang="zh-CN" altLang="en-US" sz="2800" b="1">
                <a:solidFill>
                  <a:srgbClr val="00CC00"/>
                </a:solidFill>
                <a:ea typeface="楷体_GB2312" pitchFamily="49" charset="-122"/>
              </a:rPr>
              <a:t>词法分析程序的设计与实现</a:t>
            </a:r>
            <a:endParaRPr lang="zh-CN" altLang="en-US" sz="3200">
              <a:solidFill>
                <a:srgbClr val="00CC00"/>
              </a:solidFill>
              <a:latin typeface="楷体_GB2312" pitchFamily="49" charset="-122"/>
              <a:ea typeface="楷体_GB2312" pitchFamily="49" charset="-122"/>
            </a:endParaRPr>
          </a:p>
        </p:txBody>
      </p:sp>
      <p:sp>
        <p:nvSpPr>
          <p:cNvPr id="26628" name="Text Box 4"/>
          <p:cNvSpPr txBox="1">
            <a:spLocks noChangeArrowheads="1"/>
          </p:cNvSpPr>
          <p:nvPr/>
        </p:nvSpPr>
        <p:spPr bwMode="auto">
          <a:xfrm>
            <a:off x="485775" y="2822575"/>
            <a:ext cx="7877175" cy="519113"/>
          </a:xfrm>
          <a:prstGeom prst="rect">
            <a:avLst/>
          </a:prstGeom>
          <a:noFill/>
          <a:ln w="9525">
            <a:noFill/>
            <a:miter lim="800000"/>
            <a:headEnd/>
            <a:tailEnd/>
          </a:ln>
        </p:spPr>
        <p:txBody>
          <a:bodyPr wrap="none">
            <a:spAutoFit/>
          </a:bodyPr>
          <a:lstStyle/>
          <a:p>
            <a:r>
              <a:rPr lang="zh-CN" altLang="en-US" sz="2800" b="1">
                <a:solidFill>
                  <a:schemeClr val="accent2"/>
                </a:solidFill>
                <a:latin typeface="楷体_GB2312" pitchFamily="49" charset="-122"/>
                <a:ea typeface="楷体_GB2312" pitchFamily="49" charset="-122"/>
              </a:rPr>
              <a:t>词法规则        状态图         词法分析程序</a:t>
            </a:r>
          </a:p>
        </p:txBody>
      </p:sp>
      <p:sp>
        <p:nvSpPr>
          <p:cNvPr id="26629" name="AutoShape 5"/>
          <p:cNvSpPr>
            <a:spLocks noChangeArrowheads="1"/>
          </p:cNvSpPr>
          <p:nvPr/>
        </p:nvSpPr>
        <p:spPr bwMode="auto">
          <a:xfrm>
            <a:off x="2771800" y="2971800"/>
            <a:ext cx="504800" cy="228600"/>
          </a:xfrm>
          <a:prstGeom prst="rightArrow">
            <a:avLst>
              <a:gd name="adj1" fmla="val 50000"/>
              <a:gd name="adj2" fmla="val 108333"/>
            </a:avLst>
          </a:prstGeom>
          <a:solidFill>
            <a:schemeClr val="accent1"/>
          </a:solidFill>
          <a:ln w="9525">
            <a:solidFill>
              <a:schemeClr val="tx1"/>
            </a:solidFill>
            <a:miter lim="800000"/>
            <a:headEnd/>
            <a:tailEnd/>
          </a:ln>
        </p:spPr>
        <p:txBody>
          <a:bodyPr wrap="none" anchor="ctr"/>
          <a:lstStyle/>
          <a:p>
            <a:endParaRPr lang="zh-CN" altLang="en-US"/>
          </a:p>
        </p:txBody>
      </p:sp>
      <p:sp>
        <p:nvSpPr>
          <p:cNvPr id="26630" name="AutoShape 6"/>
          <p:cNvSpPr>
            <a:spLocks noChangeArrowheads="1"/>
          </p:cNvSpPr>
          <p:nvPr/>
        </p:nvSpPr>
        <p:spPr bwMode="auto">
          <a:xfrm>
            <a:off x="4744793" y="2971800"/>
            <a:ext cx="701391" cy="228600"/>
          </a:xfrm>
          <a:prstGeom prst="rightArrow">
            <a:avLst>
              <a:gd name="adj1" fmla="val 50000"/>
              <a:gd name="adj2" fmla="val 108333"/>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991026448"/>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0" y="1295400"/>
            <a:ext cx="9144000" cy="12700"/>
          </a:xfrm>
          <a:prstGeom prst="line">
            <a:avLst/>
          </a:prstGeom>
          <a:noFill/>
          <a:ln w="19050">
            <a:solidFill>
              <a:srgbClr val="0037E8"/>
            </a:solidFill>
            <a:round/>
            <a:headEnd/>
            <a:tailEnd/>
          </a:ln>
        </p:spPr>
        <p:txBody>
          <a:bodyPr wrap="none" anchor="ctr"/>
          <a:lstStyle/>
          <a:p>
            <a:endParaRPr lang="zh-CN" altLang="en-US"/>
          </a:p>
        </p:txBody>
      </p:sp>
      <p:sp>
        <p:nvSpPr>
          <p:cNvPr id="27651" name="AutoShape 4"/>
          <p:cNvSpPr>
            <a:spLocks noChangeArrowheads="1"/>
          </p:cNvSpPr>
          <p:nvPr/>
        </p:nvSpPr>
        <p:spPr bwMode="auto">
          <a:xfrm>
            <a:off x="152400" y="609600"/>
            <a:ext cx="8493125" cy="685800"/>
          </a:xfrm>
          <a:prstGeom prst="roundRect">
            <a:avLst>
              <a:gd name="adj" fmla="val 5435"/>
            </a:avLst>
          </a:prstGeom>
          <a:noFill/>
          <a:ln w="9525">
            <a:noFill/>
            <a:round/>
            <a:headEnd/>
            <a:tailEnd/>
          </a:ln>
        </p:spPr>
        <p:txBody>
          <a:bodyPr wrap="none" anchor="ctr"/>
          <a:lstStyle/>
          <a:p>
            <a:pPr algn="l"/>
            <a:r>
              <a:rPr lang="en-US" altLang="zh-CN" b="1">
                <a:solidFill>
                  <a:srgbClr val="008000"/>
                </a:solidFill>
                <a:ea typeface="楷体_GB2312" pitchFamily="49" charset="-122"/>
              </a:rPr>
              <a:t>3.4.1 </a:t>
            </a:r>
            <a:r>
              <a:rPr lang="zh-CN" altLang="en-US" b="1">
                <a:solidFill>
                  <a:srgbClr val="008000"/>
                </a:solidFill>
                <a:latin typeface="SimSun" pitchFamily="2" charset="-122"/>
                <a:ea typeface="楷体_GB2312" pitchFamily="49" charset="-122"/>
              </a:rPr>
              <a:t>文法及其状态图</a:t>
            </a:r>
            <a:endParaRPr lang="zh-CN" altLang="en-US" b="1">
              <a:solidFill>
                <a:srgbClr val="0000FF"/>
              </a:solidFill>
              <a:latin typeface="SimSun" pitchFamily="2" charset="-122"/>
              <a:ea typeface="楷体_GB2312" pitchFamily="49" charset="-122"/>
            </a:endParaRPr>
          </a:p>
        </p:txBody>
      </p:sp>
      <p:sp>
        <p:nvSpPr>
          <p:cNvPr id="27652" name="Rectangle 5"/>
          <p:cNvSpPr>
            <a:spLocks noChangeArrowheads="1"/>
          </p:cNvSpPr>
          <p:nvPr/>
        </p:nvSpPr>
        <p:spPr bwMode="auto">
          <a:xfrm>
            <a:off x="381000" y="1447800"/>
            <a:ext cx="8229600" cy="3352800"/>
          </a:xfrm>
          <a:prstGeom prst="rect">
            <a:avLst/>
          </a:prstGeom>
          <a:solidFill>
            <a:srgbClr val="D9E6E6">
              <a:alpha val="50195"/>
            </a:srgbClr>
          </a:solidFill>
          <a:ln w="12700">
            <a:noFill/>
            <a:miter lim="800000"/>
            <a:headEnd/>
            <a:tailEnd/>
          </a:ln>
        </p:spPr>
        <p:txBody>
          <a:bodyPr wrap="none" anchor="ctr"/>
          <a:lstStyle/>
          <a:p>
            <a:pPr algn="l"/>
            <a:r>
              <a:rPr lang="zh-CN" altLang="en-US" b="1" dirty="0">
                <a:solidFill>
                  <a:srgbClr val="0F48FF"/>
                </a:solidFill>
                <a:ea typeface="楷体_GB2312" pitchFamily="49" charset="-122"/>
              </a:rPr>
              <a:t>语言的单词符号</a:t>
            </a:r>
          </a:p>
          <a:p>
            <a:pPr algn="l">
              <a:lnSpc>
                <a:spcPct val="125000"/>
              </a:lnSpc>
            </a:pPr>
            <a:r>
              <a:rPr lang="zh-CN" altLang="en-US" b="1" dirty="0">
                <a:latin typeface="楷体_GB2312" pitchFamily="49" charset="-122"/>
                <a:ea typeface="楷体_GB2312" pitchFamily="49" charset="-122"/>
              </a:rPr>
              <a:t>	   标识符</a:t>
            </a:r>
          </a:p>
          <a:p>
            <a:pPr algn="l">
              <a:lnSpc>
                <a:spcPct val="125000"/>
              </a:lnSpc>
            </a:pPr>
            <a:r>
              <a:rPr lang="zh-CN" altLang="en-US" b="1" dirty="0">
                <a:latin typeface="楷体_GB2312" pitchFamily="49" charset="-122"/>
                <a:ea typeface="楷体_GB2312" pitchFamily="49" charset="-122"/>
              </a:rPr>
              <a:t>	   保留字</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标识符的子集）</a:t>
            </a:r>
          </a:p>
          <a:p>
            <a:pPr algn="l">
              <a:lnSpc>
                <a:spcPct val="125000"/>
              </a:lnSpc>
            </a:pPr>
            <a:r>
              <a:rPr lang="zh-CN" altLang="en-US" b="1" dirty="0">
                <a:latin typeface="楷体_GB2312" pitchFamily="49" charset="-122"/>
                <a:ea typeface="楷体_GB2312" pitchFamily="49" charset="-122"/>
              </a:rPr>
              <a:t>	   无符号整数</a:t>
            </a:r>
          </a:p>
          <a:p>
            <a:pPr lvl="1" algn="l">
              <a:lnSpc>
                <a:spcPct val="125000"/>
              </a:lnSpc>
            </a:pPr>
            <a:r>
              <a:rPr lang="zh-CN" altLang="en-US" b="1" dirty="0">
                <a:latin typeface="楷体_GB2312" pitchFamily="49" charset="-122"/>
                <a:ea typeface="楷体_GB2312" pitchFamily="49" charset="-122"/>
              </a:rPr>
              <a:t>	   单分界符  </a:t>
            </a:r>
            <a:r>
              <a:rPr lang="en-US" altLang="zh-CN" b="1" dirty="0">
                <a:latin typeface="楷体_GB2312" pitchFamily="49" charset="-122"/>
                <a:ea typeface="楷体_GB2312" pitchFamily="49" charset="-122"/>
              </a:rPr>
              <a:t>+  *  </a:t>
            </a:r>
            <a:r>
              <a:rPr lang="zh-CN" altLang="en-US" b="1" dirty="0">
                <a:latin typeface="楷体_GB2312" pitchFamily="49" charset="-122"/>
                <a:ea typeface="楷体_GB2312" pitchFamily="49" charset="-122"/>
              </a:rPr>
              <a:t>：，</a:t>
            </a:r>
            <a:r>
              <a:rPr lang="zh-CN" altLang="en-US" b="1" dirty="0">
                <a:latin typeface="楷体_GB2312" pitchFamily="49" charset="-122"/>
                <a:ea typeface="楷体_GB2312" pitchFamily="49" charset="-122"/>
                <a:sym typeface="Wingdings" pitchFamily="2" charset="2"/>
              </a:rPr>
              <a:t>（ ）</a:t>
            </a:r>
            <a:endParaRPr lang="zh-CN" altLang="en-US" b="1" dirty="0">
              <a:latin typeface="楷体_GB2312" pitchFamily="49" charset="-122"/>
              <a:ea typeface="楷体_GB2312" pitchFamily="49" charset="-122"/>
            </a:endParaRPr>
          </a:p>
          <a:p>
            <a:pPr lvl="1" algn="l">
              <a:lnSpc>
                <a:spcPct val="125000"/>
              </a:lnSpc>
            </a:pPr>
            <a:r>
              <a:rPr lang="zh-CN" altLang="en-US" b="1" dirty="0">
                <a:latin typeface="楷体_GB2312" pitchFamily="49" charset="-122"/>
                <a:ea typeface="楷体_GB2312" pitchFamily="49" charset="-122"/>
              </a:rPr>
              <a:t>	   双分界符    </a:t>
            </a:r>
            <a:r>
              <a:rPr lang="en-US" altLang="zh-CN" b="1" dirty="0">
                <a:latin typeface="楷体_GB2312" pitchFamily="49" charset="-122"/>
                <a:ea typeface="楷体_GB2312" pitchFamily="49" charset="-122"/>
              </a:rPr>
              <a:t>:=</a:t>
            </a:r>
            <a:endParaRPr lang="en-US" altLang="zh-CN" b="1" dirty="0">
              <a:solidFill>
                <a:schemeClr val="accent2"/>
              </a:solidFill>
              <a:ea typeface="楷体_GB2312" pitchFamily="49" charset="-122"/>
            </a:endParaRPr>
          </a:p>
        </p:txBody>
      </p:sp>
      <p:sp>
        <p:nvSpPr>
          <p:cNvPr id="27653" name="AutoShape 6"/>
          <p:cNvSpPr>
            <a:spLocks noChangeArrowheads="1"/>
          </p:cNvSpPr>
          <p:nvPr/>
        </p:nvSpPr>
        <p:spPr bwMode="auto">
          <a:xfrm>
            <a:off x="914400" y="5181600"/>
            <a:ext cx="7258050" cy="838200"/>
          </a:xfrm>
          <a:prstGeom prst="roundRect">
            <a:avLst>
              <a:gd name="adj" fmla="val 5435"/>
            </a:avLst>
          </a:prstGeom>
          <a:solidFill>
            <a:schemeClr val="accent1">
              <a:alpha val="50195"/>
            </a:schemeClr>
          </a:solidFill>
          <a:ln w="9525">
            <a:noFill/>
            <a:round/>
            <a:headEnd/>
            <a:tailEnd/>
          </a:ln>
        </p:spPr>
        <p:txBody>
          <a:bodyPr wrap="none" anchor="ctr"/>
          <a:lstStyle/>
          <a:p>
            <a:pPr algn="l">
              <a:lnSpc>
                <a:spcPct val="125000"/>
              </a:lnSpc>
            </a:pPr>
            <a:r>
              <a:rPr lang="en-US" altLang="zh-CN" b="1" dirty="0">
                <a:solidFill>
                  <a:srgbClr val="009900"/>
                </a:solidFill>
                <a:ea typeface="楷体_GB2312" pitchFamily="49" charset="-122"/>
              </a:rPr>
              <a:t>      </a:t>
            </a:r>
            <a:r>
              <a:rPr lang="zh-CN" altLang="en-US" b="1" dirty="0">
                <a:solidFill>
                  <a:schemeClr val="accent2"/>
                </a:solidFill>
                <a:ea typeface="楷体_GB2312" pitchFamily="49" charset="-122"/>
              </a:rPr>
              <a:t>说明：</a:t>
            </a:r>
            <a:r>
              <a:rPr lang="en-US" altLang="zh-CN" b="1" dirty="0">
                <a:solidFill>
                  <a:schemeClr val="accent2"/>
                </a:solidFill>
                <a:ea typeface="楷体_GB2312" pitchFamily="49" charset="-122"/>
              </a:rPr>
              <a:t>1. </a:t>
            </a:r>
            <a:r>
              <a:rPr lang="zh-CN" altLang="en-US" b="1" dirty="0">
                <a:solidFill>
                  <a:schemeClr val="accent2"/>
                </a:solidFill>
                <a:ea typeface="楷体_GB2312" pitchFamily="49" charset="-122"/>
              </a:rPr>
              <a:t>空格的作用 	  </a:t>
            </a:r>
            <a:r>
              <a:rPr lang="en-US" altLang="zh-CN" b="1" dirty="0">
                <a:solidFill>
                  <a:schemeClr val="accent2"/>
                </a:solidFill>
                <a:ea typeface="楷体_GB2312" pitchFamily="49" charset="-122"/>
              </a:rPr>
              <a:t>2. </a:t>
            </a:r>
            <a:r>
              <a:rPr lang="zh-CN" altLang="en-US" b="1" dirty="0">
                <a:solidFill>
                  <a:schemeClr val="accent2"/>
                </a:solidFill>
                <a:ea typeface="楷体_GB2312" pitchFamily="49" charset="-122"/>
              </a:rPr>
              <a:t>实数的表示</a:t>
            </a:r>
            <a:endParaRPr lang="zh-CN" altLang="en-US" b="1" dirty="0">
              <a:solidFill>
                <a:schemeClr val="accent2"/>
              </a:solidFill>
              <a:latin typeface="楷体_GB2312" pitchFamily="49" charset="-122"/>
              <a:ea typeface="楷体_GB2312" pitchFamily="49" charset="-122"/>
            </a:endParaRPr>
          </a:p>
        </p:txBody>
      </p:sp>
    </p:spTree>
    <p:extLst>
      <p:ext uri="{BB962C8B-B14F-4D97-AF65-F5344CB8AC3E}">
        <p14:creationId xmlns:p14="http://schemas.microsoft.com/office/powerpoint/2010/main" val="2039382198"/>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BA6D3984-3ED2-45B0-A8FF-F7209C7EB7EB}"/>
              </a:ext>
            </a:extLst>
          </p:cNvPr>
          <p:cNvSpPr txBox="1">
            <a:spLocks noChangeArrowheads="1"/>
          </p:cNvSpPr>
          <p:nvPr/>
        </p:nvSpPr>
        <p:spPr bwMode="auto">
          <a:xfrm>
            <a:off x="152400" y="685800"/>
            <a:ext cx="7467600" cy="457200"/>
          </a:xfrm>
          <a:prstGeom prst="rect">
            <a:avLst/>
          </a:prstGeom>
          <a:noFill/>
          <a:ln w="9525">
            <a:noFill/>
            <a:miter lim="800000"/>
            <a:headEnd/>
            <a:tailEnd/>
          </a:ln>
        </p:spPr>
        <p:txBody>
          <a:bodyPr>
            <a:spAutoFit/>
          </a:bodyPr>
          <a:lstStyle/>
          <a:p>
            <a:pPr algn="l">
              <a:spcBef>
                <a:spcPct val="50000"/>
              </a:spcBef>
            </a:pPr>
            <a:r>
              <a:rPr lang="zh-CN" altLang="en-US" b="1" dirty="0">
                <a:solidFill>
                  <a:srgbClr val="009900"/>
                </a:solidFill>
                <a:ea typeface="楷体_GB2312" pitchFamily="49" charset="-122"/>
              </a:rPr>
              <a:t>识别一个“单词（</a:t>
            </a:r>
            <a:r>
              <a:rPr lang="en-US" altLang="zh-CN" b="1" dirty="0">
                <a:solidFill>
                  <a:srgbClr val="009900"/>
                </a:solidFill>
                <a:ea typeface="楷体_GB2312" pitchFamily="49" charset="-122"/>
              </a:rPr>
              <a:t>token, symbol</a:t>
            </a:r>
            <a:r>
              <a:rPr lang="zh-CN" altLang="en-US" b="1" dirty="0">
                <a:solidFill>
                  <a:srgbClr val="009900"/>
                </a:solidFill>
                <a:ea typeface="楷体_GB2312" pitchFamily="49" charset="-122"/>
              </a:rPr>
              <a:t>）”的文法：</a:t>
            </a:r>
            <a:endParaRPr lang="zh-CN" altLang="en-US" b="1" dirty="0">
              <a:solidFill>
                <a:srgbClr val="00CC00"/>
              </a:solidFill>
              <a:latin typeface="楷体_GB2312" pitchFamily="49" charset="-122"/>
              <a:ea typeface="楷体_GB2312" pitchFamily="49" charset="-122"/>
            </a:endParaRPr>
          </a:p>
        </p:txBody>
      </p:sp>
      <p:sp>
        <p:nvSpPr>
          <p:cNvPr id="3" name="Rectangle 10">
            <a:extLst>
              <a:ext uri="{FF2B5EF4-FFF2-40B4-BE49-F238E27FC236}">
                <a16:creationId xmlns:a16="http://schemas.microsoft.com/office/drawing/2014/main" id="{0AE26898-9E4E-4859-80F7-F41B90715326}"/>
              </a:ext>
            </a:extLst>
          </p:cNvPr>
          <p:cNvSpPr>
            <a:spLocks noChangeArrowheads="1"/>
          </p:cNvSpPr>
          <p:nvPr/>
        </p:nvSpPr>
        <p:spPr bwMode="auto">
          <a:xfrm>
            <a:off x="0" y="1268760"/>
            <a:ext cx="9144000" cy="576064"/>
          </a:xfrm>
          <a:prstGeom prst="rect">
            <a:avLst/>
          </a:prstGeom>
          <a:solidFill>
            <a:srgbClr val="D9E6E6">
              <a:alpha val="50195"/>
            </a:srgbClr>
          </a:solidFill>
          <a:ln w="12700">
            <a:noFill/>
            <a:miter lim="800000"/>
            <a:headEnd/>
            <a:tailEnd/>
          </a:ln>
        </p:spPr>
        <p:txBody>
          <a:bodyPr wrap="none" anchor="ctr"/>
          <a:lstStyle/>
          <a:p>
            <a:pPr marL="952500" lvl="1" indent="-288925" algn="l">
              <a:lnSpc>
                <a:spcPct val="90000"/>
              </a:lnSpc>
              <a:spcBef>
                <a:spcPct val="35000"/>
              </a:spcBef>
              <a:buFont typeface="Symbol" pitchFamily="18" charset="2"/>
              <a:buChar char="¨"/>
            </a:pPr>
            <a:r>
              <a:rPr lang="zh-CN" altLang="en-US" b="1" dirty="0">
                <a:ea typeface="楷体_GB2312" pitchFamily="49" charset="-122"/>
              </a:rPr>
              <a:t>复习一个例子：识别一个字符时，多个识别器可以同时工作</a:t>
            </a:r>
            <a:endParaRPr lang="zh-CN" altLang="en-US" sz="2800" b="1" dirty="0">
              <a:solidFill>
                <a:schemeClr val="accent2"/>
              </a:solidFill>
              <a:latin typeface="楷体_GB2312" pitchFamily="49" charset="-122"/>
              <a:ea typeface="楷体_GB2312" pitchFamily="49" charset="-122"/>
            </a:endParaRPr>
          </a:p>
        </p:txBody>
      </p:sp>
      <p:sp>
        <p:nvSpPr>
          <p:cNvPr id="4" name="Text Box 1027">
            <a:extLst>
              <a:ext uri="{FF2B5EF4-FFF2-40B4-BE49-F238E27FC236}">
                <a16:creationId xmlns:a16="http://schemas.microsoft.com/office/drawing/2014/main" id="{88358557-066B-40DF-BF22-32FFC9A39FBD}"/>
              </a:ext>
            </a:extLst>
          </p:cNvPr>
          <p:cNvSpPr txBox="1">
            <a:spLocks noChangeArrowheads="1"/>
          </p:cNvSpPr>
          <p:nvPr/>
        </p:nvSpPr>
        <p:spPr bwMode="auto">
          <a:xfrm>
            <a:off x="539552" y="1772816"/>
            <a:ext cx="7820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2400" dirty="0">
                <a:latin typeface="等线" panose="02010600030101010101" pitchFamily="2" charset="-122"/>
                <a:ea typeface="等线" panose="02010600030101010101" pitchFamily="2" charset="-122"/>
              </a:rPr>
              <a:t>例如：要识别‘</a:t>
            </a:r>
            <a:r>
              <a:rPr lang="en-US" altLang="zh-CN" sz="2400" dirty="0">
                <a:latin typeface="等线" panose="02010600030101010101" pitchFamily="2" charset="-122"/>
                <a:ea typeface="等线" panose="02010600030101010101" pitchFamily="2" charset="-122"/>
              </a:rPr>
              <a:t>const</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a:t>
            </a:r>
            <a:endParaRPr lang="zh-CN" altLang="en-US" sz="2400" dirty="0"/>
          </a:p>
        </p:txBody>
      </p:sp>
      <p:sp>
        <p:nvSpPr>
          <p:cNvPr id="27" name="矩形 26">
            <a:extLst>
              <a:ext uri="{FF2B5EF4-FFF2-40B4-BE49-F238E27FC236}">
                <a16:creationId xmlns:a16="http://schemas.microsoft.com/office/drawing/2014/main" id="{2B180049-818D-4A27-9F94-2CBCFB4850C9}"/>
              </a:ext>
            </a:extLst>
          </p:cNvPr>
          <p:cNvSpPr/>
          <p:nvPr/>
        </p:nvSpPr>
        <p:spPr bwMode="auto">
          <a:xfrm>
            <a:off x="5858656" y="1988840"/>
            <a:ext cx="54480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c</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A3F5F81E-B6A5-4409-B0DB-2D7E3CDA4BF1}"/>
              </a:ext>
            </a:extLst>
          </p:cNvPr>
          <p:cNvSpPr/>
          <p:nvPr/>
        </p:nvSpPr>
        <p:spPr bwMode="auto">
          <a:xfrm>
            <a:off x="6403460" y="1988840"/>
            <a:ext cx="544804" cy="504056"/>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o</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F0DD4661-45AC-4D20-BF37-9039894592BF}"/>
              </a:ext>
            </a:extLst>
          </p:cNvPr>
          <p:cNvSpPr/>
          <p:nvPr/>
        </p:nvSpPr>
        <p:spPr bwMode="auto">
          <a:xfrm>
            <a:off x="1907704" y="2411813"/>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C7B3CB00-D300-4FCD-9168-154CECF97934}"/>
              </a:ext>
            </a:extLst>
          </p:cNvPr>
          <p:cNvCxnSpPr/>
          <p:nvPr/>
        </p:nvCxnSpPr>
        <p:spPr bwMode="auto">
          <a:xfrm>
            <a:off x="1331640" y="2627837"/>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 Box 1027">
            <a:extLst>
              <a:ext uri="{FF2B5EF4-FFF2-40B4-BE49-F238E27FC236}">
                <a16:creationId xmlns:a16="http://schemas.microsoft.com/office/drawing/2014/main" id="{E5B0A693-F5B9-4BE0-9287-4331619B0300}"/>
              </a:ext>
            </a:extLst>
          </p:cNvPr>
          <p:cNvSpPr txBox="1">
            <a:spLocks noChangeArrowheads="1"/>
          </p:cNvSpPr>
          <p:nvPr/>
        </p:nvSpPr>
        <p:spPr bwMode="auto">
          <a:xfrm>
            <a:off x="1259632" y="2264023"/>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2" name="直接箭头连接符 31">
            <a:extLst>
              <a:ext uri="{FF2B5EF4-FFF2-40B4-BE49-F238E27FC236}">
                <a16:creationId xmlns:a16="http://schemas.microsoft.com/office/drawing/2014/main" id="{502BA6DE-2E32-4D59-AA44-08298FA96FFA}"/>
              </a:ext>
            </a:extLst>
          </p:cNvPr>
          <p:cNvCxnSpPr>
            <a:cxnSpLocks/>
          </p:cNvCxnSpPr>
          <p:nvPr/>
        </p:nvCxnSpPr>
        <p:spPr bwMode="auto">
          <a:xfrm flipV="1">
            <a:off x="6068775" y="2492896"/>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500CD67-DB12-474D-822B-AC07C9A1D22E}"/>
              </a:ext>
            </a:extLst>
          </p:cNvPr>
          <p:cNvCxnSpPr/>
          <p:nvPr/>
        </p:nvCxnSpPr>
        <p:spPr bwMode="auto">
          <a:xfrm>
            <a:off x="2411760" y="2639693"/>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 Box 1027">
            <a:extLst>
              <a:ext uri="{FF2B5EF4-FFF2-40B4-BE49-F238E27FC236}">
                <a16:creationId xmlns:a16="http://schemas.microsoft.com/office/drawing/2014/main" id="{4FC49A0C-5FE3-43FC-B565-2463077D2711}"/>
              </a:ext>
            </a:extLst>
          </p:cNvPr>
          <p:cNvSpPr txBox="1">
            <a:spLocks noChangeArrowheads="1"/>
          </p:cNvSpPr>
          <p:nvPr/>
        </p:nvSpPr>
        <p:spPr bwMode="auto">
          <a:xfrm>
            <a:off x="2295498" y="2060848"/>
            <a:ext cx="7540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endParaRPr lang="zh-CN" altLang="en-US" sz="1600" dirty="0"/>
          </a:p>
        </p:txBody>
      </p:sp>
      <p:sp>
        <p:nvSpPr>
          <p:cNvPr id="37" name="椭圆 36">
            <a:extLst>
              <a:ext uri="{FF2B5EF4-FFF2-40B4-BE49-F238E27FC236}">
                <a16:creationId xmlns:a16="http://schemas.microsoft.com/office/drawing/2014/main" id="{8D09D733-76A4-431B-90E7-515049FB5B37}"/>
              </a:ext>
            </a:extLst>
          </p:cNvPr>
          <p:cNvSpPr/>
          <p:nvPr/>
        </p:nvSpPr>
        <p:spPr bwMode="auto">
          <a:xfrm>
            <a:off x="2995014" y="2339834"/>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40" name="椭圆 39">
            <a:extLst>
              <a:ext uri="{FF2B5EF4-FFF2-40B4-BE49-F238E27FC236}">
                <a16:creationId xmlns:a16="http://schemas.microsoft.com/office/drawing/2014/main" id="{DEEE4161-F8B1-44F0-8248-608269EF0048}"/>
              </a:ext>
            </a:extLst>
          </p:cNvPr>
          <p:cNvSpPr/>
          <p:nvPr/>
        </p:nvSpPr>
        <p:spPr bwMode="auto">
          <a:xfrm>
            <a:off x="3049550" y="2400705"/>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6" name="任意多边形: 形状 15">
            <a:extLst>
              <a:ext uri="{FF2B5EF4-FFF2-40B4-BE49-F238E27FC236}">
                <a16:creationId xmlns:a16="http://schemas.microsoft.com/office/drawing/2014/main" id="{A1CDD64D-D1E4-474F-ADBB-29D28E0190D8}"/>
              </a:ext>
            </a:extLst>
          </p:cNvPr>
          <p:cNvSpPr/>
          <p:nvPr/>
        </p:nvSpPr>
        <p:spPr bwMode="auto">
          <a:xfrm>
            <a:off x="3601184" y="2370575"/>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1" name="Text Box 1027">
            <a:extLst>
              <a:ext uri="{FF2B5EF4-FFF2-40B4-BE49-F238E27FC236}">
                <a16:creationId xmlns:a16="http://schemas.microsoft.com/office/drawing/2014/main" id="{96AB799A-16D3-4912-808B-25C324D74586}"/>
              </a:ext>
            </a:extLst>
          </p:cNvPr>
          <p:cNvSpPr txBox="1">
            <a:spLocks noChangeArrowheads="1"/>
          </p:cNvSpPr>
          <p:nvPr/>
        </p:nvSpPr>
        <p:spPr bwMode="auto">
          <a:xfrm>
            <a:off x="4384781" y="2247333"/>
            <a:ext cx="7540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err="1">
                <a:latin typeface="等线" panose="02010600030101010101" pitchFamily="2" charset="-122"/>
                <a:ea typeface="等线" panose="02010600030101010101" pitchFamily="2" charset="-122"/>
              </a:rPr>
              <a:t>A-Z</a:t>
            </a:r>
            <a:br>
              <a:rPr lang="en-US" altLang="zh-CN" sz="1600" dirty="0">
                <a:latin typeface="等线" panose="02010600030101010101" pitchFamily="2" charset="-122"/>
                <a:ea typeface="等线" panose="02010600030101010101" pitchFamily="2" charset="-122"/>
              </a:rPr>
            </a:br>
            <a:r>
              <a:rPr lang="en-US" altLang="zh-CN" sz="1600" dirty="0">
                <a:latin typeface="等线" panose="02010600030101010101" pitchFamily="2" charset="-122"/>
                <a:ea typeface="等线" panose="02010600030101010101" pitchFamily="2" charset="-122"/>
              </a:rPr>
              <a:t>0-9</a:t>
            </a:r>
          </a:p>
        </p:txBody>
      </p:sp>
      <p:cxnSp>
        <p:nvCxnSpPr>
          <p:cNvPr id="42" name="直接箭头连接符 41">
            <a:extLst>
              <a:ext uri="{FF2B5EF4-FFF2-40B4-BE49-F238E27FC236}">
                <a16:creationId xmlns:a16="http://schemas.microsoft.com/office/drawing/2014/main" id="{231B0404-EC42-4075-A51B-355F9D01CDF6}"/>
              </a:ext>
            </a:extLst>
          </p:cNvPr>
          <p:cNvCxnSpPr>
            <a:cxnSpLocks/>
          </p:cNvCxnSpPr>
          <p:nvPr/>
        </p:nvCxnSpPr>
        <p:spPr bwMode="auto">
          <a:xfrm flipV="1">
            <a:off x="6652326" y="2492896"/>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矩形 23">
            <a:extLst>
              <a:ext uri="{FF2B5EF4-FFF2-40B4-BE49-F238E27FC236}">
                <a16:creationId xmlns:a16="http://schemas.microsoft.com/office/drawing/2014/main" id="{8A78FD29-CFA3-4465-90E6-EFAC0D8DC4C1}"/>
              </a:ext>
            </a:extLst>
          </p:cNvPr>
          <p:cNvSpPr/>
          <p:nvPr/>
        </p:nvSpPr>
        <p:spPr bwMode="auto">
          <a:xfrm>
            <a:off x="6938776" y="1988840"/>
            <a:ext cx="544804" cy="504056"/>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imes New Roman" pitchFamily="18" charset="0"/>
                <a:ea typeface="宋体" pitchFamily="2" charset="-122"/>
              </a:rPr>
              <a:t>n</a:t>
            </a:r>
            <a:endParaRPr kumimoji="1" lang="en-US" altLang="zh-CN"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E865041B-3509-4E1F-9BEF-F3224523AF50}"/>
              </a:ext>
            </a:extLst>
          </p:cNvPr>
          <p:cNvSpPr/>
          <p:nvPr/>
        </p:nvSpPr>
        <p:spPr bwMode="auto">
          <a:xfrm>
            <a:off x="7483580" y="1988840"/>
            <a:ext cx="544804" cy="504056"/>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s</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26" name="直接箭头连接符 25">
            <a:extLst>
              <a:ext uri="{FF2B5EF4-FFF2-40B4-BE49-F238E27FC236}">
                <a16:creationId xmlns:a16="http://schemas.microsoft.com/office/drawing/2014/main" id="{D7D02634-AA76-4F8A-9AA6-DCC98C14BA0A}"/>
              </a:ext>
            </a:extLst>
          </p:cNvPr>
          <p:cNvCxnSpPr>
            <a:cxnSpLocks/>
          </p:cNvCxnSpPr>
          <p:nvPr/>
        </p:nvCxnSpPr>
        <p:spPr bwMode="auto">
          <a:xfrm flipV="1">
            <a:off x="7228809" y="2511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5F038764-9660-4A55-BC99-16A63E5FEB43}"/>
              </a:ext>
            </a:extLst>
          </p:cNvPr>
          <p:cNvCxnSpPr>
            <a:cxnSpLocks/>
          </p:cNvCxnSpPr>
          <p:nvPr/>
        </p:nvCxnSpPr>
        <p:spPr bwMode="auto">
          <a:xfrm flipV="1">
            <a:off x="7812360" y="2511152"/>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椭圆 29">
            <a:extLst>
              <a:ext uri="{FF2B5EF4-FFF2-40B4-BE49-F238E27FC236}">
                <a16:creationId xmlns:a16="http://schemas.microsoft.com/office/drawing/2014/main" id="{071E7A76-7D55-46EE-BBDC-B6684D251C6C}"/>
              </a:ext>
            </a:extLst>
          </p:cNvPr>
          <p:cNvSpPr/>
          <p:nvPr/>
        </p:nvSpPr>
        <p:spPr bwMode="auto">
          <a:xfrm>
            <a:off x="3027923" y="3468767"/>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1" name="椭圆 30">
            <a:extLst>
              <a:ext uri="{FF2B5EF4-FFF2-40B4-BE49-F238E27FC236}">
                <a16:creationId xmlns:a16="http://schemas.microsoft.com/office/drawing/2014/main" id="{4ACA18A9-DA51-480D-AA03-34895CAF2F1A}"/>
              </a:ext>
            </a:extLst>
          </p:cNvPr>
          <p:cNvSpPr/>
          <p:nvPr/>
        </p:nvSpPr>
        <p:spPr bwMode="auto">
          <a:xfrm>
            <a:off x="3082459" y="3529638"/>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3" name="椭圆 32">
            <a:extLst>
              <a:ext uri="{FF2B5EF4-FFF2-40B4-BE49-F238E27FC236}">
                <a16:creationId xmlns:a16="http://schemas.microsoft.com/office/drawing/2014/main" id="{878D7E20-6816-4F43-823D-261D69949941}"/>
              </a:ext>
            </a:extLst>
          </p:cNvPr>
          <p:cNvSpPr/>
          <p:nvPr/>
        </p:nvSpPr>
        <p:spPr bwMode="auto">
          <a:xfrm>
            <a:off x="1938964" y="354809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34" name="直接箭头连接符 33">
            <a:extLst>
              <a:ext uri="{FF2B5EF4-FFF2-40B4-BE49-F238E27FC236}">
                <a16:creationId xmlns:a16="http://schemas.microsoft.com/office/drawing/2014/main" id="{A299B88E-FC42-4542-99DC-9174C9E7F255}"/>
              </a:ext>
            </a:extLst>
          </p:cNvPr>
          <p:cNvCxnSpPr/>
          <p:nvPr/>
        </p:nvCxnSpPr>
        <p:spPr bwMode="auto">
          <a:xfrm>
            <a:off x="1362900" y="376411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Text Box 1027">
            <a:extLst>
              <a:ext uri="{FF2B5EF4-FFF2-40B4-BE49-F238E27FC236}">
                <a16:creationId xmlns:a16="http://schemas.microsoft.com/office/drawing/2014/main" id="{8E5F8953-54D4-45A8-8FF3-AE1402832DBA}"/>
              </a:ext>
            </a:extLst>
          </p:cNvPr>
          <p:cNvSpPr txBox="1">
            <a:spLocks noChangeArrowheads="1"/>
          </p:cNvSpPr>
          <p:nvPr/>
        </p:nvSpPr>
        <p:spPr bwMode="auto">
          <a:xfrm>
            <a:off x="1290892" y="340030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cxnSp>
        <p:nvCxnSpPr>
          <p:cNvPr id="36" name="直接箭头连接符 35">
            <a:extLst>
              <a:ext uri="{FF2B5EF4-FFF2-40B4-BE49-F238E27FC236}">
                <a16:creationId xmlns:a16="http://schemas.microsoft.com/office/drawing/2014/main" id="{4FE82372-8F60-4066-A043-A7301918CA35}"/>
              </a:ext>
            </a:extLst>
          </p:cNvPr>
          <p:cNvCxnSpPr/>
          <p:nvPr/>
        </p:nvCxnSpPr>
        <p:spPr bwMode="auto">
          <a:xfrm>
            <a:off x="2443020" y="377597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Text Box 1027">
            <a:extLst>
              <a:ext uri="{FF2B5EF4-FFF2-40B4-BE49-F238E27FC236}">
                <a16:creationId xmlns:a16="http://schemas.microsoft.com/office/drawing/2014/main" id="{E82FCFCA-318A-40A3-933A-7E9A438E7799}"/>
              </a:ext>
            </a:extLst>
          </p:cNvPr>
          <p:cNvSpPr txBox="1">
            <a:spLocks noChangeArrowheads="1"/>
          </p:cNvSpPr>
          <p:nvPr/>
        </p:nvSpPr>
        <p:spPr bwMode="auto">
          <a:xfrm>
            <a:off x="2443020" y="3423525"/>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endParaRPr lang="zh-CN" altLang="en-US" sz="1600" dirty="0"/>
          </a:p>
        </p:txBody>
      </p:sp>
      <p:sp>
        <p:nvSpPr>
          <p:cNvPr id="46" name="任意多边形: 形状 45">
            <a:extLst>
              <a:ext uri="{FF2B5EF4-FFF2-40B4-BE49-F238E27FC236}">
                <a16:creationId xmlns:a16="http://schemas.microsoft.com/office/drawing/2014/main" id="{46EAFD06-67C2-4869-85A0-950E725E4712}"/>
              </a:ext>
            </a:extLst>
          </p:cNvPr>
          <p:cNvSpPr/>
          <p:nvPr/>
        </p:nvSpPr>
        <p:spPr bwMode="auto">
          <a:xfrm>
            <a:off x="3632444" y="3506852"/>
            <a:ext cx="858626" cy="633876"/>
          </a:xfrm>
          <a:custGeom>
            <a:avLst/>
            <a:gdLst>
              <a:gd name="connsiteX0" fmla="*/ 0 w 858626"/>
              <a:gd name="connsiteY0" fmla="*/ 400737 h 633876"/>
              <a:gd name="connsiteX1" fmla="*/ 344031 w 858626"/>
              <a:gd name="connsiteY1" fmla="*/ 608967 h 633876"/>
              <a:gd name="connsiteX2" fmla="*/ 434566 w 858626"/>
              <a:gd name="connsiteY2" fmla="*/ 608967 h 633876"/>
              <a:gd name="connsiteX3" fmla="*/ 841972 w 858626"/>
              <a:gd name="connsiteY3" fmla="*/ 418844 h 633876"/>
              <a:gd name="connsiteX4" fmla="*/ 751437 w 858626"/>
              <a:gd name="connsiteY4" fmla="*/ 165347 h 633876"/>
              <a:gd name="connsiteX5" fmla="*/ 488887 w 858626"/>
              <a:gd name="connsiteY5" fmla="*/ 2385 h 633876"/>
              <a:gd name="connsiteX6" fmla="*/ 90534 w 858626"/>
              <a:gd name="connsiteY6" fmla="*/ 74812 h 633876"/>
              <a:gd name="connsiteX7" fmla="*/ 36214 w 858626"/>
              <a:gd name="connsiteY7" fmla="*/ 165347 h 633876"/>
              <a:gd name="connsiteX8" fmla="*/ 36214 w 858626"/>
              <a:gd name="connsiteY8" fmla="*/ 165347 h 63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626" h="633876">
                <a:moveTo>
                  <a:pt x="0" y="400737"/>
                </a:moveTo>
                <a:cubicBezTo>
                  <a:pt x="135801" y="487499"/>
                  <a:pt x="271603" y="574262"/>
                  <a:pt x="344031" y="608967"/>
                </a:cubicBezTo>
                <a:cubicBezTo>
                  <a:pt x="416459" y="643672"/>
                  <a:pt x="351576" y="640654"/>
                  <a:pt x="434566" y="608967"/>
                </a:cubicBezTo>
                <a:cubicBezTo>
                  <a:pt x="517556" y="577280"/>
                  <a:pt x="789160" y="492781"/>
                  <a:pt x="841972" y="418844"/>
                </a:cubicBezTo>
                <a:cubicBezTo>
                  <a:pt x="894784" y="344907"/>
                  <a:pt x="810284" y="234757"/>
                  <a:pt x="751437" y="165347"/>
                </a:cubicBezTo>
                <a:cubicBezTo>
                  <a:pt x="692590" y="95937"/>
                  <a:pt x="599037" y="17474"/>
                  <a:pt x="488887" y="2385"/>
                </a:cubicBezTo>
                <a:cubicBezTo>
                  <a:pt x="378737" y="-12704"/>
                  <a:pt x="165979" y="47652"/>
                  <a:pt x="90534" y="74812"/>
                </a:cubicBezTo>
                <a:cubicBezTo>
                  <a:pt x="15089" y="101972"/>
                  <a:pt x="36214" y="165347"/>
                  <a:pt x="36214" y="165347"/>
                </a:cubicBezTo>
                <a:lnTo>
                  <a:pt x="36214" y="165347"/>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49" name="Text Box 1027">
            <a:extLst>
              <a:ext uri="{FF2B5EF4-FFF2-40B4-BE49-F238E27FC236}">
                <a16:creationId xmlns:a16="http://schemas.microsoft.com/office/drawing/2014/main" id="{35C8EFF0-8132-4CC5-A5F7-86F743AE3E93}"/>
              </a:ext>
            </a:extLst>
          </p:cNvPr>
          <p:cNvSpPr txBox="1">
            <a:spLocks noChangeArrowheads="1"/>
          </p:cNvSpPr>
          <p:nvPr/>
        </p:nvSpPr>
        <p:spPr bwMode="auto">
          <a:xfrm>
            <a:off x="4387236" y="3546055"/>
            <a:ext cx="7540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1600" dirty="0">
                <a:latin typeface="等线" panose="02010600030101010101" pitchFamily="2" charset="-122"/>
                <a:ea typeface="等线" panose="02010600030101010101" pitchFamily="2" charset="-122"/>
              </a:rPr>
              <a:t>0-9</a:t>
            </a:r>
          </a:p>
        </p:txBody>
      </p:sp>
      <p:sp>
        <p:nvSpPr>
          <p:cNvPr id="52" name="椭圆 51">
            <a:extLst>
              <a:ext uri="{FF2B5EF4-FFF2-40B4-BE49-F238E27FC236}">
                <a16:creationId xmlns:a16="http://schemas.microsoft.com/office/drawing/2014/main" id="{8A0B60C4-A91D-4C4B-9B26-80DC5153509F}"/>
              </a:ext>
            </a:extLst>
          </p:cNvPr>
          <p:cNvSpPr/>
          <p:nvPr/>
        </p:nvSpPr>
        <p:spPr bwMode="auto">
          <a:xfrm>
            <a:off x="4184283" y="4551850"/>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3" name="直接箭头连接符 52">
            <a:extLst>
              <a:ext uri="{FF2B5EF4-FFF2-40B4-BE49-F238E27FC236}">
                <a16:creationId xmlns:a16="http://schemas.microsoft.com/office/drawing/2014/main" id="{EF0305DC-6FC8-4924-A36D-45A5AA2CB039}"/>
              </a:ext>
            </a:extLst>
          </p:cNvPr>
          <p:cNvCxnSpPr/>
          <p:nvPr/>
        </p:nvCxnSpPr>
        <p:spPr bwMode="auto">
          <a:xfrm>
            <a:off x="357320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4" name="Text Box 1027">
            <a:extLst>
              <a:ext uri="{FF2B5EF4-FFF2-40B4-BE49-F238E27FC236}">
                <a16:creationId xmlns:a16="http://schemas.microsoft.com/office/drawing/2014/main" id="{58274A83-437C-4EDB-96F5-C9E7D9D3830B}"/>
              </a:ext>
            </a:extLst>
          </p:cNvPr>
          <p:cNvSpPr txBox="1">
            <a:spLocks noChangeArrowheads="1"/>
          </p:cNvSpPr>
          <p:nvPr/>
        </p:nvSpPr>
        <p:spPr bwMode="auto">
          <a:xfrm>
            <a:off x="3701563" y="4540086"/>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a:t>
            </a:r>
            <a:endParaRPr lang="zh-CN" altLang="en-US" sz="1600" dirty="0"/>
          </a:p>
        </p:txBody>
      </p:sp>
      <p:sp>
        <p:nvSpPr>
          <p:cNvPr id="55" name="椭圆 54">
            <a:extLst>
              <a:ext uri="{FF2B5EF4-FFF2-40B4-BE49-F238E27FC236}">
                <a16:creationId xmlns:a16="http://schemas.microsoft.com/office/drawing/2014/main" id="{7A4EA8DA-29D3-41CD-8DAD-100D0C5E0DB4}"/>
              </a:ext>
            </a:extLst>
          </p:cNvPr>
          <p:cNvSpPr/>
          <p:nvPr/>
        </p:nvSpPr>
        <p:spPr bwMode="auto">
          <a:xfrm>
            <a:off x="4238819" y="4612721"/>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6" name="椭圆 55">
            <a:extLst>
              <a:ext uri="{FF2B5EF4-FFF2-40B4-BE49-F238E27FC236}">
                <a16:creationId xmlns:a16="http://schemas.microsoft.com/office/drawing/2014/main" id="{4AD2D761-E4D0-40DC-9A02-5F42E860EBE9}"/>
              </a:ext>
            </a:extLst>
          </p:cNvPr>
          <p:cNvSpPr/>
          <p:nvPr/>
        </p:nvSpPr>
        <p:spPr bwMode="auto">
          <a:xfrm>
            <a:off x="1989029" y="465076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57" name="直接箭头连接符 56">
            <a:extLst>
              <a:ext uri="{FF2B5EF4-FFF2-40B4-BE49-F238E27FC236}">
                <a16:creationId xmlns:a16="http://schemas.microsoft.com/office/drawing/2014/main" id="{7FAB8D23-DBCF-4443-96F3-28952469FFB9}"/>
              </a:ext>
            </a:extLst>
          </p:cNvPr>
          <p:cNvCxnSpPr/>
          <p:nvPr/>
        </p:nvCxnSpPr>
        <p:spPr bwMode="auto">
          <a:xfrm>
            <a:off x="1412965" y="486678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Text Box 1027">
            <a:extLst>
              <a:ext uri="{FF2B5EF4-FFF2-40B4-BE49-F238E27FC236}">
                <a16:creationId xmlns:a16="http://schemas.microsoft.com/office/drawing/2014/main" id="{A72CFFD3-6CED-4405-BAA7-443A641BD117}"/>
              </a:ext>
            </a:extLst>
          </p:cNvPr>
          <p:cNvSpPr txBox="1">
            <a:spLocks noChangeArrowheads="1"/>
          </p:cNvSpPr>
          <p:nvPr/>
        </p:nvSpPr>
        <p:spPr bwMode="auto">
          <a:xfrm>
            <a:off x="1340957" y="4502970"/>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59" name="椭圆 58">
            <a:extLst>
              <a:ext uri="{FF2B5EF4-FFF2-40B4-BE49-F238E27FC236}">
                <a16:creationId xmlns:a16="http://schemas.microsoft.com/office/drawing/2014/main" id="{4F330A2F-D6E9-4B08-9EF5-0C21C30507F9}"/>
              </a:ext>
            </a:extLst>
          </p:cNvPr>
          <p:cNvSpPr/>
          <p:nvPr/>
        </p:nvSpPr>
        <p:spPr bwMode="auto">
          <a:xfrm>
            <a:off x="3069149" y="4662616"/>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0" name="直接箭头连接符 59">
            <a:extLst>
              <a:ext uri="{FF2B5EF4-FFF2-40B4-BE49-F238E27FC236}">
                <a16:creationId xmlns:a16="http://schemas.microsoft.com/office/drawing/2014/main" id="{1B014E8C-726F-430F-B2FF-F44F5F5ECF8E}"/>
              </a:ext>
            </a:extLst>
          </p:cNvPr>
          <p:cNvCxnSpPr/>
          <p:nvPr/>
        </p:nvCxnSpPr>
        <p:spPr bwMode="auto">
          <a:xfrm>
            <a:off x="2493085" y="487864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1" name="Text Box 1027">
            <a:extLst>
              <a:ext uri="{FF2B5EF4-FFF2-40B4-BE49-F238E27FC236}">
                <a16:creationId xmlns:a16="http://schemas.microsoft.com/office/drawing/2014/main" id="{F7D9A7E6-6BC7-4FDA-93BB-4FD63CF114AF}"/>
              </a:ext>
            </a:extLst>
          </p:cNvPr>
          <p:cNvSpPr txBox="1">
            <a:spLocks noChangeArrowheads="1"/>
          </p:cNvSpPr>
          <p:nvPr/>
        </p:nvSpPr>
        <p:spPr bwMode="auto">
          <a:xfrm>
            <a:off x="2616141" y="4526195"/>
            <a:ext cx="262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&gt;</a:t>
            </a:r>
            <a:endParaRPr lang="zh-CN" altLang="en-US" sz="1600" dirty="0"/>
          </a:p>
        </p:txBody>
      </p:sp>
      <p:sp>
        <p:nvSpPr>
          <p:cNvPr id="63" name="椭圆 62">
            <a:extLst>
              <a:ext uri="{FF2B5EF4-FFF2-40B4-BE49-F238E27FC236}">
                <a16:creationId xmlns:a16="http://schemas.microsoft.com/office/drawing/2014/main" id="{73433BE6-F002-45CA-B51B-B0982E36604F}"/>
              </a:ext>
            </a:extLst>
          </p:cNvPr>
          <p:cNvSpPr/>
          <p:nvPr/>
        </p:nvSpPr>
        <p:spPr bwMode="auto">
          <a:xfrm>
            <a:off x="7280328" y="5520476"/>
            <a:ext cx="613128" cy="62579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4" name="椭圆 63">
            <a:extLst>
              <a:ext uri="{FF2B5EF4-FFF2-40B4-BE49-F238E27FC236}">
                <a16:creationId xmlns:a16="http://schemas.microsoft.com/office/drawing/2014/main" id="{BAA7363C-0D1F-4C54-BC17-BD3F669FF563}"/>
              </a:ext>
            </a:extLst>
          </p:cNvPr>
          <p:cNvSpPr/>
          <p:nvPr/>
        </p:nvSpPr>
        <p:spPr bwMode="auto">
          <a:xfrm>
            <a:off x="4067944" y="5583382"/>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5" name="直接箭头连接符 64">
            <a:extLst>
              <a:ext uri="{FF2B5EF4-FFF2-40B4-BE49-F238E27FC236}">
                <a16:creationId xmlns:a16="http://schemas.microsoft.com/office/drawing/2014/main" id="{9E50AC40-02D9-4E12-ACAC-04D916EC0CC7}"/>
              </a:ext>
            </a:extLst>
          </p:cNvPr>
          <p:cNvCxnSpPr/>
          <p:nvPr/>
        </p:nvCxnSpPr>
        <p:spPr bwMode="auto">
          <a:xfrm>
            <a:off x="3491880" y="5799406"/>
            <a:ext cx="57606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66" name="椭圆 65">
            <a:extLst>
              <a:ext uri="{FF2B5EF4-FFF2-40B4-BE49-F238E27FC236}">
                <a16:creationId xmlns:a16="http://schemas.microsoft.com/office/drawing/2014/main" id="{1F719319-AB8E-4AC5-AE72-6CF2930628B8}"/>
              </a:ext>
            </a:extLst>
          </p:cNvPr>
          <p:cNvSpPr/>
          <p:nvPr/>
        </p:nvSpPr>
        <p:spPr bwMode="auto">
          <a:xfrm>
            <a:off x="5148064" y="5581347"/>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7" name="直接箭头连接符 66">
            <a:extLst>
              <a:ext uri="{FF2B5EF4-FFF2-40B4-BE49-F238E27FC236}">
                <a16:creationId xmlns:a16="http://schemas.microsoft.com/office/drawing/2014/main" id="{22A3943F-CE59-43EE-9E5C-F54D17636F2E}"/>
              </a:ext>
            </a:extLst>
          </p:cNvPr>
          <p:cNvCxnSpPr/>
          <p:nvPr/>
        </p:nvCxnSpPr>
        <p:spPr bwMode="auto">
          <a:xfrm>
            <a:off x="4572000" y="5797371"/>
            <a:ext cx="57606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68" name="椭圆 67">
            <a:extLst>
              <a:ext uri="{FF2B5EF4-FFF2-40B4-BE49-F238E27FC236}">
                <a16:creationId xmlns:a16="http://schemas.microsoft.com/office/drawing/2014/main" id="{4CBE81C7-E0AF-447B-A374-92BFFB660064}"/>
              </a:ext>
            </a:extLst>
          </p:cNvPr>
          <p:cNvSpPr/>
          <p:nvPr/>
        </p:nvSpPr>
        <p:spPr bwMode="auto">
          <a:xfrm>
            <a:off x="6241464" y="5581347"/>
            <a:ext cx="504056" cy="504056"/>
          </a:xfrm>
          <a:prstGeom prst="ellipse">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69" name="直接箭头连接符 68">
            <a:extLst>
              <a:ext uri="{FF2B5EF4-FFF2-40B4-BE49-F238E27FC236}">
                <a16:creationId xmlns:a16="http://schemas.microsoft.com/office/drawing/2014/main" id="{81FC41BD-0945-45D4-A99A-B5BED2407C3A}"/>
              </a:ext>
            </a:extLst>
          </p:cNvPr>
          <p:cNvCxnSpPr/>
          <p:nvPr/>
        </p:nvCxnSpPr>
        <p:spPr bwMode="auto">
          <a:xfrm>
            <a:off x="5665400" y="5839342"/>
            <a:ext cx="57606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70" name="Text Box 1027">
            <a:extLst>
              <a:ext uri="{FF2B5EF4-FFF2-40B4-BE49-F238E27FC236}">
                <a16:creationId xmlns:a16="http://schemas.microsoft.com/office/drawing/2014/main" id="{554E637D-68E3-4394-91AE-584B4AF78CC3}"/>
              </a:ext>
            </a:extLst>
          </p:cNvPr>
          <p:cNvSpPr txBox="1">
            <a:spLocks noChangeArrowheads="1"/>
          </p:cNvSpPr>
          <p:nvPr/>
        </p:nvSpPr>
        <p:spPr bwMode="auto">
          <a:xfrm>
            <a:off x="3620238" y="5472708"/>
            <a:ext cx="262508"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solidFill>
                  <a:srgbClr val="FF0000"/>
                </a:solidFill>
                <a:latin typeface="等线" panose="02010600030101010101" pitchFamily="2" charset="-122"/>
                <a:ea typeface="等线" panose="02010600030101010101" pitchFamily="2" charset="-122"/>
              </a:rPr>
              <a:t>o</a:t>
            </a:r>
            <a:endParaRPr lang="zh-CN" altLang="en-US" sz="1600" dirty="0">
              <a:solidFill>
                <a:srgbClr val="FF0000"/>
              </a:solidFill>
            </a:endParaRPr>
          </a:p>
        </p:txBody>
      </p:sp>
      <p:sp>
        <p:nvSpPr>
          <p:cNvPr id="71" name="椭圆 70">
            <a:extLst>
              <a:ext uri="{FF2B5EF4-FFF2-40B4-BE49-F238E27FC236}">
                <a16:creationId xmlns:a16="http://schemas.microsoft.com/office/drawing/2014/main" id="{A211559A-1DDF-4B3E-BF22-27B127D18763}"/>
              </a:ext>
            </a:extLst>
          </p:cNvPr>
          <p:cNvSpPr/>
          <p:nvPr/>
        </p:nvSpPr>
        <p:spPr bwMode="auto">
          <a:xfrm>
            <a:off x="7334864" y="5581347"/>
            <a:ext cx="504056" cy="504056"/>
          </a:xfrm>
          <a:prstGeom prst="ellipse">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2" name="直接箭头连接符 71">
            <a:extLst>
              <a:ext uri="{FF2B5EF4-FFF2-40B4-BE49-F238E27FC236}">
                <a16:creationId xmlns:a16="http://schemas.microsoft.com/office/drawing/2014/main" id="{9790A496-D750-4371-9B34-F2BBE73FA7E8}"/>
              </a:ext>
            </a:extLst>
          </p:cNvPr>
          <p:cNvCxnSpPr>
            <a:cxnSpLocks/>
            <a:endCxn id="63" idx="2"/>
          </p:cNvCxnSpPr>
          <p:nvPr/>
        </p:nvCxnSpPr>
        <p:spPr bwMode="auto">
          <a:xfrm flipV="1">
            <a:off x="6758800" y="5833375"/>
            <a:ext cx="521528" cy="596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73" name="Text Box 1027">
            <a:extLst>
              <a:ext uri="{FF2B5EF4-FFF2-40B4-BE49-F238E27FC236}">
                <a16:creationId xmlns:a16="http://schemas.microsoft.com/office/drawing/2014/main" id="{218EF5B3-8E2B-46F6-8644-B093E46E6E30}"/>
              </a:ext>
            </a:extLst>
          </p:cNvPr>
          <p:cNvSpPr txBox="1">
            <a:spLocks noChangeArrowheads="1"/>
          </p:cNvSpPr>
          <p:nvPr/>
        </p:nvSpPr>
        <p:spPr bwMode="auto">
          <a:xfrm>
            <a:off x="4731860" y="5451963"/>
            <a:ext cx="262508"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solidFill>
                  <a:srgbClr val="FF0000"/>
                </a:solidFill>
                <a:latin typeface="等线" panose="02010600030101010101" pitchFamily="2" charset="-122"/>
                <a:ea typeface="等线" panose="02010600030101010101" pitchFamily="2" charset="-122"/>
              </a:rPr>
              <a:t>n</a:t>
            </a:r>
            <a:endParaRPr lang="zh-CN" altLang="en-US" sz="1600" dirty="0">
              <a:solidFill>
                <a:srgbClr val="FF0000"/>
              </a:solidFill>
            </a:endParaRPr>
          </a:p>
        </p:txBody>
      </p:sp>
      <p:sp>
        <p:nvSpPr>
          <p:cNvPr id="74" name="Text Box 1027">
            <a:extLst>
              <a:ext uri="{FF2B5EF4-FFF2-40B4-BE49-F238E27FC236}">
                <a16:creationId xmlns:a16="http://schemas.microsoft.com/office/drawing/2014/main" id="{DBC94398-D9EC-4101-8B99-5C98C63DBB0E}"/>
              </a:ext>
            </a:extLst>
          </p:cNvPr>
          <p:cNvSpPr txBox="1">
            <a:spLocks noChangeArrowheads="1"/>
          </p:cNvSpPr>
          <p:nvPr/>
        </p:nvSpPr>
        <p:spPr bwMode="auto">
          <a:xfrm>
            <a:off x="5808622" y="5477179"/>
            <a:ext cx="262508"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solidFill>
                  <a:srgbClr val="FF0000"/>
                </a:solidFill>
                <a:latin typeface="等线" panose="02010600030101010101" pitchFamily="2" charset="-122"/>
                <a:ea typeface="等线" panose="02010600030101010101" pitchFamily="2" charset="-122"/>
              </a:rPr>
              <a:t>s</a:t>
            </a:r>
            <a:endParaRPr lang="zh-CN" altLang="en-US" sz="1600" dirty="0">
              <a:solidFill>
                <a:srgbClr val="FF0000"/>
              </a:solidFill>
            </a:endParaRPr>
          </a:p>
        </p:txBody>
      </p:sp>
      <p:sp>
        <p:nvSpPr>
          <p:cNvPr id="75" name="Text Box 1027">
            <a:extLst>
              <a:ext uri="{FF2B5EF4-FFF2-40B4-BE49-F238E27FC236}">
                <a16:creationId xmlns:a16="http://schemas.microsoft.com/office/drawing/2014/main" id="{AB013CB9-FEC9-4F4B-963A-EA6670A78C2F}"/>
              </a:ext>
            </a:extLst>
          </p:cNvPr>
          <p:cNvSpPr txBox="1">
            <a:spLocks noChangeArrowheads="1"/>
          </p:cNvSpPr>
          <p:nvPr/>
        </p:nvSpPr>
        <p:spPr bwMode="auto">
          <a:xfrm>
            <a:off x="6893116" y="5472708"/>
            <a:ext cx="262508"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solidFill>
                  <a:srgbClr val="FF0000"/>
                </a:solidFill>
                <a:latin typeface="等线" panose="02010600030101010101" pitchFamily="2" charset="-122"/>
                <a:ea typeface="等线" panose="02010600030101010101" pitchFamily="2" charset="-122"/>
              </a:rPr>
              <a:t>t</a:t>
            </a:r>
            <a:endParaRPr lang="zh-CN" altLang="en-US" sz="1600" dirty="0">
              <a:solidFill>
                <a:srgbClr val="FF0000"/>
              </a:solidFill>
            </a:endParaRPr>
          </a:p>
        </p:txBody>
      </p:sp>
      <p:sp>
        <p:nvSpPr>
          <p:cNvPr id="76" name="椭圆 75">
            <a:extLst>
              <a:ext uri="{FF2B5EF4-FFF2-40B4-BE49-F238E27FC236}">
                <a16:creationId xmlns:a16="http://schemas.microsoft.com/office/drawing/2014/main" id="{4ABBB07F-D480-4405-8CBD-CAA49487DECA}"/>
              </a:ext>
            </a:extLst>
          </p:cNvPr>
          <p:cNvSpPr/>
          <p:nvPr/>
        </p:nvSpPr>
        <p:spPr bwMode="auto">
          <a:xfrm>
            <a:off x="1979712" y="5583382"/>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77" name="直接箭头连接符 76">
            <a:extLst>
              <a:ext uri="{FF2B5EF4-FFF2-40B4-BE49-F238E27FC236}">
                <a16:creationId xmlns:a16="http://schemas.microsoft.com/office/drawing/2014/main" id="{2B5DB2C4-4628-42DC-9602-1ABA24CEE4C0}"/>
              </a:ext>
            </a:extLst>
          </p:cNvPr>
          <p:cNvCxnSpPr/>
          <p:nvPr/>
        </p:nvCxnSpPr>
        <p:spPr bwMode="auto">
          <a:xfrm>
            <a:off x="1403648" y="5799406"/>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8" name="Text Box 1027">
            <a:extLst>
              <a:ext uri="{FF2B5EF4-FFF2-40B4-BE49-F238E27FC236}">
                <a16:creationId xmlns:a16="http://schemas.microsoft.com/office/drawing/2014/main" id="{0F3354F3-7F48-4696-BE22-2AC015E17B28}"/>
              </a:ext>
            </a:extLst>
          </p:cNvPr>
          <p:cNvSpPr txBox="1">
            <a:spLocks noChangeArrowheads="1"/>
          </p:cNvSpPr>
          <p:nvPr/>
        </p:nvSpPr>
        <p:spPr bwMode="auto">
          <a:xfrm>
            <a:off x="1331640" y="5435592"/>
            <a:ext cx="11521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latin typeface="等线" panose="02010600030101010101" pitchFamily="2" charset="-122"/>
                <a:ea typeface="等线" panose="02010600030101010101" pitchFamily="2" charset="-122"/>
              </a:rPr>
              <a:t>start</a:t>
            </a:r>
            <a:endParaRPr lang="zh-CN" altLang="en-US" sz="1600" dirty="0"/>
          </a:p>
        </p:txBody>
      </p:sp>
      <p:sp>
        <p:nvSpPr>
          <p:cNvPr id="80" name="椭圆 79">
            <a:extLst>
              <a:ext uri="{FF2B5EF4-FFF2-40B4-BE49-F238E27FC236}">
                <a16:creationId xmlns:a16="http://schemas.microsoft.com/office/drawing/2014/main" id="{F66C0418-354B-4592-A2D9-1EA48D5F9931}"/>
              </a:ext>
            </a:extLst>
          </p:cNvPr>
          <p:cNvSpPr/>
          <p:nvPr/>
        </p:nvSpPr>
        <p:spPr bwMode="auto">
          <a:xfrm>
            <a:off x="3059832" y="5589240"/>
            <a:ext cx="504056" cy="504056"/>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1" name="直接箭头连接符 80">
            <a:extLst>
              <a:ext uri="{FF2B5EF4-FFF2-40B4-BE49-F238E27FC236}">
                <a16:creationId xmlns:a16="http://schemas.microsoft.com/office/drawing/2014/main" id="{65CBA898-1087-4E26-ABD7-D108DEAF6DE0}"/>
              </a:ext>
            </a:extLst>
          </p:cNvPr>
          <p:cNvCxnSpPr/>
          <p:nvPr/>
        </p:nvCxnSpPr>
        <p:spPr bwMode="auto">
          <a:xfrm>
            <a:off x="2483768" y="5805264"/>
            <a:ext cx="576064"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82" name="Text Box 1027">
            <a:extLst>
              <a:ext uri="{FF2B5EF4-FFF2-40B4-BE49-F238E27FC236}">
                <a16:creationId xmlns:a16="http://schemas.microsoft.com/office/drawing/2014/main" id="{86A18041-29B3-4F63-8F6D-5187C3D5C51A}"/>
              </a:ext>
            </a:extLst>
          </p:cNvPr>
          <p:cNvSpPr txBox="1">
            <a:spLocks noChangeArrowheads="1"/>
          </p:cNvSpPr>
          <p:nvPr/>
        </p:nvSpPr>
        <p:spPr bwMode="auto">
          <a:xfrm>
            <a:off x="2606824" y="5452819"/>
            <a:ext cx="262508"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solidFill>
                  <a:srgbClr val="FF0000"/>
                </a:solidFill>
                <a:latin typeface="等线" panose="02010600030101010101" pitchFamily="2" charset="-122"/>
                <a:ea typeface="等线" panose="02010600030101010101" pitchFamily="2" charset="-122"/>
              </a:rPr>
              <a:t>c</a:t>
            </a:r>
            <a:endParaRPr lang="zh-CN" altLang="en-US" sz="1600" dirty="0">
              <a:solidFill>
                <a:srgbClr val="FF0000"/>
              </a:solidFill>
            </a:endParaRPr>
          </a:p>
        </p:txBody>
      </p:sp>
      <p:sp>
        <p:nvSpPr>
          <p:cNvPr id="83" name="Text Box 1027">
            <a:extLst>
              <a:ext uri="{FF2B5EF4-FFF2-40B4-BE49-F238E27FC236}">
                <a16:creationId xmlns:a16="http://schemas.microsoft.com/office/drawing/2014/main" id="{90A7055D-790D-4F88-904E-568C65D5D335}"/>
              </a:ext>
            </a:extLst>
          </p:cNvPr>
          <p:cNvSpPr txBox="1">
            <a:spLocks noChangeArrowheads="1"/>
          </p:cNvSpPr>
          <p:nvPr/>
        </p:nvSpPr>
        <p:spPr bwMode="auto">
          <a:xfrm>
            <a:off x="1583756" y="4098558"/>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4" name="Text Box 1027">
            <a:extLst>
              <a:ext uri="{FF2B5EF4-FFF2-40B4-BE49-F238E27FC236}">
                <a16:creationId xmlns:a16="http://schemas.microsoft.com/office/drawing/2014/main" id="{1EE21CCA-28E2-4430-87D8-78F29BE8FD3E}"/>
              </a:ext>
            </a:extLst>
          </p:cNvPr>
          <p:cNvSpPr txBox="1">
            <a:spLocks noChangeArrowheads="1"/>
          </p:cNvSpPr>
          <p:nvPr/>
        </p:nvSpPr>
        <p:spPr bwMode="auto">
          <a:xfrm>
            <a:off x="7681217" y="5242793"/>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5" name="Text Box 1027">
            <a:extLst>
              <a:ext uri="{FF2B5EF4-FFF2-40B4-BE49-F238E27FC236}">
                <a16:creationId xmlns:a16="http://schemas.microsoft.com/office/drawing/2014/main" id="{D8DE64EC-D945-4EBF-BE62-870BECAEC656}"/>
              </a:ext>
            </a:extLst>
          </p:cNvPr>
          <p:cNvSpPr txBox="1">
            <a:spLocks noChangeArrowheads="1"/>
          </p:cNvSpPr>
          <p:nvPr/>
        </p:nvSpPr>
        <p:spPr bwMode="auto">
          <a:xfrm>
            <a:off x="1673222" y="5157192"/>
            <a:ext cx="18186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不接受句子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79" name="Text Box 1027">
            <a:extLst>
              <a:ext uri="{FF2B5EF4-FFF2-40B4-BE49-F238E27FC236}">
                <a16:creationId xmlns:a16="http://schemas.microsoft.com/office/drawing/2014/main" id="{4DCCE56A-50B2-48C9-B0BD-20714C8193A6}"/>
              </a:ext>
            </a:extLst>
          </p:cNvPr>
          <p:cNvSpPr txBox="1">
            <a:spLocks noChangeArrowheads="1"/>
          </p:cNvSpPr>
          <p:nvPr/>
        </p:nvSpPr>
        <p:spPr bwMode="auto">
          <a:xfrm>
            <a:off x="2849451" y="2996952"/>
            <a:ext cx="13217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600" dirty="0">
                <a:solidFill>
                  <a:srgbClr val="FF0000"/>
                </a:solidFill>
                <a:latin typeface="等线" panose="02010600030101010101" pitchFamily="2" charset="-122"/>
                <a:ea typeface="等线" panose="02010600030101010101" pitchFamily="2" charset="-122"/>
              </a:rPr>
              <a:t>接受句子</a:t>
            </a:r>
            <a:endParaRPr lang="en-US" altLang="zh-CN" sz="1600" dirty="0">
              <a:solidFill>
                <a:srgbClr val="FF0000"/>
              </a:solidFill>
              <a:latin typeface="等线" panose="02010600030101010101" pitchFamily="2" charset="-122"/>
              <a:ea typeface="等线" panose="02010600030101010101" pitchFamily="2" charset="-122"/>
            </a:endParaRPr>
          </a:p>
        </p:txBody>
      </p:sp>
      <p:sp>
        <p:nvSpPr>
          <p:cNvPr id="86" name="Text Box 1027">
            <a:extLst>
              <a:ext uri="{FF2B5EF4-FFF2-40B4-BE49-F238E27FC236}">
                <a16:creationId xmlns:a16="http://schemas.microsoft.com/office/drawing/2014/main" id="{EE9622F6-2A86-4F60-ADA3-D6BC981D49DF}"/>
              </a:ext>
            </a:extLst>
          </p:cNvPr>
          <p:cNvSpPr txBox="1">
            <a:spLocks noChangeArrowheads="1"/>
          </p:cNvSpPr>
          <p:nvPr/>
        </p:nvSpPr>
        <p:spPr bwMode="auto">
          <a:xfrm>
            <a:off x="5771371" y="2924944"/>
            <a:ext cx="31211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800" b="1" dirty="0">
                <a:latin typeface="等线" panose="02010600030101010101" pitchFamily="2" charset="-122"/>
                <a:ea typeface="等线" panose="02010600030101010101" pitchFamily="2" charset="-122"/>
              </a:rPr>
              <a:t>识别结果：</a:t>
            </a:r>
            <a:r>
              <a:rPr lang="en-US" altLang="zh-CN" sz="1800" b="1" dirty="0">
                <a:latin typeface="等线" panose="02010600030101010101" pitchFamily="2" charset="-122"/>
                <a:ea typeface="等线" panose="02010600030101010101" pitchFamily="2" charset="-122"/>
              </a:rPr>
              <a:t>token</a:t>
            </a:r>
          </a:p>
          <a:p>
            <a:pPr marL="285750" indent="-285750" algn="l">
              <a:spcBef>
                <a:spcPct val="50000"/>
              </a:spcBef>
            </a:pPr>
            <a:r>
              <a:rPr lang="zh-CN" altLang="en-US" sz="1800" dirty="0">
                <a:latin typeface="等线" panose="02010600030101010101" pitchFamily="2" charset="-122"/>
                <a:ea typeface="等线" panose="02010600030101010101" pitchFamily="2" charset="-122"/>
              </a:rPr>
              <a:t>类别</a:t>
            </a:r>
            <a:r>
              <a:rPr lang="en-US" altLang="zh-CN" sz="1800" dirty="0">
                <a:latin typeface="等线" panose="02010600030101010101" pitchFamily="2" charset="-122"/>
                <a:ea typeface="等线" panose="02010600030101010101" pitchFamily="2" charset="-122"/>
              </a:rPr>
              <a:t>=1 </a:t>
            </a:r>
            <a:r>
              <a:rPr lang="zh-CN" altLang="en-US" sz="1800" dirty="0">
                <a:latin typeface="等线" panose="02010600030101010101" pitchFamily="2" charset="-122"/>
                <a:ea typeface="等线" panose="02010600030101010101" pitchFamily="2" charset="-122"/>
              </a:rPr>
              <a:t>（标识符）</a:t>
            </a:r>
            <a:endParaRPr lang="en-US" altLang="zh-CN" sz="1800" dirty="0">
              <a:latin typeface="等线" panose="02010600030101010101" pitchFamily="2" charset="-122"/>
              <a:ea typeface="等线" panose="02010600030101010101" pitchFamily="2" charset="-122"/>
            </a:endParaRPr>
          </a:p>
          <a:p>
            <a:pPr marL="285750" indent="-285750" algn="l">
              <a:spcBef>
                <a:spcPct val="50000"/>
              </a:spcBef>
            </a:pPr>
            <a:r>
              <a:rPr lang="zh-CN" altLang="en-US" sz="1800" dirty="0">
                <a:latin typeface="等线" panose="02010600030101010101" pitchFamily="2" charset="-122"/>
                <a:ea typeface="等线" panose="02010600030101010101" pitchFamily="2" charset="-122"/>
              </a:rPr>
              <a:t>值</a:t>
            </a:r>
            <a:r>
              <a:rPr lang="en-US" altLang="zh-CN" sz="1800" dirty="0">
                <a:latin typeface="等线" panose="02010600030101010101" pitchFamily="2" charset="-122"/>
                <a:ea typeface="等线" panose="02010600030101010101" pitchFamily="2" charset="-122"/>
              </a:rPr>
              <a:t>=</a:t>
            </a:r>
            <a:r>
              <a:rPr lang="zh-CN" altLang="en-US" sz="1800" dirty="0">
                <a:latin typeface="等线" panose="02010600030101010101" pitchFamily="2" charset="-122"/>
                <a:ea typeface="等线" panose="02010600030101010101" pitchFamily="2" charset="-122"/>
              </a:rPr>
              <a:t>‘</a:t>
            </a:r>
            <a:r>
              <a:rPr lang="en-US" altLang="zh-CN" sz="1800" dirty="0">
                <a:latin typeface="等线" panose="02010600030101010101" pitchFamily="2" charset="-122"/>
                <a:ea typeface="等线" panose="02010600030101010101" pitchFamily="2" charset="-122"/>
              </a:rPr>
              <a:t>const</a:t>
            </a:r>
            <a:r>
              <a:rPr lang="zh-CN" altLang="en-US" sz="1800" dirty="0">
                <a:latin typeface="等线" panose="02010600030101010101" pitchFamily="2" charset="-122"/>
                <a:ea typeface="等线" panose="02010600030101010101" pitchFamily="2" charset="-122"/>
              </a:rPr>
              <a:t>’</a:t>
            </a:r>
            <a:endParaRPr lang="zh-CN" altLang="en-US" sz="1800" dirty="0"/>
          </a:p>
        </p:txBody>
      </p:sp>
      <p:sp>
        <p:nvSpPr>
          <p:cNvPr id="87" name="矩形 86">
            <a:extLst>
              <a:ext uri="{FF2B5EF4-FFF2-40B4-BE49-F238E27FC236}">
                <a16:creationId xmlns:a16="http://schemas.microsoft.com/office/drawing/2014/main" id="{AD28F983-7D57-4893-9776-BD0227CB3ECB}"/>
              </a:ext>
            </a:extLst>
          </p:cNvPr>
          <p:cNvSpPr/>
          <p:nvPr/>
        </p:nvSpPr>
        <p:spPr bwMode="auto">
          <a:xfrm>
            <a:off x="8028384" y="1988840"/>
            <a:ext cx="544804" cy="504056"/>
          </a:xfrm>
          <a:prstGeom prst="rect">
            <a:avLst/>
          </a:prstGeom>
          <a:solidFill>
            <a:srgbClr val="FFC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t</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8" name="直接箭头连接符 87">
            <a:extLst>
              <a:ext uri="{FF2B5EF4-FFF2-40B4-BE49-F238E27FC236}">
                <a16:creationId xmlns:a16="http://schemas.microsoft.com/office/drawing/2014/main" id="{079089B9-2285-49F5-A990-45EBB775E115}"/>
              </a:ext>
            </a:extLst>
          </p:cNvPr>
          <p:cNvCxnSpPr>
            <a:cxnSpLocks/>
          </p:cNvCxnSpPr>
          <p:nvPr/>
        </p:nvCxnSpPr>
        <p:spPr bwMode="auto">
          <a:xfrm flipV="1">
            <a:off x="8357164" y="2511152"/>
            <a:ext cx="0" cy="36004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89" name="Text Box 1027">
            <a:extLst>
              <a:ext uri="{FF2B5EF4-FFF2-40B4-BE49-F238E27FC236}">
                <a16:creationId xmlns:a16="http://schemas.microsoft.com/office/drawing/2014/main" id="{AD5FE85E-C784-43FC-9B35-2AA5788C00DF}"/>
              </a:ext>
            </a:extLst>
          </p:cNvPr>
          <p:cNvSpPr txBox="1">
            <a:spLocks noChangeArrowheads="1"/>
          </p:cNvSpPr>
          <p:nvPr/>
        </p:nvSpPr>
        <p:spPr bwMode="auto">
          <a:xfrm>
            <a:off x="2497011" y="2622628"/>
            <a:ext cx="521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solidFill>
                  <a:srgbClr val="FF0000"/>
                </a:solidFill>
                <a:latin typeface="等线" panose="02010600030101010101" pitchFamily="2" charset="-122"/>
                <a:ea typeface="等线" panose="02010600030101010101" pitchFamily="2" charset="-122"/>
              </a:rPr>
              <a:t>‘c’</a:t>
            </a:r>
            <a:endParaRPr lang="zh-CN" altLang="en-US" sz="1600" dirty="0">
              <a:solidFill>
                <a:srgbClr val="FF0000"/>
              </a:solidFill>
            </a:endParaRPr>
          </a:p>
        </p:txBody>
      </p:sp>
      <p:sp>
        <p:nvSpPr>
          <p:cNvPr id="90" name="Text Box 1027">
            <a:extLst>
              <a:ext uri="{FF2B5EF4-FFF2-40B4-BE49-F238E27FC236}">
                <a16:creationId xmlns:a16="http://schemas.microsoft.com/office/drawing/2014/main" id="{1FEA6AD9-310B-421F-ABFE-06462A38D334}"/>
              </a:ext>
            </a:extLst>
          </p:cNvPr>
          <p:cNvSpPr txBox="1">
            <a:spLocks noChangeArrowheads="1"/>
          </p:cNvSpPr>
          <p:nvPr/>
        </p:nvSpPr>
        <p:spPr bwMode="auto">
          <a:xfrm>
            <a:off x="3701563" y="2059183"/>
            <a:ext cx="17652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en-US" altLang="zh-CN" sz="1600" dirty="0">
                <a:solidFill>
                  <a:srgbClr val="FF0000"/>
                </a:solidFill>
                <a:latin typeface="等线" panose="02010600030101010101" pitchFamily="2" charset="-122"/>
                <a:ea typeface="等线" panose="02010600030101010101" pitchFamily="2" charset="-122"/>
              </a:rPr>
              <a:t>‘o’ ’n’ ’s’ ’t’</a:t>
            </a:r>
            <a:endParaRPr lang="zh-CN" altLang="en-US" sz="1600" dirty="0">
              <a:solidFill>
                <a:srgbClr val="FF0000"/>
              </a:solidFill>
            </a:endParaRPr>
          </a:p>
        </p:txBody>
      </p:sp>
      <p:sp>
        <p:nvSpPr>
          <p:cNvPr id="91" name="Text Box 1027">
            <a:extLst>
              <a:ext uri="{FF2B5EF4-FFF2-40B4-BE49-F238E27FC236}">
                <a16:creationId xmlns:a16="http://schemas.microsoft.com/office/drawing/2014/main" id="{E684626F-22A1-4697-A4D9-686F516A2F48}"/>
              </a:ext>
            </a:extLst>
          </p:cNvPr>
          <p:cNvSpPr txBox="1">
            <a:spLocks noChangeArrowheads="1"/>
          </p:cNvSpPr>
          <p:nvPr/>
        </p:nvSpPr>
        <p:spPr bwMode="auto">
          <a:xfrm>
            <a:off x="5771371" y="4172887"/>
            <a:ext cx="31211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1800" b="1" dirty="0">
                <a:latin typeface="等线" panose="02010600030101010101" pitchFamily="2" charset="-122"/>
                <a:ea typeface="等线" panose="02010600030101010101" pitchFamily="2" charset="-122"/>
              </a:rPr>
              <a:t>识别结果：</a:t>
            </a:r>
            <a:r>
              <a:rPr lang="en-US" altLang="zh-CN" sz="1800" b="1" dirty="0">
                <a:latin typeface="等线" panose="02010600030101010101" pitchFamily="2" charset="-122"/>
                <a:ea typeface="等线" panose="02010600030101010101" pitchFamily="2" charset="-122"/>
              </a:rPr>
              <a:t>token</a:t>
            </a:r>
          </a:p>
          <a:p>
            <a:pPr marL="285750" indent="-285750" algn="l">
              <a:spcBef>
                <a:spcPct val="50000"/>
              </a:spcBef>
            </a:pPr>
            <a:r>
              <a:rPr lang="zh-CN" altLang="en-US" sz="1800" dirty="0">
                <a:latin typeface="等线" panose="02010600030101010101" pitchFamily="2" charset="-122"/>
                <a:ea typeface="等线" panose="02010600030101010101" pitchFamily="2" charset="-122"/>
              </a:rPr>
              <a:t>类别</a:t>
            </a:r>
            <a:r>
              <a:rPr lang="en-US" altLang="zh-CN" sz="1800" dirty="0">
                <a:latin typeface="等线" panose="02010600030101010101" pitchFamily="2" charset="-122"/>
                <a:ea typeface="等线" panose="02010600030101010101" pitchFamily="2" charset="-122"/>
              </a:rPr>
              <a:t>=6 </a:t>
            </a:r>
            <a:r>
              <a:rPr lang="zh-CN" altLang="en-US" sz="1800" dirty="0">
                <a:latin typeface="等线" panose="02010600030101010101" pitchFamily="2" charset="-122"/>
                <a:ea typeface="等线" panose="02010600030101010101" pitchFamily="2" charset="-122"/>
              </a:rPr>
              <a:t>（保留字）</a:t>
            </a:r>
            <a:endParaRPr lang="en-US" altLang="zh-CN" sz="1800" dirty="0">
              <a:latin typeface="等线" panose="02010600030101010101" pitchFamily="2" charset="-122"/>
              <a:ea typeface="等线" panose="02010600030101010101" pitchFamily="2" charset="-122"/>
            </a:endParaRPr>
          </a:p>
          <a:p>
            <a:pPr marL="285750" indent="-285750" algn="l">
              <a:spcBef>
                <a:spcPct val="50000"/>
              </a:spcBef>
            </a:pPr>
            <a:r>
              <a:rPr lang="zh-CN" altLang="en-US" sz="1800" dirty="0">
                <a:latin typeface="等线" panose="02010600030101010101" pitchFamily="2" charset="-122"/>
                <a:ea typeface="等线" panose="02010600030101010101" pitchFamily="2" charset="-122"/>
              </a:rPr>
              <a:t>值</a:t>
            </a:r>
            <a:r>
              <a:rPr lang="en-US" altLang="zh-CN" sz="1800" dirty="0">
                <a:latin typeface="等线" panose="02010600030101010101" pitchFamily="2" charset="-122"/>
                <a:ea typeface="等线" panose="02010600030101010101" pitchFamily="2" charset="-122"/>
              </a:rPr>
              <a:t>=const</a:t>
            </a:r>
            <a:endParaRPr lang="zh-CN" altLang="en-US" sz="1800" dirty="0"/>
          </a:p>
        </p:txBody>
      </p:sp>
      <p:sp>
        <p:nvSpPr>
          <p:cNvPr id="92" name="Text Box 1027">
            <a:extLst>
              <a:ext uri="{FF2B5EF4-FFF2-40B4-BE49-F238E27FC236}">
                <a16:creationId xmlns:a16="http://schemas.microsoft.com/office/drawing/2014/main" id="{97796368-696A-4DF5-9F34-D89A0E460095}"/>
              </a:ext>
            </a:extLst>
          </p:cNvPr>
          <p:cNvSpPr txBox="1">
            <a:spLocks noChangeArrowheads="1"/>
          </p:cNvSpPr>
          <p:nvPr/>
        </p:nvSpPr>
        <p:spPr bwMode="auto">
          <a:xfrm>
            <a:off x="7948111" y="3796207"/>
            <a:ext cx="115212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l" eaLnBrk="1" hangingPunct="1">
              <a:spcBef>
                <a:spcPct val="50000"/>
              </a:spcBef>
              <a:buFontTx/>
              <a:buNone/>
            </a:pPr>
            <a:r>
              <a:rPr lang="zh-CN" altLang="en-US" sz="6000" b="1" dirty="0">
                <a:solidFill>
                  <a:srgbClr val="FF0000"/>
                </a:solidFill>
                <a:latin typeface="等线" panose="02010600030101010101" pitchFamily="2" charset="-122"/>
                <a:ea typeface="等线" panose="02010600030101010101" pitchFamily="2" charset="-122"/>
              </a:rPr>
              <a:t>？</a:t>
            </a:r>
            <a:endParaRPr lang="zh-CN" altLang="en-US" sz="6000" b="1" dirty="0">
              <a:solidFill>
                <a:srgbClr val="FF0000"/>
              </a:solidFill>
            </a:endParaRPr>
          </a:p>
        </p:txBody>
      </p:sp>
    </p:spTree>
    <p:extLst>
      <p:ext uri="{BB962C8B-B14F-4D97-AF65-F5344CB8AC3E}">
        <p14:creationId xmlns:p14="http://schemas.microsoft.com/office/powerpoint/2010/main" val="761911844"/>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a:off x="0" y="1143000"/>
            <a:ext cx="9144000" cy="12700"/>
          </a:xfrm>
          <a:prstGeom prst="line">
            <a:avLst/>
          </a:prstGeom>
          <a:noFill/>
          <a:ln w="19050">
            <a:solidFill>
              <a:srgbClr val="0037E8"/>
            </a:solidFill>
            <a:round/>
            <a:headEnd/>
            <a:tailEnd/>
          </a:ln>
        </p:spPr>
        <p:txBody>
          <a:bodyPr wrap="none" anchor="ctr"/>
          <a:lstStyle/>
          <a:p>
            <a:endParaRPr lang="zh-CN" altLang="en-US"/>
          </a:p>
        </p:txBody>
      </p:sp>
      <p:sp>
        <p:nvSpPr>
          <p:cNvPr id="21507" name="Text Box 3"/>
          <p:cNvSpPr txBox="1">
            <a:spLocks noChangeArrowheads="1"/>
          </p:cNvSpPr>
          <p:nvPr/>
        </p:nvSpPr>
        <p:spPr bwMode="auto">
          <a:xfrm>
            <a:off x="152400" y="563563"/>
            <a:ext cx="6324600" cy="519112"/>
          </a:xfrm>
          <a:prstGeom prst="rect">
            <a:avLst/>
          </a:prstGeom>
          <a:noFill/>
          <a:ln w="9525">
            <a:noFill/>
            <a:miter lim="800000"/>
            <a:headEnd/>
            <a:tailEnd/>
          </a:ln>
        </p:spPr>
        <p:txBody>
          <a:bodyPr>
            <a:spAutoFit/>
          </a:bodyPr>
          <a:lstStyle/>
          <a:p>
            <a:pPr algn="l">
              <a:spcBef>
                <a:spcPct val="50000"/>
              </a:spcBef>
            </a:pPr>
            <a:r>
              <a:rPr lang="zh-CN" altLang="en-US" sz="2800" b="1" dirty="0">
                <a:solidFill>
                  <a:srgbClr val="006699"/>
                </a:solidFill>
                <a:ea typeface="楷体_GB2312" pitchFamily="49" charset="-122"/>
              </a:rPr>
              <a:t>完成词法分析的挑战</a:t>
            </a:r>
            <a:endParaRPr lang="zh-CN" altLang="en-US" sz="3200" dirty="0">
              <a:solidFill>
                <a:srgbClr val="006699"/>
              </a:solidFill>
              <a:latin typeface="楷体_GB2312" pitchFamily="49" charset="-122"/>
              <a:ea typeface="楷体_GB2312" pitchFamily="49" charset="-122"/>
            </a:endParaRPr>
          </a:p>
        </p:txBody>
      </p:sp>
      <p:sp>
        <p:nvSpPr>
          <p:cNvPr id="20484" name="Rectangle 4"/>
          <p:cNvSpPr>
            <a:spLocks noChangeArrowheads="1"/>
          </p:cNvSpPr>
          <p:nvPr/>
        </p:nvSpPr>
        <p:spPr bwMode="auto">
          <a:xfrm>
            <a:off x="533400" y="1371600"/>
            <a:ext cx="7567613" cy="609600"/>
          </a:xfrm>
          <a:prstGeom prst="rect">
            <a:avLst/>
          </a:prstGeom>
          <a:solidFill>
            <a:srgbClr val="D9E6E6">
              <a:alpha val="50195"/>
            </a:srgbClr>
          </a:solidFill>
          <a:ln w="12700">
            <a:noFill/>
            <a:miter lim="800000"/>
            <a:headEnd/>
            <a:tailEnd/>
          </a:ln>
        </p:spPr>
        <p:txBody>
          <a:bodyPr wrap="none" anchor="ctr"/>
          <a:lstStyle/>
          <a:p>
            <a:pPr algn="l">
              <a:buFontTx/>
              <a:buChar char="•"/>
            </a:pPr>
            <a:r>
              <a:rPr lang="zh-CN" altLang="en-US" b="1" dirty="0">
                <a:solidFill>
                  <a:srgbClr val="0F48FF"/>
                </a:solidFill>
                <a:ea typeface="楷体_GB2312" pitchFamily="49" charset="-122"/>
              </a:rPr>
              <a:t>词法更加有效的表示方法？</a:t>
            </a:r>
            <a:endParaRPr lang="zh-CN" altLang="en-US" b="1" dirty="0">
              <a:solidFill>
                <a:schemeClr val="accent2"/>
              </a:solidFill>
              <a:ea typeface="楷体_GB2312" pitchFamily="49" charset="-122"/>
            </a:endParaRPr>
          </a:p>
        </p:txBody>
      </p:sp>
      <p:sp>
        <p:nvSpPr>
          <p:cNvPr id="20485" name="Text Box 5"/>
          <p:cNvSpPr txBox="1">
            <a:spLocks noChangeArrowheads="1"/>
          </p:cNvSpPr>
          <p:nvPr/>
        </p:nvSpPr>
        <p:spPr bwMode="auto">
          <a:xfrm>
            <a:off x="1115616" y="4509120"/>
            <a:ext cx="7821488" cy="1846659"/>
          </a:xfrm>
          <a:prstGeom prst="rect">
            <a:avLst/>
          </a:prstGeom>
          <a:noFill/>
          <a:ln w="9525">
            <a:noFill/>
            <a:miter lim="800000"/>
            <a:headEnd/>
            <a:tailEnd/>
          </a:ln>
        </p:spPr>
        <p:txBody>
          <a:bodyPr wrap="square">
            <a:spAutoFit/>
          </a:bodyPr>
          <a:lstStyle/>
          <a:p>
            <a:pPr algn="l">
              <a:spcBef>
                <a:spcPct val="50000"/>
              </a:spcBef>
            </a:pPr>
            <a:r>
              <a:rPr lang="zh-CN" altLang="en-US" dirty="0">
                <a:ea typeface="楷体_GB2312" pitchFamily="49" charset="-122"/>
              </a:rPr>
              <a:t>例如：从文法上，</a:t>
            </a:r>
            <a:r>
              <a:rPr lang="en-US" altLang="zh-CN" dirty="0">
                <a:ea typeface="楷体_GB2312" pitchFamily="49" charset="-122"/>
              </a:rPr>
              <a:t>while </a:t>
            </a:r>
            <a:r>
              <a:rPr lang="zh-CN" altLang="en-US" dirty="0">
                <a:ea typeface="楷体_GB2312" pitchFamily="49" charset="-122"/>
              </a:rPr>
              <a:t>可以识别为标识符，也可以识别为保留字，如何选择</a:t>
            </a:r>
            <a:endParaRPr lang="en-US" altLang="zh-CN" dirty="0">
              <a:ea typeface="楷体_GB2312" pitchFamily="49" charset="-122"/>
            </a:endParaRPr>
          </a:p>
          <a:p>
            <a:pPr algn="l">
              <a:spcBef>
                <a:spcPct val="50000"/>
              </a:spcBef>
            </a:pPr>
            <a:r>
              <a:rPr lang="zh-CN" altLang="en-US" sz="1800" dirty="0">
                <a:solidFill>
                  <a:srgbClr val="FF0000"/>
                </a:solidFill>
                <a:ea typeface="楷体_GB2312" pitchFamily="49" charset="-122"/>
              </a:rPr>
              <a:t>（长度匹配优先！例如：识别 </a:t>
            </a:r>
            <a:r>
              <a:rPr lang="en-US" altLang="zh-CN" sz="1800" dirty="0">
                <a:solidFill>
                  <a:srgbClr val="FF0000"/>
                </a:solidFill>
                <a:ea typeface="楷体_GB2312" pitchFamily="49" charset="-122"/>
              </a:rPr>
              <a:t>‘&gt;=‘ </a:t>
            </a:r>
            <a:r>
              <a:rPr lang="zh-CN" altLang="en-US" sz="1800" dirty="0">
                <a:solidFill>
                  <a:srgbClr val="FF0000"/>
                </a:solidFill>
                <a:ea typeface="楷体_GB2312" pitchFamily="49" charset="-122"/>
              </a:rPr>
              <a:t>识别到一半时可匹配 </a:t>
            </a:r>
            <a:r>
              <a:rPr lang="en-US" altLang="zh-CN" sz="1800" dirty="0">
                <a:solidFill>
                  <a:srgbClr val="FF0000"/>
                </a:solidFill>
                <a:ea typeface="楷体_GB2312" pitchFamily="49" charset="-122"/>
              </a:rPr>
              <a:t>‘&gt;’</a:t>
            </a:r>
            <a:r>
              <a:rPr lang="zh-CN" altLang="en-US" sz="1800" dirty="0">
                <a:solidFill>
                  <a:srgbClr val="FF0000"/>
                </a:solidFill>
                <a:ea typeface="楷体_GB2312" pitchFamily="49" charset="-122"/>
              </a:rPr>
              <a:t>）</a:t>
            </a:r>
            <a:endParaRPr lang="en-US" altLang="zh-CN" sz="2000" dirty="0">
              <a:solidFill>
                <a:srgbClr val="FF0000"/>
              </a:solidFill>
              <a:ea typeface="楷体_GB2312" pitchFamily="49" charset="-122"/>
            </a:endParaRPr>
          </a:p>
          <a:p>
            <a:pPr algn="l">
              <a:spcBef>
                <a:spcPct val="50000"/>
              </a:spcBef>
            </a:pPr>
            <a:r>
              <a:rPr lang="zh-CN" altLang="en-US" sz="1800" dirty="0">
                <a:solidFill>
                  <a:srgbClr val="FF0000"/>
                </a:solidFill>
                <a:ea typeface="楷体_GB2312" pitchFamily="49" charset="-122"/>
              </a:rPr>
              <a:t>（人为增加优先级！例如，定义“保留字”优先）</a:t>
            </a:r>
            <a:r>
              <a:rPr lang="zh-CN" altLang="en-US" dirty="0">
                <a:ea typeface="楷体_GB2312" pitchFamily="49" charset="-122"/>
              </a:rPr>
              <a:t>   </a:t>
            </a:r>
            <a:endParaRPr lang="en-US" altLang="zh-CN" dirty="0">
              <a:ea typeface="楷体_GB2312" pitchFamily="49" charset="-122"/>
            </a:endParaRPr>
          </a:p>
        </p:txBody>
      </p:sp>
      <p:sp>
        <p:nvSpPr>
          <p:cNvPr id="7" name="Rectangle 4">
            <a:extLst>
              <a:ext uri="{FF2B5EF4-FFF2-40B4-BE49-F238E27FC236}">
                <a16:creationId xmlns:a16="http://schemas.microsoft.com/office/drawing/2014/main" id="{8C3DEC93-97A7-48DF-9B04-8E5BDE11BDE1}"/>
              </a:ext>
            </a:extLst>
          </p:cNvPr>
          <p:cNvSpPr>
            <a:spLocks noChangeArrowheads="1"/>
          </p:cNvSpPr>
          <p:nvPr/>
        </p:nvSpPr>
        <p:spPr bwMode="auto">
          <a:xfrm>
            <a:off x="533400" y="3645024"/>
            <a:ext cx="7567613" cy="609600"/>
          </a:xfrm>
          <a:prstGeom prst="rect">
            <a:avLst/>
          </a:prstGeom>
          <a:solidFill>
            <a:srgbClr val="D9E6E6">
              <a:alpha val="50195"/>
            </a:srgbClr>
          </a:solidFill>
          <a:ln w="12700">
            <a:noFill/>
            <a:miter lim="800000"/>
            <a:headEnd/>
            <a:tailEnd/>
          </a:ln>
        </p:spPr>
        <p:txBody>
          <a:bodyPr wrap="none" anchor="ctr"/>
          <a:lstStyle/>
          <a:p>
            <a:pPr algn="l">
              <a:buFontTx/>
              <a:buChar char="•"/>
            </a:pPr>
            <a:r>
              <a:rPr lang="zh-CN" altLang="en-US" b="1" dirty="0">
                <a:solidFill>
                  <a:srgbClr val="0F48FF"/>
                </a:solidFill>
                <a:ea typeface="楷体_GB2312" pitchFamily="49" charset="-122"/>
              </a:rPr>
              <a:t>同一个字符串有多个词法规则可用时，如何选择？</a:t>
            </a:r>
            <a:endParaRPr lang="zh-CN" altLang="en-US" b="1" dirty="0">
              <a:solidFill>
                <a:schemeClr val="accent2"/>
              </a:solidFill>
              <a:ea typeface="楷体_GB2312" pitchFamily="49" charset="-122"/>
            </a:endParaRPr>
          </a:p>
        </p:txBody>
      </p:sp>
      <p:sp>
        <p:nvSpPr>
          <p:cNvPr id="8" name="Text Box 5">
            <a:extLst>
              <a:ext uri="{FF2B5EF4-FFF2-40B4-BE49-F238E27FC236}">
                <a16:creationId xmlns:a16="http://schemas.microsoft.com/office/drawing/2014/main" id="{570FD681-0D8B-4DAA-A186-F62969E3AE8B}"/>
              </a:ext>
            </a:extLst>
          </p:cNvPr>
          <p:cNvSpPr txBox="1">
            <a:spLocks noChangeArrowheads="1"/>
          </p:cNvSpPr>
          <p:nvPr/>
        </p:nvSpPr>
        <p:spPr bwMode="auto">
          <a:xfrm>
            <a:off x="1036515" y="2151147"/>
            <a:ext cx="7821488" cy="1569660"/>
          </a:xfrm>
          <a:prstGeom prst="rect">
            <a:avLst/>
          </a:prstGeom>
          <a:noFill/>
          <a:ln w="9525">
            <a:noFill/>
            <a:miter lim="800000"/>
            <a:headEnd/>
            <a:tailEnd/>
          </a:ln>
        </p:spPr>
        <p:txBody>
          <a:bodyPr wrap="square">
            <a:spAutoFit/>
          </a:bodyPr>
          <a:lstStyle/>
          <a:p>
            <a:pPr algn="l">
              <a:spcBef>
                <a:spcPct val="50000"/>
              </a:spcBef>
            </a:pPr>
            <a:r>
              <a:rPr lang="zh-CN" altLang="en-US" dirty="0">
                <a:ea typeface="楷体_GB2312" pitchFamily="49" charset="-122"/>
              </a:rPr>
              <a:t>对于语言</a:t>
            </a:r>
            <a:r>
              <a:rPr lang="en-US" altLang="zh-CN" dirty="0">
                <a:ea typeface="楷体_GB2312" pitchFamily="49" charset="-122"/>
              </a:rPr>
              <a:t> {if}, {while}, </a:t>
            </a:r>
            <a:r>
              <a:rPr lang="zh-CN" altLang="en-US" dirty="0">
                <a:ea typeface="楷体_GB2312" pitchFamily="49" charset="-122"/>
              </a:rPr>
              <a:t>其实例很清晰（一对一）</a:t>
            </a:r>
            <a:endParaRPr lang="en-US" altLang="zh-CN" dirty="0">
              <a:ea typeface="楷体_GB2312" pitchFamily="49" charset="-122"/>
            </a:endParaRPr>
          </a:p>
          <a:p>
            <a:pPr algn="l">
              <a:spcBef>
                <a:spcPct val="50000"/>
              </a:spcBef>
            </a:pPr>
            <a:r>
              <a:rPr lang="zh-CN" altLang="en-US" dirty="0">
                <a:ea typeface="楷体_GB2312" pitchFamily="49" charset="-122"/>
              </a:rPr>
              <a:t>对于“标识符”、“整数常量”，相对复杂</a:t>
            </a:r>
            <a:r>
              <a:rPr lang="zh-CN" altLang="en-US" sz="1600" dirty="0">
                <a:solidFill>
                  <a:srgbClr val="FF0000"/>
                </a:solidFill>
                <a:ea typeface="楷体_GB2312" pitchFamily="49" charset="-122"/>
              </a:rPr>
              <a:t>（采用状态图）</a:t>
            </a:r>
            <a:r>
              <a:rPr lang="zh-CN" altLang="en-US" dirty="0">
                <a:ea typeface="楷体_GB2312" pitchFamily="49" charset="-122"/>
              </a:rPr>
              <a:t>   </a:t>
            </a:r>
            <a:endParaRPr lang="en-US" altLang="zh-CN" dirty="0">
              <a:ea typeface="楷体_GB2312" pitchFamily="49" charset="-122"/>
            </a:endParaRPr>
          </a:p>
          <a:p>
            <a:pPr algn="l">
              <a:spcBef>
                <a:spcPct val="50000"/>
              </a:spcBef>
            </a:pPr>
            <a:endParaRPr lang="en-US" altLang="zh-CN" dirty="0">
              <a:ea typeface="楷体_GB2312" pitchFamily="49" charset="-122"/>
            </a:endParaRPr>
          </a:p>
        </p:txBody>
      </p:sp>
    </p:spTree>
    <p:extLst>
      <p:ext uri="{BB962C8B-B14F-4D97-AF65-F5344CB8AC3E}">
        <p14:creationId xmlns:p14="http://schemas.microsoft.com/office/powerpoint/2010/main" val="162850776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left)">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left)">
                                      <p:cBhvr>
                                        <p:cTn id="12" dur="500"/>
                                        <p:tgtEl>
                                          <p:spTgt spid="204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P spid="20485" grpId="0" autoUpdateAnimBg="0"/>
      <p:bldP spid="7" grpId="0" animBg="1" autoUpdateAnimBg="0"/>
      <p:bldP spid="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bwMode="auto">
          <a:xfrm>
            <a:off x="539750" y="549275"/>
            <a:ext cx="8078788" cy="1981200"/>
          </a:xfrm>
          <a:noFill/>
          <a:ln>
            <a:miter lim="800000"/>
            <a:headEnd/>
            <a:tailEnd/>
          </a:ln>
        </p:spPr>
        <p:txBody>
          <a:bodyPr vert="horz" wrap="none" lIns="91440" tIns="45720" rIns="91440" bIns="45720" numCol="1" anchor="ctr" anchorCtr="0" compatLnSpc="1">
            <a:prstTxWarp prst="textNoShape">
              <a:avLst/>
            </a:prstTxWarp>
          </a:bodyPr>
          <a:lstStyle/>
          <a:p>
            <a:pPr eaLnBrk="1" hangingPunct="1"/>
            <a:r>
              <a:rPr lang="zh-CN" altLang="en-US" sz="2000" b="1" dirty="0"/>
              <a:t>文法：</a:t>
            </a:r>
            <a:r>
              <a:rPr lang="en-US" altLang="zh-CN" sz="2000" b="1" dirty="0">
                <a:solidFill>
                  <a:srgbClr val="0000FF"/>
                </a:solidFill>
              </a:rPr>
              <a:t>1. &lt;</a:t>
            </a:r>
            <a:r>
              <a:rPr lang="zh-CN" altLang="en-US" sz="2000" b="1" dirty="0">
                <a:solidFill>
                  <a:srgbClr val="0000FF"/>
                </a:solidFill>
                <a:ea typeface="楷体_GB2312" pitchFamily="49" charset="-122"/>
              </a:rPr>
              <a:t>标识符</a:t>
            </a:r>
            <a:r>
              <a:rPr lang="en-US" altLang="zh-CN" sz="2000" b="1" dirty="0">
                <a:solidFill>
                  <a:srgbClr val="0000FF"/>
                </a:solidFill>
                <a:ea typeface="楷体_GB2312" pitchFamily="49" charset="-122"/>
              </a:rPr>
              <a:t>&gt;::= </a:t>
            </a:r>
            <a:r>
              <a:rPr lang="zh-CN" altLang="en-US" sz="2000" b="1" dirty="0">
                <a:solidFill>
                  <a:srgbClr val="0000FF"/>
                </a:solidFill>
                <a:ea typeface="楷体_GB2312" pitchFamily="49" charset="-122"/>
              </a:rPr>
              <a:t>字母 </a:t>
            </a:r>
            <a:r>
              <a:rPr lang="en-US" altLang="zh-CN" sz="2000" b="1" dirty="0">
                <a:solidFill>
                  <a:srgbClr val="0000FF"/>
                </a:solidFill>
                <a:ea typeface="楷体_GB2312" pitchFamily="49" charset="-122"/>
              </a:rPr>
              <a:t>| </a:t>
            </a:r>
            <a:r>
              <a:rPr lang="en-US" altLang="zh-CN" sz="2000" b="1" dirty="0">
                <a:solidFill>
                  <a:srgbClr val="0000FF"/>
                </a:solidFill>
              </a:rPr>
              <a:t>&lt;</a:t>
            </a:r>
            <a:r>
              <a:rPr lang="zh-CN" altLang="en-US" sz="2000" b="1" dirty="0">
                <a:solidFill>
                  <a:srgbClr val="0000FF"/>
                </a:solidFill>
                <a:ea typeface="楷体_GB2312" pitchFamily="49" charset="-122"/>
              </a:rPr>
              <a:t>标识符</a:t>
            </a:r>
            <a:r>
              <a:rPr lang="en-US" altLang="zh-CN" sz="2000" b="1" dirty="0">
                <a:solidFill>
                  <a:srgbClr val="0000FF"/>
                </a:solidFill>
                <a:ea typeface="楷体_GB2312" pitchFamily="49" charset="-122"/>
              </a:rPr>
              <a:t>&gt;</a:t>
            </a:r>
            <a:r>
              <a:rPr lang="zh-CN" altLang="en-US" sz="2000" b="1" dirty="0">
                <a:solidFill>
                  <a:srgbClr val="0000FF"/>
                </a:solidFill>
                <a:ea typeface="楷体_GB2312" pitchFamily="49" charset="-122"/>
              </a:rPr>
              <a:t>字母 </a:t>
            </a:r>
            <a:r>
              <a:rPr lang="en-US" altLang="zh-CN" sz="2000" b="1" dirty="0">
                <a:solidFill>
                  <a:srgbClr val="0000FF"/>
                </a:solidFill>
                <a:ea typeface="楷体_GB2312" pitchFamily="49" charset="-122"/>
              </a:rPr>
              <a:t>| </a:t>
            </a:r>
            <a:r>
              <a:rPr lang="en-US" altLang="zh-CN" sz="2000" b="1" dirty="0">
                <a:solidFill>
                  <a:srgbClr val="0000FF"/>
                </a:solidFill>
              </a:rPr>
              <a:t>&lt;</a:t>
            </a:r>
            <a:r>
              <a:rPr lang="zh-CN" altLang="en-US" sz="2000" b="1" dirty="0">
                <a:solidFill>
                  <a:srgbClr val="0000FF"/>
                </a:solidFill>
                <a:ea typeface="楷体_GB2312" pitchFamily="49" charset="-122"/>
              </a:rPr>
              <a:t>标识符</a:t>
            </a:r>
            <a:r>
              <a:rPr lang="en-US" altLang="zh-CN" sz="2000" b="1" dirty="0">
                <a:solidFill>
                  <a:srgbClr val="0000FF"/>
                </a:solidFill>
                <a:ea typeface="楷体_GB2312" pitchFamily="49" charset="-122"/>
              </a:rPr>
              <a:t>&gt;</a:t>
            </a:r>
            <a:r>
              <a:rPr lang="zh-CN" altLang="en-US" sz="2000" b="1" dirty="0">
                <a:solidFill>
                  <a:srgbClr val="0000FF"/>
                </a:solidFill>
                <a:ea typeface="楷体_GB2312" pitchFamily="49" charset="-122"/>
              </a:rPr>
              <a:t>数字</a:t>
            </a:r>
          </a:p>
          <a:p>
            <a:pPr marL="819150" lvl="1" eaLnBrk="1" hangingPunct="1">
              <a:buFontTx/>
              <a:buNone/>
            </a:pPr>
            <a:r>
              <a:rPr lang="zh-CN" altLang="en-US" sz="2000" b="1" dirty="0">
                <a:solidFill>
                  <a:srgbClr val="0000FF"/>
                </a:solidFill>
                <a:ea typeface="楷体_GB2312" pitchFamily="49" charset="-122"/>
              </a:rPr>
              <a:t>         </a:t>
            </a:r>
            <a:r>
              <a:rPr lang="en-US" altLang="zh-CN" sz="2000" b="1" dirty="0">
                <a:solidFill>
                  <a:srgbClr val="0000FF"/>
                </a:solidFill>
                <a:ea typeface="楷体_GB2312" pitchFamily="49" charset="-122"/>
              </a:rPr>
              <a:t>2. &lt;</a:t>
            </a:r>
            <a:r>
              <a:rPr lang="zh-CN" altLang="en-US" sz="2000" b="1" dirty="0">
                <a:solidFill>
                  <a:srgbClr val="0000FF"/>
                </a:solidFill>
                <a:ea typeface="楷体_GB2312" pitchFamily="49" charset="-122"/>
              </a:rPr>
              <a:t>无符号整数</a:t>
            </a:r>
            <a:r>
              <a:rPr lang="en-US" altLang="zh-CN" sz="2000" b="1" dirty="0">
                <a:solidFill>
                  <a:srgbClr val="0000FF"/>
                </a:solidFill>
                <a:ea typeface="楷体_GB2312" pitchFamily="49" charset="-122"/>
              </a:rPr>
              <a:t>&gt;::=</a:t>
            </a:r>
            <a:r>
              <a:rPr lang="zh-CN" altLang="en-US" sz="2000" b="1" dirty="0">
                <a:solidFill>
                  <a:srgbClr val="0000FF"/>
                </a:solidFill>
                <a:ea typeface="楷体_GB2312" pitchFamily="49" charset="-122"/>
              </a:rPr>
              <a:t>数字 </a:t>
            </a:r>
            <a:r>
              <a:rPr lang="en-US" altLang="zh-CN" sz="2000" b="1" dirty="0">
                <a:solidFill>
                  <a:srgbClr val="0000FF"/>
                </a:solidFill>
                <a:ea typeface="楷体_GB2312" pitchFamily="49" charset="-122"/>
              </a:rPr>
              <a:t>| &lt;</a:t>
            </a:r>
            <a:r>
              <a:rPr lang="zh-CN" altLang="en-US" sz="2000" b="1" dirty="0">
                <a:solidFill>
                  <a:srgbClr val="0000FF"/>
                </a:solidFill>
                <a:ea typeface="楷体_GB2312" pitchFamily="49" charset="-122"/>
              </a:rPr>
              <a:t>无符号整数</a:t>
            </a:r>
            <a:r>
              <a:rPr lang="en-US" altLang="zh-CN" sz="2000" b="1" dirty="0">
                <a:solidFill>
                  <a:srgbClr val="0000FF"/>
                </a:solidFill>
                <a:ea typeface="楷体_GB2312" pitchFamily="49" charset="-122"/>
              </a:rPr>
              <a:t>&gt;</a:t>
            </a:r>
            <a:r>
              <a:rPr lang="zh-CN" altLang="en-US" sz="2000" b="1" dirty="0">
                <a:solidFill>
                  <a:srgbClr val="0000FF"/>
                </a:solidFill>
                <a:ea typeface="楷体_GB2312" pitchFamily="49" charset="-122"/>
              </a:rPr>
              <a:t>数字</a:t>
            </a:r>
          </a:p>
          <a:p>
            <a:pPr marL="819150" lvl="1" eaLnBrk="1" hangingPunct="1">
              <a:buFontTx/>
              <a:buNone/>
            </a:pPr>
            <a:r>
              <a:rPr lang="zh-CN" altLang="en-US" sz="2000" b="1" dirty="0">
                <a:solidFill>
                  <a:srgbClr val="0000FF"/>
                </a:solidFill>
                <a:ea typeface="楷体_GB2312" pitchFamily="49" charset="-122"/>
              </a:rPr>
              <a:t>         </a:t>
            </a:r>
            <a:r>
              <a:rPr lang="en-US" altLang="zh-CN" sz="2000" b="1" dirty="0">
                <a:solidFill>
                  <a:srgbClr val="0000FF"/>
                </a:solidFill>
                <a:ea typeface="楷体_GB2312" pitchFamily="49" charset="-122"/>
              </a:rPr>
              <a:t>3. &lt;</a:t>
            </a:r>
            <a:r>
              <a:rPr lang="zh-CN" altLang="en-US" sz="2000" b="1" dirty="0">
                <a:solidFill>
                  <a:srgbClr val="0000FF"/>
                </a:solidFill>
                <a:ea typeface="楷体_GB2312" pitchFamily="49" charset="-122"/>
              </a:rPr>
              <a:t>单字符分界符</a:t>
            </a:r>
            <a:r>
              <a:rPr lang="en-US" altLang="zh-CN" sz="2000" b="1" dirty="0">
                <a:solidFill>
                  <a:srgbClr val="0000FF"/>
                </a:solidFill>
                <a:ea typeface="楷体_GB2312" pitchFamily="49" charset="-122"/>
              </a:rPr>
              <a:t>&gt;::= : | + | * | , | (  |  )</a:t>
            </a:r>
          </a:p>
          <a:p>
            <a:pPr marL="819150" lvl="1" eaLnBrk="1" hangingPunct="1">
              <a:buFontTx/>
              <a:buNone/>
            </a:pPr>
            <a:r>
              <a:rPr lang="en-US" altLang="zh-CN" sz="2000" b="1" dirty="0">
                <a:solidFill>
                  <a:srgbClr val="0000FF"/>
                </a:solidFill>
                <a:ea typeface="楷体_GB2312" pitchFamily="49" charset="-122"/>
              </a:rPr>
              <a:t>         4. &lt;</a:t>
            </a:r>
            <a:r>
              <a:rPr lang="zh-CN" altLang="en-US" sz="2000" b="1" dirty="0">
                <a:solidFill>
                  <a:srgbClr val="0000FF"/>
                </a:solidFill>
                <a:ea typeface="楷体_GB2312" pitchFamily="49" charset="-122"/>
              </a:rPr>
              <a:t>双字符分界符</a:t>
            </a:r>
            <a:r>
              <a:rPr lang="en-US" altLang="zh-CN" sz="2000" b="1" dirty="0">
                <a:solidFill>
                  <a:srgbClr val="0000FF"/>
                </a:solidFill>
                <a:ea typeface="楷体_GB2312" pitchFamily="49" charset="-122"/>
              </a:rPr>
              <a:t>&gt;::= &lt;</a:t>
            </a:r>
            <a:r>
              <a:rPr lang="zh-CN" altLang="en-US" sz="2000" b="1" dirty="0">
                <a:solidFill>
                  <a:srgbClr val="0000FF"/>
                </a:solidFill>
                <a:ea typeface="楷体_GB2312" pitchFamily="49" charset="-122"/>
              </a:rPr>
              <a:t>冒号</a:t>
            </a:r>
            <a:r>
              <a:rPr lang="en-US" altLang="zh-CN" sz="2000" b="1" dirty="0">
                <a:solidFill>
                  <a:srgbClr val="0000FF"/>
                </a:solidFill>
                <a:ea typeface="楷体_GB2312" pitchFamily="49" charset="-122"/>
              </a:rPr>
              <a:t>&gt;=</a:t>
            </a:r>
          </a:p>
          <a:p>
            <a:pPr marL="819150" lvl="1" eaLnBrk="1" hangingPunct="1">
              <a:buFontTx/>
              <a:buNone/>
            </a:pPr>
            <a:r>
              <a:rPr lang="en-US" altLang="zh-CN" sz="2000" b="1" dirty="0">
                <a:solidFill>
                  <a:srgbClr val="0000FF"/>
                </a:solidFill>
                <a:ea typeface="楷体_GB2312" pitchFamily="49" charset="-122"/>
              </a:rPr>
              <a:t>         5. &lt;</a:t>
            </a:r>
            <a:r>
              <a:rPr lang="zh-CN" altLang="en-US" sz="2000" b="1" dirty="0">
                <a:solidFill>
                  <a:srgbClr val="0000FF"/>
                </a:solidFill>
                <a:ea typeface="楷体_GB2312" pitchFamily="49" charset="-122"/>
              </a:rPr>
              <a:t>冒号</a:t>
            </a:r>
            <a:r>
              <a:rPr lang="en-US" altLang="zh-CN" sz="2000" b="1" dirty="0">
                <a:solidFill>
                  <a:srgbClr val="0000FF"/>
                </a:solidFill>
                <a:ea typeface="楷体_GB2312" pitchFamily="49" charset="-122"/>
              </a:rPr>
              <a:t>&gt;::=  :</a:t>
            </a:r>
          </a:p>
        </p:txBody>
      </p:sp>
      <p:sp>
        <p:nvSpPr>
          <p:cNvPr id="22601" name="Rectangle 73"/>
          <p:cNvSpPr>
            <a:spLocks noChangeArrowheads="1"/>
          </p:cNvSpPr>
          <p:nvPr/>
        </p:nvSpPr>
        <p:spPr bwMode="auto">
          <a:xfrm>
            <a:off x="533400" y="2590800"/>
            <a:ext cx="8153400" cy="4114800"/>
          </a:xfrm>
          <a:prstGeom prst="rect">
            <a:avLst/>
          </a:prstGeom>
          <a:solidFill>
            <a:srgbClr val="FFFFD5"/>
          </a:solidFill>
          <a:ln w="9525">
            <a:solidFill>
              <a:srgbClr val="FFFFD5"/>
            </a:solidFill>
            <a:miter lim="800000"/>
            <a:headEnd/>
            <a:tailEnd/>
          </a:ln>
        </p:spPr>
        <p:txBody>
          <a:bodyPr wrap="none" anchor="ctr"/>
          <a:lstStyle/>
          <a:p>
            <a:endParaRPr lang="zh-CN" altLang="en-US"/>
          </a:p>
        </p:txBody>
      </p:sp>
      <p:grpSp>
        <p:nvGrpSpPr>
          <p:cNvPr id="2" name="Group 88"/>
          <p:cNvGrpSpPr>
            <a:grpSpLocks/>
          </p:cNvGrpSpPr>
          <p:nvPr/>
        </p:nvGrpSpPr>
        <p:grpSpPr bwMode="auto">
          <a:xfrm>
            <a:off x="1447800" y="2590800"/>
            <a:ext cx="6019800" cy="1066800"/>
            <a:chOff x="912" y="1632"/>
            <a:chExt cx="3792" cy="672"/>
          </a:xfrm>
        </p:grpSpPr>
        <p:sp>
          <p:nvSpPr>
            <p:cNvPr id="28720" name="Text Box 4"/>
            <p:cNvSpPr txBox="1">
              <a:spLocks noChangeArrowheads="1"/>
            </p:cNvSpPr>
            <p:nvPr/>
          </p:nvSpPr>
          <p:spPr bwMode="auto">
            <a:xfrm>
              <a:off x="912" y="1987"/>
              <a:ext cx="596" cy="250"/>
            </a:xfrm>
            <a:prstGeom prst="rect">
              <a:avLst/>
            </a:prstGeom>
            <a:noFill/>
            <a:ln w="9525">
              <a:noFill/>
              <a:miter lim="800000"/>
              <a:headEnd/>
              <a:tailEnd/>
            </a:ln>
          </p:spPr>
          <p:txBody>
            <a:bodyPr wrap="none" anchor="ctr">
              <a:spAutoFit/>
            </a:bodyPr>
            <a:lstStyle/>
            <a:p>
              <a:r>
                <a:rPr lang="zh-CN" altLang="en-US" sz="2000">
                  <a:solidFill>
                    <a:srgbClr val="0000FF"/>
                  </a:solidFill>
                  <a:ea typeface="楷体_GB2312" pitchFamily="49" charset="-122"/>
                </a:rPr>
                <a:t>标识符</a:t>
              </a:r>
            </a:p>
          </p:txBody>
        </p:sp>
        <p:sp>
          <p:nvSpPr>
            <p:cNvPr id="28721" name="Oval 16"/>
            <p:cNvSpPr>
              <a:spLocks noChangeArrowheads="1"/>
            </p:cNvSpPr>
            <p:nvPr/>
          </p:nvSpPr>
          <p:spPr bwMode="auto">
            <a:xfrm>
              <a:off x="2784" y="1824"/>
              <a:ext cx="336" cy="288"/>
            </a:xfrm>
            <a:prstGeom prst="ellipse">
              <a:avLst/>
            </a:prstGeom>
            <a:noFill/>
            <a:ln w="9525">
              <a:solidFill>
                <a:schemeClr val="tx1"/>
              </a:solidFill>
              <a:round/>
              <a:headEnd/>
              <a:tailEnd/>
            </a:ln>
          </p:spPr>
          <p:txBody>
            <a:bodyPr wrap="none" anchor="ctr"/>
            <a:lstStyle/>
            <a:p>
              <a:endParaRPr lang="zh-CN" altLang="en-US"/>
            </a:p>
          </p:txBody>
        </p:sp>
        <p:sp>
          <p:nvSpPr>
            <p:cNvPr id="28722" name="Oval 5"/>
            <p:cNvSpPr>
              <a:spLocks noChangeArrowheads="1"/>
            </p:cNvSpPr>
            <p:nvPr/>
          </p:nvSpPr>
          <p:spPr bwMode="auto">
            <a:xfrm>
              <a:off x="1872" y="2016"/>
              <a:ext cx="240" cy="240"/>
            </a:xfrm>
            <a:prstGeom prst="ellipse">
              <a:avLst/>
            </a:prstGeom>
            <a:solidFill>
              <a:schemeClr val="accent1"/>
            </a:solidFill>
            <a:ln w="9525">
              <a:solidFill>
                <a:schemeClr val="tx1"/>
              </a:solidFill>
              <a:round/>
              <a:headEnd/>
              <a:tailEnd/>
            </a:ln>
          </p:spPr>
          <p:txBody>
            <a:bodyPr wrap="none" anchor="ctr"/>
            <a:lstStyle/>
            <a:p>
              <a:r>
                <a:rPr lang="en-US" altLang="zh-CN"/>
                <a:t>S</a:t>
              </a:r>
            </a:p>
          </p:txBody>
        </p:sp>
        <p:sp>
          <p:nvSpPr>
            <p:cNvPr id="28723" name="Line 7"/>
            <p:cNvSpPr>
              <a:spLocks noChangeShapeType="1"/>
            </p:cNvSpPr>
            <p:nvPr/>
          </p:nvSpPr>
          <p:spPr bwMode="auto">
            <a:xfrm>
              <a:off x="2112" y="2160"/>
              <a:ext cx="62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724" name="Oval 8"/>
            <p:cNvSpPr>
              <a:spLocks noChangeArrowheads="1"/>
            </p:cNvSpPr>
            <p:nvPr/>
          </p:nvSpPr>
          <p:spPr bwMode="auto">
            <a:xfrm>
              <a:off x="2736" y="2016"/>
              <a:ext cx="240" cy="240"/>
            </a:xfrm>
            <a:prstGeom prst="ellipse">
              <a:avLst/>
            </a:prstGeom>
            <a:solidFill>
              <a:schemeClr val="accent1"/>
            </a:solidFill>
            <a:ln w="9525">
              <a:solidFill>
                <a:schemeClr val="tx1"/>
              </a:solidFill>
              <a:round/>
              <a:headEnd/>
              <a:tailEnd/>
            </a:ln>
          </p:spPr>
          <p:txBody>
            <a:bodyPr wrap="none" anchor="ctr"/>
            <a:lstStyle/>
            <a:p>
              <a:r>
                <a:rPr lang="zh-CN" altLang="en-US" sz="1800"/>
                <a:t>标</a:t>
              </a:r>
              <a:endParaRPr lang="zh-CN" altLang="en-US"/>
            </a:p>
          </p:txBody>
        </p:sp>
        <p:grpSp>
          <p:nvGrpSpPr>
            <p:cNvPr id="28725" name="Group 83"/>
            <p:cNvGrpSpPr>
              <a:grpSpLocks/>
            </p:cNvGrpSpPr>
            <p:nvPr/>
          </p:nvGrpSpPr>
          <p:grpSpPr bwMode="auto">
            <a:xfrm>
              <a:off x="2976" y="1920"/>
              <a:ext cx="1728" cy="384"/>
              <a:chOff x="2976" y="1920"/>
              <a:chExt cx="1728" cy="384"/>
            </a:xfrm>
          </p:grpSpPr>
          <p:sp>
            <p:nvSpPr>
              <p:cNvPr id="28729" name="Oval 10"/>
              <p:cNvSpPr>
                <a:spLocks noChangeArrowheads="1"/>
              </p:cNvSpPr>
              <p:nvPr/>
            </p:nvSpPr>
            <p:spPr bwMode="auto">
              <a:xfrm>
                <a:off x="4368" y="1968"/>
                <a:ext cx="336" cy="336"/>
              </a:xfrm>
              <a:prstGeom prst="ellipse">
                <a:avLst/>
              </a:prstGeom>
              <a:solidFill>
                <a:schemeClr val="accent1"/>
              </a:solidFill>
              <a:ln w="9525">
                <a:solidFill>
                  <a:schemeClr val="tx1"/>
                </a:solidFill>
                <a:round/>
                <a:headEnd/>
                <a:tailEnd/>
              </a:ln>
            </p:spPr>
            <p:txBody>
              <a:bodyPr wrap="none" anchor="ctr"/>
              <a:lstStyle/>
              <a:p>
                <a:r>
                  <a:rPr lang="zh-CN" altLang="en-US" sz="1600" b="1"/>
                  <a:t>出口</a:t>
                </a:r>
                <a:endParaRPr lang="zh-CN" altLang="en-US"/>
              </a:p>
            </p:txBody>
          </p:sp>
          <p:sp>
            <p:nvSpPr>
              <p:cNvPr id="28730" name="Oval 9"/>
              <p:cNvSpPr>
                <a:spLocks noChangeArrowheads="1"/>
              </p:cNvSpPr>
              <p:nvPr/>
            </p:nvSpPr>
            <p:spPr bwMode="auto">
              <a:xfrm>
                <a:off x="4416" y="2016"/>
                <a:ext cx="240" cy="240"/>
              </a:xfrm>
              <a:prstGeom prst="ellipse">
                <a:avLst/>
              </a:prstGeom>
              <a:noFill/>
              <a:ln w="9525">
                <a:solidFill>
                  <a:schemeClr val="tx1"/>
                </a:solidFill>
                <a:round/>
                <a:headEnd/>
                <a:tailEnd/>
              </a:ln>
            </p:spPr>
            <p:txBody>
              <a:bodyPr wrap="none" anchor="ctr"/>
              <a:lstStyle/>
              <a:p>
                <a:endParaRPr lang="zh-CN" altLang="en-US"/>
              </a:p>
            </p:txBody>
          </p:sp>
          <p:sp>
            <p:nvSpPr>
              <p:cNvPr id="28731" name="Line 12"/>
              <p:cNvSpPr>
                <a:spLocks noChangeShapeType="1"/>
              </p:cNvSpPr>
              <p:nvPr/>
            </p:nvSpPr>
            <p:spPr bwMode="auto">
              <a:xfrm>
                <a:off x="2976" y="2160"/>
                <a:ext cx="1392" cy="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28732" name="Text Box 13"/>
              <p:cNvSpPr txBox="1">
                <a:spLocks noChangeArrowheads="1"/>
              </p:cNvSpPr>
              <p:nvPr/>
            </p:nvSpPr>
            <p:spPr bwMode="auto">
              <a:xfrm>
                <a:off x="3216" y="1920"/>
                <a:ext cx="836" cy="231"/>
              </a:xfrm>
              <a:prstGeom prst="rect">
                <a:avLst/>
              </a:prstGeom>
              <a:noFill/>
              <a:ln w="9525">
                <a:noFill/>
                <a:miter lim="800000"/>
                <a:headEnd/>
                <a:tailEnd/>
              </a:ln>
            </p:spPr>
            <p:txBody>
              <a:bodyPr wrap="none" anchor="ctr">
                <a:spAutoFit/>
              </a:bodyPr>
              <a:lstStyle/>
              <a:p>
                <a:r>
                  <a:rPr lang="zh-CN" altLang="en-US" sz="1800" dirty="0">
                    <a:solidFill>
                      <a:srgbClr val="FF0000"/>
                    </a:solidFill>
                    <a:ea typeface="楷体_GB2312" pitchFamily="49" charset="-122"/>
                  </a:rPr>
                  <a:t>非字母数字</a:t>
                </a:r>
                <a:endParaRPr lang="zh-CN" altLang="en-US" sz="1800" dirty="0">
                  <a:solidFill>
                    <a:srgbClr val="FF0000"/>
                  </a:solidFill>
                </a:endParaRPr>
              </a:p>
            </p:txBody>
          </p:sp>
        </p:grpSp>
        <p:sp>
          <p:nvSpPr>
            <p:cNvPr id="28726" name="Text Box 14"/>
            <p:cNvSpPr txBox="1">
              <a:spLocks noChangeArrowheads="1"/>
            </p:cNvSpPr>
            <p:nvPr/>
          </p:nvSpPr>
          <p:spPr bwMode="auto">
            <a:xfrm>
              <a:off x="2236" y="1920"/>
              <a:ext cx="404"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字母</a:t>
              </a:r>
              <a:endParaRPr lang="zh-CN" altLang="en-US" sz="1800"/>
            </a:p>
          </p:txBody>
        </p:sp>
        <p:sp>
          <p:nvSpPr>
            <p:cNvPr id="28727" name="Line 17"/>
            <p:cNvSpPr>
              <a:spLocks noChangeShapeType="1"/>
            </p:cNvSpPr>
            <p:nvPr/>
          </p:nvSpPr>
          <p:spPr bwMode="auto">
            <a:xfrm>
              <a:off x="2784" y="1968"/>
              <a:ext cx="0" cy="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728" name="Text Box 18"/>
            <p:cNvSpPr txBox="1">
              <a:spLocks noChangeArrowheads="1"/>
            </p:cNvSpPr>
            <p:nvPr/>
          </p:nvSpPr>
          <p:spPr bwMode="auto">
            <a:xfrm>
              <a:off x="2592" y="1632"/>
              <a:ext cx="836"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字母、数字</a:t>
              </a:r>
              <a:endParaRPr lang="zh-CN" altLang="en-US" sz="1800"/>
            </a:p>
          </p:txBody>
        </p:sp>
      </p:grpSp>
      <p:grpSp>
        <p:nvGrpSpPr>
          <p:cNvPr id="4" name="Group 89"/>
          <p:cNvGrpSpPr>
            <a:grpSpLocks/>
          </p:cNvGrpSpPr>
          <p:nvPr/>
        </p:nvGrpSpPr>
        <p:grpSpPr bwMode="auto">
          <a:xfrm>
            <a:off x="1143000" y="3581400"/>
            <a:ext cx="6324600" cy="1066800"/>
            <a:chOff x="720" y="2256"/>
            <a:chExt cx="3984" cy="672"/>
          </a:xfrm>
        </p:grpSpPr>
        <p:sp>
          <p:nvSpPr>
            <p:cNvPr id="28707" name="Text Box 19"/>
            <p:cNvSpPr txBox="1">
              <a:spLocks noChangeArrowheads="1"/>
            </p:cNvSpPr>
            <p:nvPr/>
          </p:nvSpPr>
          <p:spPr bwMode="auto">
            <a:xfrm>
              <a:off x="720" y="2544"/>
              <a:ext cx="916" cy="250"/>
            </a:xfrm>
            <a:prstGeom prst="rect">
              <a:avLst/>
            </a:prstGeom>
            <a:noFill/>
            <a:ln w="9525">
              <a:noFill/>
              <a:miter lim="800000"/>
              <a:headEnd/>
              <a:tailEnd/>
            </a:ln>
          </p:spPr>
          <p:txBody>
            <a:bodyPr wrap="none" anchor="ctr">
              <a:spAutoFit/>
            </a:bodyPr>
            <a:lstStyle/>
            <a:p>
              <a:r>
                <a:rPr lang="zh-CN" altLang="en-US" sz="2000">
                  <a:solidFill>
                    <a:srgbClr val="0000FF"/>
                  </a:solidFill>
                  <a:ea typeface="楷体_GB2312" pitchFamily="49" charset="-122"/>
                </a:rPr>
                <a:t>无符号整数</a:t>
              </a:r>
            </a:p>
          </p:txBody>
        </p:sp>
        <p:sp>
          <p:nvSpPr>
            <p:cNvPr id="28708" name="Oval 32"/>
            <p:cNvSpPr>
              <a:spLocks noChangeArrowheads="1"/>
            </p:cNvSpPr>
            <p:nvPr/>
          </p:nvSpPr>
          <p:spPr bwMode="auto">
            <a:xfrm>
              <a:off x="2832" y="2448"/>
              <a:ext cx="336" cy="288"/>
            </a:xfrm>
            <a:prstGeom prst="ellipse">
              <a:avLst/>
            </a:prstGeom>
            <a:noFill/>
            <a:ln w="9525">
              <a:solidFill>
                <a:schemeClr val="tx1"/>
              </a:solidFill>
              <a:round/>
              <a:headEnd/>
              <a:tailEnd/>
            </a:ln>
          </p:spPr>
          <p:txBody>
            <a:bodyPr wrap="none" anchor="ctr"/>
            <a:lstStyle/>
            <a:p>
              <a:endParaRPr lang="zh-CN" altLang="en-US"/>
            </a:p>
          </p:txBody>
        </p:sp>
        <p:sp>
          <p:nvSpPr>
            <p:cNvPr id="28709" name="Oval 35"/>
            <p:cNvSpPr>
              <a:spLocks noChangeArrowheads="1"/>
            </p:cNvSpPr>
            <p:nvPr/>
          </p:nvSpPr>
          <p:spPr bwMode="auto">
            <a:xfrm>
              <a:off x="1872" y="2640"/>
              <a:ext cx="240" cy="240"/>
            </a:xfrm>
            <a:prstGeom prst="ellipse">
              <a:avLst/>
            </a:prstGeom>
            <a:solidFill>
              <a:schemeClr val="accent1"/>
            </a:solidFill>
            <a:ln w="9525">
              <a:solidFill>
                <a:schemeClr val="tx1"/>
              </a:solidFill>
              <a:round/>
              <a:headEnd/>
              <a:tailEnd/>
            </a:ln>
          </p:spPr>
          <p:txBody>
            <a:bodyPr wrap="none" anchor="ctr"/>
            <a:lstStyle/>
            <a:p>
              <a:r>
                <a:rPr lang="en-US" altLang="zh-CN"/>
                <a:t>S</a:t>
              </a:r>
            </a:p>
          </p:txBody>
        </p:sp>
        <p:sp>
          <p:nvSpPr>
            <p:cNvPr id="28710" name="Line 36"/>
            <p:cNvSpPr>
              <a:spLocks noChangeShapeType="1"/>
            </p:cNvSpPr>
            <p:nvPr/>
          </p:nvSpPr>
          <p:spPr bwMode="auto">
            <a:xfrm>
              <a:off x="2112" y="2784"/>
              <a:ext cx="67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711" name="Oval 37"/>
            <p:cNvSpPr>
              <a:spLocks noChangeArrowheads="1"/>
            </p:cNvSpPr>
            <p:nvPr/>
          </p:nvSpPr>
          <p:spPr bwMode="auto">
            <a:xfrm>
              <a:off x="2784" y="2640"/>
              <a:ext cx="240" cy="240"/>
            </a:xfrm>
            <a:prstGeom prst="ellipse">
              <a:avLst/>
            </a:prstGeom>
            <a:solidFill>
              <a:schemeClr val="accent1"/>
            </a:solidFill>
            <a:ln w="9525">
              <a:solidFill>
                <a:schemeClr val="tx1"/>
              </a:solidFill>
              <a:round/>
              <a:headEnd/>
              <a:tailEnd/>
            </a:ln>
          </p:spPr>
          <p:txBody>
            <a:bodyPr wrap="none" anchor="ctr"/>
            <a:lstStyle/>
            <a:p>
              <a:r>
                <a:rPr lang="zh-CN" altLang="en-US" sz="1800"/>
                <a:t>数</a:t>
              </a:r>
              <a:endParaRPr lang="zh-CN" altLang="en-US"/>
            </a:p>
          </p:txBody>
        </p:sp>
        <p:grpSp>
          <p:nvGrpSpPr>
            <p:cNvPr id="28712" name="Group 84"/>
            <p:cNvGrpSpPr>
              <a:grpSpLocks/>
            </p:cNvGrpSpPr>
            <p:nvPr/>
          </p:nvGrpSpPr>
          <p:grpSpPr bwMode="auto">
            <a:xfrm>
              <a:off x="3024" y="2544"/>
              <a:ext cx="1680" cy="384"/>
              <a:chOff x="3024" y="2544"/>
              <a:chExt cx="1680" cy="384"/>
            </a:xfrm>
          </p:grpSpPr>
          <p:sp>
            <p:nvSpPr>
              <p:cNvPr id="28716" name="Oval 33"/>
              <p:cNvSpPr>
                <a:spLocks noChangeArrowheads="1"/>
              </p:cNvSpPr>
              <p:nvPr/>
            </p:nvSpPr>
            <p:spPr bwMode="auto">
              <a:xfrm>
                <a:off x="4368" y="2592"/>
                <a:ext cx="336" cy="336"/>
              </a:xfrm>
              <a:prstGeom prst="ellipse">
                <a:avLst/>
              </a:prstGeom>
              <a:solidFill>
                <a:schemeClr val="accent1"/>
              </a:solidFill>
              <a:ln w="9525">
                <a:solidFill>
                  <a:schemeClr val="tx1"/>
                </a:solidFill>
                <a:round/>
                <a:headEnd/>
                <a:tailEnd/>
              </a:ln>
            </p:spPr>
            <p:txBody>
              <a:bodyPr wrap="none" anchor="ctr"/>
              <a:lstStyle/>
              <a:p>
                <a:r>
                  <a:rPr lang="zh-CN" altLang="en-US" sz="1600" b="1"/>
                  <a:t>出口</a:t>
                </a:r>
                <a:endParaRPr lang="zh-CN" altLang="en-US"/>
              </a:p>
            </p:txBody>
          </p:sp>
          <p:sp>
            <p:nvSpPr>
              <p:cNvPr id="28717" name="Oval 38"/>
              <p:cNvSpPr>
                <a:spLocks noChangeArrowheads="1"/>
              </p:cNvSpPr>
              <p:nvPr/>
            </p:nvSpPr>
            <p:spPr bwMode="auto">
              <a:xfrm>
                <a:off x="4416" y="2640"/>
                <a:ext cx="240" cy="240"/>
              </a:xfrm>
              <a:prstGeom prst="ellipse">
                <a:avLst/>
              </a:prstGeom>
              <a:noFill/>
              <a:ln w="9525">
                <a:solidFill>
                  <a:schemeClr val="tx1"/>
                </a:solidFill>
                <a:round/>
                <a:headEnd/>
                <a:tailEnd/>
              </a:ln>
            </p:spPr>
            <p:txBody>
              <a:bodyPr wrap="none" anchor="ctr"/>
              <a:lstStyle/>
              <a:p>
                <a:endParaRPr lang="zh-CN" altLang="en-US"/>
              </a:p>
            </p:txBody>
          </p:sp>
          <p:sp>
            <p:nvSpPr>
              <p:cNvPr id="28718" name="Line 39"/>
              <p:cNvSpPr>
                <a:spLocks noChangeShapeType="1"/>
              </p:cNvSpPr>
              <p:nvPr/>
            </p:nvSpPr>
            <p:spPr bwMode="auto">
              <a:xfrm>
                <a:off x="3024" y="2784"/>
                <a:ext cx="1344" cy="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28719" name="Text Box 40"/>
              <p:cNvSpPr txBox="1">
                <a:spLocks noChangeArrowheads="1"/>
              </p:cNvSpPr>
              <p:nvPr/>
            </p:nvSpPr>
            <p:spPr bwMode="auto">
              <a:xfrm>
                <a:off x="3408" y="2544"/>
                <a:ext cx="548" cy="231"/>
              </a:xfrm>
              <a:prstGeom prst="rect">
                <a:avLst/>
              </a:prstGeom>
              <a:noFill/>
              <a:ln w="9525">
                <a:noFill/>
                <a:miter lim="800000"/>
                <a:headEnd/>
                <a:tailEnd/>
              </a:ln>
            </p:spPr>
            <p:txBody>
              <a:bodyPr wrap="none" anchor="ctr">
                <a:spAutoFit/>
              </a:bodyPr>
              <a:lstStyle/>
              <a:p>
                <a:r>
                  <a:rPr lang="zh-CN" altLang="en-US" sz="1800" dirty="0">
                    <a:solidFill>
                      <a:srgbClr val="FF0000"/>
                    </a:solidFill>
                    <a:ea typeface="楷体_GB2312" pitchFamily="49" charset="-122"/>
                  </a:rPr>
                  <a:t>非数字</a:t>
                </a:r>
                <a:endParaRPr lang="zh-CN" altLang="en-US" sz="1800" dirty="0">
                  <a:solidFill>
                    <a:srgbClr val="FF0000"/>
                  </a:solidFill>
                </a:endParaRPr>
              </a:p>
            </p:txBody>
          </p:sp>
        </p:grpSp>
        <p:sp>
          <p:nvSpPr>
            <p:cNvPr id="28713" name="Text Box 41"/>
            <p:cNvSpPr txBox="1">
              <a:spLocks noChangeArrowheads="1"/>
            </p:cNvSpPr>
            <p:nvPr/>
          </p:nvSpPr>
          <p:spPr bwMode="auto">
            <a:xfrm>
              <a:off x="2232" y="2544"/>
              <a:ext cx="404"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数字</a:t>
              </a:r>
              <a:endParaRPr lang="zh-CN" altLang="en-US" sz="1800"/>
            </a:p>
          </p:txBody>
        </p:sp>
        <p:sp>
          <p:nvSpPr>
            <p:cNvPr id="28714" name="Line 42"/>
            <p:cNvSpPr>
              <a:spLocks noChangeShapeType="1"/>
            </p:cNvSpPr>
            <p:nvPr/>
          </p:nvSpPr>
          <p:spPr bwMode="auto">
            <a:xfrm>
              <a:off x="2832" y="2592"/>
              <a:ext cx="0" cy="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715" name="Text Box 43"/>
            <p:cNvSpPr txBox="1">
              <a:spLocks noChangeArrowheads="1"/>
            </p:cNvSpPr>
            <p:nvPr/>
          </p:nvSpPr>
          <p:spPr bwMode="auto">
            <a:xfrm>
              <a:off x="2856" y="2256"/>
              <a:ext cx="404"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数字</a:t>
              </a:r>
              <a:endParaRPr lang="zh-CN" altLang="en-US" sz="1800"/>
            </a:p>
          </p:txBody>
        </p:sp>
      </p:grpSp>
      <p:grpSp>
        <p:nvGrpSpPr>
          <p:cNvPr id="6" name="Group 90"/>
          <p:cNvGrpSpPr>
            <a:grpSpLocks/>
          </p:cNvGrpSpPr>
          <p:nvPr/>
        </p:nvGrpSpPr>
        <p:grpSpPr bwMode="auto">
          <a:xfrm>
            <a:off x="1143000" y="4876800"/>
            <a:ext cx="6324600" cy="717550"/>
            <a:chOff x="720" y="3072"/>
            <a:chExt cx="3984" cy="452"/>
          </a:xfrm>
        </p:grpSpPr>
        <p:sp>
          <p:nvSpPr>
            <p:cNvPr id="28697" name="Text Box 46"/>
            <p:cNvSpPr txBox="1">
              <a:spLocks noChangeArrowheads="1"/>
            </p:cNvSpPr>
            <p:nvPr/>
          </p:nvSpPr>
          <p:spPr bwMode="auto">
            <a:xfrm>
              <a:off x="720" y="3081"/>
              <a:ext cx="980" cy="231"/>
            </a:xfrm>
            <a:prstGeom prst="rect">
              <a:avLst/>
            </a:prstGeom>
            <a:noFill/>
            <a:ln w="9525">
              <a:noFill/>
              <a:miter lim="800000"/>
              <a:headEnd/>
              <a:tailEnd/>
            </a:ln>
          </p:spPr>
          <p:txBody>
            <a:bodyPr wrap="none" anchor="ctr">
              <a:spAutoFit/>
            </a:bodyPr>
            <a:lstStyle/>
            <a:p>
              <a:r>
                <a:rPr lang="zh-CN" altLang="en-US" sz="1800">
                  <a:solidFill>
                    <a:srgbClr val="0000FF"/>
                  </a:solidFill>
                  <a:ea typeface="楷体_GB2312" pitchFamily="49" charset="-122"/>
                </a:rPr>
                <a:t>单字符分界符</a:t>
              </a:r>
            </a:p>
          </p:txBody>
        </p:sp>
        <p:sp>
          <p:nvSpPr>
            <p:cNvPr id="28698" name="Oval 50"/>
            <p:cNvSpPr>
              <a:spLocks noChangeArrowheads="1"/>
            </p:cNvSpPr>
            <p:nvPr/>
          </p:nvSpPr>
          <p:spPr bwMode="auto">
            <a:xfrm>
              <a:off x="1872" y="3168"/>
              <a:ext cx="240" cy="240"/>
            </a:xfrm>
            <a:prstGeom prst="ellipse">
              <a:avLst/>
            </a:prstGeom>
            <a:solidFill>
              <a:schemeClr val="accent1"/>
            </a:solidFill>
            <a:ln w="9525">
              <a:solidFill>
                <a:schemeClr val="tx1"/>
              </a:solidFill>
              <a:round/>
              <a:headEnd/>
              <a:tailEnd/>
            </a:ln>
          </p:spPr>
          <p:txBody>
            <a:bodyPr wrap="none" anchor="ctr"/>
            <a:lstStyle/>
            <a:p>
              <a:r>
                <a:rPr lang="en-US" altLang="zh-CN"/>
                <a:t>S</a:t>
              </a:r>
            </a:p>
          </p:txBody>
        </p:sp>
        <p:sp>
          <p:nvSpPr>
            <p:cNvPr id="28699" name="Line 51"/>
            <p:cNvSpPr>
              <a:spLocks noChangeShapeType="1"/>
            </p:cNvSpPr>
            <p:nvPr/>
          </p:nvSpPr>
          <p:spPr bwMode="auto">
            <a:xfrm>
              <a:off x="2112" y="3312"/>
              <a:ext cx="67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700" name="Oval 52"/>
            <p:cNvSpPr>
              <a:spLocks noChangeArrowheads="1"/>
            </p:cNvSpPr>
            <p:nvPr/>
          </p:nvSpPr>
          <p:spPr bwMode="auto">
            <a:xfrm>
              <a:off x="2784" y="3168"/>
              <a:ext cx="336" cy="240"/>
            </a:xfrm>
            <a:prstGeom prst="ellipse">
              <a:avLst/>
            </a:prstGeom>
            <a:solidFill>
              <a:schemeClr val="accent1"/>
            </a:solidFill>
            <a:ln w="9525">
              <a:solidFill>
                <a:schemeClr val="tx1"/>
              </a:solidFill>
              <a:round/>
              <a:headEnd/>
              <a:tailEnd/>
            </a:ln>
          </p:spPr>
          <p:txBody>
            <a:bodyPr wrap="none" anchor="ctr"/>
            <a:lstStyle/>
            <a:p>
              <a:r>
                <a:rPr lang="zh-CN" altLang="en-US" sz="1800"/>
                <a:t>单界</a:t>
              </a:r>
              <a:endParaRPr lang="zh-CN" altLang="en-US"/>
            </a:p>
          </p:txBody>
        </p:sp>
        <p:grpSp>
          <p:nvGrpSpPr>
            <p:cNvPr id="28701" name="Group 85"/>
            <p:cNvGrpSpPr>
              <a:grpSpLocks/>
            </p:cNvGrpSpPr>
            <p:nvPr/>
          </p:nvGrpSpPr>
          <p:grpSpPr bwMode="auto">
            <a:xfrm>
              <a:off x="3072" y="3072"/>
              <a:ext cx="1632" cy="384"/>
              <a:chOff x="3072" y="3072"/>
              <a:chExt cx="1632" cy="384"/>
            </a:xfrm>
          </p:grpSpPr>
          <p:sp>
            <p:nvSpPr>
              <p:cNvPr id="28703" name="Oval 49"/>
              <p:cNvSpPr>
                <a:spLocks noChangeArrowheads="1"/>
              </p:cNvSpPr>
              <p:nvPr/>
            </p:nvSpPr>
            <p:spPr bwMode="auto">
              <a:xfrm>
                <a:off x="4368" y="3120"/>
                <a:ext cx="336" cy="336"/>
              </a:xfrm>
              <a:prstGeom prst="ellipse">
                <a:avLst/>
              </a:prstGeom>
              <a:solidFill>
                <a:schemeClr val="accent1"/>
              </a:solidFill>
              <a:ln w="9525">
                <a:solidFill>
                  <a:schemeClr val="tx1"/>
                </a:solidFill>
                <a:round/>
                <a:headEnd/>
                <a:tailEnd/>
              </a:ln>
            </p:spPr>
            <p:txBody>
              <a:bodyPr wrap="none" anchor="ctr"/>
              <a:lstStyle/>
              <a:p>
                <a:r>
                  <a:rPr lang="zh-CN" altLang="en-US" sz="1600" b="1"/>
                  <a:t>出口</a:t>
                </a:r>
                <a:endParaRPr lang="zh-CN" altLang="en-US"/>
              </a:p>
            </p:txBody>
          </p:sp>
          <p:sp>
            <p:nvSpPr>
              <p:cNvPr id="28704" name="Oval 53"/>
              <p:cNvSpPr>
                <a:spLocks noChangeArrowheads="1"/>
              </p:cNvSpPr>
              <p:nvPr/>
            </p:nvSpPr>
            <p:spPr bwMode="auto">
              <a:xfrm>
                <a:off x="4416" y="3168"/>
                <a:ext cx="240" cy="240"/>
              </a:xfrm>
              <a:prstGeom prst="ellipse">
                <a:avLst/>
              </a:prstGeom>
              <a:noFill/>
              <a:ln w="9525">
                <a:solidFill>
                  <a:schemeClr val="tx1"/>
                </a:solidFill>
                <a:round/>
                <a:headEnd/>
                <a:tailEnd/>
              </a:ln>
            </p:spPr>
            <p:txBody>
              <a:bodyPr wrap="none" anchor="ctr"/>
              <a:lstStyle/>
              <a:p>
                <a:endParaRPr lang="zh-CN" altLang="en-US"/>
              </a:p>
            </p:txBody>
          </p:sp>
          <p:sp>
            <p:nvSpPr>
              <p:cNvPr id="28705" name="Line 54"/>
              <p:cNvSpPr>
                <a:spLocks noChangeShapeType="1"/>
              </p:cNvSpPr>
              <p:nvPr/>
            </p:nvSpPr>
            <p:spPr bwMode="auto">
              <a:xfrm>
                <a:off x="3072" y="3312"/>
                <a:ext cx="1280" cy="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28706" name="Text Box 55"/>
              <p:cNvSpPr txBox="1">
                <a:spLocks noChangeArrowheads="1"/>
              </p:cNvSpPr>
              <p:nvPr/>
            </p:nvSpPr>
            <p:spPr bwMode="auto">
              <a:xfrm>
                <a:off x="3224" y="3072"/>
                <a:ext cx="692" cy="231"/>
              </a:xfrm>
              <a:prstGeom prst="rect">
                <a:avLst/>
              </a:prstGeom>
              <a:noFill/>
              <a:ln w="9525">
                <a:noFill/>
                <a:miter lim="800000"/>
                <a:headEnd/>
                <a:tailEnd/>
              </a:ln>
            </p:spPr>
            <p:txBody>
              <a:bodyPr wrap="none" anchor="ctr">
                <a:spAutoFit/>
              </a:bodyPr>
              <a:lstStyle/>
              <a:p>
                <a:r>
                  <a:rPr lang="zh-CN" altLang="en-US" sz="1800" dirty="0">
                    <a:solidFill>
                      <a:srgbClr val="FF0000"/>
                    </a:solidFill>
                    <a:ea typeface="楷体_GB2312" pitchFamily="49" charset="-122"/>
                  </a:rPr>
                  <a:t>其他字符</a:t>
                </a:r>
              </a:p>
            </p:txBody>
          </p:sp>
        </p:grpSp>
        <p:sp>
          <p:nvSpPr>
            <p:cNvPr id="28702" name="Text Box 56"/>
            <p:cNvSpPr txBox="1">
              <a:spLocks noChangeArrowheads="1"/>
            </p:cNvSpPr>
            <p:nvPr/>
          </p:nvSpPr>
          <p:spPr bwMode="auto">
            <a:xfrm>
              <a:off x="2179" y="3120"/>
              <a:ext cx="557" cy="404"/>
            </a:xfrm>
            <a:prstGeom prst="rect">
              <a:avLst/>
            </a:prstGeom>
            <a:noFill/>
            <a:ln w="9525">
              <a:noFill/>
              <a:miter lim="800000"/>
              <a:headEnd/>
              <a:tailEnd/>
            </a:ln>
          </p:spPr>
          <p:txBody>
            <a:bodyPr wrap="none" anchor="ctr">
              <a:spAutoFit/>
            </a:bodyPr>
            <a:lstStyle/>
            <a:p>
              <a:r>
                <a:rPr lang="en-US" altLang="zh-CN" sz="1800">
                  <a:ea typeface="楷体_GB2312" pitchFamily="49" charset="-122"/>
                </a:rPr>
                <a:t>+  *  </a:t>
              </a:r>
              <a:r>
                <a:rPr lang="zh-CN" altLang="en-US" sz="1800">
                  <a:ea typeface="楷体_GB2312" pitchFamily="49" charset="-122"/>
                </a:rPr>
                <a:t>，</a:t>
              </a:r>
            </a:p>
            <a:p>
              <a:r>
                <a:rPr lang="zh-CN" altLang="en-US" sz="1800">
                  <a:ea typeface="楷体_GB2312" pitchFamily="49" charset="-122"/>
                </a:rPr>
                <a:t>（  ）</a:t>
              </a:r>
              <a:endParaRPr lang="zh-CN" altLang="en-US" sz="1800"/>
            </a:p>
          </p:txBody>
        </p:sp>
      </p:grpSp>
      <p:grpSp>
        <p:nvGrpSpPr>
          <p:cNvPr id="8" name="Group 91"/>
          <p:cNvGrpSpPr>
            <a:grpSpLocks/>
          </p:cNvGrpSpPr>
          <p:nvPr/>
        </p:nvGrpSpPr>
        <p:grpSpPr bwMode="auto">
          <a:xfrm>
            <a:off x="1092200" y="5562600"/>
            <a:ext cx="6375400" cy="1106488"/>
            <a:chOff x="688" y="3504"/>
            <a:chExt cx="4016" cy="697"/>
          </a:xfrm>
        </p:grpSpPr>
        <p:sp>
          <p:nvSpPr>
            <p:cNvPr id="28680" name="Text Box 60"/>
            <p:cNvSpPr txBox="1">
              <a:spLocks noChangeArrowheads="1"/>
            </p:cNvSpPr>
            <p:nvPr/>
          </p:nvSpPr>
          <p:spPr bwMode="auto">
            <a:xfrm>
              <a:off x="688" y="3753"/>
              <a:ext cx="980" cy="231"/>
            </a:xfrm>
            <a:prstGeom prst="rect">
              <a:avLst/>
            </a:prstGeom>
            <a:noFill/>
            <a:ln w="9525">
              <a:noFill/>
              <a:miter lim="800000"/>
              <a:headEnd/>
              <a:tailEnd/>
            </a:ln>
          </p:spPr>
          <p:txBody>
            <a:bodyPr wrap="none" anchor="ctr">
              <a:spAutoFit/>
            </a:bodyPr>
            <a:lstStyle/>
            <a:p>
              <a:r>
                <a:rPr lang="zh-CN" altLang="en-US" sz="1800">
                  <a:solidFill>
                    <a:srgbClr val="0000FF"/>
                  </a:solidFill>
                  <a:ea typeface="楷体_GB2312" pitchFamily="49" charset="-122"/>
                </a:rPr>
                <a:t>双字符分界符</a:t>
              </a:r>
            </a:p>
          </p:txBody>
        </p:sp>
        <p:sp>
          <p:nvSpPr>
            <p:cNvPr id="28681" name="Oval 62"/>
            <p:cNvSpPr>
              <a:spLocks noChangeArrowheads="1"/>
            </p:cNvSpPr>
            <p:nvPr/>
          </p:nvSpPr>
          <p:spPr bwMode="auto">
            <a:xfrm>
              <a:off x="1872" y="3840"/>
              <a:ext cx="240" cy="240"/>
            </a:xfrm>
            <a:prstGeom prst="ellipse">
              <a:avLst/>
            </a:prstGeom>
            <a:solidFill>
              <a:schemeClr val="accent1"/>
            </a:solidFill>
            <a:ln w="9525">
              <a:solidFill>
                <a:schemeClr val="tx1"/>
              </a:solidFill>
              <a:round/>
              <a:headEnd/>
              <a:tailEnd/>
            </a:ln>
          </p:spPr>
          <p:txBody>
            <a:bodyPr wrap="none" anchor="ctr"/>
            <a:lstStyle/>
            <a:p>
              <a:r>
                <a:rPr lang="en-US" altLang="zh-CN"/>
                <a:t>S</a:t>
              </a:r>
            </a:p>
          </p:txBody>
        </p:sp>
        <p:sp>
          <p:nvSpPr>
            <p:cNvPr id="28682" name="Oval 64"/>
            <p:cNvSpPr>
              <a:spLocks noChangeArrowheads="1"/>
            </p:cNvSpPr>
            <p:nvPr/>
          </p:nvSpPr>
          <p:spPr bwMode="auto">
            <a:xfrm>
              <a:off x="2448" y="3860"/>
              <a:ext cx="336" cy="240"/>
            </a:xfrm>
            <a:prstGeom prst="ellipse">
              <a:avLst/>
            </a:prstGeom>
            <a:solidFill>
              <a:schemeClr val="accent1"/>
            </a:solidFill>
            <a:ln w="9525">
              <a:solidFill>
                <a:schemeClr val="tx1"/>
              </a:solidFill>
              <a:round/>
              <a:headEnd/>
              <a:tailEnd/>
            </a:ln>
          </p:spPr>
          <p:txBody>
            <a:bodyPr wrap="none" anchor="ctr"/>
            <a:lstStyle/>
            <a:p>
              <a:r>
                <a:rPr lang="zh-CN" altLang="en-US" sz="1800"/>
                <a:t>冒号</a:t>
              </a:r>
              <a:endParaRPr lang="zh-CN" altLang="en-US"/>
            </a:p>
          </p:txBody>
        </p:sp>
        <p:sp>
          <p:nvSpPr>
            <p:cNvPr id="28683" name="Text Box 68"/>
            <p:cNvSpPr txBox="1">
              <a:spLocks noChangeArrowheads="1"/>
            </p:cNvSpPr>
            <p:nvPr/>
          </p:nvSpPr>
          <p:spPr bwMode="auto">
            <a:xfrm>
              <a:off x="2208" y="3764"/>
              <a:ext cx="260" cy="231"/>
            </a:xfrm>
            <a:prstGeom prst="rect">
              <a:avLst/>
            </a:prstGeom>
            <a:noFill/>
            <a:ln w="9525">
              <a:noFill/>
              <a:miter lim="800000"/>
              <a:headEnd/>
              <a:tailEnd/>
            </a:ln>
          </p:spPr>
          <p:txBody>
            <a:bodyPr wrap="none" anchor="ctr">
              <a:spAutoFit/>
            </a:bodyPr>
            <a:lstStyle/>
            <a:p>
              <a:r>
                <a:rPr lang="zh-CN" altLang="en-US" sz="1800"/>
                <a:t>：</a:t>
              </a:r>
            </a:p>
          </p:txBody>
        </p:sp>
        <p:sp>
          <p:nvSpPr>
            <p:cNvPr id="28684" name="Line 70"/>
            <p:cNvSpPr>
              <a:spLocks noChangeShapeType="1"/>
            </p:cNvSpPr>
            <p:nvPr/>
          </p:nvSpPr>
          <p:spPr bwMode="auto">
            <a:xfrm>
              <a:off x="2112" y="3956"/>
              <a:ext cx="33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685" name="Oval 72"/>
            <p:cNvSpPr>
              <a:spLocks noChangeArrowheads="1"/>
            </p:cNvSpPr>
            <p:nvPr/>
          </p:nvSpPr>
          <p:spPr bwMode="auto">
            <a:xfrm>
              <a:off x="3168" y="3860"/>
              <a:ext cx="336" cy="240"/>
            </a:xfrm>
            <a:prstGeom prst="ellipse">
              <a:avLst/>
            </a:prstGeom>
            <a:solidFill>
              <a:schemeClr val="accent1"/>
            </a:solidFill>
            <a:ln w="9525">
              <a:solidFill>
                <a:schemeClr val="tx1"/>
              </a:solidFill>
              <a:round/>
              <a:headEnd/>
              <a:tailEnd/>
            </a:ln>
          </p:spPr>
          <p:txBody>
            <a:bodyPr wrap="none" anchor="ctr"/>
            <a:lstStyle/>
            <a:p>
              <a:r>
                <a:rPr lang="zh-CN" altLang="en-US" sz="1600"/>
                <a:t>双界</a:t>
              </a:r>
              <a:endParaRPr lang="zh-CN" altLang="en-US"/>
            </a:p>
          </p:txBody>
        </p:sp>
        <p:sp>
          <p:nvSpPr>
            <p:cNvPr id="28686" name="Line 74"/>
            <p:cNvSpPr>
              <a:spLocks noChangeShapeType="1"/>
            </p:cNvSpPr>
            <p:nvPr/>
          </p:nvSpPr>
          <p:spPr bwMode="auto">
            <a:xfrm>
              <a:off x="2784" y="3984"/>
              <a:ext cx="38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687" name="Text Box 75"/>
            <p:cNvSpPr txBox="1">
              <a:spLocks noChangeArrowheads="1"/>
            </p:cNvSpPr>
            <p:nvPr/>
          </p:nvSpPr>
          <p:spPr bwMode="auto">
            <a:xfrm>
              <a:off x="2816" y="3792"/>
              <a:ext cx="197" cy="231"/>
            </a:xfrm>
            <a:prstGeom prst="rect">
              <a:avLst/>
            </a:prstGeom>
            <a:noFill/>
            <a:ln w="9525">
              <a:noFill/>
              <a:miter lim="800000"/>
              <a:headEnd/>
              <a:tailEnd/>
            </a:ln>
          </p:spPr>
          <p:txBody>
            <a:bodyPr wrap="none" anchor="ctr">
              <a:spAutoFit/>
            </a:bodyPr>
            <a:lstStyle/>
            <a:p>
              <a:r>
                <a:rPr lang="en-US" altLang="zh-CN" sz="1800"/>
                <a:t>=</a:t>
              </a:r>
            </a:p>
          </p:txBody>
        </p:sp>
        <p:grpSp>
          <p:nvGrpSpPr>
            <p:cNvPr id="28688" name="Group 86"/>
            <p:cNvGrpSpPr>
              <a:grpSpLocks/>
            </p:cNvGrpSpPr>
            <p:nvPr/>
          </p:nvGrpSpPr>
          <p:grpSpPr bwMode="auto">
            <a:xfrm>
              <a:off x="2640" y="3504"/>
              <a:ext cx="2064" cy="697"/>
              <a:chOff x="2640" y="3504"/>
              <a:chExt cx="2064" cy="697"/>
            </a:xfrm>
          </p:grpSpPr>
          <p:sp>
            <p:nvSpPr>
              <p:cNvPr id="28689" name="Oval 61"/>
              <p:cNvSpPr>
                <a:spLocks noChangeArrowheads="1"/>
              </p:cNvSpPr>
              <p:nvPr/>
            </p:nvSpPr>
            <p:spPr bwMode="auto">
              <a:xfrm>
                <a:off x="4368" y="3792"/>
                <a:ext cx="336" cy="336"/>
              </a:xfrm>
              <a:prstGeom prst="ellipse">
                <a:avLst/>
              </a:prstGeom>
              <a:solidFill>
                <a:schemeClr val="accent1"/>
              </a:solidFill>
              <a:ln w="9525">
                <a:solidFill>
                  <a:schemeClr val="tx1"/>
                </a:solidFill>
                <a:round/>
                <a:headEnd/>
                <a:tailEnd/>
              </a:ln>
            </p:spPr>
            <p:txBody>
              <a:bodyPr wrap="none" anchor="ctr"/>
              <a:lstStyle/>
              <a:p>
                <a:r>
                  <a:rPr lang="zh-CN" altLang="en-US" sz="1600" b="1"/>
                  <a:t>出口</a:t>
                </a:r>
                <a:endParaRPr lang="zh-CN" altLang="en-US"/>
              </a:p>
            </p:txBody>
          </p:sp>
          <p:sp>
            <p:nvSpPr>
              <p:cNvPr id="28690" name="Oval 65"/>
              <p:cNvSpPr>
                <a:spLocks noChangeArrowheads="1"/>
              </p:cNvSpPr>
              <p:nvPr/>
            </p:nvSpPr>
            <p:spPr bwMode="auto">
              <a:xfrm>
                <a:off x="4416" y="3840"/>
                <a:ext cx="240" cy="240"/>
              </a:xfrm>
              <a:prstGeom prst="ellipse">
                <a:avLst/>
              </a:prstGeom>
              <a:noFill/>
              <a:ln w="9525">
                <a:solidFill>
                  <a:schemeClr val="tx1"/>
                </a:solidFill>
                <a:round/>
                <a:headEnd/>
                <a:tailEnd/>
              </a:ln>
            </p:spPr>
            <p:txBody>
              <a:bodyPr wrap="none" anchor="ctr"/>
              <a:lstStyle/>
              <a:p>
                <a:endParaRPr lang="zh-CN" altLang="en-US"/>
              </a:p>
            </p:txBody>
          </p:sp>
          <p:sp>
            <p:nvSpPr>
              <p:cNvPr id="28691" name="Text Box 67"/>
              <p:cNvSpPr txBox="1">
                <a:spLocks noChangeArrowheads="1"/>
              </p:cNvSpPr>
              <p:nvPr/>
            </p:nvSpPr>
            <p:spPr bwMode="auto">
              <a:xfrm>
                <a:off x="3580" y="3970"/>
                <a:ext cx="692" cy="231"/>
              </a:xfrm>
              <a:prstGeom prst="rect">
                <a:avLst/>
              </a:prstGeom>
              <a:noFill/>
              <a:ln w="9525">
                <a:noFill/>
                <a:miter lim="800000"/>
                <a:headEnd/>
                <a:tailEnd/>
              </a:ln>
            </p:spPr>
            <p:txBody>
              <a:bodyPr wrap="none" anchor="ctr">
                <a:spAutoFit/>
              </a:bodyPr>
              <a:lstStyle/>
              <a:p>
                <a:r>
                  <a:rPr lang="zh-CN" altLang="en-US" sz="1800" dirty="0">
                    <a:solidFill>
                      <a:srgbClr val="FF0000"/>
                    </a:solidFill>
                    <a:ea typeface="楷体_GB2312" pitchFamily="49" charset="-122"/>
                  </a:rPr>
                  <a:t>其他字符</a:t>
                </a:r>
                <a:endParaRPr lang="zh-CN" altLang="en-US" sz="1800" dirty="0">
                  <a:solidFill>
                    <a:srgbClr val="FF0000"/>
                  </a:solidFill>
                </a:endParaRPr>
              </a:p>
            </p:txBody>
          </p:sp>
          <p:sp>
            <p:nvSpPr>
              <p:cNvPr id="28692" name="Line 76"/>
              <p:cNvSpPr>
                <a:spLocks noChangeShapeType="1"/>
              </p:cNvSpPr>
              <p:nvPr/>
            </p:nvSpPr>
            <p:spPr bwMode="auto">
              <a:xfrm flipV="1">
                <a:off x="2640" y="3696"/>
                <a:ext cx="0" cy="144"/>
              </a:xfrm>
              <a:prstGeom prst="line">
                <a:avLst/>
              </a:prstGeom>
              <a:noFill/>
              <a:ln w="9525">
                <a:solidFill>
                  <a:srgbClr val="FF0000"/>
                </a:solidFill>
                <a:round/>
                <a:headEnd/>
                <a:tailEnd/>
              </a:ln>
            </p:spPr>
            <p:txBody>
              <a:bodyPr wrap="none" anchor="ctr"/>
              <a:lstStyle/>
              <a:p>
                <a:endParaRPr lang="zh-CN" altLang="en-US"/>
              </a:p>
            </p:txBody>
          </p:sp>
          <p:sp>
            <p:nvSpPr>
              <p:cNvPr id="28693" name="Line 77"/>
              <p:cNvSpPr>
                <a:spLocks noChangeShapeType="1"/>
              </p:cNvSpPr>
              <p:nvPr/>
            </p:nvSpPr>
            <p:spPr bwMode="auto">
              <a:xfrm>
                <a:off x="2640" y="3696"/>
                <a:ext cx="1872" cy="0"/>
              </a:xfrm>
              <a:prstGeom prst="line">
                <a:avLst/>
              </a:prstGeom>
              <a:noFill/>
              <a:ln w="9525">
                <a:solidFill>
                  <a:srgbClr val="FF0000"/>
                </a:solidFill>
                <a:round/>
                <a:headEnd/>
                <a:tailEnd/>
              </a:ln>
            </p:spPr>
            <p:txBody>
              <a:bodyPr wrap="none" anchor="ctr"/>
              <a:lstStyle/>
              <a:p>
                <a:endParaRPr lang="zh-CN" altLang="en-US"/>
              </a:p>
            </p:txBody>
          </p:sp>
          <p:sp>
            <p:nvSpPr>
              <p:cNvPr id="28694" name="Line 78"/>
              <p:cNvSpPr>
                <a:spLocks noChangeShapeType="1"/>
              </p:cNvSpPr>
              <p:nvPr/>
            </p:nvSpPr>
            <p:spPr bwMode="auto">
              <a:xfrm>
                <a:off x="4512" y="3696"/>
                <a:ext cx="0" cy="96"/>
              </a:xfrm>
              <a:prstGeom prst="line">
                <a:avLst/>
              </a:prstGeom>
              <a:noFill/>
              <a:ln w="9525">
                <a:solidFill>
                  <a:srgbClr val="FF0000"/>
                </a:solidFill>
                <a:round/>
                <a:headEnd/>
                <a:tailEnd type="triangle" w="med" len="med"/>
              </a:ln>
            </p:spPr>
            <p:txBody>
              <a:bodyPr wrap="none" anchor="ctr"/>
              <a:lstStyle/>
              <a:p>
                <a:endParaRPr lang="zh-CN" altLang="en-US"/>
              </a:p>
            </p:txBody>
          </p:sp>
          <p:sp>
            <p:nvSpPr>
              <p:cNvPr id="28695" name="Line 79"/>
              <p:cNvSpPr>
                <a:spLocks noChangeShapeType="1"/>
              </p:cNvSpPr>
              <p:nvPr/>
            </p:nvSpPr>
            <p:spPr bwMode="auto">
              <a:xfrm>
                <a:off x="3504" y="3984"/>
                <a:ext cx="864" cy="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28696" name="Text Box 80"/>
              <p:cNvSpPr txBox="1">
                <a:spLocks noChangeArrowheads="1"/>
              </p:cNvSpPr>
              <p:nvPr/>
            </p:nvSpPr>
            <p:spPr bwMode="auto">
              <a:xfrm>
                <a:off x="3366" y="3504"/>
                <a:ext cx="377" cy="231"/>
              </a:xfrm>
              <a:prstGeom prst="rect">
                <a:avLst/>
              </a:prstGeom>
              <a:noFill/>
              <a:ln w="9525">
                <a:noFill/>
                <a:miter lim="800000"/>
                <a:headEnd/>
                <a:tailEnd/>
              </a:ln>
            </p:spPr>
            <p:txBody>
              <a:bodyPr wrap="none" anchor="ctr">
                <a:spAutoFit/>
              </a:bodyPr>
              <a:lstStyle/>
              <a:p>
                <a:r>
                  <a:rPr lang="zh-CN" altLang="en-US" sz="1800" dirty="0">
                    <a:solidFill>
                      <a:srgbClr val="FF0000"/>
                    </a:solidFill>
                  </a:rPr>
                  <a:t>非 </a:t>
                </a:r>
                <a:r>
                  <a:rPr lang="en-US" altLang="zh-CN" sz="1800" dirty="0">
                    <a:solidFill>
                      <a:srgbClr val="FF0000"/>
                    </a:solidFill>
                  </a:rPr>
                  <a:t>=</a:t>
                </a:r>
              </a:p>
            </p:txBody>
          </p:sp>
        </p:grpSp>
      </p:grpSp>
      <p:sp>
        <p:nvSpPr>
          <p:cNvPr id="61" name="Text Box 1027">
            <a:extLst>
              <a:ext uri="{FF2B5EF4-FFF2-40B4-BE49-F238E27FC236}">
                <a16:creationId xmlns:a16="http://schemas.microsoft.com/office/drawing/2014/main" id="{F3F74345-8103-47C9-8CCE-5A34F0FD11D5}"/>
              </a:ext>
            </a:extLst>
          </p:cNvPr>
          <p:cNvSpPr txBox="1">
            <a:spLocks noChangeArrowheads="1"/>
          </p:cNvSpPr>
          <p:nvPr/>
        </p:nvSpPr>
        <p:spPr bwMode="auto">
          <a:xfrm>
            <a:off x="36512" y="2482820"/>
            <a:ext cx="9144000" cy="400110"/>
          </a:xfrm>
          <a:prstGeom prst="rect">
            <a:avLst/>
          </a:prstGeom>
          <a:solidFill>
            <a:schemeClr val="accent5">
              <a:lumMod val="60000"/>
              <a:lumOff val="40000"/>
            </a:schemeClr>
          </a:solidFill>
          <a:ln>
            <a:noFill/>
          </a:ln>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zh-CN" altLang="en-US" sz="2000" dirty="0">
                <a:latin typeface="等线" panose="02010600030101010101" pitchFamily="2" charset="-122"/>
                <a:ea typeface="等线" panose="02010600030101010101" pitchFamily="2" charset="-122"/>
              </a:rPr>
              <a:t>注意：这里不是严格的“状态图”，“出口”也不是“终止态”</a:t>
            </a:r>
            <a:endParaRPr lang="en-US" altLang="zh-CN" sz="2000" dirty="0">
              <a:latin typeface="等线" panose="02010600030101010101" pitchFamily="2" charset="-122"/>
              <a:ea typeface="等线" panose="02010600030101010101" pitchFamily="2" charset="-122"/>
            </a:endParaRPr>
          </a:p>
        </p:txBody>
      </p:sp>
      <p:sp>
        <p:nvSpPr>
          <p:cNvPr id="62" name="Text Box 1027">
            <a:extLst>
              <a:ext uri="{FF2B5EF4-FFF2-40B4-BE49-F238E27FC236}">
                <a16:creationId xmlns:a16="http://schemas.microsoft.com/office/drawing/2014/main" id="{0B79F066-26C2-4BA1-88F7-FB571F486212}"/>
              </a:ext>
            </a:extLst>
          </p:cNvPr>
          <p:cNvSpPr txBox="1">
            <a:spLocks noChangeArrowheads="1"/>
          </p:cNvSpPr>
          <p:nvPr/>
        </p:nvSpPr>
        <p:spPr bwMode="auto">
          <a:xfrm>
            <a:off x="2051720" y="72965"/>
            <a:ext cx="7092280" cy="400110"/>
          </a:xfrm>
          <a:prstGeom prst="rect">
            <a:avLst/>
          </a:prstGeom>
          <a:solidFill>
            <a:schemeClr val="accent5">
              <a:lumMod val="60000"/>
              <a:lumOff val="40000"/>
            </a:schemeClr>
          </a:solidFill>
          <a:ln>
            <a:noFill/>
          </a:ln>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zh-CN" altLang="en-US" sz="2000" dirty="0">
                <a:latin typeface="等线" panose="02010600030101010101" pitchFamily="2" charset="-122"/>
                <a:ea typeface="等线" panose="02010600030101010101" pitchFamily="2" charset="-122"/>
              </a:rPr>
              <a:t>技巧：通过“偷看”一个字符决定采用哪条规则</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638135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01"/>
                                        </p:tgtEl>
                                        <p:attrNameLst>
                                          <p:attrName>style.visibility</p:attrName>
                                        </p:attrNameLst>
                                      </p:cBhvr>
                                      <p:to>
                                        <p:strVal val="visible"/>
                                      </p:to>
                                    </p:set>
                                    <p:animEffect transition="in" filter="wipe(left)">
                                      <p:cBhvr>
                                        <p:cTn id="7" dur="500"/>
                                        <p:tgtEl>
                                          <p:spTgt spid="226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0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533400" y="1143000"/>
            <a:ext cx="8229600" cy="4724400"/>
          </a:xfrm>
          <a:prstGeom prst="rect">
            <a:avLst/>
          </a:prstGeom>
          <a:solidFill>
            <a:srgbClr val="FFFFD5"/>
          </a:solidFill>
          <a:ln w="9525">
            <a:solidFill>
              <a:srgbClr val="FFFFD5"/>
            </a:solidFill>
            <a:miter lim="800000"/>
            <a:headEnd/>
            <a:tailEnd/>
          </a:ln>
        </p:spPr>
        <p:txBody>
          <a:bodyPr wrap="none" anchor="ctr"/>
          <a:lstStyle/>
          <a:p>
            <a:endParaRPr lang="zh-CN" altLang="en-US"/>
          </a:p>
        </p:txBody>
      </p:sp>
      <p:sp>
        <p:nvSpPr>
          <p:cNvPr id="29699" name="Text Box 4"/>
          <p:cNvSpPr txBox="1">
            <a:spLocks noChangeArrowheads="1"/>
          </p:cNvSpPr>
          <p:nvPr/>
        </p:nvSpPr>
        <p:spPr bwMode="auto">
          <a:xfrm>
            <a:off x="6934200" y="1752600"/>
            <a:ext cx="946150" cy="396875"/>
          </a:xfrm>
          <a:prstGeom prst="rect">
            <a:avLst/>
          </a:prstGeom>
          <a:noFill/>
          <a:ln w="9525">
            <a:noFill/>
            <a:miter lim="800000"/>
            <a:headEnd/>
            <a:tailEnd/>
          </a:ln>
        </p:spPr>
        <p:txBody>
          <a:bodyPr wrap="none" anchor="ctr">
            <a:spAutoFit/>
          </a:bodyPr>
          <a:lstStyle/>
          <a:p>
            <a:r>
              <a:rPr lang="zh-CN" altLang="en-US" sz="2000">
                <a:solidFill>
                  <a:srgbClr val="0000FF"/>
                </a:solidFill>
                <a:ea typeface="楷体_GB2312" pitchFamily="49" charset="-122"/>
              </a:rPr>
              <a:t>标识符</a:t>
            </a:r>
          </a:p>
        </p:txBody>
      </p:sp>
      <p:sp>
        <p:nvSpPr>
          <p:cNvPr id="29700" name="Text Box 16"/>
          <p:cNvSpPr txBox="1">
            <a:spLocks noChangeArrowheads="1"/>
          </p:cNvSpPr>
          <p:nvPr/>
        </p:nvSpPr>
        <p:spPr bwMode="auto">
          <a:xfrm>
            <a:off x="6858000" y="2667000"/>
            <a:ext cx="1517650" cy="396875"/>
          </a:xfrm>
          <a:prstGeom prst="rect">
            <a:avLst/>
          </a:prstGeom>
          <a:noFill/>
          <a:ln w="9525">
            <a:noFill/>
            <a:miter lim="800000"/>
            <a:headEnd/>
            <a:tailEnd/>
          </a:ln>
        </p:spPr>
        <p:txBody>
          <a:bodyPr wrap="none" anchor="ctr">
            <a:spAutoFit/>
          </a:bodyPr>
          <a:lstStyle/>
          <a:p>
            <a:r>
              <a:rPr lang="en-US" altLang="zh-CN" sz="2000">
                <a:solidFill>
                  <a:srgbClr val="0000FF"/>
                </a:solidFill>
                <a:ea typeface="楷体_GB2312" pitchFamily="49" charset="-122"/>
              </a:rPr>
              <a:t> </a:t>
            </a:r>
            <a:r>
              <a:rPr lang="zh-CN" altLang="en-US" sz="2000">
                <a:solidFill>
                  <a:srgbClr val="0000FF"/>
                </a:solidFill>
                <a:ea typeface="楷体_GB2312" pitchFamily="49" charset="-122"/>
              </a:rPr>
              <a:t>无符号整数</a:t>
            </a:r>
          </a:p>
        </p:txBody>
      </p:sp>
      <p:sp>
        <p:nvSpPr>
          <p:cNvPr id="29701" name="Text Box 28"/>
          <p:cNvSpPr txBox="1">
            <a:spLocks noChangeArrowheads="1"/>
          </p:cNvSpPr>
          <p:nvPr/>
        </p:nvSpPr>
        <p:spPr bwMode="auto">
          <a:xfrm>
            <a:off x="6934200" y="3490913"/>
            <a:ext cx="1708150" cy="396875"/>
          </a:xfrm>
          <a:prstGeom prst="rect">
            <a:avLst/>
          </a:prstGeom>
          <a:noFill/>
          <a:ln w="9525">
            <a:noFill/>
            <a:miter lim="800000"/>
            <a:headEnd/>
            <a:tailEnd/>
          </a:ln>
        </p:spPr>
        <p:txBody>
          <a:bodyPr wrap="none" anchor="ctr">
            <a:spAutoFit/>
          </a:bodyPr>
          <a:lstStyle/>
          <a:p>
            <a:r>
              <a:rPr lang="zh-CN" altLang="en-US" sz="2000">
                <a:solidFill>
                  <a:srgbClr val="0000FF"/>
                </a:solidFill>
                <a:ea typeface="楷体_GB2312" pitchFamily="49" charset="-122"/>
              </a:rPr>
              <a:t>单字符分界符</a:t>
            </a:r>
          </a:p>
        </p:txBody>
      </p:sp>
      <p:sp>
        <p:nvSpPr>
          <p:cNvPr id="29702" name="Text Box 37"/>
          <p:cNvSpPr txBox="1">
            <a:spLocks noChangeArrowheads="1"/>
          </p:cNvSpPr>
          <p:nvPr/>
        </p:nvSpPr>
        <p:spPr bwMode="auto">
          <a:xfrm>
            <a:off x="6934200" y="4572000"/>
            <a:ext cx="1708150" cy="396875"/>
          </a:xfrm>
          <a:prstGeom prst="rect">
            <a:avLst/>
          </a:prstGeom>
          <a:noFill/>
          <a:ln w="9525">
            <a:noFill/>
            <a:miter lim="800000"/>
            <a:headEnd/>
            <a:tailEnd/>
          </a:ln>
        </p:spPr>
        <p:txBody>
          <a:bodyPr wrap="none" anchor="ctr">
            <a:spAutoFit/>
          </a:bodyPr>
          <a:lstStyle/>
          <a:p>
            <a:r>
              <a:rPr lang="zh-CN" altLang="en-US" sz="2000">
                <a:solidFill>
                  <a:srgbClr val="0000FF"/>
                </a:solidFill>
                <a:ea typeface="楷体_GB2312" pitchFamily="49" charset="-122"/>
              </a:rPr>
              <a:t>双字符分界符</a:t>
            </a:r>
            <a:endParaRPr lang="zh-CN" altLang="en-US" sz="1800">
              <a:solidFill>
                <a:srgbClr val="0000FF"/>
              </a:solidFill>
              <a:ea typeface="楷体_GB2312" pitchFamily="49" charset="-122"/>
            </a:endParaRPr>
          </a:p>
        </p:txBody>
      </p:sp>
      <p:grpSp>
        <p:nvGrpSpPr>
          <p:cNvPr id="29703" name="Group 73"/>
          <p:cNvGrpSpPr>
            <a:grpSpLocks/>
          </p:cNvGrpSpPr>
          <p:nvPr/>
        </p:nvGrpSpPr>
        <p:grpSpPr bwMode="auto">
          <a:xfrm>
            <a:off x="2286000" y="1066800"/>
            <a:ext cx="4495800" cy="4572000"/>
            <a:chOff x="1440" y="672"/>
            <a:chExt cx="2832" cy="2880"/>
          </a:xfrm>
        </p:grpSpPr>
        <p:sp>
          <p:nvSpPr>
            <p:cNvPr id="29714" name="Oval 5"/>
            <p:cNvSpPr>
              <a:spLocks noChangeArrowheads="1"/>
            </p:cNvSpPr>
            <p:nvPr/>
          </p:nvSpPr>
          <p:spPr bwMode="auto">
            <a:xfrm>
              <a:off x="2352" y="864"/>
              <a:ext cx="336" cy="288"/>
            </a:xfrm>
            <a:prstGeom prst="ellipse">
              <a:avLst/>
            </a:prstGeom>
            <a:noFill/>
            <a:ln w="9525">
              <a:solidFill>
                <a:schemeClr val="tx1"/>
              </a:solidFill>
              <a:round/>
              <a:headEnd/>
              <a:tailEnd/>
            </a:ln>
          </p:spPr>
          <p:txBody>
            <a:bodyPr wrap="none" anchor="ctr"/>
            <a:lstStyle/>
            <a:p>
              <a:endParaRPr lang="zh-CN" altLang="en-US"/>
            </a:p>
          </p:txBody>
        </p:sp>
        <p:sp>
          <p:nvSpPr>
            <p:cNvPr id="29715" name="Oval 7"/>
            <p:cNvSpPr>
              <a:spLocks noChangeArrowheads="1"/>
            </p:cNvSpPr>
            <p:nvPr/>
          </p:nvSpPr>
          <p:spPr bwMode="auto">
            <a:xfrm>
              <a:off x="1440" y="1056"/>
              <a:ext cx="240" cy="240"/>
            </a:xfrm>
            <a:prstGeom prst="ellipse">
              <a:avLst/>
            </a:prstGeom>
            <a:solidFill>
              <a:schemeClr val="accent1"/>
            </a:solidFill>
            <a:ln w="9525">
              <a:solidFill>
                <a:schemeClr val="tx1"/>
              </a:solidFill>
              <a:round/>
              <a:headEnd/>
              <a:tailEnd/>
            </a:ln>
          </p:spPr>
          <p:txBody>
            <a:bodyPr wrap="none" anchor="ctr"/>
            <a:lstStyle/>
            <a:p>
              <a:r>
                <a:rPr lang="en-US" altLang="zh-CN"/>
                <a:t>S</a:t>
              </a:r>
            </a:p>
          </p:txBody>
        </p:sp>
        <p:sp>
          <p:nvSpPr>
            <p:cNvPr id="29716" name="Line 8"/>
            <p:cNvSpPr>
              <a:spLocks noChangeShapeType="1"/>
            </p:cNvSpPr>
            <p:nvPr/>
          </p:nvSpPr>
          <p:spPr bwMode="auto">
            <a:xfrm>
              <a:off x="1680" y="1200"/>
              <a:ext cx="62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17" name="Oval 9"/>
            <p:cNvSpPr>
              <a:spLocks noChangeArrowheads="1"/>
            </p:cNvSpPr>
            <p:nvPr/>
          </p:nvSpPr>
          <p:spPr bwMode="auto">
            <a:xfrm>
              <a:off x="2304" y="1056"/>
              <a:ext cx="240" cy="240"/>
            </a:xfrm>
            <a:prstGeom prst="ellipse">
              <a:avLst/>
            </a:prstGeom>
            <a:solidFill>
              <a:schemeClr val="accent1"/>
            </a:solidFill>
            <a:ln w="9525">
              <a:solidFill>
                <a:schemeClr val="tx1"/>
              </a:solidFill>
              <a:round/>
              <a:headEnd/>
              <a:tailEnd/>
            </a:ln>
          </p:spPr>
          <p:txBody>
            <a:bodyPr wrap="none" anchor="ctr"/>
            <a:lstStyle/>
            <a:p>
              <a:r>
                <a:rPr lang="zh-CN" altLang="en-US" sz="1800"/>
                <a:t>标</a:t>
              </a:r>
              <a:endParaRPr lang="zh-CN" altLang="en-US"/>
            </a:p>
          </p:txBody>
        </p:sp>
        <p:sp>
          <p:nvSpPr>
            <p:cNvPr id="29718" name="Line 11"/>
            <p:cNvSpPr>
              <a:spLocks noChangeShapeType="1"/>
            </p:cNvSpPr>
            <p:nvPr/>
          </p:nvSpPr>
          <p:spPr bwMode="auto">
            <a:xfrm>
              <a:off x="2544" y="1200"/>
              <a:ext cx="153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19" name="Text Box 12"/>
            <p:cNvSpPr txBox="1">
              <a:spLocks noChangeArrowheads="1"/>
            </p:cNvSpPr>
            <p:nvPr/>
          </p:nvSpPr>
          <p:spPr bwMode="auto">
            <a:xfrm>
              <a:off x="2784" y="960"/>
              <a:ext cx="836"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非字母数字</a:t>
              </a:r>
              <a:endParaRPr lang="zh-CN" altLang="en-US" sz="1800"/>
            </a:p>
          </p:txBody>
        </p:sp>
        <p:sp>
          <p:nvSpPr>
            <p:cNvPr id="29720" name="Text Box 13"/>
            <p:cNvSpPr txBox="1">
              <a:spLocks noChangeArrowheads="1"/>
            </p:cNvSpPr>
            <p:nvPr/>
          </p:nvSpPr>
          <p:spPr bwMode="auto">
            <a:xfrm>
              <a:off x="1804" y="960"/>
              <a:ext cx="404"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字母</a:t>
              </a:r>
              <a:endParaRPr lang="zh-CN" altLang="en-US" sz="1800"/>
            </a:p>
          </p:txBody>
        </p:sp>
        <p:sp>
          <p:nvSpPr>
            <p:cNvPr id="29721" name="Line 14"/>
            <p:cNvSpPr>
              <a:spLocks noChangeShapeType="1"/>
            </p:cNvSpPr>
            <p:nvPr/>
          </p:nvSpPr>
          <p:spPr bwMode="auto">
            <a:xfrm>
              <a:off x="2352" y="1008"/>
              <a:ext cx="0" cy="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22" name="Text Box 15"/>
            <p:cNvSpPr txBox="1">
              <a:spLocks noChangeArrowheads="1"/>
            </p:cNvSpPr>
            <p:nvPr/>
          </p:nvSpPr>
          <p:spPr bwMode="auto">
            <a:xfrm>
              <a:off x="2160" y="672"/>
              <a:ext cx="836"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字母、数字</a:t>
              </a:r>
              <a:endParaRPr lang="zh-CN" altLang="en-US" sz="1800"/>
            </a:p>
          </p:txBody>
        </p:sp>
        <p:sp>
          <p:nvSpPr>
            <p:cNvPr id="29723" name="Oval 17"/>
            <p:cNvSpPr>
              <a:spLocks noChangeArrowheads="1"/>
            </p:cNvSpPr>
            <p:nvPr/>
          </p:nvSpPr>
          <p:spPr bwMode="auto">
            <a:xfrm>
              <a:off x="2400" y="1488"/>
              <a:ext cx="336" cy="288"/>
            </a:xfrm>
            <a:prstGeom prst="ellipse">
              <a:avLst/>
            </a:prstGeom>
            <a:noFill/>
            <a:ln w="9525">
              <a:solidFill>
                <a:schemeClr val="tx1"/>
              </a:solidFill>
              <a:round/>
              <a:headEnd/>
              <a:tailEnd/>
            </a:ln>
          </p:spPr>
          <p:txBody>
            <a:bodyPr wrap="none" anchor="ctr"/>
            <a:lstStyle/>
            <a:p>
              <a:endParaRPr lang="zh-CN" altLang="en-US"/>
            </a:p>
          </p:txBody>
        </p:sp>
        <p:sp>
          <p:nvSpPr>
            <p:cNvPr id="29724" name="Line 20"/>
            <p:cNvSpPr>
              <a:spLocks noChangeShapeType="1"/>
            </p:cNvSpPr>
            <p:nvPr/>
          </p:nvSpPr>
          <p:spPr bwMode="auto">
            <a:xfrm>
              <a:off x="1584" y="1824"/>
              <a:ext cx="76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25" name="Oval 21"/>
            <p:cNvSpPr>
              <a:spLocks noChangeArrowheads="1"/>
            </p:cNvSpPr>
            <p:nvPr/>
          </p:nvSpPr>
          <p:spPr bwMode="auto">
            <a:xfrm>
              <a:off x="2352" y="1680"/>
              <a:ext cx="240" cy="240"/>
            </a:xfrm>
            <a:prstGeom prst="ellipse">
              <a:avLst/>
            </a:prstGeom>
            <a:solidFill>
              <a:schemeClr val="accent1"/>
            </a:solidFill>
            <a:ln w="9525">
              <a:solidFill>
                <a:schemeClr val="tx1"/>
              </a:solidFill>
              <a:round/>
              <a:headEnd/>
              <a:tailEnd/>
            </a:ln>
          </p:spPr>
          <p:txBody>
            <a:bodyPr wrap="none" anchor="ctr"/>
            <a:lstStyle/>
            <a:p>
              <a:r>
                <a:rPr lang="zh-CN" altLang="en-US" sz="1800"/>
                <a:t>数</a:t>
              </a:r>
              <a:endParaRPr lang="zh-CN" altLang="en-US"/>
            </a:p>
          </p:txBody>
        </p:sp>
        <p:sp>
          <p:nvSpPr>
            <p:cNvPr id="29726" name="Line 23"/>
            <p:cNvSpPr>
              <a:spLocks noChangeShapeType="1"/>
            </p:cNvSpPr>
            <p:nvPr/>
          </p:nvSpPr>
          <p:spPr bwMode="auto">
            <a:xfrm>
              <a:off x="2592" y="1824"/>
              <a:ext cx="14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27" name="Text Box 24"/>
            <p:cNvSpPr txBox="1">
              <a:spLocks noChangeArrowheads="1"/>
            </p:cNvSpPr>
            <p:nvPr/>
          </p:nvSpPr>
          <p:spPr bwMode="auto">
            <a:xfrm>
              <a:off x="2976" y="1584"/>
              <a:ext cx="548"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非数字</a:t>
              </a:r>
              <a:endParaRPr lang="zh-CN" altLang="en-US" sz="1800"/>
            </a:p>
          </p:txBody>
        </p:sp>
        <p:sp>
          <p:nvSpPr>
            <p:cNvPr id="29728" name="Text Box 25"/>
            <p:cNvSpPr txBox="1">
              <a:spLocks noChangeArrowheads="1"/>
            </p:cNvSpPr>
            <p:nvPr/>
          </p:nvSpPr>
          <p:spPr bwMode="auto">
            <a:xfrm>
              <a:off x="1800" y="1584"/>
              <a:ext cx="404"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数字</a:t>
              </a:r>
              <a:endParaRPr lang="zh-CN" altLang="en-US" sz="1800"/>
            </a:p>
          </p:txBody>
        </p:sp>
        <p:sp>
          <p:nvSpPr>
            <p:cNvPr id="29729" name="Line 26"/>
            <p:cNvSpPr>
              <a:spLocks noChangeShapeType="1"/>
            </p:cNvSpPr>
            <p:nvPr/>
          </p:nvSpPr>
          <p:spPr bwMode="auto">
            <a:xfrm>
              <a:off x="2400" y="1632"/>
              <a:ext cx="0" cy="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30" name="Text Box 27"/>
            <p:cNvSpPr txBox="1">
              <a:spLocks noChangeArrowheads="1"/>
            </p:cNvSpPr>
            <p:nvPr/>
          </p:nvSpPr>
          <p:spPr bwMode="auto">
            <a:xfrm>
              <a:off x="2424" y="1296"/>
              <a:ext cx="404"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数字</a:t>
              </a:r>
              <a:endParaRPr lang="zh-CN" altLang="en-US" sz="1800"/>
            </a:p>
          </p:txBody>
        </p:sp>
        <p:sp>
          <p:nvSpPr>
            <p:cNvPr id="29731" name="Line 31"/>
            <p:cNvSpPr>
              <a:spLocks noChangeShapeType="1"/>
            </p:cNvSpPr>
            <p:nvPr/>
          </p:nvSpPr>
          <p:spPr bwMode="auto">
            <a:xfrm>
              <a:off x="1584" y="2352"/>
              <a:ext cx="76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32" name="Oval 32"/>
            <p:cNvSpPr>
              <a:spLocks noChangeArrowheads="1"/>
            </p:cNvSpPr>
            <p:nvPr/>
          </p:nvSpPr>
          <p:spPr bwMode="auto">
            <a:xfrm>
              <a:off x="2352" y="2208"/>
              <a:ext cx="336" cy="240"/>
            </a:xfrm>
            <a:prstGeom prst="ellipse">
              <a:avLst/>
            </a:prstGeom>
            <a:solidFill>
              <a:schemeClr val="accent1"/>
            </a:solidFill>
            <a:ln w="9525">
              <a:solidFill>
                <a:schemeClr val="tx1"/>
              </a:solidFill>
              <a:round/>
              <a:headEnd/>
              <a:tailEnd/>
            </a:ln>
          </p:spPr>
          <p:txBody>
            <a:bodyPr wrap="none" anchor="ctr"/>
            <a:lstStyle/>
            <a:p>
              <a:r>
                <a:rPr lang="zh-CN" altLang="en-US" sz="1800"/>
                <a:t>单界</a:t>
              </a:r>
              <a:endParaRPr lang="zh-CN" altLang="en-US"/>
            </a:p>
          </p:txBody>
        </p:sp>
        <p:sp>
          <p:nvSpPr>
            <p:cNvPr id="29733" name="Line 34"/>
            <p:cNvSpPr>
              <a:spLocks noChangeShapeType="1"/>
            </p:cNvSpPr>
            <p:nvPr/>
          </p:nvSpPr>
          <p:spPr bwMode="auto">
            <a:xfrm>
              <a:off x="2640" y="2352"/>
              <a:ext cx="144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34" name="Text Box 35"/>
            <p:cNvSpPr txBox="1">
              <a:spLocks noChangeArrowheads="1"/>
            </p:cNvSpPr>
            <p:nvPr/>
          </p:nvSpPr>
          <p:spPr bwMode="auto">
            <a:xfrm>
              <a:off x="2792" y="2112"/>
              <a:ext cx="692"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其他字符</a:t>
              </a:r>
            </a:p>
          </p:txBody>
        </p:sp>
        <p:sp>
          <p:nvSpPr>
            <p:cNvPr id="29735" name="Text Box 36"/>
            <p:cNvSpPr txBox="1">
              <a:spLocks noChangeArrowheads="1"/>
            </p:cNvSpPr>
            <p:nvPr/>
          </p:nvSpPr>
          <p:spPr bwMode="auto">
            <a:xfrm>
              <a:off x="1747" y="2160"/>
              <a:ext cx="557" cy="404"/>
            </a:xfrm>
            <a:prstGeom prst="rect">
              <a:avLst/>
            </a:prstGeom>
            <a:noFill/>
            <a:ln w="9525">
              <a:noFill/>
              <a:miter lim="800000"/>
              <a:headEnd/>
              <a:tailEnd/>
            </a:ln>
          </p:spPr>
          <p:txBody>
            <a:bodyPr wrap="none" anchor="ctr">
              <a:spAutoFit/>
            </a:bodyPr>
            <a:lstStyle/>
            <a:p>
              <a:r>
                <a:rPr lang="en-US" altLang="zh-CN" sz="1800">
                  <a:ea typeface="楷体_GB2312" pitchFamily="49" charset="-122"/>
                </a:rPr>
                <a:t>+  *  </a:t>
              </a:r>
              <a:r>
                <a:rPr lang="zh-CN" altLang="en-US" sz="1800">
                  <a:ea typeface="楷体_GB2312" pitchFamily="49" charset="-122"/>
                </a:rPr>
                <a:t>，</a:t>
              </a:r>
            </a:p>
            <a:p>
              <a:r>
                <a:rPr lang="zh-CN" altLang="en-US" sz="1800">
                  <a:ea typeface="楷体_GB2312" pitchFamily="49" charset="-122"/>
                </a:rPr>
                <a:t>（  ）</a:t>
              </a:r>
              <a:endParaRPr lang="zh-CN" altLang="en-US" sz="1800"/>
            </a:p>
          </p:txBody>
        </p:sp>
        <p:sp>
          <p:nvSpPr>
            <p:cNvPr id="29736" name="Oval 38"/>
            <p:cNvSpPr>
              <a:spLocks noChangeArrowheads="1"/>
            </p:cNvSpPr>
            <p:nvPr/>
          </p:nvSpPr>
          <p:spPr bwMode="auto">
            <a:xfrm>
              <a:off x="3936" y="2832"/>
              <a:ext cx="336" cy="336"/>
            </a:xfrm>
            <a:prstGeom prst="ellipse">
              <a:avLst/>
            </a:prstGeom>
            <a:solidFill>
              <a:schemeClr val="accent1"/>
            </a:solidFill>
            <a:ln w="9525">
              <a:solidFill>
                <a:schemeClr val="tx1"/>
              </a:solidFill>
              <a:round/>
              <a:headEnd/>
              <a:tailEnd/>
            </a:ln>
          </p:spPr>
          <p:txBody>
            <a:bodyPr wrap="none" anchor="ctr"/>
            <a:lstStyle/>
            <a:p>
              <a:r>
                <a:rPr lang="zh-CN" altLang="en-US" sz="1600" b="1"/>
                <a:t>出口</a:t>
              </a:r>
              <a:endParaRPr lang="zh-CN" altLang="en-US"/>
            </a:p>
          </p:txBody>
        </p:sp>
        <p:sp>
          <p:nvSpPr>
            <p:cNvPr id="29737" name="Oval 40"/>
            <p:cNvSpPr>
              <a:spLocks noChangeArrowheads="1"/>
            </p:cNvSpPr>
            <p:nvPr/>
          </p:nvSpPr>
          <p:spPr bwMode="auto">
            <a:xfrm>
              <a:off x="2016" y="2900"/>
              <a:ext cx="336" cy="240"/>
            </a:xfrm>
            <a:prstGeom prst="ellipse">
              <a:avLst/>
            </a:prstGeom>
            <a:solidFill>
              <a:schemeClr val="accent1"/>
            </a:solidFill>
            <a:ln w="9525">
              <a:solidFill>
                <a:schemeClr val="tx1"/>
              </a:solidFill>
              <a:round/>
              <a:headEnd/>
              <a:tailEnd/>
            </a:ln>
          </p:spPr>
          <p:txBody>
            <a:bodyPr wrap="none" anchor="ctr"/>
            <a:lstStyle/>
            <a:p>
              <a:r>
                <a:rPr lang="zh-CN" altLang="en-US" sz="1800"/>
                <a:t>冒号</a:t>
              </a:r>
              <a:endParaRPr lang="zh-CN" altLang="en-US"/>
            </a:p>
          </p:txBody>
        </p:sp>
        <p:sp>
          <p:nvSpPr>
            <p:cNvPr id="29738" name="Oval 41"/>
            <p:cNvSpPr>
              <a:spLocks noChangeArrowheads="1"/>
            </p:cNvSpPr>
            <p:nvPr/>
          </p:nvSpPr>
          <p:spPr bwMode="auto">
            <a:xfrm>
              <a:off x="3984" y="2880"/>
              <a:ext cx="240" cy="240"/>
            </a:xfrm>
            <a:prstGeom prst="ellipse">
              <a:avLst/>
            </a:prstGeom>
            <a:noFill/>
            <a:ln w="9525">
              <a:solidFill>
                <a:schemeClr val="tx1"/>
              </a:solidFill>
              <a:round/>
              <a:headEnd/>
              <a:tailEnd/>
            </a:ln>
          </p:spPr>
          <p:txBody>
            <a:bodyPr wrap="none" anchor="ctr"/>
            <a:lstStyle/>
            <a:p>
              <a:endParaRPr lang="zh-CN" altLang="en-US"/>
            </a:p>
          </p:txBody>
        </p:sp>
        <p:sp>
          <p:nvSpPr>
            <p:cNvPr id="29739" name="Text Box 42"/>
            <p:cNvSpPr txBox="1">
              <a:spLocks noChangeArrowheads="1"/>
            </p:cNvSpPr>
            <p:nvPr/>
          </p:nvSpPr>
          <p:spPr bwMode="auto">
            <a:xfrm>
              <a:off x="3148" y="2976"/>
              <a:ext cx="692"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其他字符</a:t>
              </a:r>
              <a:endParaRPr lang="zh-CN" altLang="en-US" sz="1800"/>
            </a:p>
          </p:txBody>
        </p:sp>
        <p:sp>
          <p:nvSpPr>
            <p:cNvPr id="29740" name="Text Box 43"/>
            <p:cNvSpPr txBox="1">
              <a:spLocks noChangeArrowheads="1"/>
            </p:cNvSpPr>
            <p:nvPr/>
          </p:nvSpPr>
          <p:spPr bwMode="auto">
            <a:xfrm>
              <a:off x="1776" y="2804"/>
              <a:ext cx="260" cy="231"/>
            </a:xfrm>
            <a:prstGeom prst="rect">
              <a:avLst/>
            </a:prstGeom>
            <a:noFill/>
            <a:ln w="9525">
              <a:noFill/>
              <a:miter lim="800000"/>
              <a:headEnd/>
              <a:tailEnd/>
            </a:ln>
          </p:spPr>
          <p:txBody>
            <a:bodyPr wrap="none" anchor="ctr">
              <a:spAutoFit/>
            </a:bodyPr>
            <a:lstStyle/>
            <a:p>
              <a:r>
                <a:rPr lang="zh-CN" altLang="en-US" sz="1800"/>
                <a:t>：</a:t>
              </a:r>
            </a:p>
          </p:txBody>
        </p:sp>
        <p:sp>
          <p:nvSpPr>
            <p:cNvPr id="29741" name="Oval 45"/>
            <p:cNvSpPr>
              <a:spLocks noChangeArrowheads="1"/>
            </p:cNvSpPr>
            <p:nvPr/>
          </p:nvSpPr>
          <p:spPr bwMode="auto">
            <a:xfrm>
              <a:off x="2736" y="2900"/>
              <a:ext cx="336" cy="240"/>
            </a:xfrm>
            <a:prstGeom prst="ellipse">
              <a:avLst/>
            </a:prstGeom>
            <a:solidFill>
              <a:schemeClr val="accent1"/>
            </a:solidFill>
            <a:ln w="9525">
              <a:solidFill>
                <a:schemeClr val="tx1"/>
              </a:solidFill>
              <a:round/>
              <a:headEnd/>
              <a:tailEnd/>
            </a:ln>
          </p:spPr>
          <p:txBody>
            <a:bodyPr wrap="none" anchor="ctr"/>
            <a:lstStyle/>
            <a:p>
              <a:r>
                <a:rPr lang="zh-CN" altLang="en-US" sz="1600"/>
                <a:t>双界</a:t>
              </a:r>
              <a:endParaRPr lang="zh-CN" altLang="en-US"/>
            </a:p>
          </p:txBody>
        </p:sp>
        <p:sp>
          <p:nvSpPr>
            <p:cNvPr id="29742" name="Line 46"/>
            <p:cNvSpPr>
              <a:spLocks noChangeShapeType="1"/>
            </p:cNvSpPr>
            <p:nvPr/>
          </p:nvSpPr>
          <p:spPr bwMode="auto">
            <a:xfrm>
              <a:off x="2352" y="3024"/>
              <a:ext cx="38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43" name="Text Box 47"/>
            <p:cNvSpPr txBox="1">
              <a:spLocks noChangeArrowheads="1"/>
            </p:cNvSpPr>
            <p:nvPr/>
          </p:nvSpPr>
          <p:spPr bwMode="auto">
            <a:xfrm>
              <a:off x="2384" y="2832"/>
              <a:ext cx="197" cy="231"/>
            </a:xfrm>
            <a:prstGeom prst="rect">
              <a:avLst/>
            </a:prstGeom>
            <a:noFill/>
            <a:ln w="9525">
              <a:noFill/>
              <a:miter lim="800000"/>
              <a:headEnd/>
              <a:tailEnd/>
            </a:ln>
          </p:spPr>
          <p:txBody>
            <a:bodyPr wrap="none" anchor="ctr">
              <a:spAutoFit/>
            </a:bodyPr>
            <a:lstStyle/>
            <a:p>
              <a:r>
                <a:rPr lang="en-US" altLang="zh-CN" sz="1800"/>
                <a:t>=</a:t>
              </a:r>
            </a:p>
          </p:txBody>
        </p:sp>
        <p:sp>
          <p:nvSpPr>
            <p:cNvPr id="29744" name="Line 48"/>
            <p:cNvSpPr>
              <a:spLocks noChangeShapeType="1"/>
            </p:cNvSpPr>
            <p:nvPr/>
          </p:nvSpPr>
          <p:spPr bwMode="auto">
            <a:xfrm flipV="1">
              <a:off x="2208" y="2736"/>
              <a:ext cx="0" cy="144"/>
            </a:xfrm>
            <a:prstGeom prst="line">
              <a:avLst/>
            </a:prstGeom>
            <a:noFill/>
            <a:ln w="9525">
              <a:solidFill>
                <a:schemeClr val="tx1"/>
              </a:solidFill>
              <a:round/>
              <a:headEnd/>
              <a:tailEnd/>
            </a:ln>
          </p:spPr>
          <p:txBody>
            <a:bodyPr wrap="none" anchor="ctr"/>
            <a:lstStyle/>
            <a:p>
              <a:endParaRPr lang="zh-CN" altLang="en-US"/>
            </a:p>
          </p:txBody>
        </p:sp>
        <p:sp>
          <p:nvSpPr>
            <p:cNvPr id="29745" name="Line 49"/>
            <p:cNvSpPr>
              <a:spLocks noChangeShapeType="1"/>
            </p:cNvSpPr>
            <p:nvPr/>
          </p:nvSpPr>
          <p:spPr bwMode="auto">
            <a:xfrm>
              <a:off x="2208" y="2736"/>
              <a:ext cx="187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46" name="Line 50"/>
            <p:cNvSpPr>
              <a:spLocks noChangeShapeType="1"/>
            </p:cNvSpPr>
            <p:nvPr/>
          </p:nvSpPr>
          <p:spPr bwMode="auto">
            <a:xfrm>
              <a:off x="4080" y="1200"/>
              <a:ext cx="0" cy="163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47" name="Line 51"/>
            <p:cNvSpPr>
              <a:spLocks noChangeShapeType="1"/>
            </p:cNvSpPr>
            <p:nvPr/>
          </p:nvSpPr>
          <p:spPr bwMode="auto">
            <a:xfrm>
              <a:off x="3072" y="3024"/>
              <a:ext cx="86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48" name="Text Box 52"/>
            <p:cNvSpPr txBox="1">
              <a:spLocks noChangeArrowheads="1"/>
            </p:cNvSpPr>
            <p:nvPr/>
          </p:nvSpPr>
          <p:spPr bwMode="auto">
            <a:xfrm>
              <a:off x="2934" y="2544"/>
              <a:ext cx="377" cy="231"/>
            </a:xfrm>
            <a:prstGeom prst="rect">
              <a:avLst/>
            </a:prstGeom>
            <a:noFill/>
            <a:ln w="9525">
              <a:noFill/>
              <a:miter lim="800000"/>
              <a:headEnd/>
              <a:tailEnd/>
            </a:ln>
          </p:spPr>
          <p:txBody>
            <a:bodyPr wrap="none" anchor="ctr">
              <a:spAutoFit/>
            </a:bodyPr>
            <a:lstStyle/>
            <a:p>
              <a:r>
                <a:rPr lang="zh-CN" altLang="en-US" sz="1800"/>
                <a:t>非 </a:t>
              </a:r>
              <a:r>
                <a:rPr lang="en-US" altLang="zh-CN" sz="1800"/>
                <a:t>=</a:t>
              </a:r>
            </a:p>
          </p:txBody>
        </p:sp>
        <p:sp>
          <p:nvSpPr>
            <p:cNvPr id="29749" name="Line 53"/>
            <p:cNvSpPr>
              <a:spLocks noChangeShapeType="1"/>
            </p:cNvSpPr>
            <p:nvPr/>
          </p:nvSpPr>
          <p:spPr bwMode="auto">
            <a:xfrm>
              <a:off x="1584" y="1296"/>
              <a:ext cx="0" cy="2160"/>
            </a:xfrm>
            <a:prstGeom prst="line">
              <a:avLst/>
            </a:prstGeom>
            <a:noFill/>
            <a:ln w="9525">
              <a:solidFill>
                <a:schemeClr val="tx1"/>
              </a:solidFill>
              <a:round/>
              <a:headEnd/>
              <a:tailEnd/>
            </a:ln>
          </p:spPr>
          <p:txBody>
            <a:bodyPr wrap="none" anchor="ctr"/>
            <a:lstStyle/>
            <a:p>
              <a:endParaRPr lang="zh-CN" altLang="en-US"/>
            </a:p>
          </p:txBody>
        </p:sp>
        <p:sp>
          <p:nvSpPr>
            <p:cNvPr id="29750" name="Line 56"/>
            <p:cNvSpPr>
              <a:spLocks noChangeShapeType="1"/>
            </p:cNvSpPr>
            <p:nvPr/>
          </p:nvSpPr>
          <p:spPr bwMode="auto">
            <a:xfrm>
              <a:off x="1584" y="3024"/>
              <a:ext cx="43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51" name="Oval 58"/>
            <p:cNvSpPr>
              <a:spLocks noChangeArrowheads="1"/>
            </p:cNvSpPr>
            <p:nvPr/>
          </p:nvSpPr>
          <p:spPr bwMode="auto">
            <a:xfrm>
              <a:off x="2400" y="3312"/>
              <a:ext cx="336" cy="240"/>
            </a:xfrm>
            <a:prstGeom prst="ellipse">
              <a:avLst/>
            </a:prstGeom>
            <a:solidFill>
              <a:srgbClr val="FF33CC"/>
            </a:solidFill>
            <a:ln w="9525">
              <a:solidFill>
                <a:schemeClr val="tx1"/>
              </a:solidFill>
              <a:round/>
              <a:headEnd/>
              <a:tailEnd/>
            </a:ln>
          </p:spPr>
          <p:txBody>
            <a:bodyPr wrap="none" anchor="ctr"/>
            <a:lstStyle/>
            <a:p>
              <a:r>
                <a:rPr lang="zh-CN" altLang="en-US" sz="1800" b="1">
                  <a:solidFill>
                    <a:srgbClr val="FFFF99"/>
                  </a:solidFill>
                </a:rPr>
                <a:t>出错</a:t>
              </a:r>
              <a:endParaRPr lang="zh-CN" altLang="en-US"/>
            </a:p>
          </p:txBody>
        </p:sp>
        <p:sp>
          <p:nvSpPr>
            <p:cNvPr id="29752" name="Line 59"/>
            <p:cNvSpPr>
              <a:spLocks noChangeShapeType="1"/>
            </p:cNvSpPr>
            <p:nvPr/>
          </p:nvSpPr>
          <p:spPr bwMode="auto">
            <a:xfrm>
              <a:off x="1584" y="3456"/>
              <a:ext cx="81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53" name="Text Box 60"/>
            <p:cNvSpPr txBox="1">
              <a:spLocks noChangeArrowheads="1"/>
            </p:cNvSpPr>
            <p:nvPr/>
          </p:nvSpPr>
          <p:spPr bwMode="auto">
            <a:xfrm>
              <a:off x="1728" y="3264"/>
              <a:ext cx="404" cy="231"/>
            </a:xfrm>
            <a:prstGeom prst="rect">
              <a:avLst/>
            </a:prstGeom>
            <a:noFill/>
            <a:ln w="9525">
              <a:noFill/>
              <a:miter lim="800000"/>
              <a:headEnd/>
              <a:tailEnd/>
            </a:ln>
          </p:spPr>
          <p:txBody>
            <a:bodyPr wrap="none" anchor="ctr">
              <a:spAutoFit/>
            </a:bodyPr>
            <a:lstStyle/>
            <a:p>
              <a:r>
                <a:rPr lang="zh-CN" altLang="en-US" sz="1800">
                  <a:ea typeface="楷体_GB2312" pitchFamily="49" charset="-122"/>
                </a:rPr>
                <a:t>其他</a:t>
              </a:r>
              <a:endParaRPr lang="zh-CN" altLang="en-US" sz="1800"/>
            </a:p>
          </p:txBody>
        </p:sp>
      </p:grpSp>
      <p:grpSp>
        <p:nvGrpSpPr>
          <p:cNvPr id="3" name="Group 72"/>
          <p:cNvGrpSpPr>
            <a:grpSpLocks/>
          </p:cNvGrpSpPr>
          <p:nvPr/>
        </p:nvGrpSpPr>
        <p:grpSpPr bwMode="auto">
          <a:xfrm>
            <a:off x="838200" y="990600"/>
            <a:ext cx="1447800" cy="914400"/>
            <a:chOff x="528" y="624"/>
            <a:chExt cx="912" cy="576"/>
          </a:xfrm>
        </p:grpSpPr>
        <p:sp>
          <p:nvSpPr>
            <p:cNvPr id="29711" name="Line 61"/>
            <p:cNvSpPr>
              <a:spLocks noChangeShapeType="1"/>
            </p:cNvSpPr>
            <p:nvPr/>
          </p:nvSpPr>
          <p:spPr bwMode="auto">
            <a:xfrm>
              <a:off x="768" y="1200"/>
              <a:ext cx="67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712" name="AutoShape 62"/>
            <p:cNvSpPr>
              <a:spLocks noChangeArrowheads="1"/>
            </p:cNvSpPr>
            <p:nvPr/>
          </p:nvSpPr>
          <p:spPr bwMode="auto">
            <a:xfrm>
              <a:off x="528" y="624"/>
              <a:ext cx="576" cy="384"/>
            </a:xfrm>
            <a:prstGeom prst="wedgeEllipseCallout">
              <a:avLst>
                <a:gd name="adj1" fmla="val 106773"/>
                <a:gd name="adj2" fmla="val 105208"/>
              </a:avLst>
            </a:prstGeom>
            <a:solidFill>
              <a:srgbClr val="CCFFFF"/>
            </a:solidFill>
            <a:ln w="9525">
              <a:solidFill>
                <a:schemeClr val="tx1"/>
              </a:solidFill>
              <a:miter lim="800000"/>
              <a:headEnd/>
              <a:tailEnd/>
            </a:ln>
          </p:spPr>
          <p:txBody>
            <a:bodyPr anchor="ctr"/>
            <a:lstStyle/>
            <a:p>
              <a:endParaRPr lang="zh-CN" altLang="zh-CN"/>
            </a:p>
          </p:txBody>
        </p:sp>
        <p:sp>
          <p:nvSpPr>
            <p:cNvPr id="29713" name="Text Box 63"/>
            <p:cNvSpPr txBox="1">
              <a:spLocks noChangeArrowheads="1"/>
            </p:cNvSpPr>
            <p:nvPr/>
          </p:nvSpPr>
          <p:spPr bwMode="auto">
            <a:xfrm>
              <a:off x="575" y="720"/>
              <a:ext cx="503" cy="212"/>
            </a:xfrm>
            <a:prstGeom prst="rect">
              <a:avLst/>
            </a:prstGeom>
            <a:noFill/>
            <a:ln w="9525">
              <a:noFill/>
              <a:miter lim="800000"/>
              <a:headEnd/>
              <a:tailEnd/>
            </a:ln>
          </p:spPr>
          <p:txBody>
            <a:bodyPr wrap="none">
              <a:spAutoFit/>
            </a:bodyPr>
            <a:lstStyle/>
            <a:p>
              <a:r>
                <a:rPr lang="zh-CN" altLang="en-US" sz="1600" b="1">
                  <a:solidFill>
                    <a:srgbClr val="FF5050"/>
                  </a:solidFill>
                </a:rPr>
                <a:t>读字符</a:t>
              </a:r>
            </a:p>
          </p:txBody>
        </p:sp>
      </p:grpSp>
      <p:grpSp>
        <p:nvGrpSpPr>
          <p:cNvPr id="4" name="Group 67"/>
          <p:cNvGrpSpPr>
            <a:grpSpLocks/>
          </p:cNvGrpSpPr>
          <p:nvPr/>
        </p:nvGrpSpPr>
        <p:grpSpPr bwMode="auto">
          <a:xfrm>
            <a:off x="6477000" y="685800"/>
            <a:ext cx="1371600" cy="609600"/>
            <a:chOff x="4080" y="432"/>
            <a:chExt cx="864" cy="384"/>
          </a:xfrm>
        </p:grpSpPr>
        <p:sp>
          <p:nvSpPr>
            <p:cNvPr id="29709" name="AutoShape 64"/>
            <p:cNvSpPr>
              <a:spLocks noChangeArrowheads="1"/>
            </p:cNvSpPr>
            <p:nvPr/>
          </p:nvSpPr>
          <p:spPr bwMode="auto">
            <a:xfrm>
              <a:off x="4080" y="432"/>
              <a:ext cx="864" cy="384"/>
            </a:xfrm>
            <a:prstGeom prst="wedgeEllipseCallout">
              <a:avLst>
                <a:gd name="adj1" fmla="val -48727"/>
                <a:gd name="adj2" fmla="val 130468"/>
              </a:avLst>
            </a:prstGeom>
            <a:solidFill>
              <a:srgbClr val="CCFFFF"/>
            </a:solidFill>
            <a:ln w="9525">
              <a:solidFill>
                <a:schemeClr val="tx1"/>
              </a:solidFill>
              <a:miter lim="800000"/>
              <a:headEnd/>
              <a:tailEnd/>
            </a:ln>
          </p:spPr>
          <p:txBody>
            <a:bodyPr anchor="ctr"/>
            <a:lstStyle/>
            <a:p>
              <a:endParaRPr lang="zh-CN" altLang="zh-CN"/>
            </a:p>
          </p:txBody>
        </p:sp>
        <p:sp>
          <p:nvSpPr>
            <p:cNvPr id="29710" name="Text Box 65"/>
            <p:cNvSpPr txBox="1">
              <a:spLocks noChangeArrowheads="1"/>
            </p:cNvSpPr>
            <p:nvPr/>
          </p:nvSpPr>
          <p:spPr bwMode="auto">
            <a:xfrm>
              <a:off x="4128" y="528"/>
              <a:ext cx="761" cy="212"/>
            </a:xfrm>
            <a:prstGeom prst="rect">
              <a:avLst/>
            </a:prstGeom>
            <a:noFill/>
            <a:ln w="9525">
              <a:noFill/>
              <a:miter lim="800000"/>
              <a:headEnd/>
              <a:tailEnd/>
            </a:ln>
          </p:spPr>
          <p:txBody>
            <a:bodyPr wrap="none">
              <a:spAutoFit/>
            </a:bodyPr>
            <a:lstStyle/>
            <a:p>
              <a:r>
                <a:rPr lang="zh-CN" altLang="en-US" sz="1600" b="1">
                  <a:solidFill>
                    <a:srgbClr val="FF5050"/>
                  </a:solidFill>
                </a:rPr>
                <a:t>查保留字表</a:t>
              </a:r>
            </a:p>
          </p:txBody>
        </p:sp>
      </p:grpSp>
      <p:grpSp>
        <p:nvGrpSpPr>
          <p:cNvPr id="5" name="Group 71"/>
          <p:cNvGrpSpPr>
            <a:grpSpLocks/>
          </p:cNvGrpSpPr>
          <p:nvPr/>
        </p:nvGrpSpPr>
        <p:grpSpPr bwMode="auto">
          <a:xfrm>
            <a:off x="4800600" y="5334000"/>
            <a:ext cx="1371600" cy="609600"/>
            <a:chOff x="3024" y="3360"/>
            <a:chExt cx="864" cy="384"/>
          </a:xfrm>
        </p:grpSpPr>
        <p:sp>
          <p:nvSpPr>
            <p:cNvPr id="29707" name="AutoShape 69"/>
            <p:cNvSpPr>
              <a:spLocks noChangeArrowheads="1"/>
            </p:cNvSpPr>
            <p:nvPr/>
          </p:nvSpPr>
          <p:spPr bwMode="auto">
            <a:xfrm>
              <a:off x="3024" y="3360"/>
              <a:ext cx="864" cy="384"/>
            </a:xfrm>
            <a:prstGeom prst="wedgeEllipseCallout">
              <a:avLst>
                <a:gd name="adj1" fmla="val -82986"/>
                <a:gd name="adj2" fmla="val -19532"/>
              </a:avLst>
            </a:prstGeom>
            <a:solidFill>
              <a:srgbClr val="CCFFFF"/>
            </a:solidFill>
            <a:ln w="9525">
              <a:solidFill>
                <a:schemeClr val="tx1"/>
              </a:solidFill>
              <a:miter lim="800000"/>
              <a:headEnd/>
              <a:tailEnd/>
            </a:ln>
          </p:spPr>
          <p:txBody>
            <a:bodyPr anchor="ctr"/>
            <a:lstStyle/>
            <a:p>
              <a:endParaRPr lang="zh-CN" altLang="zh-CN"/>
            </a:p>
          </p:txBody>
        </p:sp>
        <p:sp>
          <p:nvSpPr>
            <p:cNvPr id="29708" name="Text Box 70"/>
            <p:cNvSpPr txBox="1">
              <a:spLocks noChangeArrowheads="1"/>
            </p:cNvSpPr>
            <p:nvPr/>
          </p:nvSpPr>
          <p:spPr bwMode="auto">
            <a:xfrm>
              <a:off x="3231" y="3464"/>
              <a:ext cx="445" cy="212"/>
            </a:xfrm>
            <a:prstGeom prst="rect">
              <a:avLst/>
            </a:prstGeom>
            <a:noFill/>
            <a:ln w="9525">
              <a:noFill/>
              <a:miter lim="800000"/>
              <a:headEnd/>
              <a:tailEnd/>
            </a:ln>
          </p:spPr>
          <p:txBody>
            <a:bodyPr wrap="none">
              <a:spAutoFit/>
            </a:bodyPr>
            <a:lstStyle/>
            <a:p>
              <a:r>
                <a:rPr lang="zh-CN" altLang="en-US" sz="1600" b="1">
                  <a:solidFill>
                    <a:srgbClr val="FF5050"/>
                  </a:solidFill>
                </a:rPr>
                <a:t>返回</a:t>
              </a:r>
              <a:r>
                <a:rPr lang="en-US" altLang="zh-CN" sz="1600" b="1">
                  <a:solidFill>
                    <a:srgbClr val="FF5050"/>
                  </a:solidFill>
                </a:rPr>
                <a:t>S</a:t>
              </a:r>
            </a:p>
          </p:txBody>
        </p:sp>
      </p:grpSp>
    </p:spTree>
    <p:extLst>
      <p:ext uri="{BB962C8B-B14F-4D97-AF65-F5344CB8AC3E}">
        <p14:creationId xmlns:p14="http://schemas.microsoft.com/office/powerpoint/2010/main" val="163000732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ou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1000" y="914400"/>
            <a:ext cx="7575550" cy="609600"/>
          </a:xfrm>
          <a:prstGeom prst="rect">
            <a:avLst/>
          </a:prstGeom>
          <a:solidFill>
            <a:srgbClr val="D9E6E6">
              <a:alpha val="50195"/>
            </a:srgbClr>
          </a:solidFill>
          <a:ln w="12700">
            <a:noFill/>
            <a:miter lim="800000"/>
            <a:headEnd/>
            <a:tailEnd/>
          </a:ln>
        </p:spPr>
        <p:txBody>
          <a:bodyPr wrap="none" anchor="ctr"/>
          <a:lstStyle/>
          <a:p>
            <a:pPr algn="l"/>
            <a:r>
              <a:rPr lang="zh-CN" altLang="en-US" b="1">
                <a:solidFill>
                  <a:srgbClr val="0F48FF"/>
                </a:solidFill>
                <a:ea typeface="楷体_GB2312" pitchFamily="49" charset="-122"/>
              </a:rPr>
              <a:t>实现方案：</a:t>
            </a:r>
            <a:r>
              <a:rPr lang="zh-CN" altLang="en-US">
                <a:solidFill>
                  <a:srgbClr val="0F48FF"/>
                </a:solidFill>
                <a:ea typeface="楷体_GB2312" pitchFamily="49" charset="-122"/>
              </a:rPr>
              <a:t>基本上有两种</a:t>
            </a:r>
            <a:endParaRPr lang="zh-CN" altLang="en-US" b="1">
              <a:solidFill>
                <a:srgbClr val="0F48FF"/>
              </a:solidFill>
              <a:ea typeface="楷体_GB2312" pitchFamily="49" charset="-122"/>
            </a:endParaRPr>
          </a:p>
        </p:txBody>
      </p:sp>
      <p:sp>
        <p:nvSpPr>
          <p:cNvPr id="15363" name="AutoShape 4"/>
          <p:cNvSpPr>
            <a:spLocks noChangeArrowheads="1"/>
          </p:cNvSpPr>
          <p:nvPr/>
        </p:nvSpPr>
        <p:spPr bwMode="auto">
          <a:xfrm>
            <a:off x="685800" y="1700213"/>
            <a:ext cx="6542088" cy="685800"/>
          </a:xfrm>
          <a:prstGeom prst="roundRect">
            <a:avLst>
              <a:gd name="adj" fmla="val 5435"/>
            </a:avLst>
          </a:prstGeom>
          <a:solidFill>
            <a:srgbClr val="FFCC99">
              <a:alpha val="50195"/>
            </a:srgbClr>
          </a:solidFill>
          <a:ln w="9525">
            <a:noFill/>
            <a:round/>
            <a:headEnd/>
            <a:tailEnd/>
          </a:ln>
        </p:spPr>
        <p:txBody>
          <a:bodyPr wrap="none" anchor="ctr"/>
          <a:lstStyle/>
          <a:p>
            <a:pPr algn="l">
              <a:lnSpc>
                <a:spcPct val="160000"/>
              </a:lnSpc>
            </a:pPr>
            <a:r>
              <a:rPr lang="en-US" altLang="zh-CN" b="1">
                <a:ea typeface="楷体_GB2312" pitchFamily="49" charset="-122"/>
              </a:rPr>
              <a:t>1.</a:t>
            </a:r>
            <a:r>
              <a:rPr lang="zh-CN" altLang="en-US" b="1">
                <a:ea typeface="楷体_GB2312" pitchFamily="49" charset="-122"/>
              </a:rPr>
              <a:t>词法分析单独作为一遍</a:t>
            </a:r>
          </a:p>
        </p:txBody>
      </p:sp>
      <p:sp>
        <p:nvSpPr>
          <p:cNvPr id="9222" name="AutoShape 6"/>
          <p:cNvSpPr>
            <a:spLocks noChangeArrowheads="1"/>
          </p:cNvSpPr>
          <p:nvPr/>
        </p:nvSpPr>
        <p:spPr bwMode="auto">
          <a:xfrm>
            <a:off x="685800" y="3886200"/>
            <a:ext cx="6262688" cy="685800"/>
          </a:xfrm>
          <a:prstGeom prst="roundRect">
            <a:avLst>
              <a:gd name="adj" fmla="val 5435"/>
            </a:avLst>
          </a:prstGeom>
          <a:solidFill>
            <a:srgbClr val="FFCC99">
              <a:alpha val="50195"/>
            </a:srgbClr>
          </a:solidFill>
          <a:ln w="9525">
            <a:noFill/>
            <a:round/>
            <a:headEnd/>
            <a:tailEnd/>
          </a:ln>
        </p:spPr>
        <p:txBody>
          <a:bodyPr wrap="none" anchor="ctr"/>
          <a:lstStyle/>
          <a:p>
            <a:pPr algn="l">
              <a:lnSpc>
                <a:spcPct val="160000"/>
              </a:lnSpc>
            </a:pPr>
            <a:r>
              <a:rPr lang="en-US" altLang="zh-CN" b="1">
                <a:ea typeface="楷体_GB2312" pitchFamily="49" charset="-122"/>
              </a:rPr>
              <a:t>2.</a:t>
            </a:r>
            <a:r>
              <a:rPr lang="zh-CN" altLang="en-US" b="1">
                <a:ea typeface="楷体_GB2312" pitchFamily="49" charset="-122"/>
              </a:rPr>
              <a:t>词法分析程序作为单独的子程序</a:t>
            </a:r>
          </a:p>
        </p:txBody>
      </p:sp>
      <p:sp>
        <p:nvSpPr>
          <p:cNvPr id="15365" name="AutoShape 12"/>
          <p:cNvSpPr>
            <a:spLocks noChangeArrowheads="1"/>
          </p:cNvSpPr>
          <p:nvPr/>
        </p:nvSpPr>
        <p:spPr bwMode="auto">
          <a:xfrm>
            <a:off x="2225675" y="3124200"/>
            <a:ext cx="457200" cy="152400"/>
          </a:xfrm>
          <a:prstGeom prst="rightArrow">
            <a:avLst>
              <a:gd name="adj1" fmla="val 50000"/>
              <a:gd name="adj2" fmla="val 75000"/>
            </a:avLst>
          </a:prstGeom>
          <a:solidFill>
            <a:srgbClr val="00FFFF"/>
          </a:solidFill>
          <a:ln w="9525">
            <a:solidFill>
              <a:schemeClr val="tx1"/>
            </a:solidFill>
            <a:miter lim="800000"/>
            <a:headEnd/>
            <a:tailEnd/>
          </a:ln>
        </p:spPr>
        <p:txBody>
          <a:bodyPr wrap="none" anchor="ctr"/>
          <a:lstStyle/>
          <a:p>
            <a:endParaRPr lang="zh-CN" altLang="en-US"/>
          </a:p>
        </p:txBody>
      </p:sp>
      <p:sp>
        <p:nvSpPr>
          <p:cNvPr id="15366" name="Text Box 8"/>
          <p:cNvSpPr txBox="1">
            <a:spLocks noChangeArrowheads="1"/>
          </p:cNvSpPr>
          <p:nvPr/>
        </p:nvSpPr>
        <p:spPr bwMode="auto">
          <a:xfrm>
            <a:off x="838200" y="3048000"/>
            <a:ext cx="1400175" cy="376238"/>
          </a:xfrm>
          <a:prstGeom prst="rect">
            <a:avLst/>
          </a:prstGeom>
          <a:solidFill>
            <a:srgbClr val="CCFFFF"/>
          </a:solidFill>
          <a:ln w="9525">
            <a:solidFill>
              <a:schemeClr val="tx1"/>
            </a:solidFill>
            <a:miter lim="800000"/>
            <a:headEnd/>
            <a:tailEnd/>
          </a:ln>
        </p:spPr>
        <p:txBody>
          <a:bodyPr wrap="none">
            <a:spAutoFit/>
          </a:bodyPr>
          <a:lstStyle/>
          <a:p>
            <a:pPr algn="l"/>
            <a:r>
              <a:rPr lang="en-US" altLang="zh-CN" sz="1800"/>
              <a:t>S.P.(</a:t>
            </a:r>
            <a:r>
              <a:rPr lang="zh-CN" altLang="en-US" sz="1800"/>
              <a:t>字符串</a:t>
            </a:r>
            <a:r>
              <a:rPr lang="en-US" altLang="zh-CN" sz="1800"/>
              <a:t>)</a:t>
            </a:r>
          </a:p>
        </p:txBody>
      </p:sp>
      <p:sp>
        <p:nvSpPr>
          <p:cNvPr id="15367" name="Text Box 9"/>
          <p:cNvSpPr txBox="1">
            <a:spLocks noChangeArrowheads="1"/>
          </p:cNvSpPr>
          <p:nvPr/>
        </p:nvSpPr>
        <p:spPr bwMode="auto">
          <a:xfrm>
            <a:off x="2682875" y="3048000"/>
            <a:ext cx="1114425" cy="376238"/>
          </a:xfrm>
          <a:prstGeom prst="rect">
            <a:avLst/>
          </a:prstGeom>
          <a:solidFill>
            <a:srgbClr val="99CCFF"/>
          </a:solidFill>
          <a:ln w="9525">
            <a:solidFill>
              <a:schemeClr val="tx1"/>
            </a:solidFill>
            <a:miter lim="800000"/>
            <a:headEnd/>
            <a:tailEnd/>
          </a:ln>
        </p:spPr>
        <p:txBody>
          <a:bodyPr wrap="none">
            <a:spAutoFit/>
          </a:bodyPr>
          <a:lstStyle/>
          <a:p>
            <a:pPr algn="l"/>
            <a:r>
              <a:rPr lang="zh-CN" altLang="en-US" sz="1800" b="1"/>
              <a:t>词法分析</a:t>
            </a:r>
          </a:p>
        </p:txBody>
      </p:sp>
      <p:sp>
        <p:nvSpPr>
          <p:cNvPr id="15368" name="Text Box 10"/>
          <p:cNvSpPr txBox="1">
            <a:spLocks noChangeArrowheads="1"/>
          </p:cNvSpPr>
          <p:nvPr/>
        </p:nvSpPr>
        <p:spPr bwMode="auto">
          <a:xfrm>
            <a:off x="4191000" y="3048000"/>
            <a:ext cx="1400175" cy="376238"/>
          </a:xfrm>
          <a:prstGeom prst="rect">
            <a:avLst/>
          </a:prstGeom>
          <a:solidFill>
            <a:srgbClr val="CCFFFF"/>
          </a:solidFill>
          <a:ln w="9525">
            <a:solidFill>
              <a:schemeClr val="tx1"/>
            </a:solidFill>
            <a:miter lim="800000"/>
            <a:headEnd/>
            <a:tailEnd/>
          </a:ln>
        </p:spPr>
        <p:txBody>
          <a:bodyPr wrap="none">
            <a:spAutoFit/>
          </a:bodyPr>
          <a:lstStyle/>
          <a:p>
            <a:pPr algn="l"/>
            <a:r>
              <a:rPr lang="en-US" altLang="zh-CN" sz="1800"/>
              <a:t>S.P.(</a:t>
            </a:r>
            <a:r>
              <a:rPr lang="zh-CN" altLang="en-US" sz="1800"/>
              <a:t>符号串</a:t>
            </a:r>
            <a:r>
              <a:rPr lang="en-US" altLang="zh-CN" sz="1800"/>
              <a:t>)</a:t>
            </a:r>
          </a:p>
        </p:txBody>
      </p:sp>
      <p:sp>
        <p:nvSpPr>
          <p:cNvPr id="15369" name="Text Box 11"/>
          <p:cNvSpPr txBox="1">
            <a:spLocks noChangeArrowheads="1"/>
          </p:cNvSpPr>
          <p:nvPr/>
        </p:nvSpPr>
        <p:spPr bwMode="auto">
          <a:xfrm>
            <a:off x="6035675" y="3048000"/>
            <a:ext cx="1114425" cy="376238"/>
          </a:xfrm>
          <a:prstGeom prst="rect">
            <a:avLst/>
          </a:prstGeom>
          <a:solidFill>
            <a:srgbClr val="99CCFF"/>
          </a:solidFill>
          <a:ln w="9525">
            <a:solidFill>
              <a:schemeClr val="tx1"/>
            </a:solidFill>
            <a:miter lim="800000"/>
            <a:headEnd/>
            <a:tailEnd/>
          </a:ln>
        </p:spPr>
        <p:txBody>
          <a:bodyPr wrap="none">
            <a:spAutoFit/>
          </a:bodyPr>
          <a:lstStyle/>
          <a:p>
            <a:pPr algn="l"/>
            <a:r>
              <a:rPr lang="zh-CN" altLang="en-US" sz="1800" b="1"/>
              <a:t>语法分析</a:t>
            </a:r>
          </a:p>
        </p:txBody>
      </p:sp>
      <p:sp>
        <p:nvSpPr>
          <p:cNvPr id="15370" name="AutoShape 13"/>
          <p:cNvSpPr>
            <a:spLocks noChangeArrowheads="1"/>
          </p:cNvSpPr>
          <p:nvPr/>
        </p:nvSpPr>
        <p:spPr bwMode="auto">
          <a:xfrm>
            <a:off x="3810000" y="3124200"/>
            <a:ext cx="381000" cy="152400"/>
          </a:xfrm>
          <a:prstGeom prst="rightArrow">
            <a:avLst>
              <a:gd name="adj1" fmla="val 50000"/>
              <a:gd name="adj2" fmla="val 62500"/>
            </a:avLst>
          </a:prstGeom>
          <a:solidFill>
            <a:srgbClr val="00FFFF"/>
          </a:solidFill>
          <a:ln w="9525">
            <a:solidFill>
              <a:schemeClr val="tx1"/>
            </a:solidFill>
            <a:miter lim="800000"/>
            <a:headEnd/>
            <a:tailEnd/>
          </a:ln>
        </p:spPr>
        <p:txBody>
          <a:bodyPr wrap="none" anchor="ctr"/>
          <a:lstStyle/>
          <a:p>
            <a:endParaRPr lang="zh-CN" altLang="en-US"/>
          </a:p>
        </p:txBody>
      </p:sp>
      <p:sp>
        <p:nvSpPr>
          <p:cNvPr id="15371" name="AutoShape 14"/>
          <p:cNvSpPr>
            <a:spLocks noChangeArrowheads="1"/>
          </p:cNvSpPr>
          <p:nvPr/>
        </p:nvSpPr>
        <p:spPr bwMode="auto">
          <a:xfrm>
            <a:off x="5638800" y="3124200"/>
            <a:ext cx="381000" cy="152400"/>
          </a:xfrm>
          <a:prstGeom prst="rightArrow">
            <a:avLst>
              <a:gd name="adj1" fmla="val 50000"/>
              <a:gd name="adj2" fmla="val 62500"/>
            </a:avLst>
          </a:prstGeom>
          <a:solidFill>
            <a:srgbClr val="00FFFF"/>
          </a:solidFill>
          <a:ln w="9525">
            <a:solidFill>
              <a:schemeClr val="tx1"/>
            </a:solidFill>
            <a:miter lim="800000"/>
            <a:headEnd/>
            <a:tailEnd/>
          </a:ln>
        </p:spPr>
        <p:txBody>
          <a:bodyPr wrap="none" anchor="ctr"/>
          <a:lstStyle/>
          <a:p>
            <a:endParaRPr lang="zh-CN" altLang="en-US"/>
          </a:p>
        </p:txBody>
      </p:sp>
      <p:sp>
        <p:nvSpPr>
          <p:cNvPr id="15372" name="Text Box 15"/>
          <p:cNvSpPr txBox="1">
            <a:spLocks noChangeArrowheads="1"/>
          </p:cNvSpPr>
          <p:nvPr/>
        </p:nvSpPr>
        <p:spPr bwMode="auto">
          <a:xfrm>
            <a:off x="2743200" y="2613025"/>
            <a:ext cx="874713" cy="366713"/>
          </a:xfrm>
          <a:prstGeom prst="rect">
            <a:avLst/>
          </a:prstGeom>
          <a:noFill/>
          <a:ln w="9525">
            <a:noFill/>
            <a:miter lim="800000"/>
            <a:headEnd/>
            <a:tailEnd/>
          </a:ln>
        </p:spPr>
        <p:txBody>
          <a:bodyPr wrap="none">
            <a:spAutoFit/>
          </a:bodyPr>
          <a:lstStyle/>
          <a:p>
            <a:pPr algn="l"/>
            <a:r>
              <a:rPr lang="zh-CN" altLang="en-US" sz="1800" b="1">
                <a:solidFill>
                  <a:srgbClr val="0000FF"/>
                </a:solidFill>
              </a:rPr>
              <a:t>第一遍</a:t>
            </a:r>
            <a:endParaRPr lang="zh-CN" altLang="en-US">
              <a:solidFill>
                <a:srgbClr val="0000FF"/>
              </a:solidFill>
            </a:endParaRPr>
          </a:p>
        </p:txBody>
      </p:sp>
      <p:sp>
        <p:nvSpPr>
          <p:cNvPr id="15373" name="Text Box 16"/>
          <p:cNvSpPr txBox="1">
            <a:spLocks noChangeArrowheads="1"/>
          </p:cNvSpPr>
          <p:nvPr/>
        </p:nvSpPr>
        <p:spPr bwMode="auto">
          <a:xfrm>
            <a:off x="6111875" y="2590800"/>
            <a:ext cx="874713" cy="366713"/>
          </a:xfrm>
          <a:prstGeom prst="rect">
            <a:avLst/>
          </a:prstGeom>
          <a:noFill/>
          <a:ln w="9525">
            <a:noFill/>
            <a:miter lim="800000"/>
            <a:headEnd/>
            <a:tailEnd/>
          </a:ln>
        </p:spPr>
        <p:txBody>
          <a:bodyPr wrap="none">
            <a:spAutoFit/>
          </a:bodyPr>
          <a:lstStyle/>
          <a:p>
            <a:pPr algn="l"/>
            <a:r>
              <a:rPr lang="zh-CN" altLang="en-US" sz="1800" b="1">
                <a:solidFill>
                  <a:srgbClr val="0000FF"/>
                </a:solidFill>
              </a:rPr>
              <a:t>第二遍</a:t>
            </a:r>
            <a:endParaRPr lang="zh-CN" altLang="en-US">
              <a:solidFill>
                <a:srgbClr val="0000FF"/>
              </a:solidFill>
            </a:endParaRPr>
          </a:p>
        </p:txBody>
      </p:sp>
      <p:sp>
        <p:nvSpPr>
          <p:cNvPr id="15374" name="Text Box 17"/>
          <p:cNvSpPr txBox="1">
            <a:spLocks noChangeArrowheads="1"/>
          </p:cNvSpPr>
          <p:nvPr/>
        </p:nvSpPr>
        <p:spPr bwMode="auto">
          <a:xfrm>
            <a:off x="4587875" y="2590800"/>
            <a:ext cx="874713" cy="366713"/>
          </a:xfrm>
          <a:prstGeom prst="rect">
            <a:avLst/>
          </a:prstGeom>
          <a:noFill/>
          <a:ln w="9525">
            <a:noFill/>
            <a:miter lim="800000"/>
            <a:headEnd/>
            <a:tailEnd/>
          </a:ln>
        </p:spPr>
        <p:txBody>
          <a:bodyPr wrap="none">
            <a:spAutoFit/>
          </a:bodyPr>
          <a:lstStyle/>
          <a:p>
            <a:pPr algn="l"/>
            <a:r>
              <a:rPr lang="zh-CN" altLang="en-US" sz="1800" b="1">
                <a:solidFill>
                  <a:srgbClr val="0000FF"/>
                </a:solidFill>
              </a:rPr>
              <a:t>单词串</a:t>
            </a:r>
            <a:endParaRPr lang="zh-CN" altLang="en-US">
              <a:solidFill>
                <a:srgbClr val="0000FF"/>
              </a:solidFill>
            </a:endParaRPr>
          </a:p>
        </p:txBody>
      </p:sp>
      <p:sp>
        <p:nvSpPr>
          <p:cNvPr id="9235" name="Text Box 19"/>
          <p:cNvSpPr txBox="1">
            <a:spLocks noChangeArrowheads="1"/>
          </p:cNvSpPr>
          <p:nvPr/>
        </p:nvSpPr>
        <p:spPr bwMode="auto">
          <a:xfrm>
            <a:off x="5638800" y="3505200"/>
            <a:ext cx="2678113" cy="1006475"/>
          </a:xfrm>
          <a:prstGeom prst="rect">
            <a:avLst/>
          </a:prstGeom>
          <a:solidFill>
            <a:srgbClr val="99CCFF"/>
          </a:solidFill>
          <a:ln w="9525">
            <a:noFill/>
            <a:miter lim="800000"/>
            <a:headEnd/>
            <a:tailEnd/>
          </a:ln>
        </p:spPr>
        <p:txBody>
          <a:bodyPr anchor="ctr">
            <a:spAutoFit/>
          </a:bodyPr>
          <a:lstStyle/>
          <a:p>
            <a:pPr algn="l"/>
            <a:r>
              <a:rPr lang="zh-CN" altLang="en-US" sz="2000" b="1">
                <a:latin typeface="楷体_GB2312" pitchFamily="49" charset="-122"/>
                <a:ea typeface="楷体_GB2312" pitchFamily="49" charset="-122"/>
              </a:rPr>
              <a:t>优点</a:t>
            </a:r>
            <a:r>
              <a:rPr lang="en-US" altLang="zh-CN" sz="2000" b="1">
                <a:latin typeface="楷体_GB2312" pitchFamily="49" charset="-122"/>
                <a:ea typeface="楷体_GB2312" pitchFamily="49" charset="-122"/>
              </a:rPr>
              <a:t>: </a:t>
            </a:r>
            <a:r>
              <a:rPr lang="zh-CN" altLang="en-US" sz="2000" b="1">
                <a:latin typeface="楷体_GB2312" pitchFamily="49" charset="-122"/>
                <a:ea typeface="楷体_GB2312" pitchFamily="49" charset="-122"/>
              </a:rPr>
              <a:t>结构清晰、</a:t>
            </a:r>
          </a:p>
          <a:p>
            <a:pPr algn="l"/>
            <a:r>
              <a:rPr lang="zh-CN" altLang="en-US" sz="2000" b="1">
                <a:latin typeface="楷体_GB2312" pitchFamily="49" charset="-122"/>
                <a:ea typeface="楷体_GB2312" pitchFamily="49" charset="-122"/>
              </a:rPr>
              <a:t>      各遍功能单一</a:t>
            </a:r>
          </a:p>
          <a:p>
            <a:pPr algn="l"/>
            <a:r>
              <a:rPr lang="zh-CN" altLang="en-US" sz="2000" b="1">
                <a:latin typeface="楷体_GB2312" pitchFamily="49" charset="-122"/>
                <a:ea typeface="楷体_GB2312" pitchFamily="49" charset="-122"/>
              </a:rPr>
              <a:t>缺点：效率低</a:t>
            </a:r>
            <a:endParaRPr lang="zh-CN" altLang="en-US" sz="2000">
              <a:latin typeface="楷体_GB2312" pitchFamily="49" charset="-122"/>
              <a:ea typeface="楷体_GB2312" pitchFamily="49" charset="-122"/>
            </a:endParaRPr>
          </a:p>
        </p:txBody>
      </p:sp>
      <p:sp>
        <p:nvSpPr>
          <p:cNvPr id="15376" name="AutoShape 21"/>
          <p:cNvSpPr>
            <a:spLocks noChangeArrowheads="1"/>
          </p:cNvSpPr>
          <p:nvPr/>
        </p:nvSpPr>
        <p:spPr bwMode="auto">
          <a:xfrm>
            <a:off x="7162800" y="3124200"/>
            <a:ext cx="381000" cy="152400"/>
          </a:xfrm>
          <a:prstGeom prst="rightArrow">
            <a:avLst>
              <a:gd name="adj1" fmla="val 50000"/>
              <a:gd name="adj2" fmla="val 62500"/>
            </a:avLst>
          </a:prstGeom>
          <a:solidFill>
            <a:srgbClr val="00FFFF"/>
          </a:solidFill>
          <a:ln w="9525">
            <a:solidFill>
              <a:schemeClr val="tx1"/>
            </a:solidFill>
            <a:miter lim="800000"/>
            <a:headEnd/>
            <a:tailEnd/>
          </a:ln>
        </p:spPr>
        <p:txBody>
          <a:bodyPr wrap="none" anchor="ctr"/>
          <a:lstStyle/>
          <a:p>
            <a:endParaRPr lang="zh-CN" altLang="en-US"/>
          </a:p>
        </p:txBody>
      </p:sp>
      <p:grpSp>
        <p:nvGrpSpPr>
          <p:cNvPr id="2" name="Group 33"/>
          <p:cNvGrpSpPr>
            <a:grpSpLocks/>
          </p:cNvGrpSpPr>
          <p:nvPr/>
        </p:nvGrpSpPr>
        <p:grpSpPr bwMode="auto">
          <a:xfrm>
            <a:off x="914400" y="4800600"/>
            <a:ext cx="4846638" cy="1128713"/>
            <a:chOff x="576" y="3024"/>
            <a:chExt cx="3053" cy="711"/>
          </a:xfrm>
        </p:grpSpPr>
        <p:sp>
          <p:nvSpPr>
            <p:cNvPr id="15379" name="AutoShape 22"/>
            <p:cNvSpPr>
              <a:spLocks noChangeArrowheads="1"/>
            </p:cNvSpPr>
            <p:nvPr/>
          </p:nvSpPr>
          <p:spPr bwMode="auto">
            <a:xfrm>
              <a:off x="1450" y="3363"/>
              <a:ext cx="288" cy="96"/>
            </a:xfrm>
            <a:prstGeom prst="rightArrow">
              <a:avLst>
                <a:gd name="adj1" fmla="val 50000"/>
                <a:gd name="adj2" fmla="val 75000"/>
              </a:avLst>
            </a:prstGeom>
            <a:solidFill>
              <a:srgbClr val="00FFFF"/>
            </a:solidFill>
            <a:ln w="9525">
              <a:solidFill>
                <a:schemeClr val="tx1"/>
              </a:solidFill>
              <a:miter lim="800000"/>
              <a:headEnd/>
              <a:tailEnd/>
            </a:ln>
          </p:spPr>
          <p:txBody>
            <a:bodyPr wrap="none" anchor="ctr"/>
            <a:lstStyle/>
            <a:p>
              <a:endParaRPr lang="zh-CN" altLang="en-US"/>
            </a:p>
          </p:txBody>
        </p:sp>
        <p:sp>
          <p:nvSpPr>
            <p:cNvPr id="15380" name="Text Box 23"/>
            <p:cNvSpPr txBox="1">
              <a:spLocks noChangeArrowheads="1"/>
            </p:cNvSpPr>
            <p:nvPr/>
          </p:nvSpPr>
          <p:spPr bwMode="auto">
            <a:xfrm>
              <a:off x="576" y="3315"/>
              <a:ext cx="882" cy="237"/>
            </a:xfrm>
            <a:prstGeom prst="rect">
              <a:avLst/>
            </a:prstGeom>
            <a:solidFill>
              <a:srgbClr val="CCFFFF"/>
            </a:solidFill>
            <a:ln w="9525">
              <a:solidFill>
                <a:schemeClr val="tx1"/>
              </a:solidFill>
              <a:miter lim="800000"/>
              <a:headEnd/>
              <a:tailEnd/>
            </a:ln>
          </p:spPr>
          <p:txBody>
            <a:bodyPr wrap="none">
              <a:spAutoFit/>
            </a:bodyPr>
            <a:lstStyle/>
            <a:p>
              <a:pPr algn="l"/>
              <a:r>
                <a:rPr lang="en-US" altLang="zh-CN" sz="1800"/>
                <a:t>S.P.(</a:t>
              </a:r>
              <a:r>
                <a:rPr lang="zh-CN" altLang="en-US" sz="1800"/>
                <a:t>字符串</a:t>
              </a:r>
              <a:r>
                <a:rPr lang="en-US" altLang="zh-CN" sz="1800"/>
                <a:t>)</a:t>
              </a:r>
            </a:p>
          </p:txBody>
        </p:sp>
        <p:sp>
          <p:nvSpPr>
            <p:cNvPr id="9240" name="Text Box 24"/>
            <p:cNvSpPr txBox="1">
              <a:spLocks noChangeArrowheads="1"/>
            </p:cNvSpPr>
            <p:nvPr/>
          </p:nvSpPr>
          <p:spPr bwMode="auto">
            <a:xfrm>
              <a:off x="1738" y="3216"/>
              <a:ext cx="557" cy="410"/>
            </a:xfrm>
            <a:prstGeom prst="rect">
              <a:avLst/>
            </a:prstGeom>
            <a:solidFill>
              <a:srgbClr val="99CCFF"/>
            </a:solidFill>
            <a:ln w="9525">
              <a:solidFill>
                <a:schemeClr val="tx1"/>
              </a:solidFill>
              <a:miter lim="800000"/>
              <a:headEnd/>
              <a:tailEnd/>
            </a:ln>
            <a:effectLst>
              <a:outerShdw dist="107763" dir="18900000" algn="ctr" rotWithShape="0">
                <a:schemeClr val="bg2"/>
              </a:outerShdw>
            </a:effectLst>
          </p:spPr>
          <p:txBody>
            <a:bodyPr wrap="none">
              <a:spAutoFit/>
            </a:bodyPr>
            <a:lstStyle/>
            <a:p>
              <a:pPr algn="l">
                <a:defRPr/>
              </a:pPr>
              <a:r>
                <a:rPr lang="zh-CN" altLang="en-US" sz="1800" b="1"/>
                <a:t>词法分</a:t>
              </a:r>
            </a:p>
            <a:p>
              <a:pPr algn="l">
                <a:defRPr/>
              </a:pPr>
              <a:r>
                <a:rPr lang="zh-CN" altLang="en-US" sz="1800" b="1"/>
                <a:t>析程序</a:t>
              </a:r>
            </a:p>
          </p:txBody>
        </p:sp>
        <p:sp>
          <p:nvSpPr>
            <p:cNvPr id="9242" name="Text Box 26"/>
            <p:cNvSpPr txBox="1">
              <a:spLocks noChangeArrowheads="1"/>
            </p:cNvSpPr>
            <p:nvPr/>
          </p:nvSpPr>
          <p:spPr bwMode="auto">
            <a:xfrm>
              <a:off x="3072" y="3216"/>
              <a:ext cx="557" cy="410"/>
            </a:xfrm>
            <a:prstGeom prst="rect">
              <a:avLst/>
            </a:prstGeom>
            <a:solidFill>
              <a:srgbClr val="99CCFF"/>
            </a:solidFill>
            <a:ln w="9525">
              <a:solidFill>
                <a:schemeClr val="tx1"/>
              </a:solidFill>
              <a:miter lim="800000"/>
              <a:headEnd/>
              <a:tailEnd/>
            </a:ln>
            <a:effectLst>
              <a:outerShdw dist="107763" dir="18900000" algn="ctr" rotWithShape="0">
                <a:schemeClr val="bg2"/>
              </a:outerShdw>
            </a:effectLst>
          </p:spPr>
          <p:txBody>
            <a:bodyPr wrap="none">
              <a:spAutoFit/>
            </a:bodyPr>
            <a:lstStyle/>
            <a:p>
              <a:pPr algn="l">
                <a:defRPr/>
              </a:pPr>
              <a:r>
                <a:rPr lang="zh-CN" altLang="en-US" sz="1800" b="1"/>
                <a:t>语法分</a:t>
              </a:r>
            </a:p>
            <a:p>
              <a:pPr algn="l">
                <a:defRPr/>
              </a:pPr>
              <a:r>
                <a:rPr lang="zh-CN" altLang="en-US" sz="1800" b="1"/>
                <a:t>析程序</a:t>
              </a:r>
            </a:p>
          </p:txBody>
        </p:sp>
        <p:sp>
          <p:nvSpPr>
            <p:cNvPr id="15383" name="AutoShape 27"/>
            <p:cNvSpPr>
              <a:spLocks noChangeArrowheads="1"/>
            </p:cNvSpPr>
            <p:nvPr/>
          </p:nvSpPr>
          <p:spPr bwMode="auto">
            <a:xfrm>
              <a:off x="2400" y="3504"/>
              <a:ext cx="624" cy="51"/>
            </a:xfrm>
            <a:prstGeom prst="rightArrow">
              <a:avLst>
                <a:gd name="adj1" fmla="val 50000"/>
                <a:gd name="adj2" fmla="val 305882"/>
              </a:avLst>
            </a:prstGeom>
            <a:solidFill>
              <a:schemeClr val="accent1"/>
            </a:solidFill>
            <a:ln w="9525">
              <a:solidFill>
                <a:schemeClr val="tx1"/>
              </a:solidFill>
              <a:miter lim="800000"/>
              <a:headEnd/>
              <a:tailEnd/>
            </a:ln>
          </p:spPr>
          <p:txBody>
            <a:bodyPr wrap="none" anchor="ctr"/>
            <a:lstStyle/>
            <a:p>
              <a:endParaRPr lang="zh-CN" altLang="en-US"/>
            </a:p>
          </p:txBody>
        </p:sp>
        <p:sp>
          <p:nvSpPr>
            <p:cNvPr id="15384" name="AutoShape 29"/>
            <p:cNvSpPr>
              <a:spLocks noChangeArrowheads="1"/>
            </p:cNvSpPr>
            <p:nvPr/>
          </p:nvSpPr>
          <p:spPr bwMode="auto">
            <a:xfrm>
              <a:off x="2352" y="3264"/>
              <a:ext cx="624" cy="48"/>
            </a:xfrm>
            <a:prstGeom prst="leftArrow">
              <a:avLst>
                <a:gd name="adj1" fmla="val 50000"/>
                <a:gd name="adj2" fmla="val 325000"/>
              </a:avLst>
            </a:prstGeom>
            <a:solidFill>
              <a:schemeClr val="accent1"/>
            </a:solidFill>
            <a:ln w="9525">
              <a:solidFill>
                <a:schemeClr val="tx1"/>
              </a:solidFill>
              <a:miter lim="800000"/>
              <a:headEnd/>
              <a:tailEnd/>
            </a:ln>
          </p:spPr>
          <p:txBody>
            <a:bodyPr wrap="none" anchor="ctr"/>
            <a:lstStyle/>
            <a:p>
              <a:endParaRPr lang="zh-CN" altLang="en-US"/>
            </a:p>
          </p:txBody>
        </p:sp>
        <p:sp>
          <p:nvSpPr>
            <p:cNvPr id="15385" name="Text Box 30"/>
            <p:cNvSpPr txBox="1">
              <a:spLocks noChangeArrowheads="1"/>
            </p:cNvSpPr>
            <p:nvPr/>
          </p:nvSpPr>
          <p:spPr bwMode="auto">
            <a:xfrm>
              <a:off x="2448" y="3024"/>
              <a:ext cx="551" cy="231"/>
            </a:xfrm>
            <a:prstGeom prst="rect">
              <a:avLst/>
            </a:prstGeom>
            <a:noFill/>
            <a:ln w="9525">
              <a:noFill/>
              <a:miter lim="800000"/>
              <a:headEnd/>
              <a:tailEnd/>
            </a:ln>
          </p:spPr>
          <p:txBody>
            <a:bodyPr wrap="none">
              <a:spAutoFit/>
            </a:bodyPr>
            <a:lstStyle/>
            <a:p>
              <a:pPr algn="l"/>
              <a:r>
                <a:rPr lang="zh-CN" altLang="en-US" sz="1800" b="1">
                  <a:solidFill>
                    <a:srgbClr val="0000FF"/>
                  </a:solidFill>
                </a:rPr>
                <a:t>取单词</a:t>
              </a:r>
              <a:endParaRPr lang="zh-CN" altLang="en-US">
                <a:solidFill>
                  <a:srgbClr val="0000FF"/>
                </a:solidFill>
              </a:endParaRPr>
            </a:p>
          </p:txBody>
        </p:sp>
        <p:sp>
          <p:nvSpPr>
            <p:cNvPr id="15386" name="Text Box 31"/>
            <p:cNvSpPr txBox="1">
              <a:spLocks noChangeArrowheads="1"/>
            </p:cNvSpPr>
            <p:nvPr/>
          </p:nvSpPr>
          <p:spPr bwMode="auto">
            <a:xfrm>
              <a:off x="2544" y="3504"/>
              <a:ext cx="406" cy="231"/>
            </a:xfrm>
            <a:prstGeom prst="rect">
              <a:avLst/>
            </a:prstGeom>
            <a:noFill/>
            <a:ln w="9525">
              <a:noFill/>
              <a:miter lim="800000"/>
              <a:headEnd/>
              <a:tailEnd/>
            </a:ln>
          </p:spPr>
          <p:txBody>
            <a:bodyPr wrap="none">
              <a:spAutoFit/>
            </a:bodyPr>
            <a:lstStyle/>
            <a:p>
              <a:pPr algn="l"/>
              <a:r>
                <a:rPr lang="zh-CN" altLang="en-US" sz="1800" b="1">
                  <a:solidFill>
                    <a:srgbClr val="0000FF"/>
                  </a:solidFill>
                </a:rPr>
                <a:t>单词</a:t>
              </a:r>
              <a:endParaRPr lang="zh-CN" altLang="en-US">
                <a:solidFill>
                  <a:srgbClr val="0000FF"/>
                </a:solidFill>
              </a:endParaRPr>
            </a:p>
          </p:txBody>
        </p:sp>
      </p:grpSp>
      <p:sp>
        <p:nvSpPr>
          <p:cNvPr id="9250" name="Text Box 34"/>
          <p:cNvSpPr txBox="1">
            <a:spLocks noChangeArrowheads="1"/>
          </p:cNvSpPr>
          <p:nvPr/>
        </p:nvSpPr>
        <p:spPr bwMode="auto">
          <a:xfrm>
            <a:off x="5791200" y="5791200"/>
            <a:ext cx="2514600" cy="396875"/>
          </a:xfrm>
          <a:prstGeom prst="rect">
            <a:avLst/>
          </a:prstGeom>
          <a:solidFill>
            <a:srgbClr val="99CCFF"/>
          </a:solidFill>
          <a:ln w="9525">
            <a:noFill/>
            <a:miter lim="800000"/>
            <a:headEnd/>
            <a:tailEnd/>
          </a:ln>
        </p:spPr>
        <p:txBody>
          <a:bodyPr anchor="ctr">
            <a:spAutoFit/>
          </a:bodyPr>
          <a:lstStyle/>
          <a:p>
            <a:pPr algn="l"/>
            <a:r>
              <a:rPr lang="zh-CN" altLang="en-US" sz="2000" b="1">
                <a:latin typeface="楷体_GB2312" pitchFamily="49" charset="-122"/>
                <a:ea typeface="楷体_GB2312" pitchFamily="49" charset="-122"/>
              </a:rPr>
              <a:t>优点</a:t>
            </a:r>
            <a:r>
              <a:rPr lang="en-US" altLang="zh-CN" sz="2000" b="1">
                <a:latin typeface="楷体_GB2312" pitchFamily="49" charset="-122"/>
                <a:ea typeface="楷体_GB2312" pitchFamily="49" charset="-122"/>
              </a:rPr>
              <a:t>: </a:t>
            </a:r>
            <a:r>
              <a:rPr lang="zh-CN" altLang="en-US" sz="2000" b="1">
                <a:latin typeface="楷体_GB2312" pitchFamily="49" charset="-122"/>
                <a:ea typeface="楷体_GB2312" pitchFamily="49" charset="-122"/>
              </a:rPr>
              <a:t>效率高</a:t>
            </a:r>
            <a:endParaRPr lang="zh-CN" altLang="en-US" sz="2000">
              <a:latin typeface="楷体_GB2312" pitchFamily="49" charset="-122"/>
              <a:ea typeface="楷体_GB2312" pitchFamily="49" charset="-122"/>
            </a:endParaRPr>
          </a:p>
        </p:txBody>
      </p:sp>
    </p:spTree>
    <p:extLst>
      <p:ext uri="{BB962C8B-B14F-4D97-AF65-F5344CB8AC3E}">
        <p14:creationId xmlns:p14="http://schemas.microsoft.com/office/powerpoint/2010/main" val="111291330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35"/>
                                        </p:tgtEl>
                                        <p:attrNameLst>
                                          <p:attrName>style.visibility</p:attrName>
                                        </p:attrNameLst>
                                      </p:cBhvr>
                                      <p:to>
                                        <p:strVal val="visible"/>
                                      </p:to>
                                    </p:set>
                                    <p:anim calcmode="lin" valueType="num">
                                      <p:cBhvr additive="base">
                                        <p:cTn id="7" dur="500" fill="hold"/>
                                        <p:tgtEl>
                                          <p:spTgt spid="9235"/>
                                        </p:tgtEl>
                                        <p:attrNameLst>
                                          <p:attrName>ppt_x</p:attrName>
                                        </p:attrNameLst>
                                      </p:cBhvr>
                                      <p:tavLst>
                                        <p:tav tm="0">
                                          <p:val>
                                            <p:strVal val="1+#ppt_w/2"/>
                                          </p:val>
                                        </p:tav>
                                        <p:tav tm="100000">
                                          <p:val>
                                            <p:strVal val="#ppt_x"/>
                                          </p:val>
                                        </p:tav>
                                      </p:tavLst>
                                    </p:anim>
                                    <p:anim calcmode="lin" valueType="num">
                                      <p:cBhvr additive="base">
                                        <p:cTn id="8" dur="500" fill="hold"/>
                                        <p:tgtEl>
                                          <p:spTgt spid="923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23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22"/>
                                        </p:tgtEl>
                                        <p:attrNameLst>
                                          <p:attrName>style.visibility</p:attrName>
                                        </p:attrNameLst>
                                      </p:cBhvr>
                                      <p:to>
                                        <p:strVal val="visible"/>
                                      </p:to>
                                    </p:set>
                                    <p:anim calcmode="lin" valueType="num">
                                      <p:cBhvr additive="base">
                                        <p:cTn id="13" dur="500" fill="hold"/>
                                        <p:tgtEl>
                                          <p:spTgt spid="9222"/>
                                        </p:tgtEl>
                                        <p:attrNameLst>
                                          <p:attrName>ppt_x</p:attrName>
                                        </p:attrNameLst>
                                      </p:cBhvr>
                                      <p:tavLst>
                                        <p:tav tm="0">
                                          <p:val>
                                            <p:strVal val="0-#ppt_w/2"/>
                                          </p:val>
                                        </p:tav>
                                        <p:tav tm="100000">
                                          <p:val>
                                            <p:strVal val="#ppt_x"/>
                                          </p:val>
                                        </p:tav>
                                      </p:tavLst>
                                    </p:anim>
                                    <p:anim calcmode="lin" valueType="num">
                                      <p:cBhvr additive="base">
                                        <p:cTn id="14"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vertic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9250"/>
                                        </p:tgtEl>
                                        <p:attrNameLst>
                                          <p:attrName>style.visibility</p:attrName>
                                        </p:attrNameLst>
                                      </p:cBhvr>
                                      <p:to>
                                        <p:strVal val="visible"/>
                                      </p:to>
                                    </p:set>
                                    <p:anim calcmode="lin" valueType="num">
                                      <p:cBhvr additive="base">
                                        <p:cTn id="24" dur="500" fill="hold"/>
                                        <p:tgtEl>
                                          <p:spTgt spid="9250"/>
                                        </p:tgtEl>
                                        <p:attrNameLst>
                                          <p:attrName>ppt_x</p:attrName>
                                        </p:attrNameLst>
                                      </p:cBhvr>
                                      <p:tavLst>
                                        <p:tav tm="0">
                                          <p:val>
                                            <p:strVal val="1+#ppt_w/2"/>
                                          </p:val>
                                        </p:tav>
                                        <p:tav tm="100000">
                                          <p:val>
                                            <p:strVal val="#ppt_x"/>
                                          </p:val>
                                        </p:tav>
                                      </p:tavLst>
                                    </p:anim>
                                    <p:anim calcmode="lin" valueType="num">
                                      <p:cBhvr additive="base">
                                        <p:cTn id="25" dur="500" fill="hold"/>
                                        <p:tgtEl>
                                          <p:spTgt spid="92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nimBg="1" autoUpdateAnimBg="0"/>
      <p:bldP spid="9235" grpId="0" animBg="1" autoUpdateAnimBg="0"/>
      <p:bldP spid="9250"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 name="Rectangle 102"/>
          <p:cNvSpPr>
            <a:spLocks noChangeArrowheads="1"/>
          </p:cNvSpPr>
          <p:nvPr/>
        </p:nvSpPr>
        <p:spPr bwMode="auto">
          <a:xfrm>
            <a:off x="0" y="0"/>
            <a:ext cx="9144000" cy="0"/>
          </a:xfrm>
          <a:prstGeom prst="rect">
            <a:avLst/>
          </a:prstGeom>
          <a:noFill/>
          <a:ln w="9525" cap="flat" cmpd="sng">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p>
        </p:txBody>
      </p:sp>
      <p:grpSp>
        <p:nvGrpSpPr>
          <p:cNvPr id="30723" name="Group 1"/>
          <p:cNvGrpSpPr>
            <a:grpSpLocks/>
          </p:cNvGrpSpPr>
          <p:nvPr/>
        </p:nvGrpSpPr>
        <p:grpSpPr bwMode="auto">
          <a:xfrm>
            <a:off x="1476375" y="476250"/>
            <a:ext cx="5829300" cy="6042025"/>
            <a:chOff x="0" y="0"/>
            <a:chExt cx="9180" cy="9516"/>
          </a:xfrm>
        </p:grpSpPr>
        <p:sp>
          <p:nvSpPr>
            <p:cNvPr id="30725" name="AutoShape 101"/>
            <p:cNvSpPr>
              <a:spLocks noChangeAspect="1" noChangeArrowheads="1" noTextEdit="1"/>
            </p:cNvSpPr>
            <p:nvPr/>
          </p:nvSpPr>
          <p:spPr bwMode="auto">
            <a:xfrm>
              <a:off x="0" y="0"/>
              <a:ext cx="9180" cy="9516"/>
            </a:xfrm>
            <a:prstGeom prst="rect">
              <a:avLst/>
            </a:prstGeom>
            <a:noFill/>
            <a:ln w="9525">
              <a:noFill/>
              <a:miter lim="800000"/>
              <a:headEnd/>
              <a:tailEnd/>
            </a:ln>
          </p:spPr>
          <p:txBody>
            <a:bodyPr/>
            <a:lstStyle/>
            <a:p>
              <a:endParaRPr lang="zh-CN" altLang="en-US"/>
            </a:p>
          </p:txBody>
        </p:sp>
        <p:grpSp>
          <p:nvGrpSpPr>
            <p:cNvPr id="30726" name="Group 2"/>
            <p:cNvGrpSpPr>
              <a:grpSpLocks/>
            </p:cNvGrpSpPr>
            <p:nvPr/>
          </p:nvGrpSpPr>
          <p:grpSpPr bwMode="auto">
            <a:xfrm>
              <a:off x="164" y="70"/>
              <a:ext cx="8866" cy="9375"/>
              <a:chOff x="0" y="0"/>
              <a:chExt cx="8866" cy="9375"/>
            </a:xfrm>
          </p:grpSpPr>
          <p:sp>
            <p:nvSpPr>
              <p:cNvPr id="30727" name="Rectangle 100"/>
              <p:cNvSpPr>
                <a:spLocks noChangeArrowheads="1"/>
              </p:cNvSpPr>
              <p:nvPr/>
            </p:nvSpPr>
            <p:spPr bwMode="auto">
              <a:xfrm>
                <a:off x="406" y="327"/>
                <a:ext cx="900" cy="468"/>
              </a:xfrm>
              <a:prstGeom prst="rect">
                <a:avLst/>
              </a:prstGeom>
              <a:solidFill>
                <a:srgbClr val="FFFFFF"/>
              </a:solidFill>
              <a:ln w="9525">
                <a:solidFill>
                  <a:srgbClr val="000000"/>
                </a:solidFill>
                <a:miter lim="800000"/>
                <a:headEnd/>
                <a:tailEnd/>
              </a:ln>
            </p:spPr>
            <p:txBody>
              <a:bodyPr/>
              <a:lstStyle/>
              <a:p>
                <a:pPr eaLnBrk="0" hangingPunct="0"/>
                <a:r>
                  <a:rPr lang="zh-CN" sz="900"/>
                  <a:t>读字符</a:t>
                </a:r>
                <a:endParaRPr lang="zh-CN"/>
              </a:p>
            </p:txBody>
          </p:sp>
          <p:sp>
            <p:nvSpPr>
              <p:cNvPr id="30728" name="Line 99"/>
              <p:cNvSpPr>
                <a:spLocks noChangeShapeType="1"/>
              </p:cNvSpPr>
              <p:nvPr/>
            </p:nvSpPr>
            <p:spPr bwMode="auto">
              <a:xfrm>
                <a:off x="946" y="795"/>
                <a:ext cx="1" cy="312"/>
              </a:xfrm>
              <a:prstGeom prst="line">
                <a:avLst/>
              </a:prstGeom>
              <a:noFill/>
              <a:ln w="9525">
                <a:solidFill>
                  <a:srgbClr val="000000"/>
                </a:solidFill>
                <a:round/>
                <a:headEnd/>
                <a:tailEnd type="triangle" w="med" len="med"/>
              </a:ln>
            </p:spPr>
            <p:txBody>
              <a:bodyPr/>
              <a:lstStyle/>
              <a:p>
                <a:endParaRPr lang="zh-CN" altLang="en-US"/>
              </a:p>
            </p:txBody>
          </p:sp>
          <p:sp>
            <p:nvSpPr>
              <p:cNvPr id="30729" name="Line 98"/>
              <p:cNvSpPr>
                <a:spLocks noChangeShapeType="1"/>
              </p:cNvSpPr>
              <p:nvPr/>
            </p:nvSpPr>
            <p:spPr bwMode="auto">
              <a:xfrm>
                <a:off x="946" y="1731"/>
                <a:ext cx="1" cy="468"/>
              </a:xfrm>
              <a:prstGeom prst="line">
                <a:avLst/>
              </a:prstGeom>
              <a:noFill/>
              <a:ln w="9525">
                <a:solidFill>
                  <a:srgbClr val="000000"/>
                </a:solidFill>
                <a:round/>
                <a:headEnd/>
                <a:tailEnd type="triangle" w="med" len="med"/>
              </a:ln>
            </p:spPr>
            <p:txBody>
              <a:bodyPr/>
              <a:lstStyle/>
              <a:p>
                <a:endParaRPr lang="zh-CN" altLang="en-US"/>
              </a:p>
            </p:txBody>
          </p:sp>
          <p:sp>
            <p:nvSpPr>
              <p:cNvPr id="30730" name="Rectangle 97"/>
              <p:cNvSpPr>
                <a:spLocks noChangeArrowheads="1"/>
              </p:cNvSpPr>
              <p:nvPr/>
            </p:nvSpPr>
            <p:spPr bwMode="auto">
              <a:xfrm>
                <a:off x="226" y="2199"/>
                <a:ext cx="1260" cy="468"/>
              </a:xfrm>
              <a:prstGeom prst="rect">
                <a:avLst/>
              </a:prstGeom>
              <a:solidFill>
                <a:srgbClr val="FFFFFF"/>
              </a:solidFill>
              <a:ln w="9525">
                <a:solidFill>
                  <a:srgbClr val="000000"/>
                </a:solidFill>
                <a:miter lim="800000"/>
                <a:headEnd/>
                <a:tailEnd/>
              </a:ln>
            </p:spPr>
            <p:txBody>
              <a:bodyPr/>
              <a:lstStyle/>
              <a:p>
                <a:pPr eaLnBrk="0" hangingPunct="0"/>
                <a:r>
                  <a:rPr lang="en-US" altLang="zh-CN" sz="900" dirty="0"/>
                  <a:t>TOKEN:=’</a:t>
                </a:r>
                <a:r>
                  <a:rPr lang="en-US" altLang="zh-CN" sz="900" u="sng" dirty="0">
                    <a:solidFill>
                      <a:srgbClr val="008080"/>
                    </a:solidFill>
                  </a:rPr>
                  <a:t> </a:t>
                </a:r>
                <a:r>
                  <a:rPr lang="en-US" altLang="zh-CN" sz="900" dirty="0"/>
                  <a:t>’</a:t>
                </a:r>
                <a:endParaRPr lang="en-US" altLang="zh-CN" sz="800" dirty="0"/>
              </a:p>
            </p:txBody>
          </p:sp>
          <p:sp>
            <p:nvSpPr>
              <p:cNvPr id="30731" name="Rectangle 96"/>
              <p:cNvSpPr>
                <a:spLocks noChangeArrowheads="1"/>
              </p:cNvSpPr>
              <p:nvPr/>
            </p:nvSpPr>
            <p:spPr bwMode="auto">
              <a:xfrm>
                <a:off x="586" y="8283"/>
                <a:ext cx="720" cy="468"/>
              </a:xfrm>
              <a:prstGeom prst="rect">
                <a:avLst/>
              </a:prstGeom>
              <a:solidFill>
                <a:srgbClr val="FFFFFF"/>
              </a:solidFill>
              <a:ln w="9525">
                <a:solidFill>
                  <a:srgbClr val="000000"/>
                </a:solidFill>
                <a:miter lim="800000"/>
                <a:headEnd/>
                <a:tailEnd/>
              </a:ln>
            </p:spPr>
            <p:txBody>
              <a:bodyPr/>
              <a:lstStyle/>
              <a:p>
                <a:pPr eaLnBrk="0" hangingPunct="0"/>
                <a:r>
                  <a:rPr lang="zh-CN" sz="900"/>
                  <a:t>出错</a:t>
                </a:r>
                <a:endParaRPr lang="zh-CN"/>
              </a:p>
            </p:txBody>
          </p:sp>
          <p:sp>
            <p:nvSpPr>
              <p:cNvPr id="30732" name="Line 95"/>
              <p:cNvSpPr>
                <a:spLocks noChangeShapeType="1"/>
              </p:cNvSpPr>
              <p:nvPr/>
            </p:nvSpPr>
            <p:spPr bwMode="auto">
              <a:xfrm>
                <a:off x="946" y="2667"/>
                <a:ext cx="1" cy="312"/>
              </a:xfrm>
              <a:prstGeom prst="line">
                <a:avLst/>
              </a:prstGeom>
              <a:noFill/>
              <a:ln w="9525">
                <a:solidFill>
                  <a:srgbClr val="000000"/>
                </a:solidFill>
                <a:round/>
                <a:headEnd/>
                <a:tailEnd type="triangle" w="med" len="med"/>
              </a:ln>
            </p:spPr>
            <p:txBody>
              <a:bodyPr/>
              <a:lstStyle/>
              <a:p>
                <a:endParaRPr lang="zh-CN" altLang="en-US"/>
              </a:p>
            </p:txBody>
          </p:sp>
          <p:sp>
            <p:nvSpPr>
              <p:cNvPr id="30733" name="Line 94"/>
              <p:cNvSpPr>
                <a:spLocks noChangeShapeType="1"/>
              </p:cNvSpPr>
              <p:nvPr/>
            </p:nvSpPr>
            <p:spPr bwMode="auto">
              <a:xfrm>
                <a:off x="946" y="3603"/>
                <a:ext cx="1" cy="312"/>
              </a:xfrm>
              <a:prstGeom prst="line">
                <a:avLst/>
              </a:prstGeom>
              <a:noFill/>
              <a:ln w="9525">
                <a:solidFill>
                  <a:srgbClr val="000000"/>
                </a:solidFill>
                <a:round/>
                <a:headEnd/>
                <a:tailEnd type="triangle" w="med" len="med"/>
              </a:ln>
            </p:spPr>
            <p:txBody>
              <a:bodyPr/>
              <a:lstStyle/>
              <a:p>
                <a:endParaRPr lang="zh-CN" altLang="en-US"/>
              </a:p>
            </p:txBody>
          </p:sp>
          <p:sp>
            <p:nvSpPr>
              <p:cNvPr id="30734" name="Line 93"/>
              <p:cNvSpPr>
                <a:spLocks noChangeShapeType="1"/>
              </p:cNvSpPr>
              <p:nvPr/>
            </p:nvSpPr>
            <p:spPr bwMode="auto">
              <a:xfrm>
                <a:off x="946" y="4695"/>
                <a:ext cx="1" cy="156"/>
              </a:xfrm>
              <a:prstGeom prst="line">
                <a:avLst/>
              </a:prstGeom>
              <a:noFill/>
              <a:ln w="9525">
                <a:solidFill>
                  <a:srgbClr val="000000"/>
                </a:solidFill>
                <a:round/>
                <a:headEnd/>
                <a:tailEnd type="triangle" w="med" len="med"/>
              </a:ln>
            </p:spPr>
            <p:txBody>
              <a:bodyPr/>
              <a:lstStyle/>
              <a:p>
                <a:endParaRPr lang="zh-CN" altLang="en-US"/>
              </a:p>
            </p:txBody>
          </p:sp>
          <p:sp>
            <p:nvSpPr>
              <p:cNvPr id="30735" name="Line 92"/>
              <p:cNvSpPr>
                <a:spLocks noChangeShapeType="1"/>
              </p:cNvSpPr>
              <p:nvPr/>
            </p:nvSpPr>
            <p:spPr bwMode="auto">
              <a:xfrm>
                <a:off x="946" y="5631"/>
                <a:ext cx="1" cy="468"/>
              </a:xfrm>
              <a:prstGeom prst="line">
                <a:avLst/>
              </a:prstGeom>
              <a:noFill/>
              <a:ln w="9525">
                <a:solidFill>
                  <a:srgbClr val="000000"/>
                </a:solidFill>
                <a:round/>
                <a:headEnd/>
                <a:tailEnd type="triangle" w="med" len="med"/>
              </a:ln>
            </p:spPr>
            <p:txBody>
              <a:bodyPr/>
              <a:lstStyle/>
              <a:p>
                <a:endParaRPr lang="zh-CN" altLang="en-US"/>
              </a:p>
            </p:txBody>
          </p:sp>
          <p:sp>
            <p:nvSpPr>
              <p:cNvPr id="30736" name="Line 91"/>
              <p:cNvSpPr>
                <a:spLocks noChangeShapeType="1"/>
              </p:cNvSpPr>
              <p:nvPr/>
            </p:nvSpPr>
            <p:spPr bwMode="auto">
              <a:xfrm>
                <a:off x="946" y="6723"/>
                <a:ext cx="1" cy="468"/>
              </a:xfrm>
              <a:prstGeom prst="line">
                <a:avLst/>
              </a:prstGeom>
              <a:noFill/>
              <a:ln w="9525">
                <a:solidFill>
                  <a:srgbClr val="000000"/>
                </a:solidFill>
                <a:round/>
                <a:headEnd/>
                <a:tailEnd type="triangle" w="med" len="med"/>
              </a:ln>
            </p:spPr>
            <p:txBody>
              <a:bodyPr/>
              <a:lstStyle/>
              <a:p>
                <a:endParaRPr lang="zh-CN" altLang="en-US"/>
              </a:p>
            </p:txBody>
          </p:sp>
          <p:sp>
            <p:nvSpPr>
              <p:cNvPr id="30737" name="Line 90"/>
              <p:cNvSpPr>
                <a:spLocks noChangeShapeType="1"/>
              </p:cNvSpPr>
              <p:nvPr/>
            </p:nvSpPr>
            <p:spPr bwMode="auto">
              <a:xfrm>
                <a:off x="946" y="7815"/>
                <a:ext cx="1" cy="468"/>
              </a:xfrm>
              <a:prstGeom prst="line">
                <a:avLst/>
              </a:prstGeom>
              <a:noFill/>
              <a:ln w="9525">
                <a:solidFill>
                  <a:srgbClr val="000000"/>
                </a:solidFill>
                <a:round/>
                <a:headEnd/>
                <a:tailEnd type="triangle" w="med" len="med"/>
              </a:ln>
            </p:spPr>
            <p:txBody>
              <a:bodyPr/>
              <a:lstStyle/>
              <a:p>
                <a:endParaRPr lang="zh-CN" altLang="en-US"/>
              </a:p>
            </p:txBody>
          </p:sp>
          <p:sp>
            <p:nvSpPr>
              <p:cNvPr id="30738" name="Rectangle 89"/>
              <p:cNvSpPr>
                <a:spLocks noChangeArrowheads="1"/>
              </p:cNvSpPr>
              <p:nvPr/>
            </p:nvSpPr>
            <p:spPr bwMode="auto">
              <a:xfrm>
                <a:off x="2026" y="3135"/>
                <a:ext cx="1260" cy="468"/>
              </a:xfrm>
              <a:prstGeom prst="rect">
                <a:avLst/>
              </a:prstGeom>
              <a:solidFill>
                <a:srgbClr val="FFFFFF"/>
              </a:solidFill>
              <a:ln w="9525">
                <a:solidFill>
                  <a:srgbClr val="000000"/>
                </a:solidFill>
                <a:miter lim="800000"/>
                <a:headEnd/>
                <a:tailEnd/>
              </a:ln>
            </p:spPr>
            <p:txBody>
              <a:bodyPr/>
              <a:lstStyle/>
              <a:p>
                <a:pPr eaLnBrk="0" hangingPunct="0"/>
                <a:r>
                  <a:rPr lang="zh-CN" sz="900" dirty="0"/>
                  <a:t>组合标识符</a:t>
                </a:r>
                <a:endParaRPr lang="zh-CN" sz="800" dirty="0"/>
              </a:p>
            </p:txBody>
          </p:sp>
          <p:cxnSp>
            <p:nvCxnSpPr>
              <p:cNvPr id="30739" name="AutoShape 88"/>
              <p:cNvCxnSpPr>
                <a:cxnSpLocks noChangeShapeType="1"/>
              </p:cNvCxnSpPr>
              <p:nvPr/>
            </p:nvCxnSpPr>
            <p:spPr bwMode="auto">
              <a:xfrm>
                <a:off x="1486" y="3368"/>
                <a:ext cx="540" cy="1"/>
              </a:xfrm>
              <a:prstGeom prst="straightConnector1">
                <a:avLst/>
              </a:prstGeom>
              <a:noFill/>
              <a:ln w="9525">
                <a:solidFill>
                  <a:srgbClr val="000000"/>
                </a:solidFill>
                <a:round/>
                <a:headEnd/>
                <a:tailEnd type="triangle" w="med" len="med"/>
              </a:ln>
            </p:spPr>
          </p:cxnSp>
          <p:sp>
            <p:nvSpPr>
              <p:cNvPr id="30740" name="Rectangle 87"/>
              <p:cNvSpPr>
                <a:spLocks noChangeArrowheads="1"/>
              </p:cNvSpPr>
              <p:nvPr/>
            </p:nvSpPr>
            <p:spPr bwMode="auto">
              <a:xfrm>
                <a:off x="3646" y="3135"/>
                <a:ext cx="360" cy="468"/>
              </a:xfrm>
              <a:prstGeom prst="rect">
                <a:avLst/>
              </a:prstGeom>
              <a:solidFill>
                <a:srgbClr val="FFFFFF"/>
              </a:solidFill>
              <a:ln w="9525">
                <a:solidFill>
                  <a:srgbClr val="000000"/>
                </a:solidFill>
                <a:miter lim="800000"/>
                <a:headEnd/>
                <a:tailEnd/>
              </a:ln>
            </p:spPr>
            <p:txBody>
              <a:bodyPr/>
              <a:lstStyle/>
              <a:p>
                <a:pPr eaLnBrk="0" hangingPunct="0"/>
                <a:r>
                  <a:rPr lang="en-US" altLang="zh-CN" sz="900"/>
                  <a:t>R</a:t>
                </a:r>
                <a:endParaRPr lang="en-US" altLang="zh-CN"/>
              </a:p>
            </p:txBody>
          </p:sp>
          <p:sp>
            <p:nvSpPr>
              <p:cNvPr id="30741" name="Rectangle 86"/>
              <p:cNvSpPr>
                <a:spLocks noChangeArrowheads="1"/>
              </p:cNvSpPr>
              <p:nvPr/>
            </p:nvSpPr>
            <p:spPr bwMode="auto">
              <a:xfrm>
                <a:off x="4366" y="3135"/>
                <a:ext cx="1260" cy="468"/>
              </a:xfrm>
              <a:prstGeom prst="rect">
                <a:avLst/>
              </a:prstGeom>
              <a:solidFill>
                <a:srgbClr val="FFFFFF"/>
              </a:solidFill>
              <a:ln w="9525">
                <a:solidFill>
                  <a:srgbClr val="000000"/>
                </a:solidFill>
                <a:miter lim="800000"/>
                <a:headEnd/>
                <a:tailEnd/>
              </a:ln>
            </p:spPr>
            <p:txBody>
              <a:bodyPr/>
              <a:lstStyle/>
              <a:p>
                <a:pPr eaLnBrk="0" hangingPunct="0"/>
                <a:r>
                  <a:rPr lang="zh-CN" sz="900"/>
                  <a:t>查保留字表</a:t>
                </a:r>
                <a:endParaRPr lang="zh-CN"/>
              </a:p>
            </p:txBody>
          </p:sp>
          <p:sp>
            <p:nvSpPr>
              <p:cNvPr id="30742" name="Rectangle 85"/>
              <p:cNvSpPr>
                <a:spLocks noChangeArrowheads="1"/>
              </p:cNvSpPr>
              <p:nvPr/>
            </p:nvSpPr>
            <p:spPr bwMode="auto">
              <a:xfrm>
                <a:off x="7606" y="2979"/>
                <a:ext cx="900" cy="780"/>
              </a:xfrm>
              <a:prstGeom prst="rect">
                <a:avLst/>
              </a:prstGeom>
              <a:solidFill>
                <a:srgbClr val="FFFFFF"/>
              </a:solidFill>
              <a:ln w="9525">
                <a:solidFill>
                  <a:srgbClr val="000000"/>
                </a:solidFill>
                <a:miter lim="800000"/>
                <a:headEnd/>
                <a:tailEnd/>
              </a:ln>
            </p:spPr>
            <p:txBody>
              <a:bodyPr/>
              <a:lstStyle/>
              <a:p>
                <a:pPr eaLnBrk="0" hangingPunct="0"/>
                <a:r>
                  <a:rPr lang="zh-CN" sz="900"/>
                  <a:t>输出</a:t>
                </a:r>
                <a:endParaRPr lang="zh-CN" sz="800"/>
              </a:p>
              <a:p>
                <a:pPr algn="l" eaLnBrk="0" hangingPunct="0"/>
                <a:r>
                  <a:rPr lang="zh-CN" sz="900"/>
                  <a:t>标识符</a:t>
                </a:r>
                <a:endParaRPr lang="zh-CN" sz="800"/>
              </a:p>
              <a:p>
                <a:pPr algn="l" eaLnBrk="0" hangingPunct="0"/>
                <a:r>
                  <a:rPr lang="en-US" altLang="zh-CN" sz="900"/>
                  <a:t>:</a:t>
                </a:r>
                <a:endParaRPr lang="en-US" altLang="zh-CN"/>
              </a:p>
            </p:txBody>
          </p:sp>
          <p:sp>
            <p:nvSpPr>
              <p:cNvPr id="30743" name="Rectangle 84"/>
              <p:cNvSpPr>
                <a:spLocks noChangeArrowheads="1"/>
              </p:cNvSpPr>
              <p:nvPr/>
            </p:nvSpPr>
            <p:spPr bwMode="auto">
              <a:xfrm>
                <a:off x="2026" y="4071"/>
                <a:ext cx="720" cy="468"/>
              </a:xfrm>
              <a:prstGeom prst="rect">
                <a:avLst/>
              </a:prstGeom>
              <a:solidFill>
                <a:srgbClr val="FFFFFF"/>
              </a:solidFill>
              <a:ln w="9525">
                <a:solidFill>
                  <a:srgbClr val="000000"/>
                </a:solidFill>
                <a:miter lim="800000"/>
                <a:headEnd/>
                <a:tailEnd/>
              </a:ln>
            </p:spPr>
            <p:txBody>
              <a:bodyPr/>
              <a:lstStyle/>
              <a:p>
                <a:pPr eaLnBrk="0" hangingPunct="0"/>
                <a:r>
                  <a:rPr lang="zh-CN" sz="900" dirty="0"/>
                  <a:t>组数</a:t>
                </a:r>
                <a:endParaRPr lang="zh-CN" sz="800" dirty="0"/>
              </a:p>
            </p:txBody>
          </p:sp>
          <p:sp>
            <p:nvSpPr>
              <p:cNvPr id="30744" name="Rectangle 83"/>
              <p:cNvSpPr>
                <a:spLocks noChangeArrowheads="1"/>
              </p:cNvSpPr>
              <p:nvPr/>
            </p:nvSpPr>
            <p:spPr bwMode="auto">
              <a:xfrm>
                <a:off x="3106" y="4071"/>
                <a:ext cx="360" cy="468"/>
              </a:xfrm>
              <a:prstGeom prst="rect">
                <a:avLst/>
              </a:prstGeom>
              <a:solidFill>
                <a:srgbClr val="FFFFFF"/>
              </a:solidFill>
              <a:ln w="9525">
                <a:solidFill>
                  <a:srgbClr val="000000"/>
                </a:solidFill>
                <a:miter lim="800000"/>
                <a:headEnd/>
                <a:tailEnd/>
              </a:ln>
            </p:spPr>
            <p:txBody>
              <a:bodyPr/>
              <a:lstStyle/>
              <a:p>
                <a:pPr eaLnBrk="0" hangingPunct="0"/>
                <a:r>
                  <a:rPr lang="en-US" altLang="zh-CN" sz="900"/>
                  <a:t>R</a:t>
                </a:r>
                <a:endParaRPr lang="en-US" altLang="zh-CN"/>
              </a:p>
            </p:txBody>
          </p:sp>
          <p:sp>
            <p:nvSpPr>
              <p:cNvPr id="30745" name="Rectangle 82"/>
              <p:cNvSpPr>
                <a:spLocks noChangeArrowheads="1"/>
              </p:cNvSpPr>
              <p:nvPr/>
            </p:nvSpPr>
            <p:spPr bwMode="auto">
              <a:xfrm>
                <a:off x="3826" y="4071"/>
                <a:ext cx="1080" cy="468"/>
              </a:xfrm>
              <a:prstGeom prst="rect">
                <a:avLst/>
              </a:prstGeom>
              <a:solidFill>
                <a:srgbClr val="FFFFFF"/>
              </a:solidFill>
              <a:ln w="9525">
                <a:solidFill>
                  <a:srgbClr val="000000"/>
                </a:solidFill>
                <a:miter lim="800000"/>
                <a:headEnd/>
                <a:tailEnd/>
              </a:ln>
            </p:spPr>
            <p:txBody>
              <a:bodyPr/>
              <a:lstStyle/>
              <a:p>
                <a:pPr eaLnBrk="0" hangingPunct="0"/>
                <a:r>
                  <a:rPr lang="zh-CN" sz="900"/>
                  <a:t>输出常数</a:t>
                </a:r>
                <a:endParaRPr lang="zh-CN"/>
              </a:p>
            </p:txBody>
          </p:sp>
          <p:sp>
            <p:nvSpPr>
              <p:cNvPr id="30746" name="Rectangle 81"/>
              <p:cNvSpPr>
                <a:spLocks noChangeArrowheads="1"/>
              </p:cNvSpPr>
              <p:nvPr/>
            </p:nvSpPr>
            <p:spPr bwMode="auto">
              <a:xfrm>
                <a:off x="2206" y="5007"/>
                <a:ext cx="1440" cy="468"/>
              </a:xfrm>
              <a:prstGeom prst="rect">
                <a:avLst/>
              </a:prstGeom>
              <a:solidFill>
                <a:srgbClr val="FFFFFF"/>
              </a:solidFill>
              <a:ln w="9525">
                <a:solidFill>
                  <a:srgbClr val="000000"/>
                </a:solidFill>
                <a:miter lim="800000"/>
                <a:headEnd/>
                <a:tailEnd/>
              </a:ln>
            </p:spPr>
            <p:txBody>
              <a:bodyPr/>
              <a:lstStyle/>
              <a:p>
                <a:pPr eaLnBrk="0" hangingPunct="0"/>
                <a:r>
                  <a:rPr lang="zh-CN" sz="900" dirty="0"/>
                  <a:t>输出单分界符</a:t>
                </a:r>
                <a:endParaRPr lang="zh-CN" sz="800" dirty="0"/>
              </a:p>
            </p:txBody>
          </p:sp>
          <p:sp>
            <p:nvSpPr>
              <p:cNvPr id="30747" name="Rectangle 80"/>
              <p:cNvSpPr>
                <a:spLocks noChangeArrowheads="1"/>
              </p:cNvSpPr>
              <p:nvPr/>
            </p:nvSpPr>
            <p:spPr bwMode="auto">
              <a:xfrm>
                <a:off x="1846" y="6255"/>
                <a:ext cx="900" cy="468"/>
              </a:xfrm>
              <a:prstGeom prst="rect">
                <a:avLst/>
              </a:prstGeom>
              <a:solidFill>
                <a:srgbClr val="FFFFFF"/>
              </a:solidFill>
              <a:ln w="9525">
                <a:solidFill>
                  <a:srgbClr val="000000"/>
                </a:solidFill>
                <a:miter lim="800000"/>
                <a:headEnd/>
                <a:tailEnd/>
              </a:ln>
            </p:spPr>
            <p:txBody>
              <a:bodyPr/>
              <a:lstStyle/>
              <a:p>
                <a:pPr eaLnBrk="0" hangingPunct="0"/>
                <a:r>
                  <a:rPr lang="zh-CN" sz="900" dirty="0"/>
                  <a:t>读字符</a:t>
                </a:r>
                <a:endParaRPr lang="zh-CN" sz="800" dirty="0"/>
              </a:p>
            </p:txBody>
          </p:sp>
          <p:sp>
            <p:nvSpPr>
              <p:cNvPr id="30748" name="Rectangle 79"/>
              <p:cNvSpPr>
                <a:spLocks noChangeArrowheads="1"/>
              </p:cNvSpPr>
              <p:nvPr/>
            </p:nvSpPr>
            <p:spPr bwMode="auto">
              <a:xfrm>
                <a:off x="4546" y="6255"/>
                <a:ext cx="1080" cy="468"/>
              </a:xfrm>
              <a:prstGeom prst="rect">
                <a:avLst/>
              </a:prstGeom>
              <a:solidFill>
                <a:srgbClr val="FFFFFF"/>
              </a:solidFill>
              <a:ln w="9525">
                <a:solidFill>
                  <a:srgbClr val="000000"/>
                </a:solidFill>
                <a:miter lim="800000"/>
                <a:headEnd/>
                <a:tailEnd/>
              </a:ln>
            </p:spPr>
            <p:txBody>
              <a:bodyPr/>
              <a:lstStyle/>
              <a:p>
                <a:pPr eaLnBrk="0" hangingPunct="0"/>
                <a:r>
                  <a:rPr lang="zh-CN" sz="900"/>
                  <a:t>输出</a:t>
                </a:r>
                <a:r>
                  <a:rPr lang="zh-CN" altLang="en-US" sz="900"/>
                  <a:t>’</a:t>
                </a:r>
                <a:r>
                  <a:rPr lang="en-US" altLang="zh-CN" sz="900"/>
                  <a:t>:=’</a:t>
                </a:r>
                <a:endParaRPr lang="en-US" altLang="zh-CN" sz="800"/>
              </a:p>
              <a:p>
                <a:pPr algn="l" eaLnBrk="0" hangingPunct="0"/>
                <a:r>
                  <a:rPr lang="en-US" altLang="zh-CN" sz="900"/>
                  <a:t>:</a:t>
                </a:r>
                <a:endParaRPr lang="en-US" altLang="zh-CN"/>
              </a:p>
            </p:txBody>
          </p:sp>
          <p:sp>
            <p:nvSpPr>
              <p:cNvPr id="30749" name="Rectangle 78"/>
              <p:cNvSpPr>
                <a:spLocks noChangeArrowheads="1"/>
              </p:cNvSpPr>
              <p:nvPr/>
            </p:nvSpPr>
            <p:spPr bwMode="auto">
              <a:xfrm>
                <a:off x="3826" y="5631"/>
                <a:ext cx="360" cy="468"/>
              </a:xfrm>
              <a:prstGeom prst="rect">
                <a:avLst/>
              </a:prstGeom>
              <a:solidFill>
                <a:srgbClr val="FFFFFF"/>
              </a:solidFill>
              <a:ln w="9525">
                <a:solidFill>
                  <a:srgbClr val="000000"/>
                </a:solidFill>
                <a:miter lim="800000"/>
                <a:headEnd/>
                <a:tailEnd/>
              </a:ln>
            </p:spPr>
            <p:txBody>
              <a:bodyPr/>
              <a:lstStyle/>
              <a:p>
                <a:pPr eaLnBrk="0" hangingPunct="0"/>
                <a:r>
                  <a:rPr lang="en-US" altLang="zh-CN" sz="900"/>
                  <a:t>R</a:t>
                </a:r>
                <a:endParaRPr lang="en-US" altLang="zh-CN"/>
              </a:p>
            </p:txBody>
          </p:sp>
          <p:sp>
            <p:nvSpPr>
              <p:cNvPr id="30750" name="Rectangle 77"/>
              <p:cNvSpPr>
                <a:spLocks noChangeArrowheads="1"/>
              </p:cNvSpPr>
              <p:nvPr/>
            </p:nvSpPr>
            <p:spPr bwMode="auto">
              <a:xfrm>
                <a:off x="4546" y="5631"/>
                <a:ext cx="1080" cy="468"/>
              </a:xfrm>
              <a:prstGeom prst="rect">
                <a:avLst/>
              </a:prstGeom>
              <a:solidFill>
                <a:srgbClr val="FFFFFF"/>
              </a:solidFill>
              <a:ln w="9525">
                <a:solidFill>
                  <a:srgbClr val="000000"/>
                </a:solidFill>
                <a:miter lim="800000"/>
                <a:headEnd/>
                <a:tailEnd/>
              </a:ln>
            </p:spPr>
            <p:txBody>
              <a:bodyPr/>
              <a:lstStyle/>
              <a:p>
                <a:pPr eaLnBrk="0" hangingPunct="0"/>
                <a:r>
                  <a:rPr lang="zh-CN" sz="900"/>
                  <a:t>输出</a:t>
                </a:r>
                <a:r>
                  <a:rPr lang="zh-CN" altLang="en-US" sz="900"/>
                  <a:t>’</a:t>
                </a:r>
                <a:r>
                  <a:rPr lang="en-US" altLang="zh-CN" sz="900"/>
                  <a:t>:’</a:t>
                </a:r>
                <a:endParaRPr lang="en-US" altLang="zh-CN"/>
              </a:p>
            </p:txBody>
          </p:sp>
          <p:cxnSp>
            <p:nvCxnSpPr>
              <p:cNvPr id="30751" name="AutoShape 76"/>
              <p:cNvCxnSpPr>
                <a:cxnSpLocks noChangeShapeType="1"/>
              </p:cNvCxnSpPr>
              <p:nvPr/>
            </p:nvCxnSpPr>
            <p:spPr bwMode="auto">
              <a:xfrm rot="-5400000">
                <a:off x="3541" y="5970"/>
                <a:ext cx="390" cy="180"/>
              </a:xfrm>
              <a:prstGeom prst="bentConnector2">
                <a:avLst/>
              </a:prstGeom>
              <a:noFill/>
              <a:ln w="9525">
                <a:solidFill>
                  <a:srgbClr val="000000"/>
                </a:solidFill>
                <a:miter lim="800000"/>
                <a:headEnd/>
                <a:tailEnd type="triangle" w="med" len="med"/>
              </a:ln>
            </p:spPr>
          </p:cxnSp>
          <p:cxnSp>
            <p:nvCxnSpPr>
              <p:cNvPr id="30752" name="AutoShape 75"/>
              <p:cNvCxnSpPr>
                <a:cxnSpLocks noChangeShapeType="1"/>
              </p:cNvCxnSpPr>
              <p:nvPr/>
            </p:nvCxnSpPr>
            <p:spPr bwMode="auto">
              <a:xfrm>
                <a:off x="4186" y="5865"/>
                <a:ext cx="360" cy="1"/>
              </a:xfrm>
              <a:prstGeom prst="straightConnector1">
                <a:avLst/>
              </a:prstGeom>
              <a:noFill/>
              <a:ln w="9525">
                <a:solidFill>
                  <a:srgbClr val="000000"/>
                </a:solidFill>
                <a:round/>
                <a:headEnd/>
                <a:tailEnd type="triangle" w="med" len="med"/>
              </a:ln>
            </p:spPr>
          </p:cxnSp>
          <p:cxnSp>
            <p:nvCxnSpPr>
              <p:cNvPr id="30753" name="AutoShape 74"/>
              <p:cNvCxnSpPr>
                <a:cxnSpLocks noChangeShapeType="1"/>
              </p:cNvCxnSpPr>
              <p:nvPr/>
            </p:nvCxnSpPr>
            <p:spPr bwMode="auto">
              <a:xfrm>
                <a:off x="4186" y="6488"/>
                <a:ext cx="360" cy="1"/>
              </a:xfrm>
              <a:prstGeom prst="straightConnector1">
                <a:avLst/>
              </a:prstGeom>
              <a:noFill/>
              <a:ln w="9525">
                <a:solidFill>
                  <a:srgbClr val="000000"/>
                </a:solidFill>
                <a:round/>
                <a:headEnd/>
                <a:tailEnd type="triangle" w="med" len="med"/>
              </a:ln>
            </p:spPr>
          </p:cxnSp>
          <p:sp>
            <p:nvSpPr>
              <p:cNvPr id="30754" name="Rectangle 73"/>
              <p:cNvSpPr>
                <a:spLocks noChangeArrowheads="1"/>
              </p:cNvSpPr>
              <p:nvPr/>
            </p:nvSpPr>
            <p:spPr bwMode="auto">
              <a:xfrm>
                <a:off x="1846" y="7347"/>
                <a:ext cx="900" cy="468"/>
              </a:xfrm>
              <a:prstGeom prst="rect">
                <a:avLst/>
              </a:prstGeom>
              <a:solidFill>
                <a:srgbClr val="FFFFFF"/>
              </a:solidFill>
              <a:ln w="9525">
                <a:solidFill>
                  <a:srgbClr val="000000"/>
                </a:solidFill>
                <a:miter lim="800000"/>
                <a:headEnd/>
                <a:tailEnd/>
              </a:ln>
            </p:spPr>
            <p:txBody>
              <a:bodyPr/>
              <a:lstStyle/>
              <a:p>
                <a:pPr eaLnBrk="0" hangingPunct="0"/>
                <a:r>
                  <a:rPr lang="zh-CN" sz="900" dirty="0"/>
                  <a:t>读字符</a:t>
                </a:r>
                <a:endParaRPr lang="zh-CN" sz="800" dirty="0"/>
              </a:p>
            </p:txBody>
          </p:sp>
          <p:sp>
            <p:nvSpPr>
              <p:cNvPr id="30755" name="Rectangle 72"/>
              <p:cNvSpPr>
                <a:spLocks noChangeArrowheads="1"/>
              </p:cNvSpPr>
              <p:nvPr/>
            </p:nvSpPr>
            <p:spPr bwMode="auto">
              <a:xfrm>
                <a:off x="4546" y="7347"/>
                <a:ext cx="1080" cy="468"/>
              </a:xfrm>
              <a:prstGeom prst="rect">
                <a:avLst/>
              </a:prstGeom>
              <a:solidFill>
                <a:srgbClr val="FFFFFF"/>
              </a:solidFill>
              <a:ln w="9525">
                <a:solidFill>
                  <a:srgbClr val="000000"/>
                </a:solidFill>
                <a:miter lim="800000"/>
                <a:headEnd/>
                <a:tailEnd/>
              </a:ln>
            </p:spPr>
            <p:txBody>
              <a:bodyPr/>
              <a:lstStyle/>
              <a:p>
                <a:pPr eaLnBrk="0" hangingPunct="0"/>
                <a:r>
                  <a:rPr lang="zh-CN" sz="900"/>
                  <a:t>读去注释</a:t>
                </a:r>
                <a:endParaRPr lang="zh-CN" sz="800"/>
              </a:p>
              <a:p>
                <a:pPr algn="l" eaLnBrk="0" hangingPunct="0"/>
                <a:r>
                  <a:rPr lang="en-US" altLang="zh-CN" sz="900"/>
                  <a:t>:</a:t>
                </a:r>
                <a:endParaRPr lang="en-US" altLang="zh-CN"/>
              </a:p>
            </p:txBody>
          </p:sp>
          <p:cxnSp>
            <p:nvCxnSpPr>
              <p:cNvPr id="30756" name="AutoShape 71"/>
              <p:cNvCxnSpPr>
                <a:cxnSpLocks noChangeShapeType="1"/>
              </p:cNvCxnSpPr>
              <p:nvPr/>
            </p:nvCxnSpPr>
            <p:spPr bwMode="auto">
              <a:xfrm>
                <a:off x="4186" y="7581"/>
                <a:ext cx="360" cy="1"/>
              </a:xfrm>
              <a:prstGeom prst="straightConnector1">
                <a:avLst/>
              </a:prstGeom>
              <a:noFill/>
              <a:ln w="9525">
                <a:solidFill>
                  <a:srgbClr val="000000"/>
                </a:solidFill>
                <a:round/>
                <a:headEnd/>
                <a:tailEnd type="triangle" w="med" len="med"/>
              </a:ln>
            </p:spPr>
          </p:cxnSp>
          <p:cxnSp>
            <p:nvCxnSpPr>
              <p:cNvPr id="30757" name="AutoShape 70"/>
              <p:cNvCxnSpPr>
                <a:cxnSpLocks noChangeShapeType="1"/>
              </p:cNvCxnSpPr>
              <p:nvPr/>
            </p:nvCxnSpPr>
            <p:spPr bwMode="auto">
              <a:xfrm>
                <a:off x="3286" y="3369"/>
                <a:ext cx="360" cy="1"/>
              </a:xfrm>
              <a:prstGeom prst="straightConnector1">
                <a:avLst/>
              </a:prstGeom>
              <a:noFill/>
              <a:ln w="9525">
                <a:solidFill>
                  <a:srgbClr val="000000"/>
                </a:solidFill>
                <a:round/>
                <a:headEnd/>
                <a:tailEnd type="triangle" w="med" len="med"/>
              </a:ln>
            </p:spPr>
          </p:cxnSp>
          <p:cxnSp>
            <p:nvCxnSpPr>
              <p:cNvPr id="30758" name="AutoShape 69"/>
              <p:cNvCxnSpPr>
                <a:cxnSpLocks noChangeShapeType="1"/>
              </p:cNvCxnSpPr>
              <p:nvPr/>
            </p:nvCxnSpPr>
            <p:spPr bwMode="auto">
              <a:xfrm>
                <a:off x="4006" y="3369"/>
                <a:ext cx="360" cy="1"/>
              </a:xfrm>
              <a:prstGeom prst="straightConnector1">
                <a:avLst/>
              </a:prstGeom>
              <a:noFill/>
              <a:ln w="9525">
                <a:solidFill>
                  <a:srgbClr val="000000"/>
                </a:solidFill>
                <a:round/>
                <a:headEnd/>
                <a:tailEnd type="triangle" w="med" len="med"/>
              </a:ln>
            </p:spPr>
          </p:cxnSp>
          <p:cxnSp>
            <p:nvCxnSpPr>
              <p:cNvPr id="30759" name="AutoShape 68"/>
              <p:cNvCxnSpPr>
                <a:cxnSpLocks noChangeShapeType="1"/>
              </p:cNvCxnSpPr>
              <p:nvPr/>
            </p:nvCxnSpPr>
            <p:spPr bwMode="auto">
              <a:xfrm>
                <a:off x="5626" y="3369"/>
                <a:ext cx="180" cy="1"/>
              </a:xfrm>
              <a:prstGeom prst="straightConnector1">
                <a:avLst/>
              </a:prstGeom>
              <a:noFill/>
              <a:ln w="9525">
                <a:solidFill>
                  <a:srgbClr val="000000"/>
                </a:solidFill>
                <a:round/>
                <a:headEnd/>
                <a:tailEnd type="triangle" w="med" len="med"/>
              </a:ln>
            </p:spPr>
          </p:cxnSp>
          <p:cxnSp>
            <p:nvCxnSpPr>
              <p:cNvPr id="30760" name="AutoShape 67"/>
              <p:cNvCxnSpPr>
                <a:cxnSpLocks noChangeShapeType="1"/>
              </p:cNvCxnSpPr>
              <p:nvPr/>
            </p:nvCxnSpPr>
            <p:spPr bwMode="auto">
              <a:xfrm>
                <a:off x="7246" y="3369"/>
                <a:ext cx="360" cy="1"/>
              </a:xfrm>
              <a:prstGeom prst="straightConnector1">
                <a:avLst/>
              </a:prstGeom>
              <a:noFill/>
              <a:ln w="9525">
                <a:solidFill>
                  <a:srgbClr val="000000"/>
                </a:solidFill>
                <a:round/>
                <a:headEnd/>
                <a:tailEnd type="triangle" w="med" len="med"/>
              </a:ln>
            </p:spPr>
          </p:cxnSp>
          <p:sp>
            <p:nvSpPr>
              <p:cNvPr id="30761" name="Text Box 66"/>
              <p:cNvSpPr txBox="1">
                <a:spLocks noChangeArrowheads="1"/>
              </p:cNvSpPr>
              <p:nvPr/>
            </p:nvSpPr>
            <p:spPr bwMode="auto">
              <a:xfrm>
                <a:off x="1486" y="2979"/>
                <a:ext cx="360" cy="468"/>
              </a:xfrm>
              <a:prstGeom prst="rect">
                <a:avLst/>
              </a:prstGeom>
              <a:solidFill>
                <a:srgbClr val="FFFFFF">
                  <a:alpha val="0"/>
                </a:srgbClr>
              </a:solidFill>
              <a:ln w="9525">
                <a:noFill/>
                <a:miter lim="800000"/>
                <a:headEnd/>
                <a:tailEnd/>
              </a:ln>
            </p:spPr>
            <p:txBody>
              <a:bodyPr/>
              <a:lstStyle/>
              <a:p>
                <a:pPr eaLnBrk="0" hangingPunct="0"/>
                <a:r>
                  <a:rPr lang="en-US" altLang="zh-CN" sz="900"/>
                  <a:t>Y</a:t>
                </a:r>
                <a:endParaRPr lang="en-US" altLang="zh-CN"/>
              </a:p>
            </p:txBody>
          </p:sp>
          <p:cxnSp>
            <p:nvCxnSpPr>
              <p:cNvPr id="30762" name="AutoShape 65"/>
              <p:cNvCxnSpPr>
                <a:cxnSpLocks noChangeShapeType="1"/>
              </p:cNvCxnSpPr>
              <p:nvPr/>
            </p:nvCxnSpPr>
            <p:spPr bwMode="auto">
              <a:xfrm rot="10800000" flipH="1">
                <a:off x="586" y="327"/>
                <a:ext cx="270" cy="8190"/>
              </a:xfrm>
              <a:prstGeom prst="bentConnector4">
                <a:avLst>
                  <a:gd name="adj1" fmla="val -200000"/>
                  <a:gd name="adj2" fmla="val 104394"/>
                </a:avLst>
              </a:prstGeom>
              <a:noFill/>
              <a:ln w="9525">
                <a:solidFill>
                  <a:srgbClr val="000000"/>
                </a:solidFill>
                <a:miter lim="800000"/>
                <a:headEnd/>
                <a:tailEnd type="triangle" w="med" len="med"/>
              </a:ln>
            </p:spPr>
          </p:cxnSp>
          <p:sp>
            <p:nvSpPr>
              <p:cNvPr id="30763" name="Line 64"/>
              <p:cNvSpPr>
                <a:spLocks noChangeShapeType="1"/>
              </p:cNvSpPr>
              <p:nvPr/>
            </p:nvSpPr>
            <p:spPr bwMode="auto">
              <a:xfrm flipH="1">
                <a:off x="0" y="1484"/>
                <a:ext cx="360" cy="1"/>
              </a:xfrm>
              <a:prstGeom prst="line">
                <a:avLst/>
              </a:prstGeom>
              <a:noFill/>
              <a:ln w="9525">
                <a:solidFill>
                  <a:srgbClr val="000000"/>
                </a:solidFill>
                <a:round/>
                <a:headEnd/>
                <a:tailEnd type="triangle" w="med" len="med"/>
              </a:ln>
            </p:spPr>
            <p:txBody>
              <a:bodyPr/>
              <a:lstStyle/>
              <a:p>
                <a:endParaRPr lang="zh-CN" altLang="en-US"/>
              </a:p>
            </p:txBody>
          </p:sp>
          <p:sp>
            <p:nvSpPr>
              <p:cNvPr id="30764" name="Text Box 63"/>
              <p:cNvSpPr txBox="1">
                <a:spLocks noChangeArrowheads="1"/>
              </p:cNvSpPr>
              <p:nvPr/>
            </p:nvSpPr>
            <p:spPr bwMode="auto">
              <a:xfrm>
                <a:off x="46" y="1046"/>
                <a:ext cx="360" cy="468"/>
              </a:xfrm>
              <a:prstGeom prst="rect">
                <a:avLst/>
              </a:prstGeom>
              <a:solidFill>
                <a:srgbClr val="FFFFFF">
                  <a:alpha val="0"/>
                </a:srgbClr>
              </a:solidFill>
              <a:ln w="9525">
                <a:noFill/>
                <a:miter lim="800000"/>
                <a:headEnd/>
                <a:tailEnd/>
              </a:ln>
            </p:spPr>
            <p:txBody>
              <a:bodyPr/>
              <a:lstStyle/>
              <a:p>
                <a:pPr eaLnBrk="0" hangingPunct="0"/>
                <a:r>
                  <a:rPr lang="en-US" altLang="zh-CN" sz="900"/>
                  <a:t>Y</a:t>
                </a:r>
                <a:endParaRPr lang="en-US" altLang="zh-CN"/>
              </a:p>
            </p:txBody>
          </p:sp>
          <p:sp>
            <p:nvSpPr>
              <p:cNvPr id="30765" name="Text Box 62"/>
              <p:cNvSpPr txBox="1">
                <a:spLocks noChangeArrowheads="1"/>
              </p:cNvSpPr>
              <p:nvPr/>
            </p:nvSpPr>
            <p:spPr bwMode="auto">
              <a:xfrm>
                <a:off x="946" y="1731"/>
                <a:ext cx="360" cy="468"/>
              </a:xfrm>
              <a:prstGeom prst="rect">
                <a:avLst/>
              </a:prstGeom>
              <a:solidFill>
                <a:srgbClr val="FFFFFF">
                  <a:alpha val="0"/>
                </a:srgbClr>
              </a:solidFill>
              <a:ln w="9525">
                <a:noFill/>
                <a:miter lim="800000"/>
                <a:headEnd/>
                <a:tailEnd/>
              </a:ln>
            </p:spPr>
            <p:txBody>
              <a:bodyPr/>
              <a:lstStyle/>
              <a:p>
                <a:pPr eaLnBrk="0" hangingPunct="0"/>
                <a:r>
                  <a:rPr lang="en-US" altLang="zh-CN" sz="900"/>
                  <a:t>N</a:t>
                </a:r>
                <a:endParaRPr lang="en-US" altLang="zh-CN"/>
              </a:p>
            </p:txBody>
          </p:sp>
          <p:sp>
            <p:nvSpPr>
              <p:cNvPr id="30766" name="Rectangle 61"/>
              <p:cNvSpPr>
                <a:spLocks noChangeArrowheads="1"/>
              </p:cNvSpPr>
              <p:nvPr/>
            </p:nvSpPr>
            <p:spPr bwMode="auto">
              <a:xfrm>
                <a:off x="5986" y="2043"/>
                <a:ext cx="1260" cy="468"/>
              </a:xfrm>
              <a:prstGeom prst="rect">
                <a:avLst/>
              </a:prstGeom>
              <a:solidFill>
                <a:srgbClr val="FFFFFF"/>
              </a:solidFill>
              <a:ln w="9525">
                <a:solidFill>
                  <a:srgbClr val="000000"/>
                </a:solidFill>
                <a:miter lim="800000"/>
                <a:headEnd/>
                <a:tailEnd/>
              </a:ln>
            </p:spPr>
            <p:txBody>
              <a:bodyPr/>
              <a:lstStyle/>
              <a:p>
                <a:pPr eaLnBrk="0" hangingPunct="0"/>
                <a:r>
                  <a:rPr lang="zh-CN" sz="900"/>
                  <a:t>输出保留字</a:t>
                </a:r>
                <a:endParaRPr lang="zh-CN"/>
              </a:p>
            </p:txBody>
          </p:sp>
          <p:sp>
            <p:nvSpPr>
              <p:cNvPr id="30767" name="Line 60"/>
              <p:cNvSpPr>
                <a:spLocks noChangeShapeType="1"/>
              </p:cNvSpPr>
              <p:nvPr/>
            </p:nvSpPr>
            <p:spPr bwMode="auto">
              <a:xfrm flipV="1">
                <a:off x="6526" y="2511"/>
                <a:ext cx="1" cy="468"/>
              </a:xfrm>
              <a:prstGeom prst="line">
                <a:avLst/>
              </a:prstGeom>
              <a:noFill/>
              <a:ln w="9525">
                <a:solidFill>
                  <a:srgbClr val="000000"/>
                </a:solidFill>
                <a:round/>
                <a:headEnd/>
                <a:tailEnd type="triangle" w="med" len="med"/>
              </a:ln>
            </p:spPr>
            <p:txBody>
              <a:bodyPr/>
              <a:lstStyle/>
              <a:p>
                <a:endParaRPr lang="zh-CN" altLang="en-US"/>
              </a:p>
            </p:txBody>
          </p:sp>
          <p:sp>
            <p:nvSpPr>
              <p:cNvPr id="30768" name="Text Box 59"/>
              <p:cNvSpPr txBox="1">
                <a:spLocks noChangeArrowheads="1"/>
              </p:cNvSpPr>
              <p:nvPr/>
            </p:nvSpPr>
            <p:spPr bwMode="auto">
              <a:xfrm>
                <a:off x="6526" y="2667"/>
                <a:ext cx="360" cy="468"/>
              </a:xfrm>
              <a:prstGeom prst="rect">
                <a:avLst/>
              </a:prstGeom>
              <a:solidFill>
                <a:srgbClr val="FFFFFF">
                  <a:alpha val="0"/>
                </a:srgbClr>
              </a:solidFill>
              <a:ln w="9525">
                <a:noFill/>
                <a:miter lim="800000"/>
                <a:headEnd/>
                <a:tailEnd/>
              </a:ln>
            </p:spPr>
            <p:txBody>
              <a:bodyPr/>
              <a:lstStyle/>
              <a:p>
                <a:pPr eaLnBrk="0" hangingPunct="0"/>
                <a:r>
                  <a:rPr lang="en-US" altLang="zh-CN" sz="900"/>
                  <a:t>Y</a:t>
                </a:r>
                <a:endParaRPr lang="en-US" altLang="zh-CN"/>
              </a:p>
            </p:txBody>
          </p:sp>
          <p:sp>
            <p:nvSpPr>
              <p:cNvPr id="30769" name="Text Box 58"/>
              <p:cNvSpPr txBox="1">
                <a:spLocks noChangeArrowheads="1"/>
              </p:cNvSpPr>
              <p:nvPr/>
            </p:nvSpPr>
            <p:spPr bwMode="auto">
              <a:xfrm>
                <a:off x="7066" y="3447"/>
                <a:ext cx="360" cy="468"/>
              </a:xfrm>
              <a:prstGeom prst="rect">
                <a:avLst/>
              </a:prstGeom>
              <a:solidFill>
                <a:srgbClr val="FFFFFF">
                  <a:alpha val="0"/>
                </a:srgbClr>
              </a:solidFill>
              <a:ln w="9525">
                <a:noFill/>
                <a:miter lim="800000"/>
                <a:headEnd/>
                <a:tailEnd/>
              </a:ln>
            </p:spPr>
            <p:txBody>
              <a:bodyPr/>
              <a:lstStyle/>
              <a:p>
                <a:pPr eaLnBrk="0" hangingPunct="0"/>
                <a:r>
                  <a:rPr lang="en-US" altLang="zh-CN" sz="900"/>
                  <a:t>N</a:t>
                </a:r>
                <a:endParaRPr lang="en-US" altLang="zh-CN"/>
              </a:p>
            </p:txBody>
          </p:sp>
          <p:sp>
            <p:nvSpPr>
              <p:cNvPr id="30770" name="Rectangle 57"/>
              <p:cNvSpPr>
                <a:spLocks noChangeArrowheads="1"/>
              </p:cNvSpPr>
              <p:nvPr/>
            </p:nvSpPr>
            <p:spPr bwMode="auto">
              <a:xfrm>
                <a:off x="8146" y="8907"/>
                <a:ext cx="720" cy="468"/>
              </a:xfrm>
              <a:prstGeom prst="rect">
                <a:avLst/>
              </a:prstGeom>
              <a:noFill/>
              <a:ln w="9525">
                <a:noFill/>
                <a:miter lim="800000"/>
                <a:headEnd/>
                <a:tailEnd/>
              </a:ln>
            </p:spPr>
            <p:txBody>
              <a:bodyPr/>
              <a:lstStyle/>
              <a:p>
                <a:pPr eaLnBrk="0" hangingPunct="0"/>
                <a:r>
                  <a:rPr lang="zh-CN" sz="900"/>
                  <a:t>出口</a:t>
                </a:r>
                <a:endParaRPr lang="zh-CN"/>
              </a:p>
            </p:txBody>
          </p:sp>
          <p:cxnSp>
            <p:nvCxnSpPr>
              <p:cNvPr id="30771" name="AutoShape 56"/>
              <p:cNvCxnSpPr>
                <a:cxnSpLocks noChangeShapeType="1"/>
              </p:cNvCxnSpPr>
              <p:nvPr/>
            </p:nvCxnSpPr>
            <p:spPr bwMode="auto">
              <a:xfrm>
                <a:off x="7246" y="2277"/>
                <a:ext cx="1440" cy="6552"/>
              </a:xfrm>
              <a:prstGeom prst="bentConnector2">
                <a:avLst/>
              </a:prstGeom>
              <a:noFill/>
              <a:ln w="9525">
                <a:solidFill>
                  <a:srgbClr val="000000"/>
                </a:solidFill>
                <a:miter lim="800000"/>
                <a:headEnd/>
                <a:tailEnd type="triangle" w="med" len="med"/>
              </a:ln>
            </p:spPr>
          </p:cxnSp>
          <p:sp>
            <p:nvSpPr>
              <p:cNvPr id="30772" name="Line 55"/>
              <p:cNvSpPr>
                <a:spLocks noChangeShapeType="1"/>
              </p:cNvSpPr>
              <p:nvPr/>
            </p:nvSpPr>
            <p:spPr bwMode="auto">
              <a:xfrm>
                <a:off x="8506" y="3447"/>
                <a:ext cx="180" cy="1"/>
              </a:xfrm>
              <a:prstGeom prst="line">
                <a:avLst/>
              </a:prstGeom>
              <a:noFill/>
              <a:ln w="9525">
                <a:solidFill>
                  <a:srgbClr val="000000"/>
                </a:solidFill>
                <a:round/>
                <a:headEnd/>
                <a:tailEnd type="triangle" w="med" len="med"/>
              </a:ln>
            </p:spPr>
            <p:txBody>
              <a:bodyPr/>
              <a:lstStyle/>
              <a:p>
                <a:endParaRPr lang="zh-CN" altLang="en-US"/>
              </a:p>
            </p:txBody>
          </p:sp>
          <p:sp>
            <p:nvSpPr>
              <p:cNvPr id="30773" name="Text Box 54"/>
              <p:cNvSpPr txBox="1">
                <a:spLocks noChangeArrowheads="1"/>
              </p:cNvSpPr>
              <p:nvPr/>
            </p:nvSpPr>
            <p:spPr bwMode="auto">
              <a:xfrm>
                <a:off x="946" y="3603"/>
                <a:ext cx="360" cy="468"/>
              </a:xfrm>
              <a:prstGeom prst="rect">
                <a:avLst/>
              </a:prstGeom>
              <a:solidFill>
                <a:srgbClr val="FFFFFF">
                  <a:alpha val="0"/>
                </a:srgbClr>
              </a:solidFill>
              <a:ln w="9525">
                <a:noFill/>
                <a:miter lim="800000"/>
                <a:headEnd/>
                <a:tailEnd/>
              </a:ln>
            </p:spPr>
            <p:txBody>
              <a:bodyPr/>
              <a:lstStyle/>
              <a:p>
                <a:pPr eaLnBrk="0" hangingPunct="0"/>
                <a:r>
                  <a:rPr lang="en-US" altLang="zh-CN" sz="900"/>
                  <a:t>N</a:t>
                </a:r>
                <a:endParaRPr lang="en-US" altLang="zh-CN"/>
              </a:p>
            </p:txBody>
          </p:sp>
          <p:cxnSp>
            <p:nvCxnSpPr>
              <p:cNvPr id="30774" name="AutoShape 53"/>
              <p:cNvCxnSpPr>
                <a:cxnSpLocks noChangeShapeType="1"/>
              </p:cNvCxnSpPr>
              <p:nvPr/>
            </p:nvCxnSpPr>
            <p:spPr bwMode="auto">
              <a:xfrm>
                <a:off x="1486" y="4304"/>
                <a:ext cx="540" cy="1"/>
              </a:xfrm>
              <a:prstGeom prst="straightConnector1">
                <a:avLst/>
              </a:prstGeom>
              <a:noFill/>
              <a:ln w="9525">
                <a:solidFill>
                  <a:srgbClr val="000000"/>
                </a:solidFill>
                <a:round/>
                <a:headEnd/>
                <a:tailEnd type="triangle" w="med" len="med"/>
              </a:ln>
            </p:spPr>
          </p:cxnSp>
          <p:cxnSp>
            <p:nvCxnSpPr>
              <p:cNvPr id="30775" name="AutoShape 52"/>
              <p:cNvCxnSpPr>
                <a:cxnSpLocks noChangeShapeType="1"/>
              </p:cNvCxnSpPr>
              <p:nvPr/>
            </p:nvCxnSpPr>
            <p:spPr bwMode="auto">
              <a:xfrm>
                <a:off x="2746" y="4305"/>
                <a:ext cx="360" cy="1"/>
              </a:xfrm>
              <a:prstGeom prst="straightConnector1">
                <a:avLst/>
              </a:prstGeom>
              <a:noFill/>
              <a:ln w="9525">
                <a:solidFill>
                  <a:srgbClr val="000000"/>
                </a:solidFill>
                <a:round/>
                <a:headEnd/>
                <a:tailEnd type="triangle" w="med" len="med"/>
              </a:ln>
            </p:spPr>
          </p:cxnSp>
          <p:cxnSp>
            <p:nvCxnSpPr>
              <p:cNvPr id="30776" name="AutoShape 51"/>
              <p:cNvCxnSpPr>
                <a:cxnSpLocks noChangeShapeType="1"/>
              </p:cNvCxnSpPr>
              <p:nvPr/>
            </p:nvCxnSpPr>
            <p:spPr bwMode="auto">
              <a:xfrm>
                <a:off x="3466" y="4305"/>
                <a:ext cx="360" cy="1"/>
              </a:xfrm>
              <a:prstGeom prst="straightConnector1">
                <a:avLst/>
              </a:prstGeom>
              <a:noFill/>
              <a:ln w="9525">
                <a:solidFill>
                  <a:srgbClr val="000000"/>
                </a:solidFill>
                <a:round/>
                <a:headEnd/>
                <a:tailEnd type="triangle" w="med" len="med"/>
              </a:ln>
            </p:spPr>
          </p:cxnSp>
          <p:sp>
            <p:nvSpPr>
              <p:cNvPr id="30777" name="Line 50"/>
              <p:cNvSpPr>
                <a:spLocks noChangeShapeType="1"/>
              </p:cNvSpPr>
              <p:nvPr/>
            </p:nvSpPr>
            <p:spPr bwMode="auto">
              <a:xfrm>
                <a:off x="4906" y="4227"/>
                <a:ext cx="3780" cy="1"/>
              </a:xfrm>
              <a:prstGeom prst="line">
                <a:avLst/>
              </a:prstGeom>
              <a:noFill/>
              <a:ln w="9525">
                <a:solidFill>
                  <a:srgbClr val="000000"/>
                </a:solidFill>
                <a:round/>
                <a:headEnd/>
                <a:tailEnd type="triangle" w="med" len="med"/>
              </a:ln>
            </p:spPr>
            <p:txBody>
              <a:bodyPr/>
              <a:lstStyle/>
              <a:p>
                <a:endParaRPr lang="zh-CN" altLang="en-US"/>
              </a:p>
            </p:txBody>
          </p:sp>
          <p:sp>
            <p:nvSpPr>
              <p:cNvPr id="30778" name="Text Box 49"/>
              <p:cNvSpPr txBox="1">
                <a:spLocks noChangeArrowheads="1"/>
              </p:cNvSpPr>
              <p:nvPr/>
            </p:nvSpPr>
            <p:spPr bwMode="auto">
              <a:xfrm>
                <a:off x="1486" y="3915"/>
                <a:ext cx="360" cy="468"/>
              </a:xfrm>
              <a:prstGeom prst="rect">
                <a:avLst/>
              </a:prstGeom>
              <a:solidFill>
                <a:srgbClr val="FFFFFF">
                  <a:alpha val="0"/>
                </a:srgbClr>
              </a:solidFill>
              <a:ln w="9525">
                <a:noFill/>
                <a:miter lim="800000"/>
                <a:headEnd/>
                <a:tailEnd/>
              </a:ln>
            </p:spPr>
            <p:txBody>
              <a:bodyPr/>
              <a:lstStyle/>
              <a:p>
                <a:pPr eaLnBrk="0" hangingPunct="0"/>
                <a:r>
                  <a:rPr lang="en-US" altLang="zh-CN" sz="900"/>
                  <a:t>Y</a:t>
                </a:r>
                <a:endParaRPr lang="en-US" altLang="zh-CN"/>
              </a:p>
            </p:txBody>
          </p:sp>
          <p:cxnSp>
            <p:nvCxnSpPr>
              <p:cNvPr id="30779" name="AutoShape 48"/>
              <p:cNvCxnSpPr>
                <a:cxnSpLocks noChangeShapeType="1"/>
              </p:cNvCxnSpPr>
              <p:nvPr/>
            </p:nvCxnSpPr>
            <p:spPr bwMode="auto">
              <a:xfrm>
                <a:off x="1846" y="5240"/>
                <a:ext cx="360" cy="1"/>
              </a:xfrm>
              <a:prstGeom prst="straightConnector1">
                <a:avLst/>
              </a:prstGeom>
              <a:noFill/>
              <a:ln w="9525">
                <a:solidFill>
                  <a:srgbClr val="000000"/>
                </a:solidFill>
                <a:round/>
                <a:headEnd/>
                <a:tailEnd type="triangle" w="med" len="med"/>
              </a:ln>
            </p:spPr>
          </p:cxnSp>
          <p:sp>
            <p:nvSpPr>
              <p:cNvPr id="30780" name="Line 47"/>
              <p:cNvSpPr>
                <a:spLocks noChangeShapeType="1"/>
              </p:cNvSpPr>
              <p:nvPr/>
            </p:nvSpPr>
            <p:spPr bwMode="auto">
              <a:xfrm>
                <a:off x="3646" y="5163"/>
                <a:ext cx="5040" cy="1"/>
              </a:xfrm>
              <a:prstGeom prst="line">
                <a:avLst/>
              </a:prstGeom>
              <a:noFill/>
              <a:ln w="9525">
                <a:solidFill>
                  <a:srgbClr val="000000"/>
                </a:solidFill>
                <a:round/>
                <a:headEnd/>
                <a:tailEnd type="triangle" w="med" len="med"/>
              </a:ln>
            </p:spPr>
            <p:txBody>
              <a:bodyPr/>
              <a:lstStyle/>
              <a:p>
                <a:endParaRPr lang="zh-CN" altLang="en-US"/>
              </a:p>
            </p:txBody>
          </p:sp>
          <p:sp>
            <p:nvSpPr>
              <p:cNvPr id="30781" name="Text Box 46"/>
              <p:cNvSpPr txBox="1">
                <a:spLocks noChangeArrowheads="1"/>
              </p:cNvSpPr>
              <p:nvPr/>
            </p:nvSpPr>
            <p:spPr bwMode="auto">
              <a:xfrm>
                <a:off x="1846" y="4773"/>
                <a:ext cx="360" cy="468"/>
              </a:xfrm>
              <a:prstGeom prst="rect">
                <a:avLst/>
              </a:prstGeom>
              <a:solidFill>
                <a:srgbClr val="FFFFFF">
                  <a:alpha val="0"/>
                </a:srgbClr>
              </a:solidFill>
              <a:ln w="9525">
                <a:noFill/>
                <a:miter lim="800000"/>
                <a:headEnd/>
                <a:tailEnd/>
              </a:ln>
            </p:spPr>
            <p:txBody>
              <a:bodyPr/>
              <a:lstStyle/>
              <a:p>
                <a:pPr eaLnBrk="0" hangingPunct="0"/>
                <a:r>
                  <a:rPr lang="en-US" altLang="zh-CN" sz="900"/>
                  <a:t>Y</a:t>
                </a:r>
                <a:endParaRPr lang="en-US" altLang="zh-CN"/>
              </a:p>
            </p:txBody>
          </p:sp>
          <p:sp>
            <p:nvSpPr>
              <p:cNvPr id="30782" name="Text Box 45"/>
              <p:cNvSpPr txBox="1">
                <a:spLocks noChangeArrowheads="1"/>
              </p:cNvSpPr>
              <p:nvPr/>
            </p:nvSpPr>
            <p:spPr bwMode="auto">
              <a:xfrm>
                <a:off x="946" y="4580"/>
                <a:ext cx="360" cy="468"/>
              </a:xfrm>
              <a:prstGeom prst="rect">
                <a:avLst/>
              </a:prstGeom>
              <a:solidFill>
                <a:srgbClr val="FFFFFF">
                  <a:alpha val="0"/>
                </a:srgbClr>
              </a:solidFill>
              <a:ln w="9525">
                <a:noFill/>
                <a:miter lim="800000"/>
                <a:headEnd/>
                <a:tailEnd/>
              </a:ln>
            </p:spPr>
            <p:txBody>
              <a:bodyPr/>
              <a:lstStyle/>
              <a:p>
                <a:pPr eaLnBrk="0" hangingPunct="0"/>
                <a:r>
                  <a:rPr lang="en-US" altLang="zh-CN" sz="900"/>
                  <a:t>N</a:t>
                </a:r>
                <a:endParaRPr lang="en-US" altLang="zh-CN"/>
              </a:p>
            </p:txBody>
          </p:sp>
          <p:sp>
            <p:nvSpPr>
              <p:cNvPr id="30783" name="Text Box 44"/>
              <p:cNvSpPr txBox="1">
                <a:spLocks noChangeArrowheads="1"/>
              </p:cNvSpPr>
              <p:nvPr/>
            </p:nvSpPr>
            <p:spPr bwMode="auto">
              <a:xfrm>
                <a:off x="946" y="5475"/>
                <a:ext cx="360" cy="468"/>
              </a:xfrm>
              <a:prstGeom prst="rect">
                <a:avLst/>
              </a:prstGeom>
              <a:solidFill>
                <a:srgbClr val="FFFFFF">
                  <a:alpha val="0"/>
                </a:srgbClr>
              </a:solidFill>
              <a:ln w="9525">
                <a:noFill/>
                <a:miter lim="800000"/>
                <a:headEnd/>
                <a:tailEnd/>
              </a:ln>
            </p:spPr>
            <p:txBody>
              <a:bodyPr/>
              <a:lstStyle/>
              <a:p>
                <a:pPr eaLnBrk="0" hangingPunct="0"/>
                <a:r>
                  <a:rPr lang="en-US" altLang="zh-CN" sz="900"/>
                  <a:t>N</a:t>
                </a:r>
                <a:endParaRPr lang="en-US" altLang="zh-CN"/>
              </a:p>
            </p:txBody>
          </p:sp>
          <p:sp>
            <p:nvSpPr>
              <p:cNvPr id="30784" name="Text Box 43"/>
              <p:cNvSpPr txBox="1">
                <a:spLocks noChangeArrowheads="1"/>
              </p:cNvSpPr>
              <p:nvPr/>
            </p:nvSpPr>
            <p:spPr bwMode="auto">
              <a:xfrm>
                <a:off x="946" y="6834"/>
                <a:ext cx="360" cy="468"/>
              </a:xfrm>
              <a:prstGeom prst="rect">
                <a:avLst/>
              </a:prstGeom>
              <a:solidFill>
                <a:srgbClr val="FFFFFF">
                  <a:alpha val="0"/>
                </a:srgbClr>
              </a:solidFill>
              <a:ln w="9525">
                <a:noFill/>
                <a:miter lim="800000"/>
                <a:headEnd/>
                <a:tailEnd/>
              </a:ln>
            </p:spPr>
            <p:txBody>
              <a:bodyPr/>
              <a:lstStyle/>
              <a:p>
                <a:pPr eaLnBrk="0" hangingPunct="0"/>
                <a:r>
                  <a:rPr lang="en-US" altLang="zh-CN" sz="900"/>
                  <a:t>N</a:t>
                </a:r>
                <a:endParaRPr lang="en-US" altLang="zh-CN"/>
              </a:p>
            </p:txBody>
          </p:sp>
          <p:sp>
            <p:nvSpPr>
              <p:cNvPr id="30785" name="Text Box 42"/>
              <p:cNvSpPr txBox="1">
                <a:spLocks noChangeArrowheads="1"/>
              </p:cNvSpPr>
              <p:nvPr/>
            </p:nvSpPr>
            <p:spPr bwMode="auto">
              <a:xfrm>
                <a:off x="946" y="7968"/>
                <a:ext cx="360" cy="468"/>
              </a:xfrm>
              <a:prstGeom prst="rect">
                <a:avLst/>
              </a:prstGeom>
              <a:solidFill>
                <a:srgbClr val="FFFFFF">
                  <a:alpha val="0"/>
                </a:srgbClr>
              </a:solidFill>
              <a:ln w="9525">
                <a:noFill/>
                <a:miter lim="800000"/>
                <a:headEnd/>
                <a:tailEnd/>
              </a:ln>
            </p:spPr>
            <p:txBody>
              <a:bodyPr/>
              <a:lstStyle/>
              <a:p>
                <a:pPr eaLnBrk="0" hangingPunct="0"/>
                <a:r>
                  <a:rPr lang="en-US" altLang="zh-CN" sz="900"/>
                  <a:t>N</a:t>
                </a:r>
                <a:endParaRPr lang="en-US" altLang="zh-CN"/>
              </a:p>
            </p:txBody>
          </p:sp>
          <p:cxnSp>
            <p:nvCxnSpPr>
              <p:cNvPr id="30786" name="AutoShape 41"/>
              <p:cNvCxnSpPr>
                <a:cxnSpLocks noChangeShapeType="1"/>
              </p:cNvCxnSpPr>
              <p:nvPr/>
            </p:nvCxnSpPr>
            <p:spPr bwMode="auto">
              <a:xfrm>
                <a:off x="1486" y="6488"/>
                <a:ext cx="360" cy="1"/>
              </a:xfrm>
              <a:prstGeom prst="straightConnector1">
                <a:avLst/>
              </a:prstGeom>
              <a:noFill/>
              <a:ln w="9525">
                <a:solidFill>
                  <a:srgbClr val="000000"/>
                </a:solidFill>
                <a:round/>
                <a:headEnd/>
                <a:tailEnd type="triangle" w="med" len="med"/>
              </a:ln>
            </p:spPr>
          </p:cxnSp>
          <p:cxnSp>
            <p:nvCxnSpPr>
              <p:cNvPr id="30787" name="AutoShape 40"/>
              <p:cNvCxnSpPr>
                <a:cxnSpLocks noChangeShapeType="1"/>
              </p:cNvCxnSpPr>
              <p:nvPr/>
            </p:nvCxnSpPr>
            <p:spPr bwMode="auto">
              <a:xfrm>
                <a:off x="2746" y="6489"/>
                <a:ext cx="360" cy="1"/>
              </a:xfrm>
              <a:prstGeom prst="straightConnector1">
                <a:avLst/>
              </a:prstGeom>
              <a:noFill/>
              <a:ln w="9525">
                <a:solidFill>
                  <a:srgbClr val="000000"/>
                </a:solidFill>
                <a:round/>
                <a:headEnd/>
                <a:tailEnd type="triangle" w="med" len="med"/>
              </a:ln>
            </p:spPr>
          </p:cxnSp>
          <p:cxnSp>
            <p:nvCxnSpPr>
              <p:cNvPr id="30788" name="AutoShape 39"/>
              <p:cNvCxnSpPr>
                <a:cxnSpLocks noChangeShapeType="1"/>
              </p:cNvCxnSpPr>
              <p:nvPr/>
            </p:nvCxnSpPr>
            <p:spPr bwMode="auto">
              <a:xfrm>
                <a:off x="1486" y="7580"/>
                <a:ext cx="360" cy="1"/>
              </a:xfrm>
              <a:prstGeom prst="straightConnector1">
                <a:avLst/>
              </a:prstGeom>
              <a:noFill/>
              <a:ln w="9525">
                <a:solidFill>
                  <a:srgbClr val="000000"/>
                </a:solidFill>
                <a:round/>
                <a:headEnd/>
                <a:tailEnd type="triangle" w="med" len="med"/>
              </a:ln>
            </p:spPr>
          </p:cxnSp>
          <p:cxnSp>
            <p:nvCxnSpPr>
              <p:cNvPr id="30789" name="AutoShape 38"/>
              <p:cNvCxnSpPr>
                <a:cxnSpLocks noChangeShapeType="1"/>
              </p:cNvCxnSpPr>
              <p:nvPr/>
            </p:nvCxnSpPr>
            <p:spPr bwMode="auto">
              <a:xfrm>
                <a:off x="2746" y="7581"/>
                <a:ext cx="360" cy="1"/>
              </a:xfrm>
              <a:prstGeom prst="straightConnector1">
                <a:avLst/>
              </a:prstGeom>
              <a:noFill/>
              <a:ln w="9525">
                <a:solidFill>
                  <a:srgbClr val="000000"/>
                </a:solidFill>
                <a:round/>
                <a:headEnd/>
                <a:tailEnd type="triangle" w="med" len="med"/>
              </a:ln>
            </p:spPr>
          </p:cxnSp>
          <p:sp>
            <p:nvSpPr>
              <p:cNvPr id="30790" name="Text Box 37"/>
              <p:cNvSpPr txBox="1">
                <a:spLocks noChangeArrowheads="1"/>
              </p:cNvSpPr>
              <p:nvPr/>
            </p:nvSpPr>
            <p:spPr bwMode="auto">
              <a:xfrm>
                <a:off x="1486" y="5943"/>
                <a:ext cx="360" cy="468"/>
              </a:xfrm>
              <a:prstGeom prst="rect">
                <a:avLst/>
              </a:prstGeom>
              <a:solidFill>
                <a:srgbClr val="FFFFFF">
                  <a:alpha val="0"/>
                </a:srgbClr>
              </a:solidFill>
              <a:ln w="9525">
                <a:noFill/>
                <a:miter lim="800000"/>
                <a:headEnd/>
                <a:tailEnd/>
              </a:ln>
            </p:spPr>
            <p:txBody>
              <a:bodyPr/>
              <a:lstStyle/>
              <a:p>
                <a:pPr eaLnBrk="0" hangingPunct="0"/>
                <a:r>
                  <a:rPr lang="en-US" altLang="zh-CN" sz="900"/>
                  <a:t>Y</a:t>
                </a:r>
                <a:endParaRPr lang="en-US" altLang="zh-CN"/>
              </a:p>
            </p:txBody>
          </p:sp>
          <p:sp>
            <p:nvSpPr>
              <p:cNvPr id="30791" name="Text Box 36"/>
              <p:cNvSpPr txBox="1">
                <a:spLocks noChangeArrowheads="1"/>
              </p:cNvSpPr>
              <p:nvPr/>
            </p:nvSpPr>
            <p:spPr bwMode="auto">
              <a:xfrm>
                <a:off x="1486" y="7191"/>
                <a:ext cx="360" cy="468"/>
              </a:xfrm>
              <a:prstGeom prst="rect">
                <a:avLst/>
              </a:prstGeom>
              <a:solidFill>
                <a:srgbClr val="FFFFFF">
                  <a:alpha val="0"/>
                </a:srgbClr>
              </a:solidFill>
              <a:ln w="9525">
                <a:noFill/>
                <a:miter lim="800000"/>
                <a:headEnd/>
                <a:tailEnd/>
              </a:ln>
            </p:spPr>
            <p:txBody>
              <a:bodyPr/>
              <a:lstStyle/>
              <a:p>
                <a:pPr eaLnBrk="0" hangingPunct="0"/>
                <a:r>
                  <a:rPr lang="en-US" altLang="zh-CN" sz="900"/>
                  <a:t>Y</a:t>
                </a:r>
                <a:endParaRPr lang="en-US" altLang="zh-CN"/>
              </a:p>
            </p:txBody>
          </p:sp>
          <p:sp>
            <p:nvSpPr>
              <p:cNvPr id="30792" name="Text Box 35"/>
              <p:cNvSpPr txBox="1">
                <a:spLocks noChangeArrowheads="1"/>
              </p:cNvSpPr>
              <p:nvPr/>
            </p:nvSpPr>
            <p:spPr bwMode="auto">
              <a:xfrm>
                <a:off x="3286" y="5787"/>
                <a:ext cx="360" cy="468"/>
              </a:xfrm>
              <a:prstGeom prst="rect">
                <a:avLst/>
              </a:prstGeom>
              <a:solidFill>
                <a:srgbClr val="FFFFFF">
                  <a:alpha val="0"/>
                </a:srgbClr>
              </a:solidFill>
              <a:ln w="9525">
                <a:noFill/>
                <a:miter lim="800000"/>
                <a:headEnd/>
                <a:tailEnd/>
              </a:ln>
            </p:spPr>
            <p:txBody>
              <a:bodyPr/>
              <a:lstStyle/>
              <a:p>
                <a:pPr eaLnBrk="0" hangingPunct="0"/>
                <a:r>
                  <a:rPr lang="en-US" altLang="zh-CN" sz="900"/>
                  <a:t>N</a:t>
                </a:r>
                <a:endParaRPr lang="en-US" altLang="zh-CN"/>
              </a:p>
            </p:txBody>
          </p:sp>
          <p:sp>
            <p:nvSpPr>
              <p:cNvPr id="30793" name="Text Box 34"/>
              <p:cNvSpPr txBox="1">
                <a:spLocks noChangeArrowheads="1"/>
              </p:cNvSpPr>
              <p:nvPr/>
            </p:nvSpPr>
            <p:spPr bwMode="auto">
              <a:xfrm>
                <a:off x="4186" y="6099"/>
                <a:ext cx="360" cy="468"/>
              </a:xfrm>
              <a:prstGeom prst="rect">
                <a:avLst/>
              </a:prstGeom>
              <a:solidFill>
                <a:srgbClr val="FFFFFF">
                  <a:alpha val="0"/>
                </a:srgbClr>
              </a:solidFill>
              <a:ln w="9525">
                <a:noFill/>
                <a:miter lim="800000"/>
                <a:headEnd/>
                <a:tailEnd/>
              </a:ln>
            </p:spPr>
            <p:txBody>
              <a:bodyPr/>
              <a:lstStyle/>
              <a:p>
                <a:pPr eaLnBrk="0" hangingPunct="0"/>
                <a:r>
                  <a:rPr lang="en-US" altLang="zh-CN" sz="900"/>
                  <a:t>Y</a:t>
                </a:r>
                <a:endParaRPr lang="en-US" altLang="zh-CN"/>
              </a:p>
            </p:txBody>
          </p:sp>
          <p:sp>
            <p:nvSpPr>
              <p:cNvPr id="30794" name="Line 33"/>
              <p:cNvSpPr>
                <a:spLocks noChangeShapeType="1"/>
              </p:cNvSpPr>
              <p:nvPr/>
            </p:nvSpPr>
            <p:spPr bwMode="auto">
              <a:xfrm>
                <a:off x="5626" y="5787"/>
                <a:ext cx="3060" cy="1"/>
              </a:xfrm>
              <a:prstGeom prst="line">
                <a:avLst/>
              </a:prstGeom>
              <a:noFill/>
              <a:ln w="9525">
                <a:solidFill>
                  <a:srgbClr val="000000"/>
                </a:solidFill>
                <a:round/>
                <a:headEnd/>
                <a:tailEnd type="triangle" w="med" len="med"/>
              </a:ln>
            </p:spPr>
            <p:txBody>
              <a:bodyPr/>
              <a:lstStyle/>
              <a:p>
                <a:endParaRPr lang="zh-CN" altLang="en-US"/>
              </a:p>
            </p:txBody>
          </p:sp>
          <p:sp>
            <p:nvSpPr>
              <p:cNvPr id="30795" name="Line 32"/>
              <p:cNvSpPr>
                <a:spLocks noChangeShapeType="1"/>
              </p:cNvSpPr>
              <p:nvPr/>
            </p:nvSpPr>
            <p:spPr bwMode="auto">
              <a:xfrm>
                <a:off x="5626" y="6411"/>
                <a:ext cx="3060" cy="1"/>
              </a:xfrm>
              <a:prstGeom prst="line">
                <a:avLst/>
              </a:prstGeom>
              <a:noFill/>
              <a:ln w="9525">
                <a:solidFill>
                  <a:srgbClr val="000000"/>
                </a:solidFill>
                <a:round/>
                <a:headEnd/>
                <a:tailEnd type="triangle" w="med" len="med"/>
              </a:ln>
            </p:spPr>
            <p:txBody>
              <a:bodyPr/>
              <a:lstStyle/>
              <a:p>
                <a:endParaRPr lang="zh-CN" altLang="en-US"/>
              </a:p>
            </p:txBody>
          </p:sp>
          <p:sp>
            <p:nvSpPr>
              <p:cNvPr id="30796" name="Text Box 31"/>
              <p:cNvSpPr txBox="1">
                <a:spLocks noChangeArrowheads="1"/>
              </p:cNvSpPr>
              <p:nvPr/>
            </p:nvSpPr>
            <p:spPr bwMode="auto">
              <a:xfrm>
                <a:off x="4186" y="7191"/>
                <a:ext cx="360" cy="468"/>
              </a:xfrm>
              <a:prstGeom prst="rect">
                <a:avLst/>
              </a:prstGeom>
              <a:solidFill>
                <a:srgbClr val="FFFFFF">
                  <a:alpha val="0"/>
                </a:srgbClr>
              </a:solidFill>
              <a:ln w="9525">
                <a:noFill/>
                <a:miter lim="800000"/>
                <a:headEnd/>
                <a:tailEnd/>
              </a:ln>
            </p:spPr>
            <p:txBody>
              <a:bodyPr/>
              <a:lstStyle/>
              <a:p>
                <a:pPr eaLnBrk="0" hangingPunct="0"/>
                <a:r>
                  <a:rPr lang="en-US" altLang="zh-CN" sz="900"/>
                  <a:t>Y</a:t>
                </a:r>
                <a:endParaRPr lang="en-US" altLang="zh-CN"/>
              </a:p>
            </p:txBody>
          </p:sp>
          <p:sp>
            <p:nvSpPr>
              <p:cNvPr id="30797" name="Line 30"/>
              <p:cNvSpPr>
                <a:spLocks noChangeShapeType="1"/>
              </p:cNvSpPr>
              <p:nvPr/>
            </p:nvSpPr>
            <p:spPr bwMode="auto">
              <a:xfrm>
                <a:off x="5626" y="7503"/>
                <a:ext cx="3060" cy="1"/>
              </a:xfrm>
              <a:prstGeom prst="line">
                <a:avLst/>
              </a:prstGeom>
              <a:noFill/>
              <a:ln w="9525">
                <a:solidFill>
                  <a:srgbClr val="000000"/>
                </a:solidFill>
                <a:round/>
                <a:headEnd/>
                <a:tailEnd type="triangle" w="med" len="med"/>
              </a:ln>
            </p:spPr>
            <p:txBody>
              <a:bodyPr/>
              <a:lstStyle/>
              <a:p>
                <a:endParaRPr lang="zh-CN" altLang="en-US"/>
              </a:p>
            </p:txBody>
          </p:sp>
          <p:sp>
            <p:nvSpPr>
              <p:cNvPr id="30798" name="Text Box 29"/>
              <p:cNvSpPr txBox="1">
                <a:spLocks noChangeArrowheads="1"/>
              </p:cNvSpPr>
              <p:nvPr/>
            </p:nvSpPr>
            <p:spPr bwMode="auto">
              <a:xfrm>
                <a:off x="5626" y="7035"/>
                <a:ext cx="900" cy="468"/>
              </a:xfrm>
              <a:prstGeom prst="rect">
                <a:avLst/>
              </a:prstGeom>
              <a:solidFill>
                <a:srgbClr val="FFFFFF">
                  <a:alpha val="0"/>
                </a:srgbClr>
              </a:solidFill>
              <a:ln w="9525">
                <a:noFill/>
                <a:miter lim="800000"/>
                <a:headEnd/>
                <a:tailEnd/>
              </a:ln>
            </p:spPr>
            <p:txBody>
              <a:bodyPr/>
              <a:lstStyle/>
              <a:p>
                <a:pPr eaLnBrk="0" hangingPunct="0"/>
                <a:r>
                  <a:rPr lang="zh-CN" sz="900"/>
                  <a:t>转入口</a:t>
                </a:r>
                <a:endParaRPr lang="zh-CN"/>
              </a:p>
            </p:txBody>
          </p:sp>
          <p:sp>
            <p:nvSpPr>
              <p:cNvPr id="30799" name="Rectangle 28"/>
              <p:cNvSpPr>
                <a:spLocks noChangeArrowheads="1"/>
              </p:cNvSpPr>
              <p:nvPr/>
            </p:nvSpPr>
            <p:spPr bwMode="auto">
              <a:xfrm>
                <a:off x="3466" y="8283"/>
                <a:ext cx="360" cy="468"/>
              </a:xfrm>
              <a:prstGeom prst="rect">
                <a:avLst/>
              </a:prstGeom>
              <a:solidFill>
                <a:srgbClr val="FFFFFF"/>
              </a:solidFill>
              <a:ln w="9525">
                <a:solidFill>
                  <a:srgbClr val="000000"/>
                </a:solidFill>
                <a:miter lim="800000"/>
                <a:headEnd/>
                <a:tailEnd/>
              </a:ln>
            </p:spPr>
            <p:txBody>
              <a:bodyPr/>
              <a:lstStyle/>
              <a:p>
                <a:pPr eaLnBrk="0" hangingPunct="0"/>
                <a:r>
                  <a:rPr lang="en-US" altLang="zh-CN" sz="900"/>
                  <a:t>R</a:t>
                </a:r>
                <a:endParaRPr lang="en-US" altLang="zh-CN"/>
              </a:p>
            </p:txBody>
          </p:sp>
          <p:cxnSp>
            <p:nvCxnSpPr>
              <p:cNvPr id="30800" name="AutoShape 27"/>
              <p:cNvCxnSpPr>
                <a:cxnSpLocks noChangeShapeType="1"/>
              </p:cNvCxnSpPr>
              <p:nvPr/>
            </p:nvCxnSpPr>
            <p:spPr bwMode="auto">
              <a:xfrm>
                <a:off x="3645" y="7815"/>
                <a:ext cx="1" cy="468"/>
              </a:xfrm>
              <a:prstGeom prst="straightConnector1">
                <a:avLst/>
              </a:prstGeom>
              <a:noFill/>
              <a:ln w="9525">
                <a:solidFill>
                  <a:srgbClr val="000000"/>
                </a:solidFill>
                <a:round/>
                <a:headEnd/>
                <a:tailEnd type="triangle" w="med" len="med"/>
              </a:ln>
            </p:spPr>
          </p:cxnSp>
          <p:sp>
            <p:nvSpPr>
              <p:cNvPr id="30801" name="Rectangle 26"/>
              <p:cNvSpPr>
                <a:spLocks noChangeArrowheads="1"/>
              </p:cNvSpPr>
              <p:nvPr/>
            </p:nvSpPr>
            <p:spPr bwMode="auto">
              <a:xfrm>
                <a:off x="4366" y="8283"/>
                <a:ext cx="1080" cy="468"/>
              </a:xfrm>
              <a:prstGeom prst="rect">
                <a:avLst/>
              </a:prstGeom>
              <a:solidFill>
                <a:srgbClr val="FFFFFF"/>
              </a:solidFill>
              <a:ln w="9525">
                <a:solidFill>
                  <a:srgbClr val="000000"/>
                </a:solidFill>
                <a:miter lim="800000"/>
                <a:headEnd/>
                <a:tailEnd/>
              </a:ln>
            </p:spPr>
            <p:txBody>
              <a:bodyPr/>
              <a:lstStyle/>
              <a:p>
                <a:pPr eaLnBrk="0" hangingPunct="0"/>
                <a:r>
                  <a:rPr lang="zh-CN" sz="900"/>
                  <a:t>输出</a:t>
                </a:r>
                <a:r>
                  <a:rPr lang="zh-CN" altLang="en-US" sz="900"/>
                  <a:t>’</a:t>
                </a:r>
                <a:r>
                  <a:rPr lang="en-US" altLang="zh-CN" sz="900"/>
                  <a:t>/’</a:t>
                </a:r>
                <a:endParaRPr lang="en-US" altLang="zh-CN"/>
              </a:p>
            </p:txBody>
          </p:sp>
          <p:cxnSp>
            <p:nvCxnSpPr>
              <p:cNvPr id="30802" name="AutoShape 25"/>
              <p:cNvCxnSpPr>
                <a:cxnSpLocks noChangeShapeType="1"/>
              </p:cNvCxnSpPr>
              <p:nvPr/>
            </p:nvCxnSpPr>
            <p:spPr bwMode="auto">
              <a:xfrm>
                <a:off x="3826" y="8517"/>
                <a:ext cx="540" cy="1"/>
              </a:xfrm>
              <a:prstGeom prst="straightConnector1">
                <a:avLst/>
              </a:prstGeom>
              <a:noFill/>
              <a:ln w="9525">
                <a:solidFill>
                  <a:srgbClr val="000000"/>
                </a:solidFill>
                <a:round/>
                <a:headEnd/>
                <a:tailEnd type="triangle" w="med" len="med"/>
              </a:ln>
            </p:spPr>
          </p:cxnSp>
          <p:sp>
            <p:nvSpPr>
              <p:cNvPr id="30803" name="Line 24"/>
              <p:cNvSpPr>
                <a:spLocks noChangeShapeType="1"/>
              </p:cNvSpPr>
              <p:nvPr/>
            </p:nvSpPr>
            <p:spPr bwMode="auto">
              <a:xfrm>
                <a:off x="5446" y="8439"/>
                <a:ext cx="3240" cy="1"/>
              </a:xfrm>
              <a:prstGeom prst="line">
                <a:avLst/>
              </a:prstGeom>
              <a:noFill/>
              <a:ln w="9525">
                <a:solidFill>
                  <a:srgbClr val="000000"/>
                </a:solidFill>
                <a:round/>
                <a:headEnd/>
                <a:tailEnd type="triangle" w="med" len="med"/>
              </a:ln>
            </p:spPr>
            <p:txBody>
              <a:bodyPr/>
              <a:lstStyle/>
              <a:p>
                <a:endParaRPr lang="zh-CN" altLang="en-US"/>
              </a:p>
            </p:txBody>
          </p:sp>
          <p:sp>
            <p:nvSpPr>
              <p:cNvPr id="30804" name="Text Box 23"/>
              <p:cNvSpPr txBox="1">
                <a:spLocks noChangeArrowheads="1"/>
              </p:cNvSpPr>
              <p:nvPr/>
            </p:nvSpPr>
            <p:spPr bwMode="auto">
              <a:xfrm>
                <a:off x="3646" y="7815"/>
                <a:ext cx="360" cy="468"/>
              </a:xfrm>
              <a:prstGeom prst="rect">
                <a:avLst/>
              </a:prstGeom>
              <a:solidFill>
                <a:srgbClr val="FFFFFF">
                  <a:alpha val="0"/>
                </a:srgbClr>
              </a:solidFill>
              <a:ln w="9525">
                <a:noFill/>
                <a:miter lim="800000"/>
                <a:headEnd/>
                <a:tailEnd/>
              </a:ln>
            </p:spPr>
            <p:txBody>
              <a:bodyPr/>
              <a:lstStyle/>
              <a:p>
                <a:pPr eaLnBrk="0" hangingPunct="0"/>
                <a:r>
                  <a:rPr lang="en-US" altLang="zh-CN" sz="900"/>
                  <a:t>N</a:t>
                </a:r>
                <a:endParaRPr lang="en-US" altLang="zh-CN"/>
              </a:p>
            </p:txBody>
          </p:sp>
          <p:sp>
            <p:nvSpPr>
              <p:cNvPr id="30805" name="AutoShape 22"/>
              <p:cNvSpPr>
                <a:spLocks noChangeArrowheads="1"/>
              </p:cNvSpPr>
              <p:nvPr/>
            </p:nvSpPr>
            <p:spPr bwMode="auto">
              <a:xfrm>
                <a:off x="270" y="1106"/>
                <a:ext cx="1380" cy="764"/>
              </a:xfrm>
              <a:prstGeom prst="flowChartDecision">
                <a:avLst/>
              </a:prstGeom>
              <a:solidFill>
                <a:srgbClr val="FFFFFF"/>
              </a:solidFill>
              <a:ln w="9525">
                <a:solidFill>
                  <a:srgbClr val="000000"/>
                </a:solidFill>
                <a:miter lim="800000"/>
                <a:headEnd/>
                <a:tailEnd/>
              </a:ln>
            </p:spPr>
            <p:txBody>
              <a:bodyPr/>
              <a:lstStyle/>
              <a:p>
                <a:endParaRPr lang="zh-CN" altLang="en-US"/>
              </a:p>
            </p:txBody>
          </p:sp>
          <p:sp>
            <p:nvSpPr>
              <p:cNvPr id="30806" name="Text Box 21"/>
              <p:cNvSpPr txBox="1">
                <a:spLocks noChangeArrowheads="1"/>
              </p:cNvSpPr>
              <p:nvPr/>
            </p:nvSpPr>
            <p:spPr bwMode="auto">
              <a:xfrm>
                <a:off x="406" y="1263"/>
                <a:ext cx="1260" cy="468"/>
              </a:xfrm>
              <a:prstGeom prst="rect">
                <a:avLst/>
              </a:prstGeom>
              <a:noFill/>
              <a:ln w="9525">
                <a:noFill/>
                <a:miter lim="800000"/>
                <a:headEnd/>
                <a:tailEnd/>
              </a:ln>
            </p:spPr>
            <p:txBody>
              <a:bodyPr/>
              <a:lstStyle/>
              <a:p>
                <a:pPr eaLnBrk="0" hangingPunct="0"/>
                <a:r>
                  <a:rPr lang="zh-CN" sz="900"/>
                  <a:t>是空字符？</a:t>
                </a:r>
                <a:endParaRPr lang="zh-CN" sz="800"/>
              </a:p>
              <a:p>
                <a:pPr algn="l" eaLnBrk="0" hangingPunct="0"/>
                <a:endParaRPr lang="zh-CN" altLang="zh-CN"/>
              </a:p>
            </p:txBody>
          </p:sp>
          <p:sp>
            <p:nvSpPr>
              <p:cNvPr id="30807" name="AutoShape 20"/>
              <p:cNvSpPr>
                <a:spLocks noChangeArrowheads="1"/>
              </p:cNvSpPr>
              <p:nvPr/>
            </p:nvSpPr>
            <p:spPr bwMode="auto">
              <a:xfrm>
                <a:off x="226" y="2979"/>
                <a:ext cx="1440" cy="780"/>
              </a:xfrm>
              <a:prstGeom prst="flowChartDecision">
                <a:avLst/>
              </a:prstGeom>
              <a:solidFill>
                <a:srgbClr val="FFFFFF"/>
              </a:solidFill>
              <a:ln w="9525">
                <a:solidFill>
                  <a:srgbClr val="000000"/>
                </a:solidFill>
                <a:miter lim="800000"/>
                <a:headEnd/>
                <a:tailEnd/>
              </a:ln>
            </p:spPr>
            <p:txBody>
              <a:bodyPr/>
              <a:lstStyle/>
              <a:p>
                <a:endParaRPr lang="zh-CN" altLang="en-US"/>
              </a:p>
            </p:txBody>
          </p:sp>
          <p:sp>
            <p:nvSpPr>
              <p:cNvPr id="30808" name="Text Box 19"/>
              <p:cNvSpPr txBox="1">
                <a:spLocks noChangeArrowheads="1"/>
              </p:cNvSpPr>
              <p:nvPr/>
            </p:nvSpPr>
            <p:spPr bwMode="auto">
              <a:xfrm>
                <a:off x="406" y="3135"/>
                <a:ext cx="1080" cy="468"/>
              </a:xfrm>
              <a:prstGeom prst="rect">
                <a:avLst/>
              </a:prstGeom>
              <a:noFill/>
              <a:ln w="9525">
                <a:noFill/>
                <a:miter lim="800000"/>
                <a:headEnd/>
                <a:tailEnd/>
              </a:ln>
            </p:spPr>
            <p:txBody>
              <a:bodyPr/>
              <a:lstStyle/>
              <a:p>
                <a:pPr eaLnBrk="0" hangingPunct="0"/>
                <a:r>
                  <a:rPr lang="zh-CN" sz="900" dirty="0"/>
                  <a:t>是字母？</a:t>
                </a:r>
                <a:endParaRPr lang="zh-CN" sz="800" dirty="0"/>
              </a:p>
              <a:p>
                <a:pPr algn="l" eaLnBrk="0" hangingPunct="0"/>
                <a:endParaRPr lang="zh-CN" altLang="zh-CN" dirty="0"/>
              </a:p>
            </p:txBody>
          </p:sp>
          <p:grpSp>
            <p:nvGrpSpPr>
              <p:cNvPr id="30809" name="Group 16"/>
              <p:cNvGrpSpPr>
                <a:grpSpLocks/>
              </p:cNvGrpSpPr>
              <p:nvPr/>
            </p:nvGrpSpPr>
            <p:grpSpPr bwMode="auto">
              <a:xfrm>
                <a:off x="5806" y="2979"/>
                <a:ext cx="1440" cy="624"/>
                <a:chOff x="0" y="0"/>
                <a:chExt cx="1440" cy="624"/>
              </a:xfrm>
            </p:grpSpPr>
            <p:sp>
              <p:nvSpPr>
                <p:cNvPr id="30823" name="AutoShape 18"/>
                <p:cNvSpPr>
                  <a:spLocks noChangeArrowheads="1"/>
                </p:cNvSpPr>
                <p:nvPr/>
              </p:nvSpPr>
              <p:spPr bwMode="auto">
                <a:xfrm>
                  <a:off x="0" y="0"/>
                  <a:ext cx="1440" cy="624"/>
                </a:xfrm>
                <a:prstGeom prst="flowChartDecision">
                  <a:avLst/>
                </a:prstGeom>
                <a:solidFill>
                  <a:srgbClr val="FFFFFF"/>
                </a:solidFill>
                <a:ln w="9525">
                  <a:solidFill>
                    <a:srgbClr val="000000"/>
                  </a:solidFill>
                  <a:miter lim="800000"/>
                  <a:headEnd/>
                  <a:tailEnd/>
                </a:ln>
              </p:spPr>
              <p:txBody>
                <a:bodyPr/>
                <a:lstStyle/>
                <a:p>
                  <a:endParaRPr lang="zh-CN" altLang="en-US"/>
                </a:p>
              </p:txBody>
            </p:sp>
            <p:sp>
              <p:nvSpPr>
                <p:cNvPr id="30824" name="Text Box 17"/>
                <p:cNvSpPr txBox="1">
                  <a:spLocks noChangeArrowheads="1"/>
                </p:cNvSpPr>
                <p:nvPr/>
              </p:nvSpPr>
              <p:spPr bwMode="auto">
                <a:xfrm>
                  <a:off x="180" y="156"/>
                  <a:ext cx="1260" cy="468"/>
                </a:xfrm>
                <a:prstGeom prst="rect">
                  <a:avLst/>
                </a:prstGeom>
                <a:noFill/>
                <a:ln w="9525">
                  <a:noFill/>
                  <a:miter lim="800000"/>
                  <a:headEnd/>
                  <a:tailEnd/>
                </a:ln>
              </p:spPr>
              <p:txBody>
                <a:bodyPr/>
                <a:lstStyle/>
                <a:p>
                  <a:pPr eaLnBrk="0" hangingPunct="0"/>
                  <a:r>
                    <a:rPr lang="zh-CN" sz="900"/>
                    <a:t>是保留字？</a:t>
                  </a:r>
                  <a:endParaRPr lang="zh-CN"/>
                </a:p>
              </p:txBody>
            </p:sp>
          </p:grpSp>
          <p:sp>
            <p:nvSpPr>
              <p:cNvPr id="30810" name="AutoShape 15"/>
              <p:cNvSpPr>
                <a:spLocks noChangeArrowheads="1"/>
              </p:cNvSpPr>
              <p:nvPr/>
            </p:nvSpPr>
            <p:spPr bwMode="auto">
              <a:xfrm>
                <a:off x="226" y="3915"/>
                <a:ext cx="1440" cy="780"/>
              </a:xfrm>
              <a:prstGeom prst="flowChartDecision">
                <a:avLst/>
              </a:prstGeom>
              <a:solidFill>
                <a:srgbClr val="FFFFFF"/>
              </a:solidFill>
              <a:ln w="9525">
                <a:solidFill>
                  <a:srgbClr val="000000"/>
                </a:solidFill>
                <a:miter lim="800000"/>
                <a:headEnd/>
                <a:tailEnd/>
              </a:ln>
            </p:spPr>
            <p:txBody>
              <a:bodyPr/>
              <a:lstStyle/>
              <a:p>
                <a:endParaRPr lang="zh-CN" altLang="en-US"/>
              </a:p>
            </p:txBody>
          </p:sp>
          <p:sp>
            <p:nvSpPr>
              <p:cNvPr id="30811" name="Text Box 14"/>
              <p:cNvSpPr txBox="1">
                <a:spLocks noChangeArrowheads="1"/>
              </p:cNvSpPr>
              <p:nvPr/>
            </p:nvSpPr>
            <p:spPr bwMode="auto">
              <a:xfrm>
                <a:off x="406" y="4071"/>
                <a:ext cx="1080" cy="468"/>
              </a:xfrm>
              <a:prstGeom prst="rect">
                <a:avLst/>
              </a:prstGeom>
              <a:noFill/>
              <a:ln w="9525">
                <a:noFill/>
                <a:miter lim="800000"/>
                <a:headEnd/>
                <a:tailEnd/>
              </a:ln>
            </p:spPr>
            <p:txBody>
              <a:bodyPr/>
              <a:lstStyle/>
              <a:p>
                <a:pPr eaLnBrk="0" hangingPunct="0"/>
                <a:r>
                  <a:rPr lang="zh-CN" sz="900" dirty="0"/>
                  <a:t>是数字？</a:t>
                </a:r>
                <a:endParaRPr lang="zh-CN" sz="800" dirty="0"/>
              </a:p>
              <a:p>
                <a:pPr algn="l" eaLnBrk="0" hangingPunct="0"/>
                <a:endParaRPr lang="zh-CN" altLang="zh-CN" dirty="0"/>
              </a:p>
            </p:txBody>
          </p:sp>
          <p:sp>
            <p:nvSpPr>
              <p:cNvPr id="30812" name="AutoShape 13"/>
              <p:cNvSpPr>
                <a:spLocks noChangeArrowheads="1"/>
              </p:cNvSpPr>
              <p:nvPr/>
            </p:nvSpPr>
            <p:spPr bwMode="auto">
              <a:xfrm>
                <a:off x="122" y="4850"/>
                <a:ext cx="1590" cy="795"/>
              </a:xfrm>
              <a:prstGeom prst="flowChartDecision">
                <a:avLst/>
              </a:prstGeom>
              <a:solidFill>
                <a:srgbClr val="FFFFFF"/>
              </a:solidFill>
              <a:ln w="9525">
                <a:solidFill>
                  <a:srgbClr val="000000"/>
                </a:solidFill>
                <a:miter lim="800000"/>
                <a:headEnd/>
                <a:tailEnd/>
              </a:ln>
            </p:spPr>
            <p:txBody>
              <a:bodyPr/>
              <a:lstStyle/>
              <a:p>
                <a:endParaRPr lang="zh-CN" altLang="en-US"/>
              </a:p>
            </p:txBody>
          </p:sp>
          <p:sp>
            <p:nvSpPr>
              <p:cNvPr id="30813" name="Text Box 12"/>
              <p:cNvSpPr txBox="1">
                <a:spLocks noChangeArrowheads="1"/>
              </p:cNvSpPr>
              <p:nvPr/>
            </p:nvSpPr>
            <p:spPr bwMode="auto">
              <a:xfrm>
                <a:off x="300" y="5021"/>
                <a:ext cx="1440" cy="468"/>
              </a:xfrm>
              <a:prstGeom prst="rect">
                <a:avLst/>
              </a:prstGeom>
              <a:noFill/>
              <a:ln w="9525">
                <a:noFill/>
                <a:miter lim="800000"/>
                <a:headEnd/>
                <a:tailEnd/>
              </a:ln>
            </p:spPr>
            <p:txBody>
              <a:bodyPr/>
              <a:lstStyle/>
              <a:p>
                <a:pPr eaLnBrk="0" hangingPunct="0"/>
                <a:r>
                  <a:rPr lang="zh-CN" sz="900" dirty="0"/>
                  <a:t>是单分界符？</a:t>
                </a:r>
                <a:endParaRPr lang="zh-CN" dirty="0"/>
              </a:p>
            </p:txBody>
          </p:sp>
          <p:sp>
            <p:nvSpPr>
              <p:cNvPr id="30814" name="AutoShape 11"/>
              <p:cNvSpPr>
                <a:spLocks noChangeArrowheads="1"/>
              </p:cNvSpPr>
              <p:nvPr/>
            </p:nvSpPr>
            <p:spPr bwMode="auto">
              <a:xfrm>
                <a:off x="226" y="6099"/>
                <a:ext cx="1440" cy="780"/>
              </a:xfrm>
              <a:prstGeom prst="flowChartDecision">
                <a:avLst/>
              </a:prstGeom>
              <a:solidFill>
                <a:srgbClr val="FFFFFF"/>
              </a:solidFill>
              <a:ln w="9525">
                <a:solidFill>
                  <a:srgbClr val="000000"/>
                </a:solidFill>
                <a:miter lim="800000"/>
                <a:headEnd/>
                <a:tailEnd/>
              </a:ln>
            </p:spPr>
            <p:txBody>
              <a:bodyPr/>
              <a:lstStyle/>
              <a:p>
                <a:endParaRPr lang="zh-CN" altLang="en-US"/>
              </a:p>
            </p:txBody>
          </p:sp>
          <p:sp>
            <p:nvSpPr>
              <p:cNvPr id="30815" name="Text Box 10"/>
              <p:cNvSpPr txBox="1">
                <a:spLocks noChangeArrowheads="1"/>
              </p:cNvSpPr>
              <p:nvPr/>
            </p:nvSpPr>
            <p:spPr bwMode="auto">
              <a:xfrm>
                <a:off x="406" y="6255"/>
                <a:ext cx="1080" cy="468"/>
              </a:xfrm>
              <a:prstGeom prst="rect">
                <a:avLst/>
              </a:prstGeom>
              <a:noFill/>
              <a:ln w="9525">
                <a:noFill/>
                <a:miter lim="800000"/>
                <a:headEnd/>
                <a:tailEnd/>
              </a:ln>
            </p:spPr>
            <p:txBody>
              <a:bodyPr/>
              <a:lstStyle/>
              <a:p>
                <a:pPr eaLnBrk="0" hangingPunct="0"/>
                <a:r>
                  <a:rPr lang="zh-CN" sz="900" dirty="0"/>
                  <a:t>是冒号？</a:t>
                </a:r>
                <a:endParaRPr lang="zh-CN" sz="800" dirty="0"/>
              </a:p>
              <a:p>
                <a:pPr algn="l" eaLnBrk="0" hangingPunct="0"/>
                <a:endParaRPr lang="zh-CN" altLang="zh-CN" dirty="0"/>
              </a:p>
            </p:txBody>
          </p:sp>
          <p:sp>
            <p:nvSpPr>
              <p:cNvPr id="30816" name="AutoShape 9"/>
              <p:cNvSpPr>
                <a:spLocks noChangeArrowheads="1"/>
              </p:cNvSpPr>
              <p:nvPr/>
            </p:nvSpPr>
            <p:spPr bwMode="auto">
              <a:xfrm>
                <a:off x="226" y="7191"/>
                <a:ext cx="1440" cy="780"/>
              </a:xfrm>
              <a:prstGeom prst="flowChartDecision">
                <a:avLst/>
              </a:prstGeom>
              <a:solidFill>
                <a:srgbClr val="FFFFFF"/>
              </a:solidFill>
              <a:ln w="9525">
                <a:solidFill>
                  <a:srgbClr val="000000"/>
                </a:solidFill>
                <a:miter lim="800000"/>
                <a:headEnd/>
                <a:tailEnd/>
              </a:ln>
            </p:spPr>
            <p:txBody>
              <a:bodyPr/>
              <a:lstStyle/>
              <a:p>
                <a:endParaRPr lang="zh-CN" altLang="en-US"/>
              </a:p>
            </p:txBody>
          </p:sp>
          <p:sp>
            <p:nvSpPr>
              <p:cNvPr id="30817" name="Text Box 8"/>
              <p:cNvSpPr txBox="1">
                <a:spLocks noChangeArrowheads="1"/>
              </p:cNvSpPr>
              <p:nvPr/>
            </p:nvSpPr>
            <p:spPr bwMode="auto">
              <a:xfrm>
                <a:off x="406" y="7347"/>
                <a:ext cx="1080" cy="468"/>
              </a:xfrm>
              <a:prstGeom prst="rect">
                <a:avLst/>
              </a:prstGeom>
              <a:noFill/>
              <a:ln w="9525">
                <a:noFill/>
                <a:miter lim="800000"/>
                <a:headEnd/>
                <a:tailEnd/>
              </a:ln>
            </p:spPr>
            <p:txBody>
              <a:bodyPr/>
              <a:lstStyle/>
              <a:p>
                <a:pPr eaLnBrk="0" hangingPunct="0"/>
                <a:r>
                  <a:rPr lang="zh-CN" sz="900" dirty="0"/>
                  <a:t>是斜竖？</a:t>
                </a:r>
                <a:endParaRPr lang="zh-CN" sz="800" dirty="0"/>
              </a:p>
              <a:p>
                <a:pPr algn="l" eaLnBrk="0" hangingPunct="0"/>
                <a:endParaRPr lang="zh-CN" altLang="zh-CN" dirty="0"/>
              </a:p>
            </p:txBody>
          </p:sp>
          <p:sp>
            <p:nvSpPr>
              <p:cNvPr id="30818" name="AutoShape 7"/>
              <p:cNvSpPr>
                <a:spLocks noChangeArrowheads="1"/>
              </p:cNvSpPr>
              <p:nvPr/>
            </p:nvSpPr>
            <p:spPr bwMode="auto">
              <a:xfrm>
                <a:off x="3150" y="6113"/>
                <a:ext cx="1080" cy="936"/>
              </a:xfrm>
              <a:prstGeom prst="flowChartDecision">
                <a:avLst/>
              </a:prstGeom>
              <a:solidFill>
                <a:srgbClr val="FFFFFF"/>
              </a:solidFill>
              <a:ln w="9525">
                <a:solidFill>
                  <a:srgbClr val="000000"/>
                </a:solidFill>
                <a:miter lim="800000"/>
                <a:headEnd/>
                <a:tailEnd/>
              </a:ln>
            </p:spPr>
            <p:txBody>
              <a:bodyPr/>
              <a:lstStyle/>
              <a:p>
                <a:endParaRPr lang="zh-CN" altLang="en-US"/>
              </a:p>
            </p:txBody>
          </p:sp>
          <p:sp>
            <p:nvSpPr>
              <p:cNvPr id="30819" name="Text Box 6"/>
              <p:cNvSpPr txBox="1">
                <a:spLocks noChangeArrowheads="1"/>
              </p:cNvSpPr>
              <p:nvPr/>
            </p:nvSpPr>
            <p:spPr bwMode="auto">
              <a:xfrm>
                <a:off x="3272" y="6344"/>
                <a:ext cx="1080" cy="562"/>
              </a:xfrm>
              <a:prstGeom prst="rect">
                <a:avLst/>
              </a:prstGeom>
              <a:noFill/>
              <a:ln w="9525">
                <a:noFill/>
                <a:miter lim="800000"/>
                <a:headEnd/>
                <a:tailEnd/>
              </a:ln>
            </p:spPr>
            <p:txBody>
              <a:bodyPr/>
              <a:lstStyle/>
              <a:p>
                <a:pPr eaLnBrk="0" hangingPunct="0"/>
                <a:r>
                  <a:rPr lang="zh-CN" sz="900"/>
                  <a:t>是</a:t>
                </a:r>
                <a:r>
                  <a:rPr lang="zh-CN" altLang="en-US" sz="900"/>
                  <a:t>’</a:t>
                </a:r>
                <a:r>
                  <a:rPr lang="en-US" altLang="zh-CN" sz="900"/>
                  <a:t>=’</a:t>
                </a:r>
                <a:r>
                  <a:rPr lang="zh-CN" altLang="en-US" sz="900"/>
                  <a:t>？</a:t>
                </a:r>
                <a:endParaRPr lang="zh-CN" altLang="en-US" sz="800"/>
              </a:p>
              <a:p>
                <a:pPr algn="l" eaLnBrk="0" hangingPunct="0"/>
                <a:endParaRPr lang="zh-CN" altLang="en-US"/>
              </a:p>
            </p:txBody>
          </p:sp>
          <p:sp>
            <p:nvSpPr>
              <p:cNvPr id="30820" name="AutoShape 5"/>
              <p:cNvSpPr>
                <a:spLocks noChangeArrowheads="1"/>
              </p:cNvSpPr>
              <p:nvPr/>
            </p:nvSpPr>
            <p:spPr bwMode="auto">
              <a:xfrm>
                <a:off x="3106" y="7035"/>
                <a:ext cx="1080" cy="936"/>
              </a:xfrm>
              <a:prstGeom prst="flowChartDecision">
                <a:avLst/>
              </a:prstGeom>
              <a:solidFill>
                <a:srgbClr val="FFFFFF"/>
              </a:solidFill>
              <a:ln w="9525">
                <a:solidFill>
                  <a:srgbClr val="000000"/>
                </a:solidFill>
                <a:miter lim="800000"/>
                <a:headEnd/>
                <a:tailEnd/>
              </a:ln>
            </p:spPr>
            <p:txBody>
              <a:bodyPr/>
              <a:lstStyle/>
              <a:p>
                <a:endParaRPr lang="zh-CN" altLang="en-US"/>
              </a:p>
            </p:txBody>
          </p:sp>
          <p:sp>
            <p:nvSpPr>
              <p:cNvPr id="30821" name="Text Box 4"/>
              <p:cNvSpPr txBox="1">
                <a:spLocks noChangeArrowheads="1"/>
              </p:cNvSpPr>
              <p:nvPr/>
            </p:nvSpPr>
            <p:spPr bwMode="auto">
              <a:xfrm>
                <a:off x="3196" y="7280"/>
                <a:ext cx="1080" cy="562"/>
              </a:xfrm>
              <a:prstGeom prst="rect">
                <a:avLst/>
              </a:prstGeom>
              <a:noFill/>
              <a:ln w="9525">
                <a:noFill/>
                <a:miter lim="800000"/>
                <a:headEnd/>
                <a:tailEnd/>
              </a:ln>
            </p:spPr>
            <p:txBody>
              <a:bodyPr/>
              <a:lstStyle/>
              <a:p>
                <a:pPr eaLnBrk="0" hangingPunct="0"/>
                <a:r>
                  <a:rPr lang="zh-CN" sz="900"/>
                  <a:t>是</a:t>
                </a:r>
                <a:r>
                  <a:rPr lang="zh-CN" altLang="en-US" sz="900"/>
                  <a:t>’*’？</a:t>
                </a:r>
                <a:endParaRPr lang="zh-CN" altLang="en-US" sz="800"/>
              </a:p>
              <a:p>
                <a:pPr algn="l" eaLnBrk="0" hangingPunct="0"/>
                <a:endParaRPr lang="zh-CN" altLang="en-US"/>
              </a:p>
            </p:txBody>
          </p:sp>
          <p:sp>
            <p:nvSpPr>
              <p:cNvPr id="30822" name="Text Box 3"/>
              <p:cNvSpPr txBox="1">
                <a:spLocks noChangeArrowheads="1"/>
              </p:cNvSpPr>
              <p:nvPr/>
            </p:nvSpPr>
            <p:spPr bwMode="auto">
              <a:xfrm>
                <a:off x="1336" y="0"/>
                <a:ext cx="720" cy="468"/>
              </a:xfrm>
              <a:prstGeom prst="rect">
                <a:avLst/>
              </a:prstGeom>
              <a:solidFill>
                <a:srgbClr val="FFFFFF">
                  <a:alpha val="0"/>
                </a:srgbClr>
              </a:solidFill>
              <a:ln w="9525">
                <a:noFill/>
                <a:miter lim="800000"/>
                <a:headEnd/>
                <a:tailEnd/>
              </a:ln>
            </p:spPr>
            <p:txBody>
              <a:bodyPr/>
              <a:lstStyle/>
              <a:p>
                <a:pPr eaLnBrk="0" hangingPunct="0"/>
                <a:r>
                  <a:rPr lang="zh-CN" sz="900"/>
                  <a:t>入口</a:t>
                </a:r>
                <a:endParaRPr lang="zh-CN"/>
              </a:p>
            </p:txBody>
          </p:sp>
        </p:grpSp>
      </p:grpSp>
      <p:sp>
        <p:nvSpPr>
          <p:cNvPr id="30724" name="TextBox 103"/>
          <p:cNvSpPr txBox="1">
            <a:spLocks noChangeArrowheads="1"/>
          </p:cNvSpPr>
          <p:nvPr/>
        </p:nvSpPr>
        <p:spPr bwMode="auto">
          <a:xfrm>
            <a:off x="7812088" y="0"/>
            <a:ext cx="1108075" cy="461963"/>
          </a:xfrm>
          <a:prstGeom prst="rect">
            <a:avLst/>
          </a:prstGeom>
          <a:noFill/>
          <a:ln w="9525">
            <a:noFill/>
            <a:miter lim="800000"/>
            <a:headEnd/>
            <a:tailEnd/>
          </a:ln>
        </p:spPr>
        <p:txBody>
          <a:bodyPr wrap="none">
            <a:spAutoFit/>
          </a:bodyPr>
          <a:lstStyle/>
          <a:p>
            <a:r>
              <a:rPr lang="zh-CN" altLang="en-US"/>
              <a:t>见教材</a:t>
            </a:r>
          </a:p>
        </p:txBody>
      </p:sp>
    </p:spTree>
    <p:extLst>
      <p:ext uri="{BB962C8B-B14F-4D97-AF65-F5344CB8AC3E}">
        <p14:creationId xmlns:p14="http://schemas.microsoft.com/office/powerpoint/2010/main" val="2590542258"/>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3"/>
          <p:cNvSpPr>
            <a:spLocks noChangeArrowheads="1"/>
          </p:cNvSpPr>
          <p:nvPr/>
        </p:nvSpPr>
        <p:spPr bwMode="auto">
          <a:xfrm>
            <a:off x="381000" y="990600"/>
            <a:ext cx="8151813" cy="685800"/>
          </a:xfrm>
          <a:prstGeom prst="roundRect">
            <a:avLst>
              <a:gd name="adj" fmla="val 5435"/>
            </a:avLst>
          </a:prstGeom>
          <a:noFill/>
          <a:ln w="9525">
            <a:noFill/>
            <a:round/>
            <a:headEnd/>
            <a:tailEnd/>
          </a:ln>
        </p:spPr>
        <p:txBody>
          <a:bodyPr wrap="none" anchor="ctr"/>
          <a:lstStyle/>
          <a:p>
            <a:pPr algn="l"/>
            <a:r>
              <a:rPr lang="en-US" altLang="zh-CN" sz="2800" b="1">
                <a:solidFill>
                  <a:schemeClr val="accent2"/>
                </a:solidFill>
                <a:ea typeface="楷体_GB2312" pitchFamily="49" charset="-122"/>
              </a:rPr>
              <a:t>3.4.2 </a:t>
            </a:r>
            <a:r>
              <a:rPr lang="zh-CN" altLang="en-US" sz="2800" b="1">
                <a:solidFill>
                  <a:schemeClr val="accent2"/>
                </a:solidFill>
                <a:latin typeface="SimSun" pitchFamily="2" charset="-122"/>
                <a:ea typeface="楷体_GB2312" pitchFamily="49" charset="-122"/>
              </a:rPr>
              <a:t>状态图的实现</a:t>
            </a:r>
            <a:r>
              <a:rPr lang="en-US" altLang="zh-CN" sz="2800" b="1">
                <a:solidFill>
                  <a:schemeClr val="accent2"/>
                </a:solidFill>
                <a:ea typeface="楷体_GB2312" pitchFamily="49" charset="-122"/>
              </a:rPr>
              <a:t>——</a:t>
            </a:r>
            <a:r>
              <a:rPr lang="zh-CN" altLang="en-US" sz="2800" b="1">
                <a:solidFill>
                  <a:schemeClr val="accent2"/>
                </a:solidFill>
                <a:latin typeface="SimSun" pitchFamily="2" charset="-122"/>
                <a:ea typeface="楷体_GB2312" pitchFamily="49" charset="-122"/>
              </a:rPr>
              <a:t>构造词法分析程序</a:t>
            </a:r>
          </a:p>
        </p:txBody>
      </p:sp>
      <p:sp>
        <p:nvSpPr>
          <p:cNvPr id="31747" name="Rectangle 4"/>
          <p:cNvSpPr>
            <a:spLocks noChangeArrowheads="1"/>
          </p:cNvSpPr>
          <p:nvPr/>
        </p:nvSpPr>
        <p:spPr bwMode="auto">
          <a:xfrm>
            <a:off x="1143000" y="2133600"/>
            <a:ext cx="6958013" cy="609600"/>
          </a:xfrm>
          <a:prstGeom prst="rect">
            <a:avLst/>
          </a:prstGeom>
          <a:solidFill>
            <a:srgbClr val="D9E6E6">
              <a:alpha val="50195"/>
            </a:srgbClr>
          </a:solidFill>
          <a:ln w="12700">
            <a:noFill/>
            <a:miter lim="800000"/>
            <a:headEnd/>
            <a:tailEnd/>
          </a:ln>
        </p:spPr>
        <p:txBody>
          <a:bodyPr wrap="none" anchor="ctr"/>
          <a:lstStyle/>
          <a:p>
            <a:pPr algn="l"/>
            <a:r>
              <a:rPr lang="en-US" altLang="zh-CN" b="1">
                <a:solidFill>
                  <a:srgbClr val="0F48FF"/>
                </a:solidFill>
                <a:ea typeface="楷体_GB2312" pitchFamily="49" charset="-122"/>
              </a:rPr>
              <a:t>1. </a:t>
            </a:r>
            <a:r>
              <a:rPr lang="zh-CN" altLang="en-US" b="1">
                <a:solidFill>
                  <a:srgbClr val="0F48FF"/>
                </a:solidFill>
                <a:ea typeface="楷体_GB2312" pitchFamily="49" charset="-122"/>
              </a:rPr>
              <a:t>单词及内部表示</a:t>
            </a:r>
            <a:endParaRPr lang="zh-CN" altLang="en-US" b="1">
              <a:solidFill>
                <a:schemeClr val="accent2"/>
              </a:solidFill>
              <a:ea typeface="楷体_GB2312" pitchFamily="49" charset="-122"/>
            </a:endParaRPr>
          </a:p>
        </p:txBody>
      </p:sp>
      <p:sp>
        <p:nvSpPr>
          <p:cNvPr id="31748" name="Rectangle 5"/>
          <p:cNvSpPr>
            <a:spLocks noChangeArrowheads="1"/>
          </p:cNvSpPr>
          <p:nvPr/>
        </p:nvSpPr>
        <p:spPr bwMode="auto">
          <a:xfrm>
            <a:off x="1143000" y="3352800"/>
            <a:ext cx="7316788" cy="609600"/>
          </a:xfrm>
          <a:prstGeom prst="rect">
            <a:avLst/>
          </a:prstGeom>
          <a:solidFill>
            <a:srgbClr val="D9E6E6">
              <a:alpha val="50195"/>
            </a:srgbClr>
          </a:solidFill>
          <a:ln w="12700">
            <a:noFill/>
            <a:miter lim="800000"/>
            <a:headEnd/>
            <a:tailEnd/>
          </a:ln>
        </p:spPr>
        <p:txBody>
          <a:bodyPr wrap="none" anchor="ctr"/>
          <a:lstStyle/>
          <a:p>
            <a:pPr algn="l"/>
            <a:r>
              <a:rPr lang="en-US" altLang="zh-CN" b="1">
                <a:solidFill>
                  <a:srgbClr val="0F48FF"/>
                </a:solidFill>
                <a:ea typeface="楷体_GB2312" pitchFamily="49" charset="-122"/>
              </a:rPr>
              <a:t>2. </a:t>
            </a:r>
            <a:r>
              <a:rPr lang="zh-CN" altLang="en-US" b="1">
                <a:solidFill>
                  <a:srgbClr val="0F48FF"/>
                </a:solidFill>
                <a:ea typeface="楷体_GB2312" pitchFamily="49" charset="-122"/>
              </a:rPr>
              <a:t>词法分析程序需要引用的公共（全局）变量和过程</a:t>
            </a:r>
            <a:endParaRPr lang="zh-CN" altLang="en-US" b="1">
              <a:solidFill>
                <a:schemeClr val="accent2"/>
              </a:solidFill>
              <a:ea typeface="楷体_GB2312" pitchFamily="49" charset="-122"/>
            </a:endParaRPr>
          </a:p>
        </p:txBody>
      </p:sp>
      <p:sp>
        <p:nvSpPr>
          <p:cNvPr id="31749" name="Rectangle 6"/>
          <p:cNvSpPr>
            <a:spLocks noChangeArrowheads="1"/>
          </p:cNvSpPr>
          <p:nvPr/>
        </p:nvSpPr>
        <p:spPr bwMode="auto">
          <a:xfrm>
            <a:off x="1143000" y="4572000"/>
            <a:ext cx="7100888" cy="609600"/>
          </a:xfrm>
          <a:prstGeom prst="rect">
            <a:avLst/>
          </a:prstGeom>
          <a:solidFill>
            <a:srgbClr val="D9E6E6">
              <a:alpha val="50195"/>
            </a:srgbClr>
          </a:solidFill>
          <a:ln w="12700">
            <a:noFill/>
            <a:miter lim="800000"/>
            <a:headEnd/>
            <a:tailEnd/>
          </a:ln>
        </p:spPr>
        <p:txBody>
          <a:bodyPr wrap="none" anchor="ctr"/>
          <a:lstStyle/>
          <a:p>
            <a:pPr algn="l"/>
            <a:r>
              <a:rPr lang="en-US" altLang="zh-CN" b="1">
                <a:solidFill>
                  <a:srgbClr val="0F48FF"/>
                </a:solidFill>
                <a:ea typeface="楷体_GB2312" pitchFamily="49" charset="-122"/>
              </a:rPr>
              <a:t>3. </a:t>
            </a:r>
            <a:r>
              <a:rPr lang="zh-CN" altLang="en-US" b="1">
                <a:solidFill>
                  <a:srgbClr val="0F48FF"/>
                </a:solidFill>
                <a:ea typeface="楷体_GB2312" pitchFamily="49" charset="-122"/>
              </a:rPr>
              <a:t>词法分析程序算法</a:t>
            </a:r>
            <a:endParaRPr lang="zh-CN" altLang="en-US" b="1">
              <a:solidFill>
                <a:schemeClr val="accent2"/>
              </a:solidFill>
              <a:ea typeface="楷体_GB2312" pitchFamily="49" charset="-122"/>
            </a:endParaRPr>
          </a:p>
        </p:txBody>
      </p:sp>
    </p:spTree>
    <p:extLst>
      <p:ext uri="{BB962C8B-B14F-4D97-AF65-F5344CB8AC3E}">
        <p14:creationId xmlns:p14="http://schemas.microsoft.com/office/powerpoint/2010/main" val="414779764"/>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3" name="AutoShape 1033">
            <a:extLst>
              <a:ext uri="{FF2B5EF4-FFF2-40B4-BE49-F238E27FC236}">
                <a16:creationId xmlns:a16="http://schemas.microsoft.com/office/drawing/2014/main" id="{3C84D029-0141-44C3-857D-68BC34720378}"/>
              </a:ext>
            </a:extLst>
          </p:cNvPr>
          <p:cNvSpPr>
            <a:spLocks noChangeArrowheads="1"/>
          </p:cNvSpPr>
          <p:nvPr/>
        </p:nvSpPr>
        <p:spPr bwMode="auto">
          <a:xfrm>
            <a:off x="560388" y="3317875"/>
            <a:ext cx="8193087" cy="2549525"/>
          </a:xfrm>
          <a:prstGeom prst="roundRect">
            <a:avLst>
              <a:gd name="adj" fmla="val 7542"/>
            </a:avLst>
          </a:prstGeom>
          <a:solidFill>
            <a:srgbClr val="FFFF99">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lnSpc>
                <a:spcPct val="90000"/>
              </a:lnSpc>
              <a:spcBef>
                <a:spcPct val="50000"/>
              </a:spcBef>
            </a:pPr>
            <a:r>
              <a:rPr lang="zh-CN" altLang="en-US" sz="2400" b="1" dirty="0">
                <a:solidFill>
                  <a:schemeClr val="accent2"/>
                </a:solidFill>
                <a:ea typeface="楷体_GB2312" panose="02010609030101010101" pitchFamily="49" charset="-122"/>
              </a:rPr>
              <a:t>单词：</a:t>
            </a:r>
            <a:r>
              <a:rPr lang="zh-CN" altLang="en-US" sz="2400" b="1" dirty="0">
                <a:latin typeface="楷体_GB2312" panose="02010609030101010101" pitchFamily="49" charset="-122"/>
                <a:ea typeface="楷体_GB2312" panose="02010609030101010101" pitchFamily="49" charset="-122"/>
              </a:rPr>
              <a:t>是语言的基本语法单位，一般语言有四大类单词</a:t>
            </a:r>
          </a:p>
          <a:p>
            <a:pPr algn="l" eaLnBrk="1" hangingPunct="1">
              <a:lnSpc>
                <a:spcPct val="90000"/>
              </a:lnSpc>
              <a:spcBef>
                <a:spcPct val="50000"/>
              </a:spcBef>
              <a:buFontTx/>
              <a:buNone/>
            </a:pPr>
            <a:r>
              <a:rPr lang="zh-CN" altLang="en-US" sz="2400" dirty="0">
                <a:latin typeface="楷体_GB2312" panose="02010609030101010101" pitchFamily="49" charset="-122"/>
                <a:ea typeface="楷体_GB2312" panose="02010609030101010101" pitchFamily="49" charset="-122"/>
              </a:rPr>
              <a:t> </a:t>
            </a:r>
            <a:r>
              <a:rPr lang="en-US" altLang="zh-CN" sz="2400" b="1" dirty="0">
                <a:latin typeface="楷体_GB2312" panose="02010609030101010101" pitchFamily="49" charset="-122"/>
                <a:ea typeface="楷体_GB2312" panose="02010609030101010101" pitchFamily="49" charset="-122"/>
              </a:rPr>
              <a:t>&lt;1&gt;</a:t>
            </a:r>
            <a:r>
              <a:rPr lang="zh-CN" altLang="en-US" sz="2400" b="1" dirty="0">
                <a:solidFill>
                  <a:srgbClr val="FF3300"/>
                </a:solidFill>
                <a:latin typeface="楷体_GB2312" panose="02010609030101010101" pitchFamily="49" charset="-122"/>
                <a:ea typeface="楷体_GB2312" panose="02010609030101010101" pitchFamily="49" charset="-122"/>
              </a:rPr>
              <a:t>语言定义的关键字或保留字</a:t>
            </a:r>
            <a:r>
              <a:rPr lang="zh-CN" altLang="en-US" sz="2400" b="1" dirty="0">
                <a:latin typeface="楷体_GB2312" panose="02010609030101010101" pitchFamily="49" charset="-122"/>
                <a:ea typeface="楷体_GB2312" panose="02010609030101010101" pitchFamily="49" charset="-122"/>
              </a:rPr>
              <a:t>（如</a:t>
            </a:r>
            <a:r>
              <a:rPr lang="en-US" altLang="zh-CN" sz="2400" b="1" dirty="0">
                <a:latin typeface="楷体_GB2312" panose="02010609030101010101" pitchFamily="49" charset="-122"/>
                <a:ea typeface="楷体_GB2312" panose="02010609030101010101" pitchFamily="49" charset="-122"/>
              </a:rPr>
              <a:t>BEGIN</a:t>
            </a:r>
            <a:r>
              <a:rPr lang="zh-CN" altLang="en-US" sz="2400" b="1" dirty="0">
                <a:latin typeface="楷体_GB2312" panose="02010609030101010101" pitchFamily="49" charset="-122"/>
                <a:ea typeface="楷体_GB2312" panose="02010609030101010101" pitchFamily="49" charset="-122"/>
              </a:rPr>
              <a:t>、</a:t>
            </a:r>
            <a:r>
              <a:rPr lang="en-US" altLang="zh-CN" sz="2400" b="1" dirty="0">
                <a:latin typeface="楷体_GB2312" panose="02010609030101010101" pitchFamily="49" charset="-122"/>
                <a:ea typeface="楷体_GB2312" panose="02010609030101010101" pitchFamily="49" charset="-122"/>
              </a:rPr>
              <a:t>END</a:t>
            </a:r>
            <a:r>
              <a:rPr lang="zh-CN" altLang="en-US" sz="2400" b="1" dirty="0">
                <a:latin typeface="楷体_GB2312" panose="02010609030101010101" pitchFamily="49" charset="-122"/>
                <a:ea typeface="楷体_GB2312" panose="02010609030101010101" pitchFamily="49" charset="-122"/>
              </a:rPr>
              <a:t>、</a:t>
            </a:r>
            <a:r>
              <a:rPr lang="en-US" altLang="zh-CN" sz="2400" b="1" dirty="0">
                <a:latin typeface="楷体_GB2312" panose="02010609030101010101" pitchFamily="49" charset="-122"/>
                <a:ea typeface="楷体_GB2312" panose="02010609030101010101" pitchFamily="49" charset="-122"/>
              </a:rPr>
              <a:t>IF</a:t>
            </a:r>
            <a:r>
              <a:rPr lang="zh-CN" altLang="en-US" sz="2400" b="1" dirty="0">
                <a:latin typeface="楷体_GB2312" panose="02010609030101010101" pitchFamily="49" charset="-122"/>
                <a:ea typeface="楷体_GB2312" panose="02010609030101010101" pitchFamily="49" charset="-122"/>
              </a:rPr>
              <a:t>）</a:t>
            </a:r>
            <a:endParaRPr lang="en-US" altLang="zh-CN" sz="2400" b="1" dirty="0">
              <a:latin typeface="楷体_GB2312" panose="02010609030101010101" pitchFamily="49" charset="-122"/>
              <a:ea typeface="楷体_GB2312" panose="02010609030101010101" pitchFamily="49" charset="-122"/>
            </a:endParaRPr>
          </a:p>
          <a:p>
            <a:pPr algn="l" eaLnBrk="1" hangingPunct="1">
              <a:lnSpc>
                <a:spcPct val="90000"/>
              </a:lnSpc>
              <a:spcBef>
                <a:spcPct val="50000"/>
              </a:spcBef>
              <a:buFontTx/>
              <a:buNone/>
            </a:pPr>
            <a:r>
              <a:rPr lang="en-US" altLang="zh-CN" sz="2400" b="1" dirty="0">
                <a:latin typeface="楷体_GB2312" panose="02010609030101010101" pitchFamily="49" charset="-122"/>
                <a:ea typeface="楷体_GB2312" panose="02010609030101010101" pitchFamily="49" charset="-122"/>
              </a:rPr>
              <a:t>&lt;2&gt;</a:t>
            </a:r>
            <a:r>
              <a:rPr lang="zh-CN" altLang="en-US" sz="2400" b="1" dirty="0">
                <a:solidFill>
                  <a:srgbClr val="FF3300"/>
                </a:solidFill>
                <a:latin typeface="楷体_GB2312" panose="02010609030101010101" pitchFamily="49" charset="-122"/>
                <a:ea typeface="楷体_GB2312" panose="02010609030101010101" pitchFamily="49" charset="-122"/>
              </a:rPr>
              <a:t>标识符</a:t>
            </a:r>
            <a:endParaRPr lang="zh-CN" altLang="en-US" sz="2400" b="1" dirty="0">
              <a:latin typeface="楷体_GB2312" panose="02010609030101010101" pitchFamily="49" charset="-122"/>
              <a:ea typeface="楷体_GB2312" panose="02010609030101010101" pitchFamily="49" charset="-122"/>
            </a:endParaRPr>
          </a:p>
          <a:p>
            <a:pPr algn="l" eaLnBrk="1" hangingPunct="1">
              <a:lnSpc>
                <a:spcPct val="90000"/>
              </a:lnSpc>
              <a:spcBef>
                <a:spcPct val="50000"/>
              </a:spcBef>
              <a:buFontTx/>
              <a:buNone/>
            </a:pPr>
            <a:r>
              <a:rPr lang="zh-CN" altLang="en-US" sz="2400" b="1" dirty="0">
                <a:latin typeface="楷体_GB2312" panose="02010609030101010101" pitchFamily="49" charset="-122"/>
                <a:ea typeface="楷体_GB2312" panose="02010609030101010101" pitchFamily="49" charset="-122"/>
              </a:rPr>
              <a:t> </a:t>
            </a:r>
            <a:r>
              <a:rPr lang="en-US" altLang="zh-CN" sz="2400" b="1" dirty="0">
                <a:latin typeface="楷体_GB2312" panose="02010609030101010101" pitchFamily="49" charset="-122"/>
                <a:ea typeface="楷体_GB2312" panose="02010609030101010101" pitchFamily="49" charset="-122"/>
              </a:rPr>
              <a:t>&lt;3&gt;</a:t>
            </a:r>
            <a:r>
              <a:rPr lang="zh-CN" altLang="en-US" sz="2400" b="1" dirty="0">
                <a:solidFill>
                  <a:srgbClr val="FF3300"/>
                </a:solidFill>
                <a:latin typeface="楷体_GB2312" panose="02010609030101010101" pitchFamily="49" charset="-122"/>
                <a:ea typeface="楷体_GB2312" panose="02010609030101010101" pitchFamily="49" charset="-122"/>
              </a:rPr>
              <a:t>常数</a:t>
            </a:r>
            <a:endParaRPr lang="zh-CN" altLang="en-US" sz="2400" b="1" dirty="0">
              <a:latin typeface="楷体_GB2312" panose="02010609030101010101" pitchFamily="49" charset="-122"/>
              <a:ea typeface="楷体_GB2312" panose="02010609030101010101" pitchFamily="49" charset="-122"/>
            </a:endParaRPr>
          </a:p>
          <a:p>
            <a:pPr algn="l" eaLnBrk="1" hangingPunct="1">
              <a:lnSpc>
                <a:spcPct val="90000"/>
              </a:lnSpc>
              <a:spcBef>
                <a:spcPct val="50000"/>
              </a:spcBef>
              <a:buFontTx/>
              <a:buNone/>
            </a:pPr>
            <a:r>
              <a:rPr lang="zh-CN" altLang="en-US" sz="2400" b="1" dirty="0">
                <a:latin typeface="楷体_GB2312" panose="02010609030101010101" pitchFamily="49" charset="-122"/>
                <a:ea typeface="楷体_GB2312" panose="02010609030101010101" pitchFamily="49" charset="-122"/>
              </a:rPr>
              <a:t> </a:t>
            </a:r>
            <a:r>
              <a:rPr lang="en-US" altLang="zh-CN" sz="2400" b="1" dirty="0">
                <a:latin typeface="楷体_GB2312" panose="02010609030101010101" pitchFamily="49" charset="-122"/>
                <a:ea typeface="楷体_GB2312" panose="02010609030101010101" pitchFamily="49" charset="-122"/>
              </a:rPr>
              <a:t>&lt;4&gt;</a:t>
            </a:r>
            <a:r>
              <a:rPr lang="zh-CN" altLang="en-US" sz="2400" b="1" dirty="0">
                <a:solidFill>
                  <a:srgbClr val="FF3300"/>
                </a:solidFill>
                <a:latin typeface="楷体_GB2312" panose="02010609030101010101" pitchFamily="49" charset="-122"/>
                <a:ea typeface="楷体_GB2312" panose="02010609030101010101" pitchFamily="49" charset="-122"/>
              </a:rPr>
              <a:t>分界符</a:t>
            </a:r>
            <a:r>
              <a:rPr lang="zh-CN" altLang="en-US" sz="2400" b="1" dirty="0">
                <a:latin typeface="楷体_GB2312" panose="02010609030101010101" pitchFamily="49" charset="-122"/>
                <a:ea typeface="楷体_GB2312" panose="02010609030101010101" pitchFamily="49" charset="-122"/>
              </a:rPr>
              <a:t>（运算符） （如</a:t>
            </a:r>
            <a:r>
              <a:rPr lang="en-US" altLang="zh-CN" sz="2400" b="1" dirty="0">
                <a:latin typeface="楷体_GB2312" panose="02010609030101010101" pitchFamily="49" charset="-122"/>
                <a:ea typeface="楷体_GB2312" panose="02010609030101010101" pitchFamily="49" charset="-122"/>
              </a:rPr>
              <a:t>+</a:t>
            </a:r>
            <a:r>
              <a:rPr lang="zh-CN" altLang="en-US" sz="2400" b="1" dirty="0">
                <a:latin typeface="楷体_GB2312" panose="02010609030101010101" pitchFamily="49" charset="-122"/>
                <a:ea typeface="楷体_GB2312" panose="02010609030101010101" pitchFamily="49" charset="-122"/>
              </a:rPr>
              <a:t>、</a:t>
            </a:r>
            <a:r>
              <a:rPr lang="en-US" altLang="zh-CN" sz="2400" b="1" dirty="0">
                <a:latin typeface="楷体_GB2312" panose="02010609030101010101" pitchFamily="49" charset="-122"/>
                <a:ea typeface="楷体_GB2312" panose="02010609030101010101" pitchFamily="49" charset="-122"/>
              </a:rPr>
              <a:t>-</a:t>
            </a:r>
            <a:r>
              <a:rPr lang="zh-CN" altLang="en-US" sz="2400" b="1" dirty="0">
                <a:latin typeface="楷体_GB2312" panose="02010609030101010101" pitchFamily="49" charset="-122"/>
                <a:ea typeface="楷体_GB2312" panose="02010609030101010101" pitchFamily="49" charset="-122"/>
              </a:rPr>
              <a:t>、*、</a:t>
            </a:r>
            <a:r>
              <a:rPr lang="en-US" altLang="zh-CN" sz="2400" b="1" dirty="0">
                <a:latin typeface="楷体_GB2312" panose="02010609030101010101" pitchFamily="49" charset="-122"/>
                <a:ea typeface="楷体_GB2312" panose="02010609030101010101" pitchFamily="49" charset="-122"/>
              </a:rPr>
              <a:t>/</a:t>
            </a:r>
            <a:r>
              <a:rPr lang="zh-CN" altLang="en-US" sz="2400" b="1" dirty="0">
                <a:latin typeface="楷体_GB2312" panose="02010609030101010101" pitchFamily="49" charset="-122"/>
                <a:ea typeface="楷体_GB2312" panose="02010609030101010101" pitchFamily="49" charset="-122"/>
              </a:rPr>
              <a:t>、</a:t>
            </a:r>
            <a:r>
              <a:rPr lang="en-US" altLang="zh-CN" sz="2400" b="1" dirty="0">
                <a:latin typeface="楷体_GB2312" panose="02010609030101010101" pitchFamily="49" charset="-122"/>
                <a:ea typeface="楷体_GB2312" panose="02010609030101010101" pitchFamily="49" charset="-122"/>
              </a:rPr>
              <a:t>;</a:t>
            </a:r>
            <a:r>
              <a:rPr lang="zh-CN" altLang="en-US" sz="2400" b="1" dirty="0">
                <a:latin typeface="楷体_GB2312" panose="02010609030101010101" pitchFamily="49" charset="-122"/>
                <a:ea typeface="楷体_GB2312" panose="02010609030101010101" pitchFamily="49" charset="-122"/>
              </a:rPr>
              <a:t>、（、） </a:t>
            </a:r>
            <a:r>
              <a:rPr lang="en-US" altLang="zh-CN" sz="2400" b="1" dirty="0">
                <a:ea typeface="楷体_GB2312" panose="02010609030101010101" pitchFamily="49" charset="-122"/>
              </a:rPr>
              <a:t>……</a:t>
            </a:r>
            <a:r>
              <a:rPr lang="zh-CN" altLang="en-US" sz="2400" b="1" dirty="0">
                <a:latin typeface="楷体_GB2312" panose="02010609030101010101" pitchFamily="49" charset="-122"/>
                <a:ea typeface="楷体_GB2312" panose="02010609030101010101" pitchFamily="49" charset="-122"/>
              </a:rPr>
              <a:t>）</a:t>
            </a:r>
          </a:p>
        </p:txBody>
      </p:sp>
      <p:sp>
        <p:nvSpPr>
          <p:cNvPr id="57347" name="Text Box 1027">
            <a:extLst>
              <a:ext uri="{FF2B5EF4-FFF2-40B4-BE49-F238E27FC236}">
                <a16:creationId xmlns:a16="http://schemas.microsoft.com/office/drawing/2014/main" id="{957EB17F-3CB6-4AFE-ADEF-870377FC5A43}"/>
              </a:ext>
            </a:extLst>
          </p:cNvPr>
          <p:cNvSpPr txBox="1">
            <a:spLocks noChangeArrowheads="1"/>
          </p:cNvSpPr>
          <p:nvPr/>
        </p:nvSpPr>
        <p:spPr bwMode="auto">
          <a:xfrm>
            <a:off x="698500" y="2033588"/>
            <a:ext cx="78200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源程序是由字符序列构成的，词法分析扫描源程序</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字符串</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根据语言的词法规则分析并识别单词，并以某种编码形式输出</a:t>
            </a:r>
            <a:r>
              <a:rPr lang="zh-CN" altLang="en-US" sz="2400" dirty="0"/>
              <a:t>。</a:t>
            </a:r>
          </a:p>
        </p:txBody>
      </p:sp>
      <p:sp>
        <p:nvSpPr>
          <p:cNvPr id="55302" name="AutoShape 1031">
            <a:extLst>
              <a:ext uri="{FF2B5EF4-FFF2-40B4-BE49-F238E27FC236}">
                <a16:creationId xmlns:a16="http://schemas.microsoft.com/office/drawing/2014/main" id="{B5EDA5F3-925F-4C85-A426-D0A4B20E1DFC}"/>
              </a:ext>
            </a:extLst>
          </p:cNvPr>
          <p:cNvSpPr>
            <a:spLocks noChangeArrowheads="1"/>
          </p:cNvSpPr>
          <p:nvPr/>
        </p:nvSpPr>
        <p:spPr bwMode="auto">
          <a:xfrm>
            <a:off x="506413" y="1349375"/>
            <a:ext cx="8121650" cy="690563"/>
          </a:xfrm>
          <a:prstGeom prst="roundRect">
            <a:avLst>
              <a:gd name="adj" fmla="val 15074"/>
            </a:avLst>
          </a:prstGeom>
          <a:gradFill rotWithShape="0">
            <a:gsLst>
              <a:gs pos="0">
                <a:srgbClr val="CCECFF"/>
              </a:gs>
              <a:gs pos="100000">
                <a:srgbClr val="C9E8F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0"/>
              </a:spcBef>
              <a:buFontTx/>
              <a:buNone/>
            </a:pPr>
            <a:endParaRPr lang="en-US" altLang="zh-CN" sz="2400" dirty="0"/>
          </a:p>
          <a:p>
            <a:pPr>
              <a:spcBef>
                <a:spcPct val="0"/>
              </a:spcBef>
              <a:buFontTx/>
              <a:buNone/>
            </a:pPr>
            <a:r>
              <a:rPr lang="en-US" altLang="zh-CN" sz="2400" dirty="0">
                <a:latin typeface="楷体_GB2312" panose="02010609030101010101" pitchFamily="49" charset="-122"/>
                <a:ea typeface="楷体_GB2312" panose="02010609030101010101" pitchFamily="49" charset="-122"/>
              </a:rPr>
              <a:t>  </a:t>
            </a:r>
            <a:r>
              <a:rPr lang="zh-CN" altLang="en-US" sz="2400" b="1" dirty="0">
                <a:latin typeface="楷体_GB2312" panose="02010609030101010101" pitchFamily="49" charset="-122"/>
                <a:ea typeface="楷体_GB2312" panose="02010609030101010101" pitchFamily="49" charset="-122"/>
              </a:rPr>
              <a:t>任务：</a:t>
            </a:r>
            <a:r>
              <a:rPr lang="zh-CN" altLang="en-US" sz="2400" b="1" dirty="0">
                <a:solidFill>
                  <a:srgbClr val="FF0000"/>
                </a:solidFill>
                <a:latin typeface="楷体_GB2312" panose="02010609030101010101" pitchFamily="49" charset="-122"/>
                <a:ea typeface="楷体_GB2312" panose="02010609030101010101" pitchFamily="49" charset="-122"/>
              </a:rPr>
              <a:t>依据文法</a:t>
            </a:r>
            <a:r>
              <a:rPr lang="zh-CN" altLang="en-US" sz="1800" b="1" dirty="0">
                <a:solidFill>
                  <a:srgbClr val="FF0000"/>
                </a:solidFill>
                <a:latin typeface="楷体_GB2312" panose="02010609030101010101" pitchFamily="49" charset="-122"/>
                <a:ea typeface="楷体_GB2312" panose="02010609030101010101" pitchFamily="49" charset="-122"/>
              </a:rPr>
              <a:t>（词法）</a:t>
            </a:r>
            <a:r>
              <a:rPr lang="zh-CN" altLang="en-US" sz="2400" b="1" dirty="0">
                <a:latin typeface="楷体_GB2312" panose="02010609030101010101" pitchFamily="49" charset="-122"/>
                <a:ea typeface="楷体_GB2312" panose="02010609030101010101" pitchFamily="49" charset="-122"/>
              </a:rPr>
              <a:t>分析和识别</a:t>
            </a:r>
            <a:r>
              <a:rPr lang="zh-CN" altLang="en-US" sz="2400" b="1" u="sng" dirty="0">
                <a:solidFill>
                  <a:schemeClr val="accent2"/>
                </a:solidFill>
                <a:latin typeface="楷体_GB2312" panose="02010609030101010101" pitchFamily="49" charset="-122"/>
                <a:ea typeface="楷体_GB2312" panose="02010609030101010101" pitchFamily="49" charset="-122"/>
              </a:rPr>
              <a:t>单词</a:t>
            </a:r>
            <a:r>
              <a:rPr lang="zh-CN" altLang="en-US" sz="2400" b="1" dirty="0">
                <a:solidFill>
                  <a:srgbClr val="0000FF"/>
                </a:solidFill>
                <a:latin typeface="楷体_GB2312" panose="02010609030101010101" pitchFamily="49" charset="-122"/>
                <a:ea typeface="楷体_GB2312" panose="02010609030101010101" pitchFamily="49" charset="-122"/>
              </a:rPr>
              <a:t>。</a:t>
            </a:r>
            <a:endParaRPr lang="zh-CN" altLang="en-US" sz="2400" b="1" dirty="0">
              <a:latin typeface="楷体_GB2312" panose="02010609030101010101" pitchFamily="49" charset="-122"/>
              <a:ea typeface="楷体_GB2312" panose="02010609030101010101" pitchFamily="49" charset="-122"/>
            </a:endParaRPr>
          </a:p>
          <a:p>
            <a:pPr eaLnBrk="1" hangingPunct="1">
              <a:spcBef>
                <a:spcPct val="0"/>
              </a:spcBef>
              <a:buFontTx/>
              <a:buNone/>
            </a:pPr>
            <a:endParaRPr lang="en-US" altLang="zh-CN" sz="2400" dirty="0"/>
          </a:p>
        </p:txBody>
      </p:sp>
      <p:sp>
        <p:nvSpPr>
          <p:cNvPr id="55303" name="Text Box 1034">
            <a:extLst>
              <a:ext uri="{FF2B5EF4-FFF2-40B4-BE49-F238E27FC236}">
                <a16:creationId xmlns:a16="http://schemas.microsoft.com/office/drawing/2014/main" id="{D94AEA59-FF19-4217-810C-50BD17F62F51}"/>
              </a:ext>
            </a:extLst>
          </p:cNvPr>
          <p:cNvSpPr txBox="1">
            <a:spLocks noChangeArrowheads="1"/>
          </p:cNvSpPr>
          <p:nvPr/>
        </p:nvSpPr>
        <p:spPr bwMode="auto">
          <a:xfrm>
            <a:off x="684946" y="536109"/>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ctr" eaLnBrk="1" hangingPunct="1">
              <a:spcBef>
                <a:spcPct val="50000"/>
              </a:spcBef>
              <a:buFontTx/>
              <a:buNone/>
            </a:pPr>
            <a:r>
              <a:rPr lang="zh-CN" altLang="en-US" sz="2800" b="1" dirty="0">
                <a:solidFill>
                  <a:srgbClr val="6600FF"/>
                </a:solidFill>
                <a:ea typeface="楷体_GB2312" panose="02010609030101010101" pitchFamily="49" charset="-122"/>
              </a:rPr>
              <a:t>词法分析</a:t>
            </a:r>
            <a:endParaRPr lang="zh-CN" altLang="en-US" sz="2800" dirty="0">
              <a:solidFill>
                <a:srgbClr val="6600FF"/>
              </a:solidFill>
              <a:ea typeface="黑体" panose="02010609060101010101" pitchFamily="49" charset="-122"/>
            </a:endParaRPr>
          </a:p>
        </p:txBody>
      </p:sp>
      <p:sp>
        <p:nvSpPr>
          <p:cNvPr id="55304" name="Line 1035">
            <a:extLst>
              <a:ext uri="{FF2B5EF4-FFF2-40B4-BE49-F238E27FC236}">
                <a16:creationId xmlns:a16="http://schemas.microsoft.com/office/drawing/2014/main" id="{82C84B32-80CD-4173-8A66-DE47A4499ADB}"/>
              </a:ext>
            </a:extLst>
          </p:cNvPr>
          <p:cNvSpPr>
            <a:spLocks noChangeShapeType="1"/>
          </p:cNvSpPr>
          <p:nvPr/>
        </p:nvSpPr>
        <p:spPr bwMode="auto">
          <a:xfrm>
            <a:off x="0" y="1101725"/>
            <a:ext cx="9144000" cy="12700"/>
          </a:xfrm>
          <a:prstGeom prst="line">
            <a:avLst/>
          </a:prstGeom>
          <a:noFill/>
          <a:ln w="19050">
            <a:solidFill>
              <a:srgbClr val="0037E8"/>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AutoShape 1029">
            <a:extLst>
              <a:ext uri="{FF2B5EF4-FFF2-40B4-BE49-F238E27FC236}">
                <a16:creationId xmlns:a16="http://schemas.microsoft.com/office/drawing/2014/main" id="{69A26F8A-4CA2-466E-8A1B-D5A34AC522D6}"/>
              </a:ext>
            </a:extLst>
          </p:cNvPr>
          <p:cNvSpPr>
            <a:spLocks noChangeArrowheads="1"/>
          </p:cNvSpPr>
          <p:nvPr/>
        </p:nvSpPr>
        <p:spPr bwMode="auto">
          <a:xfrm>
            <a:off x="684946" y="4243388"/>
            <a:ext cx="8197850" cy="1939925"/>
          </a:xfrm>
          <a:prstGeom prst="flowChartAlternateProcess">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对于如下的字符串</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a:t>
            </a:r>
            <a:r>
              <a:rPr kumimoji="1" lang="zh-CN"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词法分析程序将分析和识别出9个单词</a:t>
            </a: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a:t>
            </a:r>
          </a:p>
          <a:p>
            <a:pPr marL="0" marR="0" lvl="0" indent="0" algn="l" defTabSz="914400" eaLnBrk="1" fontAlgn="auto" latinLnBrk="0" hangingPunct="1">
              <a:lnSpc>
                <a:spcPct val="70000"/>
              </a:lnSpc>
              <a:spcBef>
                <a:spcPct val="0"/>
              </a:spcBef>
              <a:spcAft>
                <a:spcPts val="0"/>
              </a:spcAft>
              <a:buClrTx/>
              <a:buSzTx/>
              <a:buFontTx/>
              <a:buNone/>
              <a:tabLst/>
              <a:defRPr/>
            </a:pP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p>
          <a:p>
            <a:pPr marL="0" marR="0" lvl="0" indent="0" algn="l" defTabSz="914400" eaLnBrk="1" fontAlgn="auto" latinLnBrk="0" hangingPunct="1">
              <a:lnSpc>
                <a:spcPct val="70000"/>
              </a:lnSpc>
              <a:spcBef>
                <a:spcPct val="0"/>
              </a:spcBef>
              <a:spcAft>
                <a:spcPts val="0"/>
              </a:spcAft>
              <a:buClrTx/>
              <a:buSzTx/>
              <a:buFontTx/>
              <a:buNone/>
              <a:tabLst/>
              <a:defRPr/>
            </a:pPr>
            <a:r>
              <a:rPr kumimoji="1"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r>
              <a:rPr kumimoji="1" lang="en-US" altLang="zh-CN" sz="2400" b="0" i="0" u="sng"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X1</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r>
              <a:rPr kumimoji="1" lang="en-US" altLang="zh-CN" sz="2400" b="0" i="0" u="sng"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r>
              <a:rPr kumimoji="1" lang="en-US" altLang="zh-CN" sz="2400" b="0" i="0" u="sng"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 </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r>
              <a:rPr kumimoji="1" lang="en-US" altLang="zh-CN" sz="2400" b="0" i="0" u="sng"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2.0</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r>
              <a:rPr kumimoji="1" lang="en-US" altLang="zh-CN" sz="2400" b="0" i="0" u="sng"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 </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r>
              <a:rPr kumimoji="1" lang="en-US" altLang="zh-CN" sz="2400" b="0" i="0" u="sng"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0.8</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r>
              <a:rPr kumimoji="1" lang="en-US" altLang="zh-CN" sz="2400" b="0" i="0" u="sng"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 </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r>
              <a:rPr kumimoji="1" lang="en-US" altLang="zh-CN" sz="2400" b="0" i="0" u="sng"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 </a:t>
            </a: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r>
              <a:rPr kumimoji="1" lang="en-US" altLang="zh-CN" sz="2400" b="0" i="0" u="sng"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C1</a:t>
            </a:r>
            <a:endPar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endParaRPr>
          </a:p>
          <a:p>
            <a:pPr marL="0" marR="0" lvl="0" indent="0" algn="l" defTabSz="914400" eaLnBrk="1" fontAlgn="auto" latinLnBrk="0" hangingPunct="1">
              <a:lnSpc>
                <a:spcPct val="70000"/>
              </a:lnSpc>
              <a:spcBef>
                <a:spcPct val="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rPr>
              <a:t>          	    </a:t>
            </a:r>
            <a:r>
              <a:rPr kumimoji="1" lang="en-US" altLang="zh-CN" sz="2000" b="0" i="0" u="none" strike="noStrike" kern="0" cap="none" spc="0" normalizeH="0" baseline="0" noProof="0" dirty="0">
                <a:ln>
                  <a:noFill/>
                </a:ln>
                <a:solidFill>
                  <a:srgbClr val="FF3300"/>
                </a:solidFill>
                <a:effectLst/>
                <a:uLnTx/>
                <a:uFillTx/>
                <a:latin typeface="Times New Roman" panose="02020603050405020304" pitchFamily="18" charset="0"/>
                <a:ea typeface="仿宋_GB2312" pitchFamily="49" charset="-122"/>
              </a:rPr>
              <a:t>1    2    3    4     5     6    7    8    9</a:t>
            </a:r>
            <a:endParaRPr kumimoji="1"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2413342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checkerboard(across)">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353"/>
                                        </p:tgtEl>
                                        <p:attrNameLst>
                                          <p:attrName>style.visibility</p:attrName>
                                        </p:attrNameLst>
                                      </p:cBhvr>
                                      <p:to>
                                        <p:strVal val="visible"/>
                                      </p:to>
                                    </p:set>
                                    <p:animEffect transition="in" filter="wipe(up)">
                                      <p:cBhvr>
                                        <p:cTn id="12" dur="500"/>
                                        <p:tgtEl>
                                          <p:spTgt spid="573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animBg="1" autoUpdateAnimBg="0"/>
      <p:bldP spid="57347" grpId="0" autoUpdateAnimBg="0"/>
      <p:bldP spid="14"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762000" y="838200"/>
            <a:ext cx="7194550" cy="609600"/>
          </a:xfrm>
          <a:prstGeom prst="rect">
            <a:avLst/>
          </a:prstGeom>
          <a:solidFill>
            <a:srgbClr val="D9E6E6">
              <a:alpha val="50195"/>
            </a:srgbClr>
          </a:solidFill>
          <a:ln w="12700">
            <a:noFill/>
            <a:miter lim="800000"/>
            <a:headEnd/>
            <a:tailEnd/>
          </a:ln>
        </p:spPr>
        <p:txBody>
          <a:bodyPr wrap="none" anchor="ctr"/>
          <a:lstStyle/>
          <a:p>
            <a:pPr algn="l"/>
            <a:r>
              <a:rPr lang="en-US" altLang="zh-CN" b="1">
                <a:solidFill>
                  <a:srgbClr val="0F48FF"/>
                </a:solidFill>
                <a:ea typeface="楷体_GB2312" pitchFamily="49" charset="-122"/>
              </a:rPr>
              <a:t>1.</a:t>
            </a:r>
            <a:r>
              <a:rPr lang="zh-CN" altLang="en-US" b="1">
                <a:solidFill>
                  <a:srgbClr val="0F48FF"/>
                </a:solidFill>
                <a:ea typeface="楷体_GB2312" pitchFamily="49" charset="-122"/>
              </a:rPr>
              <a:t>单词及内部表示</a:t>
            </a:r>
            <a:r>
              <a:rPr lang="en-US" altLang="zh-CN" b="1">
                <a:solidFill>
                  <a:srgbClr val="0F48FF"/>
                </a:solidFill>
                <a:ea typeface="楷体_GB2312" pitchFamily="49" charset="-122"/>
              </a:rPr>
              <a:t>:     </a:t>
            </a:r>
            <a:r>
              <a:rPr lang="zh-CN" altLang="en-US" b="1">
                <a:solidFill>
                  <a:srgbClr val="0F48FF"/>
                </a:solidFill>
                <a:ea typeface="楷体_GB2312" pitchFamily="49" charset="-122"/>
              </a:rPr>
              <a:t>保留字和分界符采用一符一类</a:t>
            </a:r>
            <a:endParaRPr lang="zh-CN" altLang="en-US" b="1">
              <a:solidFill>
                <a:schemeClr val="accent2"/>
              </a:solidFill>
              <a:ea typeface="楷体_GB2312" pitchFamily="49" charset="-122"/>
            </a:endParaRPr>
          </a:p>
        </p:txBody>
      </p:sp>
      <p:sp>
        <p:nvSpPr>
          <p:cNvPr id="32771" name="Text Box 5"/>
          <p:cNvSpPr txBox="1">
            <a:spLocks noChangeArrowheads="1"/>
          </p:cNvSpPr>
          <p:nvPr/>
        </p:nvSpPr>
        <p:spPr bwMode="auto">
          <a:xfrm>
            <a:off x="990600" y="1597025"/>
            <a:ext cx="1277938" cy="4552950"/>
          </a:xfrm>
          <a:prstGeom prst="rect">
            <a:avLst/>
          </a:prstGeom>
          <a:noFill/>
          <a:ln w="9525">
            <a:noFill/>
            <a:miter lim="800000"/>
            <a:headEnd/>
            <a:tailEnd/>
          </a:ln>
        </p:spPr>
        <p:txBody>
          <a:bodyPr anchor="ctr">
            <a:spAutoFit/>
          </a:bodyPr>
          <a:lstStyle/>
          <a:p>
            <a:pPr algn="l"/>
            <a:r>
              <a:rPr lang="zh-CN" altLang="en-US" sz="2000" b="1">
                <a:solidFill>
                  <a:srgbClr val="008000"/>
                </a:solidFill>
              </a:rPr>
              <a:t>单词名称</a:t>
            </a:r>
            <a:endParaRPr lang="zh-CN" altLang="en-US" b="1"/>
          </a:p>
          <a:p>
            <a:pPr algn="l"/>
            <a:endParaRPr lang="zh-CN" altLang="en-US" sz="1600" b="1"/>
          </a:p>
          <a:p>
            <a:pPr algn="l"/>
            <a:r>
              <a:rPr lang="en-US" altLang="zh-CN" sz="1600" b="1"/>
              <a:t>BEGIN</a:t>
            </a:r>
          </a:p>
          <a:p>
            <a:pPr algn="l"/>
            <a:r>
              <a:rPr lang="en-US" altLang="zh-CN" sz="1600" b="1"/>
              <a:t>END</a:t>
            </a:r>
          </a:p>
          <a:p>
            <a:pPr algn="l"/>
            <a:r>
              <a:rPr lang="en-US" altLang="zh-CN" sz="1600" b="1"/>
              <a:t>FOR</a:t>
            </a:r>
          </a:p>
          <a:p>
            <a:pPr algn="l"/>
            <a:r>
              <a:rPr lang="en-US" altLang="zh-CN" sz="1600" b="1"/>
              <a:t>DO</a:t>
            </a:r>
          </a:p>
          <a:p>
            <a:pPr algn="l"/>
            <a:r>
              <a:rPr lang="en-US" altLang="zh-CN" sz="1600" b="1"/>
              <a:t>IF</a:t>
            </a:r>
          </a:p>
          <a:p>
            <a:pPr algn="l"/>
            <a:r>
              <a:rPr lang="en-US" altLang="zh-CN" sz="1600" b="1"/>
              <a:t>THEN</a:t>
            </a:r>
          </a:p>
          <a:p>
            <a:pPr algn="l"/>
            <a:r>
              <a:rPr lang="en-US" altLang="zh-CN" sz="1600" b="1"/>
              <a:t>ELSE</a:t>
            </a:r>
          </a:p>
          <a:p>
            <a:pPr algn="l"/>
            <a:r>
              <a:rPr lang="zh-CN" altLang="en-US" sz="1600" b="1"/>
              <a:t>标识符</a:t>
            </a:r>
          </a:p>
          <a:p>
            <a:pPr algn="l"/>
            <a:r>
              <a:rPr lang="zh-CN" altLang="en-US" sz="1600" b="1"/>
              <a:t>常数</a:t>
            </a:r>
            <a:r>
              <a:rPr lang="en-US" altLang="zh-CN" sz="1600" b="1"/>
              <a:t>(</a:t>
            </a:r>
            <a:r>
              <a:rPr lang="zh-CN" altLang="en-US" sz="1600" b="1"/>
              <a:t>整</a:t>
            </a:r>
            <a:r>
              <a:rPr lang="en-US" altLang="zh-CN" sz="1600" b="1"/>
              <a:t>)</a:t>
            </a:r>
          </a:p>
          <a:p>
            <a:pPr algn="l"/>
            <a:r>
              <a:rPr lang="en-US" altLang="zh-CN" sz="1600" b="1"/>
              <a:t>:</a:t>
            </a:r>
          </a:p>
          <a:p>
            <a:pPr algn="l"/>
            <a:r>
              <a:rPr lang="en-US" altLang="zh-CN" sz="1600" b="1"/>
              <a:t>+</a:t>
            </a:r>
          </a:p>
          <a:p>
            <a:pPr algn="l"/>
            <a:r>
              <a:rPr lang="en-US" altLang="zh-CN" sz="1600" b="1"/>
              <a:t>*</a:t>
            </a:r>
          </a:p>
          <a:p>
            <a:pPr algn="l"/>
            <a:r>
              <a:rPr lang="en-US" altLang="zh-CN" sz="1600" b="1"/>
              <a:t>,</a:t>
            </a:r>
          </a:p>
          <a:p>
            <a:pPr algn="l"/>
            <a:r>
              <a:rPr lang="en-US" altLang="zh-CN" sz="1600" b="1"/>
              <a:t>(</a:t>
            </a:r>
          </a:p>
          <a:p>
            <a:pPr algn="l"/>
            <a:r>
              <a:rPr lang="en-US" altLang="zh-CN" sz="1600" b="1"/>
              <a:t>)</a:t>
            </a:r>
          </a:p>
          <a:p>
            <a:pPr algn="l"/>
            <a:r>
              <a:rPr lang="en-US" altLang="zh-CN" sz="1600" b="1"/>
              <a:t>:=</a:t>
            </a:r>
          </a:p>
        </p:txBody>
      </p:sp>
      <p:sp>
        <p:nvSpPr>
          <p:cNvPr id="32772" name="Text Box 6"/>
          <p:cNvSpPr txBox="1">
            <a:spLocks noChangeArrowheads="1"/>
          </p:cNvSpPr>
          <p:nvPr/>
        </p:nvSpPr>
        <p:spPr bwMode="auto">
          <a:xfrm>
            <a:off x="2667000" y="1612900"/>
            <a:ext cx="1328738" cy="4552950"/>
          </a:xfrm>
          <a:prstGeom prst="rect">
            <a:avLst/>
          </a:prstGeom>
          <a:noFill/>
          <a:ln w="9525">
            <a:noFill/>
            <a:miter lim="800000"/>
            <a:headEnd/>
            <a:tailEnd/>
          </a:ln>
        </p:spPr>
        <p:txBody>
          <a:bodyPr anchor="ctr">
            <a:spAutoFit/>
          </a:bodyPr>
          <a:lstStyle/>
          <a:p>
            <a:pPr algn="l"/>
            <a:r>
              <a:rPr lang="zh-CN" altLang="en-US" sz="2000" b="1">
                <a:solidFill>
                  <a:srgbClr val="008000"/>
                </a:solidFill>
              </a:rPr>
              <a:t>类别编码</a:t>
            </a:r>
            <a:endParaRPr lang="zh-CN" altLang="en-US" b="1"/>
          </a:p>
          <a:p>
            <a:pPr algn="l"/>
            <a:endParaRPr lang="zh-CN" altLang="en-US" sz="1600" b="1"/>
          </a:p>
          <a:p>
            <a:pPr algn="l"/>
            <a:r>
              <a:rPr lang="en-US" altLang="zh-CN" sz="1600" b="1"/>
              <a:t>1</a:t>
            </a:r>
          </a:p>
          <a:p>
            <a:pPr algn="l"/>
            <a:r>
              <a:rPr lang="en-US" altLang="zh-CN" sz="1600" b="1"/>
              <a:t>2</a:t>
            </a:r>
          </a:p>
          <a:p>
            <a:pPr algn="l"/>
            <a:r>
              <a:rPr lang="en-US" altLang="zh-CN" sz="1600" b="1"/>
              <a:t>3</a:t>
            </a:r>
          </a:p>
          <a:p>
            <a:pPr algn="l"/>
            <a:r>
              <a:rPr lang="en-US" altLang="zh-CN" sz="1600" b="1"/>
              <a:t>4</a:t>
            </a:r>
          </a:p>
          <a:p>
            <a:pPr algn="l"/>
            <a:r>
              <a:rPr lang="en-US" altLang="zh-CN" sz="1600" b="1"/>
              <a:t>5</a:t>
            </a:r>
          </a:p>
          <a:p>
            <a:pPr algn="l"/>
            <a:r>
              <a:rPr lang="en-US" altLang="zh-CN" sz="1600" b="1"/>
              <a:t>6</a:t>
            </a:r>
          </a:p>
          <a:p>
            <a:pPr algn="l"/>
            <a:r>
              <a:rPr lang="en-US" altLang="zh-CN" sz="1600" b="1"/>
              <a:t>7</a:t>
            </a:r>
          </a:p>
          <a:p>
            <a:pPr algn="l"/>
            <a:r>
              <a:rPr lang="en-US" altLang="zh-CN" sz="1600" b="1"/>
              <a:t>8</a:t>
            </a:r>
          </a:p>
          <a:p>
            <a:pPr algn="l"/>
            <a:r>
              <a:rPr lang="en-US" altLang="zh-CN" sz="1600" b="1"/>
              <a:t>9</a:t>
            </a:r>
          </a:p>
          <a:p>
            <a:pPr algn="l"/>
            <a:r>
              <a:rPr lang="en-US" altLang="zh-CN" sz="1600" b="1"/>
              <a:t>10</a:t>
            </a:r>
          </a:p>
          <a:p>
            <a:pPr algn="l"/>
            <a:r>
              <a:rPr lang="en-US" altLang="zh-CN" sz="1600" b="1"/>
              <a:t>11</a:t>
            </a:r>
          </a:p>
          <a:p>
            <a:pPr algn="l"/>
            <a:r>
              <a:rPr lang="en-US" altLang="zh-CN" sz="1600" b="1"/>
              <a:t>12</a:t>
            </a:r>
          </a:p>
          <a:p>
            <a:pPr algn="l"/>
            <a:r>
              <a:rPr lang="en-US" altLang="zh-CN" sz="1600" b="1"/>
              <a:t>13</a:t>
            </a:r>
          </a:p>
          <a:p>
            <a:pPr algn="l"/>
            <a:r>
              <a:rPr lang="en-US" altLang="zh-CN" sz="1600" b="1"/>
              <a:t>14</a:t>
            </a:r>
          </a:p>
          <a:p>
            <a:pPr algn="l"/>
            <a:r>
              <a:rPr lang="en-US" altLang="zh-CN" sz="1600" b="1"/>
              <a:t>15</a:t>
            </a:r>
          </a:p>
          <a:p>
            <a:pPr algn="l"/>
            <a:r>
              <a:rPr lang="en-US" altLang="zh-CN" sz="1600" b="1"/>
              <a:t>16</a:t>
            </a:r>
          </a:p>
        </p:txBody>
      </p:sp>
      <p:sp>
        <p:nvSpPr>
          <p:cNvPr id="32773" name="Text Box 7"/>
          <p:cNvSpPr txBox="1">
            <a:spLocks noChangeArrowheads="1"/>
          </p:cNvSpPr>
          <p:nvPr/>
        </p:nvSpPr>
        <p:spPr bwMode="auto">
          <a:xfrm>
            <a:off x="4267200" y="1580564"/>
            <a:ext cx="1312863" cy="4585871"/>
          </a:xfrm>
          <a:prstGeom prst="rect">
            <a:avLst/>
          </a:prstGeom>
          <a:noFill/>
          <a:ln w="9525">
            <a:noFill/>
            <a:miter lim="800000"/>
            <a:headEnd/>
            <a:tailEnd/>
          </a:ln>
        </p:spPr>
        <p:txBody>
          <a:bodyPr anchor="ctr">
            <a:spAutoFit/>
          </a:bodyPr>
          <a:lstStyle/>
          <a:p>
            <a:pPr algn="l"/>
            <a:r>
              <a:rPr lang="zh-CN" altLang="en-US" sz="2000" b="1" dirty="0">
                <a:solidFill>
                  <a:srgbClr val="008000"/>
                </a:solidFill>
              </a:rPr>
              <a:t>记忆符</a:t>
            </a:r>
            <a:endParaRPr lang="zh-CN" altLang="en-US" b="1" dirty="0"/>
          </a:p>
          <a:p>
            <a:pPr algn="l"/>
            <a:endParaRPr lang="zh-CN" altLang="en-US" sz="1600" b="1" dirty="0"/>
          </a:p>
          <a:p>
            <a:pPr algn="l"/>
            <a:r>
              <a:rPr lang="en-US" altLang="zh-CN" sz="1600" b="1" dirty="0" err="1"/>
              <a:t>BeginSym</a:t>
            </a:r>
            <a:endParaRPr lang="en-US" altLang="zh-CN" sz="1600" b="1" dirty="0"/>
          </a:p>
          <a:p>
            <a:pPr algn="l"/>
            <a:r>
              <a:rPr lang="en-US" altLang="zh-CN" sz="1600" b="1" dirty="0" err="1"/>
              <a:t>EndSym</a:t>
            </a:r>
            <a:endParaRPr lang="en-US" altLang="zh-CN" sz="1600" b="1" dirty="0"/>
          </a:p>
          <a:p>
            <a:pPr algn="l"/>
            <a:r>
              <a:rPr lang="en-US" altLang="zh-CN" sz="1600" b="1" dirty="0" err="1"/>
              <a:t>ForSym</a:t>
            </a:r>
            <a:endParaRPr lang="en-US" altLang="zh-CN" sz="1600" b="1" dirty="0"/>
          </a:p>
          <a:p>
            <a:pPr algn="l"/>
            <a:r>
              <a:rPr lang="en-US" altLang="zh-CN" sz="1600" b="1" dirty="0" err="1"/>
              <a:t>DoSym</a:t>
            </a:r>
            <a:endParaRPr lang="en-US" altLang="zh-CN" sz="1600" b="1" dirty="0"/>
          </a:p>
          <a:p>
            <a:pPr algn="l"/>
            <a:r>
              <a:rPr lang="en-US" altLang="zh-CN" sz="1600" b="1" dirty="0" err="1"/>
              <a:t>IfSym</a:t>
            </a:r>
            <a:endParaRPr lang="en-US" altLang="zh-CN" sz="1600" b="1" dirty="0"/>
          </a:p>
          <a:p>
            <a:pPr algn="l"/>
            <a:r>
              <a:rPr lang="en-US" altLang="zh-CN" sz="1600" b="1" dirty="0" err="1"/>
              <a:t>ThenSym</a:t>
            </a:r>
            <a:endParaRPr lang="en-US" altLang="zh-CN" sz="1600" b="1" dirty="0"/>
          </a:p>
          <a:p>
            <a:pPr algn="l"/>
            <a:r>
              <a:rPr lang="en-US" altLang="zh-CN" sz="1600" b="1" dirty="0" err="1"/>
              <a:t>ElseSym</a:t>
            </a:r>
            <a:endParaRPr lang="en-US" altLang="zh-CN" sz="1600" b="1" dirty="0"/>
          </a:p>
          <a:p>
            <a:pPr algn="l"/>
            <a:r>
              <a:rPr lang="en-US" altLang="zh-CN" sz="1600" b="1" dirty="0" err="1"/>
              <a:t>IdSym</a:t>
            </a:r>
            <a:endParaRPr lang="en-US" altLang="zh-CN" sz="1600" b="1" dirty="0"/>
          </a:p>
          <a:p>
            <a:pPr algn="l"/>
            <a:r>
              <a:rPr lang="en-US" altLang="zh-CN" sz="1600" b="1" dirty="0" err="1"/>
              <a:t>IntSym</a:t>
            </a:r>
            <a:endParaRPr lang="en-US" altLang="zh-CN" sz="1600" b="1" dirty="0"/>
          </a:p>
          <a:p>
            <a:pPr algn="l"/>
            <a:r>
              <a:rPr lang="en-US" altLang="zh-CN" sz="1600" b="1" dirty="0" err="1"/>
              <a:t>ColonSym</a:t>
            </a:r>
            <a:endParaRPr lang="en-US" altLang="zh-CN" sz="1600" b="1" dirty="0"/>
          </a:p>
          <a:p>
            <a:pPr algn="l"/>
            <a:r>
              <a:rPr lang="en-US" altLang="zh-CN" sz="1600" b="1" dirty="0" err="1"/>
              <a:t>PlusSym</a:t>
            </a:r>
            <a:endParaRPr lang="en-US" altLang="zh-CN" sz="1600" b="1" dirty="0"/>
          </a:p>
          <a:p>
            <a:pPr algn="l"/>
            <a:r>
              <a:rPr lang="en-US" altLang="zh-CN" sz="1600" b="1" dirty="0" err="1"/>
              <a:t>StarSym</a:t>
            </a:r>
            <a:endParaRPr lang="en-US" altLang="zh-CN" sz="1600" b="1" dirty="0"/>
          </a:p>
          <a:p>
            <a:pPr algn="l"/>
            <a:r>
              <a:rPr lang="en-US" altLang="zh-CN" sz="1600" b="1" dirty="0" err="1"/>
              <a:t>ComSym</a:t>
            </a:r>
            <a:endParaRPr lang="en-US" altLang="zh-CN" sz="1600" b="1" dirty="0"/>
          </a:p>
          <a:p>
            <a:pPr algn="l"/>
            <a:r>
              <a:rPr lang="en-US" altLang="zh-CN" sz="1600" b="1" dirty="0" err="1"/>
              <a:t>LparSym</a:t>
            </a:r>
            <a:endParaRPr lang="en-US" altLang="zh-CN" sz="1600" b="1" dirty="0"/>
          </a:p>
          <a:p>
            <a:pPr algn="l"/>
            <a:r>
              <a:rPr lang="en-US" altLang="zh-CN" sz="1600" b="1" dirty="0" err="1"/>
              <a:t>RparSym</a:t>
            </a:r>
            <a:endParaRPr lang="en-US" altLang="zh-CN" sz="1600" b="1" dirty="0"/>
          </a:p>
          <a:p>
            <a:pPr algn="l"/>
            <a:r>
              <a:rPr lang="en-US" altLang="zh-CN" sz="1600" b="1" dirty="0" err="1"/>
              <a:t>AssignSym</a:t>
            </a:r>
            <a:endParaRPr lang="en-US" altLang="zh-CN" sz="1600" b="1" dirty="0"/>
          </a:p>
        </p:txBody>
      </p:sp>
      <p:sp>
        <p:nvSpPr>
          <p:cNvPr id="32774" name="Text Box 8"/>
          <p:cNvSpPr txBox="1">
            <a:spLocks noChangeArrowheads="1"/>
          </p:cNvSpPr>
          <p:nvPr/>
        </p:nvSpPr>
        <p:spPr bwMode="auto">
          <a:xfrm>
            <a:off x="6172200" y="1597025"/>
            <a:ext cx="1352550" cy="4552950"/>
          </a:xfrm>
          <a:prstGeom prst="rect">
            <a:avLst/>
          </a:prstGeom>
          <a:noFill/>
          <a:ln w="9525">
            <a:noFill/>
            <a:miter lim="800000"/>
            <a:headEnd/>
            <a:tailEnd/>
          </a:ln>
        </p:spPr>
        <p:txBody>
          <a:bodyPr anchor="ctr">
            <a:spAutoFit/>
          </a:bodyPr>
          <a:lstStyle/>
          <a:p>
            <a:pPr algn="l"/>
            <a:r>
              <a:rPr lang="zh-CN" altLang="en-US" sz="2000" b="1">
                <a:solidFill>
                  <a:srgbClr val="008000"/>
                </a:solidFill>
              </a:rPr>
              <a:t>单词值</a:t>
            </a:r>
            <a:endParaRPr lang="zh-CN" altLang="en-US" b="1"/>
          </a:p>
          <a:p>
            <a:pPr algn="l"/>
            <a:endParaRPr lang="zh-CN" altLang="en-US" sz="1600" b="1"/>
          </a:p>
          <a:p>
            <a:pPr algn="l"/>
            <a:r>
              <a:rPr lang="en-US" altLang="zh-CN" sz="1600" b="1"/>
              <a:t>-</a:t>
            </a:r>
          </a:p>
          <a:p>
            <a:pPr algn="l"/>
            <a:r>
              <a:rPr lang="en-US" altLang="zh-CN" sz="1600" b="1"/>
              <a:t>-</a:t>
            </a:r>
          </a:p>
          <a:p>
            <a:pPr algn="l"/>
            <a:r>
              <a:rPr lang="en-US" altLang="zh-CN" sz="1600" b="1"/>
              <a:t>-</a:t>
            </a:r>
          </a:p>
          <a:p>
            <a:pPr algn="l"/>
            <a:r>
              <a:rPr lang="en-US" altLang="zh-CN" sz="1600" b="1"/>
              <a:t>-</a:t>
            </a:r>
          </a:p>
          <a:p>
            <a:pPr algn="l"/>
            <a:r>
              <a:rPr lang="en-US" altLang="zh-CN" sz="1600" b="1"/>
              <a:t>-</a:t>
            </a:r>
          </a:p>
          <a:p>
            <a:pPr algn="l"/>
            <a:r>
              <a:rPr lang="en-US" altLang="zh-CN" sz="1600" b="1"/>
              <a:t>-</a:t>
            </a:r>
          </a:p>
          <a:p>
            <a:pPr algn="l"/>
            <a:r>
              <a:rPr lang="en-US" altLang="zh-CN" sz="1600" b="1"/>
              <a:t>-</a:t>
            </a:r>
          </a:p>
          <a:p>
            <a:pPr algn="l"/>
            <a:r>
              <a:rPr lang="zh-CN" altLang="en-US" sz="1600" b="1"/>
              <a:t>内部字符串</a:t>
            </a:r>
          </a:p>
          <a:p>
            <a:pPr algn="l"/>
            <a:r>
              <a:rPr lang="zh-CN" altLang="en-US" sz="1600" b="1"/>
              <a:t>整数值</a:t>
            </a:r>
          </a:p>
          <a:p>
            <a:pPr algn="l"/>
            <a:r>
              <a:rPr lang="en-US" altLang="zh-CN" sz="1600" b="1"/>
              <a:t>-</a:t>
            </a:r>
          </a:p>
          <a:p>
            <a:pPr algn="l"/>
            <a:r>
              <a:rPr lang="en-US" altLang="zh-CN" sz="1600" b="1"/>
              <a:t>-</a:t>
            </a:r>
          </a:p>
          <a:p>
            <a:pPr algn="l"/>
            <a:r>
              <a:rPr lang="en-US" altLang="zh-CN" sz="1600" b="1"/>
              <a:t>-</a:t>
            </a:r>
          </a:p>
          <a:p>
            <a:pPr algn="l"/>
            <a:r>
              <a:rPr lang="en-US" altLang="zh-CN" sz="1600" b="1"/>
              <a:t>-</a:t>
            </a:r>
          </a:p>
          <a:p>
            <a:pPr algn="l"/>
            <a:r>
              <a:rPr lang="en-US" altLang="zh-CN" sz="1600" b="1"/>
              <a:t>-</a:t>
            </a:r>
          </a:p>
          <a:p>
            <a:pPr algn="l"/>
            <a:r>
              <a:rPr lang="en-US" altLang="zh-CN" sz="1600" b="1"/>
              <a:t>-</a:t>
            </a:r>
          </a:p>
          <a:p>
            <a:pPr algn="l"/>
            <a:r>
              <a:rPr lang="en-US" altLang="zh-CN" sz="1600" b="1"/>
              <a:t>-</a:t>
            </a:r>
          </a:p>
        </p:txBody>
      </p:sp>
      <p:sp>
        <p:nvSpPr>
          <p:cNvPr id="32775" name="Line 9"/>
          <p:cNvSpPr>
            <a:spLocks noChangeShapeType="1"/>
          </p:cNvSpPr>
          <p:nvPr/>
        </p:nvSpPr>
        <p:spPr bwMode="auto">
          <a:xfrm>
            <a:off x="914400" y="2057400"/>
            <a:ext cx="6705600" cy="0"/>
          </a:xfrm>
          <a:prstGeom prst="line">
            <a:avLst/>
          </a:prstGeom>
          <a:noFill/>
          <a:ln w="19050">
            <a:solidFill>
              <a:srgbClr val="008000"/>
            </a:solidFill>
            <a:round/>
            <a:headEnd/>
            <a:tailEnd/>
          </a:ln>
        </p:spPr>
        <p:txBody>
          <a:bodyPr wrap="none" anchor="ctr"/>
          <a:lstStyle/>
          <a:p>
            <a:endParaRPr lang="zh-CN" altLang="en-US"/>
          </a:p>
        </p:txBody>
      </p:sp>
    </p:spTree>
    <p:extLst>
      <p:ext uri="{BB962C8B-B14F-4D97-AF65-F5344CB8AC3E}">
        <p14:creationId xmlns:p14="http://schemas.microsoft.com/office/powerpoint/2010/main" val="1657871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ChangeArrowheads="1"/>
          </p:cNvSpPr>
          <p:nvPr/>
        </p:nvSpPr>
        <p:spPr bwMode="auto">
          <a:xfrm>
            <a:off x="609600" y="914400"/>
            <a:ext cx="7346950" cy="609600"/>
          </a:xfrm>
          <a:prstGeom prst="rect">
            <a:avLst/>
          </a:prstGeom>
          <a:solidFill>
            <a:srgbClr val="D9E6E6">
              <a:alpha val="50195"/>
            </a:srgbClr>
          </a:solidFill>
          <a:ln w="12700">
            <a:noFill/>
            <a:miter lim="800000"/>
            <a:headEnd/>
            <a:tailEnd/>
          </a:ln>
        </p:spPr>
        <p:txBody>
          <a:bodyPr wrap="none" anchor="ctr"/>
          <a:lstStyle/>
          <a:p>
            <a:r>
              <a:rPr lang="en-US" altLang="zh-CN" b="1" dirty="0">
                <a:solidFill>
                  <a:srgbClr val="0F48FF"/>
                </a:solidFill>
                <a:ea typeface="楷体_GB2312" pitchFamily="49" charset="-122"/>
              </a:rPr>
              <a:t>2.</a:t>
            </a:r>
            <a:r>
              <a:rPr lang="zh-CN" altLang="en-US" b="1" dirty="0">
                <a:solidFill>
                  <a:srgbClr val="0F48FF"/>
                </a:solidFill>
                <a:ea typeface="楷体_GB2312" pitchFamily="49" charset="-122"/>
              </a:rPr>
              <a:t>词法分析程序需要引用的公共（全局）变量和过程</a:t>
            </a:r>
            <a:endParaRPr lang="zh-CN" altLang="en-US" b="1" dirty="0">
              <a:solidFill>
                <a:schemeClr val="accent2"/>
              </a:solidFill>
              <a:ea typeface="楷体_GB2312" pitchFamily="49" charset="-122"/>
            </a:endParaRPr>
          </a:p>
        </p:txBody>
      </p:sp>
      <p:sp>
        <p:nvSpPr>
          <p:cNvPr id="33795" name="Text Box 1027"/>
          <p:cNvSpPr txBox="1">
            <a:spLocks noChangeArrowheads="1"/>
          </p:cNvSpPr>
          <p:nvPr/>
        </p:nvSpPr>
        <p:spPr bwMode="auto">
          <a:xfrm>
            <a:off x="685800" y="1769086"/>
            <a:ext cx="2679700" cy="4108817"/>
          </a:xfrm>
          <a:prstGeom prst="rect">
            <a:avLst/>
          </a:prstGeom>
          <a:noFill/>
          <a:ln w="9525">
            <a:noFill/>
            <a:miter lim="800000"/>
            <a:headEnd/>
            <a:tailEnd/>
          </a:ln>
        </p:spPr>
        <p:txBody>
          <a:bodyPr anchor="ctr">
            <a:spAutoFit/>
          </a:bodyPr>
          <a:lstStyle/>
          <a:p>
            <a:pPr algn="l">
              <a:buClr>
                <a:schemeClr val="accent2"/>
              </a:buClr>
              <a:buSzPct val="95000"/>
              <a:buFont typeface="Webdings" pitchFamily="18" charset="2"/>
              <a:buNone/>
            </a:pPr>
            <a:r>
              <a:rPr lang="en-US" altLang="zh-CN" sz="1800" b="1" dirty="0">
                <a:solidFill>
                  <a:srgbClr val="006600"/>
                </a:solidFill>
              </a:rPr>
              <a:t>      </a:t>
            </a:r>
            <a:r>
              <a:rPr lang="zh-CN" altLang="en-US" sz="1800" b="1" dirty="0">
                <a:solidFill>
                  <a:schemeClr val="accent2"/>
                </a:solidFill>
              </a:rPr>
              <a:t>名称</a:t>
            </a:r>
          </a:p>
          <a:p>
            <a:pPr algn="l">
              <a:buClr>
                <a:schemeClr val="accent2"/>
              </a:buClr>
              <a:buSzPct val="95000"/>
              <a:buFont typeface="Webdings" pitchFamily="18" charset="2"/>
              <a:buNone/>
            </a:pPr>
            <a:r>
              <a:rPr lang="zh-CN" altLang="en-US" sz="1800" b="1" dirty="0">
                <a:solidFill>
                  <a:schemeClr val="accent2"/>
                </a:solidFill>
              </a:rPr>
              <a:t> </a:t>
            </a:r>
          </a:p>
          <a:p>
            <a:pPr algn="l">
              <a:buClr>
                <a:schemeClr val="accent2"/>
              </a:buClr>
              <a:buSzPct val="95000"/>
              <a:buFont typeface="Webdings" pitchFamily="18" charset="2"/>
              <a:buChar char="4"/>
            </a:pPr>
            <a:r>
              <a:rPr lang="zh-CN" altLang="en-US" sz="1800" b="1" dirty="0">
                <a:solidFill>
                  <a:schemeClr val="accent2"/>
                </a:solidFill>
              </a:rPr>
              <a:t> </a:t>
            </a:r>
            <a:r>
              <a:rPr lang="en-US" altLang="zh-CN" sz="1800" b="1" dirty="0">
                <a:solidFill>
                  <a:srgbClr val="FF5050"/>
                </a:solidFill>
              </a:rPr>
              <a:t>char</a:t>
            </a:r>
          </a:p>
          <a:p>
            <a:pPr algn="l">
              <a:buClr>
                <a:schemeClr val="accent2"/>
              </a:buClr>
              <a:buSzPct val="95000"/>
              <a:buFont typeface="Webdings" pitchFamily="18" charset="2"/>
              <a:buChar char="4"/>
            </a:pPr>
            <a:r>
              <a:rPr lang="en-US" altLang="zh-CN" sz="1800" b="1" dirty="0">
                <a:solidFill>
                  <a:srgbClr val="FF5050"/>
                </a:solidFill>
              </a:rPr>
              <a:t> token</a:t>
            </a:r>
          </a:p>
          <a:p>
            <a:pPr algn="l">
              <a:buClr>
                <a:schemeClr val="accent2"/>
              </a:buClr>
              <a:buSzPct val="95000"/>
              <a:buFont typeface="Webdings" pitchFamily="18" charset="2"/>
              <a:buChar char="4"/>
            </a:pPr>
            <a:r>
              <a:rPr lang="en-US" altLang="zh-CN" sz="1800" b="1" dirty="0">
                <a:solidFill>
                  <a:schemeClr val="accent2"/>
                </a:solidFill>
              </a:rPr>
              <a:t> </a:t>
            </a:r>
            <a:r>
              <a:rPr lang="en-US" altLang="zh-CN" sz="1800" b="1" dirty="0" err="1">
                <a:solidFill>
                  <a:schemeClr val="accent2"/>
                </a:solidFill>
              </a:rPr>
              <a:t>getchar</a:t>
            </a:r>
            <a:endParaRPr lang="en-US" altLang="zh-CN" sz="1800" b="1" dirty="0">
              <a:solidFill>
                <a:schemeClr val="accent2"/>
              </a:solidFill>
            </a:endParaRPr>
          </a:p>
          <a:p>
            <a:pPr algn="l">
              <a:lnSpc>
                <a:spcPct val="150000"/>
              </a:lnSpc>
              <a:buClr>
                <a:schemeClr val="accent2"/>
              </a:buClr>
              <a:buSzPct val="95000"/>
              <a:buFont typeface="Webdings" pitchFamily="18" charset="2"/>
              <a:buChar char="4"/>
            </a:pPr>
            <a:r>
              <a:rPr lang="en-US" altLang="zh-CN" sz="1800" b="1" dirty="0">
                <a:solidFill>
                  <a:schemeClr val="accent2"/>
                </a:solidFill>
              </a:rPr>
              <a:t> </a:t>
            </a:r>
            <a:r>
              <a:rPr lang="en-US" altLang="zh-CN" sz="1800" b="1" dirty="0" err="1">
                <a:solidFill>
                  <a:schemeClr val="accent2"/>
                </a:solidFill>
              </a:rPr>
              <a:t>getNBC</a:t>
            </a:r>
            <a:endParaRPr lang="en-US" altLang="zh-CN" sz="1800" b="1" dirty="0">
              <a:solidFill>
                <a:schemeClr val="accent2"/>
              </a:solidFill>
            </a:endParaRPr>
          </a:p>
          <a:p>
            <a:pPr algn="l">
              <a:buClr>
                <a:schemeClr val="accent2"/>
              </a:buClr>
              <a:buSzPct val="95000"/>
              <a:buFont typeface="Webdings" pitchFamily="18" charset="2"/>
              <a:buChar char="4"/>
            </a:pPr>
            <a:endParaRPr lang="en-US" altLang="zh-CN" sz="1800" b="1" dirty="0">
              <a:solidFill>
                <a:schemeClr val="accent2"/>
              </a:solidFill>
            </a:endParaRPr>
          </a:p>
          <a:p>
            <a:pPr algn="l">
              <a:buClr>
                <a:schemeClr val="accent2"/>
              </a:buClr>
              <a:buSzPct val="95000"/>
              <a:buFont typeface="Webdings" pitchFamily="18" charset="2"/>
              <a:buChar char="4"/>
            </a:pPr>
            <a:r>
              <a:rPr lang="en-US" altLang="zh-CN" sz="1800" b="1" dirty="0">
                <a:solidFill>
                  <a:schemeClr val="accent2"/>
                </a:solidFill>
              </a:rPr>
              <a:t> CAT</a:t>
            </a:r>
          </a:p>
          <a:p>
            <a:pPr algn="l">
              <a:buClr>
                <a:schemeClr val="accent2"/>
              </a:buClr>
              <a:buSzPct val="95000"/>
              <a:buFont typeface="Webdings" pitchFamily="18" charset="2"/>
              <a:buChar char="4"/>
            </a:pPr>
            <a:r>
              <a:rPr lang="en-US" altLang="zh-CN" sz="1800" b="1" dirty="0">
                <a:solidFill>
                  <a:schemeClr val="accent2"/>
                </a:solidFill>
              </a:rPr>
              <a:t> </a:t>
            </a:r>
            <a:r>
              <a:rPr lang="en-US" altLang="zh-CN" sz="1800" b="1" dirty="0" err="1">
                <a:solidFill>
                  <a:schemeClr val="accent2"/>
                </a:solidFill>
              </a:rPr>
              <a:t>IsLetter</a:t>
            </a:r>
            <a:r>
              <a:rPr lang="en-US" altLang="zh-CN" sz="1800" b="1" dirty="0">
                <a:solidFill>
                  <a:schemeClr val="accent2"/>
                </a:solidFill>
              </a:rPr>
              <a:t> </a:t>
            </a:r>
            <a:r>
              <a:rPr lang="zh-CN" altLang="en-US" sz="1800" b="1" dirty="0">
                <a:solidFill>
                  <a:schemeClr val="accent2"/>
                </a:solidFill>
              </a:rPr>
              <a:t>和 </a:t>
            </a:r>
            <a:r>
              <a:rPr lang="en-US" altLang="zh-CN" sz="1800" b="1" dirty="0" err="1">
                <a:solidFill>
                  <a:schemeClr val="accent2"/>
                </a:solidFill>
              </a:rPr>
              <a:t>IsDigit</a:t>
            </a:r>
            <a:endParaRPr lang="en-US" altLang="zh-CN" sz="1800" b="1" dirty="0">
              <a:solidFill>
                <a:schemeClr val="accent2"/>
              </a:solidFill>
            </a:endParaRPr>
          </a:p>
          <a:p>
            <a:pPr algn="l">
              <a:buClr>
                <a:schemeClr val="accent2"/>
              </a:buClr>
              <a:buSzPct val="95000"/>
              <a:buFont typeface="Webdings" pitchFamily="18" charset="2"/>
              <a:buChar char="4"/>
            </a:pPr>
            <a:r>
              <a:rPr lang="en-US" altLang="zh-CN" sz="1800" b="1" dirty="0">
                <a:solidFill>
                  <a:schemeClr val="accent2"/>
                </a:solidFill>
              </a:rPr>
              <a:t> </a:t>
            </a:r>
            <a:r>
              <a:rPr lang="en-US" altLang="zh-CN" sz="1800" b="1" dirty="0" err="1">
                <a:solidFill>
                  <a:schemeClr val="accent2"/>
                </a:solidFill>
              </a:rPr>
              <a:t>UnGetCH</a:t>
            </a:r>
            <a:endParaRPr lang="en-US" altLang="zh-CN" sz="1800" b="1" dirty="0">
              <a:solidFill>
                <a:schemeClr val="accent2"/>
              </a:solidFill>
            </a:endParaRPr>
          </a:p>
          <a:p>
            <a:pPr algn="l">
              <a:buClr>
                <a:schemeClr val="accent2"/>
              </a:buClr>
              <a:buSzPct val="95000"/>
              <a:buFont typeface="Webdings" pitchFamily="18" charset="2"/>
              <a:buChar char="4"/>
            </a:pPr>
            <a:r>
              <a:rPr lang="en-US" altLang="zh-CN" sz="1800" b="1" dirty="0">
                <a:solidFill>
                  <a:schemeClr val="accent2"/>
                </a:solidFill>
              </a:rPr>
              <a:t> RESERVE</a:t>
            </a:r>
          </a:p>
          <a:p>
            <a:pPr algn="l">
              <a:buClr>
                <a:schemeClr val="accent2"/>
              </a:buClr>
              <a:buSzPct val="95000"/>
              <a:buFont typeface="Webdings" pitchFamily="18" charset="2"/>
              <a:buChar char="4"/>
            </a:pPr>
            <a:endParaRPr lang="en-US" altLang="zh-CN" sz="1800" b="1" dirty="0">
              <a:solidFill>
                <a:schemeClr val="accent2"/>
              </a:solidFill>
            </a:endParaRPr>
          </a:p>
          <a:p>
            <a:pPr algn="l">
              <a:buClr>
                <a:schemeClr val="accent2"/>
              </a:buClr>
              <a:buSzPct val="95000"/>
              <a:buFont typeface="Webdings" pitchFamily="18" charset="2"/>
              <a:buChar char="4"/>
            </a:pPr>
            <a:r>
              <a:rPr lang="en-US" altLang="zh-CN" sz="1800" b="1" dirty="0">
                <a:solidFill>
                  <a:schemeClr val="accent2"/>
                </a:solidFill>
              </a:rPr>
              <a:t> ATOI</a:t>
            </a:r>
          </a:p>
          <a:p>
            <a:pPr algn="l">
              <a:buClr>
                <a:schemeClr val="accent2"/>
              </a:buClr>
              <a:buSzPct val="95000"/>
              <a:buFont typeface="Webdings" pitchFamily="18" charset="2"/>
              <a:buChar char="4"/>
            </a:pPr>
            <a:r>
              <a:rPr lang="en-US" altLang="zh-CN" sz="1800" b="1" dirty="0">
                <a:solidFill>
                  <a:schemeClr val="accent2"/>
                </a:solidFill>
              </a:rPr>
              <a:t> Error </a:t>
            </a:r>
            <a:endParaRPr lang="en-US" altLang="zh-CN" b="1" dirty="0">
              <a:solidFill>
                <a:schemeClr val="accent2"/>
              </a:solidFill>
            </a:endParaRPr>
          </a:p>
        </p:txBody>
      </p:sp>
      <p:sp>
        <p:nvSpPr>
          <p:cNvPr id="33796" name="Text Box 1028"/>
          <p:cNvSpPr txBox="1">
            <a:spLocks noChangeArrowheads="1"/>
          </p:cNvSpPr>
          <p:nvPr/>
        </p:nvSpPr>
        <p:spPr bwMode="auto">
          <a:xfrm>
            <a:off x="3581400" y="1854200"/>
            <a:ext cx="1422400" cy="3937000"/>
          </a:xfrm>
          <a:prstGeom prst="rect">
            <a:avLst/>
          </a:prstGeom>
          <a:noFill/>
          <a:ln w="9525">
            <a:noFill/>
            <a:miter lim="800000"/>
            <a:headEnd/>
            <a:tailEnd/>
          </a:ln>
        </p:spPr>
        <p:txBody>
          <a:bodyPr anchor="ctr">
            <a:spAutoFit/>
          </a:bodyPr>
          <a:lstStyle/>
          <a:p>
            <a:r>
              <a:rPr lang="zh-CN" altLang="en-US" sz="1800" b="1"/>
              <a:t>类别</a:t>
            </a:r>
          </a:p>
          <a:p>
            <a:endParaRPr lang="zh-CN" altLang="en-US" sz="1800" b="1"/>
          </a:p>
          <a:p>
            <a:r>
              <a:rPr lang="zh-CN" altLang="en-US" sz="1800" b="1">
                <a:ea typeface="楷体_GB2312" pitchFamily="49" charset="-122"/>
              </a:rPr>
              <a:t>字符变量</a:t>
            </a:r>
          </a:p>
          <a:p>
            <a:r>
              <a:rPr lang="zh-CN" altLang="en-US" sz="1800" b="1">
                <a:ea typeface="楷体_GB2312" pitchFamily="49" charset="-122"/>
              </a:rPr>
              <a:t>字符数组</a:t>
            </a:r>
          </a:p>
          <a:p>
            <a:r>
              <a:rPr lang="zh-CN" altLang="en-US" sz="1800" b="1">
                <a:ea typeface="楷体_GB2312" pitchFamily="49" charset="-122"/>
              </a:rPr>
              <a:t>读字符过程</a:t>
            </a:r>
          </a:p>
          <a:p>
            <a:r>
              <a:rPr lang="zh-CN" altLang="en-US" sz="1800" b="1">
                <a:ea typeface="楷体_GB2312" pitchFamily="49" charset="-122"/>
              </a:rPr>
              <a:t>过程</a:t>
            </a:r>
          </a:p>
          <a:p>
            <a:endParaRPr lang="zh-CN" altLang="en-US" sz="1800" b="1">
              <a:ea typeface="楷体_GB2312" pitchFamily="49" charset="-122"/>
            </a:endParaRPr>
          </a:p>
          <a:p>
            <a:r>
              <a:rPr lang="zh-CN" altLang="en-US" sz="1800" b="1">
                <a:ea typeface="楷体_GB2312" pitchFamily="49" charset="-122"/>
              </a:rPr>
              <a:t>过程</a:t>
            </a:r>
          </a:p>
          <a:p>
            <a:r>
              <a:rPr lang="zh-CN" altLang="en-US" sz="1800" b="1">
                <a:ea typeface="楷体_GB2312" pitchFamily="49" charset="-122"/>
              </a:rPr>
              <a:t>布尔函数</a:t>
            </a:r>
          </a:p>
          <a:p>
            <a:r>
              <a:rPr lang="zh-CN" altLang="en-US" sz="1800" b="1">
                <a:ea typeface="楷体_GB2312" pitchFamily="49" charset="-122"/>
              </a:rPr>
              <a:t>过程</a:t>
            </a:r>
          </a:p>
          <a:p>
            <a:r>
              <a:rPr lang="zh-CN" altLang="en-US" sz="1800" b="1">
                <a:ea typeface="楷体_GB2312" pitchFamily="49" charset="-122"/>
              </a:rPr>
              <a:t>布尔函数</a:t>
            </a:r>
          </a:p>
          <a:p>
            <a:endParaRPr lang="zh-CN" altLang="en-US" sz="1800" b="1">
              <a:ea typeface="楷体_GB2312" pitchFamily="49" charset="-122"/>
            </a:endParaRPr>
          </a:p>
          <a:p>
            <a:r>
              <a:rPr lang="zh-CN" altLang="en-US" sz="1800" b="1">
                <a:ea typeface="楷体_GB2312" pitchFamily="49" charset="-122"/>
              </a:rPr>
              <a:t>函数</a:t>
            </a:r>
          </a:p>
          <a:p>
            <a:r>
              <a:rPr lang="zh-CN" altLang="en-US" sz="1800" b="1">
                <a:ea typeface="楷体_GB2312" pitchFamily="49" charset="-122"/>
              </a:rPr>
              <a:t>过程</a:t>
            </a:r>
          </a:p>
        </p:txBody>
      </p:sp>
      <p:sp>
        <p:nvSpPr>
          <p:cNvPr id="33797" name="Text Box 1031"/>
          <p:cNvSpPr txBox="1">
            <a:spLocks noChangeArrowheads="1"/>
          </p:cNvSpPr>
          <p:nvPr/>
        </p:nvSpPr>
        <p:spPr bwMode="auto">
          <a:xfrm>
            <a:off x="5038725" y="1854200"/>
            <a:ext cx="3421063" cy="3937000"/>
          </a:xfrm>
          <a:prstGeom prst="rect">
            <a:avLst/>
          </a:prstGeom>
          <a:noFill/>
          <a:ln w="9525">
            <a:noFill/>
            <a:miter lim="800000"/>
            <a:headEnd/>
            <a:tailEnd/>
          </a:ln>
        </p:spPr>
        <p:txBody>
          <a:bodyPr anchor="ctr">
            <a:spAutoFit/>
          </a:bodyPr>
          <a:lstStyle/>
          <a:p>
            <a:r>
              <a:rPr lang="zh-CN" altLang="en-US" sz="1800" b="1" dirty="0">
                <a:solidFill>
                  <a:srgbClr val="008000"/>
                </a:solidFill>
              </a:rPr>
              <a:t>功能</a:t>
            </a:r>
          </a:p>
          <a:p>
            <a:endParaRPr lang="zh-CN" altLang="en-US" sz="1800" b="1" dirty="0">
              <a:solidFill>
                <a:srgbClr val="008000"/>
              </a:solidFill>
            </a:endParaRPr>
          </a:p>
          <a:p>
            <a:r>
              <a:rPr lang="zh-CN" altLang="en-US" sz="1800" b="1" dirty="0">
                <a:solidFill>
                  <a:srgbClr val="008000"/>
                </a:solidFill>
                <a:ea typeface="楷体_GB2312" pitchFamily="49" charset="-122"/>
              </a:rPr>
              <a:t>存放当前读入的字符</a:t>
            </a:r>
          </a:p>
          <a:p>
            <a:r>
              <a:rPr lang="zh-CN" altLang="en-US" sz="1800" b="1" dirty="0">
                <a:solidFill>
                  <a:schemeClr val="accent6">
                    <a:lumMod val="75000"/>
                  </a:schemeClr>
                </a:solidFill>
                <a:ea typeface="楷体_GB2312" pitchFamily="49" charset="-122"/>
              </a:rPr>
              <a:t>存放单词字符串</a:t>
            </a:r>
          </a:p>
          <a:p>
            <a:r>
              <a:rPr lang="zh-CN" altLang="en-US" sz="1800" b="1" dirty="0">
                <a:solidFill>
                  <a:srgbClr val="008000"/>
                </a:solidFill>
                <a:ea typeface="楷体_GB2312" pitchFamily="49" charset="-122"/>
              </a:rPr>
              <a:t>读字符到</a:t>
            </a:r>
            <a:r>
              <a:rPr lang="en-US" altLang="zh-CN" sz="1800" b="1" dirty="0">
                <a:solidFill>
                  <a:srgbClr val="008000"/>
                </a:solidFill>
                <a:ea typeface="楷体_GB2312" pitchFamily="49" charset="-122"/>
              </a:rPr>
              <a:t>char,</a:t>
            </a:r>
            <a:r>
              <a:rPr lang="zh-CN" altLang="en-US" sz="1800" b="1" dirty="0">
                <a:solidFill>
                  <a:srgbClr val="008000"/>
                </a:solidFill>
                <a:ea typeface="楷体_GB2312" pitchFamily="49" charset="-122"/>
              </a:rPr>
              <a:t>移动指针</a:t>
            </a:r>
          </a:p>
          <a:p>
            <a:r>
              <a:rPr lang="zh-CN" altLang="en-US" sz="1800" b="1" dirty="0">
                <a:solidFill>
                  <a:srgbClr val="008000"/>
                </a:solidFill>
                <a:ea typeface="楷体_GB2312" pitchFamily="49" charset="-122"/>
              </a:rPr>
              <a:t>反复调用</a:t>
            </a:r>
            <a:r>
              <a:rPr lang="en-US" altLang="zh-CN" sz="1800" b="1" dirty="0" err="1">
                <a:solidFill>
                  <a:srgbClr val="008000"/>
                </a:solidFill>
                <a:ea typeface="楷体_GB2312" pitchFamily="49" charset="-122"/>
              </a:rPr>
              <a:t>getchar</a:t>
            </a:r>
            <a:r>
              <a:rPr lang="en-US" altLang="zh-CN" sz="1800" b="1" dirty="0">
                <a:solidFill>
                  <a:srgbClr val="008000"/>
                </a:solidFill>
                <a:ea typeface="楷体_GB2312" pitchFamily="49" charset="-122"/>
              </a:rPr>
              <a:t>,</a:t>
            </a:r>
          </a:p>
          <a:p>
            <a:r>
              <a:rPr lang="zh-CN" altLang="en-US" sz="1800" b="1" dirty="0">
                <a:solidFill>
                  <a:srgbClr val="008000"/>
                </a:solidFill>
                <a:ea typeface="楷体_GB2312" pitchFamily="49" charset="-122"/>
              </a:rPr>
              <a:t>直至</a:t>
            </a:r>
            <a:r>
              <a:rPr lang="en-US" altLang="zh-CN" sz="1800" b="1" dirty="0">
                <a:solidFill>
                  <a:srgbClr val="008000"/>
                </a:solidFill>
                <a:ea typeface="楷体_GB2312" pitchFamily="49" charset="-122"/>
              </a:rPr>
              <a:t>char</a:t>
            </a:r>
            <a:r>
              <a:rPr lang="zh-CN" altLang="en-US" sz="1800" b="1" dirty="0">
                <a:solidFill>
                  <a:srgbClr val="008000"/>
                </a:solidFill>
                <a:ea typeface="楷体_GB2312" pitchFamily="49" charset="-122"/>
              </a:rPr>
              <a:t>进入一个非空白字符</a:t>
            </a:r>
          </a:p>
          <a:p>
            <a:r>
              <a:rPr lang="en-US" altLang="zh-CN" sz="1800" b="1" dirty="0">
                <a:solidFill>
                  <a:srgbClr val="008000"/>
                </a:solidFill>
                <a:ea typeface="楷体_GB2312" pitchFamily="49" charset="-122"/>
              </a:rPr>
              <a:t>char</a:t>
            </a:r>
            <a:r>
              <a:rPr lang="zh-CN" altLang="en-US" sz="1800" b="1" dirty="0">
                <a:solidFill>
                  <a:srgbClr val="008000"/>
                </a:solidFill>
                <a:ea typeface="楷体_GB2312" pitchFamily="49" charset="-122"/>
              </a:rPr>
              <a:t>与</a:t>
            </a:r>
            <a:r>
              <a:rPr lang="en-US" altLang="zh-CN" sz="1800" b="1" dirty="0">
                <a:solidFill>
                  <a:srgbClr val="008000"/>
                </a:solidFill>
                <a:ea typeface="楷体_GB2312" pitchFamily="49" charset="-122"/>
              </a:rPr>
              <a:t>token</a:t>
            </a:r>
            <a:r>
              <a:rPr lang="zh-CN" altLang="en-US" sz="1800" b="1" dirty="0">
                <a:solidFill>
                  <a:srgbClr val="008000"/>
                </a:solidFill>
                <a:ea typeface="楷体_GB2312" pitchFamily="49" charset="-122"/>
              </a:rPr>
              <a:t>连接</a:t>
            </a:r>
          </a:p>
          <a:p>
            <a:r>
              <a:rPr lang="zh-CN" altLang="en-US" sz="1800" b="1" dirty="0">
                <a:solidFill>
                  <a:srgbClr val="008000"/>
                </a:solidFill>
                <a:ea typeface="楷体_GB2312" pitchFamily="49" charset="-122"/>
              </a:rPr>
              <a:t>判断</a:t>
            </a:r>
          </a:p>
          <a:p>
            <a:r>
              <a:rPr lang="zh-CN" altLang="en-US" sz="1800" b="1" dirty="0">
                <a:solidFill>
                  <a:srgbClr val="008000"/>
                </a:solidFill>
                <a:ea typeface="楷体_GB2312" pitchFamily="49" charset="-122"/>
              </a:rPr>
              <a:t>读字符指针后退一个字符</a:t>
            </a:r>
          </a:p>
          <a:p>
            <a:r>
              <a:rPr lang="zh-CN" altLang="en-US" sz="1800" b="1" dirty="0">
                <a:solidFill>
                  <a:srgbClr val="008000"/>
                </a:solidFill>
                <a:ea typeface="楷体_GB2312" pitchFamily="49" charset="-122"/>
              </a:rPr>
              <a:t>判断</a:t>
            </a:r>
            <a:r>
              <a:rPr lang="en-US" altLang="zh-CN" sz="1800" b="1" dirty="0">
                <a:solidFill>
                  <a:srgbClr val="008000"/>
                </a:solidFill>
                <a:ea typeface="楷体_GB2312" pitchFamily="49" charset="-122"/>
              </a:rPr>
              <a:t>token</a:t>
            </a:r>
            <a:r>
              <a:rPr lang="zh-CN" altLang="en-US" sz="1800" b="1" dirty="0">
                <a:solidFill>
                  <a:srgbClr val="008000"/>
                </a:solidFill>
                <a:ea typeface="楷体_GB2312" pitchFamily="49" charset="-122"/>
              </a:rPr>
              <a:t>中的字符串</a:t>
            </a:r>
          </a:p>
          <a:p>
            <a:r>
              <a:rPr lang="zh-CN" altLang="en-US" sz="1800" b="1" dirty="0">
                <a:solidFill>
                  <a:srgbClr val="008000"/>
                </a:solidFill>
                <a:ea typeface="楷体_GB2312" pitchFamily="49" charset="-122"/>
              </a:rPr>
              <a:t>是保留字</a:t>
            </a:r>
            <a:r>
              <a:rPr lang="en-US" altLang="zh-CN" sz="1800" b="1" dirty="0">
                <a:solidFill>
                  <a:srgbClr val="008000"/>
                </a:solidFill>
                <a:ea typeface="楷体_GB2312" pitchFamily="49" charset="-122"/>
              </a:rPr>
              <a:t>, </a:t>
            </a:r>
            <a:r>
              <a:rPr lang="zh-CN" altLang="en-US" sz="1800" b="1" dirty="0">
                <a:solidFill>
                  <a:srgbClr val="008000"/>
                </a:solidFill>
                <a:ea typeface="楷体_GB2312" pitchFamily="49" charset="-122"/>
              </a:rPr>
              <a:t>还是标识符</a:t>
            </a:r>
          </a:p>
          <a:p>
            <a:r>
              <a:rPr lang="zh-CN" altLang="en-US" sz="1800" b="1" dirty="0">
                <a:solidFill>
                  <a:srgbClr val="008000"/>
                </a:solidFill>
                <a:ea typeface="楷体_GB2312" pitchFamily="49" charset="-122"/>
              </a:rPr>
              <a:t>字符串到数字的转换</a:t>
            </a:r>
          </a:p>
          <a:p>
            <a:r>
              <a:rPr lang="zh-CN" altLang="en-US" sz="1800" b="1" dirty="0">
                <a:solidFill>
                  <a:srgbClr val="008000"/>
                </a:solidFill>
                <a:ea typeface="楷体_GB2312" pitchFamily="49" charset="-122"/>
              </a:rPr>
              <a:t>出错处理</a:t>
            </a:r>
          </a:p>
        </p:txBody>
      </p:sp>
    </p:spTree>
    <p:extLst>
      <p:ext uri="{BB962C8B-B14F-4D97-AF65-F5344CB8AC3E}">
        <p14:creationId xmlns:p14="http://schemas.microsoft.com/office/powerpoint/2010/main" val="2646742468"/>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1000" y="685800"/>
            <a:ext cx="7575550" cy="609600"/>
          </a:xfrm>
          <a:prstGeom prst="rect">
            <a:avLst/>
          </a:prstGeom>
          <a:solidFill>
            <a:srgbClr val="D9E6E6">
              <a:alpha val="50195"/>
            </a:srgbClr>
          </a:solidFill>
          <a:ln w="12700">
            <a:noFill/>
            <a:miter lim="800000"/>
            <a:headEnd/>
            <a:tailEnd/>
          </a:ln>
        </p:spPr>
        <p:txBody>
          <a:bodyPr wrap="none" anchor="ctr"/>
          <a:lstStyle/>
          <a:p>
            <a:pPr algn="l"/>
            <a:r>
              <a:rPr lang="en-US" altLang="zh-CN" b="1">
                <a:solidFill>
                  <a:srgbClr val="0F48FF"/>
                </a:solidFill>
                <a:ea typeface="楷体_GB2312" pitchFamily="49" charset="-122"/>
              </a:rPr>
              <a:t>3</a:t>
            </a:r>
            <a:r>
              <a:rPr lang="zh-CN" altLang="en-US" b="1">
                <a:solidFill>
                  <a:srgbClr val="0F48FF"/>
                </a:solidFill>
                <a:ea typeface="楷体_GB2312" pitchFamily="49" charset="-122"/>
              </a:rPr>
              <a:t>、词法分析程序算法</a:t>
            </a:r>
            <a:endParaRPr lang="zh-CN" altLang="en-US" b="1">
              <a:solidFill>
                <a:schemeClr val="accent2"/>
              </a:solidFill>
              <a:ea typeface="楷体_GB2312" pitchFamily="49" charset="-122"/>
            </a:endParaRPr>
          </a:p>
        </p:txBody>
      </p:sp>
      <p:sp>
        <p:nvSpPr>
          <p:cNvPr id="26627" name="Text Box 3"/>
          <p:cNvSpPr txBox="1">
            <a:spLocks noChangeArrowheads="1"/>
          </p:cNvSpPr>
          <p:nvPr/>
        </p:nvSpPr>
        <p:spPr bwMode="auto">
          <a:xfrm>
            <a:off x="152400" y="1274019"/>
            <a:ext cx="5912709" cy="5078313"/>
          </a:xfrm>
          <a:prstGeom prst="rect">
            <a:avLst/>
          </a:prstGeom>
          <a:noFill/>
          <a:ln w="9525">
            <a:noFill/>
            <a:miter lim="800000"/>
            <a:headEnd/>
            <a:tailEnd/>
          </a:ln>
        </p:spPr>
        <p:txBody>
          <a:bodyPr wrap="none" anchor="ctr">
            <a:spAutoFit/>
          </a:bodyPr>
          <a:lstStyle/>
          <a:p>
            <a:pPr algn="l"/>
            <a:r>
              <a:rPr lang="en-US" altLang="zh-CN" sz="1800" b="1" dirty="0"/>
              <a:t>START:  token := ‘ ‘;     /*</a:t>
            </a:r>
            <a:r>
              <a:rPr lang="zh-CN" altLang="en-US" sz="1800" b="1" dirty="0"/>
              <a:t>置</a:t>
            </a:r>
            <a:r>
              <a:rPr lang="en-US" altLang="zh-CN" sz="1800" b="1" dirty="0"/>
              <a:t>token</a:t>
            </a:r>
            <a:r>
              <a:rPr lang="zh-CN" altLang="en-US" sz="1800" b="1" dirty="0"/>
              <a:t>为空串*</a:t>
            </a:r>
            <a:r>
              <a:rPr lang="en-US" altLang="zh-CN" sz="1800" b="1" dirty="0"/>
              <a:t>/</a:t>
            </a:r>
          </a:p>
          <a:p>
            <a:pPr algn="l"/>
            <a:r>
              <a:rPr lang="en-US" altLang="zh-CN" sz="1800" b="1" dirty="0"/>
              <a:t>                </a:t>
            </a:r>
            <a:r>
              <a:rPr lang="en-US" altLang="zh-CN" sz="1800" b="1" dirty="0" err="1"/>
              <a:t>getchar</a:t>
            </a:r>
            <a:r>
              <a:rPr lang="en-US" altLang="zh-CN" sz="1800" b="1" dirty="0"/>
              <a:t>;  </a:t>
            </a:r>
            <a:r>
              <a:rPr lang="en-US" altLang="zh-CN" sz="1800" b="1" dirty="0" err="1"/>
              <a:t>GetNBC</a:t>
            </a:r>
            <a:r>
              <a:rPr lang="en-US" altLang="zh-CN" sz="1800" b="1" dirty="0"/>
              <a:t>;</a:t>
            </a:r>
          </a:p>
          <a:p>
            <a:pPr algn="l"/>
            <a:r>
              <a:rPr lang="en-US" altLang="zh-CN" sz="1800" b="1" dirty="0"/>
              <a:t>   CASE  char OF</a:t>
            </a:r>
          </a:p>
          <a:p>
            <a:pPr algn="l"/>
            <a:r>
              <a:rPr lang="en-US" altLang="zh-CN" sz="1800" b="1" dirty="0"/>
              <a:t>  ‘</a:t>
            </a:r>
            <a:r>
              <a:rPr lang="en-US" altLang="zh-CN" sz="1800" b="1" dirty="0" err="1"/>
              <a:t>a’..’z</a:t>
            </a:r>
            <a:r>
              <a:rPr lang="en-US" altLang="zh-CN" sz="1800" b="1" dirty="0"/>
              <a:t>’: BEGIN</a:t>
            </a:r>
          </a:p>
          <a:p>
            <a:pPr algn="l"/>
            <a:r>
              <a:rPr lang="en-US" altLang="zh-CN" sz="1800" b="1" dirty="0"/>
              <a:t>                    WHILE  </a:t>
            </a:r>
            <a:r>
              <a:rPr lang="en-US" altLang="zh-CN" sz="1800" b="1" dirty="0" err="1">
                <a:solidFill>
                  <a:srgbClr val="006600"/>
                </a:solidFill>
              </a:rPr>
              <a:t>IsLetter</a:t>
            </a:r>
            <a:r>
              <a:rPr lang="en-US" altLang="zh-CN" sz="1800" b="1" dirty="0">
                <a:solidFill>
                  <a:srgbClr val="006600"/>
                </a:solidFill>
              </a:rPr>
              <a:t> OR </a:t>
            </a:r>
            <a:r>
              <a:rPr lang="en-US" altLang="zh-CN" sz="1800" b="1" dirty="0" err="1">
                <a:solidFill>
                  <a:srgbClr val="006600"/>
                </a:solidFill>
              </a:rPr>
              <a:t>IsDigit</a:t>
            </a:r>
            <a:r>
              <a:rPr lang="en-US" altLang="zh-CN" sz="1800" b="1" dirty="0"/>
              <a:t> DO</a:t>
            </a:r>
          </a:p>
          <a:p>
            <a:pPr algn="l"/>
            <a:r>
              <a:rPr lang="en-US" altLang="zh-CN" sz="1800" b="1" dirty="0"/>
              <a:t>                              BEGIN </a:t>
            </a:r>
            <a:r>
              <a:rPr lang="en-US" altLang="zh-CN" sz="1800" b="1" dirty="0">
                <a:solidFill>
                  <a:schemeClr val="accent2"/>
                </a:solidFill>
              </a:rPr>
              <a:t>CAT; </a:t>
            </a:r>
            <a:r>
              <a:rPr lang="en-US" altLang="zh-CN" sz="1800" b="1" dirty="0" err="1">
                <a:solidFill>
                  <a:schemeClr val="accent2"/>
                </a:solidFill>
              </a:rPr>
              <a:t>getchar</a:t>
            </a:r>
            <a:r>
              <a:rPr lang="en-US" altLang="zh-CN" sz="1800" b="1" dirty="0"/>
              <a:t>  END;</a:t>
            </a:r>
          </a:p>
          <a:p>
            <a:pPr algn="l"/>
            <a:r>
              <a:rPr lang="en-US" altLang="zh-CN" sz="1800" b="1" dirty="0"/>
              <a:t>                     </a:t>
            </a:r>
            <a:r>
              <a:rPr lang="en-US" altLang="zh-CN" sz="1800" b="1" dirty="0" err="1"/>
              <a:t>UnGetCH</a:t>
            </a:r>
            <a:r>
              <a:rPr lang="en-US" altLang="zh-CN" sz="1800" b="1" dirty="0"/>
              <a:t>;</a:t>
            </a:r>
          </a:p>
          <a:p>
            <a:pPr algn="l"/>
            <a:r>
              <a:rPr lang="en-US" altLang="zh-CN" sz="1800" b="1" dirty="0"/>
              <a:t>       	     C:= RESERVE;     /* </a:t>
            </a:r>
            <a:r>
              <a:rPr lang="zh-CN" altLang="en-US" sz="1800" b="1" dirty="0"/>
              <a:t>返回</a:t>
            </a:r>
            <a:r>
              <a:rPr lang="en-US" altLang="zh-CN" sz="1800" b="1" dirty="0"/>
              <a:t>0</a:t>
            </a:r>
            <a:r>
              <a:rPr lang="zh-CN" altLang="en-US" sz="1800" b="1" dirty="0"/>
              <a:t>，为标识符 *</a:t>
            </a:r>
            <a:r>
              <a:rPr lang="en-US" altLang="zh-CN" sz="1800" b="1" dirty="0"/>
              <a:t>/</a:t>
            </a:r>
          </a:p>
          <a:p>
            <a:pPr algn="l"/>
            <a:r>
              <a:rPr lang="en-US" altLang="zh-CN" sz="1800" b="1" dirty="0"/>
              <a:t>	     IF C=0 THEN RETURN(‘IDSY’: TOKEN)</a:t>
            </a:r>
          </a:p>
          <a:p>
            <a:pPr algn="l"/>
            <a:r>
              <a:rPr lang="en-US" altLang="zh-CN" sz="1800" b="1" dirty="0"/>
              <a:t>                     ELSE RETURN (C,-)      /*C</a:t>
            </a:r>
            <a:r>
              <a:rPr lang="zh-CN" altLang="en-US" sz="1800" b="1" dirty="0"/>
              <a:t>为保留字编码*</a:t>
            </a:r>
            <a:r>
              <a:rPr lang="en-US" altLang="zh-CN" sz="1800" b="1" dirty="0"/>
              <a:t>/</a:t>
            </a:r>
          </a:p>
          <a:p>
            <a:pPr algn="l"/>
            <a:r>
              <a:rPr lang="en-US" altLang="zh-CN" sz="1800" b="1" dirty="0"/>
              <a:t>	END;</a:t>
            </a:r>
          </a:p>
          <a:p>
            <a:pPr algn="l"/>
            <a:r>
              <a:rPr lang="en-US" altLang="zh-CN" sz="1800" b="1" dirty="0"/>
              <a:t> ‘0’..’9’:  BEGIN</a:t>
            </a:r>
          </a:p>
          <a:p>
            <a:pPr algn="l"/>
            <a:r>
              <a:rPr lang="en-US" altLang="zh-CN" sz="1800" b="1" dirty="0"/>
              <a:t>	    WHILE   </a:t>
            </a:r>
            <a:r>
              <a:rPr lang="en-US" altLang="zh-CN" sz="1800" b="1" dirty="0" err="1"/>
              <a:t>IsDigit</a:t>
            </a:r>
            <a:r>
              <a:rPr lang="en-US" altLang="zh-CN" sz="1800" b="1" dirty="0"/>
              <a:t>   DO</a:t>
            </a:r>
          </a:p>
          <a:p>
            <a:pPr algn="l"/>
            <a:r>
              <a:rPr lang="en-US" altLang="zh-CN" sz="1800" b="1" dirty="0"/>
              <a:t>                                BEGIN </a:t>
            </a:r>
            <a:r>
              <a:rPr lang="en-US" altLang="zh-CN" sz="1800" b="1" dirty="0">
                <a:solidFill>
                  <a:schemeClr val="accent2"/>
                </a:solidFill>
              </a:rPr>
              <a:t>CAT; </a:t>
            </a:r>
            <a:r>
              <a:rPr lang="en-US" altLang="zh-CN" sz="1800" b="1" dirty="0" err="1">
                <a:solidFill>
                  <a:schemeClr val="accent2"/>
                </a:solidFill>
              </a:rPr>
              <a:t>getchar</a:t>
            </a:r>
            <a:r>
              <a:rPr lang="en-US" altLang="zh-CN" sz="1800" b="1" dirty="0"/>
              <a:t>  END;</a:t>
            </a:r>
          </a:p>
          <a:p>
            <a:pPr algn="l"/>
            <a:r>
              <a:rPr lang="en-US" altLang="zh-CN" sz="1800" b="1" dirty="0"/>
              <a:t>                        </a:t>
            </a:r>
            <a:r>
              <a:rPr lang="en-US" altLang="zh-CN" sz="1800" b="1" dirty="0" err="1"/>
              <a:t>UnGetCH</a:t>
            </a:r>
            <a:r>
              <a:rPr lang="en-US" altLang="zh-CN" sz="1800" b="1" dirty="0"/>
              <a:t>;</a:t>
            </a:r>
          </a:p>
          <a:p>
            <a:pPr algn="l"/>
            <a:r>
              <a:rPr lang="en-US" altLang="zh-CN" sz="1800" b="1" dirty="0"/>
              <a:t>       	       RETURN (‘INTSY’,ATOI)      </a:t>
            </a:r>
          </a:p>
          <a:p>
            <a:pPr algn="l"/>
            <a:r>
              <a:rPr lang="en-US" altLang="zh-CN" sz="1800" b="1" dirty="0"/>
              <a:t>	END;</a:t>
            </a:r>
          </a:p>
          <a:p>
            <a:pPr algn="l"/>
            <a:r>
              <a:rPr lang="en-US" altLang="zh-CN" sz="1800" b="1" dirty="0"/>
              <a:t>‘+’ :   RETURN(‘PLUSSY’,-) ;</a:t>
            </a:r>
          </a:p>
        </p:txBody>
      </p:sp>
      <p:grpSp>
        <p:nvGrpSpPr>
          <p:cNvPr id="34820" name="Group 47"/>
          <p:cNvGrpSpPr>
            <a:grpSpLocks/>
          </p:cNvGrpSpPr>
          <p:nvPr/>
        </p:nvGrpSpPr>
        <p:grpSpPr bwMode="auto">
          <a:xfrm>
            <a:off x="5105400" y="0"/>
            <a:ext cx="4038600" cy="3352800"/>
            <a:chOff x="3072" y="576"/>
            <a:chExt cx="2544" cy="2112"/>
          </a:xfrm>
        </p:grpSpPr>
        <p:sp>
          <p:nvSpPr>
            <p:cNvPr id="34823" name="Rectangle 45"/>
            <p:cNvSpPr>
              <a:spLocks noChangeArrowheads="1"/>
            </p:cNvSpPr>
            <p:nvPr/>
          </p:nvSpPr>
          <p:spPr bwMode="auto">
            <a:xfrm>
              <a:off x="3120" y="576"/>
              <a:ext cx="2496" cy="2112"/>
            </a:xfrm>
            <a:prstGeom prst="rect">
              <a:avLst/>
            </a:prstGeom>
            <a:solidFill>
              <a:srgbClr val="FFFFD5"/>
            </a:solidFill>
            <a:ln w="9525">
              <a:solidFill>
                <a:schemeClr val="tx1"/>
              </a:solidFill>
              <a:miter lim="800000"/>
              <a:headEnd/>
              <a:tailEnd/>
            </a:ln>
          </p:spPr>
          <p:txBody>
            <a:bodyPr wrap="none" anchor="ctr"/>
            <a:lstStyle/>
            <a:p>
              <a:endParaRPr lang="zh-CN" altLang="en-US"/>
            </a:p>
          </p:txBody>
        </p:sp>
        <p:grpSp>
          <p:nvGrpSpPr>
            <p:cNvPr id="34824" name="Group 4"/>
            <p:cNvGrpSpPr>
              <a:grpSpLocks/>
            </p:cNvGrpSpPr>
            <p:nvPr/>
          </p:nvGrpSpPr>
          <p:grpSpPr bwMode="auto">
            <a:xfrm>
              <a:off x="3264" y="624"/>
              <a:ext cx="2304" cy="1985"/>
              <a:chOff x="1440" y="647"/>
              <a:chExt cx="2832" cy="2905"/>
            </a:xfrm>
          </p:grpSpPr>
          <p:sp>
            <p:nvSpPr>
              <p:cNvPr id="34826" name="Oval 5"/>
              <p:cNvSpPr>
                <a:spLocks noChangeArrowheads="1"/>
              </p:cNvSpPr>
              <p:nvPr/>
            </p:nvSpPr>
            <p:spPr bwMode="auto">
              <a:xfrm>
                <a:off x="2352" y="864"/>
                <a:ext cx="336" cy="288"/>
              </a:xfrm>
              <a:prstGeom prst="ellipse">
                <a:avLst/>
              </a:prstGeom>
              <a:noFill/>
              <a:ln w="9525">
                <a:solidFill>
                  <a:schemeClr val="tx1"/>
                </a:solidFill>
                <a:round/>
                <a:headEnd/>
                <a:tailEnd/>
              </a:ln>
            </p:spPr>
            <p:txBody>
              <a:bodyPr wrap="none" anchor="ctr"/>
              <a:lstStyle/>
              <a:p>
                <a:endParaRPr lang="zh-CN" altLang="en-US"/>
              </a:p>
            </p:txBody>
          </p:sp>
          <p:sp>
            <p:nvSpPr>
              <p:cNvPr id="34827" name="Oval 6"/>
              <p:cNvSpPr>
                <a:spLocks noChangeArrowheads="1"/>
              </p:cNvSpPr>
              <p:nvPr/>
            </p:nvSpPr>
            <p:spPr bwMode="auto">
              <a:xfrm>
                <a:off x="1440" y="1056"/>
                <a:ext cx="240" cy="240"/>
              </a:xfrm>
              <a:prstGeom prst="ellipse">
                <a:avLst/>
              </a:prstGeom>
              <a:solidFill>
                <a:schemeClr val="accent1"/>
              </a:solidFill>
              <a:ln w="9525">
                <a:solidFill>
                  <a:schemeClr val="tx1"/>
                </a:solidFill>
                <a:round/>
                <a:headEnd/>
                <a:tailEnd/>
              </a:ln>
            </p:spPr>
            <p:txBody>
              <a:bodyPr wrap="none" anchor="ctr"/>
              <a:lstStyle/>
              <a:p>
                <a:r>
                  <a:rPr lang="en-US" altLang="zh-CN" sz="1800"/>
                  <a:t>S</a:t>
                </a:r>
              </a:p>
            </p:txBody>
          </p:sp>
          <p:sp>
            <p:nvSpPr>
              <p:cNvPr id="34828" name="Line 7"/>
              <p:cNvSpPr>
                <a:spLocks noChangeShapeType="1"/>
              </p:cNvSpPr>
              <p:nvPr/>
            </p:nvSpPr>
            <p:spPr bwMode="auto">
              <a:xfrm>
                <a:off x="1680" y="1200"/>
                <a:ext cx="62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29" name="Oval 8"/>
              <p:cNvSpPr>
                <a:spLocks noChangeArrowheads="1"/>
              </p:cNvSpPr>
              <p:nvPr/>
            </p:nvSpPr>
            <p:spPr bwMode="auto">
              <a:xfrm>
                <a:off x="2304" y="1056"/>
                <a:ext cx="240" cy="240"/>
              </a:xfrm>
              <a:prstGeom prst="ellipse">
                <a:avLst/>
              </a:prstGeom>
              <a:solidFill>
                <a:schemeClr val="accent1"/>
              </a:solidFill>
              <a:ln w="9525">
                <a:solidFill>
                  <a:schemeClr val="tx1"/>
                </a:solidFill>
                <a:round/>
                <a:headEnd/>
                <a:tailEnd/>
              </a:ln>
            </p:spPr>
            <p:txBody>
              <a:bodyPr wrap="none" anchor="ctr"/>
              <a:lstStyle/>
              <a:p>
                <a:r>
                  <a:rPr lang="zh-CN" altLang="en-US" sz="1600"/>
                  <a:t>标</a:t>
                </a:r>
              </a:p>
            </p:txBody>
          </p:sp>
          <p:sp>
            <p:nvSpPr>
              <p:cNvPr id="34830" name="Line 9"/>
              <p:cNvSpPr>
                <a:spLocks noChangeShapeType="1"/>
              </p:cNvSpPr>
              <p:nvPr/>
            </p:nvSpPr>
            <p:spPr bwMode="auto">
              <a:xfrm>
                <a:off x="2544" y="1200"/>
                <a:ext cx="153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31" name="Text Box 10"/>
              <p:cNvSpPr txBox="1">
                <a:spLocks noChangeArrowheads="1"/>
              </p:cNvSpPr>
              <p:nvPr/>
            </p:nvSpPr>
            <p:spPr bwMode="auto">
              <a:xfrm>
                <a:off x="2738" y="921"/>
                <a:ext cx="929"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非字母数字</a:t>
                </a:r>
                <a:endParaRPr lang="zh-CN" altLang="en-US" sz="1600"/>
              </a:p>
            </p:txBody>
          </p:sp>
          <p:sp>
            <p:nvSpPr>
              <p:cNvPr id="34832" name="Text Box 11"/>
              <p:cNvSpPr txBox="1">
                <a:spLocks noChangeArrowheads="1"/>
              </p:cNvSpPr>
              <p:nvPr/>
            </p:nvSpPr>
            <p:spPr bwMode="auto">
              <a:xfrm>
                <a:off x="1778" y="921"/>
                <a:ext cx="457"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字母</a:t>
                </a:r>
                <a:endParaRPr lang="zh-CN" altLang="en-US" sz="1600"/>
              </a:p>
            </p:txBody>
          </p:sp>
          <p:sp>
            <p:nvSpPr>
              <p:cNvPr id="34833" name="Line 12"/>
              <p:cNvSpPr>
                <a:spLocks noChangeShapeType="1"/>
              </p:cNvSpPr>
              <p:nvPr/>
            </p:nvSpPr>
            <p:spPr bwMode="auto">
              <a:xfrm>
                <a:off x="2352" y="1008"/>
                <a:ext cx="0" cy="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34" name="Text Box 13"/>
              <p:cNvSpPr txBox="1">
                <a:spLocks noChangeArrowheads="1"/>
              </p:cNvSpPr>
              <p:nvPr/>
            </p:nvSpPr>
            <p:spPr bwMode="auto">
              <a:xfrm>
                <a:off x="2163" y="647"/>
                <a:ext cx="831" cy="281"/>
              </a:xfrm>
              <a:prstGeom prst="rect">
                <a:avLst/>
              </a:prstGeom>
              <a:noFill/>
              <a:ln w="9525">
                <a:noFill/>
                <a:miter lim="800000"/>
                <a:headEnd/>
                <a:tailEnd/>
              </a:ln>
            </p:spPr>
            <p:txBody>
              <a:bodyPr wrap="none" anchor="ctr">
                <a:spAutoFit/>
              </a:bodyPr>
              <a:lstStyle/>
              <a:p>
                <a:r>
                  <a:rPr lang="zh-CN" altLang="en-US" sz="1400">
                    <a:ea typeface="楷体_GB2312" pitchFamily="49" charset="-122"/>
                  </a:rPr>
                  <a:t>字母、数字</a:t>
                </a:r>
                <a:endParaRPr lang="zh-CN" altLang="en-US" sz="1400"/>
              </a:p>
            </p:txBody>
          </p:sp>
          <p:sp>
            <p:nvSpPr>
              <p:cNvPr id="34835" name="Oval 14"/>
              <p:cNvSpPr>
                <a:spLocks noChangeArrowheads="1"/>
              </p:cNvSpPr>
              <p:nvPr/>
            </p:nvSpPr>
            <p:spPr bwMode="auto">
              <a:xfrm>
                <a:off x="2400" y="1488"/>
                <a:ext cx="336" cy="288"/>
              </a:xfrm>
              <a:prstGeom prst="ellipse">
                <a:avLst/>
              </a:prstGeom>
              <a:noFill/>
              <a:ln w="9525">
                <a:solidFill>
                  <a:schemeClr val="tx1"/>
                </a:solidFill>
                <a:round/>
                <a:headEnd/>
                <a:tailEnd/>
              </a:ln>
            </p:spPr>
            <p:txBody>
              <a:bodyPr wrap="none" anchor="ctr"/>
              <a:lstStyle/>
              <a:p>
                <a:endParaRPr lang="zh-CN" altLang="en-US"/>
              </a:p>
            </p:txBody>
          </p:sp>
          <p:sp>
            <p:nvSpPr>
              <p:cNvPr id="34836" name="Line 15"/>
              <p:cNvSpPr>
                <a:spLocks noChangeShapeType="1"/>
              </p:cNvSpPr>
              <p:nvPr/>
            </p:nvSpPr>
            <p:spPr bwMode="auto">
              <a:xfrm>
                <a:off x="1584" y="1824"/>
                <a:ext cx="76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37" name="Oval 16"/>
              <p:cNvSpPr>
                <a:spLocks noChangeArrowheads="1"/>
              </p:cNvSpPr>
              <p:nvPr/>
            </p:nvSpPr>
            <p:spPr bwMode="auto">
              <a:xfrm>
                <a:off x="2352" y="1680"/>
                <a:ext cx="240" cy="240"/>
              </a:xfrm>
              <a:prstGeom prst="ellipse">
                <a:avLst/>
              </a:prstGeom>
              <a:solidFill>
                <a:schemeClr val="accent1"/>
              </a:solidFill>
              <a:ln w="9525">
                <a:solidFill>
                  <a:schemeClr val="tx1"/>
                </a:solidFill>
                <a:round/>
                <a:headEnd/>
                <a:tailEnd/>
              </a:ln>
            </p:spPr>
            <p:txBody>
              <a:bodyPr wrap="none" anchor="ctr"/>
              <a:lstStyle/>
              <a:p>
                <a:r>
                  <a:rPr lang="zh-CN" altLang="en-US" sz="1600"/>
                  <a:t>数</a:t>
                </a:r>
              </a:p>
            </p:txBody>
          </p:sp>
          <p:sp>
            <p:nvSpPr>
              <p:cNvPr id="34838" name="Line 17"/>
              <p:cNvSpPr>
                <a:spLocks noChangeShapeType="1"/>
              </p:cNvSpPr>
              <p:nvPr/>
            </p:nvSpPr>
            <p:spPr bwMode="auto">
              <a:xfrm>
                <a:off x="2592" y="1824"/>
                <a:ext cx="14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39" name="Text Box 18"/>
              <p:cNvSpPr txBox="1">
                <a:spLocks noChangeArrowheads="1"/>
              </p:cNvSpPr>
              <p:nvPr/>
            </p:nvSpPr>
            <p:spPr bwMode="auto">
              <a:xfrm>
                <a:off x="2943" y="1544"/>
                <a:ext cx="615"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非数字</a:t>
                </a:r>
                <a:endParaRPr lang="zh-CN" altLang="en-US" sz="1600"/>
              </a:p>
            </p:txBody>
          </p:sp>
          <p:sp>
            <p:nvSpPr>
              <p:cNvPr id="34840" name="Text Box 19"/>
              <p:cNvSpPr txBox="1">
                <a:spLocks noChangeArrowheads="1"/>
              </p:cNvSpPr>
              <p:nvPr/>
            </p:nvSpPr>
            <p:spPr bwMode="auto">
              <a:xfrm>
                <a:off x="1774" y="1544"/>
                <a:ext cx="458"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数字</a:t>
                </a:r>
                <a:endParaRPr lang="zh-CN" altLang="en-US" sz="1600"/>
              </a:p>
            </p:txBody>
          </p:sp>
          <p:sp>
            <p:nvSpPr>
              <p:cNvPr id="34841" name="Line 20"/>
              <p:cNvSpPr>
                <a:spLocks noChangeShapeType="1"/>
              </p:cNvSpPr>
              <p:nvPr/>
            </p:nvSpPr>
            <p:spPr bwMode="auto">
              <a:xfrm>
                <a:off x="2400" y="1632"/>
                <a:ext cx="0" cy="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42" name="Text Box 21"/>
              <p:cNvSpPr txBox="1">
                <a:spLocks noChangeArrowheads="1"/>
              </p:cNvSpPr>
              <p:nvPr/>
            </p:nvSpPr>
            <p:spPr bwMode="auto">
              <a:xfrm>
                <a:off x="2398" y="1256"/>
                <a:ext cx="457"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数字</a:t>
                </a:r>
                <a:endParaRPr lang="zh-CN" altLang="en-US" sz="1600"/>
              </a:p>
            </p:txBody>
          </p:sp>
          <p:sp>
            <p:nvSpPr>
              <p:cNvPr id="34843" name="Line 22"/>
              <p:cNvSpPr>
                <a:spLocks noChangeShapeType="1"/>
              </p:cNvSpPr>
              <p:nvPr/>
            </p:nvSpPr>
            <p:spPr bwMode="auto">
              <a:xfrm>
                <a:off x="1584" y="2352"/>
                <a:ext cx="76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44" name="Oval 23"/>
              <p:cNvSpPr>
                <a:spLocks noChangeArrowheads="1"/>
              </p:cNvSpPr>
              <p:nvPr/>
            </p:nvSpPr>
            <p:spPr bwMode="auto">
              <a:xfrm>
                <a:off x="2352" y="2208"/>
                <a:ext cx="336" cy="240"/>
              </a:xfrm>
              <a:prstGeom prst="ellipse">
                <a:avLst/>
              </a:prstGeom>
              <a:solidFill>
                <a:schemeClr val="accent1"/>
              </a:solidFill>
              <a:ln w="9525">
                <a:solidFill>
                  <a:schemeClr val="tx1"/>
                </a:solidFill>
                <a:round/>
                <a:headEnd/>
                <a:tailEnd/>
              </a:ln>
            </p:spPr>
            <p:txBody>
              <a:bodyPr wrap="none" anchor="ctr"/>
              <a:lstStyle/>
              <a:p>
                <a:r>
                  <a:rPr lang="zh-CN" altLang="en-US" sz="1600"/>
                  <a:t>单界</a:t>
                </a:r>
              </a:p>
            </p:txBody>
          </p:sp>
          <p:sp>
            <p:nvSpPr>
              <p:cNvPr id="34845" name="Line 24"/>
              <p:cNvSpPr>
                <a:spLocks noChangeShapeType="1"/>
              </p:cNvSpPr>
              <p:nvPr/>
            </p:nvSpPr>
            <p:spPr bwMode="auto">
              <a:xfrm>
                <a:off x="2640" y="2352"/>
                <a:ext cx="144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46" name="Text Box 25"/>
              <p:cNvSpPr txBox="1">
                <a:spLocks noChangeArrowheads="1"/>
              </p:cNvSpPr>
              <p:nvPr/>
            </p:nvSpPr>
            <p:spPr bwMode="auto">
              <a:xfrm>
                <a:off x="2753" y="2072"/>
                <a:ext cx="772" cy="311"/>
              </a:xfrm>
              <a:prstGeom prst="rect">
                <a:avLst/>
              </a:prstGeom>
              <a:noFill/>
              <a:ln w="9525">
                <a:noFill/>
                <a:miter lim="800000"/>
                <a:headEnd/>
                <a:tailEnd/>
              </a:ln>
            </p:spPr>
            <p:txBody>
              <a:bodyPr wrap="none" anchor="ctr">
                <a:spAutoFit/>
              </a:bodyPr>
              <a:lstStyle/>
              <a:p>
                <a:r>
                  <a:rPr lang="zh-CN" altLang="en-US" sz="1600">
                    <a:ea typeface="楷体_GB2312" pitchFamily="49" charset="-122"/>
                  </a:rPr>
                  <a:t>其他字符</a:t>
                </a:r>
              </a:p>
            </p:txBody>
          </p:sp>
          <p:sp>
            <p:nvSpPr>
              <p:cNvPr id="34847" name="Text Box 26"/>
              <p:cNvSpPr txBox="1">
                <a:spLocks noChangeArrowheads="1"/>
              </p:cNvSpPr>
              <p:nvPr/>
            </p:nvSpPr>
            <p:spPr bwMode="auto">
              <a:xfrm>
                <a:off x="1683" y="2067"/>
                <a:ext cx="685" cy="591"/>
              </a:xfrm>
              <a:prstGeom prst="rect">
                <a:avLst/>
              </a:prstGeom>
              <a:noFill/>
              <a:ln w="9525">
                <a:noFill/>
                <a:miter lim="800000"/>
                <a:headEnd/>
                <a:tailEnd/>
              </a:ln>
            </p:spPr>
            <p:txBody>
              <a:bodyPr wrap="none" anchor="ctr">
                <a:spAutoFit/>
              </a:bodyPr>
              <a:lstStyle/>
              <a:p>
                <a:r>
                  <a:rPr lang="en-US" altLang="zh-CN" sz="1800">
                    <a:ea typeface="楷体_GB2312" pitchFamily="49" charset="-122"/>
                  </a:rPr>
                  <a:t>+  *  </a:t>
                </a:r>
                <a:r>
                  <a:rPr lang="zh-CN" altLang="en-US" sz="1800">
                    <a:ea typeface="楷体_GB2312" pitchFamily="49" charset="-122"/>
                  </a:rPr>
                  <a:t>，</a:t>
                </a:r>
              </a:p>
              <a:p>
                <a:r>
                  <a:rPr lang="zh-CN" altLang="en-US" sz="1800">
                    <a:ea typeface="楷体_GB2312" pitchFamily="49" charset="-122"/>
                  </a:rPr>
                  <a:t>（  ）</a:t>
                </a:r>
                <a:endParaRPr lang="zh-CN" altLang="en-US" sz="1800"/>
              </a:p>
            </p:txBody>
          </p:sp>
          <p:sp>
            <p:nvSpPr>
              <p:cNvPr id="34848" name="Oval 27"/>
              <p:cNvSpPr>
                <a:spLocks noChangeArrowheads="1"/>
              </p:cNvSpPr>
              <p:nvPr/>
            </p:nvSpPr>
            <p:spPr bwMode="auto">
              <a:xfrm>
                <a:off x="3936" y="2832"/>
                <a:ext cx="336" cy="336"/>
              </a:xfrm>
              <a:prstGeom prst="ellipse">
                <a:avLst/>
              </a:prstGeom>
              <a:solidFill>
                <a:schemeClr val="accent1"/>
              </a:solidFill>
              <a:ln w="9525">
                <a:solidFill>
                  <a:schemeClr val="tx1"/>
                </a:solidFill>
                <a:round/>
                <a:headEnd/>
                <a:tailEnd/>
              </a:ln>
            </p:spPr>
            <p:txBody>
              <a:bodyPr wrap="none" anchor="ctr"/>
              <a:lstStyle/>
              <a:p>
                <a:r>
                  <a:rPr lang="zh-CN" altLang="en-US" sz="1400" b="1"/>
                  <a:t>出口</a:t>
                </a:r>
                <a:endParaRPr lang="zh-CN" altLang="en-US" sz="1400"/>
              </a:p>
            </p:txBody>
          </p:sp>
          <p:sp>
            <p:nvSpPr>
              <p:cNvPr id="34849" name="Oval 28"/>
              <p:cNvSpPr>
                <a:spLocks noChangeArrowheads="1"/>
              </p:cNvSpPr>
              <p:nvPr/>
            </p:nvSpPr>
            <p:spPr bwMode="auto">
              <a:xfrm>
                <a:off x="2016" y="2900"/>
                <a:ext cx="336" cy="240"/>
              </a:xfrm>
              <a:prstGeom prst="ellipse">
                <a:avLst/>
              </a:prstGeom>
              <a:solidFill>
                <a:schemeClr val="accent1"/>
              </a:solidFill>
              <a:ln w="9525">
                <a:solidFill>
                  <a:schemeClr val="tx1"/>
                </a:solidFill>
                <a:round/>
                <a:headEnd/>
                <a:tailEnd/>
              </a:ln>
            </p:spPr>
            <p:txBody>
              <a:bodyPr wrap="none" anchor="ctr"/>
              <a:lstStyle/>
              <a:p>
                <a:r>
                  <a:rPr lang="zh-CN" altLang="en-US" sz="1600"/>
                  <a:t>冒号</a:t>
                </a:r>
              </a:p>
            </p:txBody>
          </p:sp>
          <p:sp>
            <p:nvSpPr>
              <p:cNvPr id="34850" name="Oval 29"/>
              <p:cNvSpPr>
                <a:spLocks noChangeArrowheads="1"/>
              </p:cNvSpPr>
              <p:nvPr/>
            </p:nvSpPr>
            <p:spPr bwMode="auto">
              <a:xfrm>
                <a:off x="3984" y="2880"/>
                <a:ext cx="240" cy="240"/>
              </a:xfrm>
              <a:prstGeom prst="ellipse">
                <a:avLst/>
              </a:prstGeom>
              <a:noFill/>
              <a:ln w="9525">
                <a:solidFill>
                  <a:schemeClr val="tx1"/>
                </a:solidFill>
                <a:round/>
                <a:headEnd/>
                <a:tailEnd/>
              </a:ln>
            </p:spPr>
            <p:txBody>
              <a:bodyPr wrap="none" anchor="ctr"/>
              <a:lstStyle/>
              <a:p>
                <a:endParaRPr lang="zh-CN" altLang="en-US"/>
              </a:p>
            </p:txBody>
          </p:sp>
          <p:sp>
            <p:nvSpPr>
              <p:cNvPr id="34851" name="Text Box 30"/>
              <p:cNvSpPr txBox="1">
                <a:spLocks noChangeArrowheads="1"/>
              </p:cNvSpPr>
              <p:nvPr/>
            </p:nvSpPr>
            <p:spPr bwMode="auto">
              <a:xfrm>
                <a:off x="3109" y="2936"/>
                <a:ext cx="772"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其他字符</a:t>
                </a:r>
                <a:endParaRPr lang="zh-CN" altLang="en-US" sz="1600"/>
              </a:p>
            </p:txBody>
          </p:sp>
          <p:sp>
            <p:nvSpPr>
              <p:cNvPr id="34852" name="Text Box 31"/>
              <p:cNvSpPr txBox="1">
                <a:spLocks noChangeArrowheads="1"/>
              </p:cNvSpPr>
              <p:nvPr/>
            </p:nvSpPr>
            <p:spPr bwMode="auto">
              <a:xfrm>
                <a:off x="1746" y="2752"/>
                <a:ext cx="320" cy="338"/>
              </a:xfrm>
              <a:prstGeom prst="rect">
                <a:avLst/>
              </a:prstGeom>
              <a:noFill/>
              <a:ln w="9525">
                <a:noFill/>
                <a:miter lim="800000"/>
                <a:headEnd/>
                <a:tailEnd/>
              </a:ln>
            </p:spPr>
            <p:txBody>
              <a:bodyPr wrap="none" anchor="ctr">
                <a:spAutoFit/>
              </a:bodyPr>
              <a:lstStyle/>
              <a:p>
                <a:r>
                  <a:rPr lang="zh-CN" altLang="en-US" sz="1800"/>
                  <a:t>：</a:t>
                </a:r>
              </a:p>
            </p:txBody>
          </p:sp>
          <p:sp>
            <p:nvSpPr>
              <p:cNvPr id="34853" name="Oval 32"/>
              <p:cNvSpPr>
                <a:spLocks noChangeArrowheads="1"/>
              </p:cNvSpPr>
              <p:nvPr/>
            </p:nvSpPr>
            <p:spPr bwMode="auto">
              <a:xfrm>
                <a:off x="2736" y="2900"/>
                <a:ext cx="336" cy="240"/>
              </a:xfrm>
              <a:prstGeom prst="ellipse">
                <a:avLst/>
              </a:prstGeom>
              <a:solidFill>
                <a:schemeClr val="accent1"/>
              </a:solidFill>
              <a:ln w="9525">
                <a:solidFill>
                  <a:schemeClr val="tx1"/>
                </a:solidFill>
                <a:round/>
                <a:headEnd/>
                <a:tailEnd/>
              </a:ln>
            </p:spPr>
            <p:txBody>
              <a:bodyPr wrap="none" anchor="ctr"/>
              <a:lstStyle/>
              <a:p>
                <a:r>
                  <a:rPr lang="zh-CN" altLang="en-US" sz="1600"/>
                  <a:t>双界</a:t>
                </a:r>
              </a:p>
            </p:txBody>
          </p:sp>
          <p:sp>
            <p:nvSpPr>
              <p:cNvPr id="34854" name="Line 33"/>
              <p:cNvSpPr>
                <a:spLocks noChangeShapeType="1"/>
              </p:cNvSpPr>
              <p:nvPr/>
            </p:nvSpPr>
            <p:spPr bwMode="auto">
              <a:xfrm>
                <a:off x="2352" y="3024"/>
                <a:ext cx="38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55" name="Text Box 34"/>
              <p:cNvSpPr txBox="1">
                <a:spLocks noChangeArrowheads="1"/>
              </p:cNvSpPr>
              <p:nvPr/>
            </p:nvSpPr>
            <p:spPr bwMode="auto">
              <a:xfrm>
                <a:off x="2362" y="2779"/>
                <a:ext cx="242" cy="338"/>
              </a:xfrm>
              <a:prstGeom prst="rect">
                <a:avLst/>
              </a:prstGeom>
              <a:noFill/>
              <a:ln w="9525">
                <a:noFill/>
                <a:miter lim="800000"/>
                <a:headEnd/>
                <a:tailEnd/>
              </a:ln>
            </p:spPr>
            <p:txBody>
              <a:bodyPr wrap="none" anchor="ctr">
                <a:spAutoFit/>
              </a:bodyPr>
              <a:lstStyle/>
              <a:p>
                <a:r>
                  <a:rPr lang="en-US" altLang="zh-CN" sz="1800"/>
                  <a:t>=</a:t>
                </a:r>
              </a:p>
            </p:txBody>
          </p:sp>
          <p:sp>
            <p:nvSpPr>
              <p:cNvPr id="34856" name="Line 35"/>
              <p:cNvSpPr>
                <a:spLocks noChangeShapeType="1"/>
              </p:cNvSpPr>
              <p:nvPr/>
            </p:nvSpPr>
            <p:spPr bwMode="auto">
              <a:xfrm flipV="1">
                <a:off x="2208" y="2736"/>
                <a:ext cx="0" cy="144"/>
              </a:xfrm>
              <a:prstGeom prst="line">
                <a:avLst/>
              </a:prstGeom>
              <a:noFill/>
              <a:ln w="9525">
                <a:solidFill>
                  <a:schemeClr val="tx1"/>
                </a:solidFill>
                <a:round/>
                <a:headEnd/>
                <a:tailEnd/>
              </a:ln>
            </p:spPr>
            <p:txBody>
              <a:bodyPr wrap="none" anchor="ctr"/>
              <a:lstStyle/>
              <a:p>
                <a:endParaRPr lang="zh-CN" altLang="en-US"/>
              </a:p>
            </p:txBody>
          </p:sp>
          <p:sp>
            <p:nvSpPr>
              <p:cNvPr id="34857" name="Line 36"/>
              <p:cNvSpPr>
                <a:spLocks noChangeShapeType="1"/>
              </p:cNvSpPr>
              <p:nvPr/>
            </p:nvSpPr>
            <p:spPr bwMode="auto">
              <a:xfrm>
                <a:off x="2208" y="2736"/>
                <a:ext cx="187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58" name="Line 37"/>
              <p:cNvSpPr>
                <a:spLocks noChangeShapeType="1"/>
              </p:cNvSpPr>
              <p:nvPr/>
            </p:nvSpPr>
            <p:spPr bwMode="auto">
              <a:xfrm>
                <a:off x="4080" y="1200"/>
                <a:ext cx="0" cy="163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59" name="Line 38"/>
              <p:cNvSpPr>
                <a:spLocks noChangeShapeType="1"/>
              </p:cNvSpPr>
              <p:nvPr/>
            </p:nvSpPr>
            <p:spPr bwMode="auto">
              <a:xfrm>
                <a:off x="3072" y="3024"/>
                <a:ext cx="86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60" name="Text Box 39"/>
              <p:cNvSpPr txBox="1">
                <a:spLocks noChangeArrowheads="1"/>
              </p:cNvSpPr>
              <p:nvPr/>
            </p:nvSpPr>
            <p:spPr bwMode="auto">
              <a:xfrm>
                <a:off x="2908" y="2504"/>
                <a:ext cx="427" cy="310"/>
              </a:xfrm>
              <a:prstGeom prst="rect">
                <a:avLst/>
              </a:prstGeom>
              <a:noFill/>
              <a:ln w="9525">
                <a:noFill/>
                <a:miter lim="800000"/>
                <a:headEnd/>
                <a:tailEnd/>
              </a:ln>
            </p:spPr>
            <p:txBody>
              <a:bodyPr wrap="none" anchor="ctr">
                <a:spAutoFit/>
              </a:bodyPr>
              <a:lstStyle/>
              <a:p>
                <a:r>
                  <a:rPr lang="zh-CN" altLang="en-US" sz="1600"/>
                  <a:t>非 </a:t>
                </a:r>
                <a:r>
                  <a:rPr lang="en-US" altLang="zh-CN" sz="1600"/>
                  <a:t>=</a:t>
                </a:r>
              </a:p>
            </p:txBody>
          </p:sp>
          <p:sp>
            <p:nvSpPr>
              <p:cNvPr id="34861" name="Line 40"/>
              <p:cNvSpPr>
                <a:spLocks noChangeShapeType="1"/>
              </p:cNvSpPr>
              <p:nvPr/>
            </p:nvSpPr>
            <p:spPr bwMode="auto">
              <a:xfrm>
                <a:off x="1584" y="1296"/>
                <a:ext cx="0" cy="2160"/>
              </a:xfrm>
              <a:prstGeom prst="line">
                <a:avLst/>
              </a:prstGeom>
              <a:noFill/>
              <a:ln w="9525">
                <a:solidFill>
                  <a:schemeClr val="tx1"/>
                </a:solidFill>
                <a:round/>
                <a:headEnd/>
                <a:tailEnd/>
              </a:ln>
            </p:spPr>
            <p:txBody>
              <a:bodyPr wrap="none" anchor="ctr"/>
              <a:lstStyle/>
              <a:p>
                <a:endParaRPr lang="zh-CN" altLang="en-US"/>
              </a:p>
            </p:txBody>
          </p:sp>
          <p:sp>
            <p:nvSpPr>
              <p:cNvPr id="34862" name="Line 41"/>
              <p:cNvSpPr>
                <a:spLocks noChangeShapeType="1"/>
              </p:cNvSpPr>
              <p:nvPr/>
            </p:nvSpPr>
            <p:spPr bwMode="auto">
              <a:xfrm>
                <a:off x="1584" y="3024"/>
                <a:ext cx="43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63" name="Oval 42"/>
              <p:cNvSpPr>
                <a:spLocks noChangeArrowheads="1"/>
              </p:cNvSpPr>
              <p:nvPr/>
            </p:nvSpPr>
            <p:spPr bwMode="auto">
              <a:xfrm>
                <a:off x="2400" y="3312"/>
                <a:ext cx="336" cy="240"/>
              </a:xfrm>
              <a:prstGeom prst="ellipse">
                <a:avLst/>
              </a:prstGeom>
              <a:solidFill>
                <a:srgbClr val="FF33CC"/>
              </a:solidFill>
              <a:ln w="9525">
                <a:solidFill>
                  <a:schemeClr val="tx1"/>
                </a:solidFill>
                <a:round/>
                <a:headEnd/>
                <a:tailEnd/>
              </a:ln>
            </p:spPr>
            <p:txBody>
              <a:bodyPr wrap="none" anchor="ctr"/>
              <a:lstStyle/>
              <a:p>
                <a:r>
                  <a:rPr lang="zh-CN" altLang="en-US" sz="1600" b="1">
                    <a:solidFill>
                      <a:srgbClr val="FFFF99"/>
                    </a:solidFill>
                  </a:rPr>
                  <a:t>出错</a:t>
                </a:r>
                <a:endParaRPr lang="zh-CN" altLang="en-US" sz="1600"/>
              </a:p>
            </p:txBody>
          </p:sp>
          <p:sp>
            <p:nvSpPr>
              <p:cNvPr id="34864" name="Line 43"/>
              <p:cNvSpPr>
                <a:spLocks noChangeShapeType="1"/>
              </p:cNvSpPr>
              <p:nvPr/>
            </p:nvSpPr>
            <p:spPr bwMode="auto">
              <a:xfrm>
                <a:off x="1584" y="3456"/>
                <a:ext cx="81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65" name="Text Box 44"/>
              <p:cNvSpPr txBox="1">
                <a:spLocks noChangeArrowheads="1"/>
              </p:cNvSpPr>
              <p:nvPr/>
            </p:nvSpPr>
            <p:spPr bwMode="auto">
              <a:xfrm>
                <a:off x="1702" y="3224"/>
                <a:ext cx="457"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其他</a:t>
                </a:r>
                <a:endParaRPr lang="zh-CN" altLang="en-US" sz="1600"/>
              </a:p>
            </p:txBody>
          </p:sp>
        </p:grpSp>
        <p:sp>
          <p:nvSpPr>
            <p:cNvPr id="34825" name="Line 46"/>
            <p:cNvSpPr>
              <a:spLocks noChangeShapeType="1"/>
            </p:cNvSpPr>
            <p:nvPr/>
          </p:nvSpPr>
          <p:spPr bwMode="auto">
            <a:xfrm>
              <a:off x="3072" y="960"/>
              <a:ext cx="192" cy="0"/>
            </a:xfrm>
            <a:prstGeom prst="line">
              <a:avLst/>
            </a:prstGeom>
            <a:noFill/>
            <a:ln w="9525">
              <a:solidFill>
                <a:schemeClr val="tx1"/>
              </a:solidFill>
              <a:round/>
              <a:headEnd/>
              <a:tailEnd type="triangle" w="med" len="med"/>
            </a:ln>
          </p:spPr>
          <p:txBody>
            <a:bodyPr/>
            <a:lstStyle/>
            <a:p>
              <a:endParaRPr lang="zh-CN" altLang="en-US"/>
            </a:p>
          </p:txBody>
        </p:sp>
      </p:grpSp>
      <p:sp>
        <p:nvSpPr>
          <p:cNvPr id="26672" name="Oval 48"/>
          <p:cNvSpPr>
            <a:spLocks noChangeArrowheads="1"/>
          </p:cNvSpPr>
          <p:nvPr/>
        </p:nvSpPr>
        <p:spPr bwMode="auto">
          <a:xfrm>
            <a:off x="1258888" y="2924175"/>
            <a:ext cx="1512887" cy="360363"/>
          </a:xfrm>
          <a:prstGeom prst="ellipse">
            <a:avLst/>
          </a:prstGeom>
          <a:noFill/>
          <a:ln w="9525">
            <a:solidFill>
              <a:srgbClr val="FF66CC"/>
            </a:solidFill>
            <a:round/>
            <a:headEnd/>
            <a:tailEnd/>
          </a:ln>
        </p:spPr>
        <p:txBody>
          <a:bodyPr wrap="none" anchor="ctr"/>
          <a:lstStyle/>
          <a:p>
            <a:endParaRPr lang="zh-CN" altLang="en-US"/>
          </a:p>
        </p:txBody>
      </p:sp>
      <p:sp>
        <p:nvSpPr>
          <p:cNvPr id="26673" name="Oval 49"/>
          <p:cNvSpPr>
            <a:spLocks noChangeArrowheads="1"/>
          </p:cNvSpPr>
          <p:nvPr/>
        </p:nvSpPr>
        <p:spPr bwMode="auto">
          <a:xfrm>
            <a:off x="971550" y="1557338"/>
            <a:ext cx="1512888" cy="360362"/>
          </a:xfrm>
          <a:prstGeom prst="ellipse">
            <a:avLst/>
          </a:prstGeom>
          <a:noFill/>
          <a:ln w="9525">
            <a:solidFill>
              <a:srgbClr val="FF66CC"/>
            </a:solidFill>
            <a:round/>
            <a:headEnd/>
            <a:tailEnd/>
          </a:ln>
        </p:spPr>
        <p:txBody>
          <a:bodyPr wrap="none" anchor="ctr"/>
          <a:lstStyle/>
          <a:p>
            <a:endParaRPr lang="zh-CN" altLang="en-US"/>
          </a:p>
        </p:txBody>
      </p:sp>
    </p:spTree>
    <p:extLst>
      <p:ext uri="{BB962C8B-B14F-4D97-AF65-F5344CB8AC3E}">
        <p14:creationId xmlns:p14="http://schemas.microsoft.com/office/powerpoint/2010/main" val="158838244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left)">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wipe(left)">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wipe(left)">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wipe(left)">
                                      <p:cBhvr>
                                        <p:cTn id="27" dur="500"/>
                                        <p:tgtEl>
                                          <p:spTgt spid="26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wipe(left)">
                                      <p:cBhvr>
                                        <p:cTn id="32" dur="500"/>
                                        <p:tgtEl>
                                          <p:spTgt spid="26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27">
                                            <p:txEl>
                                              <p:pRg st="6" end="6"/>
                                            </p:txEl>
                                          </p:spTgt>
                                        </p:tgtEl>
                                        <p:attrNameLst>
                                          <p:attrName>style.visibility</p:attrName>
                                        </p:attrNameLst>
                                      </p:cBhvr>
                                      <p:to>
                                        <p:strVal val="visible"/>
                                      </p:to>
                                    </p:set>
                                    <p:animEffect transition="in" filter="wipe(left)">
                                      <p:cBhvr>
                                        <p:cTn id="37" dur="500"/>
                                        <p:tgtEl>
                                          <p:spTgt spid="26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27">
                                            <p:txEl>
                                              <p:pRg st="7" end="7"/>
                                            </p:txEl>
                                          </p:spTgt>
                                        </p:tgtEl>
                                        <p:attrNameLst>
                                          <p:attrName>style.visibility</p:attrName>
                                        </p:attrNameLst>
                                      </p:cBhvr>
                                      <p:to>
                                        <p:strVal val="visible"/>
                                      </p:to>
                                    </p:set>
                                    <p:animEffect transition="in" filter="wipe(left)">
                                      <p:cBhvr>
                                        <p:cTn id="42" dur="500"/>
                                        <p:tgtEl>
                                          <p:spTgt spid="266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27">
                                            <p:txEl>
                                              <p:pRg st="8" end="8"/>
                                            </p:txEl>
                                          </p:spTgt>
                                        </p:tgtEl>
                                        <p:attrNameLst>
                                          <p:attrName>style.visibility</p:attrName>
                                        </p:attrNameLst>
                                      </p:cBhvr>
                                      <p:to>
                                        <p:strVal val="visible"/>
                                      </p:to>
                                    </p:set>
                                    <p:animEffect transition="in" filter="wipe(left)">
                                      <p:cBhvr>
                                        <p:cTn id="47" dur="500"/>
                                        <p:tgtEl>
                                          <p:spTgt spid="266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27">
                                            <p:txEl>
                                              <p:pRg st="9" end="9"/>
                                            </p:txEl>
                                          </p:spTgt>
                                        </p:tgtEl>
                                        <p:attrNameLst>
                                          <p:attrName>style.visibility</p:attrName>
                                        </p:attrNameLst>
                                      </p:cBhvr>
                                      <p:to>
                                        <p:strVal val="visible"/>
                                      </p:to>
                                    </p:set>
                                    <p:animEffect transition="in" filter="wipe(left)">
                                      <p:cBhvr>
                                        <p:cTn id="52" dur="500"/>
                                        <p:tgtEl>
                                          <p:spTgt spid="266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27">
                                            <p:txEl>
                                              <p:pRg st="10" end="10"/>
                                            </p:txEl>
                                          </p:spTgt>
                                        </p:tgtEl>
                                        <p:attrNameLst>
                                          <p:attrName>style.visibility</p:attrName>
                                        </p:attrNameLst>
                                      </p:cBhvr>
                                      <p:to>
                                        <p:strVal val="visible"/>
                                      </p:to>
                                    </p:set>
                                    <p:animEffect transition="in" filter="wipe(left)">
                                      <p:cBhvr>
                                        <p:cTn id="57" dur="500"/>
                                        <p:tgtEl>
                                          <p:spTgt spid="2662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6627">
                                            <p:txEl>
                                              <p:pRg st="11" end="11"/>
                                            </p:txEl>
                                          </p:spTgt>
                                        </p:tgtEl>
                                        <p:attrNameLst>
                                          <p:attrName>style.visibility</p:attrName>
                                        </p:attrNameLst>
                                      </p:cBhvr>
                                      <p:to>
                                        <p:strVal val="visible"/>
                                      </p:to>
                                    </p:set>
                                    <p:animEffect transition="in" filter="wipe(left)">
                                      <p:cBhvr>
                                        <p:cTn id="62" dur="500"/>
                                        <p:tgtEl>
                                          <p:spTgt spid="2662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6627">
                                            <p:txEl>
                                              <p:pRg st="12" end="12"/>
                                            </p:txEl>
                                          </p:spTgt>
                                        </p:tgtEl>
                                        <p:attrNameLst>
                                          <p:attrName>style.visibility</p:attrName>
                                        </p:attrNameLst>
                                      </p:cBhvr>
                                      <p:to>
                                        <p:strVal val="visible"/>
                                      </p:to>
                                    </p:set>
                                    <p:animEffect transition="in" filter="wipe(left)">
                                      <p:cBhvr>
                                        <p:cTn id="67" dur="500"/>
                                        <p:tgtEl>
                                          <p:spTgt spid="2662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627">
                                            <p:txEl>
                                              <p:pRg st="13" end="13"/>
                                            </p:txEl>
                                          </p:spTgt>
                                        </p:tgtEl>
                                        <p:attrNameLst>
                                          <p:attrName>style.visibility</p:attrName>
                                        </p:attrNameLst>
                                      </p:cBhvr>
                                      <p:to>
                                        <p:strVal val="visible"/>
                                      </p:to>
                                    </p:set>
                                    <p:animEffect transition="in" filter="wipe(left)">
                                      <p:cBhvr>
                                        <p:cTn id="72" dur="500"/>
                                        <p:tgtEl>
                                          <p:spTgt spid="2662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627">
                                            <p:txEl>
                                              <p:pRg st="14" end="14"/>
                                            </p:txEl>
                                          </p:spTgt>
                                        </p:tgtEl>
                                        <p:attrNameLst>
                                          <p:attrName>style.visibility</p:attrName>
                                        </p:attrNameLst>
                                      </p:cBhvr>
                                      <p:to>
                                        <p:strVal val="visible"/>
                                      </p:to>
                                    </p:set>
                                    <p:animEffect transition="in" filter="wipe(left)">
                                      <p:cBhvr>
                                        <p:cTn id="77" dur="500"/>
                                        <p:tgtEl>
                                          <p:spTgt spid="26627">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6627">
                                            <p:txEl>
                                              <p:pRg st="15" end="15"/>
                                            </p:txEl>
                                          </p:spTgt>
                                        </p:tgtEl>
                                        <p:attrNameLst>
                                          <p:attrName>style.visibility</p:attrName>
                                        </p:attrNameLst>
                                      </p:cBhvr>
                                      <p:to>
                                        <p:strVal val="visible"/>
                                      </p:to>
                                    </p:set>
                                    <p:animEffect transition="in" filter="wipe(left)">
                                      <p:cBhvr>
                                        <p:cTn id="82" dur="500"/>
                                        <p:tgtEl>
                                          <p:spTgt spid="26627">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6627">
                                            <p:txEl>
                                              <p:pRg st="16" end="16"/>
                                            </p:txEl>
                                          </p:spTgt>
                                        </p:tgtEl>
                                        <p:attrNameLst>
                                          <p:attrName>style.visibility</p:attrName>
                                        </p:attrNameLst>
                                      </p:cBhvr>
                                      <p:to>
                                        <p:strVal val="visible"/>
                                      </p:to>
                                    </p:set>
                                    <p:animEffect transition="in" filter="wipe(left)">
                                      <p:cBhvr>
                                        <p:cTn id="87" dur="500"/>
                                        <p:tgtEl>
                                          <p:spTgt spid="26627">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6627">
                                            <p:txEl>
                                              <p:pRg st="17" end="17"/>
                                            </p:txEl>
                                          </p:spTgt>
                                        </p:tgtEl>
                                        <p:attrNameLst>
                                          <p:attrName>style.visibility</p:attrName>
                                        </p:attrNameLst>
                                      </p:cBhvr>
                                      <p:to>
                                        <p:strVal val="visible"/>
                                      </p:to>
                                    </p:set>
                                    <p:animEffect transition="in" filter="wipe(left)">
                                      <p:cBhvr>
                                        <p:cTn id="92" dur="500"/>
                                        <p:tgtEl>
                                          <p:spTgt spid="26627">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6672"/>
                                        </p:tgtEl>
                                        <p:attrNameLst>
                                          <p:attrName>style.visibility</p:attrName>
                                        </p:attrNameLst>
                                      </p:cBhvr>
                                      <p:to>
                                        <p:strVal val="visible"/>
                                      </p:to>
                                    </p:set>
                                    <p:anim calcmode="lin" valueType="num">
                                      <p:cBhvr additive="base">
                                        <p:cTn id="97" dur="500" fill="hold"/>
                                        <p:tgtEl>
                                          <p:spTgt spid="26672"/>
                                        </p:tgtEl>
                                        <p:attrNameLst>
                                          <p:attrName>ppt_x</p:attrName>
                                        </p:attrNameLst>
                                      </p:cBhvr>
                                      <p:tavLst>
                                        <p:tav tm="0">
                                          <p:val>
                                            <p:strVal val="#ppt_x"/>
                                          </p:val>
                                        </p:tav>
                                        <p:tav tm="100000">
                                          <p:val>
                                            <p:strVal val="#ppt_x"/>
                                          </p:val>
                                        </p:tav>
                                      </p:tavLst>
                                    </p:anim>
                                    <p:anim calcmode="lin" valueType="num">
                                      <p:cBhvr additive="base">
                                        <p:cTn id="98" dur="500" fill="hold"/>
                                        <p:tgtEl>
                                          <p:spTgt spid="2667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6673"/>
                                        </p:tgtEl>
                                        <p:attrNameLst>
                                          <p:attrName>style.visibility</p:attrName>
                                        </p:attrNameLst>
                                      </p:cBhvr>
                                      <p:to>
                                        <p:strVal val="visible"/>
                                      </p:to>
                                    </p:set>
                                    <p:anim calcmode="lin" valueType="num">
                                      <p:cBhvr additive="base">
                                        <p:cTn id="103" dur="500" fill="hold"/>
                                        <p:tgtEl>
                                          <p:spTgt spid="26673"/>
                                        </p:tgtEl>
                                        <p:attrNameLst>
                                          <p:attrName>ppt_x</p:attrName>
                                        </p:attrNameLst>
                                      </p:cBhvr>
                                      <p:tavLst>
                                        <p:tav tm="0">
                                          <p:val>
                                            <p:strVal val="#ppt_x"/>
                                          </p:val>
                                        </p:tav>
                                        <p:tav tm="100000">
                                          <p:val>
                                            <p:strVal val="#ppt_x"/>
                                          </p:val>
                                        </p:tav>
                                      </p:tavLst>
                                    </p:anim>
                                    <p:anim calcmode="lin" valueType="num">
                                      <p:cBhvr additive="base">
                                        <p:cTn id="104" dur="500" fill="hold"/>
                                        <p:tgtEl>
                                          <p:spTgt spid="266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P spid="26672" grpId="0" animBg="1"/>
      <p:bldP spid="2667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04800" y="1631950"/>
            <a:ext cx="6931025" cy="4395788"/>
          </a:xfrm>
          <a:prstGeom prst="rect">
            <a:avLst/>
          </a:prstGeom>
          <a:noFill/>
          <a:ln w="9525">
            <a:noFill/>
            <a:miter lim="800000"/>
            <a:headEnd/>
            <a:tailEnd/>
          </a:ln>
        </p:spPr>
        <p:txBody>
          <a:bodyPr anchor="ctr">
            <a:spAutoFit/>
          </a:bodyPr>
          <a:lstStyle/>
          <a:p>
            <a:pPr algn="l"/>
            <a:endParaRPr lang="en-US" altLang="zh-CN" sz="1600" b="1" dirty="0"/>
          </a:p>
          <a:p>
            <a:pPr algn="l"/>
            <a:r>
              <a:rPr lang="en-US" altLang="zh-CN" sz="1800" b="1" dirty="0"/>
              <a:t>‘*’ :   RETURN(‘</a:t>
            </a:r>
            <a:r>
              <a:rPr lang="en-US" altLang="zh-CN" sz="1800" b="1" dirty="0" err="1"/>
              <a:t>StarSym</a:t>
            </a:r>
            <a:r>
              <a:rPr lang="en-US" altLang="zh-CN" sz="1800" b="1" dirty="0"/>
              <a:t>’,-) ;</a:t>
            </a:r>
          </a:p>
          <a:p>
            <a:pPr algn="l"/>
            <a:r>
              <a:rPr lang="en-US" altLang="zh-CN" sz="1800" b="1" dirty="0"/>
              <a:t>‘,’ :    RETURN(‘</a:t>
            </a:r>
            <a:r>
              <a:rPr lang="en-US" altLang="zh-CN" sz="1800" b="1" dirty="0" err="1"/>
              <a:t>ComSym</a:t>
            </a:r>
            <a:r>
              <a:rPr lang="en-US" altLang="zh-CN" sz="1800" b="1" dirty="0"/>
              <a:t>’,-) ;</a:t>
            </a:r>
          </a:p>
          <a:p>
            <a:pPr algn="l"/>
            <a:r>
              <a:rPr lang="en-US" altLang="zh-CN" sz="1800" b="1" dirty="0"/>
              <a:t>‘(’ :    RETURN(‘</a:t>
            </a:r>
            <a:r>
              <a:rPr lang="en-US" altLang="zh-CN" sz="1800" b="1" dirty="0" err="1"/>
              <a:t>LparSym</a:t>
            </a:r>
            <a:r>
              <a:rPr lang="en-US" altLang="zh-CN" sz="1800" b="1" dirty="0"/>
              <a:t>’,-) ;</a:t>
            </a:r>
          </a:p>
          <a:p>
            <a:pPr algn="l"/>
            <a:r>
              <a:rPr lang="en-US" altLang="zh-CN" sz="1800" b="1" dirty="0"/>
              <a:t>‘)’ :    RETURN(‘</a:t>
            </a:r>
            <a:r>
              <a:rPr lang="en-US" altLang="zh-CN" sz="1800" b="1" dirty="0" err="1"/>
              <a:t>RparSym</a:t>
            </a:r>
            <a:r>
              <a:rPr lang="en-US" altLang="zh-CN" sz="1800" b="1" dirty="0"/>
              <a:t>’,-) ;</a:t>
            </a:r>
          </a:p>
          <a:p>
            <a:pPr algn="l"/>
            <a:r>
              <a:rPr lang="en-US" altLang="zh-CN" sz="1800" b="1" dirty="0"/>
              <a:t>‘:’ :    BEGIN</a:t>
            </a:r>
          </a:p>
          <a:p>
            <a:pPr algn="l"/>
            <a:r>
              <a:rPr lang="en-US" altLang="zh-CN" sz="1800" b="1" dirty="0"/>
              <a:t>	</a:t>
            </a:r>
            <a:r>
              <a:rPr lang="en-US" altLang="zh-CN" sz="1800" b="1" dirty="0" err="1"/>
              <a:t>getchar</a:t>
            </a:r>
            <a:r>
              <a:rPr lang="en-US" altLang="zh-CN" sz="1800" b="1" dirty="0"/>
              <a:t>;</a:t>
            </a:r>
          </a:p>
          <a:p>
            <a:pPr algn="l"/>
            <a:r>
              <a:rPr lang="en-US" altLang="zh-CN" sz="1800" b="1" dirty="0"/>
              <a:t>	if  CHAR=‘=‘ THEN  RETURN(‘</a:t>
            </a:r>
            <a:r>
              <a:rPr lang="en-US" altLang="zh-CN" sz="1800" b="1" dirty="0" err="1"/>
              <a:t>AssignSym</a:t>
            </a:r>
            <a:r>
              <a:rPr lang="en-US" altLang="zh-CN" sz="1800" b="1" dirty="0"/>
              <a:t>’,-) ;</a:t>
            </a:r>
          </a:p>
          <a:p>
            <a:pPr algn="l"/>
            <a:r>
              <a:rPr lang="en-US" altLang="zh-CN" sz="1800" b="1" dirty="0"/>
              <a:t>	 </a:t>
            </a:r>
            <a:r>
              <a:rPr lang="en-US" altLang="zh-CN" sz="1800" b="1" dirty="0" err="1"/>
              <a:t>UnGetCH</a:t>
            </a:r>
            <a:r>
              <a:rPr lang="en-US" altLang="zh-CN" sz="1800" b="1" dirty="0"/>
              <a:t>;</a:t>
            </a:r>
          </a:p>
          <a:p>
            <a:pPr algn="l"/>
            <a:r>
              <a:rPr lang="en-US" altLang="zh-CN" sz="1800" b="1" dirty="0"/>
              <a:t>	RETURN(‘</a:t>
            </a:r>
            <a:r>
              <a:rPr lang="en-US" altLang="zh-CN" sz="1800" b="1" dirty="0" err="1"/>
              <a:t>ColonSym</a:t>
            </a:r>
            <a:r>
              <a:rPr lang="en-US" altLang="zh-CN" sz="1800" b="1" dirty="0"/>
              <a:t>’,-) ;</a:t>
            </a:r>
          </a:p>
          <a:p>
            <a:pPr algn="l"/>
            <a:r>
              <a:rPr lang="en-US" altLang="zh-CN" sz="1800" b="1" dirty="0"/>
              <a:t>           END</a:t>
            </a:r>
          </a:p>
          <a:p>
            <a:pPr algn="l"/>
            <a:r>
              <a:rPr lang="en-US" altLang="zh-CN" sz="1800" b="1" dirty="0"/>
              <a:t>END OF CASE;</a:t>
            </a:r>
          </a:p>
          <a:p>
            <a:pPr algn="l"/>
            <a:r>
              <a:rPr lang="en-US" altLang="zh-CN" sz="1800" b="1" dirty="0"/>
              <a:t>ERROR;</a:t>
            </a:r>
          </a:p>
          <a:p>
            <a:pPr algn="l"/>
            <a:r>
              <a:rPr lang="en-US" altLang="zh-CN" sz="1800" b="1" dirty="0"/>
              <a:t>GOTO START;</a:t>
            </a:r>
          </a:p>
          <a:p>
            <a:pPr algn="l"/>
            <a:endParaRPr lang="en-US" altLang="zh-CN" sz="1600" b="1" dirty="0"/>
          </a:p>
          <a:p>
            <a:pPr algn="l"/>
            <a:r>
              <a:rPr lang="zh-CN" altLang="en-US" sz="1600" b="1" dirty="0"/>
              <a:t>练习：用</a:t>
            </a:r>
            <a:r>
              <a:rPr lang="en-US" altLang="zh-CN" sz="1600" b="1" dirty="0"/>
              <a:t>C</a:t>
            </a:r>
            <a:r>
              <a:rPr lang="zh-CN" altLang="en-US" sz="1600" b="1" dirty="0"/>
              <a:t>语言实现上述算法。</a:t>
            </a:r>
          </a:p>
        </p:txBody>
      </p:sp>
      <p:grpSp>
        <p:nvGrpSpPr>
          <p:cNvPr id="35843" name="Group 3"/>
          <p:cNvGrpSpPr>
            <a:grpSpLocks/>
          </p:cNvGrpSpPr>
          <p:nvPr/>
        </p:nvGrpSpPr>
        <p:grpSpPr bwMode="auto">
          <a:xfrm>
            <a:off x="4953000" y="0"/>
            <a:ext cx="4038600" cy="3352800"/>
            <a:chOff x="3072" y="576"/>
            <a:chExt cx="2544" cy="2112"/>
          </a:xfrm>
        </p:grpSpPr>
        <p:sp>
          <p:nvSpPr>
            <p:cNvPr id="35844" name="Rectangle 4"/>
            <p:cNvSpPr>
              <a:spLocks noChangeArrowheads="1"/>
            </p:cNvSpPr>
            <p:nvPr/>
          </p:nvSpPr>
          <p:spPr bwMode="auto">
            <a:xfrm>
              <a:off x="3120" y="576"/>
              <a:ext cx="2496" cy="2112"/>
            </a:xfrm>
            <a:prstGeom prst="rect">
              <a:avLst/>
            </a:prstGeom>
            <a:solidFill>
              <a:srgbClr val="FFFFD5"/>
            </a:solidFill>
            <a:ln w="9525">
              <a:solidFill>
                <a:schemeClr val="tx1"/>
              </a:solidFill>
              <a:miter lim="800000"/>
              <a:headEnd/>
              <a:tailEnd/>
            </a:ln>
          </p:spPr>
          <p:txBody>
            <a:bodyPr wrap="none" anchor="ctr"/>
            <a:lstStyle/>
            <a:p>
              <a:endParaRPr lang="zh-CN" altLang="en-US"/>
            </a:p>
          </p:txBody>
        </p:sp>
        <p:grpSp>
          <p:nvGrpSpPr>
            <p:cNvPr id="35845" name="Group 5"/>
            <p:cNvGrpSpPr>
              <a:grpSpLocks/>
            </p:cNvGrpSpPr>
            <p:nvPr/>
          </p:nvGrpSpPr>
          <p:grpSpPr bwMode="auto">
            <a:xfrm>
              <a:off x="3264" y="624"/>
              <a:ext cx="2304" cy="1985"/>
              <a:chOff x="1440" y="647"/>
              <a:chExt cx="2832" cy="2905"/>
            </a:xfrm>
          </p:grpSpPr>
          <p:sp>
            <p:nvSpPr>
              <p:cNvPr id="35847" name="Oval 6"/>
              <p:cNvSpPr>
                <a:spLocks noChangeArrowheads="1"/>
              </p:cNvSpPr>
              <p:nvPr/>
            </p:nvSpPr>
            <p:spPr bwMode="auto">
              <a:xfrm>
                <a:off x="2352" y="864"/>
                <a:ext cx="336" cy="288"/>
              </a:xfrm>
              <a:prstGeom prst="ellipse">
                <a:avLst/>
              </a:prstGeom>
              <a:noFill/>
              <a:ln w="9525">
                <a:solidFill>
                  <a:schemeClr val="tx1"/>
                </a:solidFill>
                <a:round/>
                <a:headEnd/>
                <a:tailEnd/>
              </a:ln>
            </p:spPr>
            <p:txBody>
              <a:bodyPr wrap="none" anchor="ctr"/>
              <a:lstStyle/>
              <a:p>
                <a:endParaRPr lang="zh-CN" altLang="en-US"/>
              </a:p>
            </p:txBody>
          </p:sp>
          <p:sp>
            <p:nvSpPr>
              <p:cNvPr id="35848" name="Oval 7"/>
              <p:cNvSpPr>
                <a:spLocks noChangeArrowheads="1"/>
              </p:cNvSpPr>
              <p:nvPr/>
            </p:nvSpPr>
            <p:spPr bwMode="auto">
              <a:xfrm>
                <a:off x="1440" y="1056"/>
                <a:ext cx="240" cy="240"/>
              </a:xfrm>
              <a:prstGeom prst="ellipse">
                <a:avLst/>
              </a:prstGeom>
              <a:solidFill>
                <a:schemeClr val="accent1"/>
              </a:solidFill>
              <a:ln w="9525">
                <a:solidFill>
                  <a:schemeClr val="tx1"/>
                </a:solidFill>
                <a:round/>
                <a:headEnd/>
                <a:tailEnd/>
              </a:ln>
            </p:spPr>
            <p:txBody>
              <a:bodyPr wrap="none" anchor="ctr"/>
              <a:lstStyle/>
              <a:p>
                <a:r>
                  <a:rPr lang="en-US" altLang="zh-CN" sz="1800"/>
                  <a:t>S</a:t>
                </a:r>
              </a:p>
            </p:txBody>
          </p:sp>
          <p:sp>
            <p:nvSpPr>
              <p:cNvPr id="35849" name="Line 8"/>
              <p:cNvSpPr>
                <a:spLocks noChangeShapeType="1"/>
              </p:cNvSpPr>
              <p:nvPr/>
            </p:nvSpPr>
            <p:spPr bwMode="auto">
              <a:xfrm>
                <a:off x="1680" y="1200"/>
                <a:ext cx="62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50" name="Oval 9"/>
              <p:cNvSpPr>
                <a:spLocks noChangeArrowheads="1"/>
              </p:cNvSpPr>
              <p:nvPr/>
            </p:nvSpPr>
            <p:spPr bwMode="auto">
              <a:xfrm>
                <a:off x="2304" y="1056"/>
                <a:ext cx="240" cy="240"/>
              </a:xfrm>
              <a:prstGeom prst="ellipse">
                <a:avLst/>
              </a:prstGeom>
              <a:solidFill>
                <a:schemeClr val="accent1"/>
              </a:solidFill>
              <a:ln w="9525">
                <a:solidFill>
                  <a:schemeClr val="tx1"/>
                </a:solidFill>
                <a:round/>
                <a:headEnd/>
                <a:tailEnd/>
              </a:ln>
            </p:spPr>
            <p:txBody>
              <a:bodyPr wrap="none" anchor="ctr"/>
              <a:lstStyle/>
              <a:p>
                <a:r>
                  <a:rPr lang="zh-CN" altLang="en-US" sz="1600"/>
                  <a:t>标</a:t>
                </a:r>
              </a:p>
            </p:txBody>
          </p:sp>
          <p:sp>
            <p:nvSpPr>
              <p:cNvPr id="35851" name="Line 10"/>
              <p:cNvSpPr>
                <a:spLocks noChangeShapeType="1"/>
              </p:cNvSpPr>
              <p:nvPr/>
            </p:nvSpPr>
            <p:spPr bwMode="auto">
              <a:xfrm>
                <a:off x="2544" y="1200"/>
                <a:ext cx="153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52" name="Text Box 11"/>
              <p:cNvSpPr txBox="1">
                <a:spLocks noChangeArrowheads="1"/>
              </p:cNvSpPr>
              <p:nvPr/>
            </p:nvSpPr>
            <p:spPr bwMode="auto">
              <a:xfrm>
                <a:off x="2738" y="921"/>
                <a:ext cx="929"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非字母数字</a:t>
                </a:r>
                <a:endParaRPr lang="zh-CN" altLang="en-US" sz="1600"/>
              </a:p>
            </p:txBody>
          </p:sp>
          <p:sp>
            <p:nvSpPr>
              <p:cNvPr id="35853" name="Text Box 12"/>
              <p:cNvSpPr txBox="1">
                <a:spLocks noChangeArrowheads="1"/>
              </p:cNvSpPr>
              <p:nvPr/>
            </p:nvSpPr>
            <p:spPr bwMode="auto">
              <a:xfrm>
                <a:off x="1778" y="921"/>
                <a:ext cx="457"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字母</a:t>
                </a:r>
                <a:endParaRPr lang="zh-CN" altLang="en-US" sz="1600"/>
              </a:p>
            </p:txBody>
          </p:sp>
          <p:sp>
            <p:nvSpPr>
              <p:cNvPr id="35854" name="Line 13"/>
              <p:cNvSpPr>
                <a:spLocks noChangeShapeType="1"/>
              </p:cNvSpPr>
              <p:nvPr/>
            </p:nvSpPr>
            <p:spPr bwMode="auto">
              <a:xfrm>
                <a:off x="2352" y="1008"/>
                <a:ext cx="0" cy="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55" name="Text Box 14"/>
              <p:cNvSpPr txBox="1">
                <a:spLocks noChangeArrowheads="1"/>
              </p:cNvSpPr>
              <p:nvPr/>
            </p:nvSpPr>
            <p:spPr bwMode="auto">
              <a:xfrm>
                <a:off x="2163" y="647"/>
                <a:ext cx="831" cy="281"/>
              </a:xfrm>
              <a:prstGeom prst="rect">
                <a:avLst/>
              </a:prstGeom>
              <a:noFill/>
              <a:ln w="9525">
                <a:noFill/>
                <a:miter lim="800000"/>
                <a:headEnd/>
                <a:tailEnd/>
              </a:ln>
            </p:spPr>
            <p:txBody>
              <a:bodyPr wrap="none" anchor="ctr">
                <a:spAutoFit/>
              </a:bodyPr>
              <a:lstStyle/>
              <a:p>
                <a:r>
                  <a:rPr lang="zh-CN" altLang="en-US" sz="1400">
                    <a:ea typeface="楷体_GB2312" pitchFamily="49" charset="-122"/>
                  </a:rPr>
                  <a:t>字母、数字</a:t>
                </a:r>
                <a:endParaRPr lang="zh-CN" altLang="en-US" sz="1400"/>
              </a:p>
            </p:txBody>
          </p:sp>
          <p:sp>
            <p:nvSpPr>
              <p:cNvPr id="35856" name="Oval 15"/>
              <p:cNvSpPr>
                <a:spLocks noChangeArrowheads="1"/>
              </p:cNvSpPr>
              <p:nvPr/>
            </p:nvSpPr>
            <p:spPr bwMode="auto">
              <a:xfrm>
                <a:off x="2400" y="1488"/>
                <a:ext cx="336" cy="288"/>
              </a:xfrm>
              <a:prstGeom prst="ellipse">
                <a:avLst/>
              </a:prstGeom>
              <a:noFill/>
              <a:ln w="9525">
                <a:solidFill>
                  <a:schemeClr val="tx1"/>
                </a:solidFill>
                <a:round/>
                <a:headEnd/>
                <a:tailEnd/>
              </a:ln>
            </p:spPr>
            <p:txBody>
              <a:bodyPr wrap="none" anchor="ctr"/>
              <a:lstStyle/>
              <a:p>
                <a:endParaRPr lang="zh-CN" altLang="en-US"/>
              </a:p>
            </p:txBody>
          </p:sp>
          <p:sp>
            <p:nvSpPr>
              <p:cNvPr id="35857" name="Line 16"/>
              <p:cNvSpPr>
                <a:spLocks noChangeShapeType="1"/>
              </p:cNvSpPr>
              <p:nvPr/>
            </p:nvSpPr>
            <p:spPr bwMode="auto">
              <a:xfrm>
                <a:off x="1584" y="1824"/>
                <a:ext cx="76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58" name="Oval 17"/>
              <p:cNvSpPr>
                <a:spLocks noChangeArrowheads="1"/>
              </p:cNvSpPr>
              <p:nvPr/>
            </p:nvSpPr>
            <p:spPr bwMode="auto">
              <a:xfrm>
                <a:off x="2352" y="1680"/>
                <a:ext cx="240" cy="240"/>
              </a:xfrm>
              <a:prstGeom prst="ellipse">
                <a:avLst/>
              </a:prstGeom>
              <a:solidFill>
                <a:schemeClr val="accent1"/>
              </a:solidFill>
              <a:ln w="9525">
                <a:solidFill>
                  <a:schemeClr val="tx1"/>
                </a:solidFill>
                <a:round/>
                <a:headEnd/>
                <a:tailEnd/>
              </a:ln>
            </p:spPr>
            <p:txBody>
              <a:bodyPr wrap="none" anchor="ctr"/>
              <a:lstStyle/>
              <a:p>
                <a:r>
                  <a:rPr lang="zh-CN" altLang="en-US" sz="1600"/>
                  <a:t>数</a:t>
                </a:r>
              </a:p>
            </p:txBody>
          </p:sp>
          <p:sp>
            <p:nvSpPr>
              <p:cNvPr id="35859" name="Line 18"/>
              <p:cNvSpPr>
                <a:spLocks noChangeShapeType="1"/>
              </p:cNvSpPr>
              <p:nvPr/>
            </p:nvSpPr>
            <p:spPr bwMode="auto">
              <a:xfrm>
                <a:off x="2592" y="1824"/>
                <a:ext cx="148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60" name="Text Box 19"/>
              <p:cNvSpPr txBox="1">
                <a:spLocks noChangeArrowheads="1"/>
              </p:cNvSpPr>
              <p:nvPr/>
            </p:nvSpPr>
            <p:spPr bwMode="auto">
              <a:xfrm>
                <a:off x="2943" y="1544"/>
                <a:ext cx="615"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非数字</a:t>
                </a:r>
                <a:endParaRPr lang="zh-CN" altLang="en-US" sz="1600"/>
              </a:p>
            </p:txBody>
          </p:sp>
          <p:sp>
            <p:nvSpPr>
              <p:cNvPr id="35861" name="Text Box 20"/>
              <p:cNvSpPr txBox="1">
                <a:spLocks noChangeArrowheads="1"/>
              </p:cNvSpPr>
              <p:nvPr/>
            </p:nvSpPr>
            <p:spPr bwMode="auto">
              <a:xfrm>
                <a:off x="1774" y="1544"/>
                <a:ext cx="458"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数字</a:t>
                </a:r>
                <a:endParaRPr lang="zh-CN" altLang="en-US" sz="1600"/>
              </a:p>
            </p:txBody>
          </p:sp>
          <p:sp>
            <p:nvSpPr>
              <p:cNvPr id="35862" name="Line 21"/>
              <p:cNvSpPr>
                <a:spLocks noChangeShapeType="1"/>
              </p:cNvSpPr>
              <p:nvPr/>
            </p:nvSpPr>
            <p:spPr bwMode="auto">
              <a:xfrm>
                <a:off x="2400" y="1632"/>
                <a:ext cx="0" cy="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63" name="Text Box 22"/>
              <p:cNvSpPr txBox="1">
                <a:spLocks noChangeArrowheads="1"/>
              </p:cNvSpPr>
              <p:nvPr/>
            </p:nvSpPr>
            <p:spPr bwMode="auto">
              <a:xfrm>
                <a:off x="2398" y="1256"/>
                <a:ext cx="457"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数字</a:t>
                </a:r>
                <a:endParaRPr lang="zh-CN" altLang="en-US" sz="1600"/>
              </a:p>
            </p:txBody>
          </p:sp>
          <p:sp>
            <p:nvSpPr>
              <p:cNvPr id="35864" name="Line 23"/>
              <p:cNvSpPr>
                <a:spLocks noChangeShapeType="1"/>
              </p:cNvSpPr>
              <p:nvPr/>
            </p:nvSpPr>
            <p:spPr bwMode="auto">
              <a:xfrm>
                <a:off x="1584" y="2352"/>
                <a:ext cx="768"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65" name="Oval 24"/>
              <p:cNvSpPr>
                <a:spLocks noChangeArrowheads="1"/>
              </p:cNvSpPr>
              <p:nvPr/>
            </p:nvSpPr>
            <p:spPr bwMode="auto">
              <a:xfrm>
                <a:off x="2352" y="2208"/>
                <a:ext cx="336" cy="240"/>
              </a:xfrm>
              <a:prstGeom prst="ellipse">
                <a:avLst/>
              </a:prstGeom>
              <a:solidFill>
                <a:schemeClr val="accent1"/>
              </a:solidFill>
              <a:ln w="9525">
                <a:solidFill>
                  <a:schemeClr val="tx1"/>
                </a:solidFill>
                <a:round/>
                <a:headEnd/>
                <a:tailEnd/>
              </a:ln>
            </p:spPr>
            <p:txBody>
              <a:bodyPr wrap="none" anchor="ctr"/>
              <a:lstStyle/>
              <a:p>
                <a:r>
                  <a:rPr lang="zh-CN" altLang="en-US" sz="1600"/>
                  <a:t>单界</a:t>
                </a:r>
              </a:p>
            </p:txBody>
          </p:sp>
          <p:sp>
            <p:nvSpPr>
              <p:cNvPr id="35866" name="Line 25"/>
              <p:cNvSpPr>
                <a:spLocks noChangeShapeType="1"/>
              </p:cNvSpPr>
              <p:nvPr/>
            </p:nvSpPr>
            <p:spPr bwMode="auto">
              <a:xfrm>
                <a:off x="2640" y="2352"/>
                <a:ext cx="144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67" name="Text Box 26"/>
              <p:cNvSpPr txBox="1">
                <a:spLocks noChangeArrowheads="1"/>
              </p:cNvSpPr>
              <p:nvPr/>
            </p:nvSpPr>
            <p:spPr bwMode="auto">
              <a:xfrm>
                <a:off x="2753" y="2072"/>
                <a:ext cx="772" cy="311"/>
              </a:xfrm>
              <a:prstGeom prst="rect">
                <a:avLst/>
              </a:prstGeom>
              <a:noFill/>
              <a:ln w="9525">
                <a:noFill/>
                <a:miter lim="800000"/>
                <a:headEnd/>
                <a:tailEnd/>
              </a:ln>
            </p:spPr>
            <p:txBody>
              <a:bodyPr wrap="none" anchor="ctr">
                <a:spAutoFit/>
              </a:bodyPr>
              <a:lstStyle/>
              <a:p>
                <a:r>
                  <a:rPr lang="zh-CN" altLang="en-US" sz="1600">
                    <a:ea typeface="楷体_GB2312" pitchFamily="49" charset="-122"/>
                  </a:rPr>
                  <a:t>其他字符</a:t>
                </a:r>
              </a:p>
            </p:txBody>
          </p:sp>
          <p:sp>
            <p:nvSpPr>
              <p:cNvPr id="35868" name="Text Box 27"/>
              <p:cNvSpPr txBox="1">
                <a:spLocks noChangeArrowheads="1"/>
              </p:cNvSpPr>
              <p:nvPr/>
            </p:nvSpPr>
            <p:spPr bwMode="auto">
              <a:xfrm>
                <a:off x="1683" y="2067"/>
                <a:ext cx="685" cy="591"/>
              </a:xfrm>
              <a:prstGeom prst="rect">
                <a:avLst/>
              </a:prstGeom>
              <a:noFill/>
              <a:ln w="9525">
                <a:noFill/>
                <a:miter lim="800000"/>
                <a:headEnd/>
                <a:tailEnd/>
              </a:ln>
            </p:spPr>
            <p:txBody>
              <a:bodyPr wrap="none" anchor="ctr">
                <a:spAutoFit/>
              </a:bodyPr>
              <a:lstStyle/>
              <a:p>
                <a:r>
                  <a:rPr lang="en-US" altLang="zh-CN" sz="1800">
                    <a:ea typeface="楷体_GB2312" pitchFamily="49" charset="-122"/>
                  </a:rPr>
                  <a:t>+  *  </a:t>
                </a:r>
                <a:r>
                  <a:rPr lang="zh-CN" altLang="en-US" sz="1800">
                    <a:ea typeface="楷体_GB2312" pitchFamily="49" charset="-122"/>
                  </a:rPr>
                  <a:t>，</a:t>
                </a:r>
              </a:p>
              <a:p>
                <a:r>
                  <a:rPr lang="zh-CN" altLang="en-US" sz="1800">
                    <a:ea typeface="楷体_GB2312" pitchFamily="49" charset="-122"/>
                  </a:rPr>
                  <a:t>（  ）</a:t>
                </a:r>
                <a:endParaRPr lang="zh-CN" altLang="en-US" sz="1800"/>
              </a:p>
            </p:txBody>
          </p:sp>
          <p:sp>
            <p:nvSpPr>
              <p:cNvPr id="35869" name="Oval 28"/>
              <p:cNvSpPr>
                <a:spLocks noChangeArrowheads="1"/>
              </p:cNvSpPr>
              <p:nvPr/>
            </p:nvSpPr>
            <p:spPr bwMode="auto">
              <a:xfrm>
                <a:off x="3936" y="2832"/>
                <a:ext cx="336" cy="336"/>
              </a:xfrm>
              <a:prstGeom prst="ellipse">
                <a:avLst/>
              </a:prstGeom>
              <a:solidFill>
                <a:schemeClr val="accent1"/>
              </a:solidFill>
              <a:ln w="9525">
                <a:solidFill>
                  <a:schemeClr val="tx1"/>
                </a:solidFill>
                <a:round/>
                <a:headEnd/>
                <a:tailEnd/>
              </a:ln>
            </p:spPr>
            <p:txBody>
              <a:bodyPr wrap="none" anchor="ctr"/>
              <a:lstStyle/>
              <a:p>
                <a:r>
                  <a:rPr lang="zh-CN" altLang="en-US" sz="1400" b="1"/>
                  <a:t>出口</a:t>
                </a:r>
                <a:endParaRPr lang="zh-CN" altLang="en-US" sz="1400"/>
              </a:p>
            </p:txBody>
          </p:sp>
          <p:sp>
            <p:nvSpPr>
              <p:cNvPr id="35870" name="Oval 29"/>
              <p:cNvSpPr>
                <a:spLocks noChangeArrowheads="1"/>
              </p:cNvSpPr>
              <p:nvPr/>
            </p:nvSpPr>
            <p:spPr bwMode="auto">
              <a:xfrm>
                <a:off x="2016" y="2900"/>
                <a:ext cx="336" cy="240"/>
              </a:xfrm>
              <a:prstGeom prst="ellipse">
                <a:avLst/>
              </a:prstGeom>
              <a:solidFill>
                <a:schemeClr val="accent1"/>
              </a:solidFill>
              <a:ln w="9525">
                <a:solidFill>
                  <a:schemeClr val="tx1"/>
                </a:solidFill>
                <a:round/>
                <a:headEnd/>
                <a:tailEnd/>
              </a:ln>
            </p:spPr>
            <p:txBody>
              <a:bodyPr wrap="none" anchor="ctr"/>
              <a:lstStyle/>
              <a:p>
                <a:r>
                  <a:rPr lang="zh-CN" altLang="en-US" sz="1600"/>
                  <a:t>冒号</a:t>
                </a:r>
              </a:p>
            </p:txBody>
          </p:sp>
          <p:sp>
            <p:nvSpPr>
              <p:cNvPr id="35871" name="Oval 30"/>
              <p:cNvSpPr>
                <a:spLocks noChangeArrowheads="1"/>
              </p:cNvSpPr>
              <p:nvPr/>
            </p:nvSpPr>
            <p:spPr bwMode="auto">
              <a:xfrm>
                <a:off x="3984" y="2880"/>
                <a:ext cx="240" cy="240"/>
              </a:xfrm>
              <a:prstGeom prst="ellipse">
                <a:avLst/>
              </a:prstGeom>
              <a:noFill/>
              <a:ln w="9525">
                <a:solidFill>
                  <a:schemeClr val="tx1"/>
                </a:solidFill>
                <a:round/>
                <a:headEnd/>
                <a:tailEnd/>
              </a:ln>
            </p:spPr>
            <p:txBody>
              <a:bodyPr wrap="none" anchor="ctr"/>
              <a:lstStyle/>
              <a:p>
                <a:endParaRPr lang="zh-CN" altLang="en-US"/>
              </a:p>
            </p:txBody>
          </p:sp>
          <p:sp>
            <p:nvSpPr>
              <p:cNvPr id="35872" name="Text Box 31"/>
              <p:cNvSpPr txBox="1">
                <a:spLocks noChangeArrowheads="1"/>
              </p:cNvSpPr>
              <p:nvPr/>
            </p:nvSpPr>
            <p:spPr bwMode="auto">
              <a:xfrm>
                <a:off x="3109" y="2936"/>
                <a:ext cx="772"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其他字符</a:t>
                </a:r>
                <a:endParaRPr lang="zh-CN" altLang="en-US" sz="1600"/>
              </a:p>
            </p:txBody>
          </p:sp>
          <p:sp>
            <p:nvSpPr>
              <p:cNvPr id="35873" name="Text Box 32"/>
              <p:cNvSpPr txBox="1">
                <a:spLocks noChangeArrowheads="1"/>
              </p:cNvSpPr>
              <p:nvPr/>
            </p:nvSpPr>
            <p:spPr bwMode="auto">
              <a:xfrm>
                <a:off x="1746" y="2752"/>
                <a:ext cx="320" cy="338"/>
              </a:xfrm>
              <a:prstGeom prst="rect">
                <a:avLst/>
              </a:prstGeom>
              <a:noFill/>
              <a:ln w="9525">
                <a:noFill/>
                <a:miter lim="800000"/>
                <a:headEnd/>
                <a:tailEnd/>
              </a:ln>
            </p:spPr>
            <p:txBody>
              <a:bodyPr wrap="none" anchor="ctr">
                <a:spAutoFit/>
              </a:bodyPr>
              <a:lstStyle/>
              <a:p>
                <a:r>
                  <a:rPr lang="zh-CN" altLang="en-US" sz="1800"/>
                  <a:t>：</a:t>
                </a:r>
              </a:p>
            </p:txBody>
          </p:sp>
          <p:sp>
            <p:nvSpPr>
              <p:cNvPr id="35874" name="Oval 33"/>
              <p:cNvSpPr>
                <a:spLocks noChangeArrowheads="1"/>
              </p:cNvSpPr>
              <p:nvPr/>
            </p:nvSpPr>
            <p:spPr bwMode="auto">
              <a:xfrm>
                <a:off x="2736" y="2900"/>
                <a:ext cx="336" cy="240"/>
              </a:xfrm>
              <a:prstGeom prst="ellipse">
                <a:avLst/>
              </a:prstGeom>
              <a:solidFill>
                <a:schemeClr val="accent1"/>
              </a:solidFill>
              <a:ln w="9525">
                <a:solidFill>
                  <a:schemeClr val="tx1"/>
                </a:solidFill>
                <a:round/>
                <a:headEnd/>
                <a:tailEnd/>
              </a:ln>
            </p:spPr>
            <p:txBody>
              <a:bodyPr wrap="none" anchor="ctr"/>
              <a:lstStyle/>
              <a:p>
                <a:r>
                  <a:rPr lang="zh-CN" altLang="en-US" sz="1600"/>
                  <a:t>双界</a:t>
                </a:r>
              </a:p>
            </p:txBody>
          </p:sp>
          <p:sp>
            <p:nvSpPr>
              <p:cNvPr id="35875" name="Line 34"/>
              <p:cNvSpPr>
                <a:spLocks noChangeShapeType="1"/>
              </p:cNvSpPr>
              <p:nvPr/>
            </p:nvSpPr>
            <p:spPr bwMode="auto">
              <a:xfrm>
                <a:off x="2352" y="3024"/>
                <a:ext cx="38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76" name="Text Box 35"/>
              <p:cNvSpPr txBox="1">
                <a:spLocks noChangeArrowheads="1"/>
              </p:cNvSpPr>
              <p:nvPr/>
            </p:nvSpPr>
            <p:spPr bwMode="auto">
              <a:xfrm>
                <a:off x="2362" y="2779"/>
                <a:ext cx="242" cy="338"/>
              </a:xfrm>
              <a:prstGeom prst="rect">
                <a:avLst/>
              </a:prstGeom>
              <a:noFill/>
              <a:ln w="9525">
                <a:noFill/>
                <a:miter lim="800000"/>
                <a:headEnd/>
                <a:tailEnd/>
              </a:ln>
            </p:spPr>
            <p:txBody>
              <a:bodyPr wrap="none" anchor="ctr">
                <a:spAutoFit/>
              </a:bodyPr>
              <a:lstStyle/>
              <a:p>
                <a:r>
                  <a:rPr lang="en-US" altLang="zh-CN" sz="1800"/>
                  <a:t>=</a:t>
                </a:r>
              </a:p>
            </p:txBody>
          </p:sp>
          <p:sp>
            <p:nvSpPr>
              <p:cNvPr id="35877" name="Line 36"/>
              <p:cNvSpPr>
                <a:spLocks noChangeShapeType="1"/>
              </p:cNvSpPr>
              <p:nvPr/>
            </p:nvSpPr>
            <p:spPr bwMode="auto">
              <a:xfrm flipV="1">
                <a:off x="2208" y="2736"/>
                <a:ext cx="0" cy="144"/>
              </a:xfrm>
              <a:prstGeom prst="line">
                <a:avLst/>
              </a:prstGeom>
              <a:noFill/>
              <a:ln w="9525">
                <a:solidFill>
                  <a:schemeClr val="tx1"/>
                </a:solidFill>
                <a:round/>
                <a:headEnd/>
                <a:tailEnd/>
              </a:ln>
            </p:spPr>
            <p:txBody>
              <a:bodyPr wrap="none" anchor="ctr"/>
              <a:lstStyle/>
              <a:p>
                <a:endParaRPr lang="zh-CN" altLang="en-US"/>
              </a:p>
            </p:txBody>
          </p:sp>
          <p:sp>
            <p:nvSpPr>
              <p:cNvPr id="35878" name="Line 37"/>
              <p:cNvSpPr>
                <a:spLocks noChangeShapeType="1"/>
              </p:cNvSpPr>
              <p:nvPr/>
            </p:nvSpPr>
            <p:spPr bwMode="auto">
              <a:xfrm>
                <a:off x="2208" y="2736"/>
                <a:ext cx="187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79" name="Line 38"/>
              <p:cNvSpPr>
                <a:spLocks noChangeShapeType="1"/>
              </p:cNvSpPr>
              <p:nvPr/>
            </p:nvSpPr>
            <p:spPr bwMode="auto">
              <a:xfrm>
                <a:off x="4080" y="1200"/>
                <a:ext cx="0" cy="1632"/>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80" name="Line 39"/>
              <p:cNvSpPr>
                <a:spLocks noChangeShapeType="1"/>
              </p:cNvSpPr>
              <p:nvPr/>
            </p:nvSpPr>
            <p:spPr bwMode="auto">
              <a:xfrm>
                <a:off x="3072" y="3024"/>
                <a:ext cx="86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81" name="Text Box 40"/>
              <p:cNvSpPr txBox="1">
                <a:spLocks noChangeArrowheads="1"/>
              </p:cNvSpPr>
              <p:nvPr/>
            </p:nvSpPr>
            <p:spPr bwMode="auto">
              <a:xfrm>
                <a:off x="2908" y="2504"/>
                <a:ext cx="427" cy="310"/>
              </a:xfrm>
              <a:prstGeom prst="rect">
                <a:avLst/>
              </a:prstGeom>
              <a:noFill/>
              <a:ln w="9525">
                <a:noFill/>
                <a:miter lim="800000"/>
                <a:headEnd/>
                <a:tailEnd/>
              </a:ln>
            </p:spPr>
            <p:txBody>
              <a:bodyPr wrap="none" anchor="ctr">
                <a:spAutoFit/>
              </a:bodyPr>
              <a:lstStyle/>
              <a:p>
                <a:r>
                  <a:rPr lang="zh-CN" altLang="en-US" sz="1600"/>
                  <a:t>非 </a:t>
                </a:r>
                <a:r>
                  <a:rPr lang="en-US" altLang="zh-CN" sz="1600"/>
                  <a:t>=</a:t>
                </a:r>
              </a:p>
            </p:txBody>
          </p:sp>
          <p:sp>
            <p:nvSpPr>
              <p:cNvPr id="35882" name="Line 41"/>
              <p:cNvSpPr>
                <a:spLocks noChangeShapeType="1"/>
              </p:cNvSpPr>
              <p:nvPr/>
            </p:nvSpPr>
            <p:spPr bwMode="auto">
              <a:xfrm>
                <a:off x="1584" y="1296"/>
                <a:ext cx="0" cy="2160"/>
              </a:xfrm>
              <a:prstGeom prst="line">
                <a:avLst/>
              </a:prstGeom>
              <a:noFill/>
              <a:ln w="9525">
                <a:solidFill>
                  <a:schemeClr val="tx1"/>
                </a:solidFill>
                <a:round/>
                <a:headEnd/>
                <a:tailEnd/>
              </a:ln>
            </p:spPr>
            <p:txBody>
              <a:bodyPr wrap="none" anchor="ctr"/>
              <a:lstStyle/>
              <a:p>
                <a:endParaRPr lang="zh-CN" altLang="en-US"/>
              </a:p>
            </p:txBody>
          </p:sp>
          <p:sp>
            <p:nvSpPr>
              <p:cNvPr id="35883" name="Line 42"/>
              <p:cNvSpPr>
                <a:spLocks noChangeShapeType="1"/>
              </p:cNvSpPr>
              <p:nvPr/>
            </p:nvSpPr>
            <p:spPr bwMode="auto">
              <a:xfrm>
                <a:off x="1584" y="3024"/>
                <a:ext cx="43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84" name="Oval 43"/>
              <p:cNvSpPr>
                <a:spLocks noChangeArrowheads="1"/>
              </p:cNvSpPr>
              <p:nvPr/>
            </p:nvSpPr>
            <p:spPr bwMode="auto">
              <a:xfrm>
                <a:off x="2400" y="3312"/>
                <a:ext cx="336" cy="240"/>
              </a:xfrm>
              <a:prstGeom prst="ellipse">
                <a:avLst/>
              </a:prstGeom>
              <a:solidFill>
                <a:srgbClr val="FF33CC"/>
              </a:solidFill>
              <a:ln w="9525">
                <a:solidFill>
                  <a:schemeClr val="tx1"/>
                </a:solidFill>
                <a:round/>
                <a:headEnd/>
                <a:tailEnd/>
              </a:ln>
            </p:spPr>
            <p:txBody>
              <a:bodyPr wrap="none" anchor="ctr"/>
              <a:lstStyle/>
              <a:p>
                <a:r>
                  <a:rPr lang="zh-CN" altLang="en-US" sz="1600" b="1">
                    <a:solidFill>
                      <a:srgbClr val="FFFF99"/>
                    </a:solidFill>
                  </a:rPr>
                  <a:t>出错</a:t>
                </a:r>
                <a:endParaRPr lang="zh-CN" altLang="en-US" sz="1600"/>
              </a:p>
            </p:txBody>
          </p:sp>
          <p:sp>
            <p:nvSpPr>
              <p:cNvPr id="35885" name="Line 44"/>
              <p:cNvSpPr>
                <a:spLocks noChangeShapeType="1"/>
              </p:cNvSpPr>
              <p:nvPr/>
            </p:nvSpPr>
            <p:spPr bwMode="auto">
              <a:xfrm>
                <a:off x="1584" y="3456"/>
                <a:ext cx="81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886" name="Text Box 45"/>
              <p:cNvSpPr txBox="1">
                <a:spLocks noChangeArrowheads="1"/>
              </p:cNvSpPr>
              <p:nvPr/>
            </p:nvSpPr>
            <p:spPr bwMode="auto">
              <a:xfrm>
                <a:off x="1702" y="3224"/>
                <a:ext cx="457" cy="310"/>
              </a:xfrm>
              <a:prstGeom prst="rect">
                <a:avLst/>
              </a:prstGeom>
              <a:noFill/>
              <a:ln w="9525">
                <a:noFill/>
                <a:miter lim="800000"/>
                <a:headEnd/>
                <a:tailEnd/>
              </a:ln>
            </p:spPr>
            <p:txBody>
              <a:bodyPr wrap="none" anchor="ctr">
                <a:spAutoFit/>
              </a:bodyPr>
              <a:lstStyle/>
              <a:p>
                <a:r>
                  <a:rPr lang="zh-CN" altLang="en-US" sz="1600">
                    <a:ea typeface="楷体_GB2312" pitchFamily="49" charset="-122"/>
                  </a:rPr>
                  <a:t>其他</a:t>
                </a:r>
                <a:endParaRPr lang="zh-CN" altLang="en-US" sz="1600"/>
              </a:p>
            </p:txBody>
          </p:sp>
        </p:grpSp>
        <p:sp>
          <p:nvSpPr>
            <p:cNvPr id="35846" name="Line 46"/>
            <p:cNvSpPr>
              <a:spLocks noChangeShapeType="1"/>
            </p:cNvSpPr>
            <p:nvPr/>
          </p:nvSpPr>
          <p:spPr bwMode="auto">
            <a:xfrm>
              <a:off x="3072" y="960"/>
              <a:ext cx="192" cy="0"/>
            </a:xfrm>
            <a:prstGeom prst="line">
              <a:avLst/>
            </a:prstGeom>
            <a:noFill/>
            <a:ln w="9525">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420800880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0">
                                            <p:txEl>
                                              <p:pRg st="1" end="1"/>
                                            </p:txEl>
                                          </p:spTgt>
                                        </p:tgtEl>
                                        <p:attrNameLst>
                                          <p:attrName>style.visibility</p:attrName>
                                        </p:attrNameLst>
                                      </p:cBhvr>
                                      <p:to>
                                        <p:strVal val="visible"/>
                                      </p:to>
                                    </p:set>
                                    <p:animEffect transition="in" filter="wipe(left)">
                                      <p:cBhvr>
                                        <p:cTn id="7" dur="500"/>
                                        <p:tgtEl>
                                          <p:spTgt spid="276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0">
                                            <p:txEl>
                                              <p:pRg st="2" end="2"/>
                                            </p:txEl>
                                          </p:spTgt>
                                        </p:tgtEl>
                                        <p:attrNameLst>
                                          <p:attrName>style.visibility</p:attrName>
                                        </p:attrNameLst>
                                      </p:cBhvr>
                                      <p:to>
                                        <p:strVal val="visible"/>
                                      </p:to>
                                    </p:set>
                                    <p:animEffect transition="in" filter="wipe(left)">
                                      <p:cBhvr>
                                        <p:cTn id="12" dur="500"/>
                                        <p:tgtEl>
                                          <p:spTgt spid="2765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0">
                                            <p:txEl>
                                              <p:pRg st="3" end="3"/>
                                            </p:txEl>
                                          </p:spTgt>
                                        </p:tgtEl>
                                        <p:attrNameLst>
                                          <p:attrName>style.visibility</p:attrName>
                                        </p:attrNameLst>
                                      </p:cBhvr>
                                      <p:to>
                                        <p:strVal val="visible"/>
                                      </p:to>
                                    </p:set>
                                    <p:animEffect transition="in" filter="wipe(left)">
                                      <p:cBhvr>
                                        <p:cTn id="17" dur="500"/>
                                        <p:tgtEl>
                                          <p:spTgt spid="2765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0">
                                            <p:txEl>
                                              <p:pRg st="4" end="4"/>
                                            </p:txEl>
                                          </p:spTgt>
                                        </p:tgtEl>
                                        <p:attrNameLst>
                                          <p:attrName>style.visibility</p:attrName>
                                        </p:attrNameLst>
                                      </p:cBhvr>
                                      <p:to>
                                        <p:strVal val="visible"/>
                                      </p:to>
                                    </p:set>
                                    <p:animEffect transition="in" filter="wipe(left)">
                                      <p:cBhvr>
                                        <p:cTn id="22" dur="500"/>
                                        <p:tgtEl>
                                          <p:spTgt spid="2765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50">
                                            <p:txEl>
                                              <p:pRg st="5" end="5"/>
                                            </p:txEl>
                                          </p:spTgt>
                                        </p:tgtEl>
                                        <p:attrNameLst>
                                          <p:attrName>style.visibility</p:attrName>
                                        </p:attrNameLst>
                                      </p:cBhvr>
                                      <p:to>
                                        <p:strVal val="visible"/>
                                      </p:to>
                                    </p:set>
                                    <p:animEffect transition="in" filter="wipe(left)">
                                      <p:cBhvr>
                                        <p:cTn id="27" dur="500"/>
                                        <p:tgtEl>
                                          <p:spTgt spid="2765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50">
                                            <p:txEl>
                                              <p:pRg st="6" end="6"/>
                                            </p:txEl>
                                          </p:spTgt>
                                        </p:tgtEl>
                                        <p:attrNameLst>
                                          <p:attrName>style.visibility</p:attrName>
                                        </p:attrNameLst>
                                      </p:cBhvr>
                                      <p:to>
                                        <p:strVal val="visible"/>
                                      </p:to>
                                    </p:set>
                                    <p:animEffect transition="in" filter="wipe(left)">
                                      <p:cBhvr>
                                        <p:cTn id="32" dur="500"/>
                                        <p:tgtEl>
                                          <p:spTgt spid="2765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650">
                                            <p:txEl>
                                              <p:pRg st="7" end="7"/>
                                            </p:txEl>
                                          </p:spTgt>
                                        </p:tgtEl>
                                        <p:attrNameLst>
                                          <p:attrName>style.visibility</p:attrName>
                                        </p:attrNameLst>
                                      </p:cBhvr>
                                      <p:to>
                                        <p:strVal val="visible"/>
                                      </p:to>
                                    </p:set>
                                    <p:animEffect transition="in" filter="wipe(left)">
                                      <p:cBhvr>
                                        <p:cTn id="37" dur="500"/>
                                        <p:tgtEl>
                                          <p:spTgt spid="2765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650">
                                            <p:txEl>
                                              <p:pRg st="8" end="8"/>
                                            </p:txEl>
                                          </p:spTgt>
                                        </p:tgtEl>
                                        <p:attrNameLst>
                                          <p:attrName>style.visibility</p:attrName>
                                        </p:attrNameLst>
                                      </p:cBhvr>
                                      <p:to>
                                        <p:strVal val="visible"/>
                                      </p:to>
                                    </p:set>
                                    <p:animEffect transition="in" filter="wipe(left)">
                                      <p:cBhvr>
                                        <p:cTn id="42" dur="500"/>
                                        <p:tgtEl>
                                          <p:spTgt spid="2765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650">
                                            <p:txEl>
                                              <p:pRg st="9" end="9"/>
                                            </p:txEl>
                                          </p:spTgt>
                                        </p:tgtEl>
                                        <p:attrNameLst>
                                          <p:attrName>style.visibility</p:attrName>
                                        </p:attrNameLst>
                                      </p:cBhvr>
                                      <p:to>
                                        <p:strVal val="visible"/>
                                      </p:to>
                                    </p:set>
                                    <p:animEffect transition="in" filter="wipe(left)">
                                      <p:cBhvr>
                                        <p:cTn id="47" dur="500"/>
                                        <p:tgtEl>
                                          <p:spTgt spid="2765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650">
                                            <p:txEl>
                                              <p:pRg st="10" end="10"/>
                                            </p:txEl>
                                          </p:spTgt>
                                        </p:tgtEl>
                                        <p:attrNameLst>
                                          <p:attrName>style.visibility</p:attrName>
                                        </p:attrNameLst>
                                      </p:cBhvr>
                                      <p:to>
                                        <p:strVal val="visible"/>
                                      </p:to>
                                    </p:set>
                                    <p:animEffect transition="in" filter="wipe(left)">
                                      <p:cBhvr>
                                        <p:cTn id="52" dur="500"/>
                                        <p:tgtEl>
                                          <p:spTgt spid="27650">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650">
                                            <p:txEl>
                                              <p:pRg st="11" end="11"/>
                                            </p:txEl>
                                          </p:spTgt>
                                        </p:tgtEl>
                                        <p:attrNameLst>
                                          <p:attrName>style.visibility</p:attrName>
                                        </p:attrNameLst>
                                      </p:cBhvr>
                                      <p:to>
                                        <p:strVal val="visible"/>
                                      </p:to>
                                    </p:set>
                                    <p:animEffect transition="in" filter="wipe(left)">
                                      <p:cBhvr>
                                        <p:cTn id="57" dur="500"/>
                                        <p:tgtEl>
                                          <p:spTgt spid="27650">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7650">
                                            <p:txEl>
                                              <p:pRg st="12" end="12"/>
                                            </p:txEl>
                                          </p:spTgt>
                                        </p:tgtEl>
                                        <p:attrNameLst>
                                          <p:attrName>style.visibility</p:attrName>
                                        </p:attrNameLst>
                                      </p:cBhvr>
                                      <p:to>
                                        <p:strVal val="visible"/>
                                      </p:to>
                                    </p:set>
                                    <p:animEffect transition="in" filter="wipe(left)">
                                      <p:cBhvr>
                                        <p:cTn id="62" dur="500"/>
                                        <p:tgtEl>
                                          <p:spTgt spid="27650">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7650">
                                            <p:txEl>
                                              <p:pRg st="13" end="13"/>
                                            </p:txEl>
                                          </p:spTgt>
                                        </p:tgtEl>
                                        <p:attrNameLst>
                                          <p:attrName>style.visibility</p:attrName>
                                        </p:attrNameLst>
                                      </p:cBhvr>
                                      <p:to>
                                        <p:strVal val="visible"/>
                                      </p:to>
                                    </p:set>
                                    <p:animEffect transition="in" filter="wipe(left)">
                                      <p:cBhvr>
                                        <p:cTn id="67" dur="500"/>
                                        <p:tgtEl>
                                          <p:spTgt spid="27650">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7650">
                                            <p:txEl>
                                              <p:pRg st="15" end="15"/>
                                            </p:txEl>
                                          </p:spTgt>
                                        </p:tgtEl>
                                        <p:attrNameLst>
                                          <p:attrName>style.visibility</p:attrName>
                                        </p:attrNameLst>
                                      </p:cBhvr>
                                      <p:to>
                                        <p:strVal val="visible"/>
                                      </p:to>
                                    </p:set>
                                    <p:animEffect transition="in" filter="wipe(left)">
                                      <p:cBhvr>
                                        <p:cTn id="72" dur="500"/>
                                        <p:tgtEl>
                                          <p:spTgt spid="2765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
          <p:cNvSpPr txBox="1">
            <a:spLocks noChangeArrowheads="1"/>
          </p:cNvSpPr>
          <p:nvPr/>
        </p:nvSpPr>
        <p:spPr bwMode="auto">
          <a:xfrm>
            <a:off x="0" y="765175"/>
            <a:ext cx="8435579" cy="5509200"/>
          </a:xfrm>
          <a:prstGeom prst="rect">
            <a:avLst/>
          </a:prstGeom>
          <a:noFill/>
          <a:ln w="9525">
            <a:noFill/>
            <a:miter lim="800000"/>
            <a:headEnd/>
            <a:tailEnd/>
          </a:ln>
        </p:spPr>
        <p:txBody>
          <a:bodyPr wrap="none">
            <a:spAutoFit/>
          </a:bodyPr>
          <a:lstStyle/>
          <a:p>
            <a:pPr algn="l"/>
            <a:r>
              <a:rPr lang="en-US" altLang="zh-CN" sz="1600" dirty="0"/>
              <a:t>int </a:t>
            </a:r>
            <a:r>
              <a:rPr lang="en-US" altLang="zh-CN" sz="1600" dirty="0" err="1"/>
              <a:t>getsym</a:t>
            </a:r>
            <a:r>
              <a:rPr lang="en-US" altLang="zh-CN" sz="1600" dirty="0"/>
              <a:t>()         /*</a:t>
            </a:r>
            <a:r>
              <a:rPr lang="zh-CN" altLang="en-US" sz="1600" dirty="0"/>
              <a:t>返回类别编码*、</a:t>
            </a:r>
            <a:endParaRPr lang="zh-CN" altLang="zh-CN" sz="1600" dirty="0"/>
          </a:p>
          <a:p>
            <a:pPr algn="l"/>
            <a:r>
              <a:rPr lang="en-US" altLang="zh-CN" sz="1600" dirty="0"/>
              <a:t>{</a:t>
            </a:r>
            <a:endParaRPr lang="zh-CN" altLang="zh-CN" sz="1600" dirty="0"/>
          </a:p>
          <a:p>
            <a:pPr algn="l"/>
            <a:r>
              <a:rPr lang="en-US" altLang="zh-CN" sz="1600" dirty="0"/>
              <a:t>	</a:t>
            </a:r>
            <a:r>
              <a:rPr lang="en-US" altLang="zh-CN" sz="1600" dirty="0" err="1"/>
              <a:t>clearToken</a:t>
            </a:r>
            <a:r>
              <a:rPr lang="en-US" altLang="zh-CN" sz="1600" dirty="0"/>
              <a:t>();</a:t>
            </a:r>
            <a:endParaRPr lang="zh-CN" altLang="zh-CN" sz="1600" dirty="0"/>
          </a:p>
          <a:p>
            <a:pPr algn="l"/>
            <a:r>
              <a:rPr lang="en-US" altLang="zh-CN" sz="1600" dirty="0"/>
              <a:t>	while(</a:t>
            </a:r>
            <a:r>
              <a:rPr lang="en-US" altLang="zh-CN" sz="1600" dirty="0" err="1"/>
              <a:t>isSpace</a:t>
            </a:r>
            <a:r>
              <a:rPr lang="en-US" altLang="zh-CN" sz="1600" dirty="0"/>
              <a:t>()||</a:t>
            </a:r>
            <a:r>
              <a:rPr lang="en-US" altLang="zh-CN" sz="1600" dirty="0" err="1"/>
              <a:t>isNewline</a:t>
            </a:r>
            <a:r>
              <a:rPr lang="en-US" altLang="zh-CN" sz="1600" dirty="0"/>
              <a:t>()||</a:t>
            </a:r>
            <a:r>
              <a:rPr lang="en-US" altLang="zh-CN" sz="1600" dirty="0" err="1"/>
              <a:t>isTab</a:t>
            </a:r>
            <a:r>
              <a:rPr lang="en-US" altLang="zh-CN" sz="1600" dirty="0"/>
              <a:t>()) </a:t>
            </a:r>
            <a:r>
              <a:rPr lang="en-US" altLang="zh-CN" sz="1600" dirty="0" err="1"/>
              <a:t>getchar</a:t>
            </a:r>
            <a:r>
              <a:rPr lang="en-US" altLang="zh-CN" sz="1600" dirty="0"/>
              <a:t>();  /*</a:t>
            </a:r>
            <a:r>
              <a:rPr lang="zh-CN" altLang="zh-CN" sz="1600" dirty="0"/>
              <a:t>读取字符，跳过空格、换行和</a:t>
            </a:r>
            <a:r>
              <a:rPr lang="en-US" altLang="zh-CN" sz="1600" dirty="0"/>
              <a:t>Tab*/</a:t>
            </a:r>
            <a:endParaRPr lang="zh-CN" altLang="zh-CN" sz="1600" dirty="0"/>
          </a:p>
          <a:p>
            <a:pPr algn="l"/>
            <a:r>
              <a:rPr lang="en-US" altLang="zh-CN" sz="1600" dirty="0"/>
              <a:t>          if(</a:t>
            </a:r>
            <a:r>
              <a:rPr lang="en-US" altLang="zh-CN" sz="1600" dirty="0" err="1"/>
              <a:t>isLetter</a:t>
            </a:r>
            <a:r>
              <a:rPr lang="en-US" altLang="zh-CN" sz="1600" dirty="0"/>
              <a:t>())                              /*</a:t>
            </a:r>
            <a:r>
              <a:rPr lang="zh-CN" altLang="zh-CN" sz="1600" dirty="0"/>
              <a:t>判断当前字符是否是一个字母</a:t>
            </a:r>
            <a:r>
              <a:rPr lang="en-US" altLang="zh-CN" sz="1600" dirty="0"/>
              <a:t>*/</a:t>
            </a:r>
            <a:endParaRPr lang="zh-CN" altLang="zh-CN" sz="1600" dirty="0"/>
          </a:p>
          <a:p>
            <a:pPr algn="l"/>
            <a:r>
              <a:rPr lang="en-US" altLang="zh-CN" sz="1600" dirty="0"/>
              <a:t>           {</a:t>
            </a:r>
            <a:endParaRPr lang="zh-CN" altLang="zh-CN" sz="1600" dirty="0"/>
          </a:p>
          <a:p>
            <a:pPr algn="l"/>
            <a:r>
              <a:rPr lang="en-US" altLang="zh-CN" sz="1600" dirty="0"/>
              <a:t>	while(</a:t>
            </a:r>
            <a:r>
              <a:rPr lang="en-US" altLang="zh-CN" sz="1600" dirty="0" err="1"/>
              <a:t>isLetter</a:t>
            </a:r>
            <a:r>
              <a:rPr lang="en-US" altLang="zh-CN" sz="1600" dirty="0"/>
              <a:t>()||</a:t>
            </a:r>
            <a:r>
              <a:rPr lang="en-US" altLang="zh-CN" sz="1600" dirty="0" err="1"/>
              <a:t>isDigit</a:t>
            </a:r>
            <a:r>
              <a:rPr lang="en-US" altLang="zh-CN" sz="1600" dirty="0"/>
              <a:t>())               /*</a:t>
            </a:r>
            <a:r>
              <a:rPr lang="zh-CN" altLang="zh-CN" sz="1600" dirty="0"/>
              <a:t>将字符拼接成字符串</a:t>
            </a:r>
            <a:r>
              <a:rPr lang="en-US" altLang="zh-CN" sz="1600" dirty="0"/>
              <a:t>*/</a:t>
            </a:r>
            <a:endParaRPr lang="zh-CN" altLang="zh-CN" sz="1600" dirty="0"/>
          </a:p>
          <a:p>
            <a:pPr algn="l"/>
            <a:r>
              <a:rPr lang="en-US" altLang="zh-CN" sz="1600" dirty="0"/>
              <a:t>	   { </a:t>
            </a:r>
            <a:r>
              <a:rPr lang="en-US" altLang="zh-CN" sz="1600" dirty="0" err="1"/>
              <a:t>catToken</a:t>
            </a:r>
            <a:r>
              <a:rPr lang="en-US" altLang="zh-CN" sz="1600" dirty="0"/>
              <a:t>();  </a:t>
            </a:r>
            <a:r>
              <a:rPr lang="en-US" altLang="zh-CN" sz="1600" dirty="0" err="1"/>
              <a:t>getchar</a:t>
            </a:r>
            <a:r>
              <a:rPr lang="en-US" altLang="zh-CN" sz="1600" dirty="0"/>
              <a:t>();}</a:t>
            </a:r>
            <a:endParaRPr lang="zh-CN" altLang="zh-CN" sz="1600" dirty="0"/>
          </a:p>
          <a:p>
            <a:pPr algn="l"/>
            <a:r>
              <a:rPr lang="en-US" altLang="zh-CN" sz="1600" dirty="0"/>
              <a:t>	retract();                             /*</a:t>
            </a:r>
            <a:r>
              <a:rPr lang="zh-CN" altLang="zh-CN" sz="1600" dirty="0"/>
              <a:t>指针后退一个字符</a:t>
            </a:r>
            <a:r>
              <a:rPr lang="en-US" altLang="zh-CN" sz="1600" dirty="0"/>
              <a:t>*/</a:t>
            </a:r>
            <a:endParaRPr lang="zh-CN" altLang="zh-CN" sz="1600" dirty="0"/>
          </a:p>
          <a:p>
            <a:pPr algn="l"/>
            <a:r>
              <a:rPr lang="en-US" altLang="zh-CN" sz="1600" dirty="0"/>
              <a:t>	int </a:t>
            </a:r>
            <a:r>
              <a:rPr lang="en-US" altLang="zh-CN" sz="1600" dirty="0" err="1"/>
              <a:t>resultValue</a:t>
            </a:r>
            <a:r>
              <a:rPr lang="en-US" altLang="zh-CN" sz="1600" dirty="0"/>
              <a:t> = </a:t>
            </a:r>
            <a:r>
              <a:rPr lang="en-US" altLang="zh-CN" sz="1600" dirty="0" err="1"/>
              <a:t>reserver</a:t>
            </a:r>
            <a:r>
              <a:rPr lang="en-US" altLang="zh-CN" sz="1600" dirty="0"/>
              <a:t>();              /*</a:t>
            </a:r>
            <a:r>
              <a:rPr lang="en-US" altLang="zh-CN" sz="1600" dirty="0" err="1"/>
              <a:t>resultValue</a:t>
            </a:r>
            <a:r>
              <a:rPr lang="zh-CN" altLang="zh-CN" sz="1600" dirty="0"/>
              <a:t>是查找保留字的返回值</a:t>
            </a:r>
            <a:r>
              <a:rPr lang="en-US" altLang="zh-CN" sz="1600" dirty="0"/>
              <a:t>*/</a:t>
            </a:r>
            <a:endParaRPr lang="zh-CN" altLang="zh-CN" sz="1600" dirty="0"/>
          </a:p>
          <a:p>
            <a:pPr algn="l"/>
            <a:r>
              <a:rPr lang="en-US" altLang="zh-CN" sz="1600" dirty="0"/>
              <a:t>	if(</a:t>
            </a:r>
            <a:r>
              <a:rPr lang="en-US" altLang="zh-CN" sz="1600" dirty="0" err="1"/>
              <a:t>resultValue</a:t>
            </a:r>
            <a:r>
              <a:rPr lang="en-US" altLang="zh-CN" sz="1600" dirty="0"/>
              <a:t>==0)  symbol= IDSY;       /*</a:t>
            </a:r>
            <a:r>
              <a:rPr lang="en-US" altLang="zh-CN" sz="1600" dirty="0" err="1"/>
              <a:t>resultValue</a:t>
            </a:r>
            <a:r>
              <a:rPr lang="en-US" altLang="zh-CN" sz="1600" dirty="0"/>
              <a:t>=0</a:t>
            </a:r>
            <a:r>
              <a:rPr lang="zh-CN" altLang="zh-CN" sz="1600" dirty="0"/>
              <a:t>，</a:t>
            </a:r>
            <a:r>
              <a:rPr lang="en-US" altLang="zh-CN" sz="1600" dirty="0"/>
              <a:t>token</a:t>
            </a:r>
            <a:r>
              <a:rPr lang="zh-CN" altLang="zh-CN" sz="1600" dirty="0"/>
              <a:t>中的字符串为标识符</a:t>
            </a:r>
            <a:r>
              <a:rPr lang="en-US" altLang="zh-CN" sz="1600" dirty="0"/>
              <a:t>*/</a:t>
            </a:r>
            <a:endParaRPr lang="zh-CN" altLang="zh-CN" sz="1600" dirty="0"/>
          </a:p>
          <a:p>
            <a:pPr algn="l"/>
            <a:r>
              <a:rPr lang="en-US" altLang="zh-CN" sz="1600" dirty="0"/>
              <a:t>	           else   symbol= </a:t>
            </a:r>
            <a:r>
              <a:rPr lang="en-US" altLang="zh-CN" sz="1600" dirty="0" err="1"/>
              <a:t>resultValue</a:t>
            </a:r>
            <a:r>
              <a:rPr lang="en-US" altLang="zh-CN" sz="1600" dirty="0"/>
              <a:t>;    /*</a:t>
            </a:r>
            <a:r>
              <a:rPr lang="zh-CN" altLang="zh-CN" sz="1600" dirty="0"/>
              <a:t>否则</a:t>
            </a:r>
            <a:r>
              <a:rPr lang="en-US" altLang="zh-CN" sz="1600" dirty="0"/>
              <a:t>token</a:t>
            </a:r>
            <a:r>
              <a:rPr lang="zh-CN" altLang="zh-CN" sz="1600" dirty="0"/>
              <a:t>中的字符串为保留字</a:t>
            </a:r>
            <a:r>
              <a:rPr lang="en-US" altLang="zh-CN" sz="1600" dirty="0"/>
              <a:t>*/</a:t>
            </a:r>
            <a:endParaRPr lang="zh-CN" altLang="zh-CN" sz="1600" dirty="0"/>
          </a:p>
          <a:p>
            <a:pPr algn="l"/>
            <a:r>
              <a:rPr lang="en-US" altLang="zh-CN" sz="1600" dirty="0"/>
              <a:t>              }</a:t>
            </a:r>
            <a:endParaRPr lang="zh-CN" altLang="zh-CN" sz="1600" dirty="0"/>
          </a:p>
          <a:p>
            <a:pPr algn="l"/>
            <a:r>
              <a:rPr lang="en-US" altLang="zh-CN" sz="1600" dirty="0"/>
              <a:t>         else if(</a:t>
            </a:r>
            <a:r>
              <a:rPr lang="en-US" altLang="zh-CN" sz="1600" dirty="0" err="1"/>
              <a:t>isDigit</a:t>
            </a:r>
            <a:r>
              <a:rPr lang="en-US" altLang="zh-CN" sz="1600" dirty="0"/>
              <a:t>())                           /*</a:t>
            </a:r>
            <a:r>
              <a:rPr lang="zh-CN" altLang="zh-CN" sz="1600" dirty="0"/>
              <a:t>判断当前字符是否是一个数字</a:t>
            </a:r>
            <a:r>
              <a:rPr lang="en-US" altLang="zh-CN" sz="1600" dirty="0"/>
              <a:t>*/</a:t>
            </a:r>
            <a:endParaRPr lang="zh-CN" altLang="zh-CN" sz="1600" dirty="0"/>
          </a:p>
          <a:p>
            <a:pPr algn="l"/>
            <a:r>
              <a:rPr lang="en-US" altLang="zh-CN" sz="1600" dirty="0"/>
              <a:t>        {</a:t>
            </a:r>
            <a:endParaRPr lang="zh-CN" altLang="zh-CN" sz="1600" dirty="0"/>
          </a:p>
          <a:p>
            <a:pPr algn="l"/>
            <a:r>
              <a:rPr lang="en-US" altLang="zh-CN" sz="1600" dirty="0"/>
              <a:t>	while(</a:t>
            </a:r>
            <a:r>
              <a:rPr lang="en-US" altLang="zh-CN" sz="1600" dirty="0" err="1"/>
              <a:t>isDigit</a:t>
            </a:r>
            <a:r>
              <a:rPr lang="en-US" altLang="zh-CN" sz="1600" dirty="0"/>
              <a:t>())                        /*</a:t>
            </a:r>
            <a:r>
              <a:rPr lang="zh-CN" altLang="zh-CN" sz="1600" dirty="0"/>
              <a:t>将字符拼接成整数</a:t>
            </a:r>
            <a:r>
              <a:rPr lang="en-US" altLang="zh-CN" sz="1600" dirty="0"/>
              <a:t>*/</a:t>
            </a:r>
            <a:endParaRPr lang="zh-CN" altLang="zh-CN" sz="1600" dirty="0"/>
          </a:p>
          <a:p>
            <a:pPr algn="l"/>
            <a:r>
              <a:rPr lang="en-US" altLang="zh-CN" sz="1600" dirty="0"/>
              <a:t>	   { </a:t>
            </a:r>
            <a:r>
              <a:rPr lang="en-US" altLang="zh-CN" sz="1600" dirty="0" err="1"/>
              <a:t>catToken</a:t>
            </a:r>
            <a:r>
              <a:rPr lang="en-US" altLang="zh-CN" sz="1600" dirty="0"/>
              <a:t>();  </a:t>
            </a:r>
            <a:r>
              <a:rPr lang="en-US" altLang="zh-CN" sz="1600" dirty="0" err="1"/>
              <a:t>getchar</a:t>
            </a:r>
            <a:r>
              <a:rPr lang="en-US" altLang="zh-CN" sz="1600" dirty="0"/>
              <a:t>();};</a:t>
            </a:r>
            <a:endParaRPr lang="zh-CN" altLang="zh-CN" sz="1600" dirty="0"/>
          </a:p>
          <a:p>
            <a:pPr algn="l"/>
            <a:r>
              <a:rPr lang="en-US" altLang="zh-CN" sz="1600" dirty="0"/>
              <a:t>	retract();</a:t>
            </a:r>
            <a:endParaRPr lang="zh-CN" altLang="zh-CN" sz="1600" dirty="0"/>
          </a:p>
          <a:p>
            <a:pPr algn="l"/>
            <a:r>
              <a:rPr lang="en-US" altLang="zh-CN" sz="1600" dirty="0"/>
              <a:t>	num= </a:t>
            </a:r>
            <a:r>
              <a:rPr lang="en-US" altLang="zh-CN" sz="1600" dirty="0" err="1"/>
              <a:t>transNum</a:t>
            </a:r>
            <a:r>
              <a:rPr lang="en-US" altLang="zh-CN" sz="1600" dirty="0"/>
              <a:t>(token)</a:t>
            </a:r>
            <a:r>
              <a:rPr lang="zh-CN" altLang="zh-CN" sz="1600" dirty="0"/>
              <a:t>；</a:t>
            </a:r>
            <a:r>
              <a:rPr lang="en-US" altLang="zh-CN" sz="1600" dirty="0"/>
              <a:t> 	/*</a:t>
            </a:r>
            <a:r>
              <a:rPr lang="zh-CN" altLang="zh-CN" sz="1600" dirty="0"/>
              <a:t>将</a:t>
            </a:r>
            <a:r>
              <a:rPr lang="en-US" altLang="zh-CN" sz="1600" dirty="0"/>
              <a:t>token</a:t>
            </a:r>
            <a:r>
              <a:rPr lang="zh-CN" altLang="zh-CN" sz="1600" dirty="0"/>
              <a:t>中的字符串转换成整数</a:t>
            </a:r>
            <a:r>
              <a:rPr lang="en-US" altLang="zh-CN" sz="1600" dirty="0"/>
              <a:t>*/</a:t>
            </a:r>
            <a:endParaRPr lang="zh-CN" altLang="zh-CN" sz="1600" dirty="0"/>
          </a:p>
          <a:p>
            <a:pPr algn="l"/>
            <a:r>
              <a:rPr lang="en-US" altLang="zh-CN" sz="1600" dirty="0"/>
              <a:t>                  symbol= INTSY;                		/*</a:t>
            </a:r>
            <a:r>
              <a:rPr lang="zh-CN" altLang="zh-CN" sz="1600" dirty="0"/>
              <a:t>此时识别的单词是整数</a:t>
            </a:r>
            <a:r>
              <a:rPr lang="en-US" altLang="zh-CN" sz="1600" dirty="0"/>
              <a:t>*/</a:t>
            </a:r>
            <a:endParaRPr lang="zh-CN" altLang="zh-CN" sz="1600" dirty="0"/>
          </a:p>
          <a:p>
            <a:pPr algn="l"/>
            <a:r>
              <a:rPr lang="en-US" altLang="zh-CN" sz="1600" dirty="0"/>
              <a:t>           } 	</a:t>
            </a:r>
            <a:endParaRPr lang="zh-CN" altLang="zh-CN" sz="1600" dirty="0"/>
          </a:p>
          <a:p>
            <a:pPr algn="l"/>
            <a:endParaRPr lang="zh-CN" altLang="en-US" sz="1600" dirty="0"/>
          </a:p>
        </p:txBody>
      </p:sp>
      <p:sp>
        <p:nvSpPr>
          <p:cNvPr id="36867" name="TextBox 2"/>
          <p:cNvSpPr txBox="1">
            <a:spLocks noChangeArrowheads="1"/>
          </p:cNvSpPr>
          <p:nvPr/>
        </p:nvSpPr>
        <p:spPr bwMode="auto">
          <a:xfrm>
            <a:off x="7812088" y="0"/>
            <a:ext cx="1108075" cy="461963"/>
          </a:xfrm>
          <a:prstGeom prst="rect">
            <a:avLst/>
          </a:prstGeom>
          <a:solidFill>
            <a:srgbClr val="FFFFD5"/>
          </a:solidFill>
          <a:ln w="9525">
            <a:noFill/>
            <a:miter lim="800000"/>
            <a:headEnd/>
            <a:tailEnd/>
          </a:ln>
        </p:spPr>
        <p:txBody>
          <a:bodyPr wrap="none">
            <a:spAutoFit/>
          </a:bodyPr>
          <a:lstStyle/>
          <a:p>
            <a:r>
              <a:rPr lang="zh-CN" altLang="en-US"/>
              <a:t>见教材</a:t>
            </a:r>
          </a:p>
        </p:txBody>
      </p:sp>
    </p:spTree>
    <p:extLst>
      <p:ext uri="{BB962C8B-B14F-4D97-AF65-F5344CB8AC3E}">
        <p14:creationId xmlns:p14="http://schemas.microsoft.com/office/powerpoint/2010/main" val="3653702062"/>
      </p:ext>
    </p:extLst>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AutoShape 1031">
            <a:extLst>
              <a:ext uri="{FF2B5EF4-FFF2-40B4-BE49-F238E27FC236}">
                <a16:creationId xmlns:a16="http://schemas.microsoft.com/office/drawing/2014/main" id="{B5EDA5F3-925F-4C85-A426-D0A4B20E1DFC}"/>
              </a:ext>
            </a:extLst>
          </p:cNvPr>
          <p:cNvSpPr>
            <a:spLocks noChangeArrowheads="1"/>
          </p:cNvSpPr>
          <p:nvPr/>
        </p:nvSpPr>
        <p:spPr bwMode="auto">
          <a:xfrm>
            <a:off x="511175" y="2852936"/>
            <a:ext cx="8121650" cy="690563"/>
          </a:xfrm>
          <a:prstGeom prst="roundRect">
            <a:avLst>
              <a:gd name="adj" fmla="val 15074"/>
            </a:avLst>
          </a:prstGeom>
          <a:gradFill rotWithShape="0">
            <a:gsLst>
              <a:gs pos="0">
                <a:srgbClr val="CCECFF"/>
              </a:gs>
              <a:gs pos="100000">
                <a:srgbClr val="C9E8F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0"/>
              </a:spcBef>
              <a:buFontTx/>
              <a:buNone/>
            </a:pPr>
            <a:r>
              <a:rPr lang="zh-CN" altLang="en-US" b="1" dirty="0">
                <a:latin typeface="楷体_GB2312" panose="02010609030101010101" pitchFamily="49" charset="-122"/>
                <a:ea typeface="楷体_GB2312" panose="02010609030101010101" pitchFamily="49" charset="-122"/>
              </a:rPr>
              <a:t>课程设计作业：词法分析</a:t>
            </a:r>
          </a:p>
        </p:txBody>
      </p:sp>
      <p:sp>
        <p:nvSpPr>
          <p:cNvPr id="55303" name="Text Box 1034">
            <a:extLst>
              <a:ext uri="{FF2B5EF4-FFF2-40B4-BE49-F238E27FC236}">
                <a16:creationId xmlns:a16="http://schemas.microsoft.com/office/drawing/2014/main" id="{D94AEA59-FF19-4217-810C-50BD17F62F51}"/>
              </a:ext>
            </a:extLst>
          </p:cNvPr>
          <p:cNvSpPr txBox="1">
            <a:spLocks noChangeArrowheads="1"/>
          </p:cNvSpPr>
          <p:nvPr/>
        </p:nvSpPr>
        <p:spPr bwMode="auto">
          <a:xfrm>
            <a:off x="684946" y="536109"/>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algn="ctr" eaLnBrk="1" hangingPunct="1">
              <a:spcBef>
                <a:spcPct val="50000"/>
              </a:spcBef>
              <a:buFontTx/>
              <a:buNone/>
            </a:pPr>
            <a:r>
              <a:rPr lang="zh-CN" altLang="en-US" sz="2800" b="1" dirty="0">
                <a:solidFill>
                  <a:srgbClr val="6600FF"/>
                </a:solidFill>
                <a:ea typeface="楷体_GB2312" panose="02010609030101010101" pitchFamily="49" charset="-122"/>
              </a:rPr>
              <a:t>词法分析</a:t>
            </a:r>
            <a:endParaRPr lang="zh-CN" altLang="en-US" sz="2800" dirty="0">
              <a:solidFill>
                <a:srgbClr val="6600FF"/>
              </a:solidFill>
              <a:ea typeface="黑体" panose="02010609060101010101" pitchFamily="49" charset="-122"/>
            </a:endParaRPr>
          </a:p>
        </p:txBody>
      </p:sp>
      <p:sp>
        <p:nvSpPr>
          <p:cNvPr id="55304" name="Line 1035">
            <a:extLst>
              <a:ext uri="{FF2B5EF4-FFF2-40B4-BE49-F238E27FC236}">
                <a16:creationId xmlns:a16="http://schemas.microsoft.com/office/drawing/2014/main" id="{82C84B32-80CD-4173-8A66-DE47A4499ADB}"/>
              </a:ext>
            </a:extLst>
          </p:cNvPr>
          <p:cNvSpPr>
            <a:spLocks noChangeShapeType="1"/>
          </p:cNvSpPr>
          <p:nvPr/>
        </p:nvSpPr>
        <p:spPr bwMode="auto">
          <a:xfrm>
            <a:off x="0" y="1101725"/>
            <a:ext cx="9144000" cy="12700"/>
          </a:xfrm>
          <a:prstGeom prst="line">
            <a:avLst/>
          </a:prstGeom>
          <a:noFill/>
          <a:ln w="19050">
            <a:solidFill>
              <a:srgbClr val="0037E8"/>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209618708"/>
      </p:ext>
    </p:extLst>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740585E7-F936-4CE1-B849-9E0F4DB4EEC1}"/>
              </a:ext>
            </a:extLst>
          </p:cNvPr>
          <p:cNvSpPr>
            <a:spLocks noChangeArrowheads="1"/>
          </p:cNvSpPr>
          <p:nvPr/>
        </p:nvSpPr>
        <p:spPr bwMode="auto">
          <a:xfrm>
            <a:off x="609600" y="1163216"/>
            <a:ext cx="7749976" cy="609600"/>
          </a:xfrm>
          <a:prstGeom prst="rect">
            <a:avLst/>
          </a:prstGeom>
          <a:solidFill>
            <a:srgbClr val="D9E6E6">
              <a:alpha val="50195"/>
            </a:srgbClr>
          </a:solidFill>
          <a:ln w="12700">
            <a:noFill/>
            <a:miter lim="800000"/>
            <a:headEnd/>
            <a:tailEnd/>
          </a:ln>
        </p:spPr>
        <p:txBody>
          <a:bodyPr wrap="none" anchor="ctr"/>
          <a:lstStyle/>
          <a:p>
            <a:pPr algn="l"/>
            <a:r>
              <a:rPr lang="zh-CN" altLang="en-US" b="1" dirty="0">
                <a:solidFill>
                  <a:srgbClr val="0F48FF"/>
                </a:solidFill>
                <a:ea typeface="楷体_GB2312" pitchFamily="49" charset="-122"/>
              </a:rPr>
              <a:t>目标与要求：</a:t>
            </a:r>
            <a:endParaRPr lang="zh-CN" altLang="en-US" b="1" dirty="0">
              <a:solidFill>
                <a:schemeClr val="accent2"/>
              </a:solidFill>
              <a:ea typeface="楷体_GB2312" pitchFamily="49" charset="-122"/>
            </a:endParaRPr>
          </a:p>
        </p:txBody>
      </p:sp>
      <p:sp>
        <p:nvSpPr>
          <p:cNvPr id="3" name="Text Box 1027">
            <a:extLst>
              <a:ext uri="{FF2B5EF4-FFF2-40B4-BE49-F238E27FC236}">
                <a16:creationId xmlns:a16="http://schemas.microsoft.com/office/drawing/2014/main" id="{19AB3288-1CFE-48B7-BB92-1310763235FB}"/>
              </a:ext>
            </a:extLst>
          </p:cNvPr>
          <p:cNvSpPr txBox="1">
            <a:spLocks noChangeArrowheads="1"/>
          </p:cNvSpPr>
          <p:nvPr/>
        </p:nvSpPr>
        <p:spPr bwMode="auto">
          <a:xfrm>
            <a:off x="609600" y="1962602"/>
            <a:ext cx="774997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marL="342900" indent="-342900" algn="l">
              <a:spcBef>
                <a:spcPct val="50000"/>
              </a:spcBef>
            </a:pPr>
            <a:r>
              <a:rPr lang="zh-CN" altLang="en-US" sz="2400" dirty="0">
                <a:latin typeface="等线" panose="02010600030101010101" pitchFamily="2" charset="-122"/>
                <a:ea typeface="等线" panose="02010600030101010101" pitchFamily="2" charset="-122"/>
              </a:rPr>
              <a:t>根据具体文法编写词法分析程序，考核学生对词法分析方法的掌握情况，培养学生编写符合词法规则的词法分析程序的能力。</a:t>
            </a:r>
          </a:p>
          <a:p>
            <a:pPr marL="342900" indent="-342900" algn="l">
              <a:spcBef>
                <a:spcPct val="50000"/>
              </a:spcBef>
            </a:pPr>
            <a:r>
              <a:rPr lang="zh-CN" altLang="en-US" sz="2400" dirty="0">
                <a:latin typeface="等线" panose="02010600030101010101" pitchFamily="2" charset="-122"/>
                <a:ea typeface="等线" panose="02010600030101010101" pitchFamily="2" charset="-122"/>
              </a:rPr>
              <a:t>学生在理论课所学词法分析方法的基础上，设计实现词法分析程序，并按规定的格式输出单词信息 </a:t>
            </a:r>
          </a:p>
          <a:p>
            <a:pPr marL="342900" indent="-342900" algn="l">
              <a:spcBef>
                <a:spcPct val="50000"/>
              </a:spcBef>
            </a:pPr>
            <a:r>
              <a:rPr lang="zh-CN" altLang="en-US" sz="2400" dirty="0">
                <a:latin typeface="等线" panose="02010600030101010101" pitchFamily="2" charset="-122"/>
                <a:ea typeface="等线" panose="02010600030101010101" pitchFamily="2" charset="-122"/>
              </a:rPr>
              <a:t>作业提交至教学平台，用</a:t>
            </a:r>
            <a:r>
              <a:rPr lang="en-US" altLang="zh-CN" sz="2400" dirty="0">
                <a:latin typeface="等线" panose="02010600030101010101" pitchFamily="2" charset="-122"/>
                <a:ea typeface="等线" panose="02010600030101010101" pitchFamily="2" charset="-122"/>
              </a:rPr>
              <a:t>5</a:t>
            </a:r>
            <a:r>
              <a:rPr lang="zh-CN" altLang="en-US" sz="2400" dirty="0">
                <a:latin typeface="等线" panose="02010600030101010101" pitchFamily="2" charset="-122"/>
                <a:ea typeface="等线" panose="02010600030101010101" pitchFamily="2" charset="-122"/>
              </a:rPr>
              <a:t>个测试程序进行测试，并进行相似性检查。根据输出结果与预期结果一致部分所占的比例给分。 </a:t>
            </a:r>
          </a:p>
        </p:txBody>
      </p:sp>
    </p:spTree>
    <p:extLst>
      <p:ext uri="{BB962C8B-B14F-4D97-AF65-F5344CB8AC3E}">
        <p14:creationId xmlns:p14="http://schemas.microsoft.com/office/powerpoint/2010/main" val="2820170310"/>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740585E7-F936-4CE1-B849-9E0F4DB4EEC1}"/>
              </a:ext>
            </a:extLst>
          </p:cNvPr>
          <p:cNvSpPr>
            <a:spLocks noChangeArrowheads="1"/>
          </p:cNvSpPr>
          <p:nvPr/>
        </p:nvSpPr>
        <p:spPr bwMode="auto">
          <a:xfrm>
            <a:off x="609600" y="1163216"/>
            <a:ext cx="7749976" cy="609600"/>
          </a:xfrm>
          <a:prstGeom prst="rect">
            <a:avLst/>
          </a:prstGeom>
          <a:solidFill>
            <a:srgbClr val="D9E6E6">
              <a:alpha val="50195"/>
            </a:srgbClr>
          </a:solidFill>
          <a:ln w="12700">
            <a:noFill/>
            <a:miter lim="800000"/>
            <a:headEnd/>
            <a:tailEnd/>
          </a:ln>
        </p:spPr>
        <p:txBody>
          <a:bodyPr wrap="none" anchor="ctr"/>
          <a:lstStyle/>
          <a:p>
            <a:pPr algn="l"/>
            <a:r>
              <a:rPr lang="zh-CN" altLang="en-US" b="1" dirty="0">
                <a:solidFill>
                  <a:srgbClr val="0F48FF"/>
                </a:solidFill>
                <a:ea typeface="楷体_GB2312" pitchFamily="49" charset="-122"/>
              </a:rPr>
              <a:t>目标与要求：</a:t>
            </a:r>
            <a:endParaRPr lang="zh-CN" altLang="en-US" b="1" dirty="0">
              <a:solidFill>
                <a:schemeClr val="accent2"/>
              </a:solidFill>
              <a:ea typeface="楷体_GB2312" pitchFamily="49" charset="-122"/>
            </a:endParaRPr>
          </a:p>
        </p:txBody>
      </p:sp>
      <p:sp>
        <p:nvSpPr>
          <p:cNvPr id="3" name="Text Box 1027">
            <a:extLst>
              <a:ext uri="{FF2B5EF4-FFF2-40B4-BE49-F238E27FC236}">
                <a16:creationId xmlns:a16="http://schemas.microsoft.com/office/drawing/2014/main" id="{19AB3288-1CFE-48B7-BB92-1310763235FB}"/>
              </a:ext>
            </a:extLst>
          </p:cNvPr>
          <p:cNvSpPr txBox="1">
            <a:spLocks noChangeArrowheads="1"/>
          </p:cNvSpPr>
          <p:nvPr/>
        </p:nvSpPr>
        <p:spPr bwMode="auto">
          <a:xfrm>
            <a:off x="609600" y="1962602"/>
            <a:ext cx="7749977"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marL="342900" indent="-342900" algn="l">
              <a:spcBef>
                <a:spcPct val="50000"/>
              </a:spcBef>
            </a:pPr>
            <a:r>
              <a:rPr lang="zh-CN" altLang="en-US" sz="2400" dirty="0">
                <a:latin typeface="等线" panose="02010600030101010101" pitchFamily="2" charset="-122"/>
                <a:ea typeface="等线" panose="02010600030101010101" pitchFamily="2" charset="-122"/>
              </a:rPr>
              <a:t>请根据给定的文法设计并实现词法分析程序，从源程序中识别出单词，记录其单词类别和单词值，输入输出及处理要求如下：</a:t>
            </a:r>
          </a:p>
          <a:p>
            <a:pPr marL="1200150" lvl="1" indent="-457200" algn="l">
              <a:spcBef>
                <a:spcPct val="50000"/>
              </a:spcBef>
              <a:buFont typeface="+mj-lt"/>
              <a:buAutoNum type="arabicPeriod"/>
            </a:pPr>
            <a:r>
              <a:rPr lang="zh-CN" altLang="en-US" sz="2000" dirty="0">
                <a:latin typeface="等线" panose="02010600030101010101" pitchFamily="2" charset="-122"/>
                <a:ea typeface="等线" panose="02010600030101010101" pitchFamily="2" charset="-122"/>
              </a:rPr>
              <a:t>数据结构和与语法分析程序的接口请自行定义；类别码需按下表格式统一定义；</a:t>
            </a:r>
            <a:endParaRPr lang="en-US" altLang="zh-CN" sz="2000" dirty="0">
              <a:latin typeface="等线" panose="02010600030101010101" pitchFamily="2" charset="-122"/>
              <a:ea typeface="等线" panose="02010600030101010101" pitchFamily="2" charset="-122"/>
            </a:endParaRPr>
          </a:p>
          <a:p>
            <a:pPr marL="1200150" lvl="1" indent="-457200" algn="l">
              <a:spcBef>
                <a:spcPct val="50000"/>
              </a:spcBef>
              <a:buFont typeface="+mj-lt"/>
              <a:buAutoNum type="arabicPeriod"/>
            </a:pPr>
            <a:r>
              <a:rPr lang="zh-CN" altLang="en-US" sz="2000" dirty="0">
                <a:latin typeface="等线" panose="02010600030101010101" pitchFamily="2" charset="-122"/>
                <a:ea typeface="等线" panose="02010600030101010101" pitchFamily="2" charset="-122"/>
              </a:rPr>
              <a:t>为了方便进行自动评测，约定：</a:t>
            </a:r>
          </a:p>
          <a:p>
            <a:pPr marL="1485900" lvl="2" indent="-342900" algn="l">
              <a:spcBef>
                <a:spcPct val="50000"/>
              </a:spcBef>
            </a:pPr>
            <a:r>
              <a:rPr lang="zh-CN" altLang="en-US" sz="1600" dirty="0">
                <a:latin typeface="等线" panose="02010600030101010101" pitchFamily="2" charset="-122"/>
                <a:ea typeface="等线" panose="02010600030101010101" pitchFamily="2" charset="-122"/>
              </a:rPr>
              <a:t>输入的被编译源文件统一命名为</a:t>
            </a:r>
            <a:r>
              <a:rPr lang="en-US" altLang="zh-CN" sz="1600" dirty="0">
                <a:latin typeface="等线" panose="02010600030101010101" pitchFamily="2" charset="-122"/>
                <a:ea typeface="等线" panose="02010600030101010101" pitchFamily="2" charset="-122"/>
              </a:rPr>
              <a:t>testfile.txt</a:t>
            </a:r>
            <a:r>
              <a:rPr lang="zh-CN" altLang="en-US" sz="1600" dirty="0">
                <a:latin typeface="等线" panose="02010600030101010101" pitchFamily="2" charset="-122"/>
                <a:ea typeface="等线" panose="02010600030101010101" pitchFamily="2" charset="-122"/>
              </a:rPr>
              <a:t>；</a:t>
            </a:r>
          </a:p>
          <a:p>
            <a:pPr marL="1485900" lvl="2" indent="-342900" algn="l">
              <a:spcBef>
                <a:spcPct val="50000"/>
              </a:spcBef>
            </a:pPr>
            <a:r>
              <a:rPr lang="zh-CN" altLang="en-US" sz="1600" dirty="0">
                <a:latin typeface="等线" panose="02010600030101010101" pitchFamily="2" charset="-122"/>
                <a:ea typeface="等线" panose="02010600030101010101" pitchFamily="2" charset="-122"/>
              </a:rPr>
              <a:t>输出的结果文件统一命名为</a:t>
            </a:r>
            <a:r>
              <a:rPr lang="en-US" altLang="zh-CN" sz="1600" dirty="0">
                <a:latin typeface="等线" panose="02010600030101010101" pitchFamily="2" charset="-122"/>
                <a:ea typeface="等线" panose="02010600030101010101" pitchFamily="2" charset="-122"/>
              </a:rPr>
              <a:t>output.txt</a:t>
            </a:r>
            <a:r>
              <a:rPr lang="zh-CN" altLang="en-US" sz="1600" dirty="0">
                <a:latin typeface="等线" panose="02010600030101010101" pitchFamily="2" charset="-122"/>
                <a:ea typeface="等线" panose="02010600030101010101" pitchFamily="2" charset="-122"/>
              </a:rPr>
              <a:t>；</a:t>
            </a:r>
          </a:p>
          <a:p>
            <a:pPr marL="1485900" lvl="2" indent="-342900" algn="l">
              <a:spcBef>
                <a:spcPct val="50000"/>
              </a:spcBef>
            </a:pPr>
            <a:r>
              <a:rPr lang="zh-CN" altLang="en-US" sz="1600" dirty="0">
                <a:latin typeface="等线" panose="02010600030101010101" pitchFamily="2" charset="-122"/>
                <a:ea typeface="等线" panose="02010600030101010101" pitchFamily="2" charset="-122"/>
              </a:rPr>
              <a:t>结果文件中每行按如下方式组织：</a:t>
            </a:r>
          </a:p>
          <a:p>
            <a:pPr marL="1485900" lvl="2" indent="-342900" algn="l">
              <a:spcBef>
                <a:spcPct val="50000"/>
              </a:spcBef>
            </a:pPr>
            <a:r>
              <a:rPr lang="zh-CN" altLang="en-US" sz="1600" dirty="0">
                <a:latin typeface="等线" panose="02010600030101010101" pitchFamily="2" charset="-122"/>
                <a:ea typeface="等线" panose="02010600030101010101" pitchFamily="2" charset="-122"/>
              </a:rPr>
              <a:t>单词类别码 单词的字符</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字符串形式</a:t>
            </a:r>
            <a:r>
              <a:rPr lang="en-US" altLang="zh-CN"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中间仅用一个空格间隔</a:t>
            </a:r>
            <a:r>
              <a:rPr lang="en-US" altLang="zh-CN" sz="1600"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4155170380"/>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740585E7-F936-4CE1-B849-9E0F4DB4EEC1}"/>
              </a:ext>
            </a:extLst>
          </p:cNvPr>
          <p:cNvSpPr>
            <a:spLocks noChangeArrowheads="1"/>
          </p:cNvSpPr>
          <p:nvPr/>
        </p:nvSpPr>
        <p:spPr bwMode="auto">
          <a:xfrm>
            <a:off x="609600" y="1163216"/>
            <a:ext cx="7749976" cy="609600"/>
          </a:xfrm>
          <a:prstGeom prst="rect">
            <a:avLst/>
          </a:prstGeom>
          <a:solidFill>
            <a:srgbClr val="D9E6E6">
              <a:alpha val="50195"/>
            </a:srgbClr>
          </a:solidFill>
          <a:ln w="12700">
            <a:noFill/>
            <a:miter lim="800000"/>
            <a:headEnd/>
            <a:tailEnd/>
          </a:ln>
        </p:spPr>
        <p:txBody>
          <a:bodyPr wrap="none" anchor="ctr"/>
          <a:lstStyle/>
          <a:p>
            <a:pPr algn="l"/>
            <a:r>
              <a:rPr lang="zh-CN" altLang="en-US" b="1" dirty="0">
                <a:solidFill>
                  <a:srgbClr val="0F48FF"/>
                </a:solidFill>
                <a:ea typeface="楷体_GB2312" pitchFamily="49" charset="-122"/>
              </a:rPr>
              <a:t>目标与要求：</a:t>
            </a:r>
            <a:endParaRPr lang="zh-CN" altLang="en-US" b="1" dirty="0">
              <a:solidFill>
                <a:schemeClr val="accent2"/>
              </a:solidFill>
              <a:ea typeface="楷体_GB2312" pitchFamily="49" charset="-122"/>
            </a:endParaRPr>
          </a:p>
        </p:txBody>
      </p:sp>
      <p:sp>
        <p:nvSpPr>
          <p:cNvPr id="3" name="Text Box 1027">
            <a:extLst>
              <a:ext uri="{FF2B5EF4-FFF2-40B4-BE49-F238E27FC236}">
                <a16:creationId xmlns:a16="http://schemas.microsoft.com/office/drawing/2014/main" id="{19AB3288-1CFE-48B7-BB92-1310763235FB}"/>
              </a:ext>
            </a:extLst>
          </p:cNvPr>
          <p:cNvSpPr txBox="1">
            <a:spLocks noChangeArrowheads="1"/>
          </p:cNvSpPr>
          <p:nvPr/>
        </p:nvSpPr>
        <p:spPr bwMode="auto">
          <a:xfrm>
            <a:off x="609600" y="1962602"/>
            <a:ext cx="77499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marL="342900" indent="-342900" algn="l">
              <a:spcBef>
                <a:spcPct val="50000"/>
              </a:spcBef>
            </a:pPr>
            <a:r>
              <a:rPr lang="zh-CN" altLang="en-US" sz="2400" dirty="0">
                <a:latin typeface="等线" panose="02010600030101010101" pitchFamily="2" charset="-122"/>
                <a:ea typeface="等线" panose="02010600030101010101" pitchFamily="2" charset="-122"/>
              </a:rPr>
              <a:t>单词的类别码请统一按如下形式定义：</a:t>
            </a:r>
          </a:p>
        </p:txBody>
      </p:sp>
      <p:graphicFrame>
        <p:nvGraphicFramePr>
          <p:cNvPr id="4" name="内容占位符 3">
            <a:extLst>
              <a:ext uri="{FF2B5EF4-FFF2-40B4-BE49-F238E27FC236}">
                <a16:creationId xmlns:a16="http://schemas.microsoft.com/office/drawing/2014/main" id="{CDA582A9-E892-4A81-AE0F-0ED71DDFA3BF}"/>
              </a:ext>
            </a:extLst>
          </p:cNvPr>
          <p:cNvGraphicFramePr>
            <a:graphicFrameLocks/>
          </p:cNvGraphicFramePr>
          <p:nvPr>
            <p:extLst>
              <p:ext uri="{D42A27DB-BD31-4B8C-83A1-F6EECF244321}">
                <p14:modId xmlns:p14="http://schemas.microsoft.com/office/powerpoint/2010/main" val="2170789096"/>
              </p:ext>
            </p:extLst>
          </p:nvPr>
        </p:nvGraphicFramePr>
        <p:xfrm>
          <a:off x="1214278" y="2634290"/>
          <a:ext cx="6437400" cy="2941940"/>
        </p:xfrm>
        <a:graphic>
          <a:graphicData uri="http://schemas.openxmlformats.org/drawingml/2006/table">
            <a:tbl>
              <a:tblPr firstRow="1" firstCol="1" bandRow="1">
                <a:tableStyleId>{5FD0F851-EC5A-4D38-B0AD-8093EC10F338}</a:tableStyleId>
              </a:tblPr>
              <a:tblGrid>
                <a:gridCol w="762213">
                  <a:extLst>
                    <a:ext uri="{9D8B030D-6E8A-4147-A177-3AD203B41FA5}">
                      <a16:colId xmlns:a16="http://schemas.microsoft.com/office/drawing/2014/main" val="4086358312"/>
                    </a:ext>
                  </a:extLst>
                </a:gridCol>
                <a:gridCol w="755151">
                  <a:extLst>
                    <a:ext uri="{9D8B030D-6E8A-4147-A177-3AD203B41FA5}">
                      <a16:colId xmlns:a16="http://schemas.microsoft.com/office/drawing/2014/main" val="1887826789"/>
                    </a:ext>
                  </a:extLst>
                </a:gridCol>
                <a:gridCol w="755150">
                  <a:extLst>
                    <a:ext uri="{9D8B030D-6E8A-4147-A177-3AD203B41FA5}">
                      <a16:colId xmlns:a16="http://schemas.microsoft.com/office/drawing/2014/main" val="3626561158"/>
                    </a:ext>
                  </a:extLst>
                </a:gridCol>
                <a:gridCol w="797531">
                  <a:extLst>
                    <a:ext uri="{9D8B030D-6E8A-4147-A177-3AD203B41FA5}">
                      <a16:colId xmlns:a16="http://schemas.microsoft.com/office/drawing/2014/main" val="1069725413"/>
                    </a:ext>
                  </a:extLst>
                </a:gridCol>
                <a:gridCol w="797532">
                  <a:extLst>
                    <a:ext uri="{9D8B030D-6E8A-4147-A177-3AD203B41FA5}">
                      <a16:colId xmlns:a16="http://schemas.microsoft.com/office/drawing/2014/main" val="3399975308"/>
                    </a:ext>
                  </a:extLst>
                </a:gridCol>
                <a:gridCol w="812942">
                  <a:extLst>
                    <a:ext uri="{9D8B030D-6E8A-4147-A177-3AD203B41FA5}">
                      <a16:colId xmlns:a16="http://schemas.microsoft.com/office/drawing/2014/main" val="2123533890"/>
                    </a:ext>
                  </a:extLst>
                </a:gridCol>
                <a:gridCol w="832207">
                  <a:extLst>
                    <a:ext uri="{9D8B030D-6E8A-4147-A177-3AD203B41FA5}">
                      <a16:colId xmlns:a16="http://schemas.microsoft.com/office/drawing/2014/main" val="2923804498"/>
                    </a:ext>
                  </a:extLst>
                </a:gridCol>
                <a:gridCol w="924674">
                  <a:extLst>
                    <a:ext uri="{9D8B030D-6E8A-4147-A177-3AD203B41FA5}">
                      <a16:colId xmlns:a16="http://schemas.microsoft.com/office/drawing/2014/main" val="3513140430"/>
                    </a:ext>
                  </a:extLst>
                </a:gridCol>
              </a:tblGrid>
              <a:tr h="548640">
                <a:tc>
                  <a:txBody>
                    <a:bodyPr/>
                    <a:lstStyle/>
                    <a:p>
                      <a:pPr algn="ctr">
                        <a:spcAft>
                          <a:spcPts val="0"/>
                        </a:spcAft>
                      </a:pPr>
                      <a:endParaRPr lang="en-US" altLang="zh-CN" sz="1200" kern="0" dirty="0">
                        <a:effectLst/>
                      </a:endParaRPr>
                    </a:p>
                    <a:p>
                      <a:pPr algn="ctr">
                        <a:spcAft>
                          <a:spcPts val="0"/>
                        </a:spcAft>
                      </a:pPr>
                      <a:r>
                        <a:rPr lang="zh-CN" sz="1200" kern="0" dirty="0">
                          <a:effectLst/>
                        </a:rPr>
                        <a:t>单词名称</a:t>
                      </a:r>
                      <a:endParaRPr lang="en-US" altLang="zh-CN" sz="1200" kern="0" dirty="0">
                        <a:effectLst/>
                      </a:endParaRPr>
                    </a:p>
                    <a:p>
                      <a:pPr algn="ctr">
                        <a:spcAft>
                          <a:spcPts val="0"/>
                        </a:spcAft>
                      </a:pPr>
                      <a:endParaRPr lang="zh-CN" sz="1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R w="12700" cap="flat" cmpd="sng" algn="ctr">
                      <a:solidFill>
                        <a:schemeClr val="tx1"/>
                      </a:solidFill>
                      <a:prstDash val="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spcAft>
                          <a:spcPts val="0"/>
                        </a:spcAft>
                      </a:pPr>
                      <a:r>
                        <a:rPr lang="zh-CN" sz="1200" kern="0" dirty="0">
                          <a:effectLst/>
                        </a:rPr>
                        <a:t>类别码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spcAft>
                          <a:spcPts val="0"/>
                        </a:spcAft>
                      </a:pPr>
                      <a:r>
                        <a:rPr lang="zh-CN" sz="1200" kern="0" dirty="0">
                          <a:effectLst/>
                        </a:rPr>
                        <a:t>单词名称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spcAft>
                          <a:spcPts val="0"/>
                        </a:spcAft>
                      </a:pPr>
                      <a:r>
                        <a:rPr lang="zh-CN" sz="1200" kern="0" dirty="0">
                          <a:effectLst/>
                        </a:rPr>
                        <a:t>类别码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spcAft>
                          <a:spcPts val="0"/>
                        </a:spcAft>
                      </a:pPr>
                      <a:r>
                        <a:rPr lang="zh-CN" sz="1200" kern="0" dirty="0">
                          <a:effectLst/>
                        </a:rPr>
                        <a:t>单词名称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spcAft>
                          <a:spcPts val="0"/>
                        </a:spcAft>
                      </a:pPr>
                      <a:r>
                        <a:rPr lang="zh-CN" sz="1200" kern="0" dirty="0">
                          <a:effectLst/>
                        </a:rPr>
                        <a:t>类别码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spcAft>
                          <a:spcPts val="0"/>
                        </a:spcAft>
                      </a:pPr>
                      <a:r>
                        <a:rPr lang="zh-CN" sz="1200" kern="0" dirty="0">
                          <a:effectLst/>
                        </a:rPr>
                        <a:t>单词名称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spcAft>
                          <a:spcPts val="0"/>
                        </a:spcAft>
                      </a:pPr>
                      <a:r>
                        <a:rPr lang="zh-CN" sz="1200" kern="0" dirty="0">
                          <a:effectLst/>
                        </a:rPr>
                        <a:t>类别码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6209103"/>
                  </a:ext>
                </a:extLst>
              </a:tr>
              <a:tr h="242120">
                <a:tc>
                  <a:txBody>
                    <a:bodyPr/>
                    <a:lstStyle/>
                    <a:p>
                      <a:pPr algn="ctr">
                        <a:spcAft>
                          <a:spcPts val="0"/>
                        </a:spcAft>
                      </a:pPr>
                      <a:r>
                        <a:rPr lang="zh-CN" sz="1100" kern="0" dirty="0">
                          <a:effectLst/>
                        </a:rPr>
                        <a:t>标识符</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R w="1270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solidFill>
                      <a:srgbClr val="EBF5FF"/>
                    </a:solidFill>
                  </a:tcPr>
                </a:tc>
                <a:tc>
                  <a:txBody>
                    <a:bodyPr/>
                    <a:lstStyle/>
                    <a:p>
                      <a:pPr algn="ctr">
                        <a:spcAft>
                          <a:spcPts val="0"/>
                        </a:spcAft>
                      </a:pPr>
                      <a:r>
                        <a:rPr lang="en-US" sz="1100" kern="0" dirty="0">
                          <a:effectLst/>
                        </a:rPr>
                        <a:t>IDENFR</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rgbClr val="99CCFF">
                        <a:alpha val="20000"/>
                      </a:srgbClr>
                    </a:solidFill>
                  </a:tcPr>
                </a:tc>
                <a:tc>
                  <a:txBody>
                    <a:bodyPr/>
                    <a:lstStyle/>
                    <a:p>
                      <a:pPr algn="ctr">
                        <a:spcAft>
                          <a:spcPts val="0"/>
                        </a:spcAft>
                      </a:pPr>
                      <a:r>
                        <a:rPr lang="en-US" sz="1100" kern="0" dirty="0">
                          <a:effectLst/>
                        </a:rPr>
                        <a:t>if</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solidFill>
                      <a:srgbClr val="99CCFF">
                        <a:alpha val="20000"/>
                      </a:srgbClr>
                    </a:solidFill>
                  </a:tcPr>
                </a:tc>
                <a:tc>
                  <a:txBody>
                    <a:bodyPr/>
                    <a:lstStyle/>
                    <a:p>
                      <a:pPr algn="ctr">
                        <a:spcAft>
                          <a:spcPts val="0"/>
                        </a:spcAft>
                      </a:pPr>
                      <a:r>
                        <a:rPr lang="en-US" sz="1100" kern="0">
                          <a:effectLst/>
                        </a:rPr>
                        <a:t>IFTK</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rgbClr val="99CCFF">
                        <a:alpha val="20000"/>
                      </a:srgbClr>
                    </a:solidFill>
                  </a:tcPr>
                </a:tc>
                <a:tc>
                  <a:txBody>
                    <a:bodyPr/>
                    <a:lstStyle/>
                    <a:p>
                      <a:pPr algn="ctr">
                        <a:spcAft>
                          <a:spcPts val="0"/>
                        </a:spcAft>
                      </a:pPr>
                      <a:r>
                        <a:rPr lang="en-US" sz="1100" kern="0" dirty="0">
                          <a:effectLst/>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solidFill>
                      <a:srgbClr val="99CCFF">
                        <a:alpha val="20000"/>
                      </a:srgbClr>
                    </a:solidFill>
                  </a:tcPr>
                </a:tc>
                <a:tc>
                  <a:txBody>
                    <a:bodyPr/>
                    <a:lstStyle/>
                    <a:p>
                      <a:pPr algn="ctr">
                        <a:spcAft>
                          <a:spcPts val="0"/>
                        </a:spcAft>
                      </a:pPr>
                      <a:r>
                        <a:rPr lang="en-US" sz="1100" kern="0">
                          <a:effectLst/>
                        </a:rPr>
                        <a:t>MINU</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rgbClr val="99CCFF">
                        <a:alpha val="20000"/>
                      </a:srgbClr>
                    </a:solidFill>
                  </a:tcPr>
                </a:tc>
                <a:tc>
                  <a:txBody>
                    <a:bodyPr/>
                    <a:lstStyle/>
                    <a:p>
                      <a:pPr algn="ctr">
                        <a:spcAft>
                          <a:spcPts val="0"/>
                        </a:spcAft>
                      </a:pPr>
                      <a:r>
                        <a:rPr lang="en-US" sz="1100" kern="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lnT w="19050" cap="flat" cmpd="sng" algn="ctr">
                      <a:solidFill>
                        <a:schemeClr val="tx1"/>
                      </a:solidFill>
                      <a:prstDash val="solid"/>
                      <a:round/>
                      <a:headEnd type="none" w="med" len="med"/>
                      <a:tailEnd type="none" w="med" len="med"/>
                    </a:lnT>
                    <a:solidFill>
                      <a:srgbClr val="99CCFF">
                        <a:alpha val="20000"/>
                      </a:srgbClr>
                    </a:solidFill>
                  </a:tcPr>
                </a:tc>
                <a:tc>
                  <a:txBody>
                    <a:bodyPr/>
                    <a:lstStyle/>
                    <a:p>
                      <a:pPr algn="ctr">
                        <a:spcAft>
                          <a:spcPts val="0"/>
                        </a:spcAft>
                      </a:pPr>
                      <a:r>
                        <a:rPr lang="en-US" sz="1100" kern="0" dirty="0">
                          <a:effectLst/>
                        </a:rPr>
                        <a:t>ASSIGN</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T w="19050" cap="flat" cmpd="sng" algn="ctr">
                      <a:solidFill>
                        <a:schemeClr val="tx1"/>
                      </a:solidFill>
                      <a:prstDash val="solid"/>
                      <a:round/>
                      <a:headEnd type="none" w="med" len="med"/>
                      <a:tailEnd type="none" w="med" len="med"/>
                    </a:lnT>
                    <a:solidFill>
                      <a:srgbClr val="99CCFF">
                        <a:alpha val="20000"/>
                      </a:srgbClr>
                    </a:solidFill>
                  </a:tcPr>
                </a:tc>
                <a:extLst>
                  <a:ext uri="{0D108BD9-81ED-4DB2-BD59-A6C34878D82A}">
                    <a16:rowId xmlns:a16="http://schemas.microsoft.com/office/drawing/2014/main" val="3470612914"/>
                  </a:ext>
                </a:extLst>
              </a:tr>
              <a:tr h="242120">
                <a:tc>
                  <a:txBody>
                    <a:bodyPr/>
                    <a:lstStyle/>
                    <a:p>
                      <a:pPr algn="ctr">
                        <a:spcAft>
                          <a:spcPts val="0"/>
                        </a:spcAft>
                      </a:pPr>
                      <a:r>
                        <a:rPr lang="zh-CN" sz="1100" kern="0" dirty="0">
                          <a:effectLst/>
                        </a:rPr>
                        <a:t>整型常量</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dirty="0">
                          <a:effectLst/>
                        </a:rPr>
                        <a:t>INTCON</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dirty="0">
                          <a:effectLst/>
                        </a:rPr>
                        <a:t>else</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a:effectLst/>
                        </a:rPr>
                        <a:t>ELSETK</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a:effectLst/>
                        </a:rPr>
                        <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a:effectLst/>
                        </a:rPr>
                        <a:t>MULT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a:effectLst/>
                        </a:rPr>
                        <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a:effectLst/>
                        </a:rPr>
                        <a:t>SEMICN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98226886"/>
                  </a:ext>
                </a:extLst>
              </a:tr>
              <a:tr h="363180">
                <a:tc>
                  <a:txBody>
                    <a:bodyPr/>
                    <a:lstStyle/>
                    <a:p>
                      <a:pPr algn="ctr">
                        <a:spcAft>
                          <a:spcPts val="0"/>
                        </a:spcAft>
                      </a:pPr>
                      <a:r>
                        <a:rPr lang="zh-CN" sz="1100" kern="0" dirty="0">
                          <a:effectLst/>
                        </a:rPr>
                        <a:t>字符常量</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CHARCON</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do</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a:effectLst/>
                        </a:rPr>
                        <a:t>DOTK</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a:effectLst/>
                        </a:rPr>
                        <a:t>DIV</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a:effectLst/>
                        </a:rPr>
                        <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COMMA</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solidFill>
                      <a:srgbClr val="99CCFF">
                        <a:alpha val="20000"/>
                      </a:srgbClr>
                    </a:solidFill>
                  </a:tcPr>
                </a:tc>
                <a:extLst>
                  <a:ext uri="{0D108BD9-81ED-4DB2-BD59-A6C34878D82A}">
                    <a16:rowId xmlns:a16="http://schemas.microsoft.com/office/drawing/2014/main" val="3940196423"/>
                  </a:ext>
                </a:extLst>
              </a:tr>
              <a:tr h="242120">
                <a:tc>
                  <a:txBody>
                    <a:bodyPr/>
                    <a:lstStyle/>
                    <a:p>
                      <a:pPr algn="ctr">
                        <a:spcAft>
                          <a:spcPts val="0"/>
                        </a:spcAft>
                      </a:pPr>
                      <a:r>
                        <a:rPr lang="zh-CN" sz="1100" kern="0" dirty="0">
                          <a:effectLst/>
                        </a:rPr>
                        <a:t>字符串</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dirty="0">
                          <a:effectLst/>
                        </a:rPr>
                        <a:t>STRCON</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dirty="0">
                          <a:effectLst/>
                        </a:rPr>
                        <a:t>while</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dirty="0">
                          <a:effectLst/>
                        </a:rPr>
                        <a:t>WHILETK</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a:effectLst/>
                        </a:rPr>
                        <a:t>&lt;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dirty="0">
                          <a:effectLst/>
                        </a:rPr>
                        <a:t>LSS</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a:effectLst/>
                        </a:rPr>
                        <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a:effectLst/>
                        </a:rPr>
                        <a:t>LPARENT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06521547"/>
                  </a:ext>
                </a:extLst>
              </a:tr>
              <a:tr h="242120">
                <a:tc>
                  <a:txBody>
                    <a:bodyPr/>
                    <a:lstStyle/>
                    <a:p>
                      <a:pPr algn="ctr">
                        <a:spcAft>
                          <a:spcPts val="0"/>
                        </a:spcAft>
                      </a:pPr>
                      <a:r>
                        <a:rPr lang="en-US" sz="1100" b="0" kern="0" dirty="0">
                          <a:effectLst/>
                        </a:rPr>
                        <a:t>const</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CONSTTK</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a:effectLst/>
                        </a:rPr>
                        <a:t>for</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FORTK</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a:effectLst/>
                        </a:rPr>
                        <a:t>&lt;=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LEQ</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a:effectLst/>
                        </a:rPr>
                        <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RPARENT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solidFill>
                      <a:srgbClr val="99CCFF">
                        <a:alpha val="20000"/>
                      </a:srgbClr>
                    </a:solidFill>
                  </a:tcPr>
                </a:tc>
                <a:extLst>
                  <a:ext uri="{0D108BD9-81ED-4DB2-BD59-A6C34878D82A}">
                    <a16:rowId xmlns:a16="http://schemas.microsoft.com/office/drawing/2014/main" val="2427282307"/>
                  </a:ext>
                </a:extLst>
              </a:tr>
              <a:tr h="242120">
                <a:tc>
                  <a:txBody>
                    <a:bodyPr/>
                    <a:lstStyle/>
                    <a:p>
                      <a:pPr algn="ctr">
                        <a:spcAft>
                          <a:spcPts val="0"/>
                        </a:spcAft>
                      </a:pPr>
                      <a:r>
                        <a:rPr lang="en-US" sz="1100" b="0" kern="0" dirty="0">
                          <a:effectLst/>
                        </a:rPr>
                        <a:t>int</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dirty="0">
                          <a:effectLst/>
                        </a:rPr>
                        <a:t>INTTK</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a:effectLst/>
                        </a:rPr>
                        <a:t>scanf</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dirty="0">
                          <a:effectLst/>
                        </a:rPr>
                        <a:t>SCANFTK</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dirty="0">
                          <a:effectLst/>
                        </a:rPr>
                        <a:t>&gt;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a:effectLst/>
                        </a:rPr>
                        <a:t>GRE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dirty="0">
                          <a:effectLst/>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a:effectLst/>
                        </a:rPr>
                        <a:t>LBRACK</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4232648157"/>
                  </a:ext>
                </a:extLst>
              </a:tr>
              <a:tr h="242120">
                <a:tc>
                  <a:txBody>
                    <a:bodyPr/>
                    <a:lstStyle/>
                    <a:p>
                      <a:pPr algn="ctr">
                        <a:spcAft>
                          <a:spcPts val="0"/>
                        </a:spcAft>
                      </a:pPr>
                      <a:r>
                        <a:rPr lang="en-US" sz="1100" b="0" kern="0" dirty="0">
                          <a:effectLst/>
                        </a:rPr>
                        <a:t>char</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CHARTK</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a:effectLst/>
                        </a:rPr>
                        <a:t>printf</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PRINTFTK</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&gt;=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GEQ</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RBRACK</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solidFill>
                      <a:srgbClr val="99CCFF">
                        <a:alpha val="20000"/>
                      </a:srgbClr>
                    </a:solidFill>
                  </a:tcPr>
                </a:tc>
                <a:extLst>
                  <a:ext uri="{0D108BD9-81ED-4DB2-BD59-A6C34878D82A}">
                    <a16:rowId xmlns:a16="http://schemas.microsoft.com/office/drawing/2014/main" val="3696798248"/>
                  </a:ext>
                </a:extLst>
              </a:tr>
              <a:tr h="320040">
                <a:tc>
                  <a:txBody>
                    <a:bodyPr/>
                    <a:lstStyle/>
                    <a:p>
                      <a:pPr algn="ctr">
                        <a:spcAft>
                          <a:spcPts val="0"/>
                        </a:spcAft>
                      </a:pPr>
                      <a:r>
                        <a:rPr lang="en-US" sz="1100" b="0" kern="0" dirty="0">
                          <a:effectLst/>
                        </a:rPr>
                        <a:t>void</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dirty="0">
                          <a:effectLst/>
                        </a:rPr>
                        <a:t>VOIDTK</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a:effectLst/>
                        </a:rPr>
                        <a:t>return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a:effectLst/>
                        </a:rPr>
                        <a:t>RETURNTK</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dirty="0">
                          <a:effectLst/>
                        </a:rPr>
                        <a:t>EQL</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100" kern="0" dirty="0">
                          <a:effectLst/>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tcPr>
                </a:tc>
                <a:tc>
                  <a:txBody>
                    <a:bodyPr/>
                    <a:lstStyle/>
                    <a:p>
                      <a:pPr algn="ctr">
                        <a:spcAft>
                          <a:spcPts val="0"/>
                        </a:spcAft>
                      </a:pPr>
                      <a:r>
                        <a:rPr lang="en-US" sz="1100" kern="0">
                          <a:effectLst/>
                        </a:rPr>
                        <a:t>LBRACE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029683463"/>
                  </a:ext>
                </a:extLst>
              </a:tr>
              <a:tr h="242120">
                <a:tc>
                  <a:txBody>
                    <a:bodyPr/>
                    <a:lstStyle/>
                    <a:p>
                      <a:pPr algn="ctr">
                        <a:spcAft>
                          <a:spcPts val="0"/>
                        </a:spcAft>
                      </a:pPr>
                      <a:r>
                        <a:rPr lang="en-US" sz="1100" b="0" kern="0" dirty="0">
                          <a:effectLst/>
                        </a:rPr>
                        <a:t>main</a:t>
                      </a:r>
                      <a:endParaRPr lang="zh-CN" sz="11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MAINTK</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PLUS</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NEQ</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lnR w="12700" cap="flat" cmpd="sng" algn="ctr">
                      <a:solidFill>
                        <a:schemeClr val="tx1"/>
                      </a:solidFill>
                      <a:prstDash val="solid"/>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dot"/>
                      <a:round/>
                      <a:headEnd type="none" w="med" len="med"/>
                      <a:tailEnd type="none" w="med" len="med"/>
                    </a:lnR>
                    <a:solidFill>
                      <a:srgbClr val="99CCFF">
                        <a:alpha val="20000"/>
                      </a:srgbClr>
                    </a:solidFill>
                  </a:tcPr>
                </a:tc>
                <a:tc>
                  <a:txBody>
                    <a:bodyPr/>
                    <a:lstStyle/>
                    <a:p>
                      <a:pPr algn="ctr">
                        <a:spcAft>
                          <a:spcPts val="0"/>
                        </a:spcAft>
                      </a:pPr>
                      <a:r>
                        <a:rPr lang="en-US" sz="1100" kern="0" dirty="0">
                          <a:effectLst/>
                        </a:rPr>
                        <a:t>RBRACE</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nchor="ctr">
                    <a:lnL w="12700" cap="flat" cmpd="sng" algn="ctr">
                      <a:solidFill>
                        <a:schemeClr val="tx1"/>
                      </a:solidFill>
                      <a:prstDash val="dot"/>
                      <a:round/>
                      <a:headEnd type="none" w="med" len="med"/>
                      <a:tailEnd type="none" w="med" len="med"/>
                    </a:lnL>
                    <a:solidFill>
                      <a:srgbClr val="99CCFF">
                        <a:alpha val="20000"/>
                      </a:srgbClr>
                    </a:solidFill>
                  </a:tcPr>
                </a:tc>
                <a:extLst>
                  <a:ext uri="{0D108BD9-81ED-4DB2-BD59-A6C34878D82A}">
                    <a16:rowId xmlns:a16="http://schemas.microsoft.com/office/drawing/2014/main" val="1512556083"/>
                  </a:ext>
                </a:extLst>
              </a:tr>
            </a:tbl>
          </a:graphicData>
        </a:graphic>
      </p:graphicFrame>
    </p:spTree>
    <p:extLst>
      <p:ext uri="{BB962C8B-B14F-4D97-AF65-F5344CB8AC3E}">
        <p14:creationId xmlns:p14="http://schemas.microsoft.com/office/powerpoint/2010/main" val="224743730"/>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D841115-4E82-4E93-A62D-43B68A665767}"/>
              </a:ext>
            </a:extLst>
          </p:cNvPr>
          <p:cNvSpPr/>
          <p:nvPr/>
        </p:nvSpPr>
        <p:spPr>
          <a:xfrm>
            <a:off x="179512" y="692696"/>
            <a:ext cx="2730358" cy="3693319"/>
          </a:xfrm>
          <a:prstGeom prst="rect">
            <a:avLst/>
          </a:prstGeom>
          <a:solidFill>
            <a:srgbClr val="EBF5FF"/>
          </a:solidFill>
        </p:spPr>
        <p:txBody>
          <a:bodyPr wrap="square">
            <a:spAutoFit/>
          </a:bodyPr>
          <a:lstStyle/>
          <a:p>
            <a:pPr algn="l">
              <a:spcAft>
                <a:spcPts val="0"/>
              </a:spcAft>
            </a:pP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例如有如下程序段：</a:t>
            </a:r>
          </a:p>
          <a:p>
            <a:pPr algn="l">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const int const1 = 1, const2 = -100;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const char const3 = '_';</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int change1;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char change3;</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int gets1(int var1,int var2){</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    change1 = var1 + var2;</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    return (change1);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dirty="0">
                <a:latin typeface="Calibri" panose="020F0502020204030204" pitchFamily="34" charset="0"/>
                <a:ea typeface="宋体" panose="02010600030101010101" pitchFamily="2" charset="-122"/>
                <a:cs typeface="Times New Roman" panose="02020603050405020304" pitchFamily="18" charset="0"/>
              </a:rPr>
              <a:t>}</a:t>
            </a:r>
          </a:p>
          <a:p>
            <a:pPr algn="l"/>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pPr algn="l"/>
            <a:r>
              <a:rPr lang="zh-CN" altLang="zh-CN" sz="1800" dirty="0"/>
              <a:t>则输出的结果文件具有</a:t>
            </a:r>
            <a:r>
              <a:rPr lang="zh-CN" altLang="en-US" sz="1800" dirty="0"/>
              <a:t>的</a:t>
            </a:r>
            <a:r>
              <a:rPr lang="zh-CN" altLang="zh-CN" sz="1800" dirty="0"/>
              <a:t>内容</a:t>
            </a:r>
            <a:r>
              <a:rPr lang="zh-CN" altLang="en-US" sz="1800" dirty="0"/>
              <a:t>如右侧序列</a:t>
            </a:r>
          </a:p>
        </p:txBody>
      </p:sp>
      <p:sp>
        <p:nvSpPr>
          <p:cNvPr id="6" name="矩形 5">
            <a:extLst>
              <a:ext uri="{FF2B5EF4-FFF2-40B4-BE49-F238E27FC236}">
                <a16:creationId xmlns:a16="http://schemas.microsoft.com/office/drawing/2014/main" id="{3FFD8C73-2E7F-4746-B000-54191349A07D}"/>
              </a:ext>
            </a:extLst>
          </p:cNvPr>
          <p:cNvSpPr/>
          <p:nvPr/>
        </p:nvSpPr>
        <p:spPr>
          <a:xfrm>
            <a:off x="4499992" y="87458"/>
            <a:ext cx="2059969" cy="6463308"/>
          </a:xfrm>
          <a:prstGeom prst="rect">
            <a:avLst/>
          </a:prstGeom>
          <a:solidFill>
            <a:srgbClr val="EBF5FF"/>
          </a:solidFill>
        </p:spPr>
        <p:txBody>
          <a:bodyPr wrap="square">
            <a:spAutoFit/>
          </a:bodyPr>
          <a:lstStyle/>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CONSTTK const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INTTK int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IDENFR const1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ASSIGN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INTCON 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COMMA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IDENFR const2</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ASSIGN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MINU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INTCON 100</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SEMICN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CONSTTK const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CHARTK char</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IDENFR const3</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ASSIGN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CHARCON _</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SEMICN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INTTK int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IDENFR change1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SEMICN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CHARTK char</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IDENFR change3</a:t>
            </a: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SEMICN ;</a:t>
            </a:r>
            <a:endParaRPr lang="zh-CN" altLang="en-US" sz="1800" dirty="0"/>
          </a:p>
        </p:txBody>
      </p:sp>
      <p:sp>
        <p:nvSpPr>
          <p:cNvPr id="7" name="矩形 6">
            <a:extLst>
              <a:ext uri="{FF2B5EF4-FFF2-40B4-BE49-F238E27FC236}">
                <a16:creationId xmlns:a16="http://schemas.microsoft.com/office/drawing/2014/main" id="{53C56C3D-F3D2-4007-A3DE-7B4F484E5A82}"/>
              </a:ext>
            </a:extLst>
          </p:cNvPr>
          <p:cNvSpPr/>
          <p:nvPr/>
        </p:nvSpPr>
        <p:spPr>
          <a:xfrm>
            <a:off x="6660232" y="116632"/>
            <a:ext cx="2059969" cy="6186309"/>
          </a:xfrm>
          <a:prstGeom prst="rect">
            <a:avLst/>
          </a:prstGeom>
          <a:solidFill>
            <a:srgbClr val="EBF5FF"/>
          </a:solidFill>
          <a:ln>
            <a:solidFill>
              <a:schemeClr val="accent1">
                <a:lumMod val="20000"/>
                <a:lumOff val="80000"/>
              </a:schemeClr>
            </a:solidFill>
          </a:ln>
        </p:spPr>
        <p:txBody>
          <a:bodyPr wrap="square">
            <a:spAutoFit/>
          </a:bodyPr>
          <a:lstStyle/>
          <a:p>
            <a:pPr algn="just"/>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INTTK int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IDENFR gets1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LPARENT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INTTK int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IDENFR var1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COMMA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INTTK int</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IDENFR var2</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RPARENT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LBRACE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IDENFR change1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ASSIGN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IDENFR var1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PLUS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IDENFR var2</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SEMICN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RETURNTK return</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LPARENT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IDEN change1</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RPARENT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SEMICN ;</a:t>
            </a:r>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1800" dirty="0">
                <a:latin typeface="Calibri" panose="020F0502020204030204" pitchFamily="34" charset="0"/>
                <a:ea typeface="宋体" panose="02010600030101010101" pitchFamily="2" charset="-122"/>
                <a:cs typeface="Times New Roman" panose="02020603050405020304" pitchFamily="18" charset="0"/>
              </a:rPr>
              <a:t>RBRACE }</a:t>
            </a:r>
            <a:endParaRPr lang="zh-CN" altLang="en-US" sz="1800" dirty="0"/>
          </a:p>
        </p:txBody>
      </p:sp>
      <p:sp>
        <p:nvSpPr>
          <p:cNvPr id="2" name="箭头: 右 1">
            <a:extLst>
              <a:ext uri="{FF2B5EF4-FFF2-40B4-BE49-F238E27FC236}">
                <a16:creationId xmlns:a16="http://schemas.microsoft.com/office/drawing/2014/main" id="{1FA60231-E186-4153-B046-F5FEC8DE4CB1}"/>
              </a:ext>
            </a:extLst>
          </p:cNvPr>
          <p:cNvSpPr/>
          <p:nvPr/>
        </p:nvSpPr>
        <p:spPr bwMode="auto">
          <a:xfrm>
            <a:off x="3228694" y="1772816"/>
            <a:ext cx="1055274" cy="57606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04115067"/>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a:off x="0" y="1219200"/>
            <a:ext cx="9144000" cy="12700"/>
          </a:xfrm>
          <a:prstGeom prst="line">
            <a:avLst/>
          </a:prstGeom>
          <a:noFill/>
          <a:ln w="19050">
            <a:solidFill>
              <a:srgbClr val="0037E8"/>
            </a:solidFill>
            <a:round/>
            <a:headEnd/>
            <a:tailEnd/>
          </a:ln>
        </p:spPr>
        <p:txBody>
          <a:bodyPr wrap="none" anchor="ctr"/>
          <a:lstStyle/>
          <a:p>
            <a:endParaRPr lang="zh-CN" altLang="en-US"/>
          </a:p>
        </p:txBody>
      </p:sp>
      <p:sp>
        <p:nvSpPr>
          <p:cNvPr id="16387" name="Text Box 3"/>
          <p:cNvSpPr txBox="1">
            <a:spLocks noChangeArrowheads="1"/>
          </p:cNvSpPr>
          <p:nvPr/>
        </p:nvSpPr>
        <p:spPr bwMode="auto">
          <a:xfrm>
            <a:off x="152400" y="685800"/>
            <a:ext cx="6324600" cy="457200"/>
          </a:xfrm>
          <a:prstGeom prst="rect">
            <a:avLst/>
          </a:prstGeom>
          <a:noFill/>
          <a:ln w="9525">
            <a:noFill/>
            <a:miter lim="800000"/>
            <a:headEnd/>
            <a:tailEnd/>
          </a:ln>
        </p:spPr>
        <p:txBody>
          <a:bodyPr>
            <a:spAutoFit/>
          </a:bodyPr>
          <a:lstStyle/>
          <a:p>
            <a:pPr algn="l">
              <a:spcBef>
                <a:spcPct val="50000"/>
              </a:spcBef>
            </a:pPr>
            <a:r>
              <a:rPr lang="en-US" altLang="zh-CN" b="1">
                <a:solidFill>
                  <a:srgbClr val="009900"/>
                </a:solidFill>
                <a:ea typeface="楷体_GB2312" pitchFamily="49" charset="-122"/>
              </a:rPr>
              <a:t>3.2 </a:t>
            </a:r>
            <a:r>
              <a:rPr lang="zh-CN" altLang="en-US" b="1">
                <a:solidFill>
                  <a:srgbClr val="009900"/>
                </a:solidFill>
                <a:ea typeface="楷体_GB2312" pitchFamily="49" charset="-122"/>
              </a:rPr>
              <a:t>单词的种类及词法分析程序的输出形式</a:t>
            </a:r>
            <a:endParaRPr lang="zh-CN" altLang="en-US" b="1">
              <a:solidFill>
                <a:srgbClr val="00CC00"/>
              </a:solidFill>
              <a:latin typeface="楷体_GB2312" pitchFamily="49" charset="-122"/>
              <a:ea typeface="楷体_GB2312" pitchFamily="49" charset="-122"/>
            </a:endParaRPr>
          </a:p>
        </p:txBody>
      </p:sp>
      <p:sp>
        <p:nvSpPr>
          <p:cNvPr id="10244" name="AutoShape 4"/>
          <p:cNvSpPr>
            <a:spLocks noChangeArrowheads="1"/>
          </p:cNvSpPr>
          <p:nvPr/>
        </p:nvSpPr>
        <p:spPr bwMode="auto">
          <a:xfrm>
            <a:off x="914400" y="1752600"/>
            <a:ext cx="7315200" cy="3429000"/>
          </a:xfrm>
          <a:prstGeom prst="roundRect">
            <a:avLst>
              <a:gd name="adj" fmla="val 5435"/>
            </a:avLst>
          </a:prstGeom>
          <a:solidFill>
            <a:srgbClr val="CCFFFF">
              <a:alpha val="50195"/>
            </a:srgbClr>
          </a:solidFill>
          <a:ln w="9525">
            <a:noFill/>
            <a:round/>
            <a:headEnd/>
            <a:tailEnd/>
          </a:ln>
        </p:spPr>
        <p:txBody>
          <a:bodyPr wrap="none" anchor="ctr"/>
          <a:lstStyle/>
          <a:p>
            <a:pPr algn="l">
              <a:lnSpc>
                <a:spcPct val="150000"/>
              </a:lnSpc>
            </a:pPr>
            <a:r>
              <a:rPr lang="zh-CN" altLang="en-US" b="1">
                <a:solidFill>
                  <a:srgbClr val="FF0066"/>
                </a:solidFill>
                <a:ea typeface="楷体_GB2312" pitchFamily="49" charset="-122"/>
              </a:rPr>
              <a:t>单词的种类</a:t>
            </a:r>
            <a:endParaRPr lang="zh-CN" altLang="en-US" b="1">
              <a:solidFill>
                <a:srgbClr val="009900"/>
              </a:solidFill>
              <a:ea typeface="楷体_GB2312" pitchFamily="49" charset="-122"/>
            </a:endParaRPr>
          </a:p>
          <a:p>
            <a:pPr algn="l">
              <a:lnSpc>
                <a:spcPct val="150000"/>
              </a:lnSpc>
            </a:pPr>
            <a:r>
              <a:rPr lang="zh-CN" altLang="en-US" b="1">
                <a:solidFill>
                  <a:srgbClr val="009900"/>
                </a:solidFill>
                <a:ea typeface="楷体_GB2312" pitchFamily="49" charset="-122"/>
              </a:rPr>
              <a:t>      </a:t>
            </a:r>
            <a:r>
              <a:rPr lang="en-US" altLang="zh-CN" b="1">
                <a:ea typeface="楷体_GB2312" pitchFamily="49" charset="-122"/>
              </a:rPr>
              <a:t>1. </a:t>
            </a:r>
            <a:r>
              <a:rPr lang="zh-CN" altLang="en-US" b="1">
                <a:ea typeface="楷体_GB2312" pitchFamily="49" charset="-122"/>
              </a:rPr>
              <a:t>保留字：</a:t>
            </a:r>
            <a:r>
              <a:rPr lang="en-US" altLang="zh-CN" b="1">
                <a:ea typeface="楷体_GB2312" pitchFamily="49" charset="-122"/>
              </a:rPr>
              <a:t>begin</a:t>
            </a:r>
            <a:r>
              <a:rPr lang="zh-CN" altLang="en-US" b="1">
                <a:ea typeface="楷体_GB2312" pitchFamily="49" charset="-122"/>
              </a:rPr>
              <a:t>、</a:t>
            </a:r>
            <a:r>
              <a:rPr lang="en-US" altLang="zh-CN" b="1">
                <a:ea typeface="楷体_GB2312" pitchFamily="49" charset="-122"/>
              </a:rPr>
              <a:t>end</a:t>
            </a:r>
            <a:r>
              <a:rPr lang="zh-CN" altLang="en-US" b="1">
                <a:ea typeface="楷体_GB2312" pitchFamily="49" charset="-122"/>
              </a:rPr>
              <a:t>、</a:t>
            </a:r>
            <a:r>
              <a:rPr lang="en-US" altLang="zh-CN" b="1">
                <a:ea typeface="楷体_GB2312" pitchFamily="49" charset="-122"/>
              </a:rPr>
              <a:t>for</a:t>
            </a:r>
            <a:r>
              <a:rPr lang="zh-CN" altLang="en-US" b="1">
                <a:ea typeface="楷体_GB2312" pitchFamily="49" charset="-122"/>
              </a:rPr>
              <a:t>、</a:t>
            </a:r>
            <a:r>
              <a:rPr lang="en-US" altLang="zh-CN" b="1">
                <a:ea typeface="楷体_GB2312" pitchFamily="49" charset="-122"/>
              </a:rPr>
              <a:t>do...</a:t>
            </a:r>
          </a:p>
          <a:p>
            <a:pPr lvl="1" algn="l">
              <a:lnSpc>
                <a:spcPct val="150000"/>
              </a:lnSpc>
            </a:pPr>
            <a:r>
              <a:rPr lang="en-US" altLang="zh-CN" b="1">
                <a:ea typeface="楷体_GB2312" pitchFamily="49" charset="-122"/>
              </a:rPr>
              <a:t>2. </a:t>
            </a:r>
            <a:r>
              <a:rPr lang="zh-CN" altLang="en-US" b="1">
                <a:ea typeface="楷体_GB2312" pitchFamily="49" charset="-122"/>
              </a:rPr>
              <a:t>标识符：由用户定义，表示各种名字的字符串</a:t>
            </a:r>
          </a:p>
          <a:p>
            <a:pPr lvl="1" algn="l">
              <a:lnSpc>
                <a:spcPct val="150000"/>
              </a:lnSpc>
            </a:pPr>
            <a:r>
              <a:rPr lang="en-US" altLang="zh-CN" b="1">
                <a:ea typeface="楷体_GB2312" pitchFamily="49" charset="-122"/>
              </a:rPr>
              <a:t>3. </a:t>
            </a:r>
            <a:r>
              <a:rPr lang="zh-CN" altLang="en-US" b="1">
                <a:ea typeface="楷体_GB2312" pitchFamily="49" charset="-122"/>
              </a:rPr>
              <a:t>常    数：无符号数、布尔常数、字符串常数等</a:t>
            </a:r>
            <a:endParaRPr lang="zh-CN" altLang="en-US" sz="2000" b="1">
              <a:ea typeface="楷体_GB2312" pitchFamily="49" charset="-122"/>
            </a:endParaRPr>
          </a:p>
          <a:p>
            <a:pPr lvl="1" algn="l">
              <a:lnSpc>
                <a:spcPct val="150000"/>
              </a:lnSpc>
            </a:pPr>
            <a:r>
              <a:rPr lang="en-US" altLang="zh-CN" b="1">
                <a:ea typeface="楷体_GB2312" pitchFamily="49" charset="-122"/>
              </a:rPr>
              <a:t>4. </a:t>
            </a:r>
            <a:r>
              <a:rPr lang="zh-CN" altLang="en-US" b="1">
                <a:ea typeface="楷体_GB2312" pitchFamily="49" charset="-122"/>
              </a:rPr>
              <a:t>分界符：</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a:t>
            </a:r>
          </a:p>
        </p:txBody>
      </p:sp>
    </p:spTree>
    <p:extLst>
      <p:ext uri="{BB962C8B-B14F-4D97-AF65-F5344CB8AC3E}">
        <p14:creationId xmlns:p14="http://schemas.microsoft.com/office/powerpoint/2010/main" val="168227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wipe(left)">
                                      <p:cBhvr>
                                        <p:cTn id="7" dur="500"/>
                                        <p:tgtEl>
                                          <p:spTgt spid="10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4">
                                            <p:txEl>
                                              <p:pRg st="1" end="1"/>
                                            </p:txEl>
                                          </p:spTgt>
                                        </p:tgtEl>
                                        <p:attrNameLst>
                                          <p:attrName>style.visibility</p:attrName>
                                        </p:attrNameLst>
                                      </p:cBhvr>
                                      <p:to>
                                        <p:strVal val="visible"/>
                                      </p:to>
                                    </p:set>
                                    <p:animEffect transition="in" filter="wipe(left)">
                                      <p:cBhvr>
                                        <p:cTn id="12" dur="500"/>
                                        <p:tgtEl>
                                          <p:spTgt spid="102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4">
                                            <p:txEl>
                                              <p:pRg st="2" end="2"/>
                                            </p:txEl>
                                          </p:spTgt>
                                        </p:tgtEl>
                                        <p:attrNameLst>
                                          <p:attrName>style.visibility</p:attrName>
                                        </p:attrNameLst>
                                      </p:cBhvr>
                                      <p:to>
                                        <p:strVal val="visible"/>
                                      </p:to>
                                    </p:set>
                                    <p:animEffect transition="in" filter="wipe(left)">
                                      <p:cBhvr>
                                        <p:cTn id="17" dur="500"/>
                                        <p:tgtEl>
                                          <p:spTgt spid="102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4">
                                            <p:txEl>
                                              <p:pRg st="3" end="3"/>
                                            </p:txEl>
                                          </p:spTgt>
                                        </p:tgtEl>
                                        <p:attrNameLst>
                                          <p:attrName>style.visibility</p:attrName>
                                        </p:attrNameLst>
                                      </p:cBhvr>
                                      <p:to>
                                        <p:strVal val="visible"/>
                                      </p:to>
                                    </p:set>
                                    <p:animEffect transition="in" filter="wipe(left)">
                                      <p:cBhvr>
                                        <p:cTn id="22" dur="500"/>
                                        <p:tgtEl>
                                          <p:spTgt spid="102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4">
                                            <p:txEl>
                                              <p:pRg st="4" end="4"/>
                                            </p:txEl>
                                          </p:spTgt>
                                        </p:tgtEl>
                                        <p:attrNameLst>
                                          <p:attrName>style.visibility</p:attrName>
                                        </p:attrNameLst>
                                      </p:cBhvr>
                                      <p:to>
                                        <p:strVal val="visible"/>
                                      </p:to>
                                    </p:set>
                                    <p:animEffect transition="in" filter="wipe(left)">
                                      <p:cBhvr>
                                        <p:cTn id="27" dur="500"/>
                                        <p:tgtEl>
                                          <p:spTgt spid="102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33400" y="3460920"/>
            <a:ext cx="7467600" cy="2123658"/>
          </a:xfrm>
          <a:prstGeom prst="rect">
            <a:avLst/>
          </a:prstGeom>
          <a:noFill/>
          <a:ln w="9525">
            <a:noFill/>
            <a:miter lim="800000"/>
            <a:headEnd/>
            <a:tailEnd/>
          </a:ln>
        </p:spPr>
        <p:txBody>
          <a:bodyPr>
            <a:spAutoFit/>
          </a:bodyPr>
          <a:lstStyle/>
          <a:p>
            <a:r>
              <a:rPr lang="zh-CN" altLang="en-US" sz="4400" b="1" dirty="0">
                <a:solidFill>
                  <a:schemeClr val="accent2"/>
                </a:solidFill>
                <a:latin typeface="楷体_GB2312" pitchFamily="49" charset="-122"/>
                <a:ea typeface="楷体_GB2312" pitchFamily="49" charset="-122"/>
              </a:rPr>
              <a:t>第三章作业：</a:t>
            </a:r>
          </a:p>
          <a:p>
            <a:endParaRPr lang="zh-CN" altLang="en-US" sz="4400" b="1" dirty="0">
              <a:solidFill>
                <a:schemeClr val="accent2"/>
              </a:solidFill>
              <a:latin typeface="楷体_GB2312" pitchFamily="49" charset="-122"/>
              <a:ea typeface="楷体_GB2312" pitchFamily="49" charset="-122"/>
            </a:endParaRPr>
          </a:p>
          <a:p>
            <a:pPr lvl="1"/>
            <a:r>
              <a:rPr lang="en-US" altLang="zh-CN" sz="4400" b="1" dirty="0">
                <a:solidFill>
                  <a:schemeClr val="accent2"/>
                </a:solidFill>
                <a:latin typeface="楷体_GB2312" pitchFamily="49" charset="-122"/>
                <a:ea typeface="楷体_GB2312" pitchFamily="49" charset="-122"/>
              </a:rPr>
              <a:t>P73 1,2,3</a:t>
            </a:r>
            <a:r>
              <a:rPr lang="en-US" altLang="zh-CN" sz="3600" b="1" dirty="0">
                <a:solidFill>
                  <a:schemeClr val="accent2"/>
                </a:solidFill>
                <a:latin typeface="楷体_GB2312" pitchFamily="49" charset="-122"/>
                <a:ea typeface="楷体_GB2312" pitchFamily="49" charset="-122"/>
              </a:rPr>
              <a:t>(</a:t>
            </a:r>
            <a:r>
              <a:rPr lang="zh-CN" altLang="en-US" sz="2800" b="1" dirty="0">
                <a:solidFill>
                  <a:schemeClr val="accent2"/>
                </a:solidFill>
                <a:latin typeface="楷体_GB2312" pitchFamily="49" charset="-122"/>
                <a:ea typeface="楷体_GB2312" pitchFamily="49" charset="-122"/>
              </a:rPr>
              <a:t>词法见</a:t>
            </a:r>
            <a:r>
              <a:rPr lang="en-US" altLang="zh-CN" sz="2800" b="1" dirty="0">
                <a:solidFill>
                  <a:schemeClr val="accent2"/>
                </a:solidFill>
                <a:latin typeface="楷体_GB2312" pitchFamily="49" charset="-122"/>
                <a:ea typeface="楷体_GB2312" pitchFamily="49" charset="-122"/>
              </a:rPr>
              <a:t>65-67</a:t>
            </a:r>
            <a:r>
              <a:rPr lang="zh-CN" altLang="en-US" sz="2800" b="1" dirty="0">
                <a:solidFill>
                  <a:schemeClr val="accent2"/>
                </a:solidFill>
                <a:latin typeface="楷体_GB2312" pitchFamily="49" charset="-122"/>
                <a:ea typeface="楷体_GB2312" pitchFamily="49" charset="-122"/>
              </a:rPr>
              <a:t>页</a:t>
            </a:r>
            <a:r>
              <a:rPr lang="en-US" altLang="zh-CN" sz="3600" b="1" dirty="0">
                <a:solidFill>
                  <a:schemeClr val="accent2"/>
                </a:solidFill>
                <a:latin typeface="楷体_GB2312" pitchFamily="49" charset="-122"/>
                <a:ea typeface="楷体_GB2312" pitchFamily="49" charset="-122"/>
              </a:rPr>
              <a:t>)</a:t>
            </a:r>
            <a:endParaRPr lang="en-US" altLang="zh-CN" sz="4800" b="1" dirty="0">
              <a:solidFill>
                <a:schemeClr val="accent2"/>
              </a:solidFill>
            </a:endParaRPr>
          </a:p>
        </p:txBody>
      </p:sp>
      <p:pic>
        <p:nvPicPr>
          <p:cNvPr id="3" name="图片 2">
            <a:extLst>
              <a:ext uri="{FF2B5EF4-FFF2-40B4-BE49-F238E27FC236}">
                <a16:creationId xmlns:a16="http://schemas.microsoft.com/office/drawing/2014/main" id="{B8EC8BFD-B3C2-46C7-A17D-D00507E1F1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2496" y="924263"/>
            <a:ext cx="1738504" cy="1772816"/>
          </a:xfrm>
          <a:prstGeom prst="rect">
            <a:avLst/>
          </a:prstGeom>
        </p:spPr>
      </p:pic>
      <p:sp>
        <p:nvSpPr>
          <p:cNvPr id="5" name="Rectangle 2">
            <a:extLst>
              <a:ext uri="{FF2B5EF4-FFF2-40B4-BE49-F238E27FC236}">
                <a16:creationId xmlns:a16="http://schemas.microsoft.com/office/drawing/2014/main" id="{DB5AD94F-16DE-47FE-B8FE-5FC93B7EF3E1}"/>
              </a:ext>
            </a:extLst>
          </p:cNvPr>
          <p:cNvSpPr>
            <a:spLocks noChangeArrowheads="1"/>
          </p:cNvSpPr>
          <p:nvPr/>
        </p:nvSpPr>
        <p:spPr bwMode="auto">
          <a:xfrm>
            <a:off x="3563888" y="1011812"/>
            <a:ext cx="2446893" cy="523220"/>
          </a:xfrm>
          <a:prstGeom prst="rect">
            <a:avLst/>
          </a:prstGeom>
          <a:noFill/>
          <a:ln w="9525">
            <a:noFill/>
            <a:miter lim="800000"/>
            <a:headEnd/>
            <a:tailEnd/>
          </a:ln>
        </p:spPr>
        <p:txBody>
          <a:bodyPr wrap="square">
            <a:spAutoFit/>
          </a:bodyPr>
          <a:lstStyle/>
          <a:p>
            <a:pPr algn="l"/>
            <a:r>
              <a:rPr lang="zh-CN" altLang="en-US" sz="2800" b="1" dirty="0">
                <a:solidFill>
                  <a:schemeClr val="accent2"/>
                </a:solidFill>
                <a:latin typeface="楷体_GB2312" pitchFamily="49" charset="-122"/>
                <a:ea typeface="楷体_GB2312" pitchFamily="49" charset="-122"/>
              </a:rPr>
              <a:t>词法分析视频</a:t>
            </a:r>
            <a:r>
              <a:rPr lang="en-US" altLang="zh-CN" sz="2800" b="1" dirty="0">
                <a:solidFill>
                  <a:schemeClr val="accent2"/>
                </a:solidFill>
                <a:latin typeface="楷体_GB2312" pitchFamily="49" charset="-122"/>
                <a:ea typeface="楷体_GB2312" pitchFamily="49" charset="-122"/>
              </a:rPr>
              <a:t>:</a:t>
            </a:r>
            <a:endParaRPr lang="en-US" altLang="zh-CN" sz="3200" b="1" dirty="0">
              <a:solidFill>
                <a:schemeClr val="accent2"/>
              </a:solidFill>
            </a:endParaRPr>
          </a:p>
        </p:txBody>
      </p:sp>
    </p:spTree>
    <p:extLst>
      <p:ext uri="{BB962C8B-B14F-4D97-AF65-F5344CB8AC3E}">
        <p14:creationId xmlns:p14="http://schemas.microsoft.com/office/powerpoint/2010/main" val="1298023836"/>
      </p:ext>
    </p:extLst>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AD5EE22A-0C87-41FA-8E82-86FDEADE0955}"/>
              </a:ext>
            </a:extLst>
          </p:cNvPr>
          <p:cNvSpPr/>
          <p:nvPr/>
        </p:nvSpPr>
        <p:spPr bwMode="auto">
          <a:xfrm>
            <a:off x="2519772" y="2312876"/>
            <a:ext cx="4032448" cy="1800200"/>
          </a:xfrm>
          <a:prstGeom prst="roundRect">
            <a:avLst/>
          </a:prstGeom>
          <a:noFill/>
          <a:ln w="12700"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zh-CN" altLang="en-US" sz="6000" b="1" i="0" u="none" strike="noStrike" cap="none" normalizeH="0" baseline="0" dirty="0">
                <a:ln>
                  <a:noFill/>
                </a:ln>
                <a:solidFill>
                  <a:schemeClr val="tx1"/>
                </a:solidFill>
                <a:effectLst/>
                <a:latin typeface="Times New Roman" pitchFamily="18" charset="0"/>
                <a:ea typeface="楷体_GB2312" pitchFamily="49" charset="-122"/>
              </a:rPr>
              <a:t>谢谢！</a:t>
            </a:r>
          </a:p>
        </p:txBody>
      </p:sp>
    </p:spTree>
    <p:extLst>
      <p:ext uri="{BB962C8B-B14F-4D97-AF65-F5344CB8AC3E}">
        <p14:creationId xmlns:p14="http://schemas.microsoft.com/office/powerpoint/2010/main" val="38821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609600" y="1066800"/>
            <a:ext cx="6483350" cy="609600"/>
          </a:xfrm>
          <a:prstGeom prst="roundRect">
            <a:avLst>
              <a:gd name="adj" fmla="val 5435"/>
            </a:avLst>
          </a:prstGeom>
          <a:solidFill>
            <a:srgbClr val="CCFFFF">
              <a:alpha val="50195"/>
            </a:srgbClr>
          </a:solidFill>
          <a:ln w="9525">
            <a:noFill/>
            <a:round/>
            <a:headEnd/>
            <a:tailEnd/>
          </a:ln>
        </p:spPr>
        <p:txBody>
          <a:bodyPr wrap="none" anchor="ctr"/>
          <a:lstStyle/>
          <a:p>
            <a:pPr algn="l"/>
            <a:r>
              <a:rPr lang="zh-CN" altLang="en-US" b="1">
                <a:solidFill>
                  <a:schemeClr val="accent2"/>
                </a:solidFill>
                <a:ea typeface="楷体_GB2312" pitchFamily="49" charset="-122"/>
              </a:rPr>
              <a:t>词法分析程序的输出形式</a:t>
            </a:r>
            <a:r>
              <a:rPr lang="en-US" altLang="zh-CN" b="1">
                <a:solidFill>
                  <a:schemeClr val="accent2"/>
                </a:solidFill>
                <a:ea typeface="楷体_GB2312" pitchFamily="49" charset="-122"/>
              </a:rPr>
              <a:t>-----</a:t>
            </a:r>
            <a:r>
              <a:rPr lang="zh-CN" altLang="en-US" b="1">
                <a:solidFill>
                  <a:schemeClr val="accent2"/>
                </a:solidFill>
                <a:ea typeface="楷体_GB2312" pitchFamily="49" charset="-122"/>
              </a:rPr>
              <a:t>单词的内部形式</a:t>
            </a:r>
          </a:p>
        </p:txBody>
      </p:sp>
      <p:sp>
        <p:nvSpPr>
          <p:cNvPr id="18435" name="AutoShape 3"/>
          <p:cNvSpPr>
            <a:spLocks noChangeArrowheads="1"/>
          </p:cNvSpPr>
          <p:nvPr/>
        </p:nvSpPr>
        <p:spPr bwMode="auto">
          <a:xfrm>
            <a:off x="684213" y="3429000"/>
            <a:ext cx="7696200" cy="2667000"/>
          </a:xfrm>
          <a:prstGeom prst="roundRect">
            <a:avLst>
              <a:gd name="adj" fmla="val 5435"/>
            </a:avLst>
          </a:prstGeom>
          <a:solidFill>
            <a:srgbClr val="CCFFFF">
              <a:alpha val="50195"/>
            </a:srgbClr>
          </a:solidFill>
          <a:ln w="9525">
            <a:noFill/>
            <a:round/>
            <a:headEnd/>
            <a:tailEnd/>
          </a:ln>
        </p:spPr>
        <p:txBody>
          <a:bodyPr wrap="none" anchor="ctr"/>
          <a:lstStyle/>
          <a:p>
            <a:pPr algn="l">
              <a:lnSpc>
                <a:spcPct val="130000"/>
              </a:lnSpc>
            </a:pPr>
            <a:r>
              <a:rPr lang="zh-CN" altLang="en-US">
                <a:latin typeface="楷体_GB2312" pitchFamily="49" charset="-122"/>
                <a:ea typeface="楷体_GB2312" pitchFamily="49" charset="-122"/>
              </a:rPr>
              <a:t>几种常用的单词内部形式：</a:t>
            </a:r>
          </a:p>
          <a:p>
            <a:pPr lvl="1" algn="l">
              <a:lnSpc>
                <a:spcPct val="130000"/>
              </a:lnSpc>
            </a:pP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、按单词种类分类</a:t>
            </a:r>
          </a:p>
          <a:p>
            <a:pPr lvl="1" algn="l">
              <a:lnSpc>
                <a:spcPct val="130000"/>
              </a:lnSpc>
            </a:pP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、保留字和分界符采用一符一类</a:t>
            </a:r>
          </a:p>
          <a:p>
            <a:pPr lvl="1" algn="l">
              <a:lnSpc>
                <a:spcPct val="130000"/>
              </a:lnSpc>
            </a:pP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、标识符和常数的单词值又为指示字（指针值）</a:t>
            </a:r>
          </a:p>
          <a:p>
            <a:pPr algn="l"/>
            <a:endParaRPr lang="en-US" altLang="zh-CN">
              <a:solidFill>
                <a:schemeClr val="bg1"/>
              </a:solidFill>
            </a:endParaRPr>
          </a:p>
        </p:txBody>
      </p:sp>
      <p:grpSp>
        <p:nvGrpSpPr>
          <p:cNvPr id="17412" name="Group 7"/>
          <p:cNvGrpSpPr>
            <a:grpSpLocks/>
          </p:cNvGrpSpPr>
          <p:nvPr/>
        </p:nvGrpSpPr>
        <p:grpSpPr bwMode="auto">
          <a:xfrm>
            <a:off x="1833563" y="1981200"/>
            <a:ext cx="2622550" cy="461963"/>
            <a:chOff x="1155" y="1248"/>
            <a:chExt cx="1652" cy="291"/>
          </a:xfrm>
        </p:grpSpPr>
        <p:sp>
          <p:nvSpPr>
            <p:cNvPr id="17426" name="Text Box 4"/>
            <p:cNvSpPr txBox="1">
              <a:spLocks noChangeArrowheads="1"/>
            </p:cNvSpPr>
            <p:nvPr/>
          </p:nvSpPr>
          <p:spPr bwMode="auto">
            <a:xfrm>
              <a:off x="1155" y="1251"/>
              <a:ext cx="1652" cy="288"/>
            </a:xfrm>
            <a:prstGeom prst="rect">
              <a:avLst/>
            </a:prstGeom>
            <a:solidFill>
              <a:srgbClr val="FFCC99"/>
            </a:solidFill>
            <a:ln w="0">
              <a:solidFill>
                <a:schemeClr val="tx1"/>
              </a:solidFill>
              <a:miter lim="800000"/>
              <a:headEnd/>
              <a:tailEnd/>
            </a:ln>
          </p:spPr>
          <p:txBody>
            <a:bodyPr wrap="none" anchor="ctr">
              <a:spAutoFit/>
            </a:bodyPr>
            <a:lstStyle/>
            <a:p>
              <a:r>
                <a:rPr lang="zh-CN" altLang="en-US">
                  <a:latin typeface="楷体_GB2312" pitchFamily="49" charset="-122"/>
                  <a:ea typeface="楷体_GB2312" pitchFamily="49" charset="-122"/>
                </a:rPr>
                <a:t>单词类别  单词值</a:t>
              </a:r>
              <a:endParaRPr lang="zh-CN" altLang="en-US" b="1">
                <a:solidFill>
                  <a:schemeClr val="bg1"/>
                </a:solidFill>
              </a:endParaRPr>
            </a:p>
          </p:txBody>
        </p:sp>
        <p:sp>
          <p:nvSpPr>
            <p:cNvPr id="17427" name="Line 5"/>
            <p:cNvSpPr>
              <a:spLocks noChangeShapeType="1"/>
            </p:cNvSpPr>
            <p:nvPr/>
          </p:nvSpPr>
          <p:spPr bwMode="auto">
            <a:xfrm>
              <a:off x="2064" y="1248"/>
              <a:ext cx="0" cy="288"/>
            </a:xfrm>
            <a:prstGeom prst="line">
              <a:avLst/>
            </a:prstGeom>
            <a:noFill/>
            <a:ln w="0">
              <a:solidFill>
                <a:schemeClr val="tx1"/>
              </a:solidFill>
              <a:round/>
              <a:headEnd/>
              <a:tailEnd/>
            </a:ln>
          </p:spPr>
          <p:txBody>
            <a:bodyPr wrap="none" anchor="ctr"/>
            <a:lstStyle/>
            <a:p>
              <a:endParaRPr lang="zh-CN" altLang="en-US"/>
            </a:p>
          </p:txBody>
        </p:sp>
      </p:grpSp>
      <p:sp>
        <p:nvSpPr>
          <p:cNvPr id="18440" name="AutoShape 8"/>
          <p:cNvSpPr>
            <a:spLocks noChangeArrowheads="1"/>
          </p:cNvSpPr>
          <p:nvPr/>
        </p:nvSpPr>
        <p:spPr bwMode="auto">
          <a:xfrm>
            <a:off x="2895600" y="685800"/>
            <a:ext cx="2971800" cy="762000"/>
          </a:xfrm>
          <a:prstGeom prst="wedgeRectCallout">
            <a:avLst>
              <a:gd name="adj1" fmla="val -51120"/>
              <a:gd name="adj2" fmla="val 111875"/>
            </a:avLst>
          </a:prstGeom>
          <a:solidFill>
            <a:srgbClr val="FFFFD5"/>
          </a:solidFill>
          <a:ln w="9525">
            <a:solidFill>
              <a:srgbClr val="FF66CC"/>
            </a:solidFill>
            <a:miter lim="800000"/>
            <a:headEnd/>
            <a:tailEnd/>
          </a:ln>
        </p:spPr>
        <p:txBody>
          <a:bodyPr/>
          <a:lstStyle/>
          <a:p>
            <a:r>
              <a:rPr lang="zh-CN" altLang="en-US" sz="2000" b="1">
                <a:ea typeface="楷体_GB2312" pitchFamily="49" charset="-122"/>
              </a:rPr>
              <a:t>表示单词的种类，可用整数编码或记忆符表示</a:t>
            </a:r>
          </a:p>
        </p:txBody>
      </p:sp>
      <p:sp>
        <p:nvSpPr>
          <p:cNvPr id="18441" name="AutoShape 9"/>
          <p:cNvSpPr>
            <a:spLocks noChangeArrowheads="1"/>
          </p:cNvSpPr>
          <p:nvPr/>
        </p:nvSpPr>
        <p:spPr bwMode="auto">
          <a:xfrm>
            <a:off x="5105400" y="1447800"/>
            <a:ext cx="2971800" cy="457200"/>
          </a:xfrm>
          <a:prstGeom prst="wedgeRectCallout">
            <a:avLst>
              <a:gd name="adj1" fmla="val -69338"/>
              <a:gd name="adj2" fmla="val 82639"/>
            </a:avLst>
          </a:prstGeom>
          <a:solidFill>
            <a:srgbClr val="FFFFD5"/>
          </a:solidFill>
          <a:ln w="9525">
            <a:solidFill>
              <a:srgbClr val="FF66CC"/>
            </a:solidFill>
            <a:miter lim="800000"/>
            <a:headEnd/>
            <a:tailEnd/>
          </a:ln>
        </p:spPr>
        <p:txBody>
          <a:bodyPr/>
          <a:lstStyle/>
          <a:p>
            <a:r>
              <a:rPr lang="zh-CN" altLang="en-US" sz="2000" b="1">
                <a:ea typeface="楷体_GB2312" pitchFamily="49" charset="-122"/>
              </a:rPr>
              <a:t>不同的单词不同的值</a:t>
            </a:r>
          </a:p>
        </p:txBody>
      </p:sp>
      <p:graphicFrame>
        <p:nvGraphicFramePr>
          <p:cNvPr id="18459" name="Group 27"/>
          <p:cNvGraphicFramePr>
            <a:graphicFrameLocks noGrp="1"/>
          </p:cNvGraphicFramePr>
          <p:nvPr/>
        </p:nvGraphicFramePr>
        <p:xfrm>
          <a:off x="1835150" y="2478088"/>
          <a:ext cx="2592388" cy="879476"/>
        </p:xfrm>
        <a:graphic>
          <a:graphicData uri="http://schemas.openxmlformats.org/drawingml/2006/table">
            <a:tbl>
              <a:tblPr/>
              <a:tblGrid>
                <a:gridCol w="1441450">
                  <a:extLst>
                    <a:ext uri="{9D8B030D-6E8A-4147-A177-3AD203B41FA5}">
                      <a16:colId xmlns:a16="http://schemas.microsoft.com/office/drawing/2014/main" val="20000"/>
                    </a:ext>
                  </a:extLst>
                </a:gridCol>
                <a:gridCol w="1150938">
                  <a:extLst>
                    <a:ext uri="{9D8B030D-6E8A-4147-A177-3AD203B41FA5}">
                      <a16:colId xmlns:a16="http://schemas.microsoft.com/office/drawing/2014/main" val="20001"/>
                    </a:ext>
                  </a:extLst>
                </a:gridCol>
              </a:tblGrid>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SimSun" pitchFamily="2" charset="-122"/>
                        </a:rPr>
                        <a:t>整型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SimSun" pitchFamily="2" charset="-122"/>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chemeClr val="tx1"/>
                          </a:solidFill>
                          <a:effectLst/>
                          <a:latin typeface="Times New Roman" pitchFamily="18" charset="0"/>
                          <a:ea typeface="SimSun" pitchFamily="2" charset="-122"/>
                        </a:rPr>
                        <a:t>保留字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SimSun" pitchFamily="2" charset="-122"/>
                        </a:rPr>
                        <a:t>“for”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3766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wipe(left)">
                                      <p:cBhvr>
                                        <p:cTn id="7" dur="500"/>
                                        <p:tgtEl>
                                          <p:spTgt spid="184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41"/>
                                        </p:tgtEl>
                                        <p:attrNameLst>
                                          <p:attrName>style.visibility</p:attrName>
                                        </p:attrNameLst>
                                      </p:cBhvr>
                                      <p:to>
                                        <p:strVal val="visible"/>
                                      </p:to>
                                    </p:set>
                                    <p:animEffect transition="in" filter="wipe(left)">
                                      <p:cBhvr>
                                        <p:cTn id="12" dur="500"/>
                                        <p:tgtEl>
                                          <p:spTgt spid="1844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459"/>
                                        </p:tgtEl>
                                        <p:attrNameLst>
                                          <p:attrName>style.visibility</p:attrName>
                                        </p:attrNameLst>
                                      </p:cBhvr>
                                      <p:to>
                                        <p:strVal val="visible"/>
                                      </p:to>
                                    </p:set>
                                    <p:anim calcmode="lin" valueType="num">
                                      <p:cBhvr additive="base">
                                        <p:cTn id="17" dur="500" fill="hold"/>
                                        <p:tgtEl>
                                          <p:spTgt spid="18459"/>
                                        </p:tgtEl>
                                        <p:attrNameLst>
                                          <p:attrName>ppt_x</p:attrName>
                                        </p:attrNameLst>
                                      </p:cBhvr>
                                      <p:tavLst>
                                        <p:tav tm="0">
                                          <p:val>
                                            <p:strVal val="#ppt_x"/>
                                          </p:val>
                                        </p:tav>
                                        <p:tav tm="100000">
                                          <p:val>
                                            <p:strVal val="#ppt_x"/>
                                          </p:val>
                                        </p:tav>
                                      </p:tavLst>
                                    </p:anim>
                                    <p:anim calcmode="lin" valueType="num">
                                      <p:cBhvr additive="base">
                                        <p:cTn id="18" dur="500" fill="hold"/>
                                        <p:tgtEl>
                                          <p:spTgt spid="1845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435">
                                            <p:bg/>
                                          </p:spTgt>
                                        </p:tgtEl>
                                        <p:attrNameLst>
                                          <p:attrName>style.visibility</p:attrName>
                                        </p:attrNameLst>
                                      </p:cBhvr>
                                      <p:to>
                                        <p:strVal val="visible"/>
                                      </p:to>
                                    </p:set>
                                    <p:animEffect transition="in" filter="wipe(up)">
                                      <p:cBhvr>
                                        <p:cTn id="23" dur="500"/>
                                        <p:tgtEl>
                                          <p:spTgt spid="18435">
                                            <p:bg/>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8435">
                                            <p:txEl>
                                              <p:pRg st="0" end="0"/>
                                            </p:txEl>
                                          </p:spTgt>
                                        </p:tgtEl>
                                        <p:attrNameLst>
                                          <p:attrName>style.visibility</p:attrName>
                                        </p:attrNameLst>
                                      </p:cBhvr>
                                      <p:to>
                                        <p:strVal val="visible"/>
                                      </p:to>
                                    </p:set>
                                    <p:animEffect transition="in" filter="wipe(up)">
                                      <p:cBhvr>
                                        <p:cTn id="28" dur="500"/>
                                        <p:tgtEl>
                                          <p:spTgt spid="1843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435">
                                            <p:txEl>
                                              <p:pRg st="1" end="1"/>
                                            </p:txEl>
                                          </p:spTgt>
                                        </p:tgtEl>
                                        <p:attrNameLst>
                                          <p:attrName>style.visibility</p:attrName>
                                        </p:attrNameLst>
                                      </p:cBhvr>
                                      <p:to>
                                        <p:strVal val="visible"/>
                                      </p:to>
                                    </p:set>
                                    <p:animEffect transition="in" filter="wipe(up)">
                                      <p:cBhvr>
                                        <p:cTn id="33" dur="500"/>
                                        <p:tgtEl>
                                          <p:spTgt spid="1843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8435">
                                            <p:txEl>
                                              <p:pRg st="2" end="2"/>
                                            </p:txEl>
                                          </p:spTgt>
                                        </p:tgtEl>
                                        <p:attrNameLst>
                                          <p:attrName>style.visibility</p:attrName>
                                        </p:attrNameLst>
                                      </p:cBhvr>
                                      <p:to>
                                        <p:strVal val="visible"/>
                                      </p:to>
                                    </p:set>
                                    <p:animEffect transition="in" filter="wipe(up)">
                                      <p:cBhvr>
                                        <p:cTn id="38" dur="500"/>
                                        <p:tgtEl>
                                          <p:spTgt spid="1843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435">
                                            <p:txEl>
                                              <p:pRg st="3" end="3"/>
                                            </p:txEl>
                                          </p:spTgt>
                                        </p:tgtEl>
                                        <p:attrNameLst>
                                          <p:attrName>style.visibility</p:attrName>
                                        </p:attrNameLst>
                                      </p:cBhvr>
                                      <p:to>
                                        <p:strVal val="visible"/>
                                      </p:to>
                                    </p:set>
                                    <p:animEffect transition="in" filter="wipe(up)">
                                      <p:cBhvr>
                                        <p:cTn id="43"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animBg="1" autoUpdateAnimBg="0"/>
      <p:bldP spid="18440" grpId="0" animBg="1" autoUpdateAnimBg="0"/>
      <p:bldP spid="1844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914400" y="2133600"/>
            <a:ext cx="1539875" cy="3028950"/>
          </a:xfrm>
          <a:prstGeom prst="rect">
            <a:avLst/>
          </a:prstGeom>
          <a:noFill/>
          <a:ln w="9525">
            <a:noFill/>
            <a:miter lim="800000"/>
            <a:headEnd/>
            <a:tailEnd/>
          </a:ln>
        </p:spPr>
        <p:txBody>
          <a:bodyPr wrap="none" anchor="ctr">
            <a:spAutoFit/>
          </a:bodyPr>
          <a:lstStyle/>
          <a:p>
            <a:pPr algn="l">
              <a:lnSpc>
                <a:spcPct val="130000"/>
              </a:lnSpc>
            </a:pPr>
            <a:r>
              <a:rPr lang="zh-CN" altLang="en-US" sz="2000" b="1">
                <a:solidFill>
                  <a:schemeClr val="accent2"/>
                </a:solidFill>
              </a:rPr>
              <a:t>单词名称</a:t>
            </a:r>
            <a:endParaRPr lang="zh-CN" altLang="en-US">
              <a:solidFill>
                <a:schemeClr val="accent2"/>
              </a:solidFill>
            </a:endParaRPr>
          </a:p>
          <a:p>
            <a:pPr algn="l">
              <a:lnSpc>
                <a:spcPct val="130000"/>
              </a:lnSpc>
            </a:pPr>
            <a:endParaRPr lang="zh-CN" altLang="en-US" sz="1600">
              <a:solidFill>
                <a:schemeClr val="accent2"/>
              </a:solidFill>
            </a:endParaRPr>
          </a:p>
          <a:p>
            <a:pPr algn="l">
              <a:lnSpc>
                <a:spcPct val="130000"/>
              </a:lnSpc>
            </a:pPr>
            <a:r>
              <a:rPr lang="zh-CN" altLang="en-US" sz="1600"/>
              <a:t>标识符</a:t>
            </a:r>
          </a:p>
          <a:p>
            <a:pPr algn="l">
              <a:lnSpc>
                <a:spcPct val="130000"/>
              </a:lnSpc>
            </a:pPr>
            <a:r>
              <a:rPr lang="zh-CN" altLang="en-US" sz="1600"/>
              <a:t>无符号常数</a:t>
            </a:r>
            <a:r>
              <a:rPr lang="en-US" altLang="zh-CN" sz="1600"/>
              <a:t>(</a:t>
            </a:r>
            <a:r>
              <a:rPr lang="zh-CN" altLang="en-US" sz="1600"/>
              <a:t>整</a:t>
            </a:r>
            <a:r>
              <a:rPr lang="en-US" altLang="zh-CN" sz="1600"/>
              <a:t>)</a:t>
            </a:r>
          </a:p>
          <a:p>
            <a:pPr algn="l">
              <a:lnSpc>
                <a:spcPct val="130000"/>
              </a:lnSpc>
            </a:pPr>
            <a:r>
              <a:rPr lang="zh-CN" altLang="en-US" sz="1600"/>
              <a:t>无符号浮点数</a:t>
            </a:r>
          </a:p>
          <a:p>
            <a:pPr algn="l">
              <a:lnSpc>
                <a:spcPct val="130000"/>
              </a:lnSpc>
            </a:pPr>
            <a:r>
              <a:rPr lang="zh-CN" altLang="en-US" sz="1600"/>
              <a:t>布尔常数</a:t>
            </a:r>
          </a:p>
          <a:p>
            <a:pPr algn="l">
              <a:lnSpc>
                <a:spcPct val="130000"/>
              </a:lnSpc>
            </a:pPr>
            <a:r>
              <a:rPr lang="zh-CN" altLang="en-US" sz="1600"/>
              <a:t>字符串常数</a:t>
            </a:r>
          </a:p>
          <a:p>
            <a:pPr algn="l">
              <a:lnSpc>
                <a:spcPct val="130000"/>
              </a:lnSpc>
            </a:pPr>
            <a:r>
              <a:rPr lang="zh-CN" altLang="en-US" sz="1600"/>
              <a:t>保留字</a:t>
            </a:r>
          </a:p>
          <a:p>
            <a:pPr algn="l">
              <a:lnSpc>
                <a:spcPct val="130000"/>
              </a:lnSpc>
            </a:pPr>
            <a:r>
              <a:rPr lang="zh-CN" altLang="en-US" sz="1600"/>
              <a:t>分界符</a:t>
            </a:r>
          </a:p>
        </p:txBody>
      </p:sp>
      <p:sp>
        <p:nvSpPr>
          <p:cNvPr id="18435" name="Text Box 3"/>
          <p:cNvSpPr txBox="1">
            <a:spLocks noChangeArrowheads="1"/>
          </p:cNvSpPr>
          <p:nvPr/>
        </p:nvSpPr>
        <p:spPr bwMode="auto">
          <a:xfrm>
            <a:off x="2667000" y="2159000"/>
            <a:ext cx="1206500" cy="3028950"/>
          </a:xfrm>
          <a:prstGeom prst="rect">
            <a:avLst/>
          </a:prstGeom>
          <a:noFill/>
          <a:ln w="9525">
            <a:noFill/>
            <a:miter lim="800000"/>
            <a:headEnd/>
            <a:tailEnd/>
          </a:ln>
        </p:spPr>
        <p:txBody>
          <a:bodyPr wrap="none" anchor="ctr">
            <a:spAutoFit/>
          </a:bodyPr>
          <a:lstStyle/>
          <a:p>
            <a:pPr>
              <a:lnSpc>
                <a:spcPct val="130000"/>
              </a:lnSpc>
            </a:pPr>
            <a:r>
              <a:rPr lang="zh-CN" altLang="en-US" sz="2000" b="1">
                <a:solidFill>
                  <a:schemeClr val="accent2"/>
                </a:solidFill>
              </a:rPr>
              <a:t>类别编码</a:t>
            </a:r>
            <a:endParaRPr lang="zh-CN" altLang="en-US">
              <a:solidFill>
                <a:schemeClr val="accent2"/>
              </a:solidFill>
            </a:endParaRPr>
          </a:p>
          <a:p>
            <a:pPr>
              <a:lnSpc>
                <a:spcPct val="130000"/>
              </a:lnSpc>
            </a:pPr>
            <a:endParaRPr lang="zh-CN" altLang="en-US" sz="1600"/>
          </a:p>
          <a:p>
            <a:pPr>
              <a:lnSpc>
                <a:spcPct val="130000"/>
              </a:lnSpc>
            </a:pPr>
            <a:r>
              <a:rPr lang="en-US" altLang="zh-CN" sz="1600"/>
              <a:t>1</a:t>
            </a:r>
          </a:p>
          <a:p>
            <a:pPr>
              <a:lnSpc>
                <a:spcPct val="130000"/>
              </a:lnSpc>
            </a:pPr>
            <a:r>
              <a:rPr lang="en-US" altLang="zh-CN" sz="1600"/>
              <a:t>2</a:t>
            </a:r>
          </a:p>
          <a:p>
            <a:pPr>
              <a:lnSpc>
                <a:spcPct val="130000"/>
              </a:lnSpc>
            </a:pPr>
            <a:r>
              <a:rPr lang="en-US" altLang="zh-CN" sz="1600"/>
              <a:t>3</a:t>
            </a:r>
          </a:p>
          <a:p>
            <a:pPr>
              <a:lnSpc>
                <a:spcPct val="130000"/>
              </a:lnSpc>
            </a:pPr>
            <a:r>
              <a:rPr lang="en-US" altLang="zh-CN" sz="1600"/>
              <a:t>4</a:t>
            </a:r>
          </a:p>
          <a:p>
            <a:pPr>
              <a:lnSpc>
                <a:spcPct val="130000"/>
              </a:lnSpc>
            </a:pPr>
            <a:r>
              <a:rPr lang="en-US" altLang="zh-CN" sz="1600"/>
              <a:t>5</a:t>
            </a:r>
          </a:p>
          <a:p>
            <a:pPr>
              <a:lnSpc>
                <a:spcPct val="130000"/>
              </a:lnSpc>
            </a:pPr>
            <a:r>
              <a:rPr lang="en-US" altLang="zh-CN" sz="1600"/>
              <a:t>6</a:t>
            </a:r>
          </a:p>
          <a:p>
            <a:pPr>
              <a:lnSpc>
                <a:spcPct val="130000"/>
              </a:lnSpc>
            </a:pPr>
            <a:r>
              <a:rPr lang="en-US" altLang="zh-CN" sz="1600"/>
              <a:t>7</a:t>
            </a:r>
          </a:p>
        </p:txBody>
      </p:sp>
      <p:sp>
        <p:nvSpPr>
          <p:cNvPr id="18436" name="Text Box 5"/>
          <p:cNvSpPr txBox="1">
            <a:spLocks noChangeArrowheads="1"/>
          </p:cNvSpPr>
          <p:nvPr/>
        </p:nvSpPr>
        <p:spPr bwMode="auto">
          <a:xfrm>
            <a:off x="4495800" y="2147888"/>
            <a:ext cx="1809750" cy="3346450"/>
          </a:xfrm>
          <a:prstGeom prst="rect">
            <a:avLst/>
          </a:prstGeom>
          <a:noFill/>
          <a:ln w="9525">
            <a:noFill/>
            <a:miter lim="800000"/>
            <a:headEnd/>
            <a:tailEnd/>
          </a:ln>
        </p:spPr>
        <p:txBody>
          <a:bodyPr wrap="none" anchor="ctr">
            <a:spAutoFit/>
          </a:bodyPr>
          <a:lstStyle/>
          <a:p>
            <a:pPr algn="l">
              <a:lnSpc>
                <a:spcPct val="130000"/>
              </a:lnSpc>
            </a:pPr>
            <a:r>
              <a:rPr lang="zh-CN" altLang="en-US" sz="2000" b="1">
                <a:solidFill>
                  <a:schemeClr val="accent2"/>
                </a:solidFill>
              </a:rPr>
              <a:t>单词值</a:t>
            </a:r>
            <a:endParaRPr lang="zh-CN" altLang="en-US">
              <a:solidFill>
                <a:schemeClr val="accent2"/>
              </a:solidFill>
            </a:endParaRPr>
          </a:p>
          <a:p>
            <a:pPr algn="l">
              <a:lnSpc>
                <a:spcPct val="130000"/>
              </a:lnSpc>
            </a:pPr>
            <a:endParaRPr lang="zh-CN" altLang="en-US" sz="1600"/>
          </a:p>
          <a:p>
            <a:pPr algn="l">
              <a:lnSpc>
                <a:spcPct val="130000"/>
              </a:lnSpc>
            </a:pPr>
            <a:r>
              <a:rPr lang="zh-CN" altLang="en-US" sz="1600"/>
              <a:t>内部字符串</a:t>
            </a:r>
          </a:p>
          <a:p>
            <a:pPr algn="l">
              <a:lnSpc>
                <a:spcPct val="130000"/>
              </a:lnSpc>
            </a:pPr>
            <a:r>
              <a:rPr lang="zh-CN" altLang="en-US" sz="1600"/>
              <a:t>整数值</a:t>
            </a:r>
          </a:p>
          <a:p>
            <a:pPr algn="l">
              <a:lnSpc>
                <a:spcPct val="130000"/>
              </a:lnSpc>
            </a:pPr>
            <a:r>
              <a:rPr lang="zh-CN" altLang="en-US" sz="1600"/>
              <a:t>数值</a:t>
            </a:r>
          </a:p>
          <a:p>
            <a:pPr algn="l">
              <a:lnSpc>
                <a:spcPct val="130000"/>
              </a:lnSpc>
            </a:pPr>
            <a:r>
              <a:rPr lang="en-US" altLang="zh-CN" sz="1600"/>
              <a:t>0 </a:t>
            </a:r>
            <a:r>
              <a:rPr lang="zh-CN" altLang="en-US" sz="1600"/>
              <a:t>或 </a:t>
            </a:r>
            <a:r>
              <a:rPr lang="en-US" altLang="zh-CN" sz="1600"/>
              <a:t>1</a:t>
            </a:r>
          </a:p>
          <a:p>
            <a:pPr algn="l">
              <a:lnSpc>
                <a:spcPct val="130000"/>
              </a:lnSpc>
            </a:pPr>
            <a:r>
              <a:rPr lang="zh-CN" altLang="en-US" sz="1600"/>
              <a:t>内部字符串</a:t>
            </a:r>
          </a:p>
          <a:p>
            <a:pPr algn="l">
              <a:lnSpc>
                <a:spcPct val="130000"/>
              </a:lnSpc>
            </a:pPr>
            <a:r>
              <a:rPr lang="zh-CN" altLang="en-US" sz="1600"/>
              <a:t>保留字或内部编码</a:t>
            </a:r>
          </a:p>
          <a:p>
            <a:pPr algn="l">
              <a:lnSpc>
                <a:spcPct val="130000"/>
              </a:lnSpc>
            </a:pPr>
            <a:r>
              <a:rPr lang="zh-CN" altLang="en-US" sz="1600"/>
              <a:t>分界符或内部编码</a:t>
            </a:r>
          </a:p>
          <a:p>
            <a:pPr algn="l">
              <a:lnSpc>
                <a:spcPct val="130000"/>
              </a:lnSpc>
            </a:pPr>
            <a:endParaRPr lang="en-US" altLang="zh-CN" sz="1600"/>
          </a:p>
        </p:txBody>
      </p:sp>
      <p:sp>
        <p:nvSpPr>
          <p:cNvPr id="18437" name="Line 6"/>
          <p:cNvSpPr>
            <a:spLocks noChangeShapeType="1"/>
          </p:cNvSpPr>
          <p:nvPr/>
        </p:nvSpPr>
        <p:spPr bwMode="auto">
          <a:xfrm>
            <a:off x="762000" y="2751138"/>
            <a:ext cx="6705600" cy="0"/>
          </a:xfrm>
          <a:prstGeom prst="line">
            <a:avLst/>
          </a:prstGeom>
          <a:noFill/>
          <a:ln w="19050">
            <a:solidFill>
              <a:srgbClr val="008000"/>
            </a:solidFill>
            <a:round/>
            <a:headEnd/>
            <a:tailEnd/>
          </a:ln>
        </p:spPr>
        <p:txBody>
          <a:bodyPr wrap="none" anchor="ctr"/>
          <a:lstStyle/>
          <a:p>
            <a:endParaRPr lang="zh-CN" altLang="en-US"/>
          </a:p>
        </p:txBody>
      </p:sp>
      <p:sp>
        <p:nvSpPr>
          <p:cNvPr id="18438" name="AutoShape 7"/>
          <p:cNvSpPr>
            <a:spLocks noChangeArrowheads="1"/>
          </p:cNvSpPr>
          <p:nvPr/>
        </p:nvSpPr>
        <p:spPr bwMode="auto">
          <a:xfrm>
            <a:off x="304800" y="685800"/>
            <a:ext cx="7435850" cy="762000"/>
          </a:xfrm>
          <a:prstGeom prst="roundRect">
            <a:avLst>
              <a:gd name="adj" fmla="val 5435"/>
            </a:avLst>
          </a:prstGeom>
          <a:solidFill>
            <a:srgbClr val="CCFFFF">
              <a:alpha val="50195"/>
            </a:srgbClr>
          </a:solidFill>
          <a:ln w="9525">
            <a:noFill/>
            <a:round/>
            <a:headEnd/>
            <a:tailEnd/>
          </a:ln>
        </p:spPr>
        <p:txBody>
          <a:bodyPr wrap="none" anchor="ctr"/>
          <a:lstStyle/>
          <a:p>
            <a:pPr lvl="1" algn="l">
              <a:lnSpc>
                <a:spcPct val="130000"/>
              </a:lnSpc>
            </a:pP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、按单词种类分类</a:t>
            </a:r>
          </a:p>
        </p:txBody>
      </p:sp>
      <p:grpSp>
        <p:nvGrpSpPr>
          <p:cNvPr id="2" name="Group 8"/>
          <p:cNvGrpSpPr>
            <a:grpSpLocks/>
          </p:cNvGrpSpPr>
          <p:nvPr/>
        </p:nvGrpSpPr>
        <p:grpSpPr bwMode="auto">
          <a:xfrm>
            <a:off x="5651500" y="1557338"/>
            <a:ext cx="2622550" cy="461962"/>
            <a:chOff x="1155" y="1248"/>
            <a:chExt cx="1652" cy="291"/>
          </a:xfrm>
        </p:grpSpPr>
        <p:sp>
          <p:nvSpPr>
            <p:cNvPr id="18440" name="Text Box 9"/>
            <p:cNvSpPr txBox="1">
              <a:spLocks noChangeArrowheads="1"/>
            </p:cNvSpPr>
            <p:nvPr/>
          </p:nvSpPr>
          <p:spPr bwMode="auto">
            <a:xfrm>
              <a:off x="1155" y="1251"/>
              <a:ext cx="1652" cy="288"/>
            </a:xfrm>
            <a:prstGeom prst="rect">
              <a:avLst/>
            </a:prstGeom>
            <a:solidFill>
              <a:srgbClr val="FFCC99"/>
            </a:solidFill>
            <a:ln w="0">
              <a:solidFill>
                <a:schemeClr val="tx1"/>
              </a:solidFill>
              <a:miter lim="800000"/>
              <a:headEnd/>
              <a:tailEnd/>
            </a:ln>
          </p:spPr>
          <p:txBody>
            <a:bodyPr wrap="none" anchor="ctr">
              <a:spAutoFit/>
            </a:bodyPr>
            <a:lstStyle/>
            <a:p>
              <a:r>
                <a:rPr lang="zh-CN" altLang="en-US">
                  <a:latin typeface="楷体_GB2312" pitchFamily="49" charset="-122"/>
                  <a:ea typeface="楷体_GB2312" pitchFamily="49" charset="-122"/>
                </a:rPr>
                <a:t>类别编码  单词值</a:t>
              </a:r>
              <a:endParaRPr lang="zh-CN" altLang="en-US" b="1">
                <a:solidFill>
                  <a:schemeClr val="bg1"/>
                </a:solidFill>
              </a:endParaRPr>
            </a:p>
          </p:txBody>
        </p:sp>
        <p:sp>
          <p:nvSpPr>
            <p:cNvPr id="18441" name="Line 10"/>
            <p:cNvSpPr>
              <a:spLocks noChangeShapeType="1"/>
            </p:cNvSpPr>
            <p:nvPr/>
          </p:nvSpPr>
          <p:spPr bwMode="auto">
            <a:xfrm>
              <a:off x="2064" y="1248"/>
              <a:ext cx="0" cy="288"/>
            </a:xfrm>
            <a:prstGeom prst="line">
              <a:avLst/>
            </a:prstGeom>
            <a:noFill/>
            <a:ln w="0">
              <a:solidFill>
                <a:schemeClr val="tx1"/>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166607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ChangeArrowheads="1"/>
          </p:cNvSpPr>
          <p:nvPr/>
        </p:nvSpPr>
        <p:spPr bwMode="auto">
          <a:xfrm>
            <a:off x="228600" y="685800"/>
            <a:ext cx="7583488" cy="609600"/>
          </a:xfrm>
          <a:prstGeom prst="roundRect">
            <a:avLst>
              <a:gd name="adj" fmla="val 5435"/>
            </a:avLst>
          </a:prstGeom>
          <a:solidFill>
            <a:srgbClr val="CCFFFF">
              <a:alpha val="50195"/>
            </a:srgbClr>
          </a:solidFill>
          <a:ln w="9525">
            <a:noFill/>
            <a:round/>
            <a:headEnd/>
            <a:tailEnd/>
          </a:ln>
        </p:spPr>
        <p:txBody>
          <a:bodyPr wrap="none" anchor="ctr"/>
          <a:lstStyle/>
          <a:p>
            <a:pPr lvl="1" algn="l">
              <a:lnSpc>
                <a:spcPct val="130000"/>
              </a:lnSpc>
            </a:pP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、保留字和分界符采用一符一类</a:t>
            </a:r>
            <a:endParaRPr lang="zh-CN" altLang="en-US" b="1">
              <a:solidFill>
                <a:schemeClr val="bg1"/>
              </a:solidFill>
            </a:endParaRPr>
          </a:p>
        </p:txBody>
      </p:sp>
      <p:sp>
        <p:nvSpPr>
          <p:cNvPr id="19459" name="Text Box 3"/>
          <p:cNvSpPr txBox="1">
            <a:spLocks noChangeArrowheads="1"/>
          </p:cNvSpPr>
          <p:nvPr/>
        </p:nvSpPr>
        <p:spPr bwMode="auto">
          <a:xfrm>
            <a:off x="990600" y="1371600"/>
            <a:ext cx="1539875" cy="4665663"/>
          </a:xfrm>
          <a:prstGeom prst="rect">
            <a:avLst/>
          </a:prstGeom>
          <a:noFill/>
          <a:ln w="9525">
            <a:noFill/>
            <a:miter lim="800000"/>
            <a:headEnd/>
            <a:tailEnd/>
          </a:ln>
        </p:spPr>
        <p:txBody>
          <a:bodyPr wrap="none" anchor="ctr">
            <a:spAutoFit/>
          </a:bodyPr>
          <a:lstStyle/>
          <a:p>
            <a:pPr algn="l"/>
            <a:r>
              <a:rPr lang="zh-CN" altLang="en-US" sz="2000" b="1">
                <a:solidFill>
                  <a:schemeClr val="accent2"/>
                </a:solidFill>
              </a:rPr>
              <a:t>单词名称</a:t>
            </a:r>
            <a:endParaRPr lang="zh-CN" altLang="en-US">
              <a:solidFill>
                <a:schemeClr val="accent2"/>
              </a:solidFill>
            </a:endParaRPr>
          </a:p>
          <a:p>
            <a:pPr algn="l"/>
            <a:endParaRPr lang="zh-CN" altLang="en-US" sz="1600"/>
          </a:p>
          <a:p>
            <a:pPr algn="l">
              <a:lnSpc>
                <a:spcPct val="110000"/>
              </a:lnSpc>
            </a:pPr>
            <a:r>
              <a:rPr lang="zh-CN" altLang="en-US" sz="1600"/>
              <a:t>标识符</a:t>
            </a:r>
          </a:p>
          <a:p>
            <a:pPr algn="l">
              <a:lnSpc>
                <a:spcPct val="110000"/>
              </a:lnSpc>
            </a:pPr>
            <a:r>
              <a:rPr lang="zh-CN" altLang="en-US" sz="1600"/>
              <a:t>无符号常数</a:t>
            </a:r>
            <a:r>
              <a:rPr lang="en-US" altLang="zh-CN" sz="1600"/>
              <a:t>(</a:t>
            </a:r>
            <a:r>
              <a:rPr lang="zh-CN" altLang="en-US" sz="1600"/>
              <a:t>整</a:t>
            </a:r>
            <a:r>
              <a:rPr lang="en-US" altLang="zh-CN" sz="1600"/>
              <a:t>)</a:t>
            </a:r>
          </a:p>
          <a:p>
            <a:pPr algn="l">
              <a:lnSpc>
                <a:spcPct val="110000"/>
              </a:lnSpc>
            </a:pPr>
            <a:r>
              <a:rPr lang="zh-CN" altLang="en-US" sz="1600"/>
              <a:t>无符号浮点数</a:t>
            </a:r>
          </a:p>
          <a:p>
            <a:pPr algn="l">
              <a:lnSpc>
                <a:spcPct val="110000"/>
              </a:lnSpc>
            </a:pPr>
            <a:r>
              <a:rPr lang="zh-CN" altLang="en-US" sz="1600"/>
              <a:t>布尔常数</a:t>
            </a:r>
          </a:p>
          <a:p>
            <a:pPr algn="l">
              <a:lnSpc>
                <a:spcPct val="110000"/>
              </a:lnSpc>
            </a:pPr>
            <a:r>
              <a:rPr lang="zh-CN" altLang="en-US" sz="1600"/>
              <a:t>字符串常数</a:t>
            </a:r>
          </a:p>
          <a:p>
            <a:pPr algn="l">
              <a:lnSpc>
                <a:spcPct val="110000"/>
              </a:lnSpc>
            </a:pPr>
            <a:r>
              <a:rPr lang="en-US" altLang="zh-CN" sz="1600"/>
              <a:t>BEGIN</a:t>
            </a:r>
          </a:p>
          <a:p>
            <a:pPr algn="l">
              <a:lnSpc>
                <a:spcPct val="110000"/>
              </a:lnSpc>
            </a:pPr>
            <a:r>
              <a:rPr lang="en-US" altLang="zh-CN" sz="1600"/>
              <a:t>END</a:t>
            </a:r>
          </a:p>
          <a:p>
            <a:pPr algn="l">
              <a:lnSpc>
                <a:spcPct val="110000"/>
              </a:lnSpc>
            </a:pPr>
            <a:r>
              <a:rPr lang="en-US" altLang="zh-CN" sz="1600"/>
              <a:t>FOR</a:t>
            </a:r>
          </a:p>
          <a:p>
            <a:pPr algn="l">
              <a:lnSpc>
                <a:spcPct val="110000"/>
              </a:lnSpc>
            </a:pPr>
            <a:r>
              <a:rPr lang="en-US" altLang="zh-CN" sz="1600"/>
              <a:t>DO</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p:txBody>
      </p:sp>
      <p:sp>
        <p:nvSpPr>
          <p:cNvPr id="19460" name="Text Box 4"/>
          <p:cNvSpPr txBox="1">
            <a:spLocks noChangeArrowheads="1"/>
          </p:cNvSpPr>
          <p:nvPr/>
        </p:nvSpPr>
        <p:spPr bwMode="auto">
          <a:xfrm>
            <a:off x="3216275" y="1338263"/>
            <a:ext cx="1284288" cy="4665662"/>
          </a:xfrm>
          <a:prstGeom prst="rect">
            <a:avLst/>
          </a:prstGeom>
          <a:noFill/>
          <a:ln w="9525">
            <a:noFill/>
            <a:miter lim="800000"/>
            <a:headEnd/>
            <a:tailEnd/>
          </a:ln>
        </p:spPr>
        <p:txBody>
          <a:bodyPr anchor="ctr">
            <a:spAutoFit/>
          </a:bodyPr>
          <a:lstStyle/>
          <a:p>
            <a:r>
              <a:rPr lang="zh-CN" altLang="en-US" sz="2000" b="1">
                <a:solidFill>
                  <a:schemeClr val="accent2"/>
                </a:solidFill>
              </a:rPr>
              <a:t>类别编码</a:t>
            </a:r>
            <a:endParaRPr lang="zh-CN" altLang="en-US">
              <a:solidFill>
                <a:schemeClr val="accent2"/>
              </a:solidFill>
            </a:endParaRPr>
          </a:p>
          <a:p>
            <a:endParaRPr lang="zh-CN" altLang="en-US" sz="1600"/>
          </a:p>
          <a:p>
            <a:pPr>
              <a:lnSpc>
                <a:spcPct val="110000"/>
              </a:lnSpc>
            </a:pPr>
            <a:r>
              <a:rPr lang="en-US" altLang="zh-CN" sz="1600"/>
              <a:t>1</a:t>
            </a:r>
          </a:p>
          <a:p>
            <a:pPr>
              <a:lnSpc>
                <a:spcPct val="110000"/>
              </a:lnSpc>
            </a:pPr>
            <a:r>
              <a:rPr lang="en-US" altLang="zh-CN" sz="1600"/>
              <a:t>2</a:t>
            </a:r>
          </a:p>
          <a:p>
            <a:pPr>
              <a:lnSpc>
                <a:spcPct val="110000"/>
              </a:lnSpc>
            </a:pPr>
            <a:r>
              <a:rPr lang="en-US" altLang="zh-CN" sz="1600"/>
              <a:t>3</a:t>
            </a:r>
          </a:p>
          <a:p>
            <a:pPr>
              <a:lnSpc>
                <a:spcPct val="110000"/>
              </a:lnSpc>
            </a:pPr>
            <a:r>
              <a:rPr lang="en-US" altLang="zh-CN" sz="1600"/>
              <a:t>4</a:t>
            </a:r>
          </a:p>
          <a:p>
            <a:pPr>
              <a:lnSpc>
                <a:spcPct val="110000"/>
              </a:lnSpc>
            </a:pPr>
            <a:r>
              <a:rPr lang="en-US" altLang="zh-CN" sz="1600"/>
              <a:t>5</a:t>
            </a:r>
          </a:p>
          <a:p>
            <a:pPr>
              <a:lnSpc>
                <a:spcPct val="110000"/>
              </a:lnSpc>
            </a:pPr>
            <a:r>
              <a:rPr lang="en-US" altLang="zh-CN" sz="1600"/>
              <a:t>6</a:t>
            </a:r>
          </a:p>
          <a:p>
            <a:pPr>
              <a:lnSpc>
                <a:spcPct val="110000"/>
              </a:lnSpc>
            </a:pPr>
            <a:r>
              <a:rPr lang="en-US" altLang="zh-CN" sz="1600"/>
              <a:t>7</a:t>
            </a:r>
          </a:p>
          <a:p>
            <a:pPr>
              <a:lnSpc>
                <a:spcPct val="110000"/>
              </a:lnSpc>
            </a:pPr>
            <a:r>
              <a:rPr lang="en-US" altLang="zh-CN" sz="1600"/>
              <a:t>8</a:t>
            </a:r>
          </a:p>
          <a:p>
            <a:pPr>
              <a:lnSpc>
                <a:spcPct val="110000"/>
              </a:lnSpc>
            </a:pPr>
            <a:r>
              <a:rPr lang="en-US" altLang="zh-CN" sz="1600"/>
              <a:t>9</a:t>
            </a:r>
          </a:p>
          <a:p>
            <a:pPr>
              <a:lnSpc>
                <a:spcPct val="110000"/>
              </a:lnSpc>
            </a:pPr>
            <a:r>
              <a:rPr lang="en-US" altLang="zh-CN" sz="1600"/>
              <a:t>…….</a:t>
            </a:r>
          </a:p>
          <a:p>
            <a:pPr>
              <a:lnSpc>
                <a:spcPct val="110000"/>
              </a:lnSpc>
            </a:pPr>
            <a:r>
              <a:rPr lang="en-US" altLang="zh-CN" sz="1600"/>
              <a:t>20</a:t>
            </a:r>
          </a:p>
          <a:p>
            <a:pPr>
              <a:lnSpc>
                <a:spcPct val="110000"/>
              </a:lnSpc>
            </a:pPr>
            <a:r>
              <a:rPr lang="en-US" altLang="zh-CN" sz="1600"/>
              <a:t>21</a:t>
            </a:r>
          </a:p>
          <a:p>
            <a:pPr>
              <a:lnSpc>
                <a:spcPct val="110000"/>
              </a:lnSpc>
            </a:pPr>
            <a:r>
              <a:rPr lang="en-US" altLang="zh-CN" sz="1600"/>
              <a:t>22</a:t>
            </a:r>
          </a:p>
          <a:p>
            <a:pPr>
              <a:lnSpc>
                <a:spcPct val="110000"/>
              </a:lnSpc>
            </a:pPr>
            <a:r>
              <a:rPr lang="en-US" altLang="zh-CN" sz="1600"/>
              <a:t>23</a:t>
            </a:r>
          </a:p>
          <a:p>
            <a:pPr>
              <a:lnSpc>
                <a:spcPct val="110000"/>
              </a:lnSpc>
            </a:pPr>
            <a:r>
              <a:rPr lang="en-US" altLang="zh-CN" sz="1600"/>
              <a:t>…….</a:t>
            </a:r>
          </a:p>
        </p:txBody>
      </p:sp>
      <p:sp>
        <p:nvSpPr>
          <p:cNvPr id="19461" name="Text Box 5"/>
          <p:cNvSpPr txBox="1">
            <a:spLocks noChangeArrowheads="1"/>
          </p:cNvSpPr>
          <p:nvPr/>
        </p:nvSpPr>
        <p:spPr bwMode="auto">
          <a:xfrm>
            <a:off x="5943600" y="1354138"/>
            <a:ext cx="1200150" cy="4665662"/>
          </a:xfrm>
          <a:prstGeom prst="rect">
            <a:avLst/>
          </a:prstGeom>
          <a:noFill/>
          <a:ln w="9525">
            <a:noFill/>
            <a:miter lim="800000"/>
            <a:headEnd/>
            <a:tailEnd/>
          </a:ln>
        </p:spPr>
        <p:txBody>
          <a:bodyPr wrap="none" anchor="ctr">
            <a:spAutoFit/>
          </a:bodyPr>
          <a:lstStyle/>
          <a:p>
            <a:pPr algn="l"/>
            <a:r>
              <a:rPr lang="zh-CN" altLang="en-US" sz="2000" b="1">
                <a:solidFill>
                  <a:schemeClr val="accent2"/>
                </a:solidFill>
              </a:rPr>
              <a:t>单词值</a:t>
            </a:r>
            <a:endParaRPr lang="zh-CN" altLang="en-US">
              <a:solidFill>
                <a:schemeClr val="accent2"/>
              </a:solidFill>
            </a:endParaRPr>
          </a:p>
          <a:p>
            <a:pPr algn="l"/>
            <a:endParaRPr lang="zh-CN" altLang="en-US" sz="1600"/>
          </a:p>
          <a:p>
            <a:pPr algn="l">
              <a:lnSpc>
                <a:spcPct val="110000"/>
              </a:lnSpc>
            </a:pPr>
            <a:r>
              <a:rPr lang="zh-CN" altLang="en-US" sz="1600"/>
              <a:t>内部字符串</a:t>
            </a:r>
          </a:p>
          <a:p>
            <a:pPr algn="l">
              <a:lnSpc>
                <a:spcPct val="110000"/>
              </a:lnSpc>
            </a:pPr>
            <a:r>
              <a:rPr lang="zh-CN" altLang="en-US" sz="1600"/>
              <a:t>整数值</a:t>
            </a:r>
          </a:p>
          <a:p>
            <a:pPr algn="l">
              <a:lnSpc>
                <a:spcPct val="110000"/>
              </a:lnSpc>
            </a:pPr>
            <a:r>
              <a:rPr lang="zh-CN" altLang="en-US" sz="1600"/>
              <a:t>数值</a:t>
            </a:r>
          </a:p>
          <a:p>
            <a:pPr algn="l">
              <a:lnSpc>
                <a:spcPct val="110000"/>
              </a:lnSpc>
            </a:pPr>
            <a:r>
              <a:rPr lang="en-US" altLang="zh-CN" sz="1600"/>
              <a:t>0 </a:t>
            </a:r>
            <a:r>
              <a:rPr lang="zh-CN" altLang="en-US" sz="1600"/>
              <a:t>或 </a:t>
            </a:r>
            <a:r>
              <a:rPr lang="en-US" altLang="zh-CN" sz="1600"/>
              <a:t>1</a:t>
            </a:r>
          </a:p>
          <a:p>
            <a:pPr algn="l">
              <a:lnSpc>
                <a:spcPct val="110000"/>
              </a:lnSpc>
            </a:pPr>
            <a:r>
              <a:rPr lang="zh-CN" altLang="en-US" sz="1600"/>
              <a:t>内部字符串</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a:p>
            <a:pPr algn="l">
              <a:lnSpc>
                <a:spcPct val="110000"/>
              </a:lnSpc>
            </a:pPr>
            <a:r>
              <a:rPr lang="en-US" altLang="zh-CN" sz="1600"/>
              <a:t>--</a:t>
            </a:r>
          </a:p>
        </p:txBody>
      </p:sp>
      <p:sp>
        <p:nvSpPr>
          <p:cNvPr id="19462" name="Line 6"/>
          <p:cNvSpPr>
            <a:spLocks noChangeShapeType="1"/>
          </p:cNvSpPr>
          <p:nvPr/>
        </p:nvSpPr>
        <p:spPr bwMode="auto">
          <a:xfrm>
            <a:off x="838200" y="1828800"/>
            <a:ext cx="6705600" cy="0"/>
          </a:xfrm>
          <a:prstGeom prst="line">
            <a:avLst/>
          </a:prstGeom>
          <a:noFill/>
          <a:ln w="19050">
            <a:solidFill>
              <a:srgbClr val="008000"/>
            </a:solidFill>
            <a:round/>
            <a:headEnd/>
            <a:tailEnd/>
          </a:ln>
        </p:spPr>
        <p:txBody>
          <a:bodyPr wrap="none" anchor="ctr"/>
          <a:lstStyle/>
          <a:p>
            <a:endParaRPr lang="zh-CN" altLang="en-US"/>
          </a:p>
        </p:txBody>
      </p:sp>
    </p:spTree>
    <p:extLst>
      <p:ext uri="{BB962C8B-B14F-4D97-AF65-F5344CB8AC3E}">
        <p14:creationId xmlns:p14="http://schemas.microsoft.com/office/powerpoint/2010/main" val="231230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图片 2">
            <a:extLst>
              <a:ext uri="{FF2B5EF4-FFF2-40B4-BE49-F238E27FC236}">
                <a16:creationId xmlns:a16="http://schemas.microsoft.com/office/drawing/2014/main" id="{4EE6F105-F686-46E6-9C67-C556F155B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 y="704292"/>
            <a:ext cx="2487613"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81">
            <a:extLst>
              <a:ext uri="{FF2B5EF4-FFF2-40B4-BE49-F238E27FC236}">
                <a16:creationId xmlns:a16="http://schemas.microsoft.com/office/drawing/2014/main" id="{2C529C94-468F-440E-89CB-7F31B5B9D693}"/>
              </a:ext>
            </a:extLst>
          </p:cNvPr>
          <p:cNvSpPr txBox="1">
            <a:spLocks noChangeArrowheads="1"/>
          </p:cNvSpPr>
          <p:nvPr/>
        </p:nvSpPr>
        <p:spPr bwMode="auto">
          <a:xfrm>
            <a:off x="15875" y="5927725"/>
            <a:ext cx="3584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仿宋_GB2312"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仿宋_GB2312"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仿宋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仿宋_GB2312"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仿宋_GB2312" pitchFamily="49" charset="-122"/>
              </a:defRPr>
            </a:lvl9pPr>
          </a:lstStyle>
          <a:p>
            <a:pPr eaLnBrk="1" hangingPunct="1">
              <a:spcBef>
                <a:spcPct val="50000"/>
              </a:spcBef>
              <a:buFontTx/>
              <a:buNone/>
              <a:defRPr/>
            </a:pPr>
            <a:r>
              <a:rPr lang="en-US" altLang="zh-CN" sz="1400" dirty="0">
                <a:solidFill>
                  <a:schemeClr val="tx1">
                    <a:lumMod val="50000"/>
                    <a:lumOff val="50000"/>
                  </a:schemeClr>
                </a:solidFill>
                <a:ea typeface="楷体_GB2312" pitchFamily="49" charset="-122"/>
              </a:rPr>
              <a:t>Source: Stanford CS143 (2012)</a:t>
            </a:r>
            <a:endParaRPr lang="zh-CN" altLang="en-US" sz="1400" dirty="0">
              <a:solidFill>
                <a:schemeClr val="tx1">
                  <a:lumMod val="50000"/>
                  <a:lumOff val="50000"/>
                </a:schemeClr>
              </a:solidFill>
              <a:ea typeface="楷体_GB2312" pitchFamily="49" charset="-122"/>
            </a:endParaRPr>
          </a:p>
        </p:txBody>
      </p:sp>
      <p:graphicFrame>
        <p:nvGraphicFramePr>
          <p:cNvPr id="3" name="表格 4">
            <a:extLst>
              <a:ext uri="{FF2B5EF4-FFF2-40B4-BE49-F238E27FC236}">
                <a16:creationId xmlns:a16="http://schemas.microsoft.com/office/drawing/2014/main" id="{DB42CB53-B2C2-4D30-9726-8C702C298147}"/>
              </a:ext>
            </a:extLst>
          </p:cNvPr>
          <p:cNvGraphicFramePr>
            <a:graphicFrameLocks noGrp="1"/>
          </p:cNvGraphicFramePr>
          <p:nvPr>
            <p:extLst>
              <p:ext uri="{D42A27DB-BD31-4B8C-83A1-F6EECF244321}">
                <p14:modId xmlns:p14="http://schemas.microsoft.com/office/powerpoint/2010/main" val="3789303445"/>
              </p:ext>
            </p:extLst>
          </p:nvPr>
        </p:nvGraphicFramePr>
        <p:xfrm>
          <a:off x="2843808" y="777566"/>
          <a:ext cx="6048672" cy="1112520"/>
        </p:xfrm>
        <a:graphic>
          <a:graphicData uri="http://schemas.openxmlformats.org/drawingml/2006/table">
            <a:tbl>
              <a:tblPr firstRow="1" bandRow="1">
                <a:tableStyleId>{2D5ABB26-0587-4C30-8999-92F81FD0307C}</a:tableStyleId>
              </a:tblPr>
              <a:tblGrid>
                <a:gridCol w="432048">
                  <a:extLst>
                    <a:ext uri="{9D8B030D-6E8A-4147-A177-3AD203B41FA5}">
                      <a16:colId xmlns:a16="http://schemas.microsoft.com/office/drawing/2014/main" val="930118080"/>
                    </a:ext>
                  </a:extLst>
                </a:gridCol>
                <a:gridCol w="432048">
                  <a:extLst>
                    <a:ext uri="{9D8B030D-6E8A-4147-A177-3AD203B41FA5}">
                      <a16:colId xmlns:a16="http://schemas.microsoft.com/office/drawing/2014/main" val="2046971309"/>
                    </a:ext>
                  </a:extLst>
                </a:gridCol>
                <a:gridCol w="432048">
                  <a:extLst>
                    <a:ext uri="{9D8B030D-6E8A-4147-A177-3AD203B41FA5}">
                      <a16:colId xmlns:a16="http://schemas.microsoft.com/office/drawing/2014/main" val="4149799271"/>
                    </a:ext>
                  </a:extLst>
                </a:gridCol>
                <a:gridCol w="432048">
                  <a:extLst>
                    <a:ext uri="{9D8B030D-6E8A-4147-A177-3AD203B41FA5}">
                      <a16:colId xmlns:a16="http://schemas.microsoft.com/office/drawing/2014/main" val="1508319444"/>
                    </a:ext>
                  </a:extLst>
                </a:gridCol>
                <a:gridCol w="432048">
                  <a:extLst>
                    <a:ext uri="{9D8B030D-6E8A-4147-A177-3AD203B41FA5}">
                      <a16:colId xmlns:a16="http://schemas.microsoft.com/office/drawing/2014/main" val="1351845069"/>
                    </a:ext>
                  </a:extLst>
                </a:gridCol>
                <a:gridCol w="432048">
                  <a:extLst>
                    <a:ext uri="{9D8B030D-6E8A-4147-A177-3AD203B41FA5}">
                      <a16:colId xmlns:a16="http://schemas.microsoft.com/office/drawing/2014/main" val="3145175117"/>
                    </a:ext>
                  </a:extLst>
                </a:gridCol>
                <a:gridCol w="432048">
                  <a:extLst>
                    <a:ext uri="{9D8B030D-6E8A-4147-A177-3AD203B41FA5}">
                      <a16:colId xmlns:a16="http://schemas.microsoft.com/office/drawing/2014/main" val="2827920709"/>
                    </a:ext>
                  </a:extLst>
                </a:gridCol>
                <a:gridCol w="432048">
                  <a:extLst>
                    <a:ext uri="{9D8B030D-6E8A-4147-A177-3AD203B41FA5}">
                      <a16:colId xmlns:a16="http://schemas.microsoft.com/office/drawing/2014/main" val="3461829691"/>
                    </a:ext>
                  </a:extLst>
                </a:gridCol>
                <a:gridCol w="432048">
                  <a:extLst>
                    <a:ext uri="{9D8B030D-6E8A-4147-A177-3AD203B41FA5}">
                      <a16:colId xmlns:a16="http://schemas.microsoft.com/office/drawing/2014/main" val="3672560488"/>
                    </a:ext>
                  </a:extLst>
                </a:gridCol>
                <a:gridCol w="432048">
                  <a:extLst>
                    <a:ext uri="{9D8B030D-6E8A-4147-A177-3AD203B41FA5}">
                      <a16:colId xmlns:a16="http://schemas.microsoft.com/office/drawing/2014/main" val="3463456072"/>
                    </a:ext>
                  </a:extLst>
                </a:gridCol>
                <a:gridCol w="432048">
                  <a:extLst>
                    <a:ext uri="{9D8B030D-6E8A-4147-A177-3AD203B41FA5}">
                      <a16:colId xmlns:a16="http://schemas.microsoft.com/office/drawing/2014/main" val="4273450743"/>
                    </a:ext>
                  </a:extLst>
                </a:gridCol>
                <a:gridCol w="432048">
                  <a:extLst>
                    <a:ext uri="{9D8B030D-6E8A-4147-A177-3AD203B41FA5}">
                      <a16:colId xmlns:a16="http://schemas.microsoft.com/office/drawing/2014/main" val="2266541229"/>
                    </a:ext>
                  </a:extLst>
                </a:gridCol>
                <a:gridCol w="432048">
                  <a:extLst>
                    <a:ext uri="{9D8B030D-6E8A-4147-A177-3AD203B41FA5}">
                      <a16:colId xmlns:a16="http://schemas.microsoft.com/office/drawing/2014/main" val="3337864819"/>
                    </a:ext>
                  </a:extLst>
                </a:gridCol>
                <a:gridCol w="432048">
                  <a:extLst>
                    <a:ext uri="{9D8B030D-6E8A-4147-A177-3AD203B41FA5}">
                      <a16:colId xmlns:a16="http://schemas.microsoft.com/office/drawing/2014/main" val="2481383299"/>
                    </a:ext>
                  </a:extLst>
                </a:gridCol>
              </a:tblGrid>
              <a:tr h="370840">
                <a:tc>
                  <a:txBody>
                    <a:bodyPr/>
                    <a:lstStyle/>
                    <a:p>
                      <a:pPr algn="ctr"/>
                      <a:r>
                        <a:rPr lang="en-US" altLang="zh-CN" dirty="0">
                          <a:latin typeface="Consolas" panose="020B0609020204030204" pitchFamily="49" charset="0"/>
                        </a:rPr>
                        <a:t>w</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a:latin typeface="Consolas" panose="020B0609020204030204" pitchFamily="49" charset="0"/>
                        </a:rPr>
                        <a:t>h</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err="1">
                          <a:latin typeface="Consolas" panose="020B0609020204030204" pitchFamily="49" charset="0"/>
                        </a:rPr>
                        <a:t>i</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a:latin typeface="Consolas" panose="020B0609020204030204" pitchFamily="49" charset="0"/>
                        </a:rPr>
                        <a:t>l</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a:latin typeface="Consolas" panose="020B0609020204030204" pitchFamily="49" charset="0"/>
                        </a:rPr>
                        <a:t>e</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a:latin typeface="Consolas" panose="020B0609020204030204" pitchFamily="49" charset="0"/>
                        </a:rPr>
                        <a:t>y</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&lt;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a:latin typeface="Consolas" panose="020B0609020204030204" pitchFamily="49" charset="0"/>
                        </a:rPr>
                        <a:t>z</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600" dirty="0">
                          <a:latin typeface="Consolas" panose="020B0609020204030204" pitchFamily="49" charset="0"/>
                        </a:rPr>
                        <a:t>\n</a:t>
                      </a:r>
                      <a:endParaRPr lang="zh-CN" altLang="en-US" sz="160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176411"/>
                  </a:ext>
                </a:extLst>
              </a:tr>
              <a:tr h="370840">
                <a:tc>
                  <a:txBody>
                    <a:bodyPr/>
                    <a:lstStyle/>
                    <a:p>
                      <a:pPr algn="ctr"/>
                      <a:r>
                        <a:rPr lang="en-US" altLang="zh-CN" sz="1600" dirty="0">
                          <a:latin typeface="Consolas" panose="020B0609020204030204" pitchFamily="49" charset="0"/>
                        </a:rPr>
                        <a:t>\t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latin typeface="Consolas" panose="020B0609020204030204" pitchFamily="49" charset="0"/>
                        </a:rPr>
                        <a:t>i</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a:latin typeface="Consolas" panose="020B0609020204030204" pitchFamily="49" charset="0"/>
                        </a:rPr>
                        <a:t>n</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a:latin typeface="Consolas" panose="020B0609020204030204" pitchFamily="49" charset="0"/>
                        </a:rPr>
                        <a:t>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x</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a:latin typeface="Consolas" panose="020B0609020204030204" pitchFamily="49" charset="0"/>
                        </a:rPr>
                        <a:t>a</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a:latin typeface="Consolas" panose="020B0609020204030204" pitchFamily="49" charset="0"/>
                        </a:rPr>
                        <a:t>b</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600" dirty="0">
                          <a:latin typeface="Consolas" panose="020B0609020204030204" pitchFamily="49" charset="0"/>
                        </a:rPr>
                        <a:t>\n</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Consolas" panose="020B0609020204030204" pitchFamily="49" charset="0"/>
                        </a:rPr>
                        <a:t>\t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y</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01240741"/>
                  </a:ext>
                </a:extLst>
              </a:tr>
              <a:tr h="370840">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x</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1600" dirty="0">
                          <a:latin typeface="Consolas" panose="020B0609020204030204" pitchFamily="49" charset="0"/>
                        </a:rPr>
                        <a:t>\n</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8802767"/>
                  </a:ext>
                </a:extLst>
              </a:tr>
            </a:tbl>
          </a:graphicData>
        </a:graphic>
      </p:graphicFrame>
      <p:sp>
        <p:nvSpPr>
          <p:cNvPr id="7" name="Rectangle 3">
            <a:extLst>
              <a:ext uri="{FF2B5EF4-FFF2-40B4-BE49-F238E27FC236}">
                <a16:creationId xmlns:a16="http://schemas.microsoft.com/office/drawing/2014/main" id="{8122E985-6E85-4E21-89C2-C343DA4159F6}"/>
              </a:ext>
            </a:extLst>
          </p:cNvPr>
          <p:cNvSpPr txBox="1">
            <a:spLocks noChangeArrowheads="1"/>
          </p:cNvSpPr>
          <p:nvPr/>
        </p:nvSpPr>
        <p:spPr bwMode="auto">
          <a:xfrm>
            <a:off x="4154125" y="2598254"/>
            <a:ext cx="4861520" cy="7920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SimSun"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SimSun"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SimSun"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SimSun"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zh-CN" altLang="en-US" sz="2400" kern="0" dirty="0">
                <a:solidFill>
                  <a:schemeClr val="hlink"/>
                </a:solidFill>
              </a:rPr>
              <a:t>保留字</a:t>
            </a:r>
            <a:r>
              <a:rPr lang="en-US" altLang="zh-CN" sz="2400" kern="0" dirty="0">
                <a:solidFill>
                  <a:schemeClr val="hlink"/>
                </a:solidFill>
              </a:rPr>
              <a:t>: while</a:t>
            </a:r>
            <a:r>
              <a:rPr lang="zh-CN" altLang="en-US" sz="2400" kern="0" dirty="0">
                <a:solidFill>
                  <a:schemeClr val="hlink"/>
                </a:solidFill>
              </a:rPr>
              <a:t>， </a:t>
            </a:r>
            <a:r>
              <a:rPr lang="en-US" altLang="zh-CN" sz="2400" kern="0" dirty="0">
                <a:solidFill>
                  <a:schemeClr val="hlink"/>
                </a:solidFill>
              </a:rPr>
              <a:t>int</a:t>
            </a:r>
            <a:endParaRPr lang="en-US" altLang="zh-CN" sz="2400" kern="0" dirty="0"/>
          </a:p>
        </p:txBody>
      </p:sp>
      <p:sp>
        <p:nvSpPr>
          <p:cNvPr id="8" name="Rectangle 3">
            <a:extLst>
              <a:ext uri="{FF2B5EF4-FFF2-40B4-BE49-F238E27FC236}">
                <a16:creationId xmlns:a16="http://schemas.microsoft.com/office/drawing/2014/main" id="{FEE09D9B-BA53-48E8-964E-5518F8A14515}"/>
              </a:ext>
            </a:extLst>
          </p:cNvPr>
          <p:cNvSpPr txBox="1">
            <a:spLocks noChangeArrowheads="1"/>
          </p:cNvSpPr>
          <p:nvPr/>
        </p:nvSpPr>
        <p:spPr bwMode="auto">
          <a:xfrm>
            <a:off x="4150693" y="3212976"/>
            <a:ext cx="4861520" cy="7920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SimSun"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SimSun"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SimSun"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SimSun"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zh-CN" altLang="en-US" sz="2400" kern="0" dirty="0">
                <a:solidFill>
                  <a:schemeClr val="hlink"/>
                </a:solidFill>
              </a:rPr>
              <a:t>标识符</a:t>
            </a:r>
            <a:r>
              <a:rPr lang="en-US" altLang="zh-CN" sz="2400" kern="0" dirty="0">
                <a:solidFill>
                  <a:schemeClr val="hlink"/>
                </a:solidFill>
              </a:rPr>
              <a:t>: x, y, z, a, b</a:t>
            </a:r>
            <a:endParaRPr lang="en-US" altLang="zh-CN" sz="2400" kern="0" dirty="0"/>
          </a:p>
        </p:txBody>
      </p:sp>
      <p:sp>
        <p:nvSpPr>
          <p:cNvPr id="9" name="Rectangle 3">
            <a:extLst>
              <a:ext uri="{FF2B5EF4-FFF2-40B4-BE49-F238E27FC236}">
                <a16:creationId xmlns:a16="http://schemas.microsoft.com/office/drawing/2014/main" id="{927C08CB-01DA-477E-8D2E-3B8EDA4F9FA4}"/>
              </a:ext>
            </a:extLst>
          </p:cNvPr>
          <p:cNvSpPr txBox="1">
            <a:spLocks noChangeArrowheads="1"/>
          </p:cNvSpPr>
          <p:nvPr/>
        </p:nvSpPr>
        <p:spPr bwMode="auto">
          <a:xfrm>
            <a:off x="4154125" y="3827698"/>
            <a:ext cx="4861520" cy="7920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SimSun"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SimSun"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SimSun"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SimSun"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zh-CN" altLang="en-US" sz="2400" kern="0" dirty="0">
                <a:solidFill>
                  <a:schemeClr val="hlink"/>
                </a:solidFill>
              </a:rPr>
              <a:t>分隔符</a:t>
            </a:r>
            <a:r>
              <a:rPr lang="en-US" altLang="zh-CN" sz="2400" kern="0" dirty="0">
                <a:solidFill>
                  <a:schemeClr val="hlink"/>
                </a:solidFill>
              </a:rPr>
              <a:t>: _</a:t>
            </a:r>
            <a:r>
              <a:rPr lang="zh-CN" altLang="en-US" sz="2400" kern="0" dirty="0">
                <a:solidFill>
                  <a:schemeClr val="hlink"/>
                </a:solidFill>
              </a:rPr>
              <a:t>（空格）</a:t>
            </a:r>
            <a:r>
              <a:rPr lang="en-US" altLang="zh-CN" sz="2400" kern="0" dirty="0">
                <a:solidFill>
                  <a:schemeClr val="hlink"/>
                </a:solidFill>
              </a:rPr>
              <a:t>, \n, \t</a:t>
            </a:r>
            <a:endParaRPr lang="en-US" altLang="zh-CN" sz="2400" kern="0" dirty="0"/>
          </a:p>
        </p:txBody>
      </p:sp>
      <p:sp>
        <p:nvSpPr>
          <p:cNvPr id="10" name="Rectangle 3">
            <a:extLst>
              <a:ext uri="{FF2B5EF4-FFF2-40B4-BE49-F238E27FC236}">
                <a16:creationId xmlns:a16="http://schemas.microsoft.com/office/drawing/2014/main" id="{F861BF50-895D-4B9C-8D06-844DB4DD5C71}"/>
              </a:ext>
            </a:extLst>
          </p:cNvPr>
          <p:cNvSpPr txBox="1">
            <a:spLocks noChangeArrowheads="1"/>
          </p:cNvSpPr>
          <p:nvPr/>
        </p:nvSpPr>
        <p:spPr bwMode="auto">
          <a:xfrm>
            <a:off x="2519724" y="4869160"/>
            <a:ext cx="4861520" cy="7920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SimSun"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SimSun"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SimSun"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SimSun"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en-US" altLang="zh-CN" sz="2400" kern="0" dirty="0">
                <a:solidFill>
                  <a:schemeClr val="hlink"/>
                </a:solidFill>
              </a:rPr>
              <a:t>token, symbol</a:t>
            </a:r>
          </a:p>
          <a:p>
            <a:pPr eaLnBrk="1" hangingPunct="1">
              <a:buFontTx/>
              <a:buNone/>
            </a:pPr>
            <a:r>
              <a:rPr lang="zh-CN" altLang="en-US" sz="2400" kern="0" dirty="0"/>
              <a:t>单词，符号</a:t>
            </a:r>
            <a:endParaRPr lang="en-US" altLang="zh-CN" sz="2400" kern="0" dirty="0"/>
          </a:p>
        </p:txBody>
      </p:sp>
      <p:sp>
        <p:nvSpPr>
          <p:cNvPr id="11" name="Rectangle 3">
            <a:extLst>
              <a:ext uri="{FF2B5EF4-FFF2-40B4-BE49-F238E27FC236}">
                <a16:creationId xmlns:a16="http://schemas.microsoft.com/office/drawing/2014/main" id="{4EA4D551-F654-4113-B1AC-CA5A33023AFA}"/>
              </a:ext>
            </a:extLst>
          </p:cNvPr>
          <p:cNvSpPr txBox="1">
            <a:spLocks noChangeArrowheads="1"/>
          </p:cNvSpPr>
          <p:nvPr/>
        </p:nvSpPr>
        <p:spPr bwMode="auto">
          <a:xfrm>
            <a:off x="5625804" y="4869160"/>
            <a:ext cx="3510880" cy="7920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SimSun" pitchFamily="2" charset="-122"/>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SimSun"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SimSun"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SimSun"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SimSun" pitchFamily="2"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zh-CN" altLang="en-US" sz="2400" kern="0" dirty="0">
                <a:solidFill>
                  <a:schemeClr val="hlink"/>
                </a:solidFill>
              </a:rPr>
              <a:t>规则从哪里来？</a:t>
            </a:r>
            <a:endParaRPr lang="en-US" altLang="zh-CN" sz="2400" kern="0" dirty="0">
              <a:solidFill>
                <a:schemeClr val="hlink"/>
              </a:solidFill>
            </a:endParaRPr>
          </a:p>
          <a:p>
            <a:pPr eaLnBrk="1" hangingPunct="1">
              <a:buFontTx/>
              <a:buNone/>
            </a:pPr>
            <a:r>
              <a:rPr lang="zh-CN" altLang="en-US" sz="2400" kern="0" dirty="0"/>
              <a:t>文法</a:t>
            </a:r>
            <a:endParaRPr lang="en-US" altLang="zh-CN" sz="2400"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4007</Words>
  <Application>Microsoft Office PowerPoint</Application>
  <PresentationFormat>全屏显示(4:3)</PresentationFormat>
  <Paragraphs>1179</Paragraphs>
  <Slides>51</Slides>
  <Notes>15</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51</vt:i4>
      </vt:variant>
    </vt:vector>
  </HeadingPairs>
  <TitlesOfParts>
    <vt:vector size="68" baseType="lpstr">
      <vt:lpstr>等线</vt:lpstr>
      <vt:lpstr>楷体</vt:lpstr>
      <vt:lpstr>楷体_GB2312</vt:lpstr>
      <vt:lpstr>SimSun</vt:lpstr>
      <vt:lpstr>微软雅黑</vt:lpstr>
      <vt:lpstr>Arial</vt:lpstr>
      <vt:lpstr>Calibri</vt:lpstr>
      <vt:lpstr>Consolas</vt:lpstr>
      <vt:lpstr>Symbol</vt:lpstr>
      <vt:lpstr>Times New Roman</vt:lpstr>
      <vt:lpstr>Webdings</vt:lpstr>
      <vt:lpstr>Wingdings</vt:lpstr>
      <vt:lpstr>默认设计模板</vt:lpstr>
      <vt:lpstr>1_默认设计模板</vt:lpstr>
      <vt:lpstr>位图图象</vt:lpstr>
      <vt:lpstr>Bitmap Image</vt:lpstr>
      <vt:lpstr>剪辑</vt:lpstr>
      <vt:lpstr>编译技术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yhy</dc:creator>
  <cp:lastModifiedBy>Chunming Hu</cp:lastModifiedBy>
  <cp:revision>321</cp:revision>
  <dcterms:created xsi:type="dcterms:W3CDTF">2000-07-20T13:43:09Z</dcterms:created>
  <dcterms:modified xsi:type="dcterms:W3CDTF">2019-09-17T03:31:04Z</dcterms:modified>
</cp:coreProperties>
</file>