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504" r:id="rId2"/>
    <p:sldId id="591" r:id="rId3"/>
    <p:sldId id="518" r:id="rId4"/>
    <p:sldId id="446" r:id="rId5"/>
    <p:sldId id="449" r:id="rId6"/>
    <p:sldId id="506" r:id="rId7"/>
    <p:sldId id="507" r:id="rId8"/>
    <p:sldId id="513" r:id="rId9"/>
    <p:sldId id="514" r:id="rId10"/>
    <p:sldId id="515" r:id="rId11"/>
    <p:sldId id="516" r:id="rId12"/>
    <p:sldId id="517" r:id="rId13"/>
    <p:sldId id="392" r:id="rId14"/>
    <p:sldId id="649" r:id="rId15"/>
    <p:sldId id="512" r:id="rId16"/>
    <p:sldId id="440" r:id="rId17"/>
    <p:sldId id="386" r:id="rId18"/>
    <p:sldId id="387" r:id="rId19"/>
    <p:sldId id="441" r:id="rId20"/>
    <p:sldId id="695" r:id="rId21"/>
    <p:sldId id="521" r:id="rId22"/>
    <p:sldId id="522" r:id="rId23"/>
    <p:sldId id="523" r:id="rId24"/>
    <p:sldId id="527" r:id="rId25"/>
    <p:sldId id="528" r:id="rId26"/>
    <p:sldId id="529" r:id="rId27"/>
    <p:sldId id="696" r:id="rId28"/>
    <p:sldId id="531" r:id="rId29"/>
    <p:sldId id="532" r:id="rId30"/>
    <p:sldId id="533" r:id="rId31"/>
    <p:sldId id="558" r:id="rId32"/>
    <p:sldId id="559" r:id="rId33"/>
    <p:sldId id="560" r:id="rId34"/>
    <p:sldId id="534" r:id="rId35"/>
    <p:sldId id="535" r:id="rId36"/>
    <p:sldId id="536" r:id="rId37"/>
    <p:sldId id="538" r:id="rId38"/>
    <p:sldId id="537" r:id="rId39"/>
    <p:sldId id="540" r:id="rId40"/>
    <p:sldId id="541" r:id="rId41"/>
    <p:sldId id="586" r:id="rId42"/>
    <p:sldId id="542" r:id="rId43"/>
    <p:sldId id="543" r:id="rId44"/>
    <p:sldId id="544" r:id="rId45"/>
    <p:sldId id="545" r:id="rId46"/>
    <p:sldId id="546" r:id="rId47"/>
    <p:sldId id="547" r:id="rId48"/>
    <p:sldId id="697" r:id="rId49"/>
    <p:sldId id="699" r:id="rId50"/>
    <p:sldId id="700" r:id="rId51"/>
    <p:sldId id="698" r:id="rId52"/>
    <p:sldId id="550" r:id="rId53"/>
    <p:sldId id="563" r:id="rId54"/>
    <p:sldId id="551" r:id="rId55"/>
    <p:sldId id="552" r:id="rId56"/>
    <p:sldId id="553" r:id="rId57"/>
    <p:sldId id="564" r:id="rId58"/>
    <p:sldId id="588" r:id="rId59"/>
    <p:sldId id="556" r:id="rId6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68">
          <p15:clr>
            <a:srgbClr val="A4A3A4"/>
          </p15:clr>
        </p15:guide>
        <p15:guide id="2" pos="28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6"/>
      </p:cViewPr>
      <p:guideLst>
        <p:guide orient="horz" pos="2268"/>
        <p:guide pos="281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9EEB174-7DFC-424B-B55B-A3F66B884C38}"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zh-CN" altLang="en-US"/>
        </a:p>
      </dgm:t>
    </dgm:pt>
    <dgm:pt modelId="{3992677B-B46D-45D5-A14F-C0A3C51B1E98}">
      <dgm:prSet phldrT="[文本]" custT="1"/>
      <dgm:spPr/>
      <dgm:t>
        <a:bodyPr/>
        <a:lstStyle/>
        <a:p>
          <a:r>
            <a:rPr lang="zh-CN" altLang="en-US" sz="2000" b="1" dirty="0">
              <a:latin typeface="微软雅黑" panose="020B0503020204020204" pitchFamily="34" charset="-122"/>
              <a:ea typeface="微软雅黑" panose="020B0503020204020204" pitchFamily="34" charset="-122"/>
            </a:rPr>
            <a:t>自然科学奖</a:t>
          </a:r>
        </a:p>
      </dgm:t>
    </dgm:pt>
    <dgm:pt modelId="{BB75AB13-4B0A-4D7B-A1CC-A59956CDD6CB}" type="parTrans" cxnId="{94400803-E695-4CD0-8176-C1B7EC9EC67A}">
      <dgm:prSet/>
      <dgm:spPr/>
      <dgm:t>
        <a:bodyPr/>
        <a:lstStyle/>
        <a:p>
          <a:endParaRPr lang="zh-CN" altLang="en-US"/>
        </a:p>
      </dgm:t>
    </dgm:pt>
    <dgm:pt modelId="{2BFB590E-817D-4C71-9B11-CF936BD87865}" type="sibTrans" cxnId="{94400803-E695-4CD0-8176-C1B7EC9EC67A}">
      <dgm:prSet/>
      <dgm:spPr/>
      <dgm:t>
        <a:bodyPr/>
        <a:lstStyle/>
        <a:p>
          <a:endParaRPr lang="zh-CN" altLang="en-US"/>
        </a:p>
      </dgm:t>
    </dgm:pt>
    <dgm:pt modelId="{60D1F4B6-8A67-42D2-93E3-DF1A8AC5EF18}">
      <dgm:prSet phldrT="[文本]" phldr="0" custT="1"/>
      <dgm:spPr/>
      <dgm:t>
        <a:bodyPr vert="horz" wrap="square"/>
        <a:lstStyle/>
        <a:p>
          <a:pPr>
            <a:lnSpc>
              <a:spcPct val="150000"/>
            </a:lnSpc>
            <a:spcBef>
              <a:spcPct val="0"/>
            </a:spcBef>
            <a:spcAft>
              <a:spcPct val="15000"/>
            </a:spcAft>
          </a:pPr>
          <a:r>
            <a:rPr lang="en-US" altLang="zh-CN" sz="1800" b="1" kern="1200" dirty="0">
              <a:latin typeface="微软雅黑" panose="020B0503020204020204" pitchFamily="34" charset="-122"/>
              <a:ea typeface="微软雅黑" panose="020B0503020204020204" pitchFamily="34" charset="-122"/>
            </a:rPr>
            <a:t>《</a:t>
          </a:r>
          <a:r>
            <a:rPr lang="zh-CN" altLang="en-US" sz="1800" b="1" kern="1200" dirty="0">
              <a:latin typeface="微软雅黑" panose="020B0503020204020204" pitchFamily="34" charset="-122"/>
              <a:ea typeface="微软雅黑" panose="020B0503020204020204" pitchFamily="34" charset="-122"/>
            </a:rPr>
            <a:t>六、代表性论文专著目录（不超过</a:t>
          </a:r>
          <a:r>
            <a:rPr lang="en-US" altLang="zh-CN" sz="1800" b="1" kern="1200" dirty="0">
              <a:latin typeface="微软雅黑" panose="020B0503020204020204" pitchFamily="34" charset="-122"/>
              <a:ea typeface="微软雅黑" panose="020B0503020204020204" pitchFamily="34" charset="-122"/>
            </a:rPr>
            <a:t>8</a:t>
          </a:r>
          <a:r>
            <a:rPr lang="zh-CN" altLang="en-US" sz="1800" b="1" kern="1200" dirty="0">
              <a:latin typeface="微软雅黑" panose="020B0503020204020204" pitchFamily="34" charset="-122"/>
              <a:ea typeface="微软雅黑" panose="020B0503020204020204" pitchFamily="34" charset="-122"/>
            </a:rPr>
            <a:t>篇）</a:t>
          </a:r>
          <a:r>
            <a:rPr lang="en-US" altLang="zh-CN" sz="1800" b="1" kern="1200" dirty="0">
              <a:latin typeface="微软雅黑" panose="020B0503020204020204" pitchFamily="34" charset="-122"/>
              <a:ea typeface="微软雅黑" panose="020B0503020204020204" pitchFamily="34" charset="-122"/>
            </a:rPr>
            <a:t>》</a:t>
          </a:r>
          <a:r>
            <a:rPr lang="zh-CN" altLang="en-US" sz="1800" b="1" kern="1200" dirty="0">
              <a:latin typeface="微软雅黑" panose="020B0503020204020204" pitchFamily="34" charset="-122"/>
              <a:ea typeface="微软雅黑" panose="020B0503020204020204" pitchFamily="34" charset="-122"/>
            </a:rPr>
            <a:t> 中，第一完成人</a:t>
          </a:r>
          <a:r>
            <a:rPr lang="zh-CN" altLang="en-US" sz="1800" b="1" kern="1200" dirty="0">
              <a:solidFill>
                <a:srgbClr val="C00000"/>
              </a:solidFill>
              <a:latin typeface="微软雅黑" panose="020B0503020204020204" pitchFamily="34" charset="-122"/>
              <a:ea typeface="微软雅黑" panose="020B0503020204020204" pitchFamily="34" charset="-122"/>
            </a:rPr>
            <a:t>作为第一作者（通讯作者）不少于</a:t>
          </a:r>
          <a:r>
            <a:rPr lang="en-US" altLang="zh-CN" sz="1800" b="1" kern="1200" dirty="0">
              <a:solidFill>
                <a:srgbClr val="C00000"/>
              </a:solidFill>
              <a:latin typeface="微软雅黑" panose="020B0503020204020204" pitchFamily="34" charset="-122"/>
              <a:ea typeface="微软雅黑" panose="020B0503020204020204" pitchFamily="34" charset="-122"/>
            </a:rPr>
            <a:t>30%</a:t>
          </a:r>
          <a:endParaRPr lang="zh-CN" altLang="en-US" sz="1800" b="1" kern="1200" dirty="0">
            <a:solidFill>
              <a:srgbClr val="C00000"/>
            </a:solidFill>
            <a:latin typeface="微软雅黑" panose="020B0503020204020204" pitchFamily="34" charset="-122"/>
            <a:ea typeface="微软雅黑" panose="020B0503020204020204" pitchFamily="34" charset="-122"/>
          </a:endParaRPr>
        </a:p>
      </dgm:t>
    </dgm:pt>
    <dgm:pt modelId="{F6B653F9-34AF-4202-A331-452C20E03F71}" type="parTrans" cxnId="{5F7B6BCF-A4FF-4E13-889B-01CEED2F7C82}">
      <dgm:prSet/>
      <dgm:spPr/>
      <dgm:t>
        <a:bodyPr/>
        <a:lstStyle/>
        <a:p>
          <a:endParaRPr lang="zh-CN" altLang="en-US"/>
        </a:p>
      </dgm:t>
    </dgm:pt>
    <dgm:pt modelId="{29C61188-B1EE-4124-99B3-3BEE10D759AD}" type="sibTrans" cxnId="{5F7B6BCF-A4FF-4E13-889B-01CEED2F7C82}">
      <dgm:prSet/>
      <dgm:spPr/>
      <dgm:t>
        <a:bodyPr/>
        <a:lstStyle/>
        <a:p>
          <a:endParaRPr lang="zh-CN" altLang="en-US"/>
        </a:p>
      </dgm:t>
    </dgm:pt>
    <dgm:pt modelId="{9AB85C19-8E95-4AD7-B2EA-851D1D561580}" type="pres">
      <dgm:prSet presAssocID="{69EEB174-7DFC-424B-B55B-A3F66B884C38}" presName="Name0" presStyleCnt="0">
        <dgm:presLayoutVars>
          <dgm:dir/>
          <dgm:animLvl val="lvl"/>
          <dgm:resizeHandles val="exact"/>
        </dgm:presLayoutVars>
      </dgm:prSet>
      <dgm:spPr/>
    </dgm:pt>
    <dgm:pt modelId="{6999E2AF-DC34-45FC-9260-34527FD6A4AB}" type="pres">
      <dgm:prSet presAssocID="{3992677B-B46D-45D5-A14F-C0A3C51B1E98}" presName="linNode" presStyleCnt="0"/>
      <dgm:spPr/>
    </dgm:pt>
    <dgm:pt modelId="{2408E1F5-6633-4DDC-8CC2-7DEEB3102237}" type="pres">
      <dgm:prSet presAssocID="{3992677B-B46D-45D5-A14F-C0A3C51B1E98}" presName="parentText" presStyleLbl="node1" presStyleIdx="0" presStyleCnt="1" custScaleX="62474" custLinFactNeighborX="263">
        <dgm:presLayoutVars>
          <dgm:chMax val="1"/>
          <dgm:bulletEnabled val="1"/>
        </dgm:presLayoutVars>
      </dgm:prSet>
      <dgm:spPr/>
    </dgm:pt>
    <dgm:pt modelId="{098C75F4-C377-4947-AADE-62DE082FD212}" type="pres">
      <dgm:prSet presAssocID="{3992677B-B46D-45D5-A14F-C0A3C51B1E98}" presName="descendantText" presStyleLbl="alignAccFollowNode1" presStyleIdx="0" presStyleCnt="1" custScaleY="117130">
        <dgm:presLayoutVars>
          <dgm:bulletEnabled val="1"/>
        </dgm:presLayoutVars>
      </dgm:prSet>
      <dgm:spPr/>
    </dgm:pt>
  </dgm:ptLst>
  <dgm:cxnLst>
    <dgm:cxn modelId="{94400803-E695-4CD0-8176-C1B7EC9EC67A}" srcId="{69EEB174-7DFC-424B-B55B-A3F66B884C38}" destId="{3992677B-B46D-45D5-A14F-C0A3C51B1E98}" srcOrd="0" destOrd="0" parTransId="{BB75AB13-4B0A-4D7B-A1CC-A59956CDD6CB}" sibTransId="{2BFB590E-817D-4C71-9B11-CF936BD87865}"/>
    <dgm:cxn modelId="{990E7533-80D1-4C33-BC56-BAC992B9340B}" type="presOf" srcId="{69EEB174-7DFC-424B-B55B-A3F66B884C38}" destId="{9AB85C19-8E95-4AD7-B2EA-851D1D561580}" srcOrd="0" destOrd="0" presId="urn:microsoft.com/office/officeart/2005/8/layout/vList5"/>
    <dgm:cxn modelId="{F5996F88-9CC4-42D5-BC21-8B852F5DA05C}" type="presOf" srcId="{60D1F4B6-8A67-42D2-93E3-DF1A8AC5EF18}" destId="{098C75F4-C377-4947-AADE-62DE082FD212}" srcOrd="0" destOrd="0" presId="urn:microsoft.com/office/officeart/2005/8/layout/vList5"/>
    <dgm:cxn modelId="{87B11FCF-BB68-46F1-9506-AA9B27AFC5CB}" type="presOf" srcId="{3992677B-B46D-45D5-A14F-C0A3C51B1E98}" destId="{2408E1F5-6633-4DDC-8CC2-7DEEB3102237}" srcOrd="0" destOrd="0" presId="urn:microsoft.com/office/officeart/2005/8/layout/vList5"/>
    <dgm:cxn modelId="{5F7B6BCF-A4FF-4E13-889B-01CEED2F7C82}" srcId="{3992677B-B46D-45D5-A14F-C0A3C51B1E98}" destId="{60D1F4B6-8A67-42D2-93E3-DF1A8AC5EF18}" srcOrd="0" destOrd="0" parTransId="{F6B653F9-34AF-4202-A331-452C20E03F71}" sibTransId="{29C61188-B1EE-4124-99B3-3BEE10D759AD}"/>
    <dgm:cxn modelId="{2BF0278E-3792-45B6-A559-26675CDEC05A}" type="presParOf" srcId="{9AB85C19-8E95-4AD7-B2EA-851D1D561580}" destId="{6999E2AF-DC34-45FC-9260-34527FD6A4AB}" srcOrd="0" destOrd="0" presId="urn:microsoft.com/office/officeart/2005/8/layout/vList5"/>
    <dgm:cxn modelId="{A7555A39-66DC-4286-8DAD-729C9B7102DD}" type="presParOf" srcId="{6999E2AF-DC34-45FC-9260-34527FD6A4AB}" destId="{2408E1F5-6633-4DDC-8CC2-7DEEB3102237}" srcOrd="0" destOrd="0" presId="urn:microsoft.com/office/officeart/2005/8/layout/vList5"/>
    <dgm:cxn modelId="{35DC2FD6-8061-4D38-9FE2-274A45506C92}" type="presParOf" srcId="{6999E2AF-DC34-45FC-9260-34527FD6A4AB}" destId="{098C75F4-C377-4947-AADE-62DE082FD21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EEB174-7DFC-424B-B55B-A3F66B884C38}" type="doc">
      <dgm:prSet loTypeId="urn:microsoft.com/office/officeart/2005/8/layout/vList5" loCatId="list" qsTypeId="urn:microsoft.com/office/officeart/2005/8/quickstyle/simple1#2" qsCatId="simple" csTypeId="urn:microsoft.com/office/officeart/2005/8/colors/accent1_2#2" csCatId="accent1" phldr="1"/>
      <dgm:spPr/>
      <dgm:t>
        <a:bodyPr/>
        <a:lstStyle/>
        <a:p>
          <a:endParaRPr lang="zh-CN" altLang="en-US"/>
        </a:p>
      </dgm:t>
    </dgm:pt>
    <dgm:pt modelId="{417640E9-B2EB-4525-AA25-D1E6314ACADA}">
      <dgm:prSet phldrT="[文本]" custT="1"/>
      <dgm:spPr/>
      <dgm:t>
        <a:bodyPr/>
        <a:lstStyle/>
        <a:p>
          <a:r>
            <a:rPr lang="zh-CN" altLang="en-US" sz="2000" b="1" dirty="0">
              <a:latin typeface="微软雅黑" panose="020B0503020204020204" pitchFamily="34" charset="-122"/>
              <a:ea typeface="微软雅黑" panose="020B0503020204020204" pitchFamily="34" charset="-122"/>
            </a:rPr>
            <a:t>技术发明奖</a:t>
          </a:r>
        </a:p>
      </dgm:t>
    </dgm:pt>
    <dgm:pt modelId="{77717305-CBBB-494A-AFD3-BBAFDAB96D6C}" type="parTrans" cxnId="{90B51CE7-827B-4648-B45F-A7E0594395A2}">
      <dgm:prSet/>
      <dgm:spPr/>
      <dgm:t>
        <a:bodyPr/>
        <a:lstStyle/>
        <a:p>
          <a:endParaRPr lang="zh-CN" altLang="en-US"/>
        </a:p>
      </dgm:t>
    </dgm:pt>
    <dgm:pt modelId="{55C59607-FE67-45D4-AD0E-DEF120B24875}" type="sibTrans" cxnId="{90B51CE7-827B-4648-B45F-A7E0594395A2}">
      <dgm:prSet/>
      <dgm:spPr/>
      <dgm:t>
        <a:bodyPr/>
        <a:lstStyle/>
        <a:p>
          <a:endParaRPr lang="zh-CN" altLang="en-US"/>
        </a:p>
      </dgm:t>
    </dgm:pt>
    <dgm:pt modelId="{7625DB6A-1E00-4F84-B550-58B325135DD6}">
      <dgm:prSet phldrT="[文本]" phldr="0" custT="1"/>
      <dgm:spPr/>
      <dgm:t>
        <a:bodyPr vert="horz" wrap="square"/>
        <a:lstStyle/>
        <a:p>
          <a:pPr>
            <a:lnSpc>
              <a:spcPct val="150000"/>
            </a:lnSpc>
            <a:spcBef>
              <a:spcPct val="0"/>
            </a:spcBef>
            <a:spcAft>
              <a:spcPct val="15000"/>
            </a:spcAft>
          </a:pP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七、支撑技术发明点的主要知识产权证明目录 </a:t>
          </a: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中第一完成人</a:t>
          </a:r>
          <a:r>
            <a:rPr lang="zh-CN" altLang="en-US" sz="1600" b="1" kern="1200" dirty="0">
              <a:solidFill>
                <a:srgbClr val="C00000"/>
              </a:solidFill>
              <a:latin typeface="微软雅黑" panose="020B0503020204020204" pitchFamily="34" charset="-122"/>
              <a:ea typeface="微软雅黑" panose="020B0503020204020204" pitchFamily="34" charset="-122"/>
              <a:cs typeface="+mn-cs"/>
            </a:rPr>
            <a:t>作为发明人不少于</a:t>
          </a:r>
          <a:r>
            <a:rPr lang="en-US" altLang="zh-CN" sz="1600" b="1" kern="1200" dirty="0">
              <a:solidFill>
                <a:srgbClr val="C00000"/>
              </a:solidFill>
              <a:latin typeface="微软雅黑" panose="020B0503020204020204" pitchFamily="34" charset="-122"/>
              <a:ea typeface="微软雅黑" panose="020B0503020204020204" pitchFamily="34" charset="-122"/>
              <a:cs typeface="+mn-cs"/>
            </a:rPr>
            <a:t>30%</a:t>
          </a:r>
          <a:r>
            <a:rPr lang="zh-CN" altLang="en-US" sz="1600" b="1" kern="1200" dirty="0">
              <a:solidFill>
                <a:srgbClr val="C00000"/>
              </a:solidFill>
              <a:latin typeface="微软雅黑" panose="020B0503020204020204" pitchFamily="34" charset="-122"/>
              <a:ea typeface="微软雅黑" panose="020B0503020204020204" pitchFamily="34" charset="-122"/>
              <a:cs typeface="+mn-cs"/>
            </a:rPr>
            <a:t>。</a:t>
          </a:r>
          <a:endParaRPr lang="zh-CN" altLang="en-US" sz="1600" b="1" kern="1200" dirty="0">
            <a:latin typeface="微软雅黑" panose="020B0503020204020204" pitchFamily="34" charset="-122"/>
            <a:ea typeface="微软雅黑" panose="020B0503020204020204" pitchFamily="34" charset="-122"/>
          </a:endParaRPr>
        </a:p>
      </dgm:t>
    </dgm:pt>
    <dgm:pt modelId="{8AD77EBA-92A6-49FE-816B-520EFFC2DBA2}" type="parTrans" cxnId="{0FD5F09C-FDB6-4503-BCDB-B65B292EAAAB}">
      <dgm:prSet/>
      <dgm:spPr/>
      <dgm:t>
        <a:bodyPr/>
        <a:lstStyle/>
        <a:p>
          <a:endParaRPr lang="zh-CN" altLang="en-US"/>
        </a:p>
      </dgm:t>
    </dgm:pt>
    <dgm:pt modelId="{82803B5F-56A1-4C50-A748-1167447659E6}" type="sibTrans" cxnId="{0FD5F09C-FDB6-4503-BCDB-B65B292EAAAB}">
      <dgm:prSet/>
      <dgm:spPr/>
      <dgm:t>
        <a:bodyPr/>
        <a:lstStyle/>
        <a:p>
          <a:endParaRPr lang="zh-CN" altLang="en-US"/>
        </a:p>
      </dgm:t>
    </dgm:pt>
    <dgm:pt modelId="{39CBBC23-F7D6-4640-9534-80FE67301D50}">
      <dgm:prSet phldrT="[文本]" custT="1"/>
      <dgm:spPr/>
      <dgm:t>
        <a:bodyPr/>
        <a:lstStyle/>
        <a:p>
          <a:r>
            <a:rPr lang="zh-CN" altLang="en-US" sz="2000" b="1" dirty="0">
              <a:latin typeface="微软雅黑" panose="020B0503020204020204" pitchFamily="34" charset="-122"/>
              <a:ea typeface="微软雅黑" panose="020B0503020204020204" pitchFamily="34" charset="-122"/>
            </a:rPr>
            <a:t>科技进步奖</a:t>
          </a:r>
        </a:p>
      </dgm:t>
    </dgm:pt>
    <dgm:pt modelId="{4DF7135F-582E-419A-827B-AF2F6C73C900}" type="parTrans" cxnId="{722A7E14-4E33-49B0-A7CC-D31D2528024F}">
      <dgm:prSet/>
      <dgm:spPr/>
      <dgm:t>
        <a:bodyPr/>
        <a:lstStyle/>
        <a:p>
          <a:endParaRPr lang="zh-CN" altLang="en-US"/>
        </a:p>
      </dgm:t>
    </dgm:pt>
    <dgm:pt modelId="{A3580E27-BB94-4BF5-A7CE-C48007ADEF2F}" type="sibTrans" cxnId="{722A7E14-4E33-49B0-A7CC-D31D2528024F}">
      <dgm:prSet/>
      <dgm:spPr/>
      <dgm:t>
        <a:bodyPr/>
        <a:lstStyle/>
        <a:p>
          <a:endParaRPr lang="zh-CN" altLang="en-US"/>
        </a:p>
      </dgm:t>
    </dgm:pt>
    <dgm:pt modelId="{6BBF3923-591B-47E2-865B-7BED2F804A63}">
      <dgm:prSet phldrT="[文本]" phldr="0" custT="1"/>
      <dgm:spPr/>
      <dgm:t>
        <a:bodyPr vert="horz" wrap="square"/>
        <a:lstStyle/>
        <a:p>
          <a:pPr>
            <a:lnSpc>
              <a:spcPct val="150000"/>
            </a:lnSpc>
            <a:spcBef>
              <a:spcPct val="0"/>
            </a:spcBef>
            <a:spcAft>
              <a:spcPct val="15000"/>
            </a:spcAft>
          </a:pP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七、主要知识产权和标准规范等目录（不超过</a:t>
          </a:r>
          <a:r>
            <a:rPr lang="en-US" altLang="en-US" sz="1600" b="1" kern="1200" dirty="0">
              <a:latin typeface="微软雅黑" panose="020B0503020204020204" pitchFamily="34" charset="-122"/>
              <a:ea typeface="微软雅黑" panose="020B0503020204020204" pitchFamily="34" charset="-122"/>
            </a:rPr>
            <a:t>10</a:t>
          </a:r>
          <a:r>
            <a:rPr lang="zh-CN" altLang="en-US" sz="1600" b="1" kern="1200" dirty="0">
              <a:latin typeface="微软雅黑" panose="020B0503020204020204" pitchFamily="34" charset="-122"/>
              <a:ea typeface="微软雅黑" panose="020B0503020204020204" pitchFamily="34" charset="-122"/>
            </a:rPr>
            <a:t>件）</a:t>
          </a: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中第一完成单位</a:t>
          </a:r>
          <a:r>
            <a:rPr lang="zh-CN" altLang="en-US" sz="1600" b="1" kern="1200" dirty="0">
              <a:solidFill>
                <a:srgbClr val="C00000"/>
              </a:solidFill>
              <a:latin typeface="微软雅黑" panose="020B0503020204020204" pitchFamily="34" charset="-122"/>
              <a:ea typeface="微软雅黑" panose="020B0503020204020204" pitchFamily="34" charset="-122"/>
              <a:cs typeface="+mn-cs"/>
            </a:rPr>
            <a:t>作为知识产权人不少于</a:t>
          </a:r>
          <a:r>
            <a:rPr lang="en-US" altLang="zh-CN" sz="1600" b="1" kern="1200" dirty="0">
              <a:solidFill>
                <a:srgbClr val="C00000"/>
              </a:solidFill>
              <a:latin typeface="微软雅黑" panose="020B0503020204020204" pitchFamily="34" charset="-122"/>
              <a:ea typeface="微软雅黑" panose="020B0503020204020204" pitchFamily="34" charset="-122"/>
              <a:cs typeface="+mn-cs"/>
            </a:rPr>
            <a:t>40%</a:t>
          </a:r>
          <a:r>
            <a:rPr lang="zh-CN" altLang="en-US" sz="1600" b="1" kern="1200" dirty="0">
              <a:latin typeface="微软雅黑" panose="020B0503020204020204" pitchFamily="34" charset="-122"/>
              <a:ea typeface="微软雅黑" panose="020B0503020204020204" pitchFamily="34" charset="-122"/>
            </a:rPr>
            <a:t>、第一完成人</a:t>
          </a:r>
          <a:r>
            <a:rPr lang="zh-CN" altLang="en-US" sz="1600" b="1" kern="1200" dirty="0">
              <a:solidFill>
                <a:srgbClr val="C00000"/>
              </a:solidFill>
              <a:latin typeface="微软雅黑" panose="020B0503020204020204" pitchFamily="34" charset="-122"/>
              <a:ea typeface="微软雅黑" panose="020B0503020204020204" pitchFamily="34" charset="-122"/>
              <a:cs typeface="+mn-cs"/>
            </a:rPr>
            <a:t>作为发明人不少于</a:t>
          </a:r>
          <a:r>
            <a:rPr lang="en-US" altLang="zh-CN" sz="1600" b="1" kern="1200" dirty="0">
              <a:solidFill>
                <a:srgbClr val="C00000"/>
              </a:solidFill>
              <a:latin typeface="微软雅黑" panose="020B0503020204020204" pitchFamily="34" charset="-122"/>
              <a:ea typeface="微软雅黑" panose="020B0503020204020204" pitchFamily="34" charset="-122"/>
              <a:cs typeface="+mn-cs"/>
            </a:rPr>
            <a:t>30%</a:t>
          </a:r>
          <a:r>
            <a:rPr lang="zh-CN" altLang="en-US" sz="1600" b="1" kern="1200" dirty="0">
              <a:solidFill>
                <a:srgbClr val="C00000"/>
              </a:solidFill>
              <a:latin typeface="微软雅黑" panose="020B0503020204020204" pitchFamily="34" charset="-122"/>
              <a:ea typeface="微软雅黑" panose="020B0503020204020204" pitchFamily="34" charset="-122"/>
              <a:cs typeface="+mn-cs"/>
            </a:rPr>
            <a:t>；</a:t>
          </a:r>
          <a:endParaRPr sz="6500"/>
        </a:p>
      </dgm:t>
    </dgm:pt>
    <dgm:pt modelId="{C92DC3BC-58C9-458B-B8EF-6DE10C0F169B}" type="parTrans" cxnId="{3AE459C4-43A1-401D-9F62-3C6A634B4B26}">
      <dgm:prSet/>
      <dgm:spPr/>
      <dgm:t>
        <a:bodyPr/>
        <a:lstStyle/>
        <a:p>
          <a:endParaRPr lang="zh-CN" altLang="en-US"/>
        </a:p>
      </dgm:t>
    </dgm:pt>
    <dgm:pt modelId="{EE82516A-281C-4E54-8E65-B92AA9EC953C}" type="sibTrans" cxnId="{3AE459C4-43A1-401D-9F62-3C6A634B4B26}">
      <dgm:prSet/>
      <dgm:spPr/>
      <dgm:t>
        <a:bodyPr/>
        <a:lstStyle/>
        <a:p>
          <a:endParaRPr lang="zh-CN" altLang="en-US"/>
        </a:p>
      </dgm:t>
    </dgm:pt>
    <dgm:pt modelId="{9AB85C19-8E95-4AD7-B2EA-851D1D561580}" type="pres">
      <dgm:prSet presAssocID="{69EEB174-7DFC-424B-B55B-A3F66B884C38}" presName="Name0" presStyleCnt="0">
        <dgm:presLayoutVars>
          <dgm:dir/>
          <dgm:animLvl val="lvl"/>
          <dgm:resizeHandles val="exact"/>
        </dgm:presLayoutVars>
      </dgm:prSet>
      <dgm:spPr/>
    </dgm:pt>
    <dgm:pt modelId="{20B85E48-26CC-4353-87CD-7011A8218199}" type="pres">
      <dgm:prSet presAssocID="{417640E9-B2EB-4525-AA25-D1E6314ACADA}" presName="linNode" presStyleCnt="0"/>
      <dgm:spPr/>
    </dgm:pt>
    <dgm:pt modelId="{ADBF6208-EB55-476E-9739-D36BD0BFD33D}" type="pres">
      <dgm:prSet presAssocID="{417640E9-B2EB-4525-AA25-D1E6314ACADA}" presName="parentText" presStyleLbl="node1" presStyleIdx="0" presStyleCnt="2" custScaleX="62474">
        <dgm:presLayoutVars>
          <dgm:chMax val="1"/>
          <dgm:bulletEnabled val="1"/>
        </dgm:presLayoutVars>
      </dgm:prSet>
      <dgm:spPr/>
    </dgm:pt>
    <dgm:pt modelId="{E30D69F1-A62A-4351-8275-F872FCD972DC}" type="pres">
      <dgm:prSet presAssocID="{417640E9-B2EB-4525-AA25-D1E6314ACADA}" presName="descendantText" presStyleLbl="alignAccFollowNode1" presStyleIdx="0" presStyleCnt="2" custScaleY="116831">
        <dgm:presLayoutVars>
          <dgm:bulletEnabled val="1"/>
        </dgm:presLayoutVars>
      </dgm:prSet>
      <dgm:spPr/>
    </dgm:pt>
    <dgm:pt modelId="{9C11AB64-42D2-423C-A4FB-D6883B06B71E}" type="pres">
      <dgm:prSet presAssocID="{55C59607-FE67-45D4-AD0E-DEF120B24875}" presName="sp" presStyleCnt="0"/>
      <dgm:spPr/>
    </dgm:pt>
    <dgm:pt modelId="{29791862-AE37-45B1-9834-60E4457A1D77}" type="pres">
      <dgm:prSet presAssocID="{39CBBC23-F7D6-4640-9534-80FE67301D50}" presName="linNode" presStyleCnt="0"/>
      <dgm:spPr/>
    </dgm:pt>
    <dgm:pt modelId="{AB7AACC4-E703-4773-9668-D6F496F82A61}" type="pres">
      <dgm:prSet presAssocID="{39CBBC23-F7D6-4640-9534-80FE67301D50}" presName="parentText" presStyleLbl="node1" presStyleIdx="1" presStyleCnt="2" custScaleX="62474">
        <dgm:presLayoutVars>
          <dgm:chMax val="1"/>
          <dgm:bulletEnabled val="1"/>
        </dgm:presLayoutVars>
      </dgm:prSet>
      <dgm:spPr/>
    </dgm:pt>
    <dgm:pt modelId="{FFE9818E-94B2-4D8D-9956-DA08521B1E35}" type="pres">
      <dgm:prSet presAssocID="{39CBBC23-F7D6-4640-9534-80FE67301D50}" presName="descendantText" presStyleLbl="alignAccFollowNode1" presStyleIdx="1" presStyleCnt="2" custScaleY="155738">
        <dgm:presLayoutVars>
          <dgm:bulletEnabled val="1"/>
        </dgm:presLayoutVars>
      </dgm:prSet>
      <dgm:spPr/>
    </dgm:pt>
  </dgm:ptLst>
  <dgm:cxnLst>
    <dgm:cxn modelId="{722A7E14-4E33-49B0-A7CC-D31D2528024F}" srcId="{69EEB174-7DFC-424B-B55B-A3F66B884C38}" destId="{39CBBC23-F7D6-4640-9534-80FE67301D50}" srcOrd="1" destOrd="0" parTransId="{4DF7135F-582E-419A-827B-AF2F6C73C900}" sibTransId="{A3580E27-BB94-4BF5-A7CE-C48007ADEF2F}"/>
    <dgm:cxn modelId="{C244CF60-03FF-45BA-8BF9-23C05BE85E75}" type="presOf" srcId="{69EEB174-7DFC-424B-B55B-A3F66B884C38}" destId="{9AB85C19-8E95-4AD7-B2EA-851D1D561580}" srcOrd="0" destOrd="0" presId="urn:microsoft.com/office/officeart/2005/8/layout/vList5"/>
    <dgm:cxn modelId="{C8BE0D50-BCB8-440B-8754-F647D238EB82}" type="presOf" srcId="{7625DB6A-1E00-4F84-B550-58B325135DD6}" destId="{E30D69F1-A62A-4351-8275-F872FCD972DC}" srcOrd="0" destOrd="0" presId="urn:microsoft.com/office/officeart/2005/8/layout/vList5"/>
    <dgm:cxn modelId="{C8EB0251-0F45-4264-9928-D4002CC4756C}" type="presOf" srcId="{417640E9-B2EB-4525-AA25-D1E6314ACADA}" destId="{ADBF6208-EB55-476E-9739-D36BD0BFD33D}" srcOrd="0" destOrd="0" presId="urn:microsoft.com/office/officeart/2005/8/layout/vList5"/>
    <dgm:cxn modelId="{563B5759-52DF-41B4-A662-57671DB9517F}" type="presOf" srcId="{6BBF3923-591B-47E2-865B-7BED2F804A63}" destId="{FFE9818E-94B2-4D8D-9956-DA08521B1E35}" srcOrd="0" destOrd="0" presId="urn:microsoft.com/office/officeart/2005/8/layout/vList5"/>
    <dgm:cxn modelId="{0FD5F09C-FDB6-4503-BCDB-B65B292EAAAB}" srcId="{417640E9-B2EB-4525-AA25-D1E6314ACADA}" destId="{7625DB6A-1E00-4F84-B550-58B325135DD6}" srcOrd="0" destOrd="0" parTransId="{8AD77EBA-92A6-49FE-816B-520EFFC2DBA2}" sibTransId="{82803B5F-56A1-4C50-A748-1167447659E6}"/>
    <dgm:cxn modelId="{3AE459C4-43A1-401D-9F62-3C6A634B4B26}" srcId="{39CBBC23-F7D6-4640-9534-80FE67301D50}" destId="{6BBF3923-591B-47E2-865B-7BED2F804A63}" srcOrd="0" destOrd="0" parTransId="{C92DC3BC-58C9-458B-B8EF-6DE10C0F169B}" sibTransId="{EE82516A-281C-4E54-8E65-B92AA9EC953C}"/>
    <dgm:cxn modelId="{90B51CE7-827B-4648-B45F-A7E0594395A2}" srcId="{69EEB174-7DFC-424B-B55B-A3F66B884C38}" destId="{417640E9-B2EB-4525-AA25-D1E6314ACADA}" srcOrd="0" destOrd="0" parTransId="{77717305-CBBB-494A-AFD3-BBAFDAB96D6C}" sibTransId="{55C59607-FE67-45D4-AD0E-DEF120B24875}"/>
    <dgm:cxn modelId="{7AB5ADF9-AF46-4B1E-8A30-72D7FC6B78F0}" type="presOf" srcId="{39CBBC23-F7D6-4640-9534-80FE67301D50}" destId="{AB7AACC4-E703-4773-9668-D6F496F82A61}" srcOrd="0" destOrd="0" presId="urn:microsoft.com/office/officeart/2005/8/layout/vList5"/>
    <dgm:cxn modelId="{D6681C12-5BAF-4963-A5F6-25F5ED7073BD}" type="presParOf" srcId="{9AB85C19-8E95-4AD7-B2EA-851D1D561580}" destId="{20B85E48-26CC-4353-87CD-7011A8218199}" srcOrd="0" destOrd="0" presId="urn:microsoft.com/office/officeart/2005/8/layout/vList5"/>
    <dgm:cxn modelId="{AA6DF6D6-2807-4123-9A06-13C41AB9D7B3}" type="presParOf" srcId="{20B85E48-26CC-4353-87CD-7011A8218199}" destId="{ADBF6208-EB55-476E-9739-D36BD0BFD33D}" srcOrd="0" destOrd="0" presId="urn:microsoft.com/office/officeart/2005/8/layout/vList5"/>
    <dgm:cxn modelId="{DD2F0C88-2CE4-4B0A-A478-619FBDD6A20B}" type="presParOf" srcId="{20B85E48-26CC-4353-87CD-7011A8218199}" destId="{E30D69F1-A62A-4351-8275-F872FCD972DC}" srcOrd="1" destOrd="0" presId="urn:microsoft.com/office/officeart/2005/8/layout/vList5"/>
    <dgm:cxn modelId="{629F76D6-CBBF-4B68-BB04-2E22B09D1EE1}" type="presParOf" srcId="{9AB85C19-8E95-4AD7-B2EA-851D1D561580}" destId="{9C11AB64-42D2-423C-A4FB-D6883B06B71E}" srcOrd="1" destOrd="0" presId="urn:microsoft.com/office/officeart/2005/8/layout/vList5"/>
    <dgm:cxn modelId="{E6349D1A-9622-4F1D-B60B-E56CBA2F2BAC}" type="presParOf" srcId="{9AB85C19-8E95-4AD7-B2EA-851D1D561580}" destId="{29791862-AE37-45B1-9834-60E4457A1D77}" srcOrd="2" destOrd="0" presId="urn:microsoft.com/office/officeart/2005/8/layout/vList5"/>
    <dgm:cxn modelId="{C1B6EA20-86E4-495C-9DCA-18FC5857EB43}" type="presParOf" srcId="{29791862-AE37-45B1-9834-60E4457A1D77}" destId="{AB7AACC4-E703-4773-9668-D6F496F82A61}" srcOrd="0" destOrd="0" presId="urn:microsoft.com/office/officeart/2005/8/layout/vList5"/>
    <dgm:cxn modelId="{FDA2F65D-DCC7-4A10-B0B7-F9737D436910}" type="presParOf" srcId="{29791862-AE37-45B1-9834-60E4457A1D77}" destId="{FFE9818E-94B2-4D8D-9956-DA08521B1E3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9A2864-6436-4FDF-9492-3D9A8F6A91B2}" type="doc">
      <dgm:prSet loTypeId="urn:microsoft.com/office/officeart/2005/8/layout/hProcess11#1" loCatId="process" qsTypeId="urn:microsoft.com/office/officeart/2005/8/quickstyle/simple1#3" qsCatId="simple" csTypeId="urn:microsoft.com/office/officeart/2005/8/colors/accent1_2#3" csCatId="accent1" phldr="1"/>
      <dgm:spPr/>
    </dgm:pt>
    <dgm:pt modelId="{F6AA6748-451F-4646-9C97-109CA6FF4926}">
      <dgm:prSet phldrT="[文本]" custT="1"/>
      <dgm:spPr>
        <a:solidFill>
          <a:schemeClr val="accent1">
            <a:lumMod val="40000"/>
            <a:lumOff val="60000"/>
          </a:schemeClr>
        </a:solidFill>
      </dgm:spPr>
      <dgm:t>
        <a:bodyPr anchor="ctr"/>
        <a:lstStyle/>
        <a:p>
          <a:pPr algn="l"/>
          <a:r>
            <a:rPr lang="en-US" altLang="zh-CN" sz="1600" b="1" dirty="0">
              <a:solidFill>
                <a:srgbClr val="C00000"/>
              </a:solidFill>
              <a:latin typeface="微软雅黑" panose="020B0503020204020204" pitchFamily="34" charset="-122"/>
              <a:ea typeface="微软雅黑" panose="020B0503020204020204" pitchFamily="34" charset="-122"/>
            </a:rPr>
            <a:t>11</a:t>
          </a:r>
          <a:r>
            <a:rPr lang="zh-CN" altLang="en-US" sz="1600" b="1" dirty="0">
              <a:solidFill>
                <a:srgbClr val="C00000"/>
              </a:solidFill>
              <a:latin typeface="微软雅黑" panose="020B0503020204020204" pitchFamily="34" charset="-122"/>
              <a:ea typeface="微软雅黑" panose="020B0503020204020204" pitchFamily="34" charset="-122"/>
            </a:rPr>
            <a:t>月</a:t>
          </a:r>
          <a:r>
            <a:rPr lang="en-US" altLang="zh-CN" sz="1600" b="1" dirty="0">
              <a:solidFill>
                <a:srgbClr val="C00000"/>
              </a:solidFill>
              <a:latin typeface="微软雅黑" panose="020B0503020204020204" pitchFamily="34" charset="-122"/>
              <a:ea typeface="微软雅黑" panose="020B0503020204020204" pitchFamily="34" charset="-122"/>
            </a:rPr>
            <a:t>19</a:t>
          </a:r>
          <a:r>
            <a:rPr lang="zh-CN" altLang="en-US" sz="1600" b="1" dirty="0">
              <a:solidFill>
                <a:srgbClr val="C00000"/>
              </a:solidFill>
              <a:latin typeface="微软雅黑" panose="020B0503020204020204" pitchFamily="34" charset="-122"/>
              <a:ea typeface="微软雅黑" panose="020B0503020204020204" pitchFamily="34" charset="-122"/>
            </a:rPr>
            <a:t>日，</a:t>
          </a:r>
          <a:r>
            <a:rPr lang="zh-CN" altLang="en-US" sz="1600" b="1" dirty="0">
              <a:latin typeface="微软雅黑" panose="020B0503020204020204" pitchFamily="34" charset="-122"/>
              <a:ea typeface="微软雅黑" panose="020B0503020204020204" pitchFamily="34" charset="-122"/>
            </a:rPr>
            <a:t>省科技厅官网发布提名工作通知，受理提名</a:t>
          </a:r>
          <a:r>
            <a:rPr lang="zh-CN" sz="1600" b="1" dirty="0">
              <a:latin typeface="微软雅黑" panose="020B0503020204020204" pitchFamily="34" charset="-122"/>
              <a:ea typeface="微软雅黑" panose="020B0503020204020204" pitchFamily="34" charset="-122"/>
            </a:rPr>
            <a:t>申请</a:t>
          </a:r>
          <a:r>
            <a:rPr lang="zh-CN" altLang="en-US" sz="1600" b="1" dirty="0">
              <a:latin typeface="微软雅黑" panose="020B0503020204020204" pitchFamily="34" charset="-122"/>
              <a:ea typeface="微软雅黑" panose="020B0503020204020204" pitchFamily="34" charset="-122"/>
            </a:rPr>
            <a:t>。提名工作启动。</a:t>
          </a:r>
        </a:p>
      </dgm:t>
    </dgm:pt>
    <dgm:pt modelId="{4E452DED-7D01-465A-A4A4-AB57E6794B6A}" type="parTrans" cxnId="{3FFC1BFA-7CA3-4816-A770-C5F81C9F70BB}">
      <dgm:prSet/>
      <dgm:spPr/>
      <dgm:t>
        <a:bodyPr/>
        <a:lstStyle/>
        <a:p>
          <a:endParaRPr lang="zh-CN" altLang="en-US"/>
        </a:p>
      </dgm:t>
    </dgm:pt>
    <dgm:pt modelId="{E608C165-935C-4D95-9F3D-36742508A173}" type="sibTrans" cxnId="{3FFC1BFA-7CA3-4816-A770-C5F81C9F70BB}">
      <dgm:prSet/>
      <dgm:spPr/>
      <dgm:t>
        <a:bodyPr/>
        <a:lstStyle/>
        <a:p>
          <a:endParaRPr lang="zh-CN" altLang="en-US"/>
        </a:p>
      </dgm:t>
    </dgm:pt>
    <dgm:pt modelId="{F44CC80C-969F-4851-98D8-680FCA1EFC43}">
      <dgm:prSet phldrT="[文本]" custT="1"/>
      <dgm:spPr>
        <a:solidFill>
          <a:schemeClr val="accent3">
            <a:lumMod val="40000"/>
            <a:lumOff val="60000"/>
          </a:schemeClr>
        </a:solidFill>
      </dgm:spPr>
      <dgm:t>
        <a:bodyPr anchor="ctr"/>
        <a:lstStyle/>
        <a:p>
          <a:pPr algn="l"/>
          <a:r>
            <a:rPr lang="en-US" altLang="zh-CN" sz="1600" b="1" dirty="0">
              <a:solidFill>
                <a:srgbClr val="C00000"/>
              </a:solidFill>
              <a:latin typeface="微软雅黑" panose="020B0503020204020204" pitchFamily="34" charset="-122"/>
              <a:ea typeface="微软雅黑" panose="020B0503020204020204" pitchFamily="34" charset="-122"/>
            </a:rPr>
            <a:t>12</a:t>
          </a:r>
          <a:r>
            <a:rPr lang="zh-CN" altLang="en-US" sz="1600" b="1" dirty="0">
              <a:solidFill>
                <a:srgbClr val="C00000"/>
              </a:solidFill>
              <a:latin typeface="微软雅黑" panose="020B0503020204020204" pitchFamily="34" charset="-122"/>
              <a:ea typeface="微软雅黑" panose="020B0503020204020204" pitchFamily="34" charset="-122"/>
            </a:rPr>
            <a:t>月</a:t>
          </a:r>
          <a:r>
            <a:rPr lang="en-US" altLang="zh-CN" sz="1600" b="1" dirty="0">
              <a:solidFill>
                <a:srgbClr val="C00000"/>
              </a:solidFill>
              <a:latin typeface="微软雅黑" panose="020B0503020204020204" pitchFamily="34" charset="-122"/>
              <a:ea typeface="微软雅黑" panose="020B0503020204020204" pitchFamily="34" charset="-122"/>
            </a:rPr>
            <a:t>12</a:t>
          </a:r>
          <a:r>
            <a:rPr lang="zh-CN" sz="1600" b="1" dirty="0">
              <a:solidFill>
                <a:srgbClr val="C00000"/>
              </a:solidFill>
              <a:latin typeface="微软雅黑" panose="020B0503020204020204" pitchFamily="34" charset="-122"/>
              <a:ea typeface="微软雅黑" panose="020B0503020204020204" pitchFamily="34" charset="-122"/>
            </a:rPr>
            <a:t>日</a:t>
          </a:r>
          <a:r>
            <a:rPr lang="zh-CN" altLang="en-US" sz="1600" b="1" dirty="0">
              <a:solidFill>
                <a:srgbClr val="C00000"/>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省科学技术奖励综合业务管理平台网站开放，提名者可以开始填报。</a:t>
          </a:r>
        </a:p>
      </dgm:t>
    </dgm:pt>
    <dgm:pt modelId="{30137DDE-FEED-4DA9-B942-3152D84C7B92}" type="parTrans" cxnId="{7592AD34-066D-4656-8678-375D0844267F}">
      <dgm:prSet/>
      <dgm:spPr/>
      <dgm:t>
        <a:bodyPr/>
        <a:lstStyle/>
        <a:p>
          <a:endParaRPr lang="zh-CN" altLang="en-US"/>
        </a:p>
      </dgm:t>
    </dgm:pt>
    <dgm:pt modelId="{1ECC2494-8639-483D-B531-B9EA3C92BC5B}" type="sibTrans" cxnId="{7592AD34-066D-4656-8678-375D0844267F}">
      <dgm:prSet/>
      <dgm:spPr/>
      <dgm:t>
        <a:bodyPr/>
        <a:lstStyle/>
        <a:p>
          <a:endParaRPr lang="zh-CN" altLang="en-US"/>
        </a:p>
      </dgm:t>
    </dgm:pt>
    <dgm:pt modelId="{BBBA9DF0-1046-4ADE-8B29-0C2D2D964BB2}">
      <dgm:prSet phldrT="[文本]" custT="1"/>
      <dgm:spPr>
        <a:solidFill>
          <a:schemeClr val="accent6">
            <a:lumMod val="60000"/>
            <a:lumOff val="40000"/>
          </a:schemeClr>
        </a:solidFill>
      </dgm:spPr>
      <dgm:t>
        <a:bodyPr anchor="ctr"/>
        <a:lstStyle/>
        <a:p>
          <a:pPr algn="l"/>
          <a:r>
            <a:rPr lang="en-US" sz="1600" b="1" dirty="0">
              <a:solidFill>
                <a:srgbClr val="FF0000"/>
              </a:solidFill>
              <a:latin typeface="微软雅黑" panose="020B0503020204020204" pitchFamily="34" charset="-122"/>
              <a:ea typeface="微软雅黑" panose="020B0503020204020204" pitchFamily="34" charset="-122"/>
            </a:rPr>
            <a:t>2020</a:t>
          </a:r>
          <a:r>
            <a:rPr lang="zh-CN" altLang="en-US" sz="1600" b="1" dirty="0">
              <a:solidFill>
                <a:srgbClr val="FF0000"/>
              </a:solidFill>
              <a:latin typeface="微软雅黑" panose="020B0503020204020204" pitchFamily="34" charset="-122"/>
              <a:ea typeface="微软雅黑" panose="020B0503020204020204" pitchFamily="34" charset="-122"/>
            </a:rPr>
            <a:t>年</a:t>
          </a:r>
          <a:r>
            <a:rPr lang="en-US" altLang="zh-CN" sz="1600" b="1" dirty="0">
              <a:solidFill>
                <a:srgbClr val="FF0000"/>
              </a:solidFill>
              <a:latin typeface="微软雅黑" panose="020B0503020204020204" pitchFamily="34" charset="-122"/>
              <a:ea typeface="微软雅黑" panose="020B0503020204020204" pitchFamily="34" charset="-122"/>
            </a:rPr>
            <a:t>1</a:t>
          </a:r>
          <a:r>
            <a:rPr lang="zh-CN" altLang="en-US" sz="1600" b="1" dirty="0">
              <a:solidFill>
                <a:srgbClr val="FF0000"/>
              </a:solidFill>
              <a:latin typeface="微软雅黑" panose="020B0503020204020204" pitchFamily="34" charset="-122"/>
              <a:ea typeface="微软雅黑" panose="020B0503020204020204" pitchFamily="34" charset="-122"/>
            </a:rPr>
            <a:t>月</a:t>
          </a:r>
          <a:r>
            <a:rPr lang="en-US" altLang="zh-CN" sz="1600" b="1" dirty="0">
              <a:solidFill>
                <a:srgbClr val="FF0000"/>
              </a:solidFill>
              <a:latin typeface="微软雅黑" panose="020B0503020204020204" pitchFamily="34" charset="-122"/>
              <a:ea typeface="微软雅黑" panose="020B0503020204020204" pitchFamily="34" charset="-122"/>
            </a:rPr>
            <a:t>6</a:t>
          </a:r>
          <a:r>
            <a:rPr lang="zh-CN" sz="1600" b="1" dirty="0">
              <a:solidFill>
                <a:srgbClr val="FF0000"/>
              </a:solidFill>
              <a:latin typeface="微软雅黑" panose="020B0503020204020204" pitchFamily="34" charset="-122"/>
              <a:ea typeface="微软雅黑" panose="020B0503020204020204" pitchFamily="34" charset="-122"/>
            </a:rPr>
            <a:t>日</a:t>
          </a:r>
          <a:r>
            <a:rPr 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受理纸质提名材料。提名工作结束。</a:t>
          </a:r>
        </a:p>
      </dgm:t>
    </dgm:pt>
    <dgm:pt modelId="{AB0D8E31-5DB6-4795-BC8E-882994DF395A}" type="parTrans" cxnId="{6DB557EB-860F-4B50-8323-3110C712CFAF}">
      <dgm:prSet/>
      <dgm:spPr/>
      <dgm:t>
        <a:bodyPr/>
        <a:lstStyle/>
        <a:p>
          <a:endParaRPr lang="zh-CN" altLang="en-US"/>
        </a:p>
      </dgm:t>
    </dgm:pt>
    <dgm:pt modelId="{1825583D-F966-4172-9F3D-80B4A57B59FD}" type="sibTrans" cxnId="{6DB557EB-860F-4B50-8323-3110C712CFAF}">
      <dgm:prSet/>
      <dgm:spPr/>
      <dgm:t>
        <a:bodyPr/>
        <a:lstStyle/>
        <a:p>
          <a:endParaRPr lang="zh-CN" altLang="en-US"/>
        </a:p>
      </dgm:t>
    </dgm:pt>
    <dgm:pt modelId="{F86607C1-DABE-4715-844E-7CD3936FEA4E}">
      <dgm:prSet phldrT="[文本]" custT="1"/>
      <dgm:spPr>
        <a:solidFill>
          <a:schemeClr val="accent4">
            <a:lumMod val="40000"/>
            <a:lumOff val="60000"/>
          </a:schemeClr>
        </a:solidFill>
      </dgm:spPr>
      <dgm:t>
        <a:bodyPr anchor="ctr"/>
        <a:lstStyle/>
        <a:p>
          <a:pPr algn="l"/>
          <a:r>
            <a:rPr lang="en-US" altLang="zh-CN" sz="1600" b="1" dirty="0">
              <a:solidFill>
                <a:srgbClr val="FF0000"/>
              </a:solidFill>
              <a:latin typeface="微软雅黑" panose="020B0503020204020204" pitchFamily="34" charset="-122"/>
              <a:ea typeface="微软雅黑" panose="020B0503020204020204" pitchFamily="34" charset="-122"/>
            </a:rPr>
            <a:t>2020</a:t>
          </a:r>
          <a:r>
            <a:rPr lang="zh-CN" altLang="en-US" sz="1600" b="1" dirty="0">
              <a:solidFill>
                <a:srgbClr val="FF0000"/>
              </a:solidFill>
              <a:latin typeface="微软雅黑" panose="020B0503020204020204" pitchFamily="34" charset="-122"/>
              <a:ea typeface="微软雅黑" panose="020B0503020204020204" pitchFamily="34" charset="-122"/>
            </a:rPr>
            <a:t>年</a:t>
          </a:r>
          <a:r>
            <a:rPr lang="en-US" altLang="zh-CN" sz="1600" b="1" dirty="0">
              <a:solidFill>
                <a:srgbClr val="FF0000"/>
              </a:solidFill>
              <a:latin typeface="微软雅黑" panose="020B0503020204020204" pitchFamily="34" charset="-122"/>
              <a:ea typeface="微软雅黑" panose="020B0503020204020204" pitchFamily="34" charset="-122"/>
            </a:rPr>
            <a:t>1</a:t>
          </a:r>
          <a:r>
            <a:rPr lang="zh-CN" altLang="en-US" sz="1600" b="1" dirty="0">
              <a:solidFill>
                <a:srgbClr val="FF0000"/>
              </a:solidFill>
              <a:latin typeface="微软雅黑" panose="020B0503020204020204" pitchFamily="34" charset="-122"/>
              <a:ea typeface="微软雅黑" panose="020B0503020204020204" pitchFamily="34" charset="-122"/>
            </a:rPr>
            <a:t>月</a:t>
          </a:r>
          <a:r>
            <a:rPr lang="en-US" altLang="zh-CN" sz="1600" b="1" dirty="0">
              <a:solidFill>
                <a:srgbClr val="FF0000"/>
              </a:solidFill>
              <a:latin typeface="微软雅黑" panose="020B0503020204020204" pitchFamily="34" charset="-122"/>
              <a:ea typeface="微软雅黑" panose="020B0503020204020204" pitchFamily="34" charset="-122"/>
            </a:rPr>
            <a:t>3</a:t>
          </a:r>
          <a:r>
            <a:rPr lang="zh-CN" altLang="en-US" sz="1600" b="1" dirty="0">
              <a:solidFill>
                <a:srgbClr val="FF0000"/>
              </a:solidFill>
              <a:latin typeface="微软雅黑" panose="020B0503020204020204" pitchFamily="34" charset="-122"/>
              <a:ea typeface="微软雅黑" panose="020B0503020204020204" pitchFamily="34" charset="-122"/>
            </a:rPr>
            <a:t>日，</a:t>
          </a:r>
          <a:r>
            <a:rPr lang="zh-CN" sz="1600" b="1" dirty="0">
              <a:solidFill>
                <a:schemeClr val="tx1"/>
              </a:solidFill>
              <a:latin typeface="微软雅黑" panose="020B0503020204020204" pitchFamily="34" charset="-122"/>
              <a:ea typeface="微软雅黑" panose="020B0503020204020204" pitchFamily="34" charset="-122"/>
            </a:rPr>
            <a:t>网络</a:t>
          </a:r>
          <a:r>
            <a:rPr lang="zh-CN" altLang="en-US" sz="1600" b="1" dirty="0">
              <a:solidFill>
                <a:schemeClr val="tx1"/>
              </a:solidFill>
              <a:latin typeface="微软雅黑" panose="020B0503020204020204" pitchFamily="34" charset="-122"/>
              <a:ea typeface="微软雅黑" panose="020B0503020204020204" pitchFamily="34" charset="-122"/>
            </a:rPr>
            <a:t>填报分段</a:t>
          </a:r>
          <a:r>
            <a:rPr lang="zh-CN" sz="1600" b="1" dirty="0">
              <a:solidFill>
                <a:schemeClr val="tx1"/>
              </a:solidFill>
              <a:latin typeface="微软雅黑" panose="020B0503020204020204" pitchFamily="34" charset="-122"/>
              <a:ea typeface="微软雅黑" panose="020B0503020204020204" pitchFamily="34" charset="-122"/>
            </a:rPr>
            <a:t>截止</a:t>
          </a:r>
          <a:r>
            <a:rPr lang="zh-CN" altLang="en-US" sz="1600" b="1" dirty="0">
              <a:solidFill>
                <a:schemeClr val="tx1"/>
              </a:solidFill>
              <a:latin typeface="微软雅黑" panose="020B0503020204020204" pitchFamily="34" charset="-122"/>
              <a:ea typeface="微软雅黑" panose="020B0503020204020204" pitchFamily="34" charset="-122"/>
            </a:rPr>
            <a:t>。</a:t>
          </a:r>
        </a:p>
      </dgm:t>
    </dgm:pt>
    <dgm:pt modelId="{0BC0A0A0-3780-401F-8038-D00595E7E26D}" type="parTrans" cxnId="{A15AB88E-1118-43DE-AFF1-D8D1A73BCBAB}">
      <dgm:prSet/>
      <dgm:spPr/>
      <dgm:t>
        <a:bodyPr/>
        <a:lstStyle/>
        <a:p>
          <a:endParaRPr lang="zh-CN" altLang="en-US"/>
        </a:p>
      </dgm:t>
    </dgm:pt>
    <dgm:pt modelId="{9AAF8FD2-CD14-42C1-9CCE-BA40B9928500}" type="sibTrans" cxnId="{A15AB88E-1118-43DE-AFF1-D8D1A73BCBAB}">
      <dgm:prSet/>
      <dgm:spPr/>
      <dgm:t>
        <a:bodyPr/>
        <a:lstStyle/>
        <a:p>
          <a:endParaRPr lang="zh-CN" altLang="en-US"/>
        </a:p>
      </dgm:t>
    </dgm:pt>
    <dgm:pt modelId="{79282A6F-582F-45C2-9BD2-CA89D293D601}" type="pres">
      <dgm:prSet presAssocID="{359A2864-6436-4FDF-9492-3D9A8F6A91B2}" presName="Name0" presStyleCnt="0">
        <dgm:presLayoutVars>
          <dgm:dir/>
          <dgm:resizeHandles val="exact"/>
        </dgm:presLayoutVars>
      </dgm:prSet>
      <dgm:spPr/>
    </dgm:pt>
    <dgm:pt modelId="{5DF0D41D-9C21-4DB4-8984-755984462B21}" type="pres">
      <dgm:prSet presAssocID="{359A2864-6436-4FDF-9492-3D9A8F6A91B2}" presName="arrow" presStyleLbl="bgShp" presStyleIdx="0" presStyleCn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dgm:spPr>
    </dgm:pt>
    <dgm:pt modelId="{6BA0B9A6-A9F3-470E-AD6E-B81A4BECBDBF}" type="pres">
      <dgm:prSet presAssocID="{359A2864-6436-4FDF-9492-3D9A8F6A91B2}" presName="points" presStyleCnt="0"/>
      <dgm:spPr/>
    </dgm:pt>
    <dgm:pt modelId="{D9B0A425-593D-4C3E-98A1-6950929DE234}" type="pres">
      <dgm:prSet presAssocID="{F6AA6748-451F-4646-9C97-109CA6FF4926}" presName="compositeA" presStyleCnt="0"/>
      <dgm:spPr/>
    </dgm:pt>
    <dgm:pt modelId="{838A424A-0137-4DDF-9213-06ACF55468EC}" type="pres">
      <dgm:prSet presAssocID="{F6AA6748-451F-4646-9C97-109CA6FF4926}" presName="textA" presStyleLbl="revTx" presStyleIdx="0" presStyleCnt="4" custScaleX="236911">
        <dgm:presLayoutVars>
          <dgm:bulletEnabled val="1"/>
        </dgm:presLayoutVars>
      </dgm:prSet>
      <dgm:spPr/>
    </dgm:pt>
    <dgm:pt modelId="{595BD2E2-BDDD-4E90-816A-7B19A02B754D}" type="pres">
      <dgm:prSet presAssocID="{F6AA6748-451F-4646-9C97-109CA6FF4926}" presName="circleA" presStyleLbl="node1" presStyleIdx="0" presStyleCnt="4"/>
      <dgm:spPr>
        <a:solidFill>
          <a:schemeClr val="accent1">
            <a:lumMod val="60000"/>
            <a:lumOff val="40000"/>
          </a:schemeClr>
        </a:solidFill>
        <a:ln>
          <a:noFill/>
        </a:ln>
      </dgm:spPr>
    </dgm:pt>
    <dgm:pt modelId="{F091CBCE-AF3B-40F4-8CFF-A27315B1A1C6}" type="pres">
      <dgm:prSet presAssocID="{F6AA6748-451F-4646-9C97-109CA6FF4926}" presName="spaceA" presStyleCnt="0"/>
      <dgm:spPr/>
    </dgm:pt>
    <dgm:pt modelId="{0A6580BA-DBE9-47FA-B444-CA1CC05BADE7}" type="pres">
      <dgm:prSet presAssocID="{E608C165-935C-4D95-9F3D-36742508A173}" presName="space" presStyleCnt="0"/>
      <dgm:spPr/>
    </dgm:pt>
    <dgm:pt modelId="{76E2F36C-9CC6-493D-B01E-9F875CDBBDE0}" type="pres">
      <dgm:prSet presAssocID="{F44CC80C-969F-4851-98D8-680FCA1EFC43}" presName="compositeB" presStyleCnt="0"/>
      <dgm:spPr/>
    </dgm:pt>
    <dgm:pt modelId="{9209ADE8-2169-4F62-A4D8-5071464E5CB5}" type="pres">
      <dgm:prSet presAssocID="{F44CC80C-969F-4851-98D8-680FCA1EFC43}" presName="textB" presStyleLbl="revTx" presStyleIdx="1" presStyleCnt="4" custScaleX="236158" custLinFactNeighborX="-5171" custLinFactNeighborY="-585">
        <dgm:presLayoutVars>
          <dgm:bulletEnabled val="1"/>
        </dgm:presLayoutVars>
      </dgm:prSet>
      <dgm:spPr/>
    </dgm:pt>
    <dgm:pt modelId="{6A785CF0-83BF-4AA1-88D7-D20F30FB8E3D}" type="pres">
      <dgm:prSet presAssocID="{F44CC80C-969F-4851-98D8-680FCA1EFC43}" presName="circleB" presStyleLbl="node1" presStyleIdx="1" presStyleCnt="4"/>
      <dgm:spPr>
        <a:solidFill>
          <a:schemeClr val="accent1">
            <a:lumMod val="60000"/>
            <a:lumOff val="40000"/>
          </a:schemeClr>
        </a:solidFill>
        <a:ln>
          <a:noFill/>
        </a:ln>
      </dgm:spPr>
    </dgm:pt>
    <dgm:pt modelId="{738E0536-A9E5-476F-9BF4-76D7ED01CAB6}" type="pres">
      <dgm:prSet presAssocID="{F44CC80C-969F-4851-98D8-680FCA1EFC43}" presName="spaceB" presStyleCnt="0"/>
      <dgm:spPr/>
    </dgm:pt>
    <dgm:pt modelId="{7505C9A6-1198-4C4B-988B-8FBC23DA8F79}" type="pres">
      <dgm:prSet presAssocID="{1ECC2494-8639-483D-B531-B9EA3C92BC5B}" presName="space" presStyleCnt="0"/>
      <dgm:spPr/>
    </dgm:pt>
    <dgm:pt modelId="{E1817F17-A0BF-42ED-A0A5-C584EED09084}" type="pres">
      <dgm:prSet presAssocID="{F86607C1-DABE-4715-844E-7CD3936FEA4E}" presName="compositeA" presStyleCnt="0"/>
      <dgm:spPr/>
    </dgm:pt>
    <dgm:pt modelId="{90734E39-D0C8-4A01-AF1A-3C08A608D075}" type="pres">
      <dgm:prSet presAssocID="{F86607C1-DABE-4715-844E-7CD3936FEA4E}" presName="textA" presStyleLbl="revTx" presStyleIdx="2" presStyleCnt="4" custScaleX="239067">
        <dgm:presLayoutVars>
          <dgm:bulletEnabled val="1"/>
        </dgm:presLayoutVars>
      </dgm:prSet>
      <dgm:spPr/>
    </dgm:pt>
    <dgm:pt modelId="{C0C2725F-EFAF-41CE-B883-0A90032CB492}" type="pres">
      <dgm:prSet presAssocID="{F86607C1-DABE-4715-844E-7CD3936FEA4E}" presName="circleA" presStyleLbl="node1" presStyleIdx="2" presStyleCnt="4"/>
      <dgm:spPr/>
    </dgm:pt>
    <dgm:pt modelId="{B57F65A3-862C-4A90-8A57-73B9549E6BDE}" type="pres">
      <dgm:prSet presAssocID="{F86607C1-DABE-4715-844E-7CD3936FEA4E}" presName="spaceA" presStyleCnt="0"/>
      <dgm:spPr/>
    </dgm:pt>
    <dgm:pt modelId="{B0F024A2-5809-45F4-9AC9-6703266767FD}" type="pres">
      <dgm:prSet presAssocID="{9AAF8FD2-CD14-42C1-9CCE-BA40B9928500}" presName="space" presStyleCnt="0"/>
      <dgm:spPr/>
    </dgm:pt>
    <dgm:pt modelId="{470552BC-B4EE-4354-8BF1-21577BC609C5}" type="pres">
      <dgm:prSet presAssocID="{BBBA9DF0-1046-4ADE-8B29-0C2D2D964BB2}" presName="compositeB" presStyleCnt="0"/>
      <dgm:spPr/>
    </dgm:pt>
    <dgm:pt modelId="{EED832F2-9D6E-431D-9F57-5201639580EB}" type="pres">
      <dgm:prSet presAssocID="{BBBA9DF0-1046-4ADE-8B29-0C2D2D964BB2}" presName="textB" presStyleLbl="revTx" presStyleIdx="3" presStyleCnt="4" custScaleX="247877">
        <dgm:presLayoutVars>
          <dgm:bulletEnabled val="1"/>
        </dgm:presLayoutVars>
      </dgm:prSet>
      <dgm:spPr/>
    </dgm:pt>
    <dgm:pt modelId="{00DA3FA9-8571-4375-A79B-7BCA1AD7DE10}" type="pres">
      <dgm:prSet presAssocID="{BBBA9DF0-1046-4ADE-8B29-0C2D2D964BB2}" presName="circleB" presStyleLbl="node1" presStyleIdx="3" presStyleCnt="4"/>
      <dgm:spPr/>
    </dgm:pt>
    <dgm:pt modelId="{EC4A31EE-0E2D-49C4-8847-0F3865A93C2F}" type="pres">
      <dgm:prSet presAssocID="{BBBA9DF0-1046-4ADE-8B29-0C2D2D964BB2}" presName="spaceB" presStyleCnt="0"/>
      <dgm:spPr/>
    </dgm:pt>
  </dgm:ptLst>
  <dgm:cxnLst>
    <dgm:cxn modelId="{7592AD34-066D-4656-8678-375D0844267F}" srcId="{359A2864-6436-4FDF-9492-3D9A8F6A91B2}" destId="{F44CC80C-969F-4851-98D8-680FCA1EFC43}" srcOrd="1" destOrd="0" parTransId="{30137DDE-FEED-4DA9-B942-3152D84C7B92}" sibTransId="{1ECC2494-8639-483D-B531-B9EA3C92BC5B}"/>
    <dgm:cxn modelId="{01A08B45-89F4-4667-8FDE-CA555FFEB11B}" type="presOf" srcId="{F44CC80C-969F-4851-98D8-680FCA1EFC43}" destId="{9209ADE8-2169-4F62-A4D8-5071464E5CB5}" srcOrd="0" destOrd="0" presId="urn:microsoft.com/office/officeart/2005/8/layout/hProcess11#1"/>
    <dgm:cxn modelId="{A15AB88E-1118-43DE-AFF1-D8D1A73BCBAB}" srcId="{359A2864-6436-4FDF-9492-3D9A8F6A91B2}" destId="{F86607C1-DABE-4715-844E-7CD3936FEA4E}" srcOrd="2" destOrd="0" parTransId="{0BC0A0A0-3780-401F-8038-D00595E7E26D}" sibTransId="{9AAF8FD2-CD14-42C1-9CCE-BA40B9928500}"/>
    <dgm:cxn modelId="{91EF70A3-79FF-486C-8B1F-B7CBD20A46E7}" type="presOf" srcId="{F86607C1-DABE-4715-844E-7CD3936FEA4E}" destId="{90734E39-D0C8-4A01-AF1A-3C08A608D075}" srcOrd="0" destOrd="0" presId="urn:microsoft.com/office/officeart/2005/8/layout/hProcess11#1"/>
    <dgm:cxn modelId="{D73115BB-2668-4965-A1B0-7D7584495D65}" type="presOf" srcId="{F6AA6748-451F-4646-9C97-109CA6FF4926}" destId="{838A424A-0137-4DDF-9213-06ACF55468EC}" srcOrd="0" destOrd="0" presId="urn:microsoft.com/office/officeart/2005/8/layout/hProcess11#1"/>
    <dgm:cxn modelId="{92BF2FD2-A771-43F5-AB7E-FC12567EAD34}" type="presOf" srcId="{BBBA9DF0-1046-4ADE-8B29-0C2D2D964BB2}" destId="{EED832F2-9D6E-431D-9F57-5201639580EB}" srcOrd="0" destOrd="0" presId="urn:microsoft.com/office/officeart/2005/8/layout/hProcess11#1"/>
    <dgm:cxn modelId="{49754EEB-CE21-4B50-8708-F8C401ED5488}" type="presOf" srcId="{359A2864-6436-4FDF-9492-3D9A8F6A91B2}" destId="{79282A6F-582F-45C2-9BD2-CA89D293D601}" srcOrd="0" destOrd="0" presId="urn:microsoft.com/office/officeart/2005/8/layout/hProcess11#1"/>
    <dgm:cxn modelId="{6DB557EB-860F-4B50-8323-3110C712CFAF}" srcId="{359A2864-6436-4FDF-9492-3D9A8F6A91B2}" destId="{BBBA9DF0-1046-4ADE-8B29-0C2D2D964BB2}" srcOrd="3" destOrd="0" parTransId="{AB0D8E31-5DB6-4795-BC8E-882994DF395A}" sibTransId="{1825583D-F966-4172-9F3D-80B4A57B59FD}"/>
    <dgm:cxn modelId="{3FFC1BFA-7CA3-4816-A770-C5F81C9F70BB}" srcId="{359A2864-6436-4FDF-9492-3D9A8F6A91B2}" destId="{F6AA6748-451F-4646-9C97-109CA6FF4926}" srcOrd="0" destOrd="0" parTransId="{4E452DED-7D01-465A-A4A4-AB57E6794B6A}" sibTransId="{E608C165-935C-4D95-9F3D-36742508A173}"/>
    <dgm:cxn modelId="{B40F495A-57EF-4DEA-8CE6-49A2549C9FA7}" type="presParOf" srcId="{79282A6F-582F-45C2-9BD2-CA89D293D601}" destId="{5DF0D41D-9C21-4DB4-8984-755984462B21}" srcOrd="0" destOrd="0" presId="urn:microsoft.com/office/officeart/2005/8/layout/hProcess11#1"/>
    <dgm:cxn modelId="{B8F895F5-3030-422E-8BA6-B8121E31F27D}" type="presParOf" srcId="{79282A6F-582F-45C2-9BD2-CA89D293D601}" destId="{6BA0B9A6-A9F3-470E-AD6E-B81A4BECBDBF}" srcOrd="1" destOrd="0" presId="urn:microsoft.com/office/officeart/2005/8/layout/hProcess11#1"/>
    <dgm:cxn modelId="{AD4C6C77-E420-4032-B3D7-167AE89298BD}" type="presParOf" srcId="{6BA0B9A6-A9F3-470E-AD6E-B81A4BECBDBF}" destId="{D9B0A425-593D-4C3E-98A1-6950929DE234}" srcOrd="0" destOrd="0" presId="urn:microsoft.com/office/officeart/2005/8/layout/hProcess11#1"/>
    <dgm:cxn modelId="{7B6CA7D0-864E-4738-B1A7-66C82949553E}" type="presParOf" srcId="{D9B0A425-593D-4C3E-98A1-6950929DE234}" destId="{838A424A-0137-4DDF-9213-06ACF55468EC}" srcOrd="0" destOrd="0" presId="urn:microsoft.com/office/officeart/2005/8/layout/hProcess11#1"/>
    <dgm:cxn modelId="{AC454364-AD72-4C98-9B2B-ED37FF694088}" type="presParOf" srcId="{D9B0A425-593D-4C3E-98A1-6950929DE234}" destId="{595BD2E2-BDDD-4E90-816A-7B19A02B754D}" srcOrd="1" destOrd="0" presId="urn:microsoft.com/office/officeart/2005/8/layout/hProcess11#1"/>
    <dgm:cxn modelId="{E807B70E-4864-45D5-9E38-A1C2D4CC8B3C}" type="presParOf" srcId="{D9B0A425-593D-4C3E-98A1-6950929DE234}" destId="{F091CBCE-AF3B-40F4-8CFF-A27315B1A1C6}" srcOrd="2" destOrd="0" presId="urn:microsoft.com/office/officeart/2005/8/layout/hProcess11#1"/>
    <dgm:cxn modelId="{F9606CC7-3001-462E-BFE8-15B52EC0994D}" type="presParOf" srcId="{6BA0B9A6-A9F3-470E-AD6E-B81A4BECBDBF}" destId="{0A6580BA-DBE9-47FA-B444-CA1CC05BADE7}" srcOrd="1" destOrd="0" presId="urn:microsoft.com/office/officeart/2005/8/layout/hProcess11#1"/>
    <dgm:cxn modelId="{90706CA0-C301-4BCF-9176-1964218C4B6F}" type="presParOf" srcId="{6BA0B9A6-A9F3-470E-AD6E-B81A4BECBDBF}" destId="{76E2F36C-9CC6-493D-B01E-9F875CDBBDE0}" srcOrd="2" destOrd="0" presId="urn:microsoft.com/office/officeart/2005/8/layout/hProcess11#1"/>
    <dgm:cxn modelId="{DC05A209-6AEE-4BFF-9B2F-9E14BCD7AE6E}" type="presParOf" srcId="{76E2F36C-9CC6-493D-B01E-9F875CDBBDE0}" destId="{9209ADE8-2169-4F62-A4D8-5071464E5CB5}" srcOrd="0" destOrd="0" presId="urn:microsoft.com/office/officeart/2005/8/layout/hProcess11#1"/>
    <dgm:cxn modelId="{EB8159CC-0B51-43B1-AAA6-C69F8A430814}" type="presParOf" srcId="{76E2F36C-9CC6-493D-B01E-9F875CDBBDE0}" destId="{6A785CF0-83BF-4AA1-88D7-D20F30FB8E3D}" srcOrd="1" destOrd="0" presId="urn:microsoft.com/office/officeart/2005/8/layout/hProcess11#1"/>
    <dgm:cxn modelId="{60BE6582-1A7D-40E8-A603-07E64CC94EC7}" type="presParOf" srcId="{76E2F36C-9CC6-493D-B01E-9F875CDBBDE0}" destId="{738E0536-A9E5-476F-9BF4-76D7ED01CAB6}" srcOrd="2" destOrd="0" presId="urn:microsoft.com/office/officeart/2005/8/layout/hProcess11#1"/>
    <dgm:cxn modelId="{41579367-8DD7-427D-93C7-DA2BF6B0061B}" type="presParOf" srcId="{6BA0B9A6-A9F3-470E-AD6E-B81A4BECBDBF}" destId="{7505C9A6-1198-4C4B-988B-8FBC23DA8F79}" srcOrd="3" destOrd="0" presId="urn:microsoft.com/office/officeart/2005/8/layout/hProcess11#1"/>
    <dgm:cxn modelId="{4E1FD81C-A9B7-4239-BE44-10B80B9DCFDA}" type="presParOf" srcId="{6BA0B9A6-A9F3-470E-AD6E-B81A4BECBDBF}" destId="{E1817F17-A0BF-42ED-A0A5-C584EED09084}" srcOrd="4" destOrd="0" presId="urn:microsoft.com/office/officeart/2005/8/layout/hProcess11#1"/>
    <dgm:cxn modelId="{7CC1A1E8-B39F-4D9C-916C-A1AC2C45C336}" type="presParOf" srcId="{E1817F17-A0BF-42ED-A0A5-C584EED09084}" destId="{90734E39-D0C8-4A01-AF1A-3C08A608D075}" srcOrd="0" destOrd="0" presId="urn:microsoft.com/office/officeart/2005/8/layout/hProcess11#1"/>
    <dgm:cxn modelId="{DE5AED01-639C-40D8-8006-18BA7E560F9B}" type="presParOf" srcId="{E1817F17-A0BF-42ED-A0A5-C584EED09084}" destId="{C0C2725F-EFAF-41CE-B883-0A90032CB492}" srcOrd="1" destOrd="0" presId="urn:microsoft.com/office/officeart/2005/8/layout/hProcess11#1"/>
    <dgm:cxn modelId="{6A3C8DEA-2C6C-4041-AA52-9137858389B3}" type="presParOf" srcId="{E1817F17-A0BF-42ED-A0A5-C584EED09084}" destId="{B57F65A3-862C-4A90-8A57-73B9549E6BDE}" srcOrd="2" destOrd="0" presId="urn:microsoft.com/office/officeart/2005/8/layout/hProcess11#1"/>
    <dgm:cxn modelId="{3B72B1A4-D10F-4A48-980C-7E658621DBC3}" type="presParOf" srcId="{6BA0B9A6-A9F3-470E-AD6E-B81A4BECBDBF}" destId="{B0F024A2-5809-45F4-9AC9-6703266767FD}" srcOrd="5" destOrd="0" presId="urn:microsoft.com/office/officeart/2005/8/layout/hProcess11#1"/>
    <dgm:cxn modelId="{7362208E-CD66-4CFA-BC49-3B35BF40D762}" type="presParOf" srcId="{6BA0B9A6-A9F3-470E-AD6E-B81A4BECBDBF}" destId="{470552BC-B4EE-4354-8BF1-21577BC609C5}" srcOrd="6" destOrd="0" presId="urn:microsoft.com/office/officeart/2005/8/layout/hProcess11#1"/>
    <dgm:cxn modelId="{27562CF5-3700-4A8C-94EF-771CB9C513A5}" type="presParOf" srcId="{470552BC-B4EE-4354-8BF1-21577BC609C5}" destId="{EED832F2-9D6E-431D-9F57-5201639580EB}" srcOrd="0" destOrd="0" presId="urn:microsoft.com/office/officeart/2005/8/layout/hProcess11#1"/>
    <dgm:cxn modelId="{859C0DC3-81A5-4DA8-AEDE-92B76F434587}" type="presParOf" srcId="{470552BC-B4EE-4354-8BF1-21577BC609C5}" destId="{00DA3FA9-8571-4375-A79B-7BCA1AD7DE10}" srcOrd="1" destOrd="0" presId="urn:microsoft.com/office/officeart/2005/8/layout/hProcess11#1"/>
    <dgm:cxn modelId="{958338FF-2195-4327-AD99-87458650B13D}" type="presParOf" srcId="{470552BC-B4EE-4354-8BF1-21577BC609C5}" destId="{EC4A31EE-0E2D-49C4-8847-0F3865A93C2F}" srcOrd="2" destOrd="0" presId="urn:microsoft.com/office/officeart/2005/8/layout/hProcess1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9A2864-6436-4FDF-9492-3D9A8F6A91B2}" type="doc">
      <dgm:prSet loTypeId="urn:microsoft.com/office/officeart/2005/8/layout/hProcess11#2" loCatId="process" qsTypeId="urn:microsoft.com/office/officeart/2005/8/quickstyle/simple1#4" qsCatId="simple" csTypeId="urn:microsoft.com/office/officeart/2005/8/colors/accent1_2#4" csCatId="accent1" phldr="1"/>
      <dgm:spPr/>
    </dgm:pt>
    <dgm:pt modelId="{F6AA6748-451F-4646-9C97-109CA6FF4926}">
      <dgm:prSet phldrT="[文本]" phldr="0" custT="1"/>
      <dgm:spPr>
        <a:solidFill>
          <a:schemeClr val="accent1">
            <a:lumMod val="40000"/>
            <a:lumOff val="60000"/>
          </a:schemeClr>
        </a:solidFill>
      </dgm:spPr>
      <dgm:t>
        <a:bodyPr vert="horz" wrap="square" anchor="ctr"/>
        <a:lstStyle/>
        <a:p>
          <a:pPr algn="l">
            <a:lnSpc>
              <a:spcPct val="100000"/>
            </a:lnSpc>
            <a:spcBef>
              <a:spcPct val="0"/>
            </a:spcBef>
            <a:spcAft>
              <a:spcPct val="35000"/>
            </a:spcAft>
          </a:pPr>
          <a:r>
            <a:rPr lang="en-US" altLang="zh-CN" sz="1600" b="1" dirty="0">
              <a:solidFill>
                <a:srgbClr val="C00000"/>
              </a:solidFill>
              <a:latin typeface="微软雅黑" panose="020B0503020204020204" pitchFamily="34" charset="-122"/>
              <a:ea typeface="微软雅黑" panose="020B0503020204020204" pitchFamily="34" charset="-122"/>
            </a:rPr>
            <a:t>11</a:t>
          </a:r>
          <a:r>
            <a:rPr lang="zh-CN" altLang="en-US" sz="1600" b="1" dirty="0">
              <a:solidFill>
                <a:srgbClr val="C00000"/>
              </a:solidFill>
              <a:latin typeface="微软雅黑" panose="020B0503020204020204" pitchFamily="34" charset="-122"/>
              <a:ea typeface="微软雅黑" panose="020B0503020204020204" pitchFamily="34" charset="-122"/>
            </a:rPr>
            <a:t>月</a:t>
          </a:r>
          <a:r>
            <a:rPr lang="en-US" altLang="zh-CN" sz="1600" b="1" dirty="0">
              <a:solidFill>
                <a:srgbClr val="C00000"/>
              </a:solidFill>
              <a:latin typeface="微软雅黑" panose="020B0503020204020204" pitchFamily="34" charset="-122"/>
              <a:ea typeface="微软雅黑" panose="020B0503020204020204" pitchFamily="34" charset="-122"/>
            </a:rPr>
            <a:t>21</a:t>
          </a:r>
          <a:r>
            <a:rPr lang="zh-CN" altLang="en-US" sz="1600" b="1" dirty="0">
              <a:solidFill>
                <a:srgbClr val="C00000"/>
              </a:solidFill>
              <a:latin typeface="微软雅黑" panose="020B0503020204020204" pitchFamily="34" charset="-122"/>
              <a:ea typeface="微软雅黑" panose="020B0503020204020204" pitchFamily="34" charset="-122"/>
            </a:rPr>
            <a:t>日，学校</a:t>
          </a:r>
          <a:r>
            <a:rPr lang="zh-CN" altLang="en-US" sz="1600" b="1" dirty="0">
              <a:latin typeface="微软雅黑" panose="020B0503020204020204" pitchFamily="34" charset="-122"/>
              <a:ea typeface="微软雅黑" panose="020B0503020204020204" pitchFamily="34" charset="-122"/>
            </a:rPr>
            <a:t>官网发布提名工作通知，受理提名</a:t>
          </a:r>
          <a:r>
            <a:rPr lang="zh-CN" sz="1600" b="1" dirty="0">
              <a:latin typeface="微软雅黑" panose="020B0503020204020204" pitchFamily="34" charset="-122"/>
              <a:ea typeface="微软雅黑" panose="020B0503020204020204" pitchFamily="34" charset="-122"/>
            </a:rPr>
            <a:t>申请，</a:t>
          </a:r>
          <a:r>
            <a:rPr lang="zh-CN" altLang="en-US" sz="1600" b="1" dirty="0">
              <a:latin typeface="微软雅黑" panose="020B0503020204020204" pitchFamily="34" charset="-122"/>
              <a:ea typeface="微软雅黑" panose="020B0503020204020204" pitchFamily="34" charset="-122"/>
            </a:rPr>
            <a:t>提名工作启动</a:t>
          </a:r>
        </a:p>
      </dgm:t>
    </dgm:pt>
    <dgm:pt modelId="{4E452DED-7D01-465A-A4A4-AB57E6794B6A}" type="parTrans" cxnId="{30A73001-C8BC-4CB4-84FA-787BF01E068B}">
      <dgm:prSet/>
      <dgm:spPr/>
      <dgm:t>
        <a:bodyPr/>
        <a:lstStyle/>
        <a:p>
          <a:endParaRPr lang="zh-CN" altLang="en-US"/>
        </a:p>
      </dgm:t>
    </dgm:pt>
    <dgm:pt modelId="{E608C165-935C-4D95-9F3D-36742508A173}" type="sibTrans" cxnId="{30A73001-C8BC-4CB4-84FA-787BF01E068B}">
      <dgm:prSet/>
      <dgm:spPr/>
      <dgm:t>
        <a:bodyPr/>
        <a:lstStyle/>
        <a:p>
          <a:endParaRPr lang="zh-CN" altLang="en-US"/>
        </a:p>
      </dgm:t>
    </dgm:pt>
    <dgm:pt modelId="{F44CC80C-969F-4851-98D8-680FCA1EFC43}">
      <dgm:prSet phldrT="[文本]" phldr="0" custT="1"/>
      <dgm:spPr>
        <a:solidFill>
          <a:schemeClr val="accent3">
            <a:lumMod val="40000"/>
            <a:lumOff val="60000"/>
          </a:schemeClr>
        </a:solidFill>
      </dgm:spPr>
      <dgm:t>
        <a:bodyPr vert="horz" wrap="square" anchor="ctr"/>
        <a:lstStyle/>
        <a:p>
          <a:pPr algn="l">
            <a:lnSpc>
              <a:spcPct val="100000"/>
            </a:lnSpc>
            <a:spcBef>
              <a:spcPct val="0"/>
            </a:spcBef>
            <a:spcAft>
              <a:spcPct val="35000"/>
            </a:spcAft>
          </a:pPr>
          <a:r>
            <a:rPr lang="en-US" altLang="zh-CN" sz="1600" b="1" dirty="0">
              <a:solidFill>
                <a:srgbClr val="C00000"/>
              </a:solidFill>
              <a:latin typeface="微软雅黑" panose="020B0503020204020204" pitchFamily="34" charset="-122"/>
              <a:ea typeface="微软雅黑" panose="020B0503020204020204" pitchFamily="34" charset="-122"/>
            </a:rPr>
            <a:t>12</a:t>
          </a:r>
          <a:r>
            <a:rPr lang="zh-CN" altLang="en-US" sz="1600" b="1" dirty="0">
              <a:solidFill>
                <a:srgbClr val="C00000"/>
              </a:solidFill>
              <a:latin typeface="微软雅黑" panose="020B0503020204020204" pitchFamily="34" charset="-122"/>
              <a:ea typeface="微软雅黑" panose="020B0503020204020204" pitchFamily="34" charset="-122"/>
            </a:rPr>
            <a:t>月</a:t>
          </a:r>
          <a:r>
            <a:rPr lang="en-US" altLang="zh-CN" sz="1600" b="1" dirty="0">
              <a:solidFill>
                <a:srgbClr val="C00000"/>
              </a:solidFill>
              <a:latin typeface="微软雅黑" panose="020B0503020204020204" pitchFamily="34" charset="-122"/>
              <a:ea typeface="微软雅黑" panose="020B0503020204020204" pitchFamily="34" charset="-122"/>
            </a:rPr>
            <a:t>9</a:t>
          </a:r>
          <a:r>
            <a:rPr lang="zh-CN" sz="1600" b="1" dirty="0">
              <a:solidFill>
                <a:srgbClr val="C00000"/>
              </a:solidFill>
              <a:latin typeface="微软雅黑" panose="020B0503020204020204" pitchFamily="34" charset="-122"/>
              <a:ea typeface="微软雅黑" panose="020B0503020204020204" pitchFamily="34" charset="-122"/>
            </a:rPr>
            <a:t>日</a:t>
          </a:r>
          <a:r>
            <a:rPr lang="zh-CN" altLang="en-US" sz="1600" b="1" dirty="0">
              <a:solidFill>
                <a:srgbClr val="C00000"/>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申报人员发送项目公示材料</a:t>
          </a:r>
        </a:p>
      </dgm:t>
    </dgm:pt>
    <dgm:pt modelId="{30137DDE-FEED-4DA9-B942-3152D84C7B92}" type="parTrans" cxnId="{3EC668F3-3FEC-4CE0-9656-B73A864A831F}">
      <dgm:prSet/>
      <dgm:spPr/>
      <dgm:t>
        <a:bodyPr/>
        <a:lstStyle/>
        <a:p>
          <a:endParaRPr lang="zh-CN" altLang="en-US"/>
        </a:p>
      </dgm:t>
    </dgm:pt>
    <dgm:pt modelId="{1ECC2494-8639-483D-B531-B9EA3C92BC5B}" type="sibTrans" cxnId="{3EC668F3-3FEC-4CE0-9656-B73A864A831F}">
      <dgm:prSet/>
      <dgm:spPr/>
      <dgm:t>
        <a:bodyPr/>
        <a:lstStyle/>
        <a:p>
          <a:endParaRPr lang="zh-CN" altLang="en-US"/>
        </a:p>
      </dgm:t>
    </dgm:pt>
    <dgm:pt modelId="{F86607C1-DABE-4715-844E-7CD3936FEA4E}">
      <dgm:prSet phldrT="[文本]" phldr="0" custT="1"/>
      <dgm:spPr>
        <a:solidFill>
          <a:schemeClr val="accent4">
            <a:lumMod val="40000"/>
            <a:lumOff val="60000"/>
          </a:schemeClr>
        </a:solidFill>
      </dgm:spPr>
      <dgm:t>
        <a:bodyPr vert="horz" wrap="square" anchor="ctr"/>
        <a:lstStyle/>
        <a:p>
          <a:pPr algn="l">
            <a:lnSpc>
              <a:spcPct val="100000"/>
            </a:lnSpc>
            <a:spcBef>
              <a:spcPct val="0"/>
            </a:spcBef>
            <a:spcAft>
              <a:spcPct val="35000"/>
            </a:spcAft>
          </a:pPr>
          <a:r>
            <a:rPr lang="en-US" sz="1600" b="1" dirty="0">
              <a:solidFill>
                <a:srgbClr val="C00000"/>
              </a:solidFill>
              <a:latin typeface="微软雅黑" panose="020B0503020204020204" pitchFamily="34" charset="-122"/>
              <a:ea typeface="微软雅黑" panose="020B0503020204020204" pitchFamily="34" charset="-122"/>
            </a:rPr>
            <a:t>12</a:t>
          </a:r>
          <a:r>
            <a:rPr lang="zh-CN" altLang="en-US" sz="1600" b="1" dirty="0">
              <a:solidFill>
                <a:srgbClr val="C00000"/>
              </a:solidFill>
              <a:latin typeface="微软雅黑" panose="020B0503020204020204" pitchFamily="34" charset="-122"/>
              <a:ea typeface="微软雅黑" panose="020B0503020204020204" pitchFamily="34" charset="-122"/>
            </a:rPr>
            <a:t>月</a:t>
          </a:r>
          <a:r>
            <a:rPr lang="en-US" altLang="zh-CN" sz="1600" b="1" dirty="0">
              <a:solidFill>
                <a:srgbClr val="C00000"/>
              </a:solidFill>
              <a:latin typeface="微软雅黑" panose="020B0503020204020204" pitchFamily="34" charset="-122"/>
              <a:ea typeface="微软雅黑" panose="020B0503020204020204" pitchFamily="34" charset="-122"/>
            </a:rPr>
            <a:t>6</a:t>
          </a:r>
          <a:r>
            <a:rPr lang="zh-CN" altLang="en-US" sz="1600" b="1" dirty="0">
              <a:solidFill>
                <a:srgbClr val="C00000"/>
              </a:solidFill>
              <a:latin typeface="微软雅黑" panose="020B0503020204020204" pitchFamily="34" charset="-122"/>
              <a:ea typeface="微软雅黑" panose="020B0503020204020204" pitchFamily="34" charset="-122"/>
            </a:rPr>
            <a:t>日前报送申报项目汇总表，</a:t>
          </a:r>
          <a:r>
            <a:rPr lang="zh-CN" sz="1600" b="1" dirty="0">
              <a:solidFill>
                <a:srgbClr val="C00000"/>
              </a:solidFill>
              <a:latin typeface="微软雅黑" panose="020B0503020204020204" pitchFamily="34" charset="-122"/>
              <a:ea typeface="微软雅黑" panose="020B0503020204020204" pitchFamily="34" charset="-122"/>
            </a:rPr>
            <a:t>以</a:t>
          </a:r>
          <a:r>
            <a:rPr lang="zh-CN" sz="1600" b="1" dirty="0">
              <a:latin typeface="微软雅黑" panose="020B0503020204020204" pitchFamily="34" charset="-122"/>
              <a:ea typeface="微软雅黑" panose="020B0503020204020204" pitchFamily="34" charset="-122"/>
            </a:rPr>
            <a:t>便向省科技厅获取推荐号和登录口令</a:t>
          </a:r>
          <a:endParaRPr lang="zh-CN" altLang="en-US" sz="1600" b="1" dirty="0">
            <a:latin typeface="微软雅黑" panose="020B0503020204020204" pitchFamily="34" charset="-122"/>
            <a:ea typeface="微软雅黑" panose="020B0503020204020204" pitchFamily="34" charset="-122"/>
          </a:endParaRPr>
        </a:p>
      </dgm:t>
    </dgm:pt>
    <dgm:pt modelId="{0BC0A0A0-3780-401F-8038-D00595E7E26D}" type="parTrans" cxnId="{9D0768A5-1E30-4BA6-8AE9-FA017D3644A8}">
      <dgm:prSet/>
      <dgm:spPr/>
      <dgm:t>
        <a:bodyPr/>
        <a:lstStyle/>
        <a:p>
          <a:endParaRPr lang="zh-CN" altLang="en-US"/>
        </a:p>
      </dgm:t>
    </dgm:pt>
    <dgm:pt modelId="{9AAF8FD2-CD14-42C1-9CCE-BA40B9928500}" type="sibTrans" cxnId="{9D0768A5-1E30-4BA6-8AE9-FA017D3644A8}">
      <dgm:prSet/>
      <dgm:spPr/>
      <dgm:t>
        <a:bodyPr/>
        <a:lstStyle/>
        <a:p>
          <a:endParaRPr lang="zh-CN" altLang="en-US"/>
        </a:p>
      </dgm:t>
    </dgm:pt>
    <dgm:pt modelId="{BBBA9DF0-1046-4ADE-8B29-0C2D2D964BB2}">
      <dgm:prSet phldrT="[文本]" phldr="0" custT="1"/>
      <dgm:spPr>
        <a:solidFill>
          <a:schemeClr val="accent6">
            <a:lumMod val="60000"/>
            <a:lumOff val="40000"/>
          </a:schemeClr>
        </a:solidFill>
      </dgm:spPr>
      <dgm:t>
        <a:bodyPr vert="horz" wrap="square" anchor="ctr"/>
        <a:lstStyle/>
        <a:p>
          <a:pPr algn="l">
            <a:lnSpc>
              <a:spcPct val="100000"/>
            </a:lnSpc>
            <a:spcBef>
              <a:spcPct val="0"/>
            </a:spcBef>
            <a:spcAft>
              <a:spcPct val="35000"/>
            </a:spcAft>
          </a:pPr>
          <a:r>
            <a:rPr lang="en-US" altLang="zh-CN" sz="1600" b="1" dirty="0">
              <a:solidFill>
                <a:srgbClr val="FF0000"/>
              </a:solidFill>
              <a:latin typeface="微软雅黑" panose="020B0503020204020204" pitchFamily="34" charset="-122"/>
              <a:ea typeface="微软雅黑" panose="020B0503020204020204" pitchFamily="34" charset="-122"/>
            </a:rPr>
            <a:t>12</a:t>
          </a:r>
          <a:r>
            <a:rPr lang="zh-CN" altLang="en-US" sz="1600" b="1" dirty="0">
              <a:solidFill>
                <a:srgbClr val="FF0000"/>
              </a:solidFill>
              <a:latin typeface="微软雅黑" panose="020B0503020204020204" pitchFamily="34" charset="-122"/>
              <a:ea typeface="微软雅黑" panose="020B0503020204020204" pitchFamily="34" charset="-122"/>
            </a:rPr>
            <a:t>月</a:t>
          </a:r>
          <a:r>
            <a:rPr lang="en-US" altLang="zh-CN" sz="1600" b="1" dirty="0">
              <a:solidFill>
                <a:srgbClr val="FF0000"/>
              </a:solidFill>
              <a:latin typeface="微软雅黑" panose="020B0503020204020204" pitchFamily="34" charset="-122"/>
              <a:ea typeface="微软雅黑" panose="020B0503020204020204" pitchFamily="34" charset="-122"/>
            </a:rPr>
            <a:t>27</a:t>
          </a:r>
          <a:r>
            <a:rPr lang="zh-CN" sz="1600" b="1" dirty="0">
              <a:solidFill>
                <a:srgbClr val="FF0000"/>
              </a:solidFill>
              <a:latin typeface="微软雅黑" panose="020B0503020204020204" pitchFamily="34" charset="-122"/>
              <a:ea typeface="微软雅黑" panose="020B0503020204020204" pitchFamily="34" charset="-122"/>
            </a:rPr>
            <a:t>日</a:t>
          </a:r>
          <a:r>
            <a:rPr lang="zh-CN" sz="1600" b="1" dirty="0">
              <a:latin typeface="微软雅黑" panose="020B0503020204020204" pitchFamily="34" charset="-122"/>
              <a:ea typeface="微软雅黑" panose="020B0503020204020204" pitchFamily="34" charset="-122"/>
            </a:rPr>
            <a:t>，我校各项目完成系统提报，并生成正式提名书报送。</a:t>
          </a:r>
          <a:endParaRPr lang="zh-CN" altLang="en-US" sz="1600" b="1" dirty="0">
            <a:latin typeface="微软雅黑" panose="020B0503020204020204" pitchFamily="34" charset="-122"/>
            <a:ea typeface="微软雅黑" panose="020B0503020204020204" pitchFamily="34" charset="-122"/>
          </a:endParaRPr>
        </a:p>
      </dgm:t>
    </dgm:pt>
    <dgm:pt modelId="{AB0D8E31-5DB6-4795-BC8E-882994DF395A}" type="parTrans" cxnId="{639515A2-2771-49D0-A73A-2137ED0A48B9}">
      <dgm:prSet/>
      <dgm:spPr/>
      <dgm:t>
        <a:bodyPr/>
        <a:lstStyle/>
        <a:p>
          <a:endParaRPr lang="zh-CN" altLang="en-US"/>
        </a:p>
      </dgm:t>
    </dgm:pt>
    <dgm:pt modelId="{1825583D-F966-4172-9F3D-80B4A57B59FD}" type="sibTrans" cxnId="{639515A2-2771-49D0-A73A-2137ED0A48B9}">
      <dgm:prSet/>
      <dgm:spPr/>
      <dgm:t>
        <a:bodyPr/>
        <a:lstStyle/>
        <a:p>
          <a:endParaRPr lang="zh-CN" altLang="en-US"/>
        </a:p>
      </dgm:t>
    </dgm:pt>
    <dgm:pt modelId="{79282A6F-582F-45C2-9BD2-CA89D293D601}" type="pres">
      <dgm:prSet presAssocID="{359A2864-6436-4FDF-9492-3D9A8F6A91B2}" presName="Name0" presStyleCnt="0">
        <dgm:presLayoutVars>
          <dgm:dir/>
          <dgm:resizeHandles val="exact"/>
        </dgm:presLayoutVars>
      </dgm:prSet>
      <dgm:spPr/>
    </dgm:pt>
    <dgm:pt modelId="{5DF0D41D-9C21-4DB4-8984-755984462B21}" type="pres">
      <dgm:prSet presAssocID="{359A2864-6436-4FDF-9492-3D9A8F6A91B2}" presName="arrow" presStyleLbl="bgShp" presStyleIdx="0" presStyleCnt="1"/>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dgm:spPr>
    </dgm:pt>
    <dgm:pt modelId="{6BA0B9A6-A9F3-470E-AD6E-B81A4BECBDBF}" type="pres">
      <dgm:prSet presAssocID="{359A2864-6436-4FDF-9492-3D9A8F6A91B2}" presName="points" presStyleCnt="0"/>
      <dgm:spPr/>
    </dgm:pt>
    <dgm:pt modelId="{D9B0A425-593D-4C3E-98A1-6950929DE234}" type="pres">
      <dgm:prSet presAssocID="{F6AA6748-451F-4646-9C97-109CA6FF4926}" presName="compositeA" presStyleCnt="0"/>
      <dgm:spPr/>
    </dgm:pt>
    <dgm:pt modelId="{838A424A-0137-4DDF-9213-06ACF55468EC}" type="pres">
      <dgm:prSet presAssocID="{F6AA6748-451F-4646-9C97-109CA6FF4926}" presName="textA" presStyleLbl="revTx" presStyleIdx="0" presStyleCnt="4" custScaleX="236911">
        <dgm:presLayoutVars>
          <dgm:bulletEnabled val="1"/>
        </dgm:presLayoutVars>
      </dgm:prSet>
      <dgm:spPr/>
    </dgm:pt>
    <dgm:pt modelId="{595BD2E2-BDDD-4E90-816A-7B19A02B754D}" type="pres">
      <dgm:prSet presAssocID="{F6AA6748-451F-4646-9C97-109CA6FF4926}" presName="circleA" presStyleLbl="node1" presStyleIdx="0" presStyleCnt="4"/>
      <dgm:spPr>
        <a:solidFill>
          <a:schemeClr val="accent1">
            <a:lumMod val="60000"/>
            <a:lumOff val="40000"/>
          </a:schemeClr>
        </a:solidFill>
        <a:ln>
          <a:noFill/>
        </a:ln>
      </dgm:spPr>
    </dgm:pt>
    <dgm:pt modelId="{F091CBCE-AF3B-40F4-8CFF-A27315B1A1C6}" type="pres">
      <dgm:prSet presAssocID="{F6AA6748-451F-4646-9C97-109CA6FF4926}" presName="spaceA" presStyleCnt="0"/>
      <dgm:spPr/>
    </dgm:pt>
    <dgm:pt modelId="{0A6580BA-DBE9-47FA-B444-CA1CC05BADE7}" type="pres">
      <dgm:prSet presAssocID="{E608C165-935C-4D95-9F3D-36742508A173}" presName="space" presStyleCnt="0"/>
      <dgm:spPr/>
    </dgm:pt>
    <dgm:pt modelId="{76E2F36C-9CC6-493D-B01E-9F875CDBBDE0}" type="pres">
      <dgm:prSet presAssocID="{F44CC80C-969F-4851-98D8-680FCA1EFC43}" presName="compositeB" presStyleCnt="0"/>
      <dgm:spPr/>
    </dgm:pt>
    <dgm:pt modelId="{9209ADE8-2169-4F62-A4D8-5071464E5CB5}" type="pres">
      <dgm:prSet presAssocID="{F44CC80C-969F-4851-98D8-680FCA1EFC43}" presName="textB" presStyleLbl="revTx" presStyleIdx="1" presStyleCnt="4" custScaleX="236158" custLinFactNeighborX="-5171" custLinFactNeighborY="-585">
        <dgm:presLayoutVars>
          <dgm:bulletEnabled val="1"/>
        </dgm:presLayoutVars>
      </dgm:prSet>
      <dgm:spPr/>
    </dgm:pt>
    <dgm:pt modelId="{6A785CF0-83BF-4AA1-88D7-D20F30FB8E3D}" type="pres">
      <dgm:prSet presAssocID="{F44CC80C-969F-4851-98D8-680FCA1EFC43}" presName="circleB" presStyleLbl="node1" presStyleIdx="1" presStyleCnt="4"/>
      <dgm:spPr>
        <a:solidFill>
          <a:schemeClr val="accent1">
            <a:lumMod val="60000"/>
            <a:lumOff val="40000"/>
          </a:schemeClr>
        </a:solidFill>
        <a:ln>
          <a:noFill/>
        </a:ln>
      </dgm:spPr>
    </dgm:pt>
    <dgm:pt modelId="{738E0536-A9E5-476F-9BF4-76D7ED01CAB6}" type="pres">
      <dgm:prSet presAssocID="{F44CC80C-969F-4851-98D8-680FCA1EFC43}" presName="spaceB" presStyleCnt="0"/>
      <dgm:spPr/>
    </dgm:pt>
    <dgm:pt modelId="{7505C9A6-1198-4C4B-988B-8FBC23DA8F79}" type="pres">
      <dgm:prSet presAssocID="{1ECC2494-8639-483D-B531-B9EA3C92BC5B}" presName="space" presStyleCnt="0"/>
      <dgm:spPr/>
    </dgm:pt>
    <dgm:pt modelId="{E1817F17-A0BF-42ED-A0A5-C584EED09084}" type="pres">
      <dgm:prSet presAssocID="{F86607C1-DABE-4715-844E-7CD3936FEA4E}" presName="compositeA" presStyleCnt="0"/>
      <dgm:spPr/>
    </dgm:pt>
    <dgm:pt modelId="{90734E39-D0C8-4A01-AF1A-3C08A608D075}" type="pres">
      <dgm:prSet presAssocID="{F86607C1-DABE-4715-844E-7CD3936FEA4E}" presName="textA" presStyleLbl="revTx" presStyleIdx="2" presStyleCnt="4" custScaleX="239067">
        <dgm:presLayoutVars>
          <dgm:bulletEnabled val="1"/>
        </dgm:presLayoutVars>
      </dgm:prSet>
      <dgm:spPr/>
    </dgm:pt>
    <dgm:pt modelId="{C0C2725F-EFAF-41CE-B883-0A90032CB492}" type="pres">
      <dgm:prSet presAssocID="{F86607C1-DABE-4715-844E-7CD3936FEA4E}" presName="circleA" presStyleLbl="node1" presStyleIdx="2" presStyleCnt="4"/>
      <dgm:spPr/>
    </dgm:pt>
    <dgm:pt modelId="{B57F65A3-862C-4A90-8A57-73B9549E6BDE}" type="pres">
      <dgm:prSet presAssocID="{F86607C1-DABE-4715-844E-7CD3936FEA4E}" presName="spaceA" presStyleCnt="0"/>
      <dgm:spPr/>
    </dgm:pt>
    <dgm:pt modelId="{B0F024A2-5809-45F4-9AC9-6703266767FD}" type="pres">
      <dgm:prSet presAssocID="{9AAF8FD2-CD14-42C1-9CCE-BA40B9928500}" presName="space" presStyleCnt="0"/>
      <dgm:spPr/>
    </dgm:pt>
    <dgm:pt modelId="{470552BC-B4EE-4354-8BF1-21577BC609C5}" type="pres">
      <dgm:prSet presAssocID="{BBBA9DF0-1046-4ADE-8B29-0C2D2D964BB2}" presName="compositeB" presStyleCnt="0"/>
      <dgm:spPr/>
    </dgm:pt>
    <dgm:pt modelId="{EED832F2-9D6E-431D-9F57-5201639580EB}" type="pres">
      <dgm:prSet presAssocID="{BBBA9DF0-1046-4ADE-8B29-0C2D2D964BB2}" presName="textB" presStyleLbl="revTx" presStyleIdx="3" presStyleCnt="4" custScaleX="247877">
        <dgm:presLayoutVars>
          <dgm:bulletEnabled val="1"/>
        </dgm:presLayoutVars>
      </dgm:prSet>
      <dgm:spPr/>
    </dgm:pt>
    <dgm:pt modelId="{00DA3FA9-8571-4375-A79B-7BCA1AD7DE10}" type="pres">
      <dgm:prSet presAssocID="{BBBA9DF0-1046-4ADE-8B29-0C2D2D964BB2}" presName="circleB" presStyleLbl="node1" presStyleIdx="3" presStyleCnt="4"/>
      <dgm:spPr/>
    </dgm:pt>
    <dgm:pt modelId="{EC4A31EE-0E2D-49C4-8847-0F3865A93C2F}" type="pres">
      <dgm:prSet presAssocID="{BBBA9DF0-1046-4ADE-8B29-0C2D2D964BB2}" presName="spaceB" presStyleCnt="0"/>
      <dgm:spPr/>
    </dgm:pt>
  </dgm:ptLst>
  <dgm:cxnLst>
    <dgm:cxn modelId="{30A73001-C8BC-4CB4-84FA-787BF01E068B}" srcId="{359A2864-6436-4FDF-9492-3D9A8F6A91B2}" destId="{F6AA6748-451F-4646-9C97-109CA6FF4926}" srcOrd="0" destOrd="0" parTransId="{4E452DED-7D01-465A-A4A4-AB57E6794B6A}" sibTransId="{E608C165-935C-4D95-9F3D-36742508A173}"/>
    <dgm:cxn modelId="{213AD231-4ECB-422B-9A5D-BB0817D81CE0}" type="presOf" srcId="{BBBA9DF0-1046-4ADE-8B29-0C2D2D964BB2}" destId="{EED832F2-9D6E-431D-9F57-5201639580EB}" srcOrd="0" destOrd="0" presId="urn:microsoft.com/office/officeart/2005/8/layout/hProcess11#2"/>
    <dgm:cxn modelId="{86DC8038-3466-41F5-9E9B-37F917BC5C51}" type="presOf" srcId="{F44CC80C-969F-4851-98D8-680FCA1EFC43}" destId="{9209ADE8-2169-4F62-A4D8-5071464E5CB5}" srcOrd="0" destOrd="0" presId="urn:microsoft.com/office/officeart/2005/8/layout/hProcess11#2"/>
    <dgm:cxn modelId="{FB5C1E46-4BC3-4784-AC64-C745F39179C7}" type="presOf" srcId="{F6AA6748-451F-4646-9C97-109CA6FF4926}" destId="{838A424A-0137-4DDF-9213-06ACF55468EC}" srcOrd="0" destOrd="0" presId="urn:microsoft.com/office/officeart/2005/8/layout/hProcess11#2"/>
    <dgm:cxn modelId="{1D3FE08C-F043-4524-97E4-A8C1FD0A370A}" type="presOf" srcId="{359A2864-6436-4FDF-9492-3D9A8F6A91B2}" destId="{79282A6F-582F-45C2-9BD2-CA89D293D601}" srcOrd="0" destOrd="0" presId="urn:microsoft.com/office/officeart/2005/8/layout/hProcess11#2"/>
    <dgm:cxn modelId="{0E2C248D-9C31-4C52-BDDD-7254F3257265}" type="presOf" srcId="{F86607C1-DABE-4715-844E-7CD3936FEA4E}" destId="{90734E39-D0C8-4A01-AF1A-3C08A608D075}" srcOrd="0" destOrd="0" presId="urn:microsoft.com/office/officeart/2005/8/layout/hProcess11#2"/>
    <dgm:cxn modelId="{639515A2-2771-49D0-A73A-2137ED0A48B9}" srcId="{359A2864-6436-4FDF-9492-3D9A8F6A91B2}" destId="{BBBA9DF0-1046-4ADE-8B29-0C2D2D964BB2}" srcOrd="3" destOrd="0" parTransId="{AB0D8E31-5DB6-4795-BC8E-882994DF395A}" sibTransId="{1825583D-F966-4172-9F3D-80B4A57B59FD}"/>
    <dgm:cxn modelId="{9D0768A5-1E30-4BA6-8AE9-FA017D3644A8}" srcId="{359A2864-6436-4FDF-9492-3D9A8F6A91B2}" destId="{F86607C1-DABE-4715-844E-7CD3936FEA4E}" srcOrd="2" destOrd="0" parTransId="{0BC0A0A0-3780-401F-8038-D00595E7E26D}" sibTransId="{9AAF8FD2-CD14-42C1-9CCE-BA40B9928500}"/>
    <dgm:cxn modelId="{3EC668F3-3FEC-4CE0-9656-B73A864A831F}" srcId="{359A2864-6436-4FDF-9492-3D9A8F6A91B2}" destId="{F44CC80C-969F-4851-98D8-680FCA1EFC43}" srcOrd="1" destOrd="0" parTransId="{30137DDE-FEED-4DA9-B942-3152D84C7B92}" sibTransId="{1ECC2494-8639-483D-B531-B9EA3C92BC5B}"/>
    <dgm:cxn modelId="{3FA06A30-B33E-473B-933B-27928D5ED208}" type="presParOf" srcId="{79282A6F-582F-45C2-9BD2-CA89D293D601}" destId="{5DF0D41D-9C21-4DB4-8984-755984462B21}" srcOrd="0" destOrd="0" presId="urn:microsoft.com/office/officeart/2005/8/layout/hProcess11#2"/>
    <dgm:cxn modelId="{191A0925-B384-437D-830B-47FC9E0E5BEC}" type="presParOf" srcId="{79282A6F-582F-45C2-9BD2-CA89D293D601}" destId="{6BA0B9A6-A9F3-470E-AD6E-B81A4BECBDBF}" srcOrd="1" destOrd="0" presId="urn:microsoft.com/office/officeart/2005/8/layout/hProcess11#2"/>
    <dgm:cxn modelId="{4C6449B0-92D7-4E62-93E6-2E993B21EEAF}" type="presParOf" srcId="{6BA0B9A6-A9F3-470E-AD6E-B81A4BECBDBF}" destId="{D9B0A425-593D-4C3E-98A1-6950929DE234}" srcOrd="0" destOrd="0" presId="urn:microsoft.com/office/officeart/2005/8/layout/hProcess11#2"/>
    <dgm:cxn modelId="{618D4D37-2C86-44E9-AFA1-3AE190A432F5}" type="presParOf" srcId="{D9B0A425-593D-4C3E-98A1-6950929DE234}" destId="{838A424A-0137-4DDF-9213-06ACF55468EC}" srcOrd="0" destOrd="0" presId="urn:microsoft.com/office/officeart/2005/8/layout/hProcess11#2"/>
    <dgm:cxn modelId="{7A1835B9-0AC9-40CE-A0DF-507D05F4259F}" type="presParOf" srcId="{D9B0A425-593D-4C3E-98A1-6950929DE234}" destId="{595BD2E2-BDDD-4E90-816A-7B19A02B754D}" srcOrd="1" destOrd="0" presId="urn:microsoft.com/office/officeart/2005/8/layout/hProcess11#2"/>
    <dgm:cxn modelId="{B1EF123F-DB6B-4021-8E4E-596D6D9F34A4}" type="presParOf" srcId="{D9B0A425-593D-4C3E-98A1-6950929DE234}" destId="{F091CBCE-AF3B-40F4-8CFF-A27315B1A1C6}" srcOrd="2" destOrd="0" presId="urn:microsoft.com/office/officeart/2005/8/layout/hProcess11#2"/>
    <dgm:cxn modelId="{EA4540E9-D81C-4E83-B697-6CD26F9170AD}" type="presParOf" srcId="{6BA0B9A6-A9F3-470E-AD6E-B81A4BECBDBF}" destId="{0A6580BA-DBE9-47FA-B444-CA1CC05BADE7}" srcOrd="1" destOrd="0" presId="urn:microsoft.com/office/officeart/2005/8/layout/hProcess11#2"/>
    <dgm:cxn modelId="{DAB498EC-E9D6-4B16-B761-75669B39D7D7}" type="presParOf" srcId="{6BA0B9A6-A9F3-470E-AD6E-B81A4BECBDBF}" destId="{76E2F36C-9CC6-493D-B01E-9F875CDBBDE0}" srcOrd="2" destOrd="0" presId="urn:microsoft.com/office/officeart/2005/8/layout/hProcess11#2"/>
    <dgm:cxn modelId="{8576F234-BBE3-4708-BE14-5B20A50B9745}" type="presParOf" srcId="{76E2F36C-9CC6-493D-B01E-9F875CDBBDE0}" destId="{9209ADE8-2169-4F62-A4D8-5071464E5CB5}" srcOrd="0" destOrd="0" presId="urn:microsoft.com/office/officeart/2005/8/layout/hProcess11#2"/>
    <dgm:cxn modelId="{B0DCAF24-35E9-441F-85A9-510E7DCE7FFF}" type="presParOf" srcId="{76E2F36C-9CC6-493D-B01E-9F875CDBBDE0}" destId="{6A785CF0-83BF-4AA1-88D7-D20F30FB8E3D}" srcOrd="1" destOrd="0" presId="urn:microsoft.com/office/officeart/2005/8/layout/hProcess11#2"/>
    <dgm:cxn modelId="{69DB6010-B7E9-4945-BBD0-FC7A455F917A}" type="presParOf" srcId="{76E2F36C-9CC6-493D-B01E-9F875CDBBDE0}" destId="{738E0536-A9E5-476F-9BF4-76D7ED01CAB6}" srcOrd="2" destOrd="0" presId="urn:microsoft.com/office/officeart/2005/8/layout/hProcess11#2"/>
    <dgm:cxn modelId="{083327F0-D00A-4B00-8750-3426B5ABFB1D}" type="presParOf" srcId="{6BA0B9A6-A9F3-470E-AD6E-B81A4BECBDBF}" destId="{7505C9A6-1198-4C4B-988B-8FBC23DA8F79}" srcOrd="3" destOrd="0" presId="urn:microsoft.com/office/officeart/2005/8/layout/hProcess11#2"/>
    <dgm:cxn modelId="{152ED1F9-F484-4CA1-AF9C-A7C8C57104BC}" type="presParOf" srcId="{6BA0B9A6-A9F3-470E-AD6E-B81A4BECBDBF}" destId="{E1817F17-A0BF-42ED-A0A5-C584EED09084}" srcOrd="4" destOrd="0" presId="urn:microsoft.com/office/officeart/2005/8/layout/hProcess11#2"/>
    <dgm:cxn modelId="{40D35664-DBD5-481D-AA15-FBCAFEE6BFC7}" type="presParOf" srcId="{E1817F17-A0BF-42ED-A0A5-C584EED09084}" destId="{90734E39-D0C8-4A01-AF1A-3C08A608D075}" srcOrd="0" destOrd="0" presId="urn:microsoft.com/office/officeart/2005/8/layout/hProcess11#2"/>
    <dgm:cxn modelId="{5E6F9BAB-6681-4044-807D-FD22F81D160B}" type="presParOf" srcId="{E1817F17-A0BF-42ED-A0A5-C584EED09084}" destId="{C0C2725F-EFAF-41CE-B883-0A90032CB492}" srcOrd="1" destOrd="0" presId="urn:microsoft.com/office/officeart/2005/8/layout/hProcess11#2"/>
    <dgm:cxn modelId="{5906FB65-2269-4FBD-B624-E0E2BEE8DD9E}" type="presParOf" srcId="{E1817F17-A0BF-42ED-A0A5-C584EED09084}" destId="{B57F65A3-862C-4A90-8A57-73B9549E6BDE}" srcOrd="2" destOrd="0" presId="urn:microsoft.com/office/officeart/2005/8/layout/hProcess11#2"/>
    <dgm:cxn modelId="{4F21F354-53F9-43C1-A952-40CC553E6AD1}" type="presParOf" srcId="{6BA0B9A6-A9F3-470E-AD6E-B81A4BECBDBF}" destId="{B0F024A2-5809-45F4-9AC9-6703266767FD}" srcOrd="5" destOrd="0" presId="urn:microsoft.com/office/officeart/2005/8/layout/hProcess11#2"/>
    <dgm:cxn modelId="{3CFF555B-E566-4267-BAB9-AB70B432CE39}" type="presParOf" srcId="{6BA0B9A6-A9F3-470E-AD6E-B81A4BECBDBF}" destId="{470552BC-B4EE-4354-8BF1-21577BC609C5}" srcOrd="6" destOrd="0" presId="urn:microsoft.com/office/officeart/2005/8/layout/hProcess11#2"/>
    <dgm:cxn modelId="{6FD9215C-6325-4467-B8EC-D0EBD345A5FC}" type="presParOf" srcId="{470552BC-B4EE-4354-8BF1-21577BC609C5}" destId="{EED832F2-9D6E-431D-9F57-5201639580EB}" srcOrd="0" destOrd="0" presId="urn:microsoft.com/office/officeart/2005/8/layout/hProcess11#2"/>
    <dgm:cxn modelId="{F8866A67-5F5C-4E65-842A-4B25EFBBF308}" type="presParOf" srcId="{470552BC-B4EE-4354-8BF1-21577BC609C5}" destId="{00DA3FA9-8571-4375-A79B-7BCA1AD7DE10}" srcOrd="1" destOrd="0" presId="urn:microsoft.com/office/officeart/2005/8/layout/hProcess11#2"/>
    <dgm:cxn modelId="{C74573DB-FED1-4C29-BA05-FEA4147E0AA5}" type="presParOf" srcId="{470552BC-B4EE-4354-8BF1-21577BC609C5}" destId="{EC4A31EE-0E2D-49C4-8847-0F3865A93C2F}" srcOrd="2" destOrd="0" presId="urn:microsoft.com/office/officeart/2005/8/layout/hProcess1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C75F4-C377-4947-AADE-62DE082FD212}">
      <dsp:nvSpPr>
        <dsp:cNvPr id="0" name=""/>
        <dsp:cNvSpPr/>
      </dsp:nvSpPr>
      <dsp:spPr>
        <a:xfrm rot="5400000">
          <a:off x="5085922" y="-2328868"/>
          <a:ext cx="1203748" cy="59436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150000"/>
            </a:lnSpc>
            <a:spcBef>
              <a:spcPct val="0"/>
            </a:spcBef>
            <a:spcAft>
              <a:spcPct val="15000"/>
            </a:spcAft>
            <a:buChar char="•"/>
          </a:pPr>
          <a:r>
            <a:rPr lang="en-US" altLang="zh-CN" sz="1800" b="1" kern="1200" dirty="0">
              <a:latin typeface="微软雅黑" panose="020B0503020204020204" pitchFamily="34" charset="-122"/>
              <a:ea typeface="微软雅黑" panose="020B0503020204020204" pitchFamily="34" charset="-122"/>
            </a:rPr>
            <a:t>《</a:t>
          </a:r>
          <a:r>
            <a:rPr lang="zh-CN" altLang="en-US" sz="1800" b="1" kern="1200" dirty="0">
              <a:latin typeface="微软雅黑" panose="020B0503020204020204" pitchFamily="34" charset="-122"/>
              <a:ea typeface="微软雅黑" panose="020B0503020204020204" pitchFamily="34" charset="-122"/>
            </a:rPr>
            <a:t>六、代表性论文专著目录（不超过</a:t>
          </a:r>
          <a:r>
            <a:rPr lang="en-US" altLang="zh-CN" sz="1800" b="1" kern="1200" dirty="0">
              <a:latin typeface="微软雅黑" panose="020B0503020204020204" pitchFamily="34" charset="-122"/>
              <a:ea typeface="微软雅黑" panose="020B0503020204020204" pitchFamily="34" charset="-122"/>
            </a:rPr>
            <a:t>8</a:t>
          </a:r>
          <a:r>
            <a:rPr lang="zh-CN" altLang="en-US" sz="1800" b="1" kern="1200" dirty="0">
              <a:latin typeface="微软雅黑" panose="020B0503020204020204" pitchFamily="34" charset="-122"/>
              <a:ea typeface="微软雅黑" panose="020B0503020204020204" pitchFamily="34" charset="-122"/>
            </a:rPr>
            <a:t>篇）</a:t>
          </a:r>
          <a:r>
            <a:rPr lang="en-US" altLang="zh-CN" sz="1800" b="1" kern="1200" dirty="0">
              <a:latin typeface="微软雅黑" panose="020B0503020204020204" pitchFamily="34" charset="-122"/>
              <a:ea typeface="微软雅黑" panose="020B0503020204020204" pitchFamily="34" charset="-122"/>
            </a:rPr>
            <a:t>》</a:t>
          </a:r>
          <a:r>
            <a:rPr lang="zh-CN" altLang="en-US" sz="1800" b="1" kern="1200" dirty="0">
              <a:latin typeface="微软雅黑" panose="020B0503020204020204" pitchFamily="34" charset="-122"/>
              <a:ea typeface="微软雅黑" panose="020B0503020204020204" pitchFamily="34" charset="-122"/>
            </a:rPr>
            <a:t> 中，第一完成人</a:t>
          </a:r>
          <a:r>
            <a:rPr lang="zh-CN" altLang="en-US" sz="1800" b="1" kern="1200" dirty="0">
              <a:solidFill>
                <a:srgbClr val="C00000"/>
              </a:solidFill>
              <a:latin typeface="微软雅黑" panose="020B0503020204020204" pitchFamily="34" charset="-122"/>
              <a:ea typeface="微软雅黑" panose="020B0503020204020204" pitchFamily="34" charset="-122"/>
            </a:rPr>
            <a:t>作为第一作者（通讯作者）不少于</a:t>
          </a:r>
          <a:r>
            <a:rPr lang="en-US" altLang="zh-CN" sz="1800" b="1" kern="1200" dirty="0">
              <a:solidFill>
                <a:srgbClr val="C00000"/>
              </a:solidFill>
              <a:latin typeface="微软雅黑" panose="020B0503020204020204" pitchFamily="34" charset="-122"/>
              <a:ea typeface="微软雅黑" panose="020B0503020204020204" pitchFamily="34" charset="-122"/>
            </a:rPr>
            <a:t>30%</a:t>
          </a:r>
          <a:endParaRPr lang="zh-CN" altLang="en-US" sz="1800" b="1" kern="1200" dirty="0">
            <a:solidFill>
              <a:srgbClr val="C00000"/>
            </a:solidFill>
            <a:latin typeface="微软雅黑" panose="020B0503020204020204" pitchFamily="34" charset="-122"/>
            <a:ea typeface="微软雅黑" panose="020B0503020204020204" pitchFamily="34" charset="-122"/>
          </a:endParaRPr>
        </a:p>
      </dsp:txBody>
      <dsp:txXfrm rot="-5400000">
        <a:off x="2715986" y="99830"/>
        <a:ext cx="5884859" cy="1086224"/>
      </dsp:txXfrm>
    </dsp:sp>
    <dsp:sp modelId="{2408E1F5-6633-4DDC-8CC2-7DEEB3102237}">
      <dsp:nvSpPr>
        <dsp:cNvPr id="0" name=""/>
        <dsp:cNvSpPr/>
      </dsp:nvSpPr>
      <dsp:spPr>
        <a:xfrm>
          <a:off x="642932" y="627"/>
          <a:ext cx="2088685" cy="12846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自然科学奖</a:t>
          </a:r>
        </a:p>
      </dsp:txBody>
      <dsp:txXfrm>
        <a:off x="705642" y="63337"/>
        <a:ext cx="1963265" cy="1159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D69F1-A62A-4351-8275-F872FCD972DC}">
      <dsp:nvSpPr>
        <dsp:cNvPr id="0" name=""/>
        <dsp:cNvSpPr/>
      </dsp:nvSpPr>
      <dsp:spPr>
        <a:xfrm rot="5400000">
          <a:off x="5027010" y="-2264778"/>
          <a:ext cx="1321573" cy="59436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150000"/>
            </a:lnSpc>
            <a:spcBef>
              <a:spcPct val="0"/>
            </a:spcBef>
            <a:spcAft>
              <a:spcPct val="15000"/>
            </a:spcAft>
            <a:buChar char="•"/>
          </a:pP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七、支撑技术发明点的主要知识产权证明目录 </a:t>
          </a: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中第一完成人</a:t>
          </a:r>
          <a:r>
            <a:rPr lang="zh-CN" altLang="en-US" sz="1600" b="1" kern="1200" dirty="0">
              <a:solidFill>
                <a:srgbClr val="C00000"/>
              </a:solidFill>
              <a:latin typeface="微软雅黑" panose="020B0503020204020204" pitchFamily="34" charset="-122"/>
              <a:ea typeface="微软雅黑" panose="020B0503020204020204" pitchFamily="34" charset="-122"/>
              <a:cs typeface="+mn-cs"/>
            </a:rPr>
            <a:t>作为发明人不少于</a:t>
          </a:r>
          <a:r>
            <a:rPr lang="en-US" altLang="zh-CN" sz="1600" b="1" kern="1200" dirty="0">
              <a:solidFill>
                <a:srgbClr val="C00000"/>
              </a:solidFill>
              <a:latin typeface="微软雅黑" panose="020B0503020204020204" pitchFamily="34" charset="-122"/>
              <a:ea typeface="微软雅黑" panose="020B0503020204020204" pitchFamily="34" charset="-122"/>
              <a:cs typeface="+mn-cs"/>
            </a:rPr>
            <a:t>30%</a:t>
          </a:r>
          <a:r>
            <a:rPr lang="zh-CN" altLang="en-US" sz="1600" b="1" kern="1200" dirty="0">
              <a:solidFill>
                <a:srgbClr val="C00000"/>
              </a:solidFill>
              <a:latin typeface="微软雅黑" panose="020B0503020204020204" pitchFamily="34" charset="-122"/>
              <a:ea typeface="微软雅黑" panose="020B0503020204020204" pitchFamily="34" charset="-122"/>
              <a:cs typeface="+mn-cs"/>
            </a:rPr>
            <a:t>。</a:t>
          </a:r>
          <a:endParaRPr lang="zh-CN" altLang="en-US" sz="1600" b="1" kern="1200" dirty="0">
            <a:latin typeface="微软雅黑" panose="020B0503020204020204" pitchFamily="34" charset="-122"/>
            <a:ea typeface="微软雅黑" panose="020B0503020204020204" pitchFamily="34" charset="-122"/>
          </a:endParaRPr>
        </a:p>
      </dsp:txBody>
      <dsp:txXfrm rot="-5400000">
        <a:off x="2715986" y="110760"/>
        <a:ext cx="5879107" cy="1192545"/>
      </dsp:txXfrm>
    </dsp:sp>
    <dsp:sp modelId="{ADBF6208-EB55-476E-9739-D36BD0BFD33D}">
      <dsp:nvSpPr>
        <dsp:cNvPr id="0" name=""/>
        <dsp:cNvSpPr/>
      </dsp:nvSpPr>
      <dsp:spPr>
        <a:xfrm>
          <a:off x="627300" y="42"/>
          <a:ext cx="2088685" cy="14139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技术发明奖</a:t>
          </a:r>
        </a:p>
      </dsp:txBody>
      <dsp:txXfrm>
        <a:off x="696325" y="69067"/>
        <a:ext cx="1950635" cy="1275929"/>
      </dsp:txXfrm>
    </dsp:sp>
    <dsp:sp modelId="{FFE9818E-94B2-4D8D-9956-DA08521B1E35}">
      <dsp:nvSpPr>
        <dsp:cNvPr id="0" name=""/>
        <dsp:cNvSpPr/>
      </dsp:nvSpPr>
      <dsp:spPr>
        <a:xfrm rot="5400000">
          <a:off x="4802013" y="-603346"/>
          <a:ext cx="1761682" cy="593781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150000"/>
            </a:lnSpc>
            <a:spcBef>
              <a:spcPct val="0"/>
            </a:spcBef>
            <a:spcAft>
              <a:spcPct val="15000"/>
            </a:spcAft>
            <a:buChar char="•"/>
          </a:pP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七、主要知识产权和标准规范等目录（不超过</a:t>
          </a:r>
          <a:r>
            <a:rPr lang="en-US" altLang="en-US" sz="1600" b="1" kern="1200" dirty="0">
              <a:latin typeface="微软雅黑" panose="020B0503020204020204" pitchFamily="34" charset="-122"/>
              <a:ea typeface="微软雅黑" panose="020B0503020204020204" pitchFamily="34" charset="-122"/>
            </a:rPr>
            <a:t>10</a:t>
          </a:r>
          <a:r>
            <a:rPr lang="zh-CN" altLang="en-US" sz="1600" b="1" kern="1200" dirty="0">
              <a:latin typeface="微软雅黑" panose="020B0503020204020204" pitchFamily="34" charset="-122"/>
              <a:ea typeface="微软雅黑" panose="020B0503020204020204" pitchFamily="34" charset="-122"/>
            </a:rPr>
            <a:t>件）</a:t>
          </a: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中第一完成单位</a:t>
          </a:r>
          <a:r>
            <a:rPr lang="zh-CN" altLang="en-US" sz="1600" b="1" kern="1200" dirty="0">
              <a:solidFill>
                <a:srgbClr val="C00000"/>
              </a:solidFill>
              <a:latin typeface="微软雅黑" panose="020B0503020204020204" pitchFamily="34" charset="-122"/>
              <a:ea typeface="微软雅黑" panose="020B0503020204020204" pitchFamily="34" charset="-122"/>
              <a:cs typeface="+mn-cs"/>
            </a:rPr>
            <a:t>作为知识产权人不少于</a:t>
          </a:r>
          <a:r>
            <a:rPr lang="en-US" altLang="zh-CN" sz="1600" b="1" kern="1200" dirty="0">
              <a:solidFill>
                <a:srgbClr val="C00000"/>
              </a:solidFill>
              <a:latin typeface="微软雅黑" panose="020B0503020204020204" pitchFamily="34" charset="-122"/>
              <a:ea typeface="微软雅黑" panose="020B0503020204020204" pitchFamily="34" charset="-122"/>
              <a:cs typeface="+mn-cs"/>
            </a:rPr>
            <a:t>40%</a:t>
          </a:r>
          <a:r>
            <a:rPr lang="zh-CN" altLang="en-US" sz="1600" b="1" kern="1200" dirty="0">
              <a:latin typeface="微软雅黑" panose="020B0503020204020204" pitchFamily="34" charset="-122"/>
              <a:ea typeface="微软雅黑" panose="020B0503020204020204" pitchFamily="34" charset="-122"/>
            </a:rPr>
            <a:t>、第一完成人</a:t>
          </a:r>
          <a:r>
            <a:rPr lang="zh-CN" altLang="en-US" sz="1600" b="1" kern="1200" dirty="0">
              <a:solidFill>
                <a:srgbClr val="C00000"/>
              </a:solidFill>
              <a:latin typeface="微软雅黑" panose="020B0503020204020204" pitchFamily="34" charset="-122"/>
              <a:ea typeface="微软雅黑" panose="020B0503020204020204" pitchFamily="34" charset="-122"/>
              <a:cs typeface="+mn-cs"/>
            </a:rPr>
            <a:t>作为发明人不少于</a:t>
          </a:r>
          <a:r>
            <a:rPr lang="en-US" altLang="zh-CN" sz="1600" b="1" kern="1200" dirty="0">
              <a:solidFill>
                <a:srgbClr val="C00000"/>
              </a:solidFill>
              <a:latin typeface="微软雅黑" panose="020B0503020204020204" pitchFamily="34" charset="-122"/>
              <a:ea typeface="微软雅黑" panose="020B0503020204020204" pitchFamily="34" charset="-122"/>
              <a:cs typeface="+mn-cs"/>
            </a:rPr>
            <a:t>30%</a:t>
          </a:r>
          <a:r>
            <a:rPr lang="zh-CN" altLang="en-US" sz="1600" b="1" kern="1200" dirty="0">
              <a:solidFill>
                <a:srgbClr val="C00000"/>
              </a:solidFill>
              <a:latin typeface="微软雅黑" panose="020B0503020204020204" pitchFamily="34" charset="-122"/>
              <a:ea typeface="微软雅黑" panose="020B0503020204020204" pitchFamily="34" charset="-122"/>
              <a:cs typeface="+mn-cs"/>
            </a:rPr>
            <a:t>；</a:t>
          </a:r>
          <a:endParaRPr sz="6500"/>
        </a:p>
      </dsp:txBody>
      <dsp:txXfrm rot="-5400000">
        <a:off x="2713946" y="1570719"/>
        <a:ext cx="5851818" cy="1589686"/>
      </dsp:txXfrm>
    </dsp:sp>
    <dsp:sp modelId="{AB7AACC4-E703-4773-9668-D6F496F82A61}">
      <dsp:nvSpPr>
        <dsp:cNvPr id="0" name=""/>
        <dsp:cNvSpPr/>
      </dsp:nvSpPr>
      <dsp:spPr>
        <a:xfrm>
          <a:off x="627300" y="1658572"/>
          <a:ext cx="2086645" cy="14139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科技进步奖</a:t>
          </a:r>
        </a:p>
      </dsp:txBody>
      <dsp:txXfrm>
        <a:off x="696325" y="1727597"/>
        <a:ext cx="1948595" cy="12759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0D41D-9C21-4DB4-8984-755984462B21}">
      <dsp:nvSpPr>
        <dsp:cNvPr id="0" name=""/>
        <dsp:cNvSpPr/>
      </dsp:nvSpPr>
      <dsp:spPr>
        <a:xfrm>
          <a:off x="0" y="1219199"/>
          <a:ext cx="8572560" cy="1625600"/>
        </a:xfrm>
        <a:prstGeom prst="notchedRightArrow">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a:noFill/>
        </a:ln>
        <a:effectLst/>
      </dsp:spPr>
      <dsp:style>
        <a:lnRef idx="0">
          <a:scrgbClr r="0" g="0" b="0"/>
        </a:lnRef>
        <a:fillRef idx="1">
          <a:scrgbClr r="0" g="0" b="0"/>
        </a:fillRef>
        <a:effectRef idx="0">
          <a:scrgbClr r="0" g="0" b="0"/>
        </a:effectRef>
        <a:fontRef idx="minor"/>
      </dsp:style>
    </dsp:sp>
    <dsp:sp modelId="{838A424A-0137-4DDF-9213-06ACF55468EC}">
      <dsp:nvSpPr>
        <dsp:cNvPr id="0" name=""/>
        <dsp:cNvSpPr/>
      </dsp:nvSpPr>
      <dsp:spPr bwMode="white">
        <a:xfrm>
          <a:off x="890" y="0"/>
          <a:ext cx="1874250" cy="1625600"/>
        </a:xfrm>
        <a:prstGeom prst="rect">
          <a:avLst/>
        </a:prstGeom>
        <a:solidFill>
          <a:schemeClr val="accent1">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solidFill>
                <a:srgbClr val="C00000"/>
              </a:solidFill>
              <a:latin typeface="微软雅黑" panose="020B0503020204020204" pitchFamily="34" charset="-122"/>
              <a:ea typeface="微软雅黑" panose="020B0503020204020204" pitchFamily="34" charset="-122"/>
            </a:rPr>
            <a:t>11</a:t>
          </a:r>
          <a:r>
            <a:rPr lang="zh-CN" altLang="en-US" sz="1600" b="1" kern="1200" dirty="0">
              <a:solidFill>
                <a:srgbClr val="C00000"/>
              </a:solidFill>
              <a:latin typeface="微软雅黑" panose="020B0503020204020204" pitchFamily="34" charset="-122"/>
              <a:ea typeface="微软雅黑" panose="020B0503020204020204" pitchFamily="34" charset="-122"/>
            </a:rPr>
            <a:t>月</a:t>
          </a:r>
          <a:r>
            <a:rPr lang="en-US" altLang="zh-CN" sz="1600" b="1" kern="1200" dirty="0">
              <a:solidFill>
                <a:srgbClr val="C00000"/>
              </a:solidFill>
              <a:latin typeface="微软雅黑" panose="020B0503020204020204" pitchFamily="34" charset="-122"/>
              <a:ea typeface="微软雅黑" panose="020B0503020204020204" pitchFamily="34" charset="-122"/>
            </a:rPr>
            <a:t>19</a:t>
          </a:r>
          <a:r>
            <a:rPr lang="zh-CN" altLang="en-US" sz="1600" b="1" kern="1200" dirty="0">
              <a:solidFill>
                <a:srgbClr val="C00000"/>
              </a:solidFill>
              <a:latin typeface="微软雅黑" panose="020B0503020204020204" pitchFamily="34" charset="-122"/>
              <a:ea typeface="微软雅黑" panose="020B0503020204020204" pitchFamily="34" charset="-122"/>
            </a:rPr>
            <a:t>日，</a:t>
          </a:r>
          <a:r>
            <a:rPr lang="zh-CN" altLang="en-US" sz="1600" b="1" kern="1200" dirty="0">
              <a:latin typeface="微软雅黑" panose="020B0503020204020204" pitchFamily="34" charset="-122"/>
              <a:ea typeface="微软雅黑" panose="020B0503020204020204" pitchFamily="34" charset="-122"/>
            </a:rPr>
            <a:t>省科技厅官网发布提名工作通知，受理提名</a:t>
          </a:r>
          <a:r>
            <a:rPr lang="zh-CN" sz="1600" b="1" kern="1200" dirty="0">
              <a:latin typeface="微软雅黑" panose="020B0503020204020204" pitchFamily="34" charset="-122"/>
              <a:ea typeface="微软雅黑" panose="020B0503020204020204" pitchFamily="34" charset="-122"/>
            </a:rPr>
            <a:t>申请</a:t>
          </a:r>
          <a:r>
            <a:rPr lang="zh-CN" altLang="en-US" sz="1600" b="1" kern="1200" dirty="0">
              <a:latin typeface="微软雅黑" panose="020B0503020204020204" pitchFamily="34" charset="-122"/>
              <a:ea typeface="微软雅黑" panose="020B0503020204020204" pitchFamily="34" charset="-122"/>
            </a:rPr>
            <a:t>。提名工作启动。</a:t>
          </a:r>
        </a:p>
      </dsp:txBody>
      <dsp:txXfrm>
        <a:off x="890" y="0"/>
        <a:ext cx="1874250" cy="1625600"/>
      </dsp:txXfrm>
    </dsp:sp>
    <dsp:sp modelId="{595BD2E2-BDDD-4E90-816A-7B19A02B754D}">
      <dsp:nvSpPr>
        <dsp:cNvPr id="0" name=""/>
        <dsp:cNvSpPr/>
      </dsp:nvSpPr>
      <dsp:spPr>
        <a:xfrm>
          <a:off x="734815" y="1828800"/>
          <a:ext cx="406400" cy="406400"/>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09ADE8-2169-4F62-A4D8-5071464E5CB5}">
      <dsp:nvSpPr>
        <dsp:cNvPr id="0" name=""/>
        <dsp:cNvSpPr/>
      </dsp:nvSpPr>
      <dsp:spPr bwMode="white">
        <a:xfrm>
          <a:off x="1873787" y="2428890"/>
          <a:ext cx="1868293" cy="1625600"/>
        </a:xfrm>
        <a:prstGeom prst="rect">
          <a:avLst/>
        </a:prstGeom>
        <a:solidFill>
          <a:schemeClr val="accent3">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solidFill>
                <a:srgbClr val="C00000"/>
              </a:solidFill>
              <a:latin typeface="微软雅黑" panose="020B0503020204020204" pitchFamily="34" charset="-122"/>
              <a:ea typeface="微软雅黑" panose="020B0503020204020204" pitchFamily="34" charset="-122"/>
            </a:rPr>
            <a:t>12</a:t>
          </a:r>
          <a:r>
            <a:rPr lang="zh-CN" altLang="en-US" sz="1600" b="1" kern="1200" dirty="0">
              <a:solidFill>
                <a:srgbClr val="C00000"/>
              </a:solidFill>
              <a:latin typeface="微软雅黑" panose="020B0503020204020204" pitchFamily="34" charset="-122"/>
              <a:ea typeface="微软雅黑" panose="020B0503020204020204" pitchFamily="34" charset="-122"/>
            </a:rPr>
            <a:t>月</a:t>
          </a:r>
          <a:r>
            <a:rPr lang="en-US" altLang="zh-CN" sz="1600" b="1" kern="1200" dirty="0">
              <a:solidFill>
                <a:srgbClr val="C00000"/>
              </a:solidFill>
              <a:latin typeface="微软雅黑" panose="020B0503020204020204" pitchFamily="34" charset="-122"/>
              <a:ea typeface="微软雅黑" panose="020B0503020204020204" pitchFamily="34" charset="-122"/>
            </a:rPr>
            <a:t>12</a:t>
          </a:r>
          <a:r>
            <a:rPr lang="zh-CN" sz="1600" b="1" kern="1200" dirty="0">
              <a:solidFill>
                <a:srgbClr val="C00000"/>
              </a:solidFill>
              <a:latin typeface="微软雅黑" panose="020B0503020204020204" pitchFamily="34" charset="-122"/>
              <a:ea typeface="微软雅黑" panose="020B0503020204020204" pitchFamily="34" charset="-122"/>
            </a:rPr>
            <a:t>日</a:t>
          </a:r>
          <a:r>
            <a:rPr lang="zh-CN" altLang="en-US" sz="1600" b="1" kern="1200" dirty="0">
              <a:solidFill>
                <a:srgbClr val="C00000"/>
              </a:solidFill>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省科学技术奖励综合业务管理平台网站开放，提名者可以开始填报。</a:t>
          </a:r>
        </a:p>
      </dsp:txBody>
      <dsp:txXfrm>
        <a:off x="1873787" y="2428890"/>
        <a:ext cx="1868293" cy="1625600"/>
      </dsp:txXfrm>
    </dsp:sp>
    <dsp:sp modelId="{6A785CF0-83BF-4AA1-88D7-D20F30FB8E3D}">
      <dsp:nvSpPr>
        <dsp:cNvPr id="0" name=""/>
        <dsp:cNvSpPr/>
      </dsp:nvSpPr>
      <dsp:spPr>
        <a:xfrm>
          <a:off x="2645643" y="1828800"/>
          <a:ext cx="406400" cy="406400"/>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734E39-D0C8-4A01-AF1A-3C08A608D075}">
      <dsp:nvSpPr>
        <dsp:cNvPr id="0" name=""/>
        <dsp:cNvSpPr/>
      </dsp:nvSpPr>
      <dsp:spPr bwMode="white">
        <a:xfrm>
          <a:off x="3822546" y="0"/>
          <a:ext cx="1891306" cy="1625600"/>
        </a:xfrm>
        <a:prstGeom prst="rect">
          <a:avLst/>
        </a:prstGeom>
        <a:solidFill>
          <a:schemeClr val="accent4">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solidFill>
                <a:srgbClr val="FF0000"/>
              </a:solidFill>
              <a:latin typeface="微软雅黑" panose="020B0503020204020204" pitchFamily="34" charset="-122"/>
              <a:ea typeface="微软雅黑" panose="020B0503020204020204" pitchFamily="34" charset="-122"/>
            </a:rPr>
            <a:t>2020</a:t>
          </a:r>
          <a:r>
            <a:rPr lang="zh-CN" altLang="en-US" sz="1600" b="1" kern="1200" dirty="0">
              <a:solidFill>
                <a:srgbClr val="FF0000"/>
              </a:solidFill>
              <a:latin typeface="微软雅黑" panose="020B0503020204020204" pitchFamily="34" charset="-122"/>
              <a:ea typeface="微软雅黑" panose="020B0503020204020204" pitchFamily="34" charset="-122"/>
            </a:rPr>
            <a:t>年</a:t>
          </a:r>
          <a:r>
            <a:rPr lang="en-US" altLang="zh-CN" sz="1600" b="1" kern="1200" dirty="0">
              <a:solidFill>
                <a:srgbClr val="FF0000"/>
              </a:solidFill>
              <a:latin typeface="微软雅黑" panose="020B0503020204020204" pitchFamily="34" charset="-122"/>
              <a:ea typeface="微软雅黑" panose="020B0503020204020204" pitchFamily="34" charset="-122"/>
            </a:rPr>
            <a:t>1</a:t>
          </a:r>
          <a:r>
            <a:rPr lang="zh-CN" altLang="en-US" sz="1600" b="1" kern="1200" dirty="0">
              <a:solidFill>
                <a:srgbClr val="FF0000"/>
              </a:solidFill>
              <a:latin typeface="微软雅黑" panose="020B0503020204020204" pitchFamily="34" charset="-122"/>
              <a:ea typeface="微软雅黑" panose="020B0503020204020204" pitchFamily="34" charset="-122"/>
            </a:rPr>
            <a:t>月</a:t>
          </a:r>
          <a:r>
            <a:rPr lang="en-US" altLang="zh-CN" sz="1600" b="1" kern="1200" dirty="0">
              <a:solidFill>
                <a:srgbClr val="FF0000"/>
              </a:solidFill>
              <a:latin typeface="微软雅黑" panose="020B0503020204020204" pitchFamily="34" charset="-122"/>
              <a:ea typeface="微软雅黑" panose="020B0503020204020204" pitchFamily="34" charset="-122"/>
            </a:rPr>
            <a:t>3</a:t>
          </a:r>
          <a:r>
            <a:rPr lang="zh-CN" altLang="en-US" sz="1600" b="1" kern="1200" dirty="0">
              <a:solidFill>
                <a:srgbClr val="FF0000"/>
              </a:solidFill>
              <a:latin typeface="微软雅黑" panose="020B0503020204020204" pitchFamily="34" charset="-122"/>
              <a:ea typeface="微软雅黑" panose="020B0503020204020204" pitchFamily="34" charset="-122"/>
            </a:rPr>
            <a:t>日，</a:t>
          </a:r>
          <a:r>
            <a:rPr lang="zh-CN" sz="1600" b="1" kern="1200" dirty="0">
              <a:solidFill>
                <a:schemeClr val="tx1"/>
              </a:solidFill>
              <a:latin typeface="微软雅黑" panose="020B0503020204020204" pitchFamily="34" charset="-122"/>
              <a:ea typeface="微软雅黑" panose="020B0503020204020204" pitchFamily="34" charset="-122"/>
            </a:rPr>
            <a:t>网络</a:t>
          </a:r>
          <a:r>
            <a:rPr lang="zh-CN" altLang="en-US" sz="1600" b="1" kern="1200" dirty="0">
              <a:solidFill>
                <a:schemeClr val="tx1"/>
              </a:solidFill>
              <a:latin typeface="微软雅黑" panose="020B0503020204020204" pitchFamily="34" charset="-122"/>
              <a:ea typeface="微软雅黑" panose="020B0503020204020204" pitchFamily="34" charset="-122"/>
            </a:rPr>
            <a:t>填报分段</a:t>
          </a:r>
          <a:r>
            <a:rPr lang="zh-CN" sz="1600" b="1" kern="1200" dirty="0">
              <a:solidFill>
                <a:schemeClr val="tx1"/>
              </a:solidFill>
              <a:latin typeface="微软雅黑" panose="020B0503020204020204" pitchFamily="34" charset="-122"/>
              <a:ea typeface="微软雅黑" panose="020B0503020204020204" pitchFamily="34" charset="-122"/>
            </a:rPr>
            <a:t>截止</a:t>
          </a:r>
          <a:r>
            <a:rPr lang="zh-CN" altLang="en-US" sz="1600" b="1" kern="1200" dirty="0">
              <a:solidFill>
                <a:schemeClr val="tx1"/>
              </a:solidFill>
              <a:latin typeface="微软雅黑" panose="020B0503020204020204" pitchFamily="34" charset="-122"/>
              <a:ea typeface="微软雅黑" panose="020B0503020204020204" pitchFamily="34" charset="-122"/>
            </a:rPr>
            <a:t>。</a:t>
          </a:r>
        </a:p>
      </dsp:txBody>
      <dsp:txXfrm>
        <a:off x="3822546" y="0"/>
        <a:ext cx="1891306" cy="1625600"/>
      </dsp:txXfrm>
    </dsp:sp>
    <dsp:sp modelId="{C0C2725F-EFAF-41CE-B883-0A90032CB492}">
      <dsp:nvSpPr>
        <dsp:cNvPr id="0" name=""/>
        <dsp:cNvSpPr/>
      </dsp:nvSpPr>
      <dsp:spPr>
        <a:xfrm>
          <a:off x="4564999" y="1828800"/>
          <a:ext cx="406400" cy="406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832F2-9D6E-431D-9F57-5201639580EB}">
      <dsp:nvSpPr>
        <dsp:cNvPr id="0" name=""/>
        <dsp:cNvSpPr/>
      </dsp:nvSpPr>
      <dsp:spPr bwMode="white">
        <a:xfrm>
          <a:off x="5753408" y="2438399"/>
          <a:ext cx="1961004" cy="1625600"/>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rgbClr val="FF0000"/>
              </a:solidFill>
              <a:latin typeface="微软雅黑" panose="020B0503020204020204" pitchFamily="34" charset="-122"/>
              <a:ea typeface="微软雅黑" panose="020B0503020204020204" pitchFamily="34" charset="-122"/>
            </a:rPr>
            <a:t>2020</a:t>
          </a:r>
          <a:r>
            <a:rPr lang="zh-CN" altLang="en-US" sz="1600" b="1" kern="1200" dirty="0">
              <a:solidFill>
                <a:srgbClr val="FF0000"/>
              </a:solidFill>
              <a:latin typeface="微软雅黑" panose="020B0503020204020204" pitchFamily="34" charset="-122"/>
              <a:ea typeface="微软雅黑" panose="020B0503020204020204" pitchFamily="34" charset="-122"/>
            </a:rPr>
            <a:t>年</a:t>
          </a:r>
          <a:r>
            <a:rPr lang="en-US" altLang="zh-CN" sz="1600" b="1" kern="1200" dirty="0">
              <a:solidFill>
                <a:srgbClr val="FF0000"/>
              </a:solidFill>
              <a:latin typeface="微软雅黑" panose="020B0503020204020204" pitchFamily="34" charset="-122"/>
              <a:ea typeface="微软雅黑" panose="020B0503020204020204" pitchFamily="34" charset="-122"/>
            </a:rPr>
            <a:t>1</a:t>
          </a:r>
          <a:r>
            <a:rPr lang="zh-CN" altLang="en-US" sz="1600" b="1" kern="1200" dirty="0">
              <a:solidFill>
                <a:srgbClr val="FF0000"/>
              </a:solidFill>
              <a:latin typeface="微软雅黑" panose="020B0503020204020204" pitchFamily="34" charset="-122"/>
              <a:ea typeface="微软雅黑" panose="020B0503020204020204" pitchFamily="34" charset="-122"/>
            </a:rPr>
            <a:t>月</a:t>
          </a:r>
          <a:r>
            <a:rPr lang="en-US" altLang="zh-CN" sz="1600" b="1" kern="1200" dirty="0">
              <a:solidFill>
                <a:srgbClr val="FF0000"/>
              </a:solidFill>
              <a:latin typeface="微软雅黑" panose="020B0503020204020204" pitchFamily="34" charset="-122"/>
              <a:ea typeface="微软雅黑" panose="020B0503020204020204" pitchFamily="34" charset="-122"/>
            </a:rPr>
            <a:t>6</a:t>
          </a:r>
          <a:r>
            <a:rPr lang="zh-CN" sz="1600" b="1" kern="1200" dirty="0">
              <a:solidFill>
                <a:srgbClr val="FF0000"/>
              </a:solidFill>
              <a:latin typeface="微软雅黑" panose="020B0503020204020204" pitchFamily="34" charset="-122"/>
              <a:ea typeface="微软雅黑" panose="020B0503020204020204" pitchFamily="34" charset="-122"/>
            </a:rPr>
            <a:t>日</a:t>
          </a:r>
          <a:r>
            <a:rPr 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受理纸质提名材料。提名工作结束。</a:t>
          </a:r>
        </a:p>
      </dsp:txBody>
      <dsp:txXfrm>
        <a:off x="5753408" y="2438399"/>
        <a:ext cx="1961004" cy="1625600"/>
      </dsp:txXfrm>
    </dsp:sp>
    <dsp:sp modelId="{00DA3FA9-8571-4375-A79B-7BCA1AD7DE10}">
      <dsp:nvSpPr>
        <dsp:cNvPr id="0" name=""/>
        <dsp:cNvSpPr/>
      </dsp:nvSpPr>
      <dsp:spPr>
        <a:xfrm>
          <a:off x="6530711" y="1828800"/>
          <a:ext cx="406400" cy="406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0D41D-9C21-4DB4-8984-755984462B21}">
      <dsp:nvSpPr>
        <dsp:cNvPr id="0" name=""/>
        <dsp:cNvSpPr/>
      </dsp:nvSpPr>
      <dsp:spPr>
        <a:xfrm>
          <a:off x="0" y="1219199"/>
          <a:ext cx="8572560" cy="1625600"/>
        </a:xfrm>
        <a:prstGeom prst="notchedRightArrow">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a:noFill/>
        </a:ln>
        <a:effectLst/>
      </dsp:spPr>
      <dsp:style>
        <a:lnRef idx="0">
          <a:scrgbClr r="0" g="0" b="0"/>
        </a:lnRef>
        <a:fillRef idx="1">
          <a:scrgbClr r="0" g="0" b="0"/>
        </a:fillRef>
        <a:effectRef idx="0">
          <a:scrgbClr r="0" g="0" b="0"/>
        </a:effectRef>
        <a:fontRef idx="minor"/>
      </dsp:style>
    </dsp:sp>
    <dsp:sp modelId="{838A424A-0137-4DDF-9213-06ACF55468EC}">
      <dsp:nvSpPr>
        <dsp:cNvPr id="0" name=""/>
        <dsp:cNvSpPr/>
      </dsp:nvSpPr>
      <dsp:spPr bwMode="white">
        <a:xfrm>
          <a:off x="890" y="0"/>
          <a:ext cx="1874250" cy="1625600"/>
        </a:xfrm>
        <a:prstGeom prst="rect">
          <a:avLst/>
        </a:prstGeom>
        <a:solidFill>
          <a:schemeClr val="accent1">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100000"/>
            </a:lnSpc>
            <a:spcBef>
              <a:spcPct val="0"/>
            </a:spcBef>
            <a:spcAft>
              <a:spcPct val="35000"/>
            </a:spcAft>
            <a:buNone/>
          </a:pPr>
          <a:r>
            <a:rPr lang="en-US" altLang="zh-CN" sz="1600" b="1" kern="1200" dirty="0">
              <a:solidFill>
                <a:srgbClr val="C00000"/>
              </a:solidFill>
              <a:latin typeface="微软雅黑" panose="020B0503020204020204" pitchFamily="34" charset="-122"/>
              <a:ea typeface="微软雅黑" panose="020B0503020204020204" pitchFamily="34" charset="-122"/>
            </a:rPr>
            <a:t>11</a:t>
          </a:r>
          <a:r>
            <a:rPr lang="zh-CN" altLang="en-US" sz="1600" b="1" kern="1200" dirty="0">
              <a:solidFill>
                <a:srgbClr val="C00000"/>
              </a:solidFill>
              <a:latin typeface="微软雅黑" panose="020B0503020204020204" pitchFamily="34" charset="-122"/>
              <a:ea typeface="微软雅黑" panose="020B0503020204020204" pitchFamily="34" charset="-122"/>
            </a:rPr>
            <a:t>月</a:t>
          </a:r>
          <a:r>
            <a:rPr lang="en-US" altLang="zh-CN" sz="1600" b="1" kern="1200" dirty="0">
              <a:solidFill>
                <a:srgbClr val="C00000"/>
              </a:solidFill>
              <a:latin typeface="微软雅黑" panose="020B0503020204020204" pitchFamily="34" charset="-122"/>
              <a:ea typeface="微软雅黑" panose="020B0503020204020204" pitchFamily="34" charset="-122"/>
            </a:rPr>
            <a:t>21</a:t>
          </a:r>
          <a:r>
            <a:rPr lang="zh-CN" altLang="en-US" sz="1600" b="1" kern="1200" dirty="0">
              <a:solidFill>
                <a:srgbClr val="C00000"/>
              </a:solidFill>
              <a:latin typeface="微软雅黑" panose="020B0503020204020204" pitchFamily="34" charset="-122"/>
              <a:ea typeface="微软雅黑" panose="020B0503020204020204" pitchFamily="34" charset="-122"/>
            </a:rPr>
            <a:t>日，学校</a:t>
          </a:r>
          <a:r>
            <a:rPr lang="zh-CN" altLang="en-US" sz="1600" b="1" kern="1200" dirty="0">
              <a:latin typeface="微软雅黑" panose="020B0503020204020204" pitchFamily="34" charset="-122"/>
              <a:ea typeface="微软雅黑" panose="020B0503020204020204" pitchFamily="34" charset="-122"/>
            </a:rPr>
            <a:t>官网发布提名工作通知，受理提名</a:t>
          </a:r>
          <a:r>
            <a:rPr lang="zh-CN" sz="1600" b="1" kern="1200" dirty="0">
              <a:latin typeface="微软雅黑" panose="020B0503020204020204" pitchFamily="34" charset="-122"/>
              <a:ea typeface="微软雅黑" panose="020B0503020204020204" pitchFamily="34" charset="-122"/>
            </a:rPr>
            <a:t>申请，</a:t>
          </a:r>
          <a:r>
            <a:rPr lang="zh-CN" altLang="en-US" sz="1600" b="1" kern="1200" dirty="0">
              <a:latin typeface="微软雅黑" panose="020B0503020204020204" pitchFamily="34" charset="-122"/>
              <a:ea typeface="微软雅黑" panose="020B0503020204020204" pitchFamily="34" charset="-122"/>
            </a:rPr>
            <a:t>提名工作启动</a:t>
          </a:r>
        </a:p>
      </dsp:txBody>
      <dsp:txXfrm>
        <a:off x="890" y="0"/>
        <a:ext cx="1874250" cy="1625600"/>
      </dsp:txXfrm>
    </dsp:sp>
    <dsp:sp modelId="{595BD2E2-BDDD-4E90-816A-7B19A02B754D}">
      <dsp:nvSpPr>
        <dsp:cNvPr id="0" name=""/>
        <dsp:cNvSpPr/>
      </dsp:nvSpPr>
      <dsp:spPr>
        <a:xfrm>
          <a:off x="734815" y="1828800"/>
          <a:ext cx="406400" cy="406400"/>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09ADE8-2169-4F62-A4D8-5071464E5CB5}">
      <dsp:nvSpPr>
        <dsp:cNvPr id="0" name=""/>
        <dsp:cNvSpPr/>
      </dsp:nvSpPr>
      <dsp:spPr bwMode="white">
        <a:xfrm>
          <a:off x="1873787" y="2428890"/>
          <a:ext cx="1868293" cy="1625600"/>
        </a:xfrm>
        <a:prstGeom prst="rect">
          <a:avLst/>
        </a:prstGeom>
        <a:solidFill>
          <a:schemeClr val="accent3">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100000"/>
            </a:lnSpc>
            <a:spcBef>
              <a:spcPct val="0"/>
            </a:spcBef>
            <a:spcAft>
              <a:spcPct val="35000"/>
            </a:spcAft>
            <a:buNone/>
          </a:pPr>
          <a:r>
            <a:rPr lang="en-US" altLang="zh-CN" sz="1600" b="1" kern="1200" dirty="0">
              <a:solidFill>
                <a:srgbClr val="C00000"/>
              </a:solidFill>
              <a:latin typeface="微软雅黑" panose="020B0503020204020204" pitchFamily="34" charset="-122"/>
              <a:ea typeface="微软雅黑" panose="020B0503020204020204" pitchFamily="34" charset="-122"/>
            </a:rPr>
            <a:t>12</a:t>
          </a:r>
          <a:r>
            <a:rPr lang="zh-CN" altLang="en-US" sz="1600" b="1" kern="1200" dirty="0">
              <a:solidFill>
                <a:srgbClr val="C00000"/>
              </a:solidFill>
              <a:latin typeface="微软雅黑" panose="020B0503020204020204" pitchFamily="34" charset="-122"/>
              <a:ea typeface="微软雅黑" panose="020B0503020204020204" pitchFamily="34" charset="-122"/>
            </a:rPr>
            <a:t>月</a:t>
          </a:r>
          <a:r>
            <a:rPr lang="en-US" altLang="zh-CN" sz="1600" b="1" kern="1200" dirty="0">
              <a:solidFill>
                <a:srgbClr val="C00000"/>
              </a:solidFill>
              <a:latin typeface="微软雅黑" panose="020B0503020204020204" pitchFamily="34" charset="-122"/>
              <a:ea typeface="微软雅黑" panose="020B0503020204020204" pitchFamily="34" charset="-122"/>
            </a:rPr>
            <a:t>9</a:t>
          </a:r>
          <a:r>
            <a:rPr lang="zh-CN" sz="1600" b="1" kern="1200" dirty="0">
              <a:solidFill>
                <a:srgbClr val="C00000"/>
              </a:solidFill>
              <a:latin typeface="微软雅黑" panose="020B0503020204020204" pitchFamily="34" charset="-122"/>
              <a:ea typeface="微软雅黑" panose="020B0503020204020204" pitchFamily="34" charset="-122"/>
            </a:rPr>
            <a:t>日</a:t>
          </a:r>
          <a:r>
            <a:rPr lang="zh-CN" altLang="en-US" sz="1600" b="1" kern="1200" dirty="0">
              <a:solidFill>
                <a:srgbClr val="C00000"/>
              </a:solidFill>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申报人员发送项目公示材料</a:t>
          </a:r>
        </a:p>
      </dsp:txBody>
      <dsp:txXfrm>
        <a:off x="1873787" y="2428890"/>
        <a:ext cx="1868293" cy="1625600"/>
      </dsp:txXfrm>
    </dsp:sp>
    <dsp:sp modelId="{6A785CF0-83BF-4AA1-88D7-D20F30FB8E3D}">
      <dsp:nvSpPr>
        <dsp:cNvPr id="0" name=""/>
        <dsp:cNvSpPr/>
      </dsp:nvSpPr>
      <dsp:spPr>
        <a:xfrm>
          <a:off x="2645643" y="1828800"/>
          <a:ext cx="406400" cy="406400"/>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734E39-D0C8-4A01-AF1A-3C08A608D075}">
      <dsp:nvSpPr>
        <dsp:cNvPr id="0" name=""/>
        <dsp:cNvSpPr/>
      </dsp:nvSpPr>
      <dsp:spPr bwMode="white">
        <a:xfrm>
          <a:off x="3822546" y="0"/>
          <a:ext cx="1891306" cy="1625600"/>
        </a:xfrm>
        <a:prstGeom prst="rect">
          <a:avLst/>
        </a:prstGeom>
        <a:solidFill>
          <a:schemeClr val="accent4">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rgbClr val="C00000"/>
              </a:solidFill>
              <a:latin typeface="微软雅黑" panose="020B0503020204020204" pitchFamily="34" charset="-122"/>
              <a:ea typeface="微软雅黑" panose="020B0503020204020204" pitchFamily="34" charset="-122"/>
            </a:rPr>
            <a:t>12</a:t>
          </a:r>
          <a:r>
            <a:rPr lang="zh-CN" altLang="en-US" sz="1600" b="1" kern="1200" dirty="0">
              <a:solidFill>
                <a:srgbClr val="C00000"/>
              </a:solidFill>
              <a:latin typeface="微软雅黑" panose="020B0503020204020204" pitchFamily="34" charset="-122"/>
              <a:ea typeface="微软雅黑" panose="020B0503020204020204" pitchFamily="34" charset="-122"/>
            </a:rPr>
            <a:t>月</a:t>
          </a:r>
          <a:r>
            <a:rPr lang="en-US" altLang="zh-CN" sz="1600" b="1" kern="1200" dirty="0">
              <a:solidFill>
                <a:srgbClr val="C00000"/>
              </a:solidFill>
              <a:latin typeface="微软雅黑" panose="020B0503020204020204" pitchFamily="34" charset="-122"/>
              <a:ea typeface="微软雅黑" panose="020B0503020204020204" pitchFamily="34" charset="-122"/>
            </a:rPr>
            <a:t>6</a:t>
          </a:r>
          <a:r>
            <a:rPr lang="zh-CN" altLang="en-US" sz="1600" b="1" kern="1200" dirty="0">
              <a:solidFill>
                <a:srgbClr val="C00000"/>
              </a:solidFill>
              <a:latin typeface="微软雅黑" panose="020B0503020204020204" pitchFamily="34" charset="-122"/>
              <a:ea typeface="微软雅黑" panose="020B0503020204020204" pitchFamily="34" charset="-122"/>
            </a:rPr>
            <a:t>日前报送申报项目汇总表，</a:t>
          </a:r>
          <a:r>
            <a:rPr lang="zh-CN" sz="1600" b="1" kern="1200" dirty="0">
              <a:solidFill>
                <a:srgbClr val="C00000"/>
              </a:solidFill>
              <a:latin typeface="微软雅黑" panose="020B0503020204020204" pitchFamily="34" charset="-122"/>
              <a:ea typeface="微软雅黑" panose="020B0503020204020204" pitchFamily="34" charset="-122"/>
            </a:rPr>
            <a:t>以</a:t>
          </a:r>
          <a:r>
            <a:rPr lang="zh-CN" sz="1600" b="1" kern="1200" dirty="0">
              <a:latin typeface="微软雅黑" panose="020B0503020204020204" pitchFamily="34" charset="-122"/>
              <a:ea typeface="微软雅黑" panose="020B0503020204020204" pitchFamily="34" charset="-122"/>
            </a:rPr>
            <a:t>便向省科技厅获取推荐号和登录口令</a:t>
          </a:r>
          <a:endParaRPr lang="zh-CN" altLang="en-US" sz="1600" b="1" kern="1200" dirty="0">
            <a:latin typeface="微软雅黑" panose="020B0503020204020204" pitchFamily="34" charset="-122"/>
            <a:ea typeface="微软雅黑" panose="020B0503020204020204" pitchFamily="34" charset="-122"/>
          </a:endParaRPr>
        </a:p>
      </dsp:txBody>
      <dsp:txXfrm>
        <a:off x="3822546" y="0"/>
        <a:ext cx="1891306" cy="1625600"/>
      </dsp:txXfrm>
    </dsp:sp>
    <dsp:sp modelId="{C0C2725F-EFAF-41CE-B883-0A90032CB492}">
      <dsp:nvSpPr>
        <dsp:cNvPr id="0" name=""/>
        <dsp:cNvSpPr/>
      </dsp:nvSpPr>
      <dsp:spPr>
        <a:xfrm>
          <a:off x="4564999" y="1828800"/>
          <a:ext cx="406400" cy="406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832F2-9D6E-431D-9F57-5201639580EB}">
      <dsp:nvSpPr>
        <dsp:cNvPr id="0" name=""/>
        <dsp:cNvSpPr/>
      </dsp:nvSpPr>
      <dsp:spPr>
        <a:xfrm>
          <a:off x="5753408" y="2438399"/>
          <a:ext cx="1961004" cy="1625600"/>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100000"/>
            </a:lnSpc>
            <a:spcBef>
              <a:spcPct val="0"/>
            </a:spcBef>
            <a:spcAft>
              <a:spcPct val="35000"/>
            </a:spcAft>
            <a:buNone/>
          </a:pPr>
          <a:r>
            <a:rPr lang="en-US" altLang="zh-CN" sz="1600" b="1" kern="1200" dirty="0">
              <a:solidFill>
                <a:srgbClr val="FF0000"/>
              </a:solidFill>
              <a:latin typeface="微软雅黑" panose="020B0503020204020204" pitchFamily="34" charset="-122"/>
              <a:ea typeface="微软雅黑" panose="020B0503020204020204" pitchFamily="34" charset="-122"/>
            </a:rPr>
            <a:t>12</a:t>
          </a:r>
          <a:r>
            <a:rPr lang="zh-CN" altLang="en-US" sz="1600" b="1" kern="1200" dirty="0">
              <a:solidFill>
                <a:srgbClr val="FF0000"/>
              </a:solidFill>
              <a:latin typeface="微软雅黑" panose="020B0503020204020204" pitchFamily="34" charset="-122"/>
              <a:ea typeface="微软雅黑" panose="020B0503020204020204" pitchFamily="34" charset="-122"/>
            </a:rPr>
            <a:t>月</a:t>
          </a:r>
          <a:r>
            <a:rPr lang="en-US" altLang="zh-CN" sz="1600" b="1" kern="1200" dirty="0">
              <a:solidFill>
                <a:srgbClr val="FF0000"/>
              </a:solidFill>
              <a:latin typeface="微软雅黑" panose="020B0503020204020204" pitchFamily="34" charset="-122"/>
              <a:ea typeface="微软雅黑" panose="020B0503020204020204" pitchFamily="34" charset="-122"/>
            </a:rPr>
            <a:t>27</a:t>
          </a:r>
          <a:r>
            <a:rPr lang="zh-CN" sz="1600" b="1" kern="1200" dirty="0">
              <a:solidFill>
                <a:srgbClr val="FF0000"/>
              </a:solidFill>
              <a:latin typeface="微软雅黑" panose="020B0503020204020204" pitchFamily="34" charset="-122"/>
              <a:ea typeface="微软雅黑" panose="020B0503020204020204" pitchFamily="34" charset="-122"/>
            </a:rPr>
            <a:t>日</a:t>
          </a:r>
          <a:r>
            <a:rPr lang="zh-CN" sz="1600" b="1" kern="1200" dirty="0">
              <a:latin typeface="微软雅黑" panose="020B0503020204020204" pitchFamily="34" charset="-122"/>
              <a:ea typeface="微软雅黑" panose="020B0503020204020204" pitchFamily="34" charset="-122"/>
            </a:rPr>
            <a:t>，我校各项目完成系统提报，并生成正式提名书报送。</a:t>
          </a:r>
          <a:endParaRPr lang="zh-CN" altLang="en-US" sz="1600" b="1" kern="1200" dirty="0">
            <a:latin typeface="微软雅黑" panose="020B0503020204020204" pitchFamily="34" charset="-122"/>
            <a:ea typeface="微软雅黑" panose="020B0503020204020204" pitchFamily="34" charset="-122"/>
          </a:endParaRPr>
        </a:p>
      </dsp:txBody>
      <dsp:txXfrm>
        <a:off x="5753408" y="2438399"/>
        <a:ext cx="1961004" cy="1625600"/>
      </dsp:txXfrm>
    </dsp:sp>
    <dsp:sp modelId="{00DA3FA9-8571-4375-A79B-7BCA1AD7DE10}">
      <dsp:nvSpPr>
        <dsp:cNvPr id="0" name=""/>
        <dsp:cNvSpPr/>
      </dsp:nvSpPr>
      <dsp:spPr>
        <a:xfrm>
          <a:off x="6530711" y="1828800"/>
          <a:ext cx="406400" cy="4064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1">
  <dgm:title val=""/>
  <dgm:desc val=""/>
  <dgm:catLst>
    <dgm:cat type="process" pri="8000"/>
    <dgm:cat type="convert"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2">
  <dgm:title val=""/>
  <dgm:desc val=""/>
  <dgm:catLst>
    <dgm:cat type="process" pri="8000"/>
    <dgm:cat type="convert"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E1136F2-AE97-4FDF-A31B-2FE6C5C7070D}" type="datetimeFigureOut">
              <a:rPr lang="zh-CN" altLang="en-US"/>
              <a:t>2019/12/12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7380AFB-DCE0-4C3D-BC65-E233E62E8EC6}"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ln>
        </p:spPr>
      </p:sp>
      <p:sp>
        <p:nvSpPr>
          <p:cNvPr id="43011"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ln>
        </p:spPr>
      </p:sp>
      <p:sp>
        <p:nvSpPr>
          <p:cNvPr id="43011"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ln>
        </p:spPr>
      </p:sp>
      <p:sp>
        <p:nvSpPr>
          <p:cNvPr id="43011"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ln>
        </p:spPr>
      </p:sp>
      <p:sp>
        <p:nvSpPr>
          <p:cNvPr id="43011"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ln>
        </p:spPr>
      </p:sp>
      <p:sp>
        <p:nvSpPr>
          <p:cNvPr id="43011"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noFill/>
          <a:ln>
            <a:solidFill>
              <a:srgbClr val="000000"/>
            </a:solidFill>
            <a:miter lim="800000"/>
          </a:ln>
        </p:spPr>
      </p:sp>
      <p:sp>
        <p:nvSpPr>
          <p:cNvPr id="77827"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ln>
        </p:spPr>
      </p:sp>
      <p:sp>
        <p:nvSpPr>
          <p:cNvPr id="44035" name="Rectangle 3"/>
          <p:cNvSpPr>
            <a:spLocks noGrp="1" noChangeArrowheads="1"/>
          </p:cNvSpPr>
          <p:nvPr>
            <p:ph type="body" idx="1"/>
          </p:nvPr>
        </p:nvSpPr>
        <p:spPr bwMode="auto">
          <a:xfrm>
            <a:off x="914400" y="4343400"/>
            <a:ext cx="5029200" cy="4114800"/>
          </a:xfrm>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D00733B1-83EC-40EF-862E-CEFD593B5E15}" type="datetimeFigureOut">
              <a:rPr lang="zh-CN" altLang="en-US"/>
              <a:t>2019/12/12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C1F291C-591C-40A1-9800-40587FA906EF}"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03E1DA3-A532-4443-9C2F-E01B246F8580}" type="datetimeFigureOut">
              <a:rPr lang="zh-CN" altLang="en-US"/>
              <a:t>2019/12/12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803564-7959-480E-AE3E-6970C8AA4086}"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6BDDB52-2310-4081-83D4-E9E57EF9F4B7}" type="datetimeFigureOut">
              <a:rPr lang="zh-CN" altLang="en-US"/>
              <a:t>2019/12/12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A6FBC2-C1AD-4A8D-A5E9-5EDB8B2BB033}"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92352AE-DFFD-4C2A-AAF4-838BC26506CA}" type="datetimeFigureOut">
              <a:rPr lang="zh-CN" altLang="en-US"/>
              <a:t>2019/12/12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E931BD-1C60-48F5-B96A-B9BD7EFAE2AF}"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83FCED-8133-4D9B-B641-6FE2403A85ED}" type="datetimeFigureOut">
              <a:rPr lang="zh-CN" altLang="en-US"/>
              <a:t>2019/12/12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87FF4D5-36E1-42B7-B27E-312D344A6E85}"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21F0D30-0444-49F4-9772-40DF50A9AD54}" type="datetimeFigureOut">
              <a:rPr lang="zh-CN" altLang="en-US"/>
              <a:t>2019/12/12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65B0D7B-8C4A-4DA5-993A-7B0A61D283B6}"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A13D885-7FDD-41A7-9423-6431998C3903}" type="datetimeFigureOut">
              <a:rPr lang="zh-CN" altLang="en-US"/>
              <a:t>2019/12/12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413FB59-FBC1-4740-8BC0-5892ED0A954E}"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4A62E22-9405-4DDF-8039-B6B59F6D1F7D}" type="datetimeFigureOut">
              <a:rPr lang="zh-CN" altLang="en-US"/>
              <a:t>2019/12/12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0C81E72-35A0-4EB6-86C5-6DE0FD4A6863}"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85C4D8-155F-488C-8FAF-53DC31D3AF7B}" type="datetimeFigureOut">
              <a:rPr lang="zh-CN" altLang="en-US"/>
              <a:t>2019/12/12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F3E40EF-F988-40A7-BA22-646D32DECC1D}"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CFCDBE-8744-469B-9D18-5C27B5DFE282}" type="datetimeFigureOut">
              <a:rPr lang="zh-CN" altLang="en-US"/>
              <a:t>2019/12/12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2E4FB5D-3A9B-45A4-AF00-FEDEA6AFC629}"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79CB36A-490D-4C2D-AFB5-C1AE9619AEF4}" type="datetimeFigureOut">
              <a:rPr lang="zh-CN" altLang="en-US"/>
              <a:t>2019/12/12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2246C0E-C5F9-40D5-9842-5A5691E0917F}"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348A3729-1B89-4C9A-AB3D-8581EF141D7C}" type="datetimeFigureOut">
              <a:rPr lang="zh-CN" altLang="en-US"/>
              <a:t>2019/12/12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62CD8B3-E442-4309-ABBE-5767CC4CC393}"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nvSpPr>
        <p:spPr>
          <a:xfrm>
            <a:off x="0" y="1785926"/>
            <a:ext cx="9144000" cy="2714644"/>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p:spPr>
        <p:txBody>
          <a:bodyPr vert="horz" lIns="91440" tIns="45720" rIns="91440" bIns="45720" rtlCol="0" anchor="ctr">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0"/>
            <a:endParaRPr lang="en-US" altLang="zh-CN" sz="4400" b="1" spc="50" dirty="0">
              <a:ln w="11430"/>
              <a:solidFill>
                <a:schemeClr val="bg1"/>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a:p>
            <a:pPr lvl="0"/>
            <a:r>
              <a:rPr lang="en-US" altLang="zh-CN" sz="4400" b="1" spc="50" dirty="0">
                <a:ln w="11430"/>
                <a:solidFill>
                  <a:schemeClr val="bg1"/>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2020</a:t>
            </a:r>
            <a:r>
              <a:rPr lang="zh-CN" altLang="en-US" sz="4400" b="1" spc="50" dirty="0">
                <a:ln w="11430"/>
                <a:solidFill>
                  <a:schemeClr val="bg1"/>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年度山东省科学技术奖励</a:t>
            </a:r>
            <a:endParaRPr lang="en-US" altLang="zh-CN" sz="4400" b="1" spc="50" dirty="0">
              <a:ln w="11430"/>
              <a:solidFill>
                <a:schemeClr val="bg1"/>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a:p>
            <a:pPr lvl="0"/>
            <a:r>
              <a:rPr lang="zh-CN" altLang="en-US" sz="4400" b="1" spc="50" dirty="0">
                <a:ln w="11430"/>
                <a:solidFill>
                  <a:schemeClr val="bg1"/>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提名工作介绍</a:t>
            </a:r>
          </a:p>
          <a:p>
            <a:endParaRPr lang="zh-CN" altLang="en-US" dirty="0"/>
          </a:p>
        </p:txBody>
      </p:sp>
      <p:sp>
        <p:nvSpPr>
          <p:cNvPr id="2" name="文本框 1"/>
          <p:cNvSpPr txBox="1"/>
          <p:nvPr/>
        </p:nvSpPr>
        <p:spPr>
          <a:xfrm>
            <a:off x="2660650" y="5003165"/>
            <a:ext cx="3265805" cy="706755"/>
          </a:xfrm>
          <a:prstGeom prst="rect">
            <a:avLst/>
          </a:prstGeom>
          <a:noFill/>
        </p:spPr>
        <p:txBody>
          <a:bodyPr wrap="square" rtlCol="0">
            <a:spAutoFit/>
          </a:bodyPr>
          <a:lstStyle/>
          <a:p>
            <a:pPr algn="ctr"/>
            <a:r>
              <a:rPr lang="zh-CN" altLang="en-US" sz="2000" b="1"/>
              <a:t>山东科技大学科研处</a:t>
            </a:r>
          </a:p>
          <a:p>
            <a:pPr algn="ctr"/>
            <a:r>
              <a:rPr lang="en-US" altLang="zh-CN" sz="2000" b="1"/>
              <a:t>2019</a:t>
            </a:r>
            <a:r>
              <a:rPr lang="zh-CN" altLang="en-US" sz="2000" b="1"/>
              <a:t>年</a:t>
            </a:r>
            <a:r>
              <a:rPr lang="en-US" altLang="zh-CN" sz="2000" b="1"/>
              <a:t>12</a:t>
            </a:r>
            <a:r>
              <a:rPr lang="zh-CN" altLang="en-US" sz="2000" b="1"/>
              <a:t>月</a:t>
            </a:r>
            <a:r>
              <a:rPr lang="en-US" altLang="zh-CN" sz="2000" b="1"/>
              <a:t>2</a:t>
            </a:r>
            <a:r>
              <a:rPr lang="zh-CN" altLang="en-US" sz="2000" b="1"/>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28955" y="1779270"/>
            <a:ext cx="7922260" cy="2727960"/>
          </a:xfrm>
          <a:prstGeom prst="rect">
            <a:avLst/>
          </a:prstGeom>
        </p:spPr>
      </p:pic>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5" name="TextBox 3"/>
          <p:cNvSpPr txBox="1"/>
          <p:nvPr/>
        </p:nvSpPr>
        <p:spPr>
          <a:xfrm>
            <a:off x="693074" y="95534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（一）省科技奖励改革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82625" y="2024380"/>
            <a:ext cx="6801485" cy="4128770"/>
          </a:xfrm>
          <a:prstGeom prst="rect">
            <a:avLst/>
          </a:prstGeom>
        </p:spPr>
      </p:pic>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5" name="TextBox 3"/>
          <p:cNvSpPr txBox="1"/>
          <p:nvPr/>
        </p:nvSpPr>
        <p:spPr>
          <a:xfrm>
            <a:off x="787689" y="93756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（一）省科技奖励改革</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74675" y="1870710"/>
            <a:ext cx="7995285" cy="2634615"/>
          </a:xfrm>
          <a:prstGeom prst="rect">
            <a:avLst/>
          </a:prstGeom>
        </p:spPr>
      </p:pic>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5" name="TextBox 3"/>
          <p:cNvSpPr txBox="1"/>
          <p:nvPr/>
        </p:nvSpPr>
        <p:spPr>
          <a:xfrm>
            <a:off x="787689" y="93756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（一）省科技奖励改革</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90600" y="2032000"/>
            <a:ext cx="7363460" cy="1568450"/>
          </a:xfrm>
          <a:prstGeom prst="rect">
            <a:avLst/>
          </a:prstGeom>
          <a:noFill/>
        </p:spPr>
        <p:txBody>
          <a:bodyPr wrap="square" rtlCol="0">
            <a:spAutoFit/>
          </a:bodyPr>
          <a:lstStyle/>
          <a:p>
            <a:pPr>
              <a:lnSpc>
                <a:spcPct val="100000"/>
              </a:lnSpc>
            </a:pPr>
            <a:r>
              <a:rPr kumimoji="1" lang="en-US" altLang="zh-CN" sz="2400" b="1" dirty="0">
                <a:solidFill>
                  <a:srgbClr val="C00000"/>
                </a:solidFill>
                <a:latin typeface="隶书" panose="02010509060101010101" pitchFamily="49" charset="-122"/>
                <a:ea typeface="隶书" panose="02010509060101010101" pitchFamily="49" charset="-122"/>
                <a:cs typeface="隶书" panose="02010509060101010101" pitchFamily="49" charset="-122"/>
              </a:rPr>
              <a:t>1</a:t>
            </a:r>
            <a:r>
              <a:rPr kumimoji="1" lang="zh-CN" altLang="en-US" sz="2400" b="1" dirty="0">
                <a:solidFill>
                  <a:srgbClr val="C00000"/>
                </a:solidFill>
                <a:latin typeface="隶书" panose="02010509060101010101" pitchFamily="49" charset="-122"/>
                <a:ea typeface="隶书" panose="02010509060101010101" pitchFamily="49" charset="-122"/>
                <a:cs typeface="隶书" panose="02010509060101010101" pitchFamily="49" charset="-122"/>
              </a:rPr>
              <a:t>、全省共提名694项，经形式审查后645项，网络评审后369项，再经初评、现场考察、评审委员会、奖励委员会及省科技厅等评审程序，省科技厅</a:t>
            </a:r>
            <a:r>
              <a:rPr kumimoji="1" lang="zh-CN" altLang="en-US" sz="2400" b="1" dirty="0">
                <a:solidFill>
                  <a:srgbClr val="C00000"/>
                </a:solidFill>
                <a:latin typeface="隶书" panose="02010509060101010101" pitchFamily="49" charset="-122"/>
                <a:ea typeface="隶书" panose="02010509060101010101" pitchFamily="49" charset="-122"/>
                <a:cs typeface="隶书" panose="02010509060101010101" pitchFamily="49" charset="-122"/>
                <a:sym typeface="+mn-ea"/>
              </a:rPr>
              <a:t>建议拟授奖24</a:t>
            </a:r>
            <a:r>
              <a:rPr kumimoji="1" lang="en-US" altLang="zh-CN" sz="2400" b="1" dirty="0">
                <a:solidFill>
                  <a:srgbClr val="C00000"/>
                </a:solidFill>
                <a:latin typeface="隶书" panose="02010509060101010101" pitchFamily="49" charset="-122"/>
                <a:ea typeface="隶书" panose="02010509060101010101" pitchFamily="49" charset="-122"/>
                <a:cs typeface="隶书" panose="02010509060101010101" pitchFamily="49" charset="-122"/>
                <a:sym typeface="+mn-ea"/>
              </a:rPr>
              <a:t>0</a:t>
            </a:r>
            <a:r>
              <a:rPr kumimoji="1" lang="zh-CN" altLang="en-US" sz="2400" b="1" dirty="0">
                <a:solidFill>
                  <a:srgbClr val="C00000"/>
                </a:solidFill>
                <a:latin typeface="隶书" panose="02010509060101010101" pitchFamily="49" charset="-122"/>
                <a:ea typeface="隶书" panose="02010509060101010101" pitchFamily="49" charset="-122"/>
                <a:cs typeface="隶书" panose="02010509060101010101" pitchFamily="49" charset="-122"/>
                <a:sym typeface="+mn-ea"/>
              </a:rPr>
              <a:t>项左右提报省常委会批准。</a:t>
            </a:r>
            <a:r>
              <a:rPr lang="zh-CN" altLang="en-US" sz="2000">
                <a:solidFill>
                  <a:srgbClr val="C00000"/>
                </a:solidFill>
              </a:rPr>
              <a:t> </a:t>
            </a:r>
            <a:r>
              <a:rPr lang="zh-CN" altLang="en-US">
                <a:solidFill>
                  <a:srgbClr val="C00000"/>
                </a:solidFill>
              </a:rPr>
              <a:t>     </a:t>
            </a:r>
            <a:r>
              <a:rPr lang="zh-CN" altLang="en-US"/>
              <a:t>     </a:t>
            </a:r>
          </a:p>
        </p:txBody>
      </p:sp>
      <p:sp>
        <p:nvSpPr>
          <p:cNvPr id="16" name="文本框 15"/>
          <p:cNvSpPr txBox="1"/>
          <p:nvPr/>
        </p:nvSpPr>
        <p:spPr>
          <a:xfrm>
            <a:off x="990600" y="3796665"/>
            <a:ext cx="7548245" cy="829945"/>
          </a:xfrm>
          <a:prstGeom prst="rect">
            <a:avLst/>
          </a:prstGeom>
          <a:noFill/>
        </p:spPr>
        <p:txBody>
          <a:bodyPr wrap="square" rtlCol="0">
            <a:spAutoFit/>
          </a:bodyPr>
          <a:lstStyle/>
          <a:p>
            <a:pPr>
              <a:lnSpc>
                <a:spcPct val="100000"/>
              </a:lnSpc>
            </a:pPr>
            <a:r>
              <a:rPr lang="en-US" altLang="zh-CN" sz="2400" b="1">
                <a:solidFill>
                  <a:schemeClr val="tx2">
                    <a:lumMod val="50000"/>
                  </a:schemeClr>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cs typeface="隶书" panose="02010509060101010101" pitchFamily="49" charset="-122"/>
              </a:rPr>
              <a:t>2</a:t>
            </a:r>
            <a:r>
              <a:rPr lang="zh-CN" altLang="en-US" sz="2400" b="1">
                <a:solidFill>
                  <a:schemeClr val="tx2">
                    <a:lumMod val="50000"/>
                  </a:schemeClr>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cs typeface="隶书" panose="02010509060101010101" pitchFamily="49" charset="-122"/>
              </a:rPr>
              <a:t>、拟授奖特点：高水平能力奖项增强，源头创新能力稳步  增长，突出国家级科技水平等。</a:t>
            </a:r>
          </a:p>
        </p:txBody>
      </p:sp>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5" name="TextBox 3"/>
          <p:cNvSpPr txBox="1"/>
          <p:nvPr/>
        </p:nvSpPr>
        <p:spPr>
          <a:xfrm>
            <a:off x="778799" y="1023289"/>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（二）</a:t>
            </a:r>
            <a:r>
              <a:rPr lang="en-US" sz="2400" b="1" dirty="0">
                <a:solidFill>
                  <a:schemeClr val="bg1"/>
                </a:solidFill>
                <a:latin typeface="微软雅黑" panose="020B0503020204020204" pitchFamily="34" charset="-122"/>
                <a:ea typeface="微软雅黑" panose="020B0503020204020204" pitchFamily="34" charset="-122"/>
                <a:sym typeface="+mn-ea"/>
              </a:rPr>
              <a:t>2019</a:t>
            </a:r>
            <a:r>
              <a:rPr lang="zh-CN" altLang="en-US" sz="2400" b="1" dirty="0">
                <a:solidFill>
                  <a:schemeClr val="bg1"/>
                </a:solidFill>
                <a:latin typeface="微软雅黑" panose="020B0503020204020204" pitchFamily="34" charset="-122"/>
                <a:ea typeface="微软雅黑" panose="020B0503020204020204" pitchFamily="34" charset="-122"/>
                <a:sym typeface="+mn-ea"/>
              </a:rPr>
              <a:t>年度省奖提名评审情况</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7"/>
          <p:cNvSpPr>
            <a:spLocks noChangeArrowheads="1"/>
          </p:cNvSpPr>
          <p:nvPr/>
        </p:nvSpPr>
        <p:spPr bwMode="auto">
          <a:xfrm>
            <a:off x="855980" y="2155825"/>
            <a:ext cx="7647305" cy="2014855"/>
          </a:xfrm>
          <a:prstGeom prst="rect">
            <a:avLst/>
          </a:prstGeom>
          <a:noFill/>
          <a:ln w="9525">
            <a:solidFill>
              <a:schemeClr val="accent1"/>
            </a:solidFill>
            <a:miter lim="800000"/>
          </a:ln>
        </p:spPr>
        <p:txBody>
          <a:bodyPr wrap="square">
            <a:spAutoFit/>
          </a:bodyPr>
          <a:lstStyle/>
          <a:p>
            <a:pPr>
              <a:lnSpc>
                <a:spcPct val="125000"/>
              </a:lnSpc>
            </a:pPr>
            <a:r>
              <a:rPr kumimoji="1" lang="en-US" altLang="zh-CN" sz="2800" b="1" dirty="0">
                <a:solidFill>
                  <a:srgbClr val="000099"/>
                </a:solidFill>
                <a:latin typeface="隶书" panose="02010509060101010101" pitchFamily="49" charset="-122"/>
                <a:ea typeface="隶书" panose="02010509060101010101" pitchFamily="49" charset="-122"/>
              </a:rPr>
              <a:t>3</a:t>
            </a:r>
            <a:r>
              <a:rPr kumimoji="1" lang="zh-CN" altLang="en-US" sz="2800" b="1" dirty="0">
                <a:solidFill>
                  <a:srgbClr val="000099"/>
                </a:solidFill>
                <a:latin typeface="隶书" panose="02010509060101010101" pitchFamily="49" charset="-122"/>
                <a:ea typeface="隶书" panose="02010509060101010101" pitchFamily="49" charset="-122"/>
              </a:rPr>
              <a:t>、</a:t>
            </a:r>
            <a:r>
              <a:rPr kumimoji="1" lang="en-US" altLang="zh-CN" sz="2800" b="1" dirty="0">
                <a:solidFill>
                  <a:srgbClr val="000099"/>
                </a:solidFill>
                <a:latin typeface="隶书" panose="02010509060101010101" pitchFamily="49" charset="-122"/>
                <a:ea typeface="隶书" panose="02010509060101010101" pitchFamily="49" charset="-122"/>
              </a:rPr>
              <a:t>2019</a:t>
            </a:r>
            <a:r>
              <a:rPr kumimoji="1" lang="zh-CN" altLang="en-US" sz="2800" b="1" dirty="0">
                <a:solidFill>
                  <a:srgbClr val="000099"/>
                </a:solidFill>
                <a:latin typeface="隶书" panose="02010509060101010101" pitchFamily="49" charset="-122"/>
                <a:ea typeface="隶书" panose="02010509060101010101" pitchFamily="49" charset="-122"/>
              </a:rPr>
              <a:t>年省奖异议处理情况</a:t>
            </a:r>
          </a:p>
          <a:p>
            <a:pPr>
              <a:lnSpc>
                <a:spcPct val="125000"/>
              </a:lnSpc>
            </a:pPr>
            <a:r>
              <a:rPr kumimoji="1" lang="zh-CN" altLang="en-US" sz="2400" b="1" dirty="0">
                <a:solidFill>
                  <a:schemeClr val="tx1"/>
                </a:solidFill>
                <a:effectLst/>
                <a:latin typeface="隶书" panose="02010509060101010101" pitchFamily="49" charset="-122"/>
                <a:ea typeface="隶书" panose="02010509060101010101" pitchFamily="49" charset="-122"/>
              </a:rPr>
              <a:t>   真实性材料的异议项</a:t>
            </a:r>
            <a:r>
              <a:rPr kumimoji="1" lang="en-US" altLang="zh-CN" sz="2400" b="1" dirty="0">
                <a:solidFill>
                  <a:schemeClr val="tx1"/>
                </a:solidFill>
                <a:effectLst/>
                <a:latin typeface="隶书" panose="02010509060101010101" pitchFamily="49" charset="-122"/>
                <a:ea typeface="隶书" panose="02010509060101010101" pitchFamily="49" charset="-122"/>
              </a:rPr>
              <a:t>3</a:t>
            </a:r>
            <a:r>
              <a:rPr kumimoji="1" lang="zh-CN" altLang="en-US" sz="2400" b="1" dirty="0">
                <a:solidFill>
                  <a:schemeClr val="tx1"/>
                </a:solidFill>
                <a:effectLst/>
                <a:latin typeface="隶书" panose="02010509060101010101" pitchFamily="49" charset="-122"/>
                <a:ea typeface="隶书" panose="02010509060101010101" pitchFamily="49" charset="-122"/>
              </a:rPr>
              <a:t>项</a:t>
            </a:r>
          </a:p>
          <a:p>
            <a:pPr>
              <a:lnSpc>
                <a:spcPct val="125000"/>
              </a:lnSpc>
            </a:pPr>
            <a:r>
              <a:rPr kumimoji="1" lang="zh-CN" altLang="en-US" sz="2400" b="1" dirty="0">
                <a:solidFill>
                  <a:schemeClr val="tx1"/>
                </a:solidFill>
                <a:effectLst/>
                <a:latin typeface="隶书" panose="02010509060101010101" pitchFamily="49" charset="-122"/>
                <a:ea typeface="隶书" panose="02010509060101010101" pitchFamily="49" charset="-122"/>
              </a:rPr>
              <a:t>   知识产权纠纷异议项</a:t>
            </a:r>
            <a:r>
              <a:rPr kumimoji="1" lang="en-US" altLang="zh-CN" sz="2400" b="1" dirty="0">
                <a:solidFill>
                  <a:schemeClr val="tx1"/>
                </a:solidFill>
                <a:effectLst/>
                <a:latin typeface="隶书" panose="02010509060101010101" pitchFamily="49" charset="-122"/>
                <a:ea typeface="隶书" panose="02010509060101010101" pitchFamily="49" charset="-122"/>
              </a:rPr>
              <a:t>2</a:t>
            </a:r>
            <a:r>
              <a:rPr kumimoji="1" lang="zh-CN" altLang="en-US" sz="2400" b="1" dirty="0">
                <a:solidFill>
                  <a:schemeClr val="tx1"/>
                </a:solidFill>
                <a:effectLst/>
                <a:latin typeface="隶书" panose="02010509060101010101" pitchFamily="49" charset="-122"/>
                <a:ea typeface="隶书" panose="02010509060101010101" pitchFamily="49" charset="-122"/>
              </a:rPr>
              <a:t>项</a:t>
            </a:r>
          </a:p>
          <a:p>
            <a:pPr algn="ctr">
              <a:lnSpc>
                <a:spcPct val="125000"/>
              </a:lnSpc>
            </a:pPr>
            <a:endParaRPr kumimoji="1" lang="zh-CN" altLang="en-US" sz="2400" b="1" dirty="0">
              <a:solidFill>
                <a:schemeClr val="tx1"/>
              </a:solidFill>
              <a:effectLst/>
              <a:latin typeface="隶书" panose="02010509060101010101" pitchFamily="49" charset="-122"/>
              <a:ea typeface="隶书" panose="02010509060101010101" pitchFamily="49" charset="-122"/>
            </a:endParaRPr>
          </a:p>
        </p:txBody>
      </p:sp>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5" name="TextBox 3"/>
          <p:cNvSpPr txBox="1"/>
          <p:nvPr/>
        </p:nvSpPr>
        <p:spPr>
          <a:xfrm>
            <a:off x="778799" y="1023289"/>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（二）</a:t>
            </a:r>
            <a:r>
              <a:rPr lang="en-US" sz="2400" b="1" dirty="0">
                <a:solidFill>
                  <a:schemeClr val="bg1"/>
                </a:solidFill>
                <a:latin typeface="微软雅黑" panose="020B0503020204020204" pitchFamily="34" charset="-122"/>
                <a:ea typeface="微软雅黑" panose="020B0503020204020204" pitchFamily="34" charset="-122"/>
                <a:sym typeface="+mn-ea"/>
              </a:rPr>
              <a:t>2019</a:t>
            </a:r>
            <a:r>
              <a:rPr lang="zh-CN" altLang="en-US" sz="2400" b="1" dirty="0">
                <a:solidFill>
                  <a:schemeClr val="bg1"/>
                </a:solidFill>
                <a:latin typeface="微软雅黑" panose="020B0503020204020204" pitchFamily="34" charset="-122"/>
                <a:ea typeface="微软雅黑" panose="020B0503020204020204" pitchFamily="34" charset="-122"/>
                <a:sym typeface="+mn-ea"/>
              </a:rPr>
              <a:t>年度省奖提名评审情况</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custDataLst>
              <p:tags r:id="rId1"/>
            </p:custDataLst>
          </p:nvPr>
        </p:nvGraphicFramePr>
        <p:xfrm>
          <a:off x="726113" y="2128411"/>
          <a:ext cx="7848870" cy="2880082"/>
        </p:xfrm>
        <a:graphic>
          <a:graphicData uri="http://schemas.openxmlformats.org/drawingml/2006/table">
            <a:tbl>
              <a:tblPr/>
              <a:tblGrid>
                <a:gridCol w="717852">
                  <a:extLst>
                    <a:ext uri="{9D8B030D-6E8A-4147-A177-3AD203B41FA5}">
                      <a16:colId xmlns:a16="http://schemas.microsoft.com/office/drawing/2014/main" val="20000"/>
                    </a:ext>
                  </a:extLst>
                </a:gridCol>
                <a:gridCol w="712574">
                  <a:extLst>
                    <a:ext uri="{9D8B030D-6E8A-4147-A177-3AD203B41FA5}">
                      <a16:colId xmlns:a16="http://schemas.microsoft.com/office/drawing/2014/main" val="20001"/>
                    </a:ext>
                  </a:extLst>
                </a:gridCol>
                <a:gridCol w="712574">
                  <a:extLst>
                    <a:ext uri="{9D8B030D-6E8A-4147-A177-3AD203B41FA5}">
                      <a16:colId xmlns:a16="http://schemas.microsoft.com/office/drawing/2014/main" val="20002"/>
                    </a:ext>
                  </a:extLst>
                </a:gridCol>
                <a:gridCol w="712574">
                  <a:extLst>
                    <a:ext uri="{9D8B030D-6E8A-4147-A177-3AD203B41FA5}">
                      <a16:colId xmlns:a16="http://schemas.microsoft.com/office/drawing/2014/main" val="20003"/>
                    </a:ext>
                  </a:extLst>
                </a:gridCol>
                <a:gridCol w="712574">
                  <a:extLst>
                    <a:ext uri="{9D8B030D-6E8A-4147-A177-3AD203B41FA5}">
                      <a16:colId xmlns:a16="http://schemas.microsoft.com/office/drawing/2014/main" val="20004"/>
                    </a:ext>
                  </a:extLst>
                </a:gridCol>
                <a:gridCol w="712574">
                  <a:extLst>
                    <a:ext uri="{9D8B030D-6E8A-4147-A177-3AD203B41FA5}">
                      <a16:colId xmlns:a16="http://schemas.microsoft.com/office/drawing/2014/main" val="20005"/>
                    </a:ext>
                  </a:extLst>
                </a:gridCol>
                <a:gridCol w="712574">
                  <a:extLst>
                    <a:ext uri="{9D8B030D-6E8A-4147-A177-3AD203B41FA5}">
                      <a16:colId xmlns:a16="http://schemas.microsoft.com/office/drawing/2014/main" val="20006"/>
                    </a:ext>
                  </a:extLst>
                </a:gridCol>
                <a:gridCol w="712574">
                  <a:extLst>
                    <a:ext uri="{9D8B030D-6E8A-4147-A177-3AD203B41FA5}">
                      <a16:colId xmlns:a16="http://schemas.microsoft.com/office/drawing/2014/main" val="20007"/>
                    </a:ext>
                  </a:extLst>
                </a:gridCol>
                <a:gridCol w="712574">
                  <a:extLst>
                    <a:ext uri="{9D8B030D-6E8A-4147-A177-3AD203B41FA5}">
                      <a16:colId xmlns:a16="http://schemas.microsoft.com/office/drawing/2014/main" val="20008"/>
                    </a:ext>
                  </a:extLst>
                </a:gridCol>
                <a:gridCol w="712574">
                  <a:extLst>
                    <a:ext uri="{9D8B030D-6E8A-4147-A177-3AD203B41FA5}">
                      <a16:colId xmlns:a16="http://schemas.microsoft.com/office/drawing/2014/main" val="20009"/>
                    </a:ext>
                  </a:extLst>
                </a:gridCol>
                <a:gridCol w="717852">
                  <a:extLst>
                    <a:ext uri="{9D8B030D-6E8A-4147-A177-3AD203B41FA5}">
                      <a16:colId xmlns:a16="http://schemas.microsoft.com/office/drawing/2014/main" val="20010"/>
                    </a:ext>
                  </a:extLst>
                </a:gridCol>
              </a:tblGrid>
              <a:tr h="576064">
                <a:tc rowSpan="2">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年度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自然科学奖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gridSpan="3">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技术发明奖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gridSpan="3">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科技进步奖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rowSpan="2">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合计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5945">
                <a:tc vMerge="1">
                  <a:txBody>
                    <a:bodyPr/>
                    <a:lstStyle/>
                    <a:p>
                      <a:endParaRPr lang="zh-CN"/>
                    </a:p>
                  </a:txBody>
                  <a:tcPr/>
                </a:tc>
                <a:tc>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一等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二等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三等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一等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微软雅黑" panose="020B0503020204020204" pitchFamily="34" charset="-122"/>
                          <a:ea typeface="微软雅黑" panose="020B0503020204020204" pitchFamily="34" charset="-122"/>
                        </a:rPr>
                        <a:t>二等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微软雅黑" panose="020B0503020204020204" pitchFamily="34" charset="-122"/>
                          <a:ea typeface="微软雅黑" panose="020B0503020204020204" pitchFamily="34" charset="-122"/>
                        </a:rPr>
                        <a:t>三等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微软雅黑" panose="020B0503020204020204" pitchFamily="34" charset="-122"/>
                          <a:ea typeface="微软雅黑" panose="020B0503020204020204" pitchFamily="34" charset="-122"/>
                        </a:rPr>
                        <a:t>一等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微软雅黑" panose="020B0503020204020204" pitchFamily="34" charset="-122"/>
                          <a:ea typeface="微软雅黑" panose="020B0503020204020204" pitchFamily="34" charset="-122"/>
                        </a:rPr>
                        <a:t>二等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三等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1"/>
                  </a:ext>
                </a:extLst>
              </a:tr>
              <a:tr h="575945">
                <a:tc>
                  <a:txBody>
                    <a:bodyPr/>
                    <a:lstStyle/>
                    <a:p>
                      <a:pPr algn="ctr" fontAlgn="ctr"/>
                      <a:r>
                        <a:rPr lang="en-US" altLang="zh-CN" sz="2000" b="1" i="0" u="none" strike="noStrike" dirty="0">
                          <a:solidFill>
                            <a:srgbClr val="FF0000"/>
                          </a:solidFill>
                          <a:latin typeface="微软雅黑" panose="020B0503020204020204" pitchFamily="34" charset="-122"/>
                          <a:ea typeface="微软雅黑" panose="020B0503020204020204" pitchFamily="34" charset="-122"/>
                        </a:rPr>
                        <a:t>2019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ctr" fontAlgn="ctr"/>
                      <a:r>
                        <a:rPr kumimoji="1" lang="zh-CN" altLang="en-US" sz="2000" b="1" dirty="0">
                          <a:solidFill>
                            <a:srgbClr val="FF0000"/>
                          </a:solidFill>
                          <a:effectLst/>
                          <a:latin typeface="隶书" panose="02010509060101010101" pitchFamily="49" charset="-122"/>
                          <a:ea typeface="隶书" panose="02010509060101010101" pitchFamily="49" charset="-122"/>
                          <a:sym typeface="+mn-ea"/>
                        </a:rPr>
                        <a:t> 拟授：一等奖</a:t>
                      </a:r>
                      <a:r>
                        <a:rPr kumimoji="1" lang="en-US" altLang="zh-CN" sz="2000" b="1" dirty="0">
                          <a:solidFill>
                            <a:srgbClr val="FF0000"/>
                          </a:solidFill>
                          <a:effectLst/>
                          <a:latin typeface="隶书" panose="02010509060101010101" pitchFamily="49" charset="-122"/>
                          <a:ea typeface="隶书" panose="02010509060101010101" pitchFamily="49" charset="-122"/>
                          <a:sym typeface="+mn-ea"/>
                        </a:rPr>
                        <a:t>31</a:t>
                      </a:r>
                      <a:r>
                        <a:rPr kumimoji="1" lang="zh-CN" altLang="en-US" sz="2000" b="1" dirty="0">
                          <a:solidFill>
                            <a:srgbClr val="FF0000"/>
                          </a:solidFill>
                          <a:effectLst/>
                          <a:latin typeface="隶书" panose="02010509060101010101" pitchFamily="49" charset="-122"/>
                          <a:ea typeface="隶书" panose="02010509060101010101" pitchFamily="49" charset="-122"/>
                          <a:sym typeface="+mn-ea"/>
                        </a:rPr>
                        <a:t>项，二等奖</a:t>
                      </a:r>
                      <a:r>
                        <a:rPr kumimoji="1" lang="en-US" altLang="zh-CN" sz="2000" b="1" dirty="0">
                          <a:solidFill>
                            <a:srgbClr val="FF0000"/>
                          </a:solidFill>
                          <a:effectLst/>
                          <a:latin typeface="隶书" panose="02010509060101010101" pitchFamily="49" charset="-122"/>
                          <a:ea typeface="隶书" panose="02010509060101010101" pitchFamily="49" charset="-122"/>
                          <a:sym typeface="+mn-ea"/>
                        </a:rPr>
                        <a:t>92</a:t>
                      </a:r>
                      <a:r>
                        <a:rPr kumimoji="1" lang="zh-CN" altLang="en-US" sz="2000" b="1" dirty="0">
                          <a:solidFill>
                            <a:srgbClr val="FF0000"/>
                          </a:solidFill>
                          <a:effectLst/>
                          <a:latin typeface="隶书" panose="02010509060101010101" pitchFamily="49" charset="-122"/>
                          <a:ea typeface="隶书" panose="02010509060101010101" pitchFamily="49" charset="-122"/>
                          <a:sym typeface="+mn-ea"/>
                        </a:rPr>
                        <a:t>项，三等奖</a:t>
                      </a:r>
                      <a:r>
                        <a:rPr kumimoji="1" lang="en-US" altLang="zh-CN" sz="2000" b="1" dirty="0">
                          <a:solidFill>
                            <a:srgbClr val="FF0000"/>
                          </a:solidFill>
                          <a:effectLst/>
                          <a:latin typeface="隶书" panose="02010509060101010101" pitchFamily="49" charset="-122"/>
                          <a:ea typeface="隶书" panose="02010509060101010101" pitchFamily="49" charset="-122"/>
                          <a:sym typeface="+mn-ea"/>
                        </a:rPr>
                        <a:t>118</a:t>
                      </a:r>
                      <a:r>
                        <a:rPr kumimoji="1" lang="zh-CN" altLang="en-US" sz="2000" b="1" dirty="0">
                          <a:solidFill>
                            <a:srgbClr val="FF0000"/>
                          </a:solidFill>
                          <a:effectLst/>
                          <a:latin typeface="隶书" panose="02010509060101010101" pitchFamily="49" charset="-122"/>
                          <a:ea typeface="隶书" panose="02010509060101010101" pitchFamily="49" charset="-122"/>
                          <a:sym typeface="+mn-ea"/>
                        </a:rPr>
                        <a:t>项</a:t>
                      </a:r>
                      <a:endParaRPr kumimoji="1" lang="zh-CN" altLang="en-US" sz="2000" b="1" i="0" u="none" strike="noStrike" dirty="0">
                        <a:solidFill>
                          <a:srgbClr val="FF0000"/>
                        </a:solidFill>
                        <a:effectLst/>
                        <a:latin typeface="隶书" panose="02010509060101010101" pitchFamily="49" charset="-122"/>
                        <a:ea typeface="隶书" panose="02010509060101010101" pitchFamily="49" charset="-122"/>
                        <a:sym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1" i="0" u="none" strike="noStrike" dirty="0">
                          <a:solidFill>
                            <a:srgbClr val="FF0000"/>
                          </a:solidFill>
                          <a:latin typeface="微软雅黑" panose="020B0503020204020204" pitchFamily="34" charset="-122"/>
                          <a:ea typeface="微软雅黑" panose="020B0503020204020204" pitchFamily="34" charset="-122"/>
                        </a:rPr>
                        <a:t>拟授</a:t>
                      </a:r>
                      <a:r>
                        <a:rPr lang="en-US" altLang="zh-CN" sz="1600" b="1" i="0" u="none" strike="noStrike" dirty="0">
                          <a:solidFill>
                            <a:srgbClr val="FF0000"/>
                          </a:solidFill>
                          <a:latin typeface="微软雅黑" panose="020B0503020204020204" pitchFamily="34" charset="-122"/>
                          <a:ea typeface="微软雅黑" panose="020B0503020204020204" pitchFamily="34" charset="-122"/>
                        </a:rPr>
                        <a:t>241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76064">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194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76064">
                <a:tc>
                  <a:txBody>
                    <a:bodyPr/>
                    <a:lstStyle/>
                    <a:p>
                      <a:pPr algn="ctr" fontAlgn="ctr"/>
                      <a:r>
                        <a:rPr lang="en-US" altLang="zh-CN" sz="2000" b="1" i="0" u="none" strike="noStrike" kern="1200" dirty="0">
                          <a:solidFill>
                            <a:schemeClr val="tx1"/>
                          </a:solidFill>
                          <a:latin typeface="微软雅黑" panose="020B0503020204020204" pitchFamily="34" charset="-122"/>
                          <a:ea typeface="微软雅黑" panose="020B0503020204020204" pitchFamily="34" charset="-122"/>
                          <a:cs typeface="+mn-cs"/>
                        </a:rPr>
                        <a:t>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kern="1200" dirty="0">
                          <a:solidFill>
                            <a:schemeClr val="tx1"/>
                          </a:solidFill>
                          <a:latin typeface="微软雅黑" panose="020B0503020204020204" pitchFamily="34" charset="-122"/>
                          <a:ea typeface="微软雅黑" panose="020B0503020204020204" pitchFamily="34" charset="-122"/>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kern="1200" dirty="0">
                          <a:solidFill>
                            <a:schemeClr val="tx1"/>
                          </a:solidFill>
                          <a:latin typeface="微软雅黑" panose="020B0503020204020204" pitchFamily="34" charset="-122"/>
                          <a:ea typeface="微软雅黑" panose="020B0503020204020204" pitchFamily="34" charset="-122"/>
                          <a:cs typeface="+mn-cs"/>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altLang="zh-CN" sz="2000" b="1" i="0" u="none" strike="noStrike"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2000" b="1" i="0" u="none" strike="noStrike" kern="1200" dirty="0">
                        <a:solidFill>
                          <a:schemeClr val="tx1"/>
                        </a:solidFill>
                        <a:latin typeface="微软雅黑" panose="020B0503020204020204" pitchFamily="34" charset="-122"/>
                        <a:ea typeface="微软雅黑" panose="020B0503020204020204" pitchFamily="34" charset="-122"/>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kern="1200" dirty="0">
                          <a:solidFill>
                            <a:schemeClr val="tx1"/>
                          </a:solidFill>
                          <a:latin typeface="微软雅黑" panose="020B0503020204020204" pitchFamily="34" charset="-122"/>
                          <a:ea typeface="微软雅黑" panose="020B0503020204020204" pitchFamily="34" charset="-122"/>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kern="1200" dirty="0">
                          <a:solidFill>
                            <a:schemeClr val="tx1"/>
                          </a:solidFill>
                          <a:latin typeface="微软雅黑" panose="020B0503020204020204" pitchFamily="34" charset="-122"/>
                          <a:ea typeface="微软雅黑" panose="020B0503020204020204" pitchFamily="34" charset="-122"/>
                          <a:cs typeface="+mn-cs"/>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kern="1200" dirty="0">
                          <a:solidFill>
                            <a:schemeClr val="tx1"/>
                          </a:solidFill>
                          <a:latin typeface="微软雅黑" panose="020B0503020204020204" pitchFamily="34" charset="-122"/>
                          <a:ea typeface="微软雅黑" panose="020B0503020204020204" pitchFamily="34" charset="-122"/>
                          <a:cs typeface="+mn-cs"/>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kern="1200" dirty="0">
                          <a:solidFill>
                            <a:schemeClr val="tx1"/>
                          </a:solidFill>
                          <a:latin typeface="微软雅黑" panose="020B0503020204020204" pitchFamily="34" charset="-122"/>
                          <a:ea typeface="微软雅黑" panose="020B0503020204020204" pitchFamily="34" charset="-122"/>
                          <a:cs typeface="+mn-cs"/>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kern="1200" dirty="0">
                          <a:solidFill>
                            <a:schemeClr val="tx1"/>
                          </a:solidFill>
                          <a:latin typeface="微软雅黑" panose="020B0503020204020204" pitchFamily="34" charset="-122"/>
                          <a:ea typeface="微软雅黑" panose="020B0503020204020204" pitchFamily="34" charset="-122"/>
                          <a:cs typeface="+mn-cs"/>
                        </a:rPr>
                        <a:t>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kern="1200" dirty="0">
                          <a:solidFill>
                            <a:schemeClr val="tx1"/>
                          </a:solidFill>
                          <a:latin typeface="微软雅黑" panose="020B0503020204020204" pitchFamily="34" charset="-122"/>
                          <a:ea typeface="微软雅黑" panose="020B0503020204020204" pitchFamily="34" charset="-122"/>
                          <a:cs typeface="+mn-cs"/>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kern="1200" dirty="0">
                          <a:solidFill>
                            <a:schemeClr val="tx1"/>
                          </a:solidFill>
                          <a:latin typeface="微软雅黑" panose="020B0503020204020204" pitchFamily="34" charset="-122"/>
                          <a:ea typeface="微软雅黑" panose="020B0503020204020204" pitchFamily="34" charset="-122"/>
                          <a:cs typeface="+mn-cs"/>
                        </a:rPr>
                        <a:t>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文本框 3"/>
          <p:cNvSpPr txBox="1"/>
          <p:nvPr/>
        </p:nvSpPr>
        <p:spPr>
          <a:xfrm>
            <a:off x="3732530" y="1544955"/>
            <a:ext cx="2332355" cy="583565"/>
          </a:xfrm>
          <a:prstGeom prst="rect">
            <a:avLst/>
          </a:prstGeom>
          <a:noFill/>
        </p:spPr>
        <p:txBody>
          <a:bodyPr wrap="square" rtlCol="0">
            <a:spAutoFit/>
          </a:bodyPr>
          <a:lstStyle/>
          <a:p>
            <a:r>
              <a:rPr kumimoji="1" lang="zh-CN" altLang="en-US" sz="3200" b="1" dirty="0">
                <a:solidFill>
                  <a:srgbClr val="C0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rPr>
              <a:t>全省情况</a:t>
            </a:r>
          </a:p>
        </p:txBody>
      </p:sp>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5" name="TextBox 3"/>
          <p:cNvSpPr txBox="1"/>
          <p:nvPr/>
        </p:nvSpPr>
        <p:spPr>
          <a:xfrm>
            <a:off x="778799" y="1023289"/>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（三）近</a:t>
            </a:r>
            <a:r>
              <a:rPr lang="en-US" altLang="zh-CN" sz="2400" b="1" dirty="0">
                <a:solidFill>
                  <a:schemeClr val="bg1"/>
                </a:solidFill>
                <a:latin typeface="微软雅黑" panose="020B0503020204020204" pitchFamily="34" charset="-122"/>
                <a:ea typeface="微软雅黑" panose="020B0503020204020204" pitchFamily="34" charset="-122"/>
                <a:sym typeface="+mn-ea"/>
              </a:rPr>
              <a:t>3</a:t>
            </a:r>
            <a:r>
              <a:rPr lang="zh-CN" altLang="en-US" sz="2400" b="1" dirty="0">
                <a:solidFill>
                  <a:schemeClr val="bg1"/>
                </a:solidFill>
                <a:latin typeface="微软雅黑" panose="020B0503020204020204" pitchFamily="34" charset="-122"/>
                <a:ea typeface="微软雅黑" panose="020B0503020204020204" pitchFamily="34" charset="-122"/>
                <a:sym typeface="+mn-ea"/>
              </a:rPr>
              <a:t>年授奖数量</a:t>
            </a:r>
          </a:p>
        </p:txBody>
      </p:sp>
      <p:sp>
        <p:nvSpPr>
          <p:cNvPr id="2" name="文本框 1"/>
          <p:cNvSpPr txBox="1"/>
          <p:nvPr/>
        </p:nvSpPr>
        <p:spPr>
          <a:xfrm>
            <a:off x="786765" y="5251450"/>
            <a:ext cx="7787640" cy="1198880"/>
          </a:xfrm>
          <a:prstGeom prst="rect">
            <a:avLst/>
          </a:prstGeom>
          <a:noFill/>
        </p:spPr>
        <p:txBody>
          <a:bodyPr wrap="square" rtlCol="0">
            <a:spAutoFit/>
          </a:bodyPr>
          <a:lstStyle/>
          <a:p>
            <a:r>
              <a:rPr lang="en-US" altLang="zh-CN" sz="2400">
                <a:solidFill>
                  <a:srgbClr val="FF0000"/>
                </a:solidFill>
                <a:latin typeface="隶书" panose="02010509060101010101" pitchFamily="49" charset="-122"/>
                <a:ea typeface="隶书" panose="02010509060101010101" pitchFamily="49" charset="-122"/>
                <a:cs typeface="隶书" panose="02010509060101010101" pitchFamily="49" charset="-122"/>
              </a:rPr>
              <a:t>2019</a:t>
            </a:r>
            <a:r>
              <a:rPr lang="zh-CN" altLang="en-US" sz="2400">
                <a:solidFill>
                  <a:srgbClr val="FF0000"/>
                </a:solidFill>
                <a:latin typeface="隶书" panose="02010509060101010101" pitchFamily="49" charset="-122"/>
                <a:ea typeface="隶书" panose="02010509060101010101" pitchFamily="49" charset="-122"/>
                <a:cs typeface="隶书" panose="02010509060101010101" pitchFamily="49" charset="-122"/>
              </a:rPr>
              <a:t>年度国家奖情况：山东省共获</a:t>
            </a:r>
            <a:r>
              <a:rPr lang="en-US" altLang="zh-CN" sz="2400">
                <a:solidFill>
                  <a:srgbClr val="FF0000"/>
                </a:solidFill>
                <a:latin typeface="隶书" panose="02010509060101010101" pitchFamily="49" charset="-122"/>
                <a:ea typeface="隶书" panose="02010509060101010101" pitchFamily="49" charset="-122"/>
                <a:cs typeface="隶书" panose="02010509060101010101" pitchFamily="49" charset="-122"/>
              </a:rPr>
              <a:t>34</a:t>
            </a:r>
            <a:r>
              <a:rPr lang="zh-CN" altLang="en-US" sz="2400">
                <a:solidFill>
                  <a:srgbClr val="FF0000"/>
                </a:solidFill>
                <a:latin typeface="隶书" panose="02010509060101010101" pitchFamily="49" charset="-122"/>
                <a:ea typeface="隶书" panose="02010509060101010101" pitchFamily="49" charset="-122"/>
                <a:cs typeface="隶书" panose="02010509060101010101" pitchFamily="49" charset="-122"/>
              </a:rPr>
              <a:t>项，其中第一完成人</a:t>
            </a:r>
            <a:r>
              <a:rPr lang="en-US" altLang="zh-CN" sz="2400">
                <a:solidFill>
                  <a:srgbClr val="FF0000"/>
                </a:solidFill>
                <a:latin typeface="隶书" panose="02010509060101010101" pitchFamily="49" charset="-122"/>
                <a:ea typeface="隶书" panose="02010509060101010101" pitchFamily="49" charset="-122"/>
                <a:cs typeface="隶书" panose="02010509060101010101" pitchFamily="49" charset="-122"/>
              </a:rPr>
              <a:t>13</a:t>
            </a:r>
            <a:r>
              <a:rPr lang="zh-CN" altLang="en-US" sz="2400">
                <a:solidFill>
                  <a:srgbClr val="FF0000"/>
                </a:solidFill>
                <a:latin typeface="隶书" panose="02010509060101010101" pitchFamily="49" charset="-122"/>
                <a:ea typeface="隶书" panose="02010509060101010101" pitchFamily="49" charset="-122"/>
                <a:cs typeface="隶书" panose="02010509060101010101" pitchFamily="49" charset="-122"/>
              </a:rPr>
              <a:t>项（</a:t>
            </a:r>
            <a:r>
              <a:rPr lang="en-US" altLang="zh-CN" sz="2400">
                <a:solidFill>
                  <a:srgbClr val="FF0000"/>
                </a:solidFill>
                <a:latin typeface="隶书" panose="02010509060101010101" pitchFamily="49" charset="-122"/>
                <a:ea typeface="隶书" panose="02010509060101010101" pitchFamily="49" charset="-122"/>
                <a:cs typeface="隶书" panose="02010509060101010101" pitchFamily="49" charset="-122"/>
              </a:rPr>
              <a:t>3</a:t>
            </a:r>
            <a:r>
              <a:rPr lang="zh-CN" altLang="en-US" sz="2400">
                <a:solidFill>
                  <a:srgbClr val="FF0000"/>
                </a:solidFill>
                <a:latin typeface="隶书" panose="02010509060101010101" pitchFamily="49" charset="-122"/>
                <a:ea typeface="隶书" panose="02010509060101010101" pitchFamily="49" charset="-122"/>
                <a:cs typeface="隶书" panose="02010509060101010101" pitchFamily="49" charset="-122"/>
              </a:rPr>
              <a:t>所部属高校各</a:t>
            </a:r>
            <a:r>
              <a:rPr lang="en-US" altLang="zh-CN" sz="2400">
                <a:solidFill>
                  <a:srgbClr val="FF0000"/>
                </a:solidFill>
                <a:latin typeface="隶书" panose="02010509060101010101" pitchFamily="49" charset="-122"/>
                <a:ea typeface="隶书" panose="02010509060101010101" pitchFamily="49" charset="-122"/>
                <a:cs typeface="隶书" panose="02010509060101010101" pitchFamily="49" charset="-122"/>
              </a:rPr>
              <a:t>1</a:t>
            </a:r>
            <a:r>
              <a:rPr lang="zh-CN" altLang="en-US" sz="2400">
                <a:solidFill>
                  <a:srgbClr val="FF0000"/>
                </a:solidFill>
                <a:latin typeface="隶书" panose="02010509060101010101" pitchFamily="49" charset="-122"/>
                <a:ea typeface="隶书" panose="02010509060101010101" pitchFamily="49" charset="-122"/>
                <a:cs typeface="隶书" panose="02010509060101010101" pitchFamily="49" charset="-122"/>
              </a:rPr>
              <a:t>项，</a:t>
            </a:r>
            <a:r>
              <a:rPr lang="en-US" altLang="zh-CN" sz="2400">
                <a:solidFill>
                  <a:srgbClr val="FF0000"/>
                </a:solidFill>
                <a:latin typeface="隶书" panose="02010509060101010101" pitchFamily="49" charset="-122"/>
                <a:ea typeface="隶书" panose="02010509060101010101" pitchFamily="49" charset="-122"/>
                <a:cs typeface="隶书" panose="02010509060101010101" pitchFamily="49" charset="-122"/>
              </a:rPr>
              <a:t>3</a:t>
            </a:r>
            <a:r>
              <a:rPr lang="zh-CN" altLang="en-US" sz="2400">
                <a:solidFill>
                  <a:srgbClr val="FF0000"/>
                </a:solidFill>
                <a:latin typeface="隶书" panose="02010509060101010101" pitchFamily="49" charset="-122"/>
                <a:ea typeface="隶书" panose="02010509060101010101" pitchFamily="49" charset="-122"/>
                <a:cs typeface="隶书" panose="02010509060101010101" pitchFamily="49" charset="-122"/>
              </a:rPr>
              <a:t>所省属高校各</a:t>
            </a:r>
            <a:r>
              <a:rPr lang="en-US" altLang="zh-CN" sz="2400">
                <a:solidFill>
                  <a:srgbClr val="FF0000"/>
                </a:solidFill>
                <a:latin typeface="隶书" panose="02010509060101010101" pitchFamily="49" charset="-122"/>
                <a:ea typeface="隶书" panose="02010509060101010101" pitchFamily="49" charset="-122"/>
                <a:cs typeface="隶书" panose="02010509060101010101" pitchFamily="49" charset="-122"/>
              </a:rPr>
              <a:t>1</a:t>
            </a:r>
            <a:r>
              <a:rPr lang="zh-CN" altLang="en-US" sz="2400">
                <a:solidFill>
                  <a:srgbClr val="FF0000"/>
                </a:solidFill>
                <a:latin typeface="隶书" panose="02010509060101010101" pitchFamily="49" charset="-122"/>
                <a:ea typeface="隶书" panose="02010509060101010101" pitchFamily="49" charset="-122"/>
                <a:cs typeface="隶书" panose="02010509060101010101" pitchFamily="49" charset="-122"/>
              </a:rPr>
              <a:t>项）；山东省在全国排名第四，北京第一。</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custDataLst>
              <p:tags r:id="rId1"/>
            </p:custDataLst>
          </p:nvPr>
        </p:nvGraphicFramePr>
        <p:xfrm>
          <a:off x="976938" y="2459246"/>
          <a:ext cx="7191174" cy="2880320"/>
        </p:xfrm>
        <a:graphic>
          <a:graphicData uri="http://schemas.openxmlformats.org/drawingml/2006/table">
            <a:tbl>
              <a:tblPr/>
              <a:tblGrid>
                <a:gridCol w="657699">
                  <a:extLst>
                    <a:ext uri="{9D8B030D-6E8A-4147-A177-3AD203B41FA5}">
                      <a16:colId xmlns:a16="http://schemas.microsoft.com/office/drawing/2014/main" val="20000"/>
                    </a:ext>
                  </a:extLst>
                </a:gridCol>
                <a:gridCol w="652864">
                  <a:extLst>
                    <a:ext uri="{9D8B030D-6E8A-4147-A177-3AD203B41FA5}">
                      <a16:colId xmlns:a16="http://schemas.microsoft.com/office/drawing/2014/main" val="20001"/>
                    </a:ext>
                  </a:extLst>
                </a:gridCol>
                <a:gridCol w="652864">
                  <a:extLst>
                    <a:ext uri="{9D8B030D-6E8A-4147-A177-3AD203B41FA5}">
                      <a16:colId xmlns:a16="http://schemas.microsoft.com/office/drawing/2014/main" val="20002"/>
                    </a:ext>
                  </a:extLst>
                </a:gridCol>
                <a:gridCol w="652864">
                  <a:extLst>
                    <a:ext uri="{9D8B030D-6E8A-4147-A177-3AD203B41FA5}">
                      <a16:colId xmlns:a16="http://schemas.microsoft.com/office/drawing/2014/main" val="20003"/>
                    </a:ext>
                  </a:extLst>
                </a:gridCol>
                <a:gridCol w="652864">
                  <a:extLst>
                    <a:ext uri="{9D8B030D-6E8A-4147-A177-3AD203B41FA5}">
                      <a16:colId xmlns:a16="http://schemas.microsoft.com/office/drawing/2014/main" val="20004"/>
                    </a:ext>
                  </a:extLst>
                </a:gridCol>
                <a:gridCol w="652864">
                  <a:extLst>
                    <a:ext uri="{9D8B030D-6E8A-4147-A177-3AD203B41FA5}">
                      <a16:colId xmlns:a16="http://schemas.microsoft.com/office/drawing/2014/main" val="20005"/>
                    </a:ext>
                  </a:extLst>
                </a:gridCol>
                <a:gridCol w="653415">
                  <a:extLst>
                    <a:ext uri="{9D8B030D-6E8A-4147-A177-3AD203B41FA5}">
                      <a16:colId xmlns:a16="http://schemas.microsoft.com/office/drawing/2014/main" val="20006"/>
                    </a:ext>
                  </a:extLst>
                </a:gridCol>
                <a:gridCol w="652313">
                  <a:extLst>
                    <a:ext uri="{9D8B030D-6E8A-4147-A177-3AD203B41FA5}">
                      <a16:colId xmlns:a16="http://schemas.microsoft.com/office/drawing/2014/main" val="20007"/>
                    </a:ext>
                  </a:extLst>
                </a:gridCol>
                <a:gridCol w="652864">
                  <a:extLst>
                    <a:ext uri="{9D8B030D-6E8A-4147-A177-3AD203B41FA5}">
                      <a16:colId xmlns:a16="http://schemas.microsoft.com/office/drawing/2014/main" val="20008"/>
                    </a:ext>
                  </a:extLst>
                </a:gridCol>
                <a:gridCol w="652864">
                  <a:extLst>
                    <a:ext uri="{9D8B030D-6E8A-4147-A177-3AD203B41FA5}">
                      <a16:colId xmlns:a16="http://schemas.microsoft.com/office/drawing/2014/main" val="20009"/>
                    </a:ext>
                  </a:extLst>
                </a:gridCol>
                <a:gridCol w="657699">
                  <a:extLst>
                    <a:ext uri="{9D8B030D-6E8A-4147-A177-3AD203B41FA5}">
                      <a16:colId xmlns:a16="http://schemas.microsoft.com/office/drawing/2014/main" val="20010"/>
                    </a:ext>
                  </a:extLst>
                </a:gridCol>
              </a:tblGrid>
              <a:tr h="576064">
                <a:tc rowSpan="2">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年度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自然科学奖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gridSpan="3">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技术发明奖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gridSpan="3">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科技进步奖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rowSpan="2">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合计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6064">
                <a:tc vMerge="1">
                  <a:txBody>
                    <a:bodyPr/>
                    <a:lstStyle/>
                    <a:p>
                      <a:endParaRPr lang="zh-CN"/>
                    </a:p>
                  </a:txBody>
                  <a:tcPr/>
                </a:tc>
                <a:tc>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一等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二等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三等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一等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微软雅黑" panose="020B0503020204020204" pitchFamily="34" charset="-122"/>
                          <a:ea typeface="微软雅黑" panose="020B0503020204020204" pitchFamily="34" charset="-122"/>
                        </a:rPr>
                        <a:t>二等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微软雅黑" panose="020B0503020204020204" pitchFamily="34" charset="-122"/>
                          <a:ea typeface="微软雅黑" panose="020B0503020204020204" pitchFamily="34" charset="-122"/>
                        </a:rPr>
                        <a:t>三等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微软雅黑" panose="020B0503020204020204" pitchFamily="34" charset="-122"/>
                          <a:ea typeface="微软雅黑" panose="020B0503020204020204" pitchFamily="34" charset="-122"/>
                        </a:rPr>
                        <a:t>一等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微软雅黑" panose="020B0503020204020204" pitchFamily="34" charset="-122"/>
                          <a:ea typeface="微软雅黑" panose="020B0503020204020204" pitchFamily="34" charset="-122"/>
                        </a:rPr>
                        <a:t>二等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微软雅黑" panose="020B0503020204020204" pitchFamily="34" charset="-122"/>
                          <a:ea typeface="微软雅黑" panose="020B0503020204020204" pitchFamily="34" charset="-122"/>
                        </a:rPr>
                        <a:t>三等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1"/>
                  </a:ext>
                </a:extLst>
              </a:tr>
              <a:tr h="576064">
                <a:tc>
                  <a:txBody>
                    <a:bodyPr/>
                    <a:lstStyle/>
                    <a:p>
                      <a:pPr algn="ctr" fontAlgn="ctr"/>
                      <a:r>
                        <a:rPr lang="en-US" altLang="zh-CN" sz="2000" b="1" i="0" u="none" strike="noStrike" dirty="0">
                          <a:solidFill>
                            <a:srgbClr val="FF0000"/>
                          </a:solidFill>
                          <a:latin typeface="微软雅黑" panose="020B0503020204020204" pitchFamily="34" charset="-122"/>
                          <a:ea typeface="微软雅黑" panose="020B0503020204020204" pitchFamily="34" charset="-122"/>
                        </a:rPr>
                        <a:t>2019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altLang="zh-CN" sz="2000" b="1" dirty="0">
                          <a:solidFill>
                            <a:srgbClr val="FF0000"/>
                          </a:solidFill>
                          <a:latin typeface="微软雅黑" panose="020B0503020204020204" pitchFamily="34" charset="-122"/>
                          <a:ea typeface="微软雅黑" panose="020B0503020204020204" pitchFamily="34" charset="-122"/>
                        </a:rPr>
                        <a:t>0</a:t>
                      </a:r>
                      <a:endParaRPr lang="zh-CN" altLang="en-US" sz="2000" b="1" dirty="0">
                        <a:solidFill>
                          <a:srgbClr val="FF0000"/>
                        </a:solidFill>
                        <a:latin typeface="微软雅黑" panose="020B0503020204020204" pitchFamily="34" charset="-122"/>
                        <a:ea typeface="微软雅黑" panose="020B0503020204020204"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微软雅黑" panose="020B0503020204020204" pitchFamily="34" charset="-122"/>
                          <a:ea typeface="微软雅黑" panose="020B0503020204020204"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微软雅黑" panose="020B0503020204020204" pitchFamily="34" charset="-122"/>
                          <a:ea typeface="微软雅黑" panose="020B0503020204020204"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微软雅黑" panose="020B0503020204020204" pitchFamily="34" charset="-122"/>
                          <a:ea typeface="微软雅黑" panose="020B0503020204020204"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微软雅黑" panose="020B0503020204020204" pitchFamily="34" charset="-122"/>
                          <a:ea typeface="微软雅黑" panose="020B0503020204020204" pitchFamily="34"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76064">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76064">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chemeClr val="tx1"/>
                          </a:solidFill>
                          <a:latin typeface="微软雅黑" panose="020B0503020204020204" pitchFamily="34" charset="-122"/>
                          <a:ea typeface="微软雅黑" panose="020B0503020204020204"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文本框 1"/>
          <p:cNvSpPr txBox="1"/>
          <p:nvPr/>
        </p:nvSpPr>
        <p:spPr>
          <a:xfrm>
            <a:off x="2173605" y="1734820"/>
            <a:ext cx="5252085" cy="583565"/>
          </a:xfrm>
          <a:prstGeom prst="rect">
            <a:avLst/>
          </a:prstGeom>
          <a:noFill/>
        </p:spPr>
        <p:txBody>
          <a:bodyPr wrap="square" rtlCol="0">
            <a:spAutoFit/>
          </a:bodyPr>
          <a:lstStyle/>
          <a:p>
            <a:r>
              <a:rPr kumimoji="1" lang="zh-CN" altLang="en-US" sz="3200" b="1" dirty="0">
                <a:solidFill>
                  <a:srgbClr val="C0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sym typeface="+mn-ea"/>
              </a:rPr>
              <a:t>我校作为第一单位获奖情况</a:t>
            </a:r>
            <a:endParaRPr kumimoji="1" lang="zh-CN" altLang="en-US" sz="3200" b="1" dirty="0">
              <a:solidFill>
                <a:srgbClr val="C00000"/>
              </a:solidFill>
              <a:effectLst>
                <a:outerShdw blurRad="38100" dist="19050" dir="2700000" algn="tl" rotWithShape="0">
                  <a:schemeClr val="dk1">
                    <a:alpha val="40000"/>
                  </a:schemeClr>
                </a:outerShdw>
              </a:effectLst>
              <a:latin typeface="隶书" panose="02010509060101010101" pitchFamily="49" charset="-122"/>
              <a:ea typeface="隶书" panose="02010509060101010101" pitchFamily="49" charset="-122"/>
            </a:endParaRPr>
          </a:p>
        </p:txBody>
      </p:sp>
      <p:sp>
        <p:nvSpPr>
          <p:cNvPr id="4"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5" name="TextBox 3"/>
          <p:cNvSpPr txBox="1"/>
          <p:nvPr/>
        </p:nvSpPr>
        <p:spPr>
          <a:xfrm>
            <a:off x="778799" y="1023289"/>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（三）近</a:t>
            </a:r>
            <a:r>
              <a:rPr lang="en-US" altLang="zh-CN" sz="2400" b="1" dirty="0">
                <a:solidFill>
                  <a:schemeClr val="bg1"/>
                </a:solidFill>
                <a:latin typeface="微软雅黑" panose="020B0503020204020204" pitchFamily="34" charset="-122"/>
                <a:ea typeface="微软雅黑" panose="020B0503020204020204" pitchFamily="34" charset="-122"/>
                <a:sym typeface="+mn-ea"/>
              </a:rPr>
              <a:t>3</a:t>
            </a:r>
            <a:r>
              <a:rPr lang="zh-CN" altLang="en-US" sz="2400" b="1" dirty="0">
                <a:solidFill>
                  <a:schemeClr val="bg1"/>
                </a:solidFill>
                <a:latin typeface="微软雅黑" panose="020B0503020204020204" pitchFamily="34" charset="-122"/>
                <a:ea typeface="微软雅黑" panose="020B0503020204020204" pitchFamily="34" charset="-122"/>
                <a:sym typeface="+mn-ea"/>
              </a:rPr>
              <a:t>年授奖数量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7"/>
          <p:cNvSpPr>
            <a:spLocks noChangeArrowheads="1"/>
          </p:cNvSpPr>
          <p:nvPr/>
        </p:nvSpPr>
        <p:spPr bwMode="auto">
          <a:xfrm>
            <a:off x="683568" y="2204864"/>
            <a:ext cx="7632848" cy="2953385"/>
          </a:xfrm>
          <a:prstGeom prst="rect">
            <a:avLst/>
          </a:prstGeom>
          <a:noFill/>
          <a:ln w="9525">
            <a:solidFill>
              <a:schemeClr val="accent1"/>
            </a:solidFill>
            <a:miter lim="800000"/>
          </a:ln>
        </p:spPr>
        <p:txBody>
          <a:bodyPr wrap="square">
            <a:spAutoFit/>
          </a:bodyPr>
          <a:lstStyle/>
          <a:p>
            <a:pPr>
              <a:lnSpc>
                <a:spcPct val="150000"/>
              </a:lnSpc>
              <a:buFont typeface="Wingdings" panose="05000000000000000000" pitchFamily="2" charset="2"/>
              <a:buChar char="u"/>
            </a:pPr>
            <a:r>
              <a:rPr kumimoji="1" lang="zh-CN" altLang="en-US" sz="2000" b="1" dirty="0">
                <a:solidFill>
                  <a:schemeClr val="accent6">
                    <a:lumMod val="75000"/>
                  </a:schemeClr>
                </a:solidFill>
                <a:latin typeface="微软雅黑" panose="020B0503020204020204" pitchFamily="34" charset="-122"/>
                <a:ea typeface="微软雅黑" panose="020B0503020204020204" pitchFamily="34" charset="-122"/>
              </a:rPr>
              <a:t>自然科学奖：</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不超</a:t>
            </a:r>
            <a:r>
              <a:rPr lang="en-US" altLang="zh-CN"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5</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完成人</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，不奖单位</a:t>
            </a:r>
          </a:p>
          <a:p>
            <a:pPr>
              <a:lnSpc>
                <a:spcPct val="150000"/>
              </a:lnSpc>
              <a:buFont typeface="Wingdings" panose="05000000000000000000" pitchFamily="2" charset="2"/>
              <a:buChar char="u"/>
            </a:pPr>
            <a:r>
              <a:rPr kumimoji="1" lang="zh-CN" altLang="en-US" sz="2000" b="1" dirty="0">
                <a:solidFill>
                  <a:schemeClr val="accent6">
                    <a:lumMod val="75000"/>
                  </a:schemeClr>
                </a:solidFill>
                <a:latin typeface="微软雅黑" panose="020B0503020204020204" pitchFamily="34" charset="-122"/>
                <a:ea typeface="微软雅黑" panose="020B0503020204020204" pitchFamily="34" charset="-122"/>
              </a:rPr>
              <a:t>技术发明奖：</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不超</a:t>
            </a:r>
            <a:r>
              <a:rPr lang="en-US" altLang="zh-CN"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6</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完成人</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，不奖单位</a:t>
            </a:r>
            <a:endParaRPr kumimoji="1" lang="en-US" altLang="zh-CN" sz="2000" b="1" dirty="0">
              <a:solidFill>
                <a:schemeClr val="accent6">
                  <a:lumMod val="7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kumimoji="1" lang="zh-CN" altLang="en-US" sz="2000" b="1" dirty="0">
                <a:solidFill>
                  <a:schemeClr val="accent6">
                    <a:lumMod val="75000"/>
                  </a:schemeClr>
                </a:solidFill>
                <a:latin typeface="微软雅黑" panose="020B0503020204020204" pitchFamily="34" charset="-122"/>
                <a:ea typeface="微软雅黑" panose="020B0503020204020204" pitchFamily="34" charset="-122"/>
              </a:rPr>
              <a:t>科技进步奖：</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一等奖</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不超</a:t>
            </a:r>
            <a:r>
              <a:rPr lang="en-US" altLang="zh-CN"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12</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完成人、</a:t>
            </a:r>
            <a:r>
              <a:rPr lang="en-US" altLang="zh-CN"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9</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个完成单位，</a:t>
            </a:r>
            <a:endParaRPr lang="en-US" altLang="zh-CN"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二等奖</a:t>
            </a:r>
            <a:r>
              <a:rPr lang="zh-CN" alt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不超</a:t>
            </a:r>
            <a:r>
              <a:rPr lang="en-US" altLang="zh-CN"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9</a:t>
            </a:r>
            <a:r>
              <a:rPr lang="zh-CN" alt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完成人</a:t>
            </a:r>
            <a:r>
              <a:rPr lang="zh-CN" alt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7</a:t>
            </a:r>
            <a:r>
              <a:rPr lang="zh-CN" alt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个完成单位</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en-US" altLang="zh-CN"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nSpc>
                <a:spcPct val="150000"/>
              </a:lnSpc>
            </a:pP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三等奖</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不超</a:t>
            </a:r>
            <a:r>
              <a:rPr lang="en-US" altLang="zh-CN"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6</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完成人</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5</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个完成单位。</a:t>
            </a:r>
          </a:p>
          <a:p>
            <a:pPr>
              <a:lnSpc>
                <a:spcPct val="150000"/>
              </a:lnSpc>
            </a:pPr>
            <a:endParaRPr kumimoji="1" lang="zh-CN" altLang="en-US" sz="2400" b="1" dirty="0">
              <a:solidFill>
                <a:srgbClr val="FF0000"/>
              </a:solidFill>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endParaRPr>
          </a:p>
        </p:txBody>
      </p:sp>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4" name="TextBox 3"/>
          <p:cNvSpPr txBox="1"/>
          <p:nvPr/>
        </p:nvSpPr>
        <p:spPr>
          <a:xfrm>
            <a:off x="743874" y="112171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（四）各奖种授奖人数和完成单位</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7"/>
          <p:cNvSpPr>
            <a:spLocks noChangeArrowheads="1"/>
          </p:cNvSpPr>
          <p:nvPr/>
        </p:nvSpPr>
        <p:spPr bwMode="auto">
          <a:xfrm>
            <a:off x="683568" y="2132856"/>
            <a:ext cx="7992888" cy="2861310"/>
          </a:xfrm>
          <a:prstGeom prst="rect">
            <a:avLst/>
          </a:prstGeom>
          <a:noFill/>
          <a:ln w="9525">
            <a:solidFill>
              <a:schemeClr val="accent1"/>
            </a:solidFill>
            <a:miter lim="800000"/>
          </a:ln>
        </p:spPr>
        <p:txBody>
          <a:bodyPr wrap="square">
            <a:spAutoFit/>
          </a:bodyPr>
          <a:lstStyle/>
          <a:p>
            <a:pPr>
              <a:lnSpc>
                <a:spcPct val="150000"/>
              </a:lnSpc>
              <a:buFont typeface="Wingdings" panose="05000000000000000000" pitchFamily="2" charset="2"/>
              <a:buChar char="u"/>
            </a:pPr>
            <a:r>
              <a:rPr kumimoji="1"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受理公示，形式审查合格的项目公示</a:t>
            </a:r>
            <a:endParaRPr kumimoji="1" lang="en-US" altLang="zh-CN"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kumimoji="1"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网评，网评入围项目公示</a:t>
            </a:r>
            <a:endParaRPr kumimoji="1" lang="en-US" altLang="zh-CN"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kumimoji="1"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会评，所有网评通过项目均需视频答辩</a:t>
            </a:r>
            <a:endParaRPr kumimoji="1" lang="en-US" altLang="zh-CN"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kumimoji="1"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评审委员会评审，一等奖项目电话答辩</a:t>
            </a:r>
            <a:endParaRPr kumimoji="1" lang="en-US" altLang="zh-CN"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kumimoji="1"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奖励委员会审定，一等奖项目电话答辩</a:t>
            </a:r>
          </a:p>
        </p:txBody>
      </p:sp>
      <p:sp>
        <p:nvSpPr>
          <p:cNvPr id="7" name="矩形 7"/>
          <p:cNvSpPr>
            <a:spLocks noChangeArrowheads="1"/>
          </p:cNvSpPr>
          <p:nvPr/>
        </p:nvSpPr>
        <p:spPr bwMode="auto">
          <a:xfrm>
            <a:off x="683568" y="5083909"/>
            <a:ext cx="7992888" cy="954107"/>
          </a:xfrm>
          <a:prstGeom prst="rect">
            <a:avLst/>
          </a:prstGeom>
          <a:noFill/>
          <a:ln w="9525">
            <a:solidFill>
              <a:schemeClr val="accent1"/>
            </a:solidFill>
            <a:miter lim="800000"/>
          </a:ln>
        </p:spPr>
        <p:txBody>
          <a:bodyPr wrap="square">
            <a:spAutoFit/>
          </a:bodyPr>
          <a:lstStyle/>
          <a:p>
            <a:r>
              <a:rPr kumimoji="1" lang="zh-CN" altLang="en-US" sz="2800" b="1" dirty="0">
                <a:solidFill>
                  <a:srgbClr val="FF0000"/>
                </a:solidFill>
                <a:latin typeface="黑体" panose="02010609060101010101" pitchFamily="2" charset="-122"/>
                <a:ea typeface="黑体" panose="02010609060101010101" pitchFamily="2" charset="-122"/>
              </a:rPr>
              <a:t>提醒：网评一般在受理公示期间进行，即受理公示结束了，网评也评完了。</a:t>
            </a:r>
            <a:endParaRPr kumimoji="1" lang="en-US" altLang="zh-CN" sz="2800" b="1" dirty="0">
              <a:solidFill>
                <a:srgbClr val="FF0000"/>
              </a:solidFill>
              <a:latin typeface="黑体" panose="02010609060101010101" pitchFamily="2" charset="-122"/>
              <a:ea typeface="黑体" panose="02010609060101010101" pitchFamily="2" charset="-122"/>
            </a:endParaRPr>
          </a:p>
        </p:txBody>
      </p:sp>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4" name="TextBox 3"/>
          <p:cNvSpPr txBox="1"/>
          <p:nvPr/>
        </p:nvSpPr>
        <p:spPr>
          <a:xfrm>
            <a:off x="743874" y="112171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（五）评审流程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7"/>
          <p:cNvSpPr>
            <a:spLocks noChangeArrowheads="1"/>
          </p:cNvSpPr>
          <p:nvPr/>
        </p:nvSpPr>
        <p:spPr bwMode="auto">
          <a:xfrm>
            <a:off x="683568" y="2132856"/>
            <a:ext cx="7992888" cy="3415030"/>
          </a:xfrm>
          <a:prstGeom prst="rect">
            <a:avLst/>
          </a:prstGeom>
          <a:noFill/>
          <a:ln w="9525">
            <a:solidFill>
              <a:schemeClr val="accent1"/>
            </a:solidFill>
            <a:miter lim="800000"/>
          </a:ln>
        </p:spPr>
        <p:txBody>
          <a:bodyPr wrap="square">
            <a:spAutoFit/>
          </a:bodyPr>
          <a:lstStyle/>
          <a:p>
            <a:pPr>
              <a:lnSpc>
                <a:spcPct val="150000"/>
              </a:lnSpc>
              <a:buFont typeface="Wingdings" panose="05000000000000000000" pitchFamily="2" charset="2"/>
              <a:buChar char="u"/>
            </a:pPr>
            <a:r>
              <a:rPr kumimoji="1" lang="zh-CN" altLang="en-US" sz="2400" b="1" dirty="0">
                <a:solidFill>
                  <a:schemeClr val="accent6">
                    <a:lumMod val="75000"/>
                  </a:schemeClr>
                </a:solidFill>
                <a:latin typeface="微软雅黑" panose="020B0503020204020204" pitchFamily="34" charset="-122"/>
                <a:ea typeface="微软雅黑" panose="020B0503020204020204" pitchFamily="34" charset="-122"/>
              </a:rPr>
              <a:t>网评：</a:t>
            </a:r>
            <a:r>
              <a:rPr kumimoji="1" lang="zh-CN" altLang="en-US" sz="2400" b="1" dirty="0">
                <a:latin typeface="微软雅黑" panose="020B0503020204020204" pitchFamily="34" charset="-122"/>
                <a:ea typeface="微软雅黑" panose="020B0503020204020204" pitchFamily="34" charset="-122"/>
              </a:rPr>
              <a:t>委托省外单位评审，不限制一等奖的指标，但必须有大部分专家同意才能作为一等奖候选项目</a:t>
            </a:r>
            <a:endParaRPr kumimoji="1" lang="en-US" altLang="zh-CN" sz="2400" b="1" dirty="0">
              <a:latin typeface="微软雅黑" panose="020B0503020204020204" pitchFamily="34" charset="-122"/>
              <a:ea typeface="微软雅黑" panose="020B0503020204020204" pitchFamily="34" charset="-122"/>
            </a:endParaRPr>
          </a:p>
          <a:p>
            <a:pPr algn="ctr">
              <a:lnSpc>
                <a:spcPct val="150000"/>
              </a:lnSpc>
            </a:pPr>
            <a:r>
              <a:rPr kumimoji="1" lang="zh-CN" altLang="en-US" sz="2400" b="1" dirty="0">
                <a:solidFill>
                  <a:srgbClr val="FF0000"/>
                </a:solidFill>
                <a:latin typeface="微软雅黑" panose="020B0503020204020204" pitchFamily="34" charset="-122"/>
                <a:ea typeface="微软雅黑" panose="020B0503020204020204" pitchFamily="34" charset="-122"/>
              </a:rPr>
              <a:t>申报书质量决定网评结果</a:t>
            </a:r>
            <a:endParaRPr kumimoji="1"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kumimoji="1" lang="zh-CN" altLang="en-US" sz="2400" b="1" dirty="0">
                <a:solidFill>
                  <a:schemeClr val="accent6">
                    <a:lumMod val="75000"/>
                  </a:schemeClr>
                </a:solidFill>
                <a:latin typeface="微软雅黑" panose="020B0503020204020204" pitchFamily="34" charset="-122"/>
                <a:ea typeface="微软雅黑" panose="020B0503020204020204" pitchFamily="34" charset="-122"/>
              </a:rPr>
              <a:t>会评：</a:t>
            </a:r>
            <a:r>
              <a:rPr kumimoji="1" lang="zh-CN" altLang="en-US" sz="2400" b="1" dirty="0">
                <a:latin typeface="微软雅黑" panose="020B0503020204020204" pitchFamily="34" charset="-122"/>
                <a:ea typeface="微软雅黑" panose="020B0503020204020204" pitchFamily="34" charset="-122"/>
              </a:rPr>
              <a:t>只有网评结果为一等奖候选项目的项目才有资格竞争一等奖</a:t>
            </a:r>
            <a:endParaRPr kumimoji="1" lang="en-US" altLang="zh-CN" sz="2400" b="1" dirty="0">
              <a:latin typeface="微软雅黑" panose="020B0503020204020204" pitchFamily="34" charset="-122"/>
              <a:ea typeface="微软雅黑" panose="020B0503020204020204" pitchFamily="34" charset="-122"/>
            </a:endParaRPr>
          </a:p>
          <a:p>
            <a:pPr algn="ctr">
              <a:lnSpc>
                <a:spcPct val="150000"/>
              </a:lnSpc>
            </a:pPr>
            <a:r>
              <a:rPr kumimoji="1" lang="en-US" altLang="zh-CN" sz="2400" b="1" dirty="0">
                <a:solidFill>
                  <a:srgbClr val="FF0000"/>
                </a:solidFill>
                <a:latin typeface="微软雅黑" panose="020B0503020204020204" pitchFamily="34" charset="-122"/>
                <a:ea typeface="微软雅黑" panose="020B0503020204020204" pitchFamily="34" charset="-122"/>
              </a:rPr>
              <a:t>PPT</a:t>
            </a:r>
            <a:r>
              <a:rPr kumimoji="1" lang="zh-CN" altLang="en-US" sz="2400" b="1" dirty="0">
                <a:solidFill>
                  <a:srgbClr val="FF0000"/>
                </a:solidFill>
                <a:latin typeface="微软雅黑" panose="020B0503020204020204" pitchFamily="34" charset="-122"/>
                <a:ea typeface="微软雅黑" panose="020B0503020204020204" pitchFamily="34" charset="-122"/>
              </a:rPr>
              <a:t>质量和汇报效果决定会评结果</a:t>
            </a:r>
            <a:endParaRPr kumimoji="1"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4" name="TextBox 3"/>
          <p:cNvSpPr txBox="1"/>
          <p:nvPr/>
        </p:nvSpPr>
        <p:spPr>
          <a:xfrm>
            <a:off x="743874" y="112171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（五）评审流程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7"/>
          <p:cNvSpPr>
            <a:spLocks noChangeArrowheads="1"/>
          </p:cNvSpPr>
          <p:nvPr/>
        </p:nvSpPr>
        <p:spPr bwMode="auto">
          <a:xfrm>
            <a:off x="989638" y="1468794"/>
            <a:ext cx="8064500" cy="4246245"/>
          </a:xfrm>
          <a:prstGeom prst="rect">
            <a:avLst/>
          </a:prstGeom>
          <a:noFill/>
          <a:ln w="9525">
            <a:noFill/>
            <a:miter lim="800000"/>
          </a:ln>
        </p:spPr>
        <p:txBody>
          <a:bodyPr>
            <a:spAutoFit/>
          </a:bodyPr>
          <a:lstStyle/>
          <a:p>
            <a:pPr>
              <a:lnSpc>
                <a:spcPct val="125000"/>
              </a:lnSpc>
              <a:buFont typeface="Wingdings" panose="05000000000000000000" pitchFamily="2" charset="2"/>
              <a:buChar char="u"/>
            </a:pPr>
            <a:r>
              <a:rPr kumimoji="1" lang="zh-CN" altLang="en-US" sz="3600" b="1" dirty="0">
                <a:solidFill>
                  <a:srgbClr val="C00000"/>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一、山东省科学技术奖基本情况</a:t>
            </a:r>
          </a:p>
          <a:p>
            <a:pPr>
              <a:lnSpc>
                <a:spcPct val="125000"/>
              </a:lnSpc>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二、项目提名要求</a:t>
            </a:r>
          </a:p>
          <a:p>
            <a:pPr algn="l">
              <a:lnSpc>
                <a:spcPct val="125000"/>
              </a:lnSpc>
              <a:buClrTx/>
              <a:buSzTx/>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三</a:t>
            </a: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Times New Roman" panose="02020603050405020304" pitchFamily="18" charset="0"/>
                <a:ea typeface="隶书" panose="02010509060101010101" pitchFamily="49" charset="-122"/>
              </a:rPr>
              <a:t>、</a:t>
            </a: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提名书填写重点</a:t>
            </a:r>
          </a:p>
          <a:p>
            <a:pPr algn="l">
              <a:lnSpc>
                <a:spcPct val="125000"/>
              </a:lnSpc>
              <a:buClrTx/>
              <a:buSzTx/>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四、提名材料形审要点</a:t>
            </a:r>
          </a:p>
          <a:p>
            <a:pPr algn="l">
              <a:lnSpc>
                <a:spcPct val="125000"/>
              </a:lnSpc>
              <a:buClrTx/>
              <a:buSzTx/>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五、提名工作安排</a:t>
            </a:r>
          </a:p>
          <a:p>
            <a:pPr>
              <a:lnSpc>
                <a:spcPct val="125000"/>
              </a:lnSpc>
              <a:buFont typeface="Wingdings" panose="05000000000000000000" pitchFamily="2" charset="2"/>
              <a:buChar char="u"/>
            </a:pPr>
            <a:endParaRPr kumimoji="1" lang="en-US" altLang="zh-CN" sz="36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隶书" panose="02010509060101010101" pitchFamily="49" charset="-122"/>
            </a:endParaRPr>
          </a:p>
        </p:txBody>
      </p:sp>
      <p:cxnSp>
        <p:nvCxnSpPr>
          <p:cNvPr id="9" name="直接连接符 8"/>
          <p:cNvCxnSpPr/>
          <p:nvPr/>
        </p:nvCxnSpPr>
        <p:spPr bwMode="auto">
          <a:xfrm>
            <a:off x="899592" y="1052736"/>
            <a:ext cx="8244408" cy="1588"/>
          </a:xfrm>
          <a:prstGeom prst="line">
            <a:avLst/>
          </a:prstGeom>
          <a:solidFill>
            <a:schemeClr val="accent1"/>
          </a:solidFill>
          <a:ln w="9525" cap="flat" cmpd="sng" algn="ctr">
            <a:solidFill>
              <a:schemeClr val="accent1"/>
            </a:solidFill>
            <a:prstDash val="sysDot"/>
            <a:round/>
            <a:headEnd type="none" w="med" len="med"/>
            <a:tailEnd type="none" w="med" len="med"/>
          </a:ln>
          <a:effectLst>
            <a:innerShdw blurRad="63500" dist="50800" dir="18900000">
              <a:prstClr val="black">
                <a:alpha val="50000"/>
              </a:prstClr>
            </a:innerShdw>
            <a:reflection blurRad="6350" stA="50000" endA="300" endPos="55000" dir="5400000" sy="-100000" algn="bl" rotWithShape="0"/>
            <a:softEdge rad="31750"/>
          </a:effectLst>
          <a:scene3d>
            <a:camera prst="orthographicFront"/>
            <a:lightRig rig="threePt" dir="t"/>
          </a:scene3d>
          <a:sp3d>
            <a:bevelT/>
          </a:sp3d>
        </p:spPr>
      </p:cxnSp>
      <p:sp>
        <p:nvSpPr>
          <p:cNvPr id="4100" name="矩形 7"/>
          <p:cNvSpPr>
            <a:spLocks noChangeArrowheads="1"/>
          </p:cNvSpPr>
          <p:nvPr/>
        </p:nvSpPr>
        <p:spPr bwMode="auto">
          <a:xfrm>
            <a:off x="0" y="-25400"/>
            <a:ext cx="8964613" cy="1245235"/>
          </a:xfrm>
          <a:prstGeom prst="rect">
            <a:avLst/>
          </a:prstGeom>
          <a:noFill/>
          <a:ln w="9525">
            <a:noFill/>
            <a:miter lim="800000"/>
          </a:ln>
        </p:spPr>
        <p:txBody>
          <a:bodyPr>
            <a:spAutoFit/>
          </a:bodyPr>
          <a:lstStyle/>
          <a:p>
            <a:pPr algn="l">
              <a:lnSpc>
                <a:spcPct val="125000"/>
              </a:lnSpc>
            </a:pPr>
            <a:r>
              <a:rPr kumimoji="1" lang="en-US" altLang="zh-CN" sz="6000">
                <a:solidFill>
                  <a:srgbClr val="FF0000"/>
                </a:solidFill>
                <a:latin typeface="Times New Roman" panose="02020603050405020304" pitchFamily="18" charset="0"/>
                <a:ea typeface="隶书" panose="02010509060101010101" pitchFamily="49" charset="-122"/>
              </a:rPr>
              <a:t>    </a:t>
            </a:r>
            <a:r>
              <a:rPr kumimoji="1" lang="zh-CN" altLang="en-US" sz="6000">
                <a:solidFill>
                  <a:srgbClr val="C00000"/>
                </a:solidFill>
                <a:latin typeface="Times New Roman" panose="02020603050405020304" pitchFamily="18" charset="0"/>
                <a:ea typeface="隶书" panose="02010509060101010101" pitchFamily="49" charset="-122"/>
              </a:rPr>
              <a:t>提  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7"/>
          <p:cNvSpPr>
            <a:spLocks noChangeArrowheads="1"/>
          </p:cNvSpPr>
          <p:nvPr/>
        </p:nvSpPr>
        <p:spPr bwMode="auto">
          <a:xfrm>
            <a:off x="989638" y="1468794"/>
            <a:ext cx="8064500" cy="4246245"/>
          </a:xfrm>
          <a:prstGeom prst="rect">
            <a:avLst/>
          </a:prstGeom>
          <a:noFill/>
          <a:ln w="9525">
            <a:noFill/>
            <a:miter lim="800000"/>
          </a:ln>
        </p:spPr>
        <p:txBody>
          <a:bodyPr>
            <a:spAutoFit/>
          </a:bodyPr>
          <a:lstStyle/>
          <a:p>
            <a:pPr>
              <a:lnSpc>
                <a:spcPct val="125000"/>
              </a:lnSpc>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一、山东省科学技术奖基本情况</a:t>
            </a:r>
          </a:p>
          <a:p>
            <a:pPr>
              <a:lnSpc>
                <a:spcPct val="125000"/>
              </a:lnSpc>
              <a:buFont typeface="Wingdings" panose="05000000000000000000" pitchFamily="2" charset="2"/>
              <a:buChar char="u"/>
            </a:pPr>
            <a:r>
              <a:rPr kumimoji="1" lang="zh-CN" altLang="en-US" sz="3600" b="1" dirty="0">
                <a:solidFill>
                  <a:srgbClr val="FF0000"/>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二、项目提名要求</a:t>
            </a:r>
            <a:endPar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endParaRPr>
          </a:p>
          <a:p>
            <a:pPr algn="l">
              <a:lnSpc>
                <a:spcPct val="125000"/>
              </a:lnSpc>
              <a:buClrTx/>
              <a:buSzTx/>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三</a:t>
            </a: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Times New Roman" panose="02020603050405020304" pitchFamily="18" charset="0"/>
                <a:ea typeface="隶书" panose="02010509060101010101" pitchFamily="49" charset="-122"/>
              </a:rPr>
              <a:t>、</a:t>
            </a: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提名书填写重点</a:t>
            </a:r>
          </a:p>
          <a:p>
            <a:pPr algn="l">
              <a:lnSpc>
                <a:spcPct val="125000"/>
              </a:lnSpc>
              <a:buClrTx/>
              <a:buSzTx/>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四、提名材料形审要点</a:t>
            </a:r>
          </a:p>
          <a:p>
            <a:pPr algn="l">
              <a:lnSpc>
                <a:spcPct val="125000"/>
              </a:lnSpc>
              <a:buClrTx/>
              <a:buSzTx/>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五、提名工作安排</a:t>
            </a:r>
          </a:p>
          <a:p>
            <a:pPr>
              <a:lnSpc>
                <a:spcPct val="125000"/>
              </a:lnSpc>
              <a:buFont typeface="Wingdings" panose="05000000000000000000" pitchFamily="2" charset="2"/>
              <a:buChar char="u"/>
            </a:pPr>
            <a:endParaRPr kumimoji="1" lang="en-US" altLang="zh-CN" sz="36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隶书" panose="02010509060101010101" pitchFamily="49" charset="-122"/>
            </a:endParaRPr>
          </a:p>
        </p:txBody>
      </p:sp>
      <p:cxnSp>
        <p:nvCxnSpPr>
          <p:cNvPr id="9" name="直接连接符 8"/>
          <p:cNvCxnSpPr/>
          <p:nvPr/>
        </p:nvCxnSpPr>
        <p:spPr bwMode="auto">
          <a:xfrm>
            <a:off x="899592" y="1052736"/>
            <a:ext cx="8244408" cy="1588"/>
          </a:xfrm>
          <a:prstGeom prst="line">
            <a:avLst/>
          </a:prstGeom>
          <a:solidFill>
            <a:schemeClr val="accent1"/>
          </a:solidFill>
          <a:ln w="9525" cap="flat" cmpd="sng" algn="ctr">
            <a:solidFill>
              <a:schemeClr val="accent1"/>
            </a:solidFill>
            <a:prstDash val="sysDot"/>
            <a:round/>
            <a:headEnd type="none" w="med" len="med"/>
            <a:tailEnd type="none" w="med" len="med"/>
          </a:ln>
          <a:effectLst>
            <a:innerShdw blurRad="63500" dist="50800" dir="18900000">
              <a:prstClr val="black">
                <a:alpha val="50000"/>
              </a:prstClr>
            </a:innerShdw>
            <a:reflection blurRad="6350" stA="50000" endA="300" endPos="55000" dir="5400000" sy="-100000" algn="bl" rotWithShape="0"/>
            <a:softEdge rad="31750"/>
          </a:effectLst>
          <a:scene3d>
            <a:camera prst="orthographicFront"/>
            <a:lightRig rig="threePt" dir="t"/>
          </a:scene3d>
          <a:sp3d>
            <a:bevelT/>
          </a:sp3d>
        </p:spPr>
      </p:cxnSp>
      <p:sp>
        <p:nvSpPr>
          <p:cNvPr id="4100" name="矩形 7"/>
          <p:cNvSpPr>
            <a:spLocks noChangeArrowheads="1"/>
          </p:cNvSpPr>
          <p:nvPr/>
        </p:nvSpPr>
        <p:spPr bwMode="auto">
          <a:xfrm>
            <a:off x="0" y="-25400"/>
            <a:ext cx="8964613" cy="1245235"/>
          </a:xfrm>
          <a:prstGeom prst="rect">
            <a:avLst/>
          </a:prstGeom>
          <a:noFill/>
          <a:ln w="9525">
            <a:noFill/>
            <a:miter lim="800000"/>
          </a:ln>
        </p:spPr>
        <p:txBody>
          <a:bodyPr>
            <a:spAutoFit/>
          </a:bodyPr>
          <a:lstStyle/>
          <a:p>
            <a:pPr algn="l">
              <a:lnSpc>
                <a:spcPct val="125000"/>
              </a:lnSpc>
            </a:pPr>
            <a:r>
              <a:rPr kumimoji="1" lang="en-US" altLang="zh-CN" sz="6000">
                <a:solidFill>
                  <a:srgbClr val="FF0000"/>
                </a:solidFill>
                <a:latin typeface="Times New Roman" panose="02020603050405020304" pitchFamily="18" charset="0"/>
                <a:ea typeface="隶书" panose="02010509060101010101" pitchFamily="49" charset="-122"/>
              </a:rPr>
              <a:t>    </a:t>
            </a:r>
            <a:r>
              <a:rPr kumimoji="1" lang="zh-CN" altLang="en-US" sz="6000">
                <a:solidFill>
                  <a:srgbClr val="C00000"/>
                </a:solidFill>
                <a:latin typeface="Times New Roman" panose="02020603050405020304" pitchFamily="18" charset="0"/>
                <a:ea typeface="隶书" panose="02010509060101010101" pitchFamily="49" charset="-122"/>
              </a:rPr>
              <a:t>提  纲</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a:solidFill>
                  <a:schemeClr val="bg1"/>
                </a:solidFill>
                <a:latin typeface="微软雅黑" panose="020B0503020204020204" pitchFamily="34" charset="-122"/>
                <a:ea typeface="微软雅黑" panose="020B0503020204020204" pitchFamily="34" charset="-122"/>
              </a:rPr>
              <a:t>  二、项目提名要求</a:t>
            </a: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单位提名规则</a:t>
            </a:r>
          </a:p>
        </p:txBody>
      </p:sp>
      <p:sp>
        <p:nvSpPr>
          <p:cNvPr id="5" name="MH_Text_1"/>
          <p:cNvSpPr>
            <a:spLocks noChangeArrowheads="1"/>
          </p:cNvSpPr>
          <p:nvPr>
            <p:custDataLst>
              <p:tags r:id="rId1"/>
            </p:custDataLst>
          </p:nvPr>
        </p:nvSpPr>
        <p:spPr bwMode="auto">
          <a:xfrm>
            <a:off x="428596" y="2143116"/>
            <a:ext cx="8143932" cy="1428760"/>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indent="-342900" fontAlgn="auto">
              <a:lnSpc>
                <a:spcPct val="150000"/>
              </a:lnSpc>
              <a:spcBef>
                <a:spcPts val="0"/>
              </a:spcBef>
              <a:spcAft>
                <a:spcPts val="0"/>
              </a:spcAft>
              <a:buFont typeface="Wingdings" panose="05000000000000000000" pitchFamily="2" charset="2"/>
              <a:buChar char="u"/>
              <a:defRPr/>
            </a:pPr>
            <a:r>
              <a:rPr lang="zh-CN" altLang="en-US" sz="2000" b="1" dirty="0">
                <a:solidFill>
                  <a:srgbClr val="0053CC"/>
                </a:solidFill>
                <a:latin typeface="微软雅黑" panose="020B0503020204020204" pitchFamily="34" charset="-122"/>
                <a:ea typeface="微软雅黑" panose="020B0503020204020204" pitchFamily="34" charset="-122"/>
              </a:rPr>
              <a:t>提名规则：</a:t>
            </a:r>
            <a:endParaRPr lang="en-US" altLang="zh-CN" sz="2000" b="1" dirty="0">
              <a:solidFill>
                <a:srgbClr val="0053CC"/>
              </a:solidFill>
              <a:latin typeface="微软雅黑" panose="020B0503020204020204" pitchFamily="34" charset="-122"/>
              <a:ea typeface="微软雅黑" panose="020B0503020204020204" pitchFamily="34" charset="-122"/>
            </a:endParaRPr>
          </a:p>
          <a:p>
            <a:pPr marL="342900" indent="-342900" algn="just" fontAlgn="auto">
              <a:lnSpc>
                <a:spcPct val="150000"/>
              </a:lnSpc>
              <a:spcBef>
                <a:spcPts val="0"/>
              </a:spcBef>
              <a:spcAft>
                <a:spcPts val="0"/>
              </a:spcAft>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提名奖种和数量原则上不限。提名单位应当建立科学合理的遴选机制，提名本行业、本地区、本部门的优秀项目。</a:t>
            </a:r>
            <a:endParaRPr lang="en-US" altLang="zh-CN" sz="2000" b="1" dirty="0">
              <a:latin typeface="微软雅黑" panose="020B0503020204020204" pitchFamily="34" charset="-122"/>
              <a:ea typeface="微软雅黑" panose="020B0503020204020204" pitchFamily="34" charset="-122"/>
            </a:endParaRPr>
          </a:p>
        </p:txBody>
      </p:sp>
      <p:sp>
        <p:nvSpPr>
          <p:cNvPr id="11" name="圆角矩形 10"/>
          <p:cNvSpPr/>
          <p:nvPr/>
        </p:nvSpPr>
        <p:spPr>
          <a:xfrm>
            <a:off x="642910" y="3857628"/>
            <a:ext cx="2000264" cy="5715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最高奖</a:t>
            </a:r>
          </a:p>
        </p:txBody>
      </p:sp>
      <p:sp>
        <p:nvSpPr>
          <p:cNvPr id="12" name="圆角矩形 11"/>
          <p:cNvSpPr/>
          <p:nvPr/>
        </p:nvSpPr>
        <p:spPr>
          <a:xfrm>
            <a:off x="642910" y="5929330"/>
            <a:ext cx="2000264" cy="571504"/>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国际合作奖</a:t>
            </a:r>
          </a:p>
        </p:txBody>
      </p:sp>
      <p:sp>
        <p:nvSpPr>
          <p:cNvPr id="13" name="圆角矩形 12"/>
          <p:cNvSpPr/>
          <p:nvPr/>
        </p:nvSpPr>
        <p:spPr>
          <a:xfrm>
            <a:off x="642910" y="4500570"/>
            <a:ext cx="2000264" cy="135732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自然科学奖</a:t>
            </a:r>
            <a:endParaRPr lang="en-US" altLang="zh-CN" sz="2000" b="1" dirty="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技术发明奖</a:t>
            </a:r>
            <a:endParaRPr lang="en-US" altLang="zh-CN" sz="2000" b="1" dirty="0">
              <a:solidFill>
                <a:schemeClr val="bg1">
                  <a:lumMod val="95000"/>
                </a:schemeClr>
              </a:solidFill>
              <a:latin typeface="微软雅黑" panose="020B0503020204020204" pitchFamily="34" charset="-122"/>
              <a:ea typeface="微软雅黑" panose="020B0503020204020204" pitchFamily="34" charset="-122"/>
            </a:endParaRPr>
          </a:p>
          <a:p>
            <a:pPr algn="ctr"/>
            <a:r>
              <a:rPr lang="zh-CN" altLang="en-US" sz="2000" b="1" dirty="0">
                <a:solidFill>
                  <a:schemeClr val="bg1">
                    <a:lumMod val="95000"/>
                  </a:schemeClr>
                </a:solidFill>
                <a:latin typeface="微软雅黑" panose="020B0503020204020204" pitchFamily="34" charset="-122"/>
                <a:ea typeface="微软雅黑" panose="020B0503020204020204" pitchFamily="34" charset="-122"/>
              </a:rPr>
              <a:t>科技进步奖</a:t>
            </a:r>
            <a:endParaRPr lang="en-US" altLang="zh-CN" sz="2000" b="1" dirty="0">
              <a:solidFill>
                <a:schemeClr val="bg1">
                  <a:lumMod val="95000"/>
                </a:schemeClr>
              </a:solidFill>
              <a:latin typeface="微软雅黑" panose="020B0503020204020204" pitchFamily="34" charset="-122"/>
              <a:ea typeface="微软雅黑" panose="020B0503020204020204" pitchFamily="34" charset="-122"/>
            </a:endParaRPr>
          </a:p>
        </p:txBody>
      </p:sp>
      <p:graphicFrame>
        <p:nvGraphicFramePr>
          <p:cNvPr id="14" name="表格 13"/>
          <p:cNvGraphicFramePr>
            <a:graphicFrameLocks noGrp="1"/>
          </p:cNvGraphicFramePr>
          <p:nvPr/>
        </p:nvGraphicFramePr>
        <p:xfrm>
          <a:off x="2928926" y="3786190"/>
          <a:ext cx="5715040" cy="2690236"/>
        </p:xfrm>
        <a:graphic>
          <a:graphicData uri="http://schemas.openxmlformats.org/drawingml/2006/table">
            <a:tbl>
              <a:tblPr firstRow="1" bandRow="1">
                <a:tableStyleId>{5C22544A-7EE6-4342-B048-85BDC9FD1C3A}</a:tableStyleId>
              </a:tblPr>
              <a:tblGrid>
                <a:gridCol w="5715040">
                  <a:extLst>
                    <a:ext uri="{9D8B030D-6E8A-4147-A177-3AD203B41FA5}">
                      <a16:colId xmlns:a16="http://schemas.microsoft.com/office/drawing/2014/main" val="20000"/>
                    </a:ext>
                  </a:extLst>
                </a:gridCol>
              </a:tblGrid>
              <a:tr h="1224319">
                <a:tc>
                  <a:txBody>
                    <a:bodyPr/>
                    <a:lstStyle/>
                    <a:p>
                      <a:pPr marL="342900" marR="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zh-CN" altLang="en-US" sz="1800" b="1" kern="1200" dirty="0">
                          <a:solidFill>
                            <a:schemeClr val="lt1"/>
                          </a:solidFill>
                          <a:latin typeface="微软雅黑" panose="020B0503020204020204" pitchFamily="34" charset="-122"/>
                          <a:ea typeface="微软雅黑" panose="020B0503020204020204" pitchFamily="34" charset="-122"/>
                          <a:cs typeface="+mn-cs"/>
                        </a:rPr>
                        <a:t>提名数量不限。应突出被提名人的历史定位和科学贡献，具有广泛的社会影响力和较高的学术地位，注重提名仍在一线工作的杰出科技专家。被提名人原则上应为国家科学技术奖获奖项目第一完成人</a:t>
                      </a:r>
                      <a:endParaRPr lang="en-US" altLang="zh-CN" sz="1800" b="1" kern="1200" dirty="0">
                        <a:solidFill>
                          <a:schemeClr val="lt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0"/>
                  </a:ext>
                </a:extLst>
              </a:tr>
              <a:tr h="449566">
                <a:tc>
                  <a:txBody>
                    <a:bodyPr/>
                    <a:lstStyle/>
                    <a:p>
                      <a:pPr>
                        <a:buFont typeface="Wingdings" panose="05000000000000000000" pitchFamily="2" charset="2"/>
                        <a:buChar char="ü"/>
                      </a:pPr>
                      <a:r>
                        <a:rPr lang="zh-CN" altLang="en-US" sz="1800" b="1" kern="1200" dirty="0">
                          <a:solidFill>
                            <a:schemeClr val="lt1"/>
                          </a:solidFill>
                          <a:latin typeface="微软雅黑" panose="020B0503020204020204" pitchFamily="34" charset="-122"/>
                          <a:ea typeface="微软雅黑" panose="020B0503020204020204" pitchFamily="34" charset="-122"/>
                          <a:cs typeface="+mn-cs"/>
                        </a:rPr>
                        <a:t>   坚持优中选优，原则上提名数量不限。</a:t>
                      </a:r>
                    </a:p>
                  </a:txBody>
                  <a:tcPr anchor="ctr">
                    <a:solidFill>
                      <a:schemeClr val="accent6">
                        <a:lumMod val="75000"/>
                      </a:schemeClr>
                    </a:solidFill>
                  </a:tcPr>
                </a:tc>
                <a:extLst>
                  <a:ext uri="{0D108BD9-81ED-4DB2-BD59-A6C34878D82A}">
                    <a16:rowId xmlns:a16="http://schemas.microsoft.com/office/drawing/2014/main" val="10001"/>
                  </a:ext>
                </a:extLst>
              </a:tr>
              <a:tr h="1016351">
                <a:tc>
                  <a:txBody>
                    <a:bodyPr/>
                    <a:lstStyle/>
                    <a:p>
                      <a:pPr marL="342900" indent="-342900" algn="l" defTabSz="914400" rtl="0" eaLnBrk="1" fontAlgn="auto" latinLnBrk="0" hangingPunct="1">
                        <a:lnSpc>
                          <a:spcPct val="100000"/>
                        </a:lnSpc>
                        <a:spcBef>
                          <a:spcPts val="0"/>
                        </a:spcBef>
                        <a:spcAft>
                          <a:spcPts val="0"/>
                        </a:spcAft>
                        <a:buFont typeface="Wingdings" panose="05000000000000000000" pitchFamily="2" charset="2"/>
                        <a:buChar char="ü"/>
                        <a:defRPr/>
                      </a:pPr>
                      <a:r>
                        <a:rPr lang="zh-CN" altLang="en-US" sz="1800" b="1" kern="1200" dirty="0">
                          <a:solidFill>
                            <a:schemeClr val="bg1"/>
                          </a:solidFill>
                          <a:latin typeface="微软雅黑" panose="020B0503020204020204" pitchFamily="34" charset="-122"/>
                          <a:ea typeface="微软雅黑" panose="020B0503020204020204" pitchFamily="34" charset="-122"/>
                          <a:cs typeface="+mn-cs"/>
                        </a:rPr>
                        <a:t>提名数量不限。请注重提名学术水平高、国际影响 大，对我省经济、社会发展具有重要推动作用且长期友好的外国人。</a:t>
                      </a:r>
                    </a:p>
                  </a:txBody>
                  <a:tcPr anchor="ctr">
                    <a:solidFill>
                      <a:schemeClr val="accent3">
                        <a:lumMod val="50000"/>
                      </a:schemeClr>
                    </a:solidFill>
                  </a:tcPr>
                </a:tc>
                <a:extLst>
                  <a:ext uri="{0D108BD9-81ED-4DB2-BD59-A6C34878D82A}">
                    <a16:rowId xmlns:a16="http://schemas.microsoft.com/office/drawing/2014/main" val="10002"/>
                  </a:ext>
                </a:extLst>
              </a:tr>
            </a:tbl>
          </a:graphicData>
        </a:graphic>
      </p:graphicFrame>
      <p:sp>
        <p:nvSpPr>
          <p:cNvPr id="15" name="右箭头 14"/>
          <p:cNvSpPr/>
          <p:nvPr/>
        </p:nvSpPr>
        <p:spPr>
          <a:xfrm>
            <a:off x="2571736" y="4048630"/>
            <a:ext cx="357190" cy="2143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2571736" y="5143512"/>
            <a:ext cx="357190" cy="214314"/>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2571736" y="6072206"/>
            <a:ext cx="357190" cy="214314"/>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a:solidFill>
                  <a:schemeClr val="bg1"/>
                </a:solidFill>
                <a:latin typeface="微软雅黑" panose="020B0503020204020204" pitchFamily="34" charset="-122"/>
                <a:ea typeface="微软雅黑" panose="020B0503020204020204" pitchFamily="34" charset="-122"/>
              </a:rPr>
              <a:t>  </a:t>
            </a:r>
            <a:r>
              <a:rPr lang="zh-CN" altLang="en-US" sz="3800" dirty="0">
                <a:solidFill>
                  <a:schemeClr val="bg1"/>
                </a:solidFill>
                <a:latin typeface="微软雅黑" panose="020B0503020204020204" pitchFamily="34" charset="-122"/>
                <a:ea typeface="微软雅黑" panose="020B0503020204020204" pitchFamily="34" charset="-122"/>
                <a:sym typeface="+mn-ea"/>
              </a:rPr>
              <a:t>二、项目</a:t>
            </a:r>
            <a:r>
              <a:rPr lang="zh-CN" altLang="en-US" sz="3800" dirty="0">
                <a:solidFill>
                  <a:schemeClr val="bg1"/>
                </a:solidFill>
                <a:latin typeface="微软雅黑" panose="020B0503020204020204" pitchFamily="34" charset="-122"/>
                <a:ea typeface="微软雅黑" panose="020B0503020204020204" pitchFamily="34" charset="-122"/>
              </a:rPr>
              <a:t>提名要求</a:t>
            </a: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提名项目（人选）基本条件</a:t>
            </a:r>
          </a:p>
        </p:txBody>
      </p:sp>
      <p:sp>
        <p:nvSpPr>
          <p:cNvPr id="5" name="MH_Text_1"/>
          <p:cNvSpPr>
            <a:spLocks noChangeArrowheads="1"/>
          </p:cNvSpPr>
          <p:nvPr>
            <p:custDataLst>
              <p:tags r:id="rId1"/>
            </p:custDataLst>
          </p:nvPr>
        </p:nvSpPr>
        <p:spPr bwMode="auto">
          <a:xfrm>
            <a:off x="394941" y="2194551"/>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indent="-342900">
              <a:lnSpc>
                <a:spcPct val="150000"/>
              </a:lnSpc>
              <a:buFont typeface="Wingdings" panose="05000000000000000000" pitchFamily="2" charset="2"/>
              <a:buChar char="u"/>
              <a:defRPr/>
            </a:pPr>
            <a:r>
              <a:rPr lang="zh-CN" altLang="en-US" sz="2000" b="1" dirty="0">
                <a:solidFill>
                  <a:srgbClr val="0053CC"/>
                </a:solidFill>
                <a:latin typeface="微软雅黑" panose="020B0503020204020204" pitchFamily="34" charset="-122"/>
                <a:ea typeface="微软雅黑" panose="020B0503020204020204" pitchFamily="34" charset="-122"/>
              </a:rPr>
              <a:t>提名项目（人选）除符合</a:t>
            </a:r>
            <a:r>
              <a:rPr lang="en-US" altLang="zh-CN" sz="2000" b="1" dirty="0">
                <a:solidFill>
                  <a:srgbClr val="0053CC"/>
                </a:solidFill>
                <a:latin typeface="微软雅黑" panose="020B0503020204020204" pitchFamily="34" charset="-122"/>
                <a:ea typeface="微软雅黑" panose="020B0503020204020204" pitchFamily="34" charset="-122"/>
              </a:rPr>
              <a:t>《</a:t>
            </a:r>
            <a:r>
              <a:rPr lang="zh-CN" altLang="en-US" sz="2000" b="1" dirty="0">
                <a:solidFill>
                  <a:srgbClr val="0053CC"/>
                </a:solidFill>
                <a:latin typeface="微软雅黑" panose="020B0503020204020204" pitchFamily="34" charset="-122"/>
                <a:ea typeface="微软雅黑" panose="020B0503020204020204" pitchFamily="34" charset="-122"/>
              </a:rPr>
              <a:t>山东省科学技术奖励办法</a:t>
            </a:r>
            <a:r>
              <a:rPr lang="en-US" altLang="zh-CN" sz="2000" b="1" dirty="0">
                <a:solidFill>
                  <a:srgbClr val="0053CC"/>
                </a:solidFill>
                <a:latin typeface="微软雅黑" panose="020B0503020204020204" pitchFamily="34" charset="-122"/>
                <a:ea typeface="微软雅黑" panose="020B0503020204020204" pitchFamily="34" charset="-122"/>
              </a:rPr>
              <a:t>》</a:t>
            </a:r>
            <a:r>
              <a:rPr lang="zh-CN" altLang="en-US" sz="2000" b="1" dirty="0">
                <a:solidFill>
                  <a:srgbClr val="0053CC"/>
                </a:solidFill>
                <a:latin typeface="微软雅黑" panose="020B0503020204020204" pitchFamily="34" charset="-122"/>
                <a:ea typeface="微软雅黑" panose="020B0503020204020204" pitchFamily="34" charset="-122"/>
              </a:rPr>
              <a:t>及实施细则的有关要求外，还必须满足以下条件</a:t>
            </a:r>
            <a:r>
              <a:rPr lang="zh-CN" altLang="en-US" sz="2000" b="1" dirty="0">
                <a:latin typeface="微软雅黑" panose="020B0503020204020204" pitchFamily="34" charset="-122"/>
                <a:ea typeface="微软雅黑" panose="020B0503020204020204" pitchFamily="34" charset="-122"/>
              </a:rPr>
              <a:t>：</a:t>
            </a:r>
          </a:p>
          <a:p>
            <a:pPr marL="342900" lvl="0" indent="-342900">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提名省自然科学奖项目提交的代表性论文、论著需在</a:t>
            </a:r>
            <a:r>
              <a:rPr lang="en-US" altLang="en-US" sz="2000" b="1" dirty="0">
                <a:solidFill>
                  <a:srgbClr val="C00000"/>
                </a:solidFill>
                <a:latin typeface="微软雅黑" panose="020B0503020204020204" pitchFamily="34" charset="-122"/>
                <a:ea typeface="微软雅黑" panose="020B0503020204020204" pitchFamily="34" charset="-122"/>
              </a:rPr>
              <a:t>2018</a:t>
            </a:r>
            <a:r>
              <a:rPr lang="zh-CN" altLang="en-US" sz="2000" b="1" dirty="0">
                <a:solidFill>
                  <a:srgbClr val="C00000"/>
                </a:solidFill>
                <a:latin typeface="微软雅黑" panose="020B0503020204020204" pitchFamily="34" charset="-122"/>
                <a:ea typeface="微软雅黑" panose="020B0503020204020204" pitchFamily="34" charset="-122"/>
              </a:rPr>
              <a:t>年</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月</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日前</a:t>
            </a:r>
            <a:r>
              <a:rPr lang="zh-CN" altLang="en-US" sz="2000" b="1" dirty="0">
                <a:latin typeface="微软雅黑" panose="020B0503020204020204" pitchFamily="34" charset="-122"/>
                <a:ea typeface="微软雅黑" panose="020B0503020204020204" pitchFamily="34" charset="-122"/>
              </a:rPr>
              <a:t>正式发表。</a:t>
            </a:r>
            <a:endParaRPr lang="en-US" altLang="zh-CN" sz="2000" b="1" dirty="0">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提名省技术发明奖和科学技术进步奖项目应当于</a:t>
            </a:r>
            <a:r>
              <a:rPr lang="en-US" altLang="en-US" sz="2000" b="1" dirty="0">
                <a:solidFill>
                  <a:srgbClr val="C00000"/>
                </a:solidFill>
                <a:latin typeface="微软雅黑" panose="020B0503020204020204" pitchFamily="34" charset="-122"/>
                <a:ea typeface="微软雅黑" panose="020B0503020204020204" pitchFamily="34" charset="-122"/>
              </a:rPr>
              <a:t>2018</a:t>
            </a:r>
            <a:r>
              <a:rPr lang="zh-CN" altLang="en-US" sz="2000" b="1" dirty="0">
                <a:solidFill>
                  <a:srgbClr val="C00000"/>
                </a:solidFill>
                <a:latin typeface="微软雅黑" panose="020B0503020204020204" pitchFamily="34" charset="-122"/>
                <a:ea typeface="微软雅黑" panose="020B0503020204020204" pitchFamily="34" charset="-122"/>
              </a:rPr>
              <a:t>年</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月</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日前</a:t>
            </a:r>
            <a:r>
              <a:rPr lang="zh-CN" altLang="en-US" sz="2000" b="1" dirty="0">
                <a:latin typeface="微软雅黑" panose="020B0503020204020204" pitchFamily="34" charset="-122"/>
                <a:ea typeface="微软雅黑" panose="020B0503020204020204" pitchFamily="34" charset="-122"/>
              </a:rPr>
              <a:t>在我省完成整体技术应用。所列知识产权应在</a:t>
            </a:r>
            <a:r>
              <a:rPr lang="en-US" altLang="en-US" sz="2000" b="1" dirty="0">
                <a:solidFill>
                  <a:srgbClr val="C00000"/>
                </a:solidFill>
                <a:latin typeface="微软雅黑" panose="020B0503020204020204" pitchFamily="34" charset="-122"/>
                <a:ea typeface="微软雅黑" panose="020B0503020204020204" pitchFamily="34" charset="-122"/>
              </a:rPr>
              <a:t>2020</a:t>
            </a:r>
            <a:r>
              <a:rPr lang="zh-CN" altLang="en-US" sz="2000" b="1" dirty="0">
                <a:solidFill>
                  <a:srgbClr val="C00000"/>
                </a:solidFill>
                <a:latin typeface="微软雅黑" panose="020B0503020204020204" pitchFamily="34" charset="-122"/>
                <a:ea typeface="微软雅黑" panose="020B0503020204020204" pitchFamily="34" charset="-122"/>
              </a:rPr>
              <a:t>年</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月</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日前</a:t>
            </a:r>
            <a:r>
              <a:rPr lang="zh-CN" altLang="en-US" sz="2000" b="1" dirty="0">
                <a:latin typeface="微软雅黑" panose="020B0503020204020204" pitchFamily="34" charset="-122"/>
                <a:ea typeface="微软雅黑" panose="020B0503020204020204" pitchFamily="34" charset="-122"/>
              </a:rPr>
              <a:t>正式取得相应证书，所列论文专著应在</a:t>
            </a:r>
            <a:r>
              <a:rPr lang="en-US" altLang="en-US" sz="2000" b="1" dirty="0">
                <a:solidFill>
                  <a:srgbClr val="C00000"/>
                </a:solidFill>
                <a:latin typeface="微软雅黑" panose="020B0503020204020204" pitchFamily="34" charset="-122"/>
                <a:ea typeface="微软雅黑" panose="020B0503020204020204" pitchFamily="34" charset="-122"/>
              </a:rPr>
              <a:t>2020</a:t>
            </a:r>
            <a:r>
              <a:rPr lang="zh-CN" altLang="en-US" sz="2000" b="1" dirty="0">
                <a:solidFill>
                  <a:srgbClr val="C00000"/>
                </a:solidFill>
                <a:latin typeface="微软雅黑" panose="020B0503020204020204" pitchFamily="34" charset="-122"/>
                <a:ea typeface="微软雅黑" panose="020B0503020204020204" pitchFamily="34" charset="-122"/>
              </a:rPr>
              <a:t>年</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月</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日前</a:t>
            </a:r>
            <a:r>
              <a:rPr lang="zh-CN" altLang="en-US" sz="2000" b="1" dirty="0">
                <a:latin typeface="微软雅黑" panose="020B0503020204020204" pitchFamily="34" charset="-122"/>
                <a:ea typeface="微软雅黑" panose="020B0503020204020204" pitchFamily="34" charset="-122"/>
              </a:rPr>
              <a:t>正式发表。</a:t>
            </a:r>
          </a:p>
          <a:p>
            <a:pPr marL="0" lvl="0" indent="0">
              <a:lnSpc>
                <a:spcPct val="150000"/>
              </a:lnSpc>
              <a:buFont typeface="Wingdings" panose="05000000000000000000" pitchFamily="2" charset="2"/>
              <a:buNone/>
              <a:defRPr/>
            </a:pP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a:solidFill>
                  <a:schemeClr val="bg1"/>
                </a:solidFill>
                <a:latin typeface="微软雅黑" panose="020B0503020204020204" pitchFamily="34" charset="-122"/>
                <a:ea typeface="微软雅黑" panose="020B0503020204020204" pitchFamily="34" charset="-122"/>
              </a:rPr>
              <a:t>  </a:t>
            </a:r>
            <a:r>
              <a:rPr lang="zh-CN" altLang="en-US" sz="3800" dirty="0">
                <a:solidFill>
                  <a:schemeClr val="bg1"/>
                </a:solidFill>
                <a:latin typeface="微软雅黑" panose="020B0503020204020204" pitchFamily="34" charset="-122"/>
                <a:ea typeface="微软雅黑" panose="020B0503020204020204" pitchFamily="34" charset="-122"/>
                <a:sym typeface="+mn-ea"/>
              </a:rPr>
              <a:t>二、项目</a:t>
            </a:r>
            <a:r>
              <a:rPr lang="zh-CN" altLang="en-US" sz="3800" dirty="0">
                <a:solidFill>
                  <a:schemeClr val="bg1"/>
                </a:solidFill>
                <a:latin typeface="微软雅黑" panose="020B0503020204020204" pitchFamily="34" charset="-122"/>
                <a:ea typeface="微软雅黑" panose="020B0503020204020204" pitchFamily="34" charset="-122"/>
              </a:rPr>
              <a:t>提名要求</a:t>
            </a:r>
          </a:p>
        </p:txBody>
      </p:sp>
      <p:sp>
        <p:nvSpPr>
          <p:cNvPr id="4" name="TextBox 3"/>
          <p:cNvSpPr txBox="1"/>
          <p:nvPr/>
        </p:nvSpPr>
        <p:spPr>
          <a:xfrm>
            <a:off x="500034" y="1357298"/>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提名项目（人选）基本条件</a:t>
            </a:r>
          </a:p>
        </p:txBody>
      </p:sp>
      <p:sp>
        <p:nvSpPr>
          <p:cNvPr id="5"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lvl="0" indent="-342900">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多单位联合申报的项目，第一完成单位权属的主要支撑材料不低于</a:t>
            </a:r>
            <a:r>
              <a:rPr lang="en-US" altLang="en-US" sz="2000" b="1" dirty="0">
                <a:latin typeface="微软雅黑" panose="020B0503020204020204" pitchFamily="34" charset="-122"/>
                <a:ea typeface="微软雅黑" panose="020B0503020204020204" pitchFamily="34" charset="-122"/>
              </a:rPr>
              <a:t>40%</a:t>
            </a:r>
            <a:r>
              <a:rPr lang="zh-CN" altLang="en-US" sz="2000" b="1" dirty="0">
                <a:latin typeface="微软雅黑" panose="020B0503020204020204" pitchFamily="34" charset="-122"/>
                <a:ea typeface="微软雅黑" panose="020B0503020204020204" pitchFamily="34" charset="-122"/>
              </a:rPr>
              <a:t>，第一完成人权属的支撑材料不低于</a:t>
            </a:r>
            <a:r>
              <a:rPr lang="en-US" altLang="en-US" sz="2000" b="1" dirty="0">
                <a:latin typeface="微软雅黑" panose="020B0503020204020204" pitchFamily="34" charset="-122"/>
                <a:ea typeface="微软雅黑" panose="020B0503020204020204" pitchFamily="34" charset="-122"/>
              </a:rPr>
              <a:t>30%</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ü"/>
              <a:defRPr/>
            </a:pP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7" name="图示 6"/>
          <p:cNvGraphicFramePr/>
          <p:nvPr/>
        </p:nvGraphicFramePr>
        <p:xfrm>
          <a:off x="-142908" y="3643314"/>
          <a:ext cx="9286908" cy="1285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a:solidFill>
                  <a:schemeClr val="bg1"/>
                </a:solidFill>
                <a:latin typeface="微软雅黑" panose="020B0503020204020204" pitchFamily="34" charset="-122"/>
                <a:ea typeface="微软雅黑" panose="020B0503020204020204" pitchFamily="34" charset="-122"/>
              </a:rPr>
              <a:t>  </a:t>
            </a:r>
            <a:r>
              <a:rPr lang="zh-CN" altLang="en-US" sz="3800" dirty="0">
                <a:solidFill>
                  <a:schemeClr val="bg1"/>
                </a:solidFill>
                <a:latin typeface="微软雅黑" panose="020B0503020204020204" pitchFamily="34" charset="-122"/>
                <a:ea typeface="微软雅黑" panose="020B0503020204020204" pitchFamily="34" charset="-122"/>
                <a:sym typeface="+mn-ea"/>
              </a:rPr>
              <a:t>二、项目</a:t>
            </a:r>
            <a:r>
              <a:rPr lang="zh-CN" altLang="en-US" sz="3800" dirty="0">
                <a:solidFill>
                  <a:schemeClr val="bg1"/>
                </a:solidFill>
                <a:latin typeface="微软雅黑" panose="020B0503020204020204" pitchFamily="34" charset="-122"/>
                <a:ea typeface="微软雅黑" panose="020B0503020204020204" pitchFamily="34" charset="-122"/>
              </a:rPr>
              <a:t>提名要求</a:t>
            </a:r>
          </a:p>
        </p:txBody>
      </p:sp>
      <p:sp>
        <p:nvSpPr>
          <p:cNvPr id="4" name="TextBox 3"/>
          <p:cNvSpPr txBox="1"/>
          <p:nvPr/>
        </p:nvSpPr>
        <p:spPr>
          <a:xfrm>
            <a:off x="500034" y="1357298"/>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提名项目（人选）基本条件</a:t>
            </a:r>
          </a:p>
        </p:txBody>
      </p:sp>
      <p:sp>
        <p:nvSpPr>
          <p:cNvPr id="5"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lvl="0" indent="-342900">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多单位联合申报的项目，第一完成单位权属的主要支撑材料不低于</a:t>
            </a:r>
            <a:r>
              <a:rPr lang="en-US" altLang="en-US" sz="2000" b="1" dirty="0">
                <a:latin typeface="微软雅黑" panose="020B0503020204020204" pitchFamily="34" charset="-122"/>
                <a:ea typeface="微软雅黑" panose="020B0503020204020204" pitchFamily="34" charset="-122"/>
              </a:rPr>
              <a:t>40%</a:t>
            </a:r>
            <a:r>
              <a:rPr lang="zh-CN" altLang="en-US" sz="2000" b="1" dirty="0">
                <a:latin typeface="微软雅黑" panose="020B0503020204020204" pitchFamily="34" charset="-122"/>
                <a:ea typeface="微软雅黑" panose="020B0503020204020204" pitchFamily="34" charset="-122"/>
              </a:rPr>
              <a:t>，第一完成人权属的支撑材料不低于</a:t>
            </a:r>
            <a:r>
              <a:rPr lang="en-US" altLang="en-US" sz="2000" b="1" dirty="0">
                <a:latin typeface="微软雅黑" panose="020B0503020204020204" pitchFamily="34" charset="-122"/>
                <a:ea typeface="微软雅黑" panose="020B0503020204020204" pitchFamily="34" charset="-122"/>
              </a:rPr>
              <a:t>30%</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ü"/>
              <a:defRPr/>
            </a:pP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7" name="图示 6"/>
          <p:cNvGraphicFramePr/>
          <p:nvPr/>
        </p:nvGraphicFramePr>
        <p:xfrm>
          <a:off x="-142908" y="3143248"/>
          <a:ext cx="9286908" cy="3246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a:solidFill>
                  <a:schemeClr val="bg1"/>
                </a:solidFill>
                <a:latin typeface="微软雅黑" panose="020B0503020204020204" pitchFamily="34" charset="-122"/>
                <a:ea typeface="微软雅黑" panose="020B0503020204020204" pitchFamily="34" charset="-122"/>
              </a:rPr>
              <a:t>  </a:t>
            </a:r>
            <a:r>
              <a:rPr lang="zh-CN" altLang="en-US" sz="3800" dirty="0">
                <a:solidFill>
                  <a:schemeClr val="bg1"/>
                </a:solidFill>
                <a:latin typeface="微软雅黑" panose="020B0503020204020204" pitchFamily="34" charset="-122"/>
                <a:ea typeface="微软雅黑" panose="020B0503020204020204" pitchFamily="34" charset="-122"/>
                <a:sym typeface="+mn-ea"/>
              </a:rPr>
              <a:t>二、项目</a:t>
            </a:r>
            <a:r>
              <a:rPr lang="zh-CN" altLang="en-US" sz="3800" dirty="0">
                <a:solidFill>
                  <a:schemeClr val="bg1"/>
                </a:solidFill>
                <a:latin typeface="微软雅黑" panose="020B0503020204020204" pitchFamily="34" charset="-122"/>
                <a:ea typeface="微软雅黑" panose="020B0503020204020204" pitchFamily="34" charset="-122"/>
              </a:rPr>
              <a:t>提名要求</a:t>
            </a: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提名项目（人选）基本条件</a:t>
            </a:r>
          </a:p>
        </p:txBody>
      </p:sp>
      <p:sp>
        <p:nvSpPr>
          <p:cNvPr id="5" name="MH_Text_1"/>
          <p:cNvSpPr>
            <a:spLocks noChangeArrowheads="1"/>
          </p:cNvSpPr>
          <p:nvPr>
            <p:custDataLst>
              <p:tags r:id="rId2"/>
            </p:custDataLst>
          </p:nvPr>
        </p:nvSpPr>
        <p:spPr bwMode="auto">
          <a:xfrm>
            <a:off x="428596" y="2143116"/>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indent="-342900">
              <a:lnSpc>
                <a:spcPct val="150000"/>
              </a:lnSpc>
              <a:buFont typeface="Wingdings" panose="05000000000000000000" pitchFamily="2" charset="2"/>
              <a:buChar char="ü"/>
              <a:defRPr/>
            </a:pPr>
            <a:r>
              <a:rPr lang="en-US"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2018</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年和</a:t>
            </a:r>
            <a:r>
              <a:rPr lang="en-US"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2019</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年连续两年通过形式审查进入评审程序但未获奖的项目，</a:t>
            </a:r>
            <a:r>
              <a:rPr lang="en-US"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2020</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年度不得以相同技术内容再次提名。</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en-US" altLang="zh-CN" sz="2000" b="1" dirty="0">
                <a:solidFill>
                  <a:srgbClr val="C00000"/>
                </a:solidFill>
                <a:latin typeface="微软雅黑" panose="020B0503020204020204" pitchFamily="34" charset="-122"/>
                <a:ea typeface="微软雅黑" panose="020B0503020204020204" pitchFamily="34" charset="-122"/>
                <a:sym typeface="+mn-ea"/>
              </a:rPr>
              <a:t>同一人同一年度只能作为一个推荐项目的完成人申报山东省科学技术奖</a:t>
            </a:r>
            <a:r>
              <a:rPr lang="zh-CN" altLang="en-US" sz="2000" b="1" dirty="0">
                <a:solidFill>
                  <a:srgbClr val="C00000"/>
                </a:solidFill>
                <a:latin typeface="微软雅黑" panose="020B0503020204020204" pitchFamily="34" charset="-122"/>
                <a:ea typeface="微软雅黑" panose="020B0503020204020204" pitchFamily="34" charset="-122"/>
                <a:sym typeface="+mn-ea"/>
              </a:rPr>
              <a:t>（</a:t>
            </a:r>
            <a:r>
              <a:rPr lang="en-US" altLang="zh-CN" sz="2000" b="1" dirty="0">
                <a:solidFill>
                  <a:srgbClr val="C00000"/>
                </a:solidFill>
                <a:latin typeface="微软雅黑" panose="020B0503020204020204" pitchFamily="34" charset="-122"/>
                <a:ea typeface="微软雅黑" panose="020B0503020204020204" pitchFamily="34" charset="-122"/>
                <a:sym typeface="+mn-ea"/>
              </a:rPr>
              <a:t>2020</a:t>
            </a:r>
            <a:r>
              <a:rPr lang="zh-CN" altLang="en-US" sz="2000" b="1" dirty="0">
                <a:solidFill>
                  <a:srgbClr val="C00000"/>
                </a:solidFill>
                <a:latin typeface="微软雅黑" panose="020B0503020204020204" pitchFamily="34" charset="-122"/>
                <a:ea typeface="微软雅黑" panose="020B0503020204020204" pitchFamily="34" charset="-122"/>
                <a:sym typeface="+mn-ea"/>
              </a:rPr>
              <a:t>年度只要一人有多报，所有项目都被取消）</a:t>
            </a:r>
            <a:r>
              <a:rPr lang="zh-CN" altLang="en-US" sz="2000" b="1" dirty="0">
                <a:latin typeface="微软雅黑" panose="020B0503020204020204" pitchFamily="34" charset="-122"/>
                <a:ea typeface="微软雅黑" panose="020B0503020204020204" pitchFamily="34" charset="-122"/>
                <a:sym typeface="+mn-ea"/>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已获得省部级以上政府科学技术奖励的项目，不得再以相同技术内容参评山东省科学技术奖。</a:t>
            </a:r>
          </a:p>
          <a:p>
            <a:pPr marL="342900" indent="-342900">
              <a:lnSpc>
                <a:spcPct val="150000"/>
              </a:lnSpc>
              <a:buFont typeface="Wingdings" panose="05000000000000000000" pitchFamily="2" charset="2"/>
              <a:buChar char="ü"/>
              <a:defRPr/>
            </a:pP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列入国家或省部级计划、基金支持的项目，原则上应在项目整体验收通过后提名。</a:t>
            </a:r>
          </a:p>
          <a:p>
            <a:pPr marL="342900" indent="-342900">
              <a:lnSpc>
                <a:spcPct val="150000"/>
              </a:lnSpc>
              <a:buFont typeface="Wingdings" panose="05000000000000000000" pitchFamily="2" charset="2"/>
              <a:buChar char="ü"/>
              <a:defRPr/>
            </a:pP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涉密项目不得作为省科学技术奖提名项目</a:t>
            </a:r>
            <a:endParaRPr lang="zh-CN" altLang="en-US" sz="2000" b="1" dirty="0">
              <a:solidFill>
                <a:schemeClr val="tx1"/>
              </a:solidFill>
              <a:effectLst>
                <a:outerShdw blurRad="38100" dist="19050" dir="2700000" algn="tl" rotWithShape="0">
                  <a:schemeClr val="dk1">
                    <a:alpha val="40000"/>
                  </a:schemeClr>
                </a:outerShdw>
              </a:effectLst>
            </a:endParaRPr>
          </a:p>
          <a:p>
            <a:endParaRPr lang="zh-CN" altLang="en-US" sz="2000" b="1" dirty="0">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3800" dirty="0">
                <a:solidFill>
                  <a:schemeClr val="bg1"/>
                </a:solidFill>
                <a:latin typeface="微软雅黑" panose="020B0503020204020204" pitchFamily="34" charset="-122"/>
                <a:ea typeface="微软雅黑" panose="020B0503020204020204" pitchFamily="34" charset="-122"/>
              </a:rPr>
              <a:t>  </a:t>
            </a:r>
            <a:r>
              <a:rPr lang="zh-CN" altLang="en-US" sz="3800" dirty="0">
                <a:solidFill>
                  <a:schemeClr val="bg1"/>
                </a:solidFill>
                <a:latin typeface="微软雅黑" panose="020B0503020204020204" pitchFamily="34" charset="-122"/>
                <a:ea typeface="微软雅黑" panose="020B0503020204020204" pitchFamily="34" charset="-122"/>
                <a:sym typeface="+mn-ea"/>
              </a:rPr>
              <a:t>二、项目</a:t>
            </a:r>
            <a:r>
              <a:rPr lang="zh-CN" altLang="en-US" sz="3800" dirty="0">
                <a:solidFill>
                  <a:schemeClr val="bg1"/>
                </a:solidFill>
                <a:latin typeface="微软雅黑" panose="020B0503020204020204" pitchFamily="34" charset="-122"/>
                <a:ea typeface="微软雅黑" panose="020B0503020204020204" pitchFamily="34" charset="-122"/>
              </a:rPr>
              <a:t>提名要求</a:t>
            </a: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提名单位、专家职责</a:t>
            </a:r>
          </a:p>
        </p:txBody>
      </p:sp>
      <p:sp>
        <p:nvSpPr>
          <p:cNvPr id="5"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indent="-342900">
              <a:lnSpc>
                <a:spcPct val="150000"/>
              </a:lnSpc>
              <a:buFont typeface="Wingdings" panose="05000000000000000000" pitchFamily="2" charset="2"/>
              <a:buChar char="u"/>
              <a:defRPr/>
            </a:pPr>
            <a:r>
              <a:rPr lang="zh-CN" altLang="en-US" sz="2000" b="1" dirty="0">
                <a:solidFill>
                  <a:srgbClr val="C00000"/>
                </a:solidFill>
                <a:latin typeface="微软雅黑" panose="020B0503020204020204" pitchFamily="34" charset="-122"/>
                <a:ea typeface="微软雅黑" panose="020B0503020204020204" pitchFamily="34" charset="-122"/>
              </a:rPr>
              <a:t>提名单位、专家承担提名、答辩、异议处理等主体责任</a:t>
            </a:r>
            <a:r>
              <a:rPr lang="zh-CN" altLang="en-US" sz="2000" b="1" dirty="0">
                <a:latin typeface="微软雅黑" panose="020B0503020204020204" pitchFamily="34" charset="-122"/>
                <a:ea typeface="微软雅黑" panose="020B0503020204020204" pitchFamily="34" charset="-122"/>
              </a:rPr>
              <a:t>，对提名项目及材料进行严格审核，严格依据标准条件提名，并对相关材料的真实性负责。</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defRPr/>
            </a:pPr>
            <a:r>
              <a:rPr lang="zh-CN" altLang="en-US" sz="2000" b="1" dirty="0">
                <a:latin typeface="微软雅黑" panose="020B0503020204020204" pitchFamily="34" charset="-122"/>
                <a:ea typeface="微软雅黑" panose="020B0503020204020204" pitchFamily="34" charset="-122"/>
              </a:rPr>
              <a:t>省科技厅将在各公示环节公示项目（人选）及其提名单位、专家，建立提名单位、专家</a:t>
            </a:r>
            <a:r>
              <a:rPr lang="zh-CN" altLang="en-US" sz="2000" b="1" dirty="0">
                <a:solidFill>
                  <a:srgbClr val="C00000"/>
                </a:solidFill>
                <a:latin typeface="微软雅黑" panose="020B0503020204020204" pitchFamily="34" charset="-122"/>
                <a:ea typeface="微软雅黑" panose="020B0503020204020204" pitchFamily="34" charset="-122"/>
              </a:rPr>
              <a:t>信用管理和动态调整机制。</a:t>
            </a:r>
          </a:p>
          <a:p>
            <a:endParaRPr lang="zh-CN" altLang="en-US" sz="20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7"/>
          <p:cNvSpPr>
            <a:spLocks noChangeArrowheads="1"/>
          </p:cNvSpPr>
          <p:nvPr/>
        </p:nvSpPr>
        <p:spPr bwMode="auto">
          <a:xfrm>
            <a:off x="989638" y="1468794"/>
            <a:ext cx="8064500" cy="4246245"/>
          </a:xfrm>
          <a:prstGeom prst="rect">
            <a:avLst/>
          </a:prstGeom>
          <a:noFill/>
          <a:ln w="9525">
            <a:noFill/>
            <a:miter lim="800000"/>
          </a:ln>
        </p:spPr>
        <p:txBody>
          <a:bodyPr>
            <a:spAutoFit/>
          </a:bodyPr>
          <a:lstStyle/>
          <a:p>
            <a:pPr>
              <a:lnSpc>
                <a:spcPct val="125000"/>
              </a:lnSpc>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一、山东省科学技术奖基本情况</a:t>
            </a:r>
          </a:p>
          <a:p>
            <a:pPr>
              <a:lnSpc>
                <a:spcPct val="125000"/>
              </a:lnSpc>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二、项目提名要求</a:t>
            </a:r>
          </a:p>
          <a:p>
            <a:pPr algn="l">
              <a:lnSpc>
                <a:spcPct val="125000"/>
              </a:lnSpc>
              <a:buClrTx/>
              <a:buSzTx/>
              <a:buFont typeface="Wingdings" panose="05000000000000000000" pitchFamily="2" charset="2"/>
              <a:buChar char="u"/>
            </a:pPr>
            <a:r>
              <a:rPr kumimoji="1" lang="zh-CN" altLang="en-US" sz="3600" b="1" dirty="0">
                <a:solidFill>
                  <a:srgbClr val="C00000"/>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三</a:t>
            </a:r>
            <a:r>
              <a:rPr kumimoji="1" lang="zh-CN" altLang="en-US" sz="3600" b="1" dirty="0">
                <a:solidFill>
                  <a:srgbClr val="C00000"/>
                </a:solidFill>
                <a:effectLst>
                  <a:outerShdw blurRad="38100" dist="25400" dir="5400000" algn="ctr" rotWithShape="0">
                    <a:srgbClr val="6E747A">
                      <a:alpha val="43000"/>
                    </a:srgbClr>
                  </a:outerShdw>
                </a:effectLst>
                <a:latin typeface="Times New Roman" panose="02020603050405020304" pitchFamily="18" charset="0"/>
                <a:ea typeface="隶书" panose="02010509060101010101" pitchFamily="49" charset="-122"/>
              </a:rPr>
              <a:t>、</a:t>
            </a:r>
            <a:r>
              <a:rPr kumimoji="1" lang="zh-CN" altLang="en-US" sz="3600" b="1" dirty="0">
                <a:solidFill>
                  <a:srgbClr val="C00000"/>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提名书填写重点</a:t>
            </a:r>
          </a:p>
          <a:p>
            <a:pPr algn="l">
              <a:lnSpc>
                <a:spcPct val="125000"/>
              </a:lnSpc>
              <a:buClrTx/>
              <a:buSzTx/>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四、提名材料形审要点</a:t>
            </a:r>
          </a:p>
          <a:p>
            <a:pPr algn="l">
              <a:lnSpc>
                <a:spcPct val="125000"/>
              </a:lnSpc>
              <a:buClrTx/>
              <a:buSzTx/>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五、提名工作安排</a:t>
            </a:r>
          </a:p>
          <a:p>
            <a:pPr>
              <a:lnSpc>
                <a:spcPct val="125000"/>
              </a:lnSpc>
              <a:buFont typeface="Wingdings" panose="05000000000000000000" pitchFamily="2" charset="2"/>
              <a:buChar char="u"/>
            </a:pPr>
            <a:endParaRPr kumimoji="1" lang="en-US" altLang="zh-CN" sz="36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隶书" panose="02010509060101010101" pitchFamily="49" charset="-122"/>
            </a:endParaRPr>
          </a:p>
        </p:txBody>
      </p:sp>
      <p:cxnSp>
        <p:nvCxnSpPr>
          <p:cNvPr id="9" name="直接连接符 8"/>
          <p:cNvCxnSpPr/>
          <p:nvPr/>
        </p:nvCxnSpPr>
        <p:spPr bwMode="auto">
          <a:xfrm>
            <a:off x="899592" y="1052736"/>
            <a:ext cx="8244408" cy="1588"/>
          </a:xfrm>
          <a:prstGeom prst="line">
            <a:avLst/>
          </a:prstGeom>
          <a:solidFill>
            <a:schemeClr val="accent1"/>
          </a:solidFill>
          <a:ln w="9525" cap="flat" cmpd="sng" algn="ctr">
            <a:solidFill>
              <a:schemeClr val="accent1"/>
            </a:solidFill>
            <a:prstDash val="sysDot"/>
            <a:round/>
            <a:headEnd type="none" w="med" len="med"/>
            <a:tailEnd type="none" w="med" len="med"/>
          </a:ln>
          <a:effectLst>
            <a:innerShdw blurRad="63500" dist="50800" dir="18900000">
              <a:prstClr val="black">
                <a:alpha val="50000"/>
              </a:prstClr>
            </a:innerShdw>
            <a:reflection blurRad="6350" stA="50000" endA="300" endPos="55000" dir="5400000" sy="-100000" algn="bl" rotWithShape="0"/>
            <a:softEdge rad="31750"/>
          </a:effectLst>
          <a:scene3d>
            <a:camera prst="orthographicFront"/>
            <a:lightRig rig="threePt" dir="t"/>
          </a:scene3d>
          <a:sp3d>
            <a:bevelT/>
          </a:sp3d>
        </p:spPr>
      </p:cxnSp>
      <p:sp>
        <p:nvSpPr>
          <p:cNvPr id="4100" name="矩形 7"/>
          <p:cNvSpPr>
            <a:spLocks noChangeArrowheads="1"/>
          </p:cNvSpPr>
          <p:nvPr/>
        </p:nvSpPr>
        <p:spPr bwMode="auto">
          <a:xfrm>
            <a:off x="0" y="-25400"/>
            <a:ext cx="8964613" cy="1245235"/>
          </a:xfrm>
          <a:prstGeom prst="rect">
            <a:avLst/>
          </a:prstGeom>
          <a:noFill/>
          <a:ln w="9525">
            <a:noFill/>
            <a:miter lim="800000"/>
          </a:ln>
        </p:spPr>
        <p:txBody>
          <a:bodyPr>
            <a:spAutoFit/>
          </a:bodyPr>
          <a:lstStyle/>
          <a:p>
            <a:pPr algn="l">
              <a:lnSpc>
                <a:spcPct val="125000"/>
              </a:lnSpc>
            </a:pPr>
            <a:r>
              <a:rPr kumimoji="1" lang="en-US" altLang="zh-CN" sz="6000">
                <a:solidFill>
                  <a:srgbClr val="FF0000"/>
                </a:solidFill>
                <a:latin typeface="Times New Roman" panose="02020603050405020304" pitchFamily="18" charset="0"/>
                <a:ea typeface="隶书" panose="02010509060101010101" pitchFamily="49" charset="-122"/>
              </a:rPr>
              <a:t>    </a:t>
            </a:r>
            <a:r>
              <a:rPr kumimoji="1" lang="zh-CN" altLang="en-US" sz="6000">
                <a:solidFill>
                  <a:srgbClr val="C00000"/>
                </a:solidFill>
                <a:latin typeface="Times New Roman" panose="02020603050405020304" pitchFamily="18" charset="0"/>
                <a:ea typeface="隶书" panose="02010509060101010101" pitchFamily="49" charset="-122"/>
              </a:rPr>
              <a:t>提  纲</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35" y="293983"/>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项目基本情况</a:t>
            </a:r>
          </a:p>
        </p:txBody>
      </p:sp>
      <p:sp>
        <p:nvSpPr>
          <p:cNvPr id="6" name="MH_Text_1"/>
          <p:cNvSpPr>
            <a:spLocks noChangeArrowheads="1"/>
          </p:cNvSpPr>
          <p:nvPr>
            <p:custDataLst>
              <p:tags r:id="rId1"/>
            </p:custDataLst>
          </p:nvPr>
        </p:nvSpPr>
        <p:spPr bwMode="auto">
          <a:xfrm>
            <a:off x="500034" y="2071678"/>
            <a:ext cx="8143932" cy="4214842"/>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265" lvl="1" indent="-342265" defTabSz="889000" eaLnBrk="0" hangingPunct="0">
              <a:lnSpc>
                <a:spcPct val="150000"/>
              </a:lnSpc>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学科评审组</a:t>
            </a:r>
            <a:endParaRPr lang="en-US" altLang="zh-CN" sz="2000" b="1" dirty="0">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自然科学奖：</a:t>
            </a:r>
            <a:r>
              <a:rPr lang="zh-CN" altLang="en-US" sz="2000" b="1" dirty="0">
                <a:solidFill>
                  <a:srgbClr val="C00000"/>
                </a:solidFill>
                <a:latin typeface="微软雅黑" panose="020B0503020204020204" pitchFamily="34" charset="-122"/>
                <a:ea typeface="微软雅黑" panose="020B0503020204020204" pitchFamily="34" charset="-122"/>
              </a:rPr>
              <a:t>学科评审组由完成人自行在系统选择，是网络评审和会议评审分组的重要依据。</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技术发明奖、科技进步奖：</a:t>
            </a:r>
            <a:r>
              <a:rPr lang="zh-CN" altLang="en-US" sz="2000" b="1" dirty="0">
                <a:solidFill>
                  <a:srgbClr val="C00000"/>
                </a:solidFill>
                <a:latin typeface="微软雅黑" panose="020B0503020204020204" pitchFamily="34" charset="-122"/>
                <a:ea typeface="微软雅黑" panose="020B0503020204020204" pitchFamily="34" charset="-122"/>
              </a:rPr>
              <a:t>学科评审组由奖励办负责填写</a:t>
            </a:r>
            <a:endParaRPr lang="en-US" altLang="zh-CN" sz="2000" b="1" dirty="0">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项目名称</a:t>
            </a:r>
          </a:p>
          <a:p>
            <a:pPr marL="342265" lvl="1" indent="-342265" defTabSz="889000" eaLnBrk="0" hangingPunct="0">
              <a:lnSpc>
                <a:spcPct val="150000"/>
              </a:lnSpc>
              <a:spcAft>
                <a:spcPts val="0"/>
              </a:spcAft>
              <a:buFont typeface="Wingdings" panose="05000000000000000000" pitchFamily="2" charset="2"/>
              <a:buChar char="ü"/>
            </a:pPr>
            <a:r>
              <a:rPr lang="zh-CN" altLang="en-US" sz="2000" b="1" dirty="0">
                <a:solidFill>
                  <a:srgbClr val="C00000"/>
                </a:solidFill>
                <a:latin typeface="微软雅黑" panose="020B0503020204020204" pitchFamily="34" charset="-122"/>
                <a:ea typeface="微软雅黑" panose="020B0503020204020204" pitchFamily="34" charset="-122"/>
              </a:rPr>
              <a:t>名称不要过大过泛。</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spcAft>
                <a:spcPts val="0"/>
              </a:spcAft>
            </a:pPr>
            <a:endParaRPr lang="en-US" altLang="zh-CN" sz="2000" b="1" dirty="0">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spcAft>
                <a:spcPts val="0"/>
              </a:spcAft>
              <a:buFont typeface="Wingdings" panose="05000000000000000000" pitchFamily="2" charset="2"/>
              <a:buChar char="ü"/>
            </a:pPr>
            <a:endParaRPr lang="en-US" altLang="zh-CN" sz="2000" b="1" dirty="0">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spcAft>
                <a:spcPts val="0"/>
              </a:spcAft>
              <a:buFont typeface="Wingdings" panose="05000000000000000000" pitchFamily="2" charset="2"/>
              <a:buChar char="ü"/>
            </a:pPr>
            <a:endParaRPr lang="en-US" altLang="zh-CN" sz="2000" b="1" dirty="0">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spcAft>
                <a:spcPts val="0"/>
              </a:spcAft>
              <a:buFont typeface="Wingdings" panose="05000000000000000000" pitchFamily="2" charset="2"/>
              <a:buChar char="ü"/>
            </a:pPr>
            <a:endParaRPr lang="en-US" altLang="zh-CN" sz="2000" b="1" dirty="0">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spcAft>
                <a:spcPts val="0"/>
              </a:spcAft>
              <a:buFont typeface="Wingdings" panose="05000000000000000000" pitchFamily="2" charset="2"/>
              <a:buChar char="ü"/>
            </a:pP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项目基本情况</a:t>
            </a:r>
          </a:p>
        </p:txBody>
      </p:sp>
      <p:sp>
        <p:nvSpPr>
          <p:cNvPr id="6" name="MH_Text_1"/>
          <p:cNvSpPr>
            <a:spLocks noChangeArrowheads="1"/>
          </p:cNvSpPr>
          <p:nvPr>
            <p:custDataLst>
              <p:tags r:id="rId1"/>
            </p:custDataLst>
          </p:nvPr>
        </p:nvSpPr>
        <p:spPr bwMode="auto">
          <a:xfrm>
            <a:off x="500034" y="2071678"/>
            <a:ext cx="8143932" cy="4214842"/>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265" lvl="1" indent="-342265" defTabSz="889000" eaLnBrk="0" hangingPunct="0">
              <a:lnSpc>
                <a:spcPct val="150000"/>
              </a:lnSpc>
              <a:spcAft>
                <a:spcPts val="0"/>
              </a:spcAft>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学科分类</a:t>
            </a:r>
          </a:p>
          <a:p>
            <a:pPr marL="342265" lvl="1" indent="-342265" defTabSz="889000" eaLnBrk="0" hangingPunct="0">
              <a:lnSpc>
                <a:spcPct val="150000"/>
              </a:lnSpc>
              <a:spcAft>
                <a:spcPts val="0"/>
              </a:spcAft>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按照发现</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发明</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创新点对应的学科名称顺序。在提名系统中选择相应学科填写，最多可以填写</a:t>
            </a:r>
            <a:r>
              <a:rPr lang="en-US" altLang="en-US"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个学科 。</a:t>
            </a:r>
            <a:endParaRPr lang="en-US" altLang="zh-CN" sz="2000" b="1" dirty="0">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spcAft>
                <a:spcPts val="0"/>
              </a:spcAft>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具体计划、基金的名称和编号</a:t>
            </a:r>
            <a:endParaRPr lang="en-US" altLang="zh-CN" sz="2000" b="1" dirty="0">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spcAft>
                <a:spcPts val="0"/>
              </a:spcAft>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应填写已结题的科技计划。</a:t>
            </a:r>
            <a:endParaRPr lang="en-US" altLang="zh-CN" sz="2000" b="1" dirty="0">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spcAft>
                <a:spcPts val="0"/>
              </a:spcAft>
              <a:buFont typeface="Wingdings" panose="05000000000000000000" pitchFamily="2" charset="2"/>
              <a:buChar char="ü"/>
            </a:pPr>
            <a:endParaRPr lang="en-US" altLang="zh-CN" sz="2000" b="1" dirty="0">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spcAft>
                <a:spcPts val="0"/>
              </a:spcAft>
              <a:buFont typeface="Wingdings" panose="05000000000000000000" pitchFamily="2" charset="2"/>
              <a:buChar char="ü"/>
            </a:pPr>
            <a:endParaRPr lang="en-US" altLang="zh-CN" sz="2000" b="1" dirty="0">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spcAft>
                <a:spcPts val="0"/>
              </a:spcAft>
              <a:buFont typeface="Wingdings" panose="05000000000000000000" pitchFamily="2" charset="2"/>
              <a:buChar char="ü"/>
            </a:pPr>
            <a:endParaRPr lang="en-US" altLang="zh-CN" sz="2000" b="1" dirty="0">
              <a:latin typeface="微软雅黑" panose="020B0503020204020204" pitchFamily="34" charset="-122"/>
              <a:ea typeface="微软雅黑" panose="020B0503020204020204" pitchFamily="34" charset="-122"/>
            </a:endParaRPr>
          </a:p>
          <a:p>
            <a:pPr marL="342265" lvl="1" indent="-342265" defTabSz="889000" eaLnBrk="0" hangingPunct="0">
              <a:lnSpc>
                <a:spcPct val="150000"/>
              </a:lnSpc>
              <a:spcAft>
                <a:spcPts val="0"/>
              </a:spcAft>
              <a:buFont typeface="Wingdings" panose="05000000000000000000" pitchFamily="2" charset="2"/>
              <a:buChar char="ü"/>
            </a:pP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bwMode="auto">
          <a:xfrm>
            <a:off x="899592" y="1052736"/>
            <a:ext cx="8244408" cy="1588"/>
          </a:xfrm>
          <a:prstGeom prst="line">
            <a:avLst/>
          </a:prstGeom>
          <a:solidFill>
            <a:schemeClr val="accent1"/>
          </a:solidFill>
          <a:ln w="9525" cap="flat" cmpd="sng" algn="ctr">
            <a:solidFill>
              <a:schemeClr val="accent1"/>
            </a:solidFill>
            <a:prstDash val="sysDot"/>
            <a:round/>
            <a:headEnd type="none" w="med" len="med"/>
            <a:tailEnd type="none" w="med" len="med"/>
          </a:ln>
          <a:effectLst>
            <a:innerShdw blurRad="63500" dist="50800" dir="18900000">
              <a:prstClr val="black">
                <a:alpha val="50000"/>
              </a:prstClr>
            </a:innerShdw>
            <a:reflection blurRad="6350" stA="50000" endA="300" endPos="55000" dir="5400000" sy="-100000" algn="bl" rotWithShape="0"/>
            <a:softEdge rad="31750"/>
          </a:effectLst>
          <a:scene3d>
            <a:camera prst="orthographicFront"/>
            <a:lightRig rig="threePt" dir="t"/>
          </a:scene3d>
          <a:sp3d>
            <a:bevelT/>
          </a:sp3d>
        </p:spPr>
      </p:cxnSp>
      <p:sp>
        <p:nvSpPr>
          <p:cNvPr id="4"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graphicFrame>
        <p:nvGraphicFramePr>
          <p:cNvPr id="8" name="表格 7"/>
          <p:cNvGraphicFramePr>
            <a:graphicFrameLocks noGrp="1"/>
          </p:cNvGraphicFramePr>
          <p:nvPr>
            <p:custDataLst>
              <p:tags r:id="rId1"/>
            </p:custDataLst>
          </p:nvPr>
        </p:nvGraphicFramePr>
        <p:xfrm>
          <a:off x="626671" y="1656988"/>
          <a:ext cx="7488832" cy="4262995"/>
        </p:xfrm>
        <a:graphic>
          <a:graphicData uri="http://schemas.openxmlformats.org/drawingml/2006/table">
            <a:tbl>
              <a:tblPr firstRow="1" bandRow="1">
                <a:tableStyleId>{5C22544A-7EE6-4342-B048-85BDC9FD1C3A}</a:tableStyleId>
              </a:tblPr>
              <a:tblGrid>
                <a:gridCol w="3023944">
                  <a:extLst>
                    <a:ext uri="{9D8B030D-6E8A-4147-A177-3AD203B41FA5}">
                      <a16:colId xmlns:a16="http://schemas.microsoft.com/office/drawing/2014/main" val="20000"/>
                    </a:ext>
                  </a:extLst>
                </a:gridCol>
                <a:gridCol w="4464888">
                  <a:extLst>
                    <a:ext uri="{9D8B030D-6E8A-4147-A177-3AD203B41FA5}">
                      <a16:colId xmlns:a16="http://schemas.microsoft.com/office/drawing/2014/main" val="20001"/>
                    </a:ext>
                  </a:extLst>
                </a:gridCol>
              </a:tblGrid>
              <a:tr h="387501">
                <a:tc>
                  <a:txBody>
                    <a:bodyPr/>
                    <a:lstStyle/>
                    <a:p>
                      <a:r>
                        <a:rPr lang="zh-CN" altLang="en-US" b="1" dirty="0">
                          <a:latin typeface="黑体" panose="02010609060101010101" pitchFamily="2" charset="-122"/>
                          <a:ea typeface="黑体" panose="02010609060101010101" pitchFamily="2" charset="-122"/>
                        </a:rPr>
                        <a:t>时间</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a:latin typeface="黑体" panose="02010609060101010101" pitchFamily="2" charset="-122"/>
                          <a:ea typeface="黑体" panose="02010609060101010101" pitchFamily="2" charset="-122"/>
                        </a:rPr>
                        <a:t>工作安排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7501">
                <a:tc>
                  <a:txBody>
                    <a:bodyPr/>
                    <a:lstStyle/>
                    <a:p>
                      <a:r>
                        <a:rPr lang="en-US" b="1" dirty="0">
                          <a:latin typeface="黑体" panose="02010609060101010101" pitchFamily="2" charset="-122"/>
                          <a:ea typeface="黑体" panose="02010609060101010101" pitchFamily="2" charset="-122"/>
                        </a:rPr>
                        <a:t>2019</a:t>
                      </a:r>
                      <a:r>
                        <a:rPr lang="zh-CN" altLang="en-US" b="1" dirty="0">
                          <a:latin typeface="黑体" panose="02010609060101010101" pitchFamily="2" charset="-122"/>
                          <a:ea typeface="黑体" panose="02010609060101010101" pitchFamily="2" charset="-122"/>
                        </a:rPr>
                        <a:t>年</a:t>
                      </a:r>
                      <a:r>
                        <a:rPr lang="en-US" altLang="zh-CN" b="1" dirty="0">
                          <a:latin typeface="黑体" panose="02010609060101010101" pitchFamily="2" charset="-122"/>
                          <a:ea typeface="黑体" panose="02010609060101010101" pitchFamily="2" charset="-122"/>
                        </a:rPr>
                        <a:t>11</a:t>
                      </a:r>
                      <a:r>
                        <a:rPr lang="zh-CN" altLang="en-US" b="1" dirty="0">
                          <a:latin typeface="黑体" panose="02010609060101010101" pitchFamily="2" charset="-122"/>
                          <a:ea typeface="黑体" panose="02010609060101010101" pitchFamily="2" charset="-122"/>
                        </a:rPr>
                        <a:t>月</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a:latin typeface="黑体" panose="02010609060101010101" pitchFamily="2" charset="-122"/>
                          <a:ea typeface="黑体" panose="02010609060101010101" pitchFamily="2" charset="-122"/>
                        </a:rPr>
                        <a:t>布置奖励提名工作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7985">
                <a:tc>
                  <a:txBody>
                    <a:bodyPr/>
                    <a:lstStyle/>
                    <a:p>
                      <a:pPr>
                        <a:buNone/>
                      </a:pPr>
                      <a:r>
                        <a:rPr lang="en-US" altLang="zh-CN" b="1" dirty="0">
                          <a:latin typeface="黑体" panose="02010609060101010101" pitchFamily="2" charset="-122"/>
                          <a:ea typeface="黑体" panose="02010609060101010101" pitchFamily="2" charset="-122"/>
                        </a:rPr>
                        <a:t>2019</a:t>
                      </a:r>
                      <a:r>
                        <a:rPr lang="zh-CN" altLang="en-US" b="1" dirty="0">
                          <a:latin typeface="黑体" panose="02010609060101010101" pitchFamily="2" charset="-122"/>
                          <a:ea typeface="黑体" panose="02010609060101010101" pitchFamily="2" charset="-122"/>
                        </a:rPr>
                        <a:t>年</a:t>
                      </a:r>
                      <a:r>
                        <a:rPr lang="en-US" altLang="zh-CN" b="1" dirty="0">
                          <a:latin typeface="黑体" panose="02010609060101010101" pitchFamily="2" charset="-122"/>
                          <a:ea typeface="黑体" panose="02010609060101010101" pitchFamily="2" charset="-122"/>
                        </a:rPr>
                        <a:t>12</a:t>
                      </a:r>
                      <a:r>
                        <a:rPr lang="zh-CN" altLang="en-US" b="1" dirty="0">
                          <a:latin typeface="黑体" panose="02010609060101010101" pitchFamily="2" charset="-122"/>
                          <a:ea typeface="黑体" panose="02010609060101010101" pitchFamily="2" charset="-122"/>
                        </a:rPr>
                        <a:t>月</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zh-CN" altLang="en-US" b="1" dirty="0">
                          <a:latin typeface="黑体" panose="02010609060101010101" pitchFamily="2" charset="-122"/>
                          <a:ea typeface="黑体" panose="02010609060101010101" pitchFamily="2" charset="-122"/>
                        </a:rPr>
                        <a:t>提交提名材料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7501">
                <a:tc>
                  <a:txBody>
                    <a:bodyPr/>
                    <a:lstStyle/>
                    <a:p>
                      <a:pPr>
                        <a:buNone/>
                      </a:pPr>
                      <a:r>
                        <a:rPr lang="en-US" altLang="zh-CN" b="1" dirty="0">
                          <a:latin typeface="黑体" panose="02010609060101010101" pitchFamily="2" charset="-122"/>
                          <a:ea typeface="黑体" panose="02010609060101010101" pitchFamily="2" charset="-122"/>
                        </a:rPr>
                        <a:t>2020</a:t>
                      </a:r>
                      <a:r>
                        <a:rPr lang="zh-CN" altLang="en-US" b="1" dirty="0">
                          <a:latin typeface="黑体" panose="02010609060101010101" pitchFamily="2" charset="-122"/>
                          <a:ea typeface="黑体" panose="02010609060101010101" pitchFamily="2" charset="-122"/>
                        </a:rPr>
                        <a:t>年</a:t>
                      </a:r>
                      <a:r>
                        <a:rPr lang="en-US" altLang="zh-CN" b="1" dirty="0">
                          <a:latin typeface="黑体" panose="02010609060101010101" pitchFamily="2" charset="-122"/>
                          <a:ea typeface="黑体" panose="02010609060101010101" pitchFamily="2" charset="-122"/>
                        </a:rPr>
                        <a:t>1</a:t>
                      </a:r>
                      <a:r>
                        <a:rPr lang="zh-CN" altLang="en-US" b="1" dirty="0">
                          <a:latin typeface="黑体" panose="02010609060101010101" pitchFamily="2" charset="-122"/>
                          <a:ea typeface="黑体" panose="02010609060101010101" pitchFamily="2" charset="-122"/>
                        </a:rPr>
                        <a:t>月</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zh-CN" altLang="en-US" b="1" dirty="0">
                          <a:latin typeface="黑体" panose="02010609060101010101" pitchFamily="2" charset="-122"/>
                          <a:ea typeface="黑体" panose="02010609060101010101" pitchFamily="2" charset="-122"/>
                        </a:rPr>
                        <a:t>形式审查、受理项目公示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7501">
                <a:tc>
                  <a:txBody>
                    <a:bodyPr/>
                    <a:lstStyle/>
                    <a:p>
                      <a:pPr>
                        <a:buNone/>
                      </a:pPr>
                      <a:r>
                        <a:rPr lang="en-US" altLang="zh-CN" b="1" dirty="0">
                          <a:latin typeface="黑体" panose="02010609060101010101" pitchFamily="2" charset="-122"/>
                          <a:ea typeface="黑体" panose="02010609060101010101" pitchFamily="2" charset="-122"/>
                        </a:rPr>
                        <a:t>2020</a:t>
                      </a:r>
                      <a:r>
                        <a:rPr lang="zh-CN" altLang="en-US" b="1" dirty="0">
                          <a:latin typeface="黑体" panose="02010609060101010101" pitchFamily="2" charset="-122"/>
                          <a:ea typeface="黑体" panose="02010609060101010101" pitchFamily="2" charset="-122"/>
                        </a:rPr>
                        <a:t>年</a:t>
                      </a:r>
                      <a:r>
                        <a:rPr lang="en-US" altLang="zh-CN" b="1" dirty="0">
                          <a:latin typeface="黑体" panose="02010609060101010101" pitchFamily="2" charset="-122"/>
                          <a:ea typeface="黑体" panose="02010609060101010101" pitchFamily="2" charset="-122"/>
                        </a:rPr>
                        <a:t>2-3</a:t>
                      </a:r>
                      <a:r>
                        <a:rPr lang="zh-CN" altLang="en-US" b="1" dirty="0">
                          <a:latin typeface="黑体" panose="02010609060101010101" pitchFamily="2" charset="-122"/>
                          <a:ea typeface="黑体" panose="02010609060101010101" pitchFamily="2" charset="-122"/>
                        </a:rPr>
                        <a:t>月</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zh-CN" altLang="en-US" b="1" dirty="0">
                          <a:latin typeface="黑体" panose="02010609060101010101" pitchFamily="2" charset="-122"/>
                          <a:ea typeface="黑体" panose="02010609060101010101" pitchFamily="2" charset="-122"/>
                        </a:rPr>
                        <a:t>初评网络评审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7501">
                <a:tc>
                  <a:txBody>
                    <a:bodyPr/>
                    <a:lstStyle/>
                    <a:p>
                      <a:pPr>
                        <a:buNone/>
                      </a:pPr>
                      <a:r>
                        <a:rPr lang="en-US" altLang="zh-CN" b="1" dirty="0">
                          <a:latin typeface="黑体" panose="02010609060101010101" pitchFamily="2" charset="-122"/>
                          <a:ea typeface="黑体" panose="02010609060101010101" pitchFamily="2" charset="-122"/>
                        </a:rPr>
                        <a:t>2020</a:t>
                      </a:r>
                      <a:r>
                        <a:rPr lang="zh-CN" altLang="en-US" b="1" dirty="0">
                          <a:latin typeface="黑体" panose="02010609060101010101" pitchFamily="2" charset="-122"/>
                          <a:ea typeface="黑体" panose="02010609060101010101" pitchFamily="2" charset="-122"/>
                        </a:rPr>
                        <a:t>年</a:t>
                      </a:r>
                      <a:r>
                        <a:rPr lang="en-US" altLang="zh-CN" b="1" dirty="0">
                          <a:latin typeface="黑体" panose="02010609060101010101" pitchFamily="2" charset="-122"/>
                          <a:ea typeface="黑体" panose="02010609060101010101" pitchFamily="2" charset="-122"/>
                        </a:rPr>
                        <a:t>3-4</a:t>
                      </a:r>
                      <a:r>
                        <a:rPr lang="zh-CN" altLang="en-US" b="1" dirty="0">
                          <a:latin typeface="黑体" panose="02010609060101010101" pitchFamily="2" charset="-122"/>
                          <a:ea typeface="黑体" panose="02010609060101010101" pitchFamily="2" charset="-122"/>
                        </a:rPr>
                        <a:t>月</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zh-CN" altLang="en-US" b="1" dirty="0">
                          <a:latin typeface="黑体" panose="02010609060101010101" pitchFamily="2" charset="-122"/>
                          <a:ea typeface="黑体" panose="02010609060101010101" pitchFamily="2" charset="-122"/>
                        </a:rPr>
                        <a:t>初评会议评审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87501">
                <a:tc>
                  <a:txBody>
                    <a:bodyPr/>
                    <a:lstStyle/>
                    <a:p>
                      <a:pPr>
                        <a:buNone/>
                      </a:pPr>
                      <a:r>
                        <a:rPr lang="en-US" altLang="zh-CN" b="1" dirty="0">
                          <a:latin typeface="黑体" panose="02010609060101010101" pitchFamily="2" charset="-122"/>
                          <a:ea typeface="黑体" panose="02010609060101010101" pitchFamily="2" charset="-122"/>
                        </a:rPr>
                        <a:t>2020</a:t>
                      </a:r>
                      <a:r>
                        <a:rPr lang="zh-CN" altLang="en-US" b="1" dirty="0">
                          <a:latin typeface="黑体" panose="02010609060101010101" pitchFamily="2" charset="-122"/>
                          <a:ea typeface="黑体" panose="02010609060101010101" pitchFamily="2" charset="-122"/>
                        </a:rPr>
                        <a:t>年</a:t>
                      </a:r>
                      <a:r>
                        <a:rPr lang="en-US" altLang="zh-CN" b="1" dirty="0">
                          <a:latin typeface="黑体" panose="02010609060101010101" pitchFamily="2" charset="-122"/>
                          <a:ea typeface="黑体" panose="02010609060101010101" pitchFamily="2" charset="-122"/>
                        </a:rPr>
                        <a:t>4</a:t>
                      </a:r>
                      <a:r>
                        <a:rPr lang="zh-CN" altLang="en-US" b="1" dirty="0">
                          <a:latin typeface="黑体" panose="02010609060101010101" pitchFamily="2" charset="-122"/>
                          <a:ea typeface="黑体" panose="02010609060101010101" pitchFamily="2" charset="-122"/>
                        </a:rPr>
                        <a:t>月</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zh-CN" altLang="en-US" b="1" dirty="0">
                          <a:latin typeface="黑体" panose="02010609060101010101" pitchFamily="2" charset="-122"/>
                          <a:ea typeface="黑体" panose="02010609060101010101" pitchFamily="2" charset="-122"/>
                        </a:rPr>
                        <a:t>初评结果公布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87501">
                <a:tc>
                  <a:txBody>
                    <a:bodyPr/>
                    <a:lstStyle/>
                    <a:p>
                      <a:pPr>
                        <a:buNone/>
                      </a:pPr>
                      <a:r>
                        <a:rPr lang="en-US" altLang="zh-CN" b="1" dirty="0">
                          <a:latin typeface="黑体" panose="02010609060101010101" pitchFamily="2" charset="-122"/>
                          <a:ea typeface="黑体" panose="02010609060101010101" pitchFamily="2" charset="-122"/>
                        </a:rPr>
                        <a:t>2020</a:t>
                      </a:r>
                      <a:r>
                        <a:rPr lang="zh-CN" altLang="en-US" b="1" dirty="0">
                          <a:latin typeface="黑体" panose="02010609060101010101" pitchFamily="2" charset="-122"/>
                          <a:ea typeface="黑体" panose="02010609060101010101" pitchFamily="2" charset="-122"/>
                        </a:rPr>
                        <a:t>年</a:t>
                      </a:r>
                      <a:r>
                        <a:rPr lang="en-US" altLang="zh-CN" b="1" dirty="0">
                          <a:latin typeface="黑体" panose="02010609060101010101" pitchFamily="2" charset="-122"/>
                          <a:ea typeface="黑体" panose="02010609060101010101" pitchFamily="2" charset="-122"/>
                        </a:rPr>
                        <a:t>4-5</a:t>
                      </a:r>
                      <a:r>
                        <a:rPr lang="zh-CN" altLang="en-US" b="1" dirty="0">
                          <a:latin typeface="黑体" panose="02010609060101010101" pitchFamily="2" charset="-122"/>
                          <a:ea typeface="黑体" panose="02010609060101010101" pitchFamily="2" charset="-122"/>
                        </a:rPr>
                        <a:t>月</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zh-CN" altLang="en-US" b="1" dirty="0">
                          <a:latin typeface="黑体" panose="02010609060101010101" pitchFamily="2" charset="-122"/>
                          <a:ea typeface="黑体" panose="02010609060101010101" pitchFamily="2" charset="-122"/>
                        </a:rPr>
                        <a:t>初评通过项目考察、异议处理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87501">
                <a:tc>
                  <a:txBody>
                    <a:bodyPr/>
                    <a:lstStyle/>
                    <a:p>
                      <a:r>
                        <a:rPr lang="en-US" b="1" dirty="0">
                          <a:latin typeface="黑体" panose="02010609060101010101" pitchFamily="2" charset="-122"/>
                          <a:ea typeface="黑体" panose="02010609060101010101" pitchFamily="2" charset="-122"/>
                        </a:rPr>
                        <a:t>2020</a:t>
                      </a:r>
                      <a:r>
                        <a:rPr lang="zh-CN" altLang="en-US" b="1" dirty="0">
                          <a:latin typeface="黑体" panose="02010609060101010101" pitchFamily="2" charset="-122"/>
                          <a:ea typeface="黑体" panose="02010609060101010101" pitchFamily="2" charset="-122"/>
                        </a:rPr>
                        <a:t>年</a:t>
                      </a:r>
                      <a:r>
                        <a:rPr lang="en-US" altLang="zh-CN" b="1" dirty="0">
                          <a:latin typeface="黑体" panose="02010609060101010101" pitchFamily="2" charset="-122"/>
                          <a:ea typeface="黑体" panose="02010609060101010101" pitchFamily="2" charset="-122"/>
                        </a:rPr>
                        <a:t>5-6</a:t>
                      </a:r>
                      <a:r>
                        <a:rPr lang="zh-CN" altLang="en-US" b="1" dirty="0">
                          <a:latin typeface="黑体" panose="02010609060101010101" pitchFamily="2" charset="-122"/>
                          <a:ea typeface="黑体" panose="02010609060101010101" pitchFamily="2" charset="-122"/>
                        </a:rPr>
                        <a:t>月</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a:latin typeface="黑体" panose="02010609060101010101" pitchFamily="2" charset="-122"/>
                          <a:ea typeface="黑体" panose="02010609060101010101" pitchFamily="2" charset="-122"/>
                        </a:rPr>
                        <a:t>召开评审委员会会议、监督委员会会议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87501">
                <a:tc>
                  <a:txBody>
                    <a:bodyPr/>
                    <a:lstStyle/>
                    <a:p>
                      <a:pPr>
                        <a:buNone/>
                      </a:pPr>
                      <a:r>
                        <a:rPr lang="en-US" sz="1800" b="1" dirty="0">
                          <a:latin typeface="黑体" panose="02010609060101010101" pitchFamily="2" charset="-122"/>
                          <a:ea typeface="黑体" panose="02010609060101010101" pitchFamily="2" charset="-122"/>
                          <a:sym typeface="+mn-ea"/>
                        </a:rPr>
                        <a:t>2020</a:t>
                      </a:r>
                      <a:r>
                        <a:rPr lang="zh-CN" altLang="en-US" sz="1800" b="1" dirty="0">
                          <a:latin typeface="黑体" panose="02010609060101010101" pitchFamily="2" charset="-122"/>
                          <a:ea typeface="黑体" panose="02010609060101010101" pitchFamily="2" charset="-122"/>
                          <a:sym typeface="+mn-ea"/>
                        </a:rPr>
                        <a:t>年</a:t>
                      </a:r>
                      <a:r>
                        <a:rPr lang="en-US" altLang="zh-CN" sz="1800" b="1" dirty="0">
                          <a:latin typeface="黑体" panose="02010609060101010101" pitchFamily="2" charset="-122"/>
                          <a:ea typeface="黑体" panose="02010609060101010101" pitchFamily="2" charset="-122"/>
                          <a:sym typeface="+mn-ea"/>
                        </a:rPr>
                        <a:t>6</a:t>
                      </a:r>
                      <a:r>
                        <a:rPr lang="zh-CN" altLang="en-US" sz="1800" b="1" dirty="0">
                          <a:latin typeface="黑体" panose="02010609060101010101" pitchFamily="2" charset="-122"/>
                          <a:ea typeface="黑体" panose="02010609060101010101" pitchFamily="2" charset="-122"/>
                          <a:sym typeface="+mn-ea"/>
                        </a:rPr>
                        <a:t>月</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zh-CN" altLang="en-US" b="1" dirty="0">
                          <a:latin typeface="黑体" panose="02010609060101010101" pitchFamily="2" charset="-122"/>
                          <a:ea typeface="黑体" panose="02010609060101010101" pitchFamily="2" charset="-122"/>
                        </a:rPr>
                        <a:t>召开奖励委员会会议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87501">
                <a:tc>
                  <a:txBody>
                    <a:bodyPr/>
                    <a:lstStyle/>
                    <a:p>
                      <a:pPr>
                        <a:buNone/>
                      </a:pPr>
                      <a:r>
                        <a:rPr lang="en-US" altLang="zh-CN" sz="1800" b="1" dirty="0">
                          <a:latin typeface="黑体" panose="02010609060101010101" pitchFamily="2" charset="-122"/>
                          <a:ea typeface="黑体" panose="02010609060101010101" pitchFamily="2" charset="-122"/>
                          <a:sym typeface="+mn-ea"/>
                        </a:rPr>
                        <a:t>2020</a:t>
                      </a:r>
                      <a:r>
                        <a:rPr lang="zh-CN" altLang="en-US" sz="1800" b="1" dirty="0">
                          <a:latin typeface="黑体" panose="02010609060101010101" pitchFamily="2" charset="-122"/>
                          <a:ea typeface="黑体" panose="02010609060101010101" pitchFamily="2" charset="-122"/>
                          <a:sym typeface="+mn-ea"/>
                        </a:rPr>
                        <a:t>年</a:t>
                      </a:r>
                      <a:r>
                        <a:rPr lang="en-US" altLang="zh-CN" sz="1800" b="1" dirty="0">
                          <a:latin typeface="黑体" panose="02010609060101010101" pitchFamily="2" charset="-122"/>
                          <a:ea typeface="黑体" panose="02010609060101010101" pitchFamily="2" charset="-122"/>
                          <a:sym typeface="+mn-ea"/>
                        </a:rPr>
                        <a:t>7</a:t>
                      </a:r>
                      <a:r>
                        <a:rPr lang="zh-CN" altLang="en-US" sz="1800" b="1" dirty="0">
                          <a:latin typeface="黑体" panose="02010609060101010101" pitchFamily="2" charset="-122"/>
                          <a:ea typeface="黑体" panose="02010609060101010101" pitchFamily="2" charset="-122"/>
                          <a:sym typeface="+mn-ea"/>
                        </a:rPr>
                        <a:t>月</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zh-CN" altLang="en-US" b="1" dirty="0">
                          <a:latin typeface="黑体" panose="02010609060101010101" pitchFamily="2" charset="-122"/>
                          <a:ea typeface="黑体" panose="02010609060101010101" pitchFamily="2" charset="-122"/>
                        </a:rPr>
                        <a:t>报省科技厅审核、报省政府批准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5" name="TextBox 3"/>
          <p:cNvSpPr txBox="1"/>
          <p:nvPr/>
        </p:nvSpPr>
        <p:spPr>
          <a:xfrm>
            <a:off x="693074" y="96296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sym typeface="+mn-ea"/>
              </a:rPr>
              <a:t>2020</a:t>
            </a:r>
            <a:r>
              <a:rPr lang="zh-CN" altLang="en-US" sz="2400" b="1" dirty="0">
                <a:solidFill>
                  <a:schemeClr val="bg1"/>
                </a:solidFill>
                <a:latin typeface="微软雅黑" panose="020B0503020204020204" pitchFamily="34" charset="-122"/>
                <a:ea typeface="微软雅黑" panose="020B0503020204020204" pitchFamily="34" charset="-122"/>
                <a:sym typeface="+mn-ea"/>
              </a:rPr>
              <a:t>年度省奖工作日程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提名意见</a:t>
            </a:r>
          </a:p>
        </p:txBody>
      </p:sp>
      <p:sp>
        <p:nvSpPr>
          <p:cNvPr id="7" name="MH_Text_1"/>
          <p:cNvSpPr>
            <a:spLocks noChangeArrowheads="1"/>
          </p:cNvSpPr>
          <p:nvPr>
            <p:custDataLst>
              <p:tags r:id="rId1"/>
            </p:custDataLst>
          </p:nvPr>
        </p:nvSpPr>
        <p:spPr bwMode="auto">
          <a:xfrm>
            <a:off x="500380" y="2552065"/>
            <a:ext cx="8143875" cy="2594610"/>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lvl="1" indent="-342900">
              <a:lnSpc>
                <a:spcPct val="150000"/>
              </a:lnSpc>
              <a:spcAft>
                <a:spcPts val="0"/>
              </a:spcAft>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确认提名材料真实有效</a:t>
            </a:r>
            <a:endParaRPr lang="en-US" altLang="zh-CN" sz="2000" b="1" dirty="0">
              <a:latin typeface="微软雅黑" panose="020B0503020204020204" pitchFamily="34" charset="-122"/>
              <a:ea typeface="微软雅黑" panose="020B0503020204020204" pitchFamily="34" charset="-122"/>
            </a:endParaRPr>
          </a:p>
          <a:p>
            <a:pPr marL="342900" lvl="1" indent="-342900">
              <a:lnSpc>
                <a:spcPct val="150000"/>
              </a:lnSpc>
              <a:spcAft>
                <a:spcPts val="0"/>
              </a:spcAft>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明确提名意见及建议等级</a:t>
            </a:r>
            <a:r>
              <a:rPr lang="en-US" altLang="zh-CN" sz="2000" b="1" dirty="0">
                <a:latin typeface="微软雅黑" panose="020B0503020204020204" pitchFamily="34" charset="-122"/>
                <a:ea typeface="微软雅黑" panose="020B0503020204020204" pitchFamily="34" charset="-122"/>
              </a:rPr>
              <a:t> </a:t>
            </a:r>
          </a:p>
          <a:p>
            <a:pPr marL="342900" lvl="1" indent="-342900">
              <a:lnSpc>
                <a:spcPct val="150000"/>
              </a:lnSpc>
              <a:spcAft>
                <a:spcPts val="0"/>
              </a:spcAft>
              <a:buFont typeface="Wingdings" panose="05000000000000000000" pitchFamily="2" charset="2"/>
              <a:buChar char="ü"/>
              <a:defRPr/>
            </a:pPr>
            <a:r>
              <a:rPr lang="zh-CN" altLang="en-US" sz="2000" b="1" dirty="0">
                <a:solidFill>
                  <a:srgbClr val="C00000"/>
                </a:solidFill>
                <a:latin typeface="微软雅黑" panose="020B0503020204020204" pitchFamily="34" charset="-122"/>
                <a:ea typeface="微软雅黑" panose="020B0503020204020204" pitchFamily="34" charset="-122"/>
              </a:rPr>
              <a:t>提名一等奖落选不再参评二等奖，提名二等奖落选不再参评三等奖，提名三等奖不能参评高等级奖。</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900" lvl="1" indent="-342900">
              <a:lnSpc>
                <a:spcPct val="150000"/>
              </a:lnSpc>
              <a:spcAft>
                <a:spcPts val="0"/>
              </a:spcAft>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提名单位盖章</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提名专家签字</a:t>
            </a:r>
            <a:endParaRPr lang="en-US" altLang="zh-CN" sz="2000" b="1" dirty="0">
              <a:latin typeface="微软雅黑" panose="020B0503020204020204" pitchFamily="34" charset="-122"/>
              <a:ea typeface="微软雅黑" panose="020B0503020204020204" pitchFamily="34" charset="-122"/>
            </a:endParaRPr>
          </a:p>
          <a:p>
            <a:pPr marL="0" lvl="1" indent="0">
              <a:lnSpc>
                <a:spcPct val="150000"/>
              </a:lnSpc>
              <a:spcAft>
                <a:spcPts val="0"/>
              </a:spcAft>
              <a:buFont typeface="Wingdings" panose="05000000000000000000" pitchFamily="2" charset="2"/>
              <a:buNone/>
              <a:defRPr/>
            </a:pP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7"/>
          <p:cNvSpPr>
            <a:spLocks noChangeArrowheads="1"/>
          </p:cNvSpPr>
          <p:nvPr/>
        </p:nvSpPr>
        <p:spPr bwMode="auto">
          <a:xfrm>
            <a:off x="682625" y="1268730"/>
            <a:ext cx="7992745" cy="783590"/>
          </a:xfrm>
          <a:prstGeom prst="rect">
            <a:avLst/>
          </a:prstGeom>
          <a:noFill/>
          <a:ln w="9525">
            <a:solidFill>
              <a:schemeClr val="accent1"/>
            </a:solidFill>
            <a:miter lim="800000"/>
          </a:ln>
        </p:spPr>
        <p:txBody>
          <a:bodyPr wrap="square">
            <a:spAutoFit/>
          </a:bodyPr>
          <a:lstStyle/>
          <a:p>
            <a:pPr>
              <a:lnSpc>
                <a:spcPct val="125000"/>
              </a:lnSpc>
            </a:pPr>
            <a:r>
              <a:rPr kumimoji="1" lang="zh-CN" altLang="en-US" sz="3600" b="1" dirty="0">
                <a:solidFill>
                  <a:srgbClr val="C00000"/>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rPr>
              <a:t>提名书核心内容—自然科学奖</a:t>
            </a:r>
          </a:p>
        </p:txBody>
      </p:sp>
      <p:sp>
        <p:nvSpPr>
          <p:cNvPr id="22" name="矩形 7"/>
          <p:cNvSpPr>
            <a:spLocks noChangeArrowheads="1"/>
          </p:cNvSpPr>
          <p:nvPr/>
        </p:nvSpPr>
        <p:spPr bwMode="auto">
          <a:xfrm>
            <a:off x="683568" y="2060848"/>
            <a:ext cx="7992888" cy="2862322"/>
          </a:xfrm>
          <a:prstGeom prst="rect">
            <a:avLst/>
          </a:prstGeom>
          <a:noFill/>
          <a:ln w="9525">
            <a:solidFill>
              <a:schemeClr val="accent1"/>
            </a:solidFill>
            <a:miter lim="800000"/>
          </a:ln>
        </p:spPr>
        <p:txBody>
          <a:bodyPr wrap="square">
            <a:spAutoFit/>
          </a:bodyPr>
          <a:lstStyle/>
          <a:p>
            <a:pPr>
              <a:lnSpc>
                <a:spcPct val="150000"/>
              </a:lnSpc>
              <a:buFont typeface="Wingdings" panose="05000000000000000000" pitchFamily="2" charset="2"/>
              <a:buChar char="Ø"/>
            </a:pPr>
            <a:r>
              <a:rPr lang="zh-CN" altLang="en-US" sz="2000" b="1" dirty="0">
                <a:latin typeface="黑体" panose="02010609060101010101" pitchFamily="2" charset="-122"/>
                <a:ea typeface="黑体" panose="02010609060101010101" pitchFamily="2" charset="-122"/>
              </a:rPr>
              <a:t>自然奖“重要科学发现”</a:t>
            </a:r>
          </a:p>
          <a:p>
            <a:pPr>
              <a:lnSpc>
                <a:spcPct val="150000"/>
              </a:lnSpc>
              <a:buFont typeface="Wingdings" panose="05000000000000000000" pitchFamily="2" charset="2"/>
              <a:buChar char="Ø"/>
            </a:pPr>
            <a:r>
              <a:rPr lang="zh-CN" altLang="en-US" sz="2000" b="1" dirty="0">
                <a:latin typeface="黑体" panose="02010609060101010101" pitchFamily="2" charset="-122"/>
                <a:ea typeface="黑体" panose="02010609060101010101" pitchFamily="2" charset="-122"/>
              </a:rPr>
              <a:t>是项目科学研究内容在创造性方面的归纳提炼，应围绕代表性论文专著的核心内容，简明、准确、完整地进行阐述。不超过</a:t>
            </a:r>
            <a:r>
              <a:rPr lang="en-US" altLang="zh-CN" sz="2000" b="1" dirty="0">
                <a:latin typeface="黑体" panose="02010609060101010101" pitchFamily="2" charset="-122"/>
                <a:ea typeface="黑体" panose="02010609060101010101" pitchFamily="2" charset="-122"/>
              </a:rPr>
              <a:t>5</a:t>
            </a:r>
            <a:r>
              <a:rPr lang="zh-CN" altLang="en-US" sz="2000" b="1" dirty="0">
                <a:latin typeface="黑体" panose="02010609060101010101" pitchFamily="2" charset="-122"/>
                <a:ea typeface="黑体" panose="02010609060101010101" pitchFamily="2" charset="-122"/>
              </a:rPr>
              <a:t>页。</a:t>
            </a:r>
          </a:p>
          <a:p>
            <a:pPr>
              <a:lnSpc>
                <a:spcPct val="150000"/>
              </a:lnSpc>
              <a:buFont typeface="Wingdings" panose="05000000000000000000" pitchFamily="2" charset="2"/>
              <a:buChar char="Ø"/>
            </a:pPr>
            <a:r>
              <a:rPr lang="zh-CN" altLang="en-US" sz="2000" b="1" dirty="0">
                <a:latin typeface="黑体" panose="02010609060101010101" pitchFamily="2" charset="-122"/>
                <a:ea typeface="黑体" panose="02010609060101010101" pitchFamily="2" charset="-122"/>
              </a:rPr>
              <a:t>科学发现点按重要程度排序。</a:t>
            </a:r>
            <a:r>
              <a:rPr lang="zh-CN" altLang="en-US" sz="2000" b="1" dirty="0">
                <a:solidFill>
                  <a:srgbClr val="FF0000"/>
                </a:solidFill>
                <a:latin typeface="黑体" panose="02010609060101010101" pitchFamily="2" charset="-122"/>
                <a:ea typeface="黑体" panose="02010609060101010101" pitchFamily="2" charset="-122"/>
              </a:rPr>
              <a:t>每项科学发现在阐述前应首先说明所属的学科分类名称和支持其成立的代表性论文专著的附件序号等</a:t>
            </a:r>
            <a:r>
              <a:rPr lang="zh-CN" altLang="en-US" sz="2000" b="1" dirty="0">
                <a:latin typeface="黑体" panose="02010609060101010101" pitchFamily="2" charset="-122"/>
                <a:ea typeface="黑体" panose="02010609060101010101" pitchFamily="2" charset="-122"/>
              </a:rPr>
              <a:t>。</a:t>
            </a:r>
          </a:p>
          <a:p>
            <a:pPr>
              <a:lnSpc>
                <a:spcPct val="150000"/>
              </a:lnSpc>
              <a:buFont typeface="Wingdings" panose="05000000000000000000" pitchFamily="2" charset="2"/>
              <a:buChar char="Ø"/>
            </a:pPr>
            <a:r>
              <a:rPr lang="zh-CN" altLang="en-US" sz="2000" b="1" dirty="0">
                <a:latin typeface="黑体" panose="02010609060101010101" pitchFamily="2" charset="-122"/>
                <a:ea typeface="黑体" panose="02010609060101010101" pitchFamily="2" charset="-122"/>
              </a:rPr>
              <a:t>现阶段还存在的研究局限性及今后的研究方向。</a:t>
            </a:r>
            <a:endParaRPr lang="en-US" altLang="zh-CN" sz="2000" b="1" dirty="0">
              <a:latin typeface="黑体" panose="02010609060101010101" pitchFamily="2" charset="-122"/>
              <a:ea typeface="黑体" panose="02010609060101010101" pitchFamily="2" charset="-122"/>
            </a:endParaRPr>
          </a:p>
        </p:txBody>
      </p:sp>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7"/>
          <p:cNvSpPr>
            <a:spLocks noChangeArrowheads="1"/>
          </p:cNvSpPr>
          <p:nvPr/>
        </p:nvSpPr>
        <p:spPr bwMode="auto">
          <a:xfrm>
            <a:off x="682625" y="1268730"/>
            <a:ext cx="8209915" cy="783590"/>
          </a:xfrm>
          <a:prstGeom prst="rect">
            <a:avLst/>
          </a:prstGeom>
          <a:noFill/>
          <a:ln w="9525">
            <a:solidFill>
              <a:schemeClr val="accent1"/>
            </a:solidFill>
            <a:miter lim="800000"/>
          </a:ln>
        </p:spPr>
        <p:txBody>
          <a:bodyPr wrap="square">
            <a:spAutoFit/>
          </a:bodyPr>
          <a:lstStyle/>
          <a:p>
            <a:pPr>
              <a:lnSpc>
                <a:spcPct val="125000"/>
              </a:lnSpc>
            </a:pPr>
            <a:r>
              <a:rPr kumimoji="1" lang="zh-CN" altLang="en-US" sz="3600" b="1" dirty="0">
                <a:solidFill>
                  <a:srgbClr val="C00000"/>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rPr>
              <a:t>提名书核心内容—技术发明奖</a:t>
            </a:r>
          </a:p>
        </p:txBody>
      </p:sp>
      <p:sp>
        <p:nvSpPr>
          <p:cNvPr id="22" name="矩形 7"/>
          <p:cNvSpPr>
            <a:spLocks noChangeArrowheads="1"/>
          </p:cNvSpPr>
          <p:nvPr/>
        </p:nvSpPr>
        <p:spPr bwMode="auto">
          <a:xfrm>
            <a:off x="683568" y="2060848"/>
            <a:ext cx="8208912" cy="4247317"/>
          </a:xfrm>
          <a:prstGeom prst="rect">
            <a:avLst/>
          </a:prstGeom>
          <a:noFill/>
          <a:ln w="9525">
            <a:solidFill>
              <a:schemeClr val="accent1"/>
            </a:solidFill>
            <a:miter lim="800000"/>
          </a:ln>
        </p:spPr>
        <p:txBody>
          <a:bodyPr wrap="square">
            <a:spAutoFit/>
          </a:bodyPr>
          <a:lstStyle/>
          <a:p>
            <a:pPr>
              <a:lnSpc>
                <a:spcPct val="150000"/>
              </a:lnSpc>
              <a:buFont typeface="Wingdings" panose="05000000000000000000" pitchFamily="2" charset="2"/>
              <a:buChar char="Ø"/>
            </a:pPr>
            <a:r>
              <a:rPr lang="zh-CN" altLang="en-US" sz="2000" b="1" dirty="0">
                <a:latin typeface="黑体" panose="02010609060101010101" pitchFamily="2" charset="-122"/>
                <a:ea typeface="黑体" panose="02010609060101010101" pitchFamily="2" charset="-122"/>
              </a:rPr>
              <a:t>发明奖“主要技术发明”</a:t>
            </a:r>
          </a:p>
          <a:p>
            <a:pPr>
              <a:lnSpc>
                <a:spcPct val="150000"/>
              </a:lnSpc>
              <a:buFont typeface="Wingdings" panose="05000000000000000000" pitchFamily="2" charset="2"/>
              <a:buChar char="Ø"/>
            </a:pPr>
            <a:r>
              <a:rPr lang="zh-CN" altLang="en-US" sz="2000" b="1" dirty="0">
                <a:latin typeface="黑体" panose="02010609060101010101" pitchFamily="2" charset="-122"/>
                <a:ea typeface="黑体" panose="02010609060101010101" pitchFamily="2" charset="-122"/>
              </a:rPr>
              <a:t>以核心知识产权证明为依据，简明、准确、完整地阐述项目的</a:t>
            </a:r>
            <a:r>
              <a:rPr lang="zh-CN" altLang="en-US" sz="2000" b="1" dirty="0">
                <a:solidFill>
                  <a:srgbClr val="FF0000"/>
                </a:solidFill>
                <a:latin typeface="黑体" panose="02010609060101010101" pitchFamily="2" charset="-122"/>
                <a:ea typeface="黑体" panose="02010609060101010101" pitchFamily="2" charset="-122"/>
              </a:rPr>
              <a:t>立项背景</a:t>
            </a:r>
            <a:r>
              <a:rPr lang="zh-CN" altLang="en-US" sz="2000" b="1" dirty="0">
                <a:latin typeface="黑体" panose="02010609060101010101" pitchFamily="2" charset="-122"/>
                <a:ea typeface="黑体" panose="02010609060101010101" pitchFamily="2" charset="-122"/>
              </a:rPr>
              <a:t>，技术内容中前人没有的、具有创造性的</a:t>
            </a:r>
            <a:r>
              <a:rPr lang="zh-CN" altLang="en-US" sz="2000" b="1" dirty="0">
                <a:solidFill>
                  <a:srgbClr val="FF0000"/>
                </a:solidFill>
                <a:latin typeface="黑体" panose="02010609060101010101" pitchFamily="2" charset="-122"/>
                <a:ea typeface="黑体" panose="02010609060101010101" pitchFamily="2" charset="-122"/>
              </a:rPr>
              <a:t>关键技术</a:t>
            </a:r>
            <a:r>
              <a:rPr lang="zh-CN" altLang="en-US" sz="2000" b="1" dirty="0">
                <a:latin typeface="黑体" panose="02010609060101010101" pitchFamily="2" charset="-122"/>
                <a:ea typeface="黑体" panose="02010609060101010101" pitchFamily="2" charset="-122"/>
              </a:rPr>
              <a:t>，客观、详实地</a:t>
            </a:r>
            <a:r>
              <a:rPr lang="zh-CN" altLang="en-US" sz="2000" b="1" dirty="0">
                <a:solidFill>
                  <a:srgbClr val="FF0000"/>
                </a:solidFill>
                <a:latin typeface="黑体" panose="02010609060101010101" pitchFamily="2" charset="-122"/>
                <a:ea typeface="黑体" panose="02010609060101010101" pitchFamily="2" charset="-122"/>
              </a:rPr>
              <a:t>对比当前国内外同类技术的主要参数</a:t>
            </a:r>
            <a:r>
              <a:rPr lang="zh-CN" altLang="en-US" sz="2000" b="1" dirty="0">
                <a:latin typeface="黑体" panose="02010609060101010101" pitchFamily="2" charset="-122"/>
                <a:ea typeface="黑体" panose="02010609060101010101" pitchFamily="2" charset="-122"/>
              </a:rPr>
              <a:t>、</a:t>
            </a:r>
            <a:r>
              <a:rPr lang="zh-CN" altLang="en-US" sz="2000" b="1" dirty="0">
                <a:solidFill>
                  <a:srgbClr val="FF0000"/>
                </a:solidFill>
                <a:latin typeface="黑体" panose="02010609060101010101" pitchFamily="2" charset="-122"/>
                <a:ea typeface="黑体" panose="02010609060101010101" pitchFamily="2" charset="-122"/>
              </a:rPr>
              <a:t>效益及市场竞争力</a:t>
            </a:r>
            <a:r>
              <a:rPr lang="zh-CN" altLang="en-US" sz="2000" b="1" dirty="0">
                <a:latin typeface="黑体" panose="02010609060101010101" pitchFamily="2" charset="-122"/>
                <a:ea typeface="黑体" panose="02010609060101010101" pitchFamily="2" charset="-122"/>
              </a:rPr>
              <a:t>等。不超过</a:t>
            </a:r>
            <a:r>
              <a:rPr lang="en-US" altLang="zh-CN" sz="2000" b="1" dirty="0">
                <a:latin typeface="黑体" panose="02010609060101010101" pitchFamily="2" charset="-122"/>
                <a:ea typeface="黑体" panose="02010609060101010101" pitchFamily="2" charset="-122"/>
              </a:rPr>
              <a:t>5</a:t>
            </a:r>
            <a:r>
              <a:rPr lang="zh-CN" altLang="en-US" sz="2000" b="1" dirty="0">
                <a:latin typeface="黑体" panose="02010609060101010101" pitchFamily="2" charset="-122"/>
                <a:ea typeface="黑体" panose="02010609060101010101" pitchFamily="2" charset="-122"/>
              </a:rPr>
              <a:t>页。</a:t>
            </a:r>
          </a:p>
          <a:p>
            <a:pPr>
              <a:lnSpc>
                <a:spcPct val="150000"/>
              </a:lnSpc>
              <a:buFont typeface="Wingdings" panose="05000000000000000000" pitchFamily="2" charset="2"/>
              <a:buChar char="Ø"/>
            </a:pPr>
            <a:r>
              <a:rPr lang="zh-CN" altLang="en-US" sz="2000" b="1" dirty="0">
                <a:latin typeface="黑体" panose="02010609060101010101" pitchFamily="2" charset="-122"/>
                <a:ea typeface="黑体" panose="02010609060101010101" pitchFamily="2" charset="-122"/>
              </a:rPr>
              <a:t>技术发明点按重要程度排序。每项技术发明在阐述前应首先说明所属的学科分类名称和已获授权的知识产权情况。核心发明点必须取得授权知识产权。</a:t>
            </a:r>
          </a:p>
          <a:p>
            <a:pPr>
              <a:lnSpc>
                <a:spcPct val="150000"/>
              </a:lnSpc>
              <a:buFont typeface="Wingdings" panose="05000000000000000000" pitchFamily="2" charset="2"/>
              <a:buChar char="Ø"/>
            </a:pPr>
            <a:r>
              <a:rPr lang="zh-CN" altLang="en-US" sz="2000" b="1" dirty="0">
                <a:latin typeface="黑体" panose="02010609060101010101" pitchFamily="2" charset="-122"/>
                <a:ea typeface="黑体" panose="02010609060101010101" pitchFamily="2" charset="-122"/>
              </a:rPr>
              <a:t>同时，还要阐述该项目在现阶段还存在的技术局限性及今后的主要研究方向。</a:t>
            </a:r>
            <a:endParaRPr lang="en-US" altLang="zh-CN" sz="2000" b="1" dirty="0">
              <a:latin typeface="黑体" panose="02010609060101010101" pitchFamily="2" charset="-122"/>
              <a:ea typeface="黑体" panose="02010609060101010101" pitchFamily="2" charset="-122"/>
            </a:endParaRPr>
          </a:p>
        </p:txBody>
      </p:sp>
      <p:sp>
        <p:nvSpPr>
          <p:cNvPr id="3" name="副标题 2"/>
          <p:cNvSpPr>
            <a:spLocks noGrp="1"/>
          </p:cNvSpPr>
          <p:nvPr/>
        </p:nvSpPr>
        <p:spPr>
          <a:xfrm>
            <a:off x="0" y="10138"/>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7"/>
          <p:cNvSpPr>
            <a:spLocks noChangeArrowheads="1"/>
          </p:cNvSpPr>
          <p:nvPr/>
        </p:nvSpPr>
        <p:spPr bwMode="auto">
          <a:xfrm>
            <a:off x="682625" y="1268730"/>
            <a:ext cx="8209915" cy="783590"/>
          </a:xfrm>
          <a:prstGeom prst="rect">
            <a:avLst/>
          </a:prstGeom>
          <a:noFill/>
          <a:ln w="9525">
            <a:solidFill>
              <a:schemeClr val="accent1"/>
            </a:solidFill>
            <a:miter lim="800000"/>
          </a:ln>
        </p:spPr>
        <p:txBody>
          <a:bodyPr wrap="square">
            <a:spAutoFit/>
          </a:bodyPr>
          <a:lstStyle/>
          <a:p>
            <a:pPr>
              <a:lnSpc>
                <a:spcPct val="125000"/>
              </a:lnSpc>
            </a:pPr>
            <a:r>
              <a:rPr kumimoji="1" lang="zh-CN" altLang="en-US" sz="3600" b="1" dirty="0">
                <a:solidFill>
                  <a:srgbClr val="C00000"/>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rPr>
              <a:t>提名书核心内容</a:t>
            </a:r>
            <a:r>
              <a:rPr kumimoji="1" lang="en-US" altLang="zh-CN" sz="3600" b="1" dirty="0">
                <a:solidFill>
                  <a:srgbClr val="C00000"/>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rPr>
              <a:t>—</a:t>
            </a:r>
            <a:r>
              <a:rPr kumimoji="1" lang="zh-CN" altLang="en-US" sz="3600" b="1" dirty="0">
                <a:solidFill>
                  <a:srgbClr val="C00000"/>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rPr>
              <a:t>科技进步奖</a:t>
            </a:r>
          </a:p>
        </p:txBody>
      </p:sp>
      <p:sp>
        <p:nvSpPr>
          <p:cNvPr id="22" name="矩形 7"/>
          <p:cNvSpPr>
            <a:spLocks noChangeArrowheads="1"/>
          </p:cNvSpPr>
          <p:nvPr/>
        </p:nvSpPr>
        <p:spPr bwMode="auto">
          <a:xfrm>
            <a:off x="683568" y="2060848"/>
            <a:ext cx="8208912" cy="4175182"/>
          </a:xfrm>
          <a:prstGeom prst="rect">
            <a:avLst/>
          </a:prstGeom>
          <a:noFill/>
          <a:ln w="9525">
            <a:solidFill>
              <a:schemeClr val="accent1"/>
            </a:solidFill>
            <a:miter lim="800000"/>
          </a:ln>
        </p:spPr>
        <p:txBody>
          <a:bodyPr wrap="square">
            <a:spAutoFit/>
          </a:bodyPr>
          <a:lstStyle/>
          <a:p>
            <a:pPr>
              <a:lnSpc>
                <a:spcPct val="150000"/>
              </a:lnSpc>
              <a:buFont typeface="Wingdings" panose="05000000000000000000" pitchFamily="2" charset="2"/>
              <a:buChar char="Ø"/>
            </a:pPr>
            <a:r>
              <a:rPr lang="zh-CN" altLang="en-US" sz="2000" b="1" dirty="0">
                <a:latin typeface="黑体" panose="02010609060101010101" pitchFamily="2" charset="-122"/>
                <a:ea typeface="黑体" panose="02010609060101010101" pitchFamily="2" charset="-122"/>
              </a:rPr>
              <a:t>进步奖“主要科技创新”</a:t>
            </a:r>
          </a:p>
          <a:p>
            <a:pPr>
              <a:lnSpc>
                <a:spcPct val="150000"/>
              </a:lnSpc>
              <a:buFont typeface="Wingdings" panose="05000000000000000000" pitchFamily="2" charset="2"/>
              <a:buChar char="Ø"/>
            </a:pPr>
            <a:r>
              <a:rPr lang="zh-CN" altLang="en-US" sz="2000" b="1" dirty="0">
                <a:latin typeface="黑体" panose="02010609060101010101" pitchFamily="2" charset="-122"/>
                <a:ea typeface="黑体" panose="02010609060101010101" pitchFamily="2" charset="-122"/>
              </a:rPr>
              <a:t>以支持本项目科技创新内容成立的旁证材料为依据（如：专利、验收、论文等），简明、准确、完整地阐述项目的</a:t>
            </a:r>
            <a:r>
              <a:rPr lang="zh-CN" altLang="en-US" sz="2000" b="1" dirty="0">
                <a:solidFill>
                  <a:srgbClr val="FF0000"/>
                </a:solidFill>
                <a:latin typeface="黑体" panose="02010609060101010101" pitchFamily="2" charset="-122"/>
                <a:ea typeface="黑体" panose="02010609060101010101" pitchFamily="2" charset="-122"/>
              </a:rPr>
              <a:t>立项背景</a:t>
            </a:r>
            <a:r>
              <a:rPr lang="zh-CN" altLang="en-US" sz="2000" b="1" dirty="0">
                <a:latin typeface="黑体" panose="02010609060101010101" pitchFamily="2" charset="-122"/>
                <a:ea typeface="黑体" panose="02010609060101010101" pitchFamily="2" charset="-122"/>
              </a:rPr>
              <a:t>和具有创造性的</a:t>
            </a:r>
            <a:r>
              <a:rPr lang="zh-CN" altLang="en-US" sz="2000" b="1" dirty="0">
                <a:solidFill>
                  <a:srgbClr val="FF0000"/>
                </a:solidFill>
                <a:latin typeface="黑体" panose="02010609060101010101" pitchFamily="2" charset="-122"/>
                <a:ea typeface="黑体" panose="02010609060101010101" pitchFamily="2" charset="-122"/>
              </a:rPr>
              <a:t>关键技术内</a:t>
            </a:r>
            <a:r>
              <a:rPr lang="zh-CN" altLang="en-US" sz="2000" b="1" dirty="0">
                <a:latin typeface="黑体" panose="02010609060101010101" pitchFamily="2" charset="-122"/>
                <a:ea typeface="黑体" panose="02010609060101010101" pitchFamily="2" charset="-122"/>
              </a:rPr>
              <a:t>容，客观、详实地</a:t>
            </a:r>
            <a:r>
              <a:rPr lang="zh-CN" altLang="en-US" sz="2000" b="1" dirty="0">
                <a:solidFill>
                  <a:srgbClr val="FF0000"/>
                </a:solidFill>
                <a:latin typeface="黑体" panose="02010609060101010101" pitchFamily="2" charset="-122"/>
                <a:ea typeface="黑体" panose="02010609060101010101" pitchFamily="2" charset="-122"/>
              </a:rPr>
              <a:t>对比国内外同类技术的主要参数</a:t>
            </a:r>
            <a:r>
              <a:rPr lang="zh-CN" altLang="en-US" sz="2000" b="1" dirty="0">
                <a:latin typeface="黑体" panose="02010609060101010101" pitchFamily="2" charset="-122"/>
                <a:ea typeface="黑体" panose="02010609060101010101" pitchFamily="2" charset="-122"/>
              </a:rPr>
              <a:t>、</a:t>
            </a:r>
            <a:r>
              <a:rPr lang="zh-CN" altLang="en-US" sz="2000" b="1" dirty="0">
                <a:solidFill>
                  <a:srgbClr val="FF0000"/>
                </a:solidFill>
                <a:latin typeface="黑体" panose="02010609060101010101" pitchFamily="2" charset="-122"/>
                <a:ea typeface="黑体" panose="02010609060101010101" pitchFamily="2" charset="-122"/>
              </a:rPr>
              <a:t>效益及市场竞争力</a:t>
            </a:r>
            <a:r>
              <a:rPr lang="zh-CN" altLang="en-US" sz="2000" b="1" dirty="0">
                <a:latin typeface="黑体" panose="02010609060101010101" pitchFamily="2" charset="-122"/>
                <a:ea typeface="黑体" panose="02010609060101010101" pitchFamily="2" charset="-122"/>
              </a:rPr>
              <a:t>等。不超过</a:t>
            </a:r>
            <a:r>
              <a:rPr lang="en-US" altLang="zh-CN" sz="2000" b="1" dirty="0">
                <a:latin typeface="黑体" panose="02010609060101010101" pitchFamily="2" charset="-122"/>
                <a:ea typeface="黑体" panose="02010609060101010101" pitchFamily="2" charset="-122"/>
              </a:rPr>
              <a:t>5</a:t>
            </a:r>
            <a:r>
              <a:rPr lang="zh-CN" altLang="en-US" sz="2000" b="1" dirty="0">
                <a:latin typeface="黑体" panose="02010609060101010101" pitchFamily="2" charset="-122"/>
                <a:ea typeface="黑体" panose="02010609060101010101" pitchFamily="2" charset="-122"/>
              </a:rPr>
              <a:t>页。</a:t>
            </a:r>
          </a:p>
          <a:p>
            <a:pPr>
              <a:lnSpc>
                <a:spcPct val="150000"/>
              </a:lnSpc>
              <a:buFont typeface="Wingdings" panose="05000000000000000000" pitchFamily="2" charset="2"/>
              <a:buChar char="Ø"/>
            </a:pPr>
            <a:r>
              <a:rPr lang="zh-CN" altLang="en-US" sz="2000" b="1" dirty="0">
                <a:latin typeface="黑体" panose="02010609060101010101" pitchFamily="2" charset="-122"/>
                <a:ea typeface="黑体" panose="02010609060101010101" pitchFamily="2" charset="-122"/>
              </a:rPr>
              <a:t>科技创新点按重要程度排序。每项科技创新在阐述前应首先说明所属的学科分类名称和支持其成立的专利授权号、论文等相关旁证材料。</a:t>
            </a:r>
            <a:endParaRPr lang="en-US" altLang="zh-CN" sz="2000" b="1" dirty="0">
              <a:latin typeface="黑体" panose="02010609060101010101" pitchFamily="2" charset="-122"/>
              <a:ea typeface="黑体" panose="02010609060101010101" pitchFamily="2" charset="-122"/>
            </a:endParaRPr>
          </a:p>
          <a:p>
            <a:pPr>
              <a:lnSpc>
                <a:spcPct val="150000"/>
              </a:lnSpc>
              <a:buFont typeface="Wingdings" panose="05000000000000000000" pitchFamily="2" charset="2"/>
              <a:buChar char="Ø"/>
            </a:pPr>
            <a:r>
              <a:rPr lang="en-US" altLang="zh-CN" sz="2000" b="1" dirty="0">
                <a:latin typeface="黑体" panose="02010609060101010101" pitchFamily="2" charset="-122"/>
                <a:ea typeface="黑体" panose="02010609060101010101" pitchFamily="2" charset="-122"/>
              </a:rPr>
              <a:t> </a:t>
            </a:r>
            <a:r>
              <a:rPr lang="zh-CN" altLang="en-US" sz="2000" b="1" dirty="0">
                <a:latin typeface="黑体" panose="02010609060101010101" pitchFamily="2" charset="-122"/>
                <a:ea typeface="黑体" panose="02010609060101010101" pitchFamily="2" charset="-122"/>
              </a:rPr>
              <a:t>同时，还要阐述该项目在现阶段还存在的科技局限性及今后的主要研究方向。</a:t>
            </a:r>
            <a:endParaRPr lang="en-US" altLang="zh-CN" sz="2000" b="1" dirty="0">
              <a:latin typeface="黑体" panose="02010609060101010101" pitchFamily="2" charset="-122"/>
              <a:ea typeface="黑体" panose="02010609060101010101" pitchFamily="2" charset="-122"/>
            </a:endParaRPr>
          </a:p>
        </p:txBody>
      </p:sp>
      <p:sp>
        <p:nvSpPr>
          <p:cNvPr id="3" name="副标题 2"/>
          <p:cNvSpPr>
            <a:spLocks noGrp="1"/>
          </p:cNvSpPr>
          <p:nvPr/>
        </p:nvSpPr>
        <p:spPr>
          <a:xfrm>
            <a:off x="0" y="-1462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4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提名书填写重点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奖项简介主要归纳：</a:t>
            </a:r>
          </a:p>
        </p:txBody>
      </p:sp>
      <p:sp>
        <p:nvSpPr>
          <p:cNvPr id="5" name="MH_Text_1"/>
          <p:cNvSpPr>
            <a:spLocks noChangeArrowheads="1"/>
          </p:cNvSpPr>
          <p:nvPr>
            <p:custDataLst>
              <p:tags r:id="rId1"/>
            </p:custDataLst>
          </p:nvPr>
        </p:nvSpPr>
        <p:spPr bwMode="auto">
          <a:xfrm>
            <a:off x="500034" y="2071678"/>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265" lvl="1" indent="-342265" defTabSz="889000" eaLnBrk="0" fontAlgn="auto" hangingPunct="0">
              <a:lnSpc>
                <a:spcPct val="150000"/>
              </a:lnSpc>
              <a:spcBef>
                <a:spcPts val="0"/>
              </a:spcBef>
              <a:spcAft>
                <a:spcPts val="0"/>
              </a:spcAft>
              <a:buFont typeface="Wingdings" panose="05000000000000000000" pitchFamily="2" charset="2"/>
              <a:buChar char="u"/>
              <a:defRPr/>
            </a:pPr>
            <a:r>
              <a:rPr lang="zh-CN" altLang="en-US" sz="2000" b="1" dirty="0">
                <a:solidFill>
                  <a:srgbClr val="0053CC"/>
                </a:solidFill>
                <a:latin typeface="微软雅黑" panose="020B0503020204020204" pitchFamily="34" charset="-122"/>
                <a:ea typeface="微软雅黑" panose="020B0503020204020204" pitchFamily="34" charset="-122"/>
              </a:rPr>
              <a:t>自然奖：围绕原创性、公认度和科学价值</a:t>
            </a:r>
            <a:endParaRPr lang="en-US" altLang="zh-CN" sz="2000" b="1" dirty="0">
              <a:solidFill>
                <a:srgbClr val="0053CC"/>
              </a:solidFill>
              <a:latin typeface="微软雅黑" panose="020B0503020204020204" pitchFamily="34" charset="-122"/>
              <a:ea typeface="微软雅黑" panose="020B0503020204020204" pitchFamily="34" charset="-122"/>
            </a:endParaRPr>
          </a:p>
          <a:p>
            <a:pPr marL="342265" lvl="1" indent="-342265" defTabSz="889000" eaLnBrk="0" fontAlgn="auto" hangingPunct="0">
              <a:lnSpc>
                <a:spcPct val="150000"/>
              </a:lnSpc>
              <a:spcBef>
                <a:spcPts val="0"/>
              </a:spcBef>
              <a:spcAft>
                <a:spcPts val="0"/>
              </a:spcAft>
              <a:buFont typeface="Wingdings" panose="05000000000000000000" pitchFamily="2" charset="2"/>
              <a:buChar char="ü"/>
              <a:defRPr/>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填写主要研究内容、科学发现点、科学价值、同行引用及评价等。</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pPr marL="342265" lvl="1" indent="-342265" defTabSz="889000" eaLnBrk="0" fontAlgn="auto" hangingPunct="0">
              <a:lnSpc>
                <a:spcPct val="150000"/>
              </a:lnSpc>
              <a:spcBef>
                <a:spcPts val="0"/>
              </a:spcBef>
              <a:spcAft>
                <a:spcPts val="0"/>
              </a:spcAft>
              <a:buFont typeface="Wingdings" panose="05000000000000000000" pitchFamily="2" charset="2"/>
              <a:buChar char="u"/>
              <a:defRPr/>
            </a:pPr>
            <a:r>
              <a:rPr lang="zh-CN" altLang="en-US" sz="2000" b="1" dirty="0">
                <a:solidFill>
                  <a:srgbClr val="0053CC"/>
                </a:solidFill>
                <a:latin typeface="微软雅黑" panose="020B0503020204020204" pitchFamily="34" charset="-122"/>
                <a:ea typeface="微软雅黑" panose="020B0503020204020204" pitchFamily="34" charset="-122"/>
              </a:rPr>
              <a:t>发明奖：围绕首创性、先进性和技术价值</a:t>
            </a:r>
            <a:endParaRPr lang="en-US" altLang="zh-CN" sz="2000" b="1" dirty="0">
              <a:solidFill>
                <a:srgbClr val="0053CC"/>
              </a:solidFill>
              <a:latin typeface="微软雅黑" panose="020B0503020204020204" pitchFamily="34" charset="-122"/>
              <a:ea typeface="微软雅黑" panose="020B0503020204020204" pitchFamily="34" charset="-122"/>
            </a:endParaRPr>
          </a:p>
          <a:p>
            <a:pPr marL="342265" lvl="1" indent="-342265" defTabSz="889000" eaLnBrk="0" fontAlgn="auto" hangingPunct="0">
              <a:lnSpc>
                <a:spcPct val="150000"/>
              </a:lnSpc>
              <a:spcBef>
                <a:spcPts val="0"/>
              </a:spcBef>
              <a:spcAft>
                <a:spcPts val="0"/>
              </a:spcAft>
              <a:buFont typeface="Wingdings" panose="05000000000000000000" pitchFamily="2" charset="2"/>
              <a:buChar char="ü"/>
              <a:defRPr/>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填写主要技术内容、知识产权情况、技术经济指标、应用效果等。</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pPr marL="342265" lvl="1" indent="-342265" defTabSz="889000" eaLnBrk="0" fontAlgn="auto" hangingPunct="0">
              <a:lnSpc>
                <a:spcPct val="150000"/>
              </a:lnSpc>
              <a:spcBef>
                <a:spcPts val="0"/>
              </a:spcBef>
              <a:spcAft>
                <a:spcPts val="0"/>
              </a:spcAft>
              <a:buFont typeface="Wingdings" panose="05000000000000000000" pitchFamily="2" charset="2"/>
              <a:buChar char="u"/>
              <a:defRPr/>
            </a:pPr>
            <a:r>
              <a:rPr lang="zh-CN" altLang="en-US" sz="2000" b="1" dirty="0">
                <a:solidFill>
                  <a:srgbClr val="0053CC"/>
                </a:solidFill>
                <a:latin typeface="微软雅黑" panose="020B0503020204020204" pitchFamily="34" charset="-122"/>
                <a:ea typeface="微软雅黑" panose="020B0503020204020204" pitchFamily="34" charset="-122"/>
              </a:rPr>
              <a:t>进步奖：围绕创新性、应用效益和经济社会价值</a:t>
            </a:r>
            <a:endParaRPr lang="en-US" altLang="zh-CN" sz="2000" b="1" dirty="0">
              <a:solidFill>
                <a:srgbClr val="0053CC"/>
              </a:solidFill>
              <a:latin typeface="微软雅黑" panose="020B0503020204020204" pitchFamily="34" charset="-122"/>
              <a:ea typeface="微软雅黑" panose="020B0503020204020204" pitchFamily="34" charset="-122"/>
            </a:endParaRPr>
          </a:p>
          <a:p>
            <a:pPr marL="342265" lvl="1" indent="-342265" defTabSz="889000" eaLnBrk="0" fontAlgn="auto" hangingPunct="0">
              <a:lnSpc>
                <a:spcPct val="150000"/>
              </a:lnSpc>
              <a:spcBef>
                <a:spcPts val="0"/>
              </a:spcBef>
              <a:spcAft>
                <a:spcPts val="0"/>
              </a:spcAft>
              <a:buFont typeface="Wingdings" panose="05000000000000000000" pitchFamily="2" charset="2"/>
              <a:buChar char="ü"/>
              <a:defRPr/>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填写主要创新内容、知识产权情况、技术经济指标、应用推广及效益情况等。</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不超过</a:t>
            </a:r>
            <a:r>
              <a:rPr lang="en-US" altLang="en-US"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页。</a:t>
            </a:r>
          </a:p>
          <a:p>
            <a:pPr marL="0" lvl="1" indent="360045" defTabSz="889000" eaLnBrk="0" hangingPunct="0">
              <a:lnSpc>
                <a:spcPts val="2800"/>
              </a:lnSpc>
              <a:spcAft>
                <a:spcPts val="0"/>
              </a:spcAft>
              <a:buFont typeface="Wingdings" panose="05000000000000000000" pitchFamily="2" charset="2"/>
              <a:buChar char="u"/>
            </a:pP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科学技术内容</a:t>
            </a:r>
          </a:p>
        </p:txBody>
      </p:sp>
      <p:sp>
        <p:nvSpPr>
          <p:cNvPr id="6"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indent="-342900">
              <a:lnSpc>
                <a:spcPct val="150000"/>
              </a:lnSpc>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重要科学发现、主要技术发明、主要科技创新</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不超过</a:t>
            </a:r>
            <a:r>
              <a:rPr lang="en-US" altLang="en-US"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页。该部分是</a:t>
            </a:r>
            <a:r>
              <a:rPr lang="zh-CN" altLang="en-US" sz="2000" b="1" dirty="0">
                <a:solidFill>
                  <a:srgbClr val="C00000"/>
                </a:solidFill>
                <a:latin typeface="微软雅黑" panose="020B0503020204020204" pitchFamily="34" charset="-122"/>
                <a:ea typeface="微软雅黑" panose="020B0503020204020204" pitchFamily="34" charset="-122"/>
              </a:rPr>
              <a:t>提名书的核心内容</a:t>
            </a:r>
            <a:r>
              <a:rPr lang="zh-CN" altLang="en-US" sz="2000" b="1" dirty="0">
                <a:latin typeface="微软雅黑" panose="020B0503020204020204" pitchFamily="34" charset="-122"/>
                <a:ea typeface="微软雅黑" panose="020B0503020204020204" pitchFamily="34" charset="-122"/>
              </a:rPr>
              <a:t>，也是评价项目、处理异议的重要依据。</a:t>
            </a:r>
          </a:p>
          <a:p>
            <a:pPr marL="342900" indent="-342900">
              <a:lnSpc>
                <a:spcPct val="150000"/>
              </a:lnSpc>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现阶段还存在的研究（技术、科技）局限性及今后的研究方向</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不超过</a:t>
            </a:r>
            <a:r>
              <a:rPr lang="en-US" altLang="en-US"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页。</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客观评价</a:t>
            </a:r>
          </a:p>
        </p:txBody>
      </p:sp>
      <p:sp>
        <p:nvSpPr>
          <p:cNvPr id="5" name="MH_Text_1"/>
          <p:cNvSpPr>
            <a:spLocks noChangeArrowheads="1"/>
          </p:cNvSpPr>
          <p:nvPr>
            <p:custDataLst>
              <p:tags r:id="rId1"/>
            </p:custDataLst>
          </p:nvPr>
        </p:nvSpPr>
        <p:spPr bwMode="auto">
          <a:xfrm>
            <a:off x="428596" y="2071678"/>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indent="-342900">
              <a:lnSpc>
                <a:spcPct val="150000"/>
              </a:lnSpc>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对该项目科学发现、技术发明或科技创新内容作出的客观评价。</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填写的评价意见要有客观依据，依据应为公开发表的资料（公共安全项目除外），可在附件中提供证明材料。</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评价要</a:t>
            </a:r>
            <a:r>
              <a:rPr lang="zh-CN" altLang="en-US" sz="2000" b="1" dirty="0">
                <a:solidFill>
                  <a:srgbClr val="C00000"/>
                </a:solidFill>
                <a:latin typeface="微软雅黑" panose="020B0503020204020204" pitchFamily="34" charset="-122"/>
                <a:ea typeface="微软雅黑" panose="020B0503020204020204" pitchFamily="34" charset="-122"/>
              </a:rPr>
              <a:t>客观、真实、准确</a:t>
            </a:r>
            <a:r>
              <a:rPr lang="zh-CN" altLang="en-US" sz="2000" b="1" dirty="0">
                <a:latin typeface="微软雅黑" panose="020B0503020204020204" pitchFamily="34" charset="-122"/>
                <a:ea typeface="微软雅黑" panose="020B0503020204020204" pitchFamily="34" charset="-122"/>
              </a:rPr>
              <a:t>，不许做引申性评价。</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新闻报道、私人信函不能作为评价依据。</a:t>
            </a:r>
          </a:p>
          <a:p>
            <a:pPr marL="342900" indent="-342900">
              <a:lnSpc>
                <a:spcPct val="150000"/>
              </a:lnSpc>
              <a:buFont typeface="Wingdings" panose="05000000000000000000" pitchFamily="2" charset="2"/>
              <a:buChar char="ü"/>
            </a:pP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应用情况、经济效益和社会效益</a:t>
            </a:r>
          </a:p>
        </p:txBody>
      </p:sp>
      <p:sp>
        <p:nvSpPr>
          <p:cNvPr id="6" name="MH_Text_1"/>
          <p:cNvSpPr>
            <a:spLocks noChangeArrowheads="1"/>
          </p:cNvSpPr>
          <p:nvPr>
            <p:custDataLst>
              <p:tags r:id="rId1"/>
            </p:custDataLst>
          </p:nvPr>
        </p:nvSpPr>
        <p:spPr bwMode="auto">
          <a:xfrm>
            <a:off x="357158" y="2143116"/>
            <a:ext cx="8143932" cy="2857520"/>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indent="-342900">
              <a:lnSpc>
                <a:spcPct val="150000"/>
              </a:lnSpc>
              <a:buFont typeface="Wingdings" panose="05000000000000000000" pitchFamily="2" charset="2"/>
              <a:buChar char="u"/>
              <a:defRPr/>
            </a:pPr>
            <a:r>
              <a:rPr lang="zh-CN" altLang="en-US" sz="2000" b="1" dirty="0">
                <a:latin typeface="微软雅黑" panose="020B0503020204020204" pitchFamily="34" charset="-122"/>
                <a:ea typeface="微软雅黑" panose="020B0503020204020204" pitchFamily="34" charset="-122"/>
              </a:rPr>
              <a:t>应用情况</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应就本项目技术应用的对象（如应用的单位、产品、工艺、工程、        服  务等）及规模情况进行概述，并在附件中提供主要客观佐证材料的关键页或材料目录。主要应用单位（包含是应用单位的完成单位）</a:t>
            </a:r>
            <a:r>
              <a:rPr lang="zh-CN" altLang="en-US" sz="2000" b="1" dirty="0">
                <a:solidFill>
                  <a:srgbClr val="FF0000"/>
                </a:solidFill>
                <a:latin typeface="微软雅黑" panose="020B0503020204020204" pitchFamily="34" charset="-122"/>
                <a:ea typeface="微软雅黑" panose="020B0503020204020204" pitchFamily="34" charset="-122"/>
              </a:rPr>
              <a:t>不超过</a:t>
            </a:r>
            <a:r>
              <a:rPr lang="en-US" altLang="en-US" sz="2000" b="1" dirty="0">
                <a:solidFill>
                  <a:srgbClr val="FF0000"/>
                </a:solidFill>
                <a:latin typeface="微软雅黑" panose="020B0503020204020204" pitchFamily="34" charset="-122"/>
                <a:ea typeface="微软雅黑" panose="020B0503020204020204" pitchFamily="34" charset="-122"/>
              </a:rPr>
              <a:t>10</a:t>
            </a:r>
            <a:r>
              <a:rPr lang="zh-CN" altLang="en-US" sz="2000" b="1" dirty="0">
                <a:solidFill>
                  <a:srgbClr val="FF0000"/>
                </a:solidFill>
                <a:latin typeface="微软雅黑" panose="020B0503020204020204" pitchFamily="34" charset="-122"/>
                <a:ea typeface="微软雅黑" panose="020B0503020204020204" pitchFamily="34" charset="-122"/>
              </a:rPr>
              <a:t>个。</a:t>
            </a:r>
          </a:p>
          <a:p>
            <a:pPr marL="342900" indent="-342900">
              <a:lnSpc>
                <a:spcPct val="150000"/>
              </a:lnSpc>
              <a:buFont typeface="Wingdings" panose="05000000000000000000" pitchFamily="2" charset="2"/>
              <a:buChar char="ü"/>
            </a:pP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主要应用单位情况表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可参考以下格式：</a:t>
            </a:r>
          </a:p>
          <a:p>
            <a:pPr marL="342900" indent="-342900">
              <a:lnSpc>
                <a:spcPct val="150000"/>
              </a:lnSpc>
              <a:buFont typeface="Wingdings" panose="05000000000000000000" pitchFamily="2" charset="2"/>
              <a:buChar char="ü"/>
            </a:pPr>
            <a:endParaRPr lang="zh-CN" altLang="en-US" sz="2000" b="1" dirty="0">
              <a:latin typeface="微软雅黑" panose="020B0503020204020204" pitchFamily="34" charset="-122"/>
              <a:ea typeface="微软雅黑" panose="020B0503020204020204" pitchFamily="34" charset="-122"/>
            </a:endParaRPr>
          </a:p>
          <a:p>
            <a:endParaRPr lang="zh-CN" altLang="en-US" sz="2000" b="1" dirty="0">
              <a:latin typeface="微软雅黑" panose="020B0503020204020204" pitchFamily="34" charset="-122"/>
              <a:ea typeface="微软雅黑" panose="020B0503020204020204" pitchFamily="34" charset="-122"/>
            </a:endParaRPr>
          </a:p>
          <a:p>
            <a:r>
              <a:rPr lang="en-US" sz="2000" dirty="0"/>
              <a:t> </a:t>
            </a:r>
            <a:endParaRPr lang="zh-CN" altLang="en-US" sz="2000" dirty="0"/>
          </a:p>
          <a:p>
            <a:r>
              <a:rPr lang="en-US" sz="2000" dirty="0"/>
              <a:t> </a:t>
            </a:r>
            <a:endParaRPr lang="zh-CN" altLang="en-US" sz="2000" dirty="0"/>
          </a:p>
          <a:p>
            <a:r>
              <a:rPr lang="en-US" sz="2000" dirty="0"/>
              <a:t> </a:t>
            </a:r>
            <a:endParaRPr lang="zh-CN" altLang="en-US" sz="2000" dirty="0"/>
          </a:p>
          <a:p>
            <a:r>
              <a:rPr lang="en-US" sz="2000" dirty="0"/>
              <a:t> </a:t>
            </a:r>
            <a:endParaRPr lang="zh-CN" altLang="en-US" sz="2000" dirty="0"/>
          </a:p>
          <a:p>
            <a:pPr marL="342900" indent="-342900">
              <a:lnSpc>
                <a:spcPct val="150000"/>
              </a:lnSpc>
              <a:buFont typeface="Wingdings" panose="05000000000000000000" pitchFamily="2" charset="2"/>
              <a:buChar char="ü"/>
              <a:defRPr/>
            </a:pPr>
            <a:endParaRPr lang="zh-CN" altLang="en-US" sz="20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285720" y="5143512"/>
          <a:ext cx="8143932" cy="1285884"/>
        </p:xfrm>
        <a:graphic>
          <a:graphicData uri="http://schemas.openxmlformats.org/drawingml/2006/table">
            <a:tbl>
              <a:tblPr firstRow="1" bandRow="1">
                <a:tableStyleId>{5C22544A-7EE6-4342-B048-85BDC9FD1C3A}</a:tableStyleId>
              </a:tblPr>
              <a:tblGrid>
                <a:gridCol w="857256">
                  <a:extLst>
                    <a:ext uri="{9D8B030D-6E8A-4147-A177-3AD203B41FA5}">
                      <a16:colId xmlns:a16="http://schemas.microsoft.com/office/drawing/2014/main" val="20000"/>
                    </a:ext>
                  </a:extLst>
                </a:gridCol>
                <a:gridCol w="1428760">
                  <a:extLst>
                    <a:ext uri="{9D8B030D-6E8A-4147-A177-3AD203B41FA5}">
                      <a16:colId xmlns:a16="http://schemas.microsoft.com/office/drawing/2014/main" val="20001"/>
                    </a:ext>
                  </a:extLst>
                </a:gridCol>
                <a:gridCol w="1428760">
                  <a:extLst>
                    <a:ext uri="{9D8B030D-6E8A-4147-A177-3AD203B41FA5}">
                      <a16:colId xmlns:a16="http://schemas.microsoft.com/office/drawing/2014/main" val="20002"/>
                    </a:ext>
                  </a:extLst>
                </a:gridCol>
                <a:gridCol w="1500198">
                  <a:extLst>
                    <a:ext uri="{9D8B030D-6E8A-4147-A177-3AD203B41FA5}">
                      <a16:colId xmlns:a16="http://schemas.microsoft.com/office/drawing/2014/main" val="20003"/>
                    </a:ext>
                  </a:extLst>
                </a:gridCol>
                <a:gridCol w="1571636">
                  <a:extLst>
                    <a:ext uri="{9D8B030D-6E8A-4147-A177-3AD203B41FA5}">
                      <a16:colId xmlns:a16="http://schemas.microsoft.com/office/drawing/2014/main" val="20004"/>
                    </a:ext>
                  </a:extLst>
                </a:gridCol>
                <a:gridCol w="1357322">
                  <a:extLst>
                    <a:ext uri="{9D8B030D-6E8A-4147-A177-3AD203B41FA5}">
                      <a16:colId xmlns:a16="http://schemas.microsoft.com/office/drawing/2014/main" val="20005"/>
                    </a:ext>
                  </a:extLst>
                </a:gridCol>
              </a:tblGrid>
              <a:tr h="642942">
                <a:tc>
                  <a:txBody>
                    <a:bodyPr/>
                    <a:lstStyle/>
                    <a:p>
                      <a:pPr indent="304800" algn="l">
                        <a:lnSpc>
                          <a:spcPct val="150000"/>
                        </a:lnSpc>
                        <a:spcAft>
                          <a:spcPts val="0"/>
                        </a:spcAft>
                      </a:pPr>
                      <a:r>
                        <a:rPr 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序号</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单位名称</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应用的技术</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应用对象</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p>
                      <a:pPr indent="304800" algn="l">
                        <a:lnSpc>
                          <a:spcPct val="150000"/>
                        </a:lnSpc>
                        <a:spcAft>
                          <a:spcPts val="0"/>
                        </a:spcAft>
                      </a:pPr>
                      <a:r>
                        <a:rPr 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及规模</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应用起止时间</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单位联系人</a:t>
                      </a:r>
                      <a:r>
                        <a:rPr lang="en-US" alt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   </a:t>
                      </a:r>
                      <a:r>
                        <a:rPr lang="en-US"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a:t>
                      </a:r>
                      <a:r>
                        <a:rPr 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电话</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bg1">
                        <a:lumMod val="85000"/>
                      </a:schemeClr>
                    </a:solidFill>
                  </a:tcPr>
                </a:tc>
                <a:extLst>
                  <a:ext uri="{0D108BD9-81ED-4DB2-BD59-A6C34878D82A}">
                    <a16:rowId xmlns:a16="http://schemas.microsoft.com/office/drawing/2014/main" val="10000"/>
                  </a:ext>
                </a:extLst>
              </a:tr>
              <a:tr h="642942">
                <a:tc>
                  <a:txBody>
                    <a:bodyPr/>
                    <a:lstStyle/>
                    <a:p>
                      <a:pPr indent="304800" algn="l">
                        <a:lnSpc>
                          <a:spcPct val="150000"/>
                        </a:lnSpc>
                        <a:spcAft>
                          <a:spcPts val="0"/>
                        </a:spcAft>
                      </a:pPr>
                      <a:r>
                        <a:rPr lang="en-US"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1</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en-US"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XXX</a:t>
                      </a:r>
                      <a:r>
                        <a:rPr 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医院</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en-US"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XX</a:t>
                      </a:r>
                      <a:r>
                        <a:rPr 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检测试剂</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肿瘤检测，</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p>
                      <a:pPr indent="304800" algn="l">
                        <a:lnSpc>
                          <a:spcPct val="150000"/>
                        </a:lnSpc>
                        <a:spcAft>
                          <a:spcPts val="0"/>
                        </a:spcAft>
                      </a:pPr>
                      <a:r>
                        <a:rPr lang="en-US"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3</a:t>
                      </a:r>
                      <a:r>
                        <a:rPr 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万人</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en-US"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2015.09- 2018.09</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bg1">
                        <a:lumMod val="85000"/>
                      </a:schemeClr>
                    </a:solidFill>
                  </a:tcPr>
                </a:tc>
                <a:tc>
                  <a:txBody>
                    <a:bodyPr/>
                    <a:lstStyle/>
                    <a:p>
                      <a:pPr indent="304800" algn="l">
                        <a:lnSpc>
                          <a:spcPct val="150000"/>
                        </a:lnSpc>
                        <a:spcAft>
                          <a:spcPts val="0"/>
                        </a:spcAft>
                      </a:pPr>
                      <a:r>
                        <a:rPr lang="zh-CN"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王</a:t>
                      </a:r>
                      <a:r>
                        <a:rPr lang="en-US"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XX,</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p>
                      <a:pPr indent="304800" algn="l">
                        <a:lnSpc>
                          <a:spcPct val="150000"/>
                        </a:lnSpc>
                        <a:spcAft>
                          <a:spcPts val="0"/>
                        </a:spcAft>
                      </a:pPr>
                      <a:r>
                        <a:rPr lang="en-US" sz="1400" b="1" kern="100" dirty="0">
                          <a:ln>
                            <a:noFill/>
                          </a:ln>
                          <a:solidFill>
                            <a:srgbClr val="000000"/>
                          </a:solidFill>
                          <a:latin typeface="微软雅黑" panose="020B0503020204020204" pitchFamily="34" charset="-122"/>
                          <a:ea typeface="微软雅黑" panose="020B0503020204020204" pitchFamily="34" charset="-122"/>
                          <a:cs typeface="Times New Roman" panose="02020603050405020304"/>
                        </a:rPr>
                        <a:t>135XXXX</a:t>
                      </a:r>
                      <a:endParaRPr lang="zh-CN" sz="1400" b="1" kern="100" dirty="0">
                        <a:ln>
                          <a:noFill/>
                        </a:ln>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chemeClr val="bg1">
                        <a:lumMod val="85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17179" y="128554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经济效益和社会效益</a:t>
            </a:r>
          </a:p>
        </p:txBody>
      </p:sp>
      <p:sp>
        <p:nvSpPr>
          <p:cNvPr id="6" name="MH_Text_1"/>
          <p:cNvSpPr>
            <a:spLocks noChangeArrowheads="1"/>
          </p:cNvSpPr>
          <p:nvPr>
            <p:custDataLst>
              <p:tags r:id="rId2"/>
            </p:custDataLst>
          </p:nvPr>
        </p:nvSpPr>
        <p:spPr bwMode="auto">
          <a:xfrm>
            <a:off x="516890" y="1864995"/>
            <a:ext cx="8332470" cy="4907280"/>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indent="-342900">
              <a:lnSpc>
                <a:spcPct val="150000"/>
              </a:lnSpc>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近三年经济效益</a:t>
            </a:r>
            <a:endParaRPr lang="en-US" altLang="zh-CN" sz="2000" b="1"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经济效益主要介绍完成单位和“主要应用单位情况表”中所列单位</a:t>
            </a:r>
            <a:r>
              <a:rPr lang="zh-CN" altLang="en-US" sz="2000" b="1" dirty="0">
                <a:solidFill>
                  <a:srgbClr val="FF0000"/>
                </a:solidFill>
                <a:latin typeface="微软雅黑" panose="020B0503020204020204" pitchFamily="34" charset="-122"/>
                <a:ea typeface="微软雅黑" panose="020B0503020204020204" pitchFamily="34" charset="-122"/>
              </a:rPr>
              <a:t>近三年</a:t>
            </a:r>
            <a:r>
              <a:rPr lang="zh-CN" altLang="en-US" sz="2000" b="1" dirty="0">
                <a:latin typeface="微软雅黑" panose="020B0503020204020204" pitchFamily="34" charset="-122"/>
                <a:ea typeface="微软雅黑" panose="020B0503020204020204" pitchFamily="34" charset="-122"/>
              </a:rPr>
              <a:t>应用本项目技术所取得的经济效益情况。如院校、科研院所技术合同收入（合同额和到账额）；企业或其他单位应用本项目技术的产品或服务的质量和效率提升情况，与项目技术应用有关的销售额，以及节约成本、降低能耗等情况。</a:t>
            </a:r>
            <a:endParaRPr lang="en-US" altLang="zh-CN" sz="2000" b="1"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填写经济效益数据的，应注明计算方式，并在“其他附件”中提交支持数据成立的客观佐证材料。如无经济效益，只填写社会效益。</a:t>
            </a:r>
            <a:r>
              <a:rPr lang="zh-CN" altLang="en-US" sz="2000" b="1" dirty="0">
                <a:latin typeface="微软雅黑" panose="020B0503020204020204" pitchFamily="34" charset="-122"/>
                <a:ea typeface="微软雅黑" panose="020B0503020204020204" pitchFamily="34" charset="-122"/>
                <a:sym typeface="+mn-ea"/>
              </a:rPr>
              <a:t>如有经济效益，还需加盖账务章。</a:t>
            </a:r>
          </a:p>
          <a:p>
            <a:pPr marL="342900" indent="-342900" algn="just">
              <a:lnSpc>
                <a:spcPct val="150000"/>
              </a:lnSpc>
              <a:buFont typeface="Wingdings" panose="05000000000000000000" pitchFamily="2" charset="2"/>
              <a:buChar char="ü"/>
            </a:pPr>
            <a:r>
              <a:rPr lang="zh-CN" altLang="en-US" sz="2000" b="1" dirty="0">
                <a:solidFill>
                  <a:srgbClr val="FF0000"/>
                </a:solidFill>
                <a:latin typeface="微软雅黑" panose="020B0503020204020204" pitchFamily="34" charset="-122"/>
                <a:ea typeface="微软雅黑" panose="020B0503020204020204" pitchFamily="34" charset="-122"/>
                <a:sym typeface="+mn-ea"/>
              </a:rPr>
              <a:t>（</a:t>
            </a:r>
            <a:r>
              <a:rPr lang="zh-CN" altLang="en-US" sz="2000" b="1" dirty="0">
                <a:solidFill>
                  <a:srgbClr val="FF0000"/>
                </a:solidFill>
                <a:latin typeface="微软雅黑" panose="020B0503020204020204" pitchFamily="34" charset="-122"/>
                <a:ea typeface="微软雅黑" panose="020B0503020204020204" pitchFamily="34" charset="-122"/>
              </a:rPr>
              <a:t>省内应用，</a:t>
            </a:r>
            <a:r>
              <a:rPr lang="en-US" altLang="zh-CN" sz="2000" b="1" dirty="0">
                <a:solidFill>
                  <a:srgbClr val="FF0000"/>
                </a:solidFill>
                <a:latin typeface="微软雅黑" panose="020B0503020204020204" pitchFamily="34" charset="-122"/>
                <a:ea typeface="微软雅黑" panose="020B0503020204020204" pitchFamily="34" charset="-122"/>
              </a:rPr>
              <a:t>2019</a:t>
            </a:r>
            <a:r>
              <a:rPr lang="zh-CN" altLang="en-US" sz="2000" b="1" dirty="0">
                <a:solidFill>
                  <a:srgbClr val="FF0000"/>
                </a:solidFill>
                <a:latin typeface="微软雅黑" panose="020B0503020204020204" pitchFamily="34" charset="-122"/>
                <a:ea typeface="微软雅黑" panose="020B0503020204020204" pitchFamily="34" charset="-122"/>
              </a:rPr>
              <a:t>年度是在</a:t>
            </a:r>
            <a:r>
              <a:rPr lang="en-US" altLang="zh-CN" sz="2000" b="1" dirty="0">
                <a:solidFill>
                  <a:srgbClr val="FF0000"/>
                </a:solidFill>
                <a:latin typeface="微软雅黑" panose="020B0503020204020204" pitchFamily="34" charset="-122"/>
                <a:ea typeface="微软雅黑" panose="020B0503020204020204" pitchFamily="34" charset="-122"/>
              </a:rPr>
              <a:t>3000</a:t>
            </a:r>
            <a:r>
              <a:rPr lang="zh-CN" altLang="en-US" sz="2000" b="1" dirty="0">
                <a:solidFill>
                  <a:srgbClr val="FF0000"/>
                </a:solidFill>
                <a:latin typeface="微软雅黑" panose="020B0503020204020204" pitchFamily="34" charset="-122"/>
                <a:ea typeface="微软雅黑" panose="020B0503020204020204" pitchFamily="34" charset="-122"/>
              </a:rPr>
              <a:t>万及以上的，</a:t>
            </a:r>
            <a:r>
              <a:rPr lang="en-US" altLang="zh-CN" sz="2000" b="1" dirty="0">
                <a:solidFill>
                  <a:srgbClr val="FF0000"/>
                </a:solidFill>
                <a:latin typeface="微软雅黑" panose="020B0503020204020204" pitchFamily="34" charset="-122"/>
                <a:ea typeface="微软雅黑" panose="020B0503020204020204" pitchFamily="34" charset="-122"/>
              </a:rPr>
              <a:t>2020</a:t>
            </a:r>
            <a:r>
              <a:rPr lang="zh-CN" altLang="en-US" sz="2000" b="1" dirty="0">
                <a:solidFill>
                  <a:srgbClr val="FF0000"/>
                </a:solidFill>
                <a:latin typeface="微软雅黑" panose="020B0503020204020204" pitchFamily="34" charset="-122"/>
                <a:ea typeface="微软雅黑" panose="020B0503020204020204" pitchFamily="34" charset="-122"/>
              </a:rPr>
              <a:t>年度已经取消）</a:t>
            </a:r>
            <a:endParaRPr lang="zh-CN" altLang="en-US" sz="2000" b="1" dirty="0">
              <a:latin typeface="微软雅黑" panose="020B0503020204020204" pitchFamily="34" charset="-122"/>
              <a:ea typeface="微软雅黑" panose="020B0503020204020204" pitchFamily="34" charset="-122"/>
            </a:endParaRPr>
          </a:p>
          <a:p>
            <a:endParaRPr lang="zh-CN" altLang="en-US" sz="2000" dirty="0"/>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三、提名书填写要求</a:t>
            </a:r>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完成人情况表</a:t>
            </a:r>
          </a:p>
        </p:txBody>
      </p:sp>
      <p:sp>
        <p:nvSpPr>
          <p:cNvPr id="7" name="MH_Text_1"/>
          <p:cNvSpPr>
            <a:spLocks noChangeArrowheads="1"/>
          </p:cNvSpPr>
          <p:nvPr>
            <p:custDataLst>
              <p:tags r:id="rId1"/>
            </p:custDataLst>
          </p:nvPr>
        </p:nvSpPr>
        <p:spPr bwMode="auto">
          <a:xfrm>
            <a:off x="499745" y="2573020"/>
            <a:ext cx="8143875" cy="2794000"/>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265" lvl="1" indent="-342265" algn="just">
              <a:lnSpc>
                <a:spcPct val="150000"/>
              </a:lnSpc>
              <a:spcBef>
                <a:spcPts val="0"/>
              </a:spcBef>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自然奖</a:t>
            </a:r>
            <a:r>
              <a:rPr lang="zh-CN" altLang="en-US" sz="2000" b="1" dirty="0">
                <a:solidFill>
                  <a:srgbClr val="C00000"/>
                </a:solidFill>
                <a:latin typeface="微软雅黑" panose="020B0503020204020204" pitchFamily="34" charset="-122"/>
                <a:ea typeface="微软雅黑" panose="020B0503020204020204" pitchFamily="34" charset="-122"/>
              </a:rPr>
              <a:t>所有完成人</a:t>
            </a:r>
            <a:r>
              <a:rPr lang="zh-CN" altLang="en-US" sz="2000" b="1" dirty="0">
                <a:latin typeface="微软雅黑" panose="020B0503020204020204" pitchFamily="34" charset="-122"/>
                <a:ea typeface="微软雅黑" panose="020B0503020204020204" pitchFamily="34" charset="-122"/>
              </a:rPr>
              <a:t>应在</a:t>
            </a:r>
            <a:r>
              <a:rPr lang="zh-CN" altLang="zh-CN" sz="2000" b="1"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篇代表性论文专著中有署名，是署名作者。</a:t>
            </a:r>
          </a:p>
          <a:p>
            <a:pPr marL="342265" lvl="1" indent="-342265" algn="just">
              <a:lnSpc>
                <a:spcPct val="150000"/>
              </a:lnSpc>
              <a:spcBef>
                <a:spcPts val="0"/>
              </a:spcBef>
              <a:buFont typeface="Wingdings" panose="05000000000000000000" pitchFamily="2" charset="2"/>
              <a:buChar char="u"/>
            </a:pPr>
            <a:endParaRPr lang="zh-CN" altLang="en-US" sz="2000" b="1" dirty="0">
              <a:solidFill>
                <a:srgbClr val="FF0000"/>
              </a:solidFill>
              <a:latin typeface="微软雅黑" panose="020B0503020204020204" pitchFamily="34" charset="-122"/>
              <a:ea typeface="微软雅黑" panose="020B0503020204020204" pitchFamily="34" charset="-122"/>
            </a:endParaRPr>
          </a:p>
          <a:p>
            <a:pPr marL="342265" lvl="1" indent="-342265" algn="just">
              <a:lnSpc>
                <a:spcPct val="150000"/>
              </a:lnSpc>
              <a:spcBef>
                <a:spcPts val="0"/>
              </a:spcBef>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发明奖</a:t>
            </a:r>
            <a:r>
              <a:rPr lang="zh-CN" altLang="en-US" sz="2000" b="1" dirty="0">
                <a:solidFill>
                  <a:srgbClr val="C00000"/>
                </a:solidFill>
                <a:latin typeface="微软雅黑" panose="020B0503020204020204" pitchFamily="34" charset="-122"/>
                <a:ea typeface="微软雅黑" panose="020B0503020204020204" pitchFamily="34" charset="-122"/>
              </a:rPr>
              <a:t>前三完成人</a:t>
            </a:r>
            <a:r>
              <a:rPr lang="zh-CN" altLang="en-US" sz="2000" b="1" dirty="0">
                <a:latin typeface="微软雅黑" panose="020B0503020204020204" pitchFamily="34" charset="-122"/>
                <a:ea typeface="微软雅黑" panose="020B0503020204020204" pitchFamily="34" charset="-122"/>
              </a:rPr>
              <a:t>应为主要发明专利的发明人。</a:t>
            </a:r>
          </a:p>
          <a:p>
            <a:pPr marL="342265" lvl="1" indent="-342265" algn="just">
              <a:lnSpc>
                <a:spcPct val="150000"/>
              </a:lnSpc>
              <a:spcBef>
                <a:spcPts val="0"/>
              </a:spcBef>
              <a:buFont typeface="Wingdings" panose="05000000000000000000" pitchFamily="2" charset="2"/>
              <a:buChar char="u"/>
            </a:pPr>
            <a:endParaRPr lang="en-US" altLang="zh-CN" sz="2000" b="1" dirty="0">
              <a:latin typeface="微软雅黑" panose="020B0503020204020204" pitchFamily="34" charset="-122"/>
              <a:ea typeface="微软雅黑" panose="020B0503020204020204" pitchFamily="34" charset="-122"/>
            </a:endParaRPr>
          </a:p>
          <a:p>
            <a:pPr marL="342265" indent="-342265">
              <a:lnSpc>
                <a:spcPct val="150000"/>
              </a:lnSpc>
              <a:spcBef>
                <a:spcPts val="0"/>
              </a:spcBef>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各奖项附件所列验收、鉴定的专家组成员不能作为完成人。</a:t>
            </a:r>
            <a:endParaRPr lang="en-US" altLang="zh-CN" sz="2000" b="1" dirty="0">
              <a:latin typeface="微软雅黑" panose="020B0503020204020204" pitchFamily="34" charset="-122"/>
              <a:ea typeface="微软雅黑" panose="020B0503020204020204" pitchFamily="34" charset="-122"/>
            </a:endParaRPr>
          </a:p>
          <a:p>
            <a:pPr marL="342265" indent="-342265">
              <a:lnSpc>
                <a:spcPct val="150000"/>
              </a:lnSpc>
              <a:spcBef>
                <a:spcPts val="0"/>
              </a:spcBef>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marL="0" lvl="1" indent="0" algn="just">
              <a:lnSpc>
                <a:spcPct val="150000"/>
              </a:lnSpc>
              <a:spcBef>
                <a:spcPts val="0"/>
              </a:spcBef>
              <a:buFont typeface="Wingdings" panose="05000000000000000000" pitchFamily="2" charset="2"/>
              <a:buNone/>
            </a:pP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QQ截图2019032711414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5" y="1843554"/>
            <a:ext cx="8705850" cy="4819650"/>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5" name="TextBox 3"/>
          <p:cNvSpPr txBox="1"/>
          <p:nvPr/>
        </p:nvSpPr>
        <p:spPr>
          <a:xfrm>
            <a:off x="693074" y="96296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（一）省科技奖励改革</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完成单位情况表</a:t>
            </a:r>
          </a:p>
        </p:txBody>
      </p:sp>
      <p:sp>
        <p:nvSpPr>
          <p:cNvPr id="6" name="MH_Text_1"/>
          <p:cNvSpPr>
            <a:spLocks noChangeArrowheads="1"/>
          </p:cNvSpPr>
          <p:nvPr>
            <p:custDataLst>
              <p:tags r:id="rId1"/>
            </p:custDataLst>
          </p:nvPr>
        </p:nvSpPr>
        <p:spPr bwMode="auto">
          <a:xfrm>
            <a:off x="357158" y="2143116"/>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265" indent="-342265">
              <a:lnSpc>
                <a:spcPct val="150000"/>
              </a:lnSpc>
              <a:buFont typeface="Wingdings" panose="05000000000000000000" pitchFamily="2" charset="2"/>
              <a:buChar char="u"/>
            </a:pPr>
            <a:r>
              <a:rPr lang="zh-CN" altLang="en-US" sz="2000" b="1" dirty="0">
                <a:solidFill>
                  <a:srgbClr val="C00000"/>
                </a:solidFill>
                <a:latin typeface="微软雅黑" panose="020B0503020204020204" pitchFamily="34" charset="-122"/>
                <a:ea typeface="微软雅黑" panose="020B0503020204020204" pitchFamily="34" charset="-122"/>
              </a:rPr>
              <a:t>仅涉及科技进步奖</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265" indent="-342265">
              <a:lnSpc>
                <a:spcPct val="150000"/>
              </a:lnSpc>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完成单位需是法人单位</a:t>
            </a:r>
            <a:endParaRPr lang="en-US" altLang="zh-CN" sz="2000" b="1" dirty="0">
              <a:latin typeface="微软雅黑" panose="020B0503020204020204" pitchFamily="34" charset="-122"/>
              <a:ea typeface="微软雅黑" panose="020B0503020204020204" pitchFamily="34" charset="-122"/>
            </a:endParaRPr>
          </a:p>
          <a:p>
            <a:pPr marL="342265" indent="-342265">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一等奖的项目完成单位数不超过</a:t>
            </a:r>
            <a:r>
              <a:rPr lang="en-US" altLang="en-US" sz="2000" b="1" dirty="0">
                <a:latin typeface="微软雅黑" panose="020B0503020204020204" pitchFamily="34" charset="-122"/>
                <a:ea typeface="微软雅黑" panose="020B0503020204020204" pitchFamily="34" charset="-122"/>
              </a:rPr>
              <a:t>9</a:t>
            </a:r>
            <a:r>
              <a:rPr lang="zh-CN" altLang="en-US" sz="2000" b="1" dirty="0">
                <a:latin typeface="微软雅黑" panose="020B0503020204020204" pitchFamily="34" charset="-122"/>
                <a:ea typeface="微软雅黑" panose="020B0503020204020204" pitchFamily="34" charset="-122"/>
              </a:rPr>
              <a:t>个，二等奖的项目完成单位数不超过</a:t>
            </a:r>
            <a:r>
              <a:rPr lang="en-US" altLang="en-US" sz="2000" b="1" dirty="0">
                <a:latin typeface="微软雅黑" panose="020B0503020204020204" pitchFamily="34" charset="-122"/>
                <a:ea typeface="微软雅黑" panose="020B0503020204020204" pitchFamily="34" charset="-122"/>
              </a:rPr>
              <a:t>7</a:t>
            </a:r>
            <a:r>
              <a:rPr lang="zh-CN" altLang="en-US" sz="2000" b="1" dirty="0">
                <a:latin typeface="微软雅黑" panose="020B0503020204020204" pitchFamily="34" charset="-122"/>
                <a:ea typeface="微软雅黑" panose="020B0503020204020204" pitchFamily="34" charset="-122"/>
              </a:rPr>
              <a:t>个，三等奖的项目完成单位数不超过</a:t>
            </a:r>
            <a:r>
              <a:rPr lang="en-US" altLang="en-US"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个。</a:t>
            </a:r>
          </a:p>
          <a:p>
            <a:pPr marL="342265" indent="-342265">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企业技术创新工程项目只填写</a:t>
            </a:r>
            <a:r>
              <a:rPr lang="en-US" altLang="en-US"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个完成单位。</a:t>
            </a:r>
          </a:p>
          <a:p>
            <a:pPr marL="342265" indent="-342265">
              <a:lnSpc>
                <a:spcPct val="150000"/>
              </a:lnSpc>
              <a:buFont typeface="Wingdings" panose="05000000000000000000" pitchFamily="2" charset="2"/>
              <a:buChar char="u"/>
            </a:pPr>
            <a:r>
              <a:rPr lang="zh-CN" altLang="en-US" sz="2000" b="1" dirty="0">
                <a:solidFill>
                  <a:srgbClr val="C00000"/>
                </a:solidFill>
                <a:latin typeface="微软雅黑" panose="020B0503020204020204" pitchFamily="34" charset="-122"/>
                <a:ea typeface="微软雅黑" panose="020B0503020204020204" pitchFamily="34" charset="-122"/>
              </a:rPr>
              <a:t>法定代表人签字（签名章）、单位盖章</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4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提名书填写重点</a:t>
            </a:r>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22" name="矩形 7"/>
          <p:cNvSpPr>
            <a:spLocks noChangeArrowheads="1"/>
          </p:cNvSpPr>
          <p:nvPr/>
        </p:nvSpPr>
        <p:spPr bwMode="auto">
          <a:xfrm>
            <a:off x="683568" y="2060848"/>
            <a:ext cx="7704856" cy="3322955"/>
          </a:xfrm>
          <a:prstGeom prst="rect">
            <a:avLst/>
          </a:prstGeom>
          <a:noFill/>
          <a:ln w="9525">
            <a:solidFill>
              <a:schemeClr val="accent1"/>
            </a:solidFill>
            <a:miter lim="800000"/>
          </a:ln>
        </p:spPr>
        <p:txBody>
          <a:bodyPr wrap="square">
            <a:spAutoFit/>
          </a:bodyPr>
          <a:lstStyle/>
          <a:p>
            <a:pPr>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建议在系统导出后材料上签字盖章，不要用推荐工作手册中的材料盖章。</a:t>
            </a:r>
          </a:p>
          <a:p>
            <a:pPr>
              <a:lnSpc>
                <a:spcPct val="150000"/>
              </a:lnSpc>
              <a:buFont typeface="Wingdings" panose="05000000000000000000" pitchFamily="2" charset="2"/>
              <a:buChar char="Ø"/>
            </a:pPr>
            <a:endParaRPr lang="en-US" altLang="zh-CN" sz="2000" b="1"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000" b="1" dirty="0">
                <a:solidFill>
                  <a:srgbClr val="FF0000"/>
                </a:solidFill>
                <a:latin typeface="微软雅黑" panose="020B0503020204020204" pitchFamily="34" charset="-122"/>
                <a:ea typeface="微软雅黑" panose="020B0503020204020204" pitchFamily="34" charset="-122"/>
              </a:rPr>
              <a:t>可以先生成需要签字盖章的材料，然后再取消提交完善其它材料</a:t>
            </a:r>
            <a:r>
              <a:rPr lang="zh-CN" altLang="en-US" sz="2000" b="1" dirty="0">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Ø"/>
            </a:pPr>
            <a:endParaRPr lang="en-US" altLang="zh-CN" sz="2000" b="1"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完成人情况表中</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，工作单位与完成单位不一致的，</a:t>
            </a:r>
            <a:r>
              <a:rPr lang="zh-CN" altLang="en-US" sz="2000" b="1" dirty="0">
                <a:latin typeface="微软雅黑" panose="020B0503020204020204" pitchFamily="34" charset="-122"/>
                <a:ea typeface="微软雅黑" panose="020B0503020204020204" pitchFamily="34" charset="-122"/>
              </a:rPr>
              <a:t>需要同时加盖工作单位和完成单位的两个章。</a:t>
            </a:r>
            <a:endParaRPr lang="en-US" altLang="zh-CN" sz="2000" b="1" dirty="0">
              <a:latin typeface="微软雅黑" panose="020B0503020204020204" pitchFamily="34" charset="-122"/>
              <a:ea typeface="微软雅黑" panose="020B0503020204020204" pitchFamily="34" charset="-122"/>
            </a:endParaRPr>
          </a:p>
        </p:txBody>
      </p:sp>
      <p:sp>
        <p:nvSpPr>
          <p:cNvPr id="4" name="TextBox 3"/>
          <p:cNvSpPr txBox="1"/>
          <p:nvPr/>
        </p:nvSpPr>
        <p:spPr>
          <a:xfrm>
            <a:off x="623224" y="136301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完成人和单位情况表及盖章</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代表性论文专著目录</a:t>
            </a:r>
          </a:p>
        </p:txBody>
      </p:sp>
      <p:sp>
        <p:nvSpPr>
          <p:cNvPr id="6" name="MH_Text_1"/>
          <p:cNvSpPr>
            <a:spLocks noChangeArrowheads="1"/>
          </p:cNvSpPr>
          <p:nvPr>
            <p:custDataLst>
              <p:tags r:id="rId1"/>
            </p:custDataLst>
          </p:nvPr>
        </p:nvSpPr>
        <p:spPr bwMode="auto">
          <a:xfrm>
            <a:off x="428625" y="2143125"/>
            <a:ext cx="8143875" cy="3192145"/>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lvl="1" indent="-342900">
              <a:lnSpc>
                <a:spcPct val="150000"/>
              </a:lnSpc>
              <a:buFont typeface="Wingdings" panose="05000000000000000000" pitchFamily="2" charset="2"/>
              <a:buChar char="u"/>
            </a:pPr>
            <a:r>
              <a:rPr lang="zh-CN" altLang="en-US" sz="2000" b="1" dirty="0">
                <a:solidFill>
                  <a:srgbClr val="0053CC"/>
                </a:solidFill>
                <a:latin typeface="微软雅黑" panose="020B0503020204020204" pitchFamily="34" charset="-122"/>
                <a:ea typeface="微软雅黑" panose="020B0503020204020204" pitchFamily="34" charset="-122"/>
              </a:rPr>
              <a:t>自然奖“代表性论文专著目录”（不超过</a:t>
            </a:r>
            <a:r>
              <a:rPr lang="en-US" altLang="zh-CN" sz="2000" b="1" dirty="0">
                <a:solidFill>
                  <a:srgbClr val="0053CC"/>
                </a:solidFill>
                <a:latin typeface="微软雅黑" panose="020B0503020204020204" pitchFamily="34" charset="-122"/>
                <a:ea typeface="微软雅黑" panose="020B0503020204020204" pitchFamily="34" charset="-122"/>
              </a:rPr>
              <a:t>8</a:t>
            </a:r>
            <a:r>
              <a:rPr lang="zh-CN" altLang="en-US" sz="2000" b="1" dirty="0">
                <a:solidFill>
                  <a:srgbClr val="0053CC"/>
                </a:solidFill>
                <a:latin typeface="微软雅黑" panose="020B0503020204020204" pitchFamily="34" charset="-122"/>
                <a:ea typeface="微软雅黑" panose="020B0503020204020204" pitchFamily="34" charset="-122"/>
              </a:rPr>
              <a:t>篇）</a:t>
            </a:r>
          </a:p>
          <a:p>
            <a:pPr marL="342900" lvl="1" indent="-342900">
              <a:lnSpc>
                <a:spcPct val="150000"/>
              </a:lnSpc>
              <a:buFont typeface="Wingdings" panose="05000000000000000000" pitchFamily="2" charset="2"/>
              <a:buChar char="u"/>
            </a:pPr>
            <a:endParaRPr lang="en-US" altLang="zh-CN" sz="2000" b="1" dirty="0">
              <a:solidFill>
                <a:srgbClr val="0053CC"/>
              </a:solidFill>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论文专著</a:t>
            </a:r>
            <a:r>
              <a:rPr lang="zh-CN" altLang="en-US" sz="2000" b="1" dirty="0">
                <a:solidFill>
                  <a:srgbClr val="C00000"/>
                </a:solidFill>
                <a:latin typeface="微软雅黑" panose="020B0503020204020204" pitchFamily="34" charset="-122"/>
                <a:ea typeface="微软雅黑" panose="020B0503020204020204" pitchFamily="34" charset="-122"/>
              </a:rPr>
              <a:t>仅限于国内立项</a:t>
            </a:r>
            <a:r>
              <a:rPr lang="zh-CN" altLang="en-US" sz="2000" b="1" dirty="0">
                <a:latin typeface="微软雅黑" panose="020B0503020204020204" pitchFamily="34" charset="-122"/>
                <a:ea typeface="微软雅黑" panose="020B0503020204020204" pitchFamily="34" charset="-122"/>
              </a:rPr>
              <a:t>的科学研究成果，所列论文专著只能提交完成人为作者的文章，应按重要程度排序。</a:t>
            </a:r>
          </a:p>
          <a:p>
            <a:pPr marL="342900" lvl="1" indent="-342900">
              <a:lnSpc>
                <a:spcPct val="150000"/>
              </a:lnSpc>
              <a:buFont typeface="Wingdings" panose="05000000000000000000" pitchFamily="2" charset="2"/>
              <a:buChar char="u"/>
            </a:pPr>
            <a:endParaRPr lang="en-US" altLang="zh-CN" sz="2000" b="1" dirty="0">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论文专著应公开发表二年以上</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en-US" sz="2000" b="1" dirty="0">
                <a:solidFill>
                  <a:srgbClr val="C00000"/>
                </a:solidFill>
                <a:latin typeface="微软雅黑" panose="020B0503020204020204" pitchFamily="34" charset="-122"/>
                <a:ea typeface="微软雅黑" panose="020B0503020204020204" pitchFamily="34" charset="-122"/>
              </a:rPr>
              <a:t>2018</a:t>
            </a:r>
            <a:r>
              <a:rPr lang="zh-CN" altLang="en-US" sz="2000" b="1" dirty="0">
                <a:solidFill>
                  <a:srgbClr val="C00000"/>
                </a:solidFill>
                <a:latin typeface="微软雅黑" panose="020B0503020204020204" pitchFamily="34" charset="-122"/>
                <a:ea typeface="微软雅黑" panose="020B0503020204020204" pitchFamily="34" charset="-122"/>
              </a:rPr>
              <a:t>年</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月</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日以前公开发表）</a:t>
            </a:r>
            <a:r>
              <a:rPr lang="zh-CN" altLang="en-US" sz="2000" b="1" dirty="0">
                <a:latin typeface="微软雅黑" panose="020B0503020204020204" pitchFamily="34" charset="-122"/>
                <a:ea typeface="微软雅黑" panose="020B0503020204020204" pitchFamily="34" charset="-122"/>
              </a:rPr>
              <a:t>。</a:t>
            </a:r>
          </a:p>
          <a:p>
            <a:pPr marL="342900" lvl="1" indent="-342900">
              <a:lnSpc>
                <a:spcPct val="150000"/>
              </a:lnSpc>
            </a:pP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代表性论文专著目录</a:t>
            </a:r>
          </a:p>
        </p:txBody>
      </p:sp>
      <p:sp>
        <p:nvSpPr>
          <p:cNvPr id="5" name="MH_Text_1"/>
          <p:cNvSpPr>
            <a:spLocks noChangeArrowheads="1"/>
          </p:cNvSpPr>
          <p:nvPr>
            <p:custDataLst>
              <p:tags r:id="rId1"/>
            </p:custDataLst>
          </p:nvPr>
        </p:nvSpPr>
        <p:spPr bwMode="auto">
          <a:xfrm>
            <a:off x="325755" y="2143125"/>
            <a:ext cx="8616950" cy="4358005"/>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265" lvl="1" indent="-342265">
              <a:lnSpc>
                <a:spcPct val="150000"/>
              </a:lnSpc>
              <a:buFont typeface="Wingdings" panose="05000000000000000000" pitchFamily="2" charset="2"/>
              <a:buChar char="u"/>
            </a:pPr>
            <a:r>
              <a:rPr lang="zh-CN" altLang="en-US" sz="2000" b="1" dirty="0">
                <a:solidFill>
                  <a:srgbClr val="0053CC"/>
                </a:solidFill>
                <a:latin typeface="微软雅黑" panose="020B0503020204020204" pitchFamily="34" charset="-122"/>
                <a:ea typeface="微软雅黑" panose="020B0503020204020204" pitchFamily="34" charset="-122"/>
              </a:rPr>
              <a:t>自然奖“代表性论文专著目录”（不超过</a:t>
            </a:r>
            <a:r>
              <a:rPr lang="en-US" altLang="zh-CN" sz="2000" b="1" dirty="0">
                <a:solidFill>
                  <a:srgbClr val="0053CC"/>
                </a:solidFill>
                <a:latin typeface="微软雅黑" panose="020B0503020204020204" pitchFamily="34" charset="-122"/>
                <a:ea typeface="微软雅黑" panose="020B0503020204020204" pitchFamily="34" charset="-122"/>
              </a:rPr>
              <a:t>8</a:t>
            </a:r>
            <a:r>
              <a:rPr lang="zh-CN" altLang="en-US" sz="2000" b="1" dirty="0">
                <a:solidFill>
                  <a:srgbClr val="0053CC"/>
                </a:solidFill>
                <a:latin typeface="微软雅黑" panose="020B0503020204020204" pitchFamily="34" charset="-122"/>
                <a:ea typeface="微软雅黑" panose="020B0503020204020204" pitchFamily="34" charset="-122"/>
              </a:rPr>
              <a:t>篇）</a:t>
            </a:r>
          </a:p>
          <a:p>
            <a:pPr marL="342265" lvl="1" indent="-342265">
              <a:lnSpc>
                <a:spcPct val="150000"/>
              </a:lnSpc>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不再提交</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知情同意证明</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。第一完成人需在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代表性论文专著目录</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表格后</a:t>
            </a:r>
            <a:r>
              <a:rPr lang="zh-CN" altLang="en-US" sz="2000" b="1" dirty="0">
                <a:solidFill>
                  <a:srgbClr val="C00000"/>
                </a:solidFill>
                <a:latin typeface="微软雅黑" panose="020B0503020204020204" pitchFamily="34" charset="-122"/>
                <a:ea typeface="微软雅黑" panose="020B0503020204020204" pitchFamily="34" charset="-122"/>
              </a:rPr>
              <a:t>签署承诺，</a:t>
            </a:r>
            <a:r>
              <a:rPr lang="zh-CN" altLang="en-US" sz="2000" dirty="0">
                <a:latin typeface="微软雅黑" panose="020B0503020204020204" pitchFamily="34" charset="-122"/>
                <a:ea typeface="微软雅黑" panose="020B0503020204020204" pitchFamily="34" charset="-122"/>
              </a:rPr>
              <a:t>“知识产权归国内所有且无争议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其中，未列入项目主要完成人的第一作者、通讯作者（含共同第一作者、共同通讯作者）已出具知情同意书面签字意见，与其他作者的有关知情证明材料均存档备查。因上述情况而引起争议，且不能提供相应存档备查的证据，本人愿意承担相应责任，并接受处理。”</a:t>
            </a:r>
          </a:p>
          <a:p>
            <a:pPr marL="342265" indent="-342265">
              <a:lnSpc>
                <a:spcPct val="150000"/>
              </a:lnSpc>
              <a:buFont typeface="Wingdings" panose="05000000000000000000" pitchFamily="2" charset="2"/>
              <a:buChar char="ü"/>
            </a:pPr>
            <a:r>
              <a:rPr lang="zh-CN" altLang="en-US" sz="2000" dirty="0">
                <a:solidFill>
                  <a:srgbClr val="FF0000"/>
                </a:solidFill>
                <a:latin typeface="微软雅黑" panose="020B0503020204020204" pitchFamily="34" charset="-122"/>
                <a:ea typeface="微软雅黑" panose="020B0503020204020204" pitchFamily="34" charset="-122"/>
                <a:sym typeface="+mn-ea"/>
              </a:rPr>
              <a:t>《知情同意证明》虽</a:t>
            </a:r>
            <a:r>
              <a:rPr lang="zh-CN" altLang="en-US" sz="2000" dirty="0">
                <a:solidFill>
                  <a:srgbClr val="FF0000"/>
                </a:solidFill>
                <a:latin typeface="微软雅黑" panose="020B0503020204020204" pitchFamily="34" charset="-122"/>
                <a:ea typeface="微软雅黑" panose="020B0503020204020204" pitchFamily="34" charset="-122"/>
              </a:rPr>
              <a:t>取消上报省科技厅，但提名单位还需留存原件备查</a:t>
            </a:r>
          </a:p>
          <a:p>
            <a:pPr marL="342265" indent="-342265">
              <a:lnSpc>
                <a:spcPct val="150000"/>
              </a:lnSpc>
            </a:pPr>
            <a:endParaRPr lang="zh-CN" altLang="en-US" sz="2000" b="1" dirty="0">
              <a:latin typeface="微软雅黑" panose="020B0503020204020204" pitchFamily="34" charset="-122"/>
              <a:ea typeface="微软雅黑" panose="020B0503020204020204" pitchFamily="34" charset="-122"/>
            </a:endParaRPr>
          </a:p>
          <a:p>
            <a:pPr marL="342265" lvl="1" indent="-342265">
              <a:lnSpc>
                <a:spcPct val="150000"/>
              </a:lnSpc>
              <a:buFont typeface="Wingdings" panose="05000000000000000000" pitchFamily="2" charset="2"/>
              <a:buChar char="u"/>
            </a:pPr>
            <a:endParaRPr lang="en-US" altLang="zh-CN" sz="2000" b="1" dirty="0">
              <a:latin typeface="微软雅黑" panose="020B0503020204020204" pitchFamily="34" charset="-122"/>
              <a:ea typeface="微软雅黑" panose="020B0503020204020204" pitchFamily="34" charset="-122"/>
            </a:endParaRPr>
          </a:p>
          <a:p>
            <a:pPr marL="342265" lvl="1" indent="-342265">
              <a:lnSpc>
                <a:spcPct val="150000"/>
              </a:lnSpc>
              <a:buFont typeface="Wingdings" panose="05000000000000000000" pitchFamily="2" charset="2"/>
              <a:buChar char="u"/>
            </a:pP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主要知识产权目录</a:t>
            </a:r>
          </a:p>
        </p:txBody>
      </p:sp>
      <p:sp>
        <p:nvSpPr>
          <p:cNvPr id="6"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indent="-342900">
              <a:lnSpc>
                <a:spcPct val="150000"/>
              </a:lnSpc>
              <a:buFont typeface="Wingdings" panose="05000000000000000000" pitchFamily="2" charset="2"/>
              <a:buChar char="u"/>
            </a:pPr>
            <a:r>
              <a:rPr lang="zh-CN" altLang="en-US" sz="2000" b="1" dirty="0">
                <a:solidFill>
                  <a:srgbClr val="0053CC"/>
                </a:solidFill>
                <a:latin typeface="微软雅黑" panose="020B0503020204020204" pitchFamily="34" charset="-122"/>
                <a:ea typeface="微软雅黑" panose="020B0503020204020204" pitchFamily="34" charset="-122"/>
              </a:rPr>
              <a:t>发明奖、进步奖 “支撑技术发明点（创新点）的主要知识产权目录”（不超过</a:t>
            </a:r>
            <a:r>
              <a:rPr lang="en-US" altLang="zh-CN" sz="2000" b="1" dirty="0">
                <a:solidFill>
                  <a:srgbClr val="0053CC"/>
                </a:solidFill>
                <a:latin typeface="微软雅黑" panose="020B0503020204020204" pitchFamily="34" charset="-122"/>
                <a:ea typeface="微软雅黑" panose="020B0503020204020204" pitchFamily="34" charset="-122"/>
              </a:rPr>
              <a:t>10</a:t>
            </a:r>
            <a:r>
              <a:rPr lang="zh-CN" altLang="en-US" sz="2000" b="1" dirty="0">
                <a:solidFill>
                  <a:srgbClr val="0053CC"/>
                </a:solidFill>
                <a:latin typeface="微软雅黑" panose="020B0503020204020204" pitchFamily="34" charset="-122"/>
                <a:ea typeface="微软雅黑" panose="020B0503020204020204" pitchFamily="34" charset="-122"/>
              </a:rPr>
              <a:t>个）</a:t>
            </a:r>
            <a:endParaRPr lang="en-US" altLang="zh-CN" sz="2000" b="1" dirty="0">
              <a:solidFill>
                <a:srgbClr val="0053CC"/>
              </a:solidFill>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发明人均不是项目主要完成人的发明专利，</a:t>
            </a:r>
            <a:r>
              <a:rPr lang="zh-CN" altLang="en-US" sz="2000" b="1" dirty="0">
                <a:solidFill>
                  <a:srgbClr val="C00000"/>
                </a:solidFill>
                <a:latin typeface="微软雅黑" panose="020B0503020204020204" pitchFamily="34" charset="-122"/>
                <a:ea typeface="微软雅黑" panose="020B0503020204020204" pitchFamily="34" charset="-122"/>
              </a:rPr>
              <a:t>不得列入本表</a:t>
            </a:r>
            <a:r>
              <a:rPr lang="zh-CN" altLang="en-US" sz="2000" b="1" dirty="0">
                <a:latin typeface="微软雅黑" panose="020B0503020204020204" pitchFamily="34" charset="-122"/>
                <a:ea typeface="微软雅黑" panose="020B0503020204020204" pitchFamily="34" charset="-122"/>
              </a:rPr>
              <a:t>。</a:t>
            </a:r>
          </a:p>
          <a:p>
            <a:pPr marL="342900" indent="-342900" algn="just">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所列知识产权应在</a:t>
            </a:r>
            <a:r>
              <a:rPr lang="en-US" altLang="en-US" sz="2000" b="1" dirty="0">
                <a:solidFill>
                  <a:srgbClr val="C00000"/>
                </a:solidFill>
                <a:latin typeface="微软雅黑" panose="020B0503020204020204" pitchFamily="34" charset="-122"/>
                <a:ea typeface="微软雅黑" panose="020B0503020204020204" pitchFamily="34" charset="-122"/>
              </a:rPr>
              <a:t>2020</a:t>
            </a:r>
            <a:r>
              <a:rPr lang="zh-CN" altLang="en-US" sz="2000" b="1" dirty="0">
                <a:solidFill>
                  <a:srgbClr val="C00000"/>
                </a:solidFill>
                <a:latin typeface="微软雅黑" panose="020B0503020204020204" pitchFamily="34" charset="-122"/>
                <a:ea typeface="微软雅黑" panose="020B0503020204020204" pitchFamily="34" charset="-122"/>
              </a:rPr>
              <a:t>年</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月</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日之前</a:t>
            </a:r>
            <a:r>
              <a:rPr lang="zh-CN" altLang="en-US" sz="2000" b="1" dirty="0">
                <a:latin typeface="微软雅黑" panose="020B0503020204020204" pitchFamily="34" charset="-122"/>
                <a:ea typeface="微软雅黑" panose="020B0503020204020204" pitchFamily="34" charset="-122"/>
              </a:rPr>
              <a:t>取得相应证书。</a:t>
            </a:r>
            <a:endParaRPr lang="en-US" altLang="zh-CN" sz="2000" b="1"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所列知识产权用于报奖的情况，</a:t>
            </a:r>
            <a:r>
              <a:rPr lang="zh-CN" altLang="en-US" sz="2000" b="1" dirty="0">
                <a:solidFill>
                  <a:srgbClr val="C00000"/>
                </a:solidFill>
                <a:latin typeface="微软雅黑" panose="020B0503020204020204" pitchFamily="34" charset="-122"/>
                <a:ea typeface="微软雅黑" panose="020B0503020204020204" pitchFamily="34" charset="-122"/>
              </a:rPr>
              <a:t>应征得未列入项目主要完成人的权利人（发明专利指发明人）的同意，并由项目第一完成人签字承诺。</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428596" y="1214422"/>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主要论文专著目录</a:t>
            </a:r>
          </a:p>
        </p:txBody>
      </p:sp>
      <p:sp>
        <p:nvSpPr>
          <p:cNvPr id="6" name="MH_Text_1"/>
          <p:cNvSpPr>
            <a:spLocks noChangeArrowheads="1"/>
          </p:cNvSpPr>
          <p:nvPr>
            <p:custDataLst>
              <p:tags r:id="rId1"/>
            </p:custDataLst>
          </p:nvPr>
        </p:nvSpPr>
        <p:spPr bwMode="auto">
          <a:xfrm>
            <a:off x="428596" y="1857364"/>
            <a:ext cx="8143932" cy="471490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900" indent="-342900">
              <a:lnSpc>
                <a:spcPct val="150000"/>
              </a:lnSpc>
              <a:buFont typeface="Wingdings" panose="05000000000000000000" pitchFamily="2" charset="2"/>
              <a:buChar char="u"/>
            </a:pPr>
            <a:r>
              <a:rPr lang="en-US" altLang="zh-CN" sz="2000" b="1" dirty="0">
                <a:solidFill>
                  <a:srgbClr val="0053CC"/>
                </a:solidFill>
                <a:latin typeface="微软雅黑" panose="020B0503020204020204" pitchFamily="34" charset="-122"/>
                <a:ea typeface="微软雅黑" panose="020B0503020204020204" pitchFamily="34" charset="-122"/>
              </a:rPr>
              <a:t>2020</a:t>
            </a:r>
            <a:r>
              <a:rPr lang="zh-CN" altLang="en-US" sz="2000" b="1" dirty="0">
                <a:solidFill>
                  <a:srgbClr val="0053CC"/>
                </a:solidFill>
                <a:latin typeface="微软雅黑" panose="020B0503020204020204" pitchFamily="34" charset="-122"/>
                <a:ea typeface="微软雅黑" panose="020B0503020204020204" pitchFamily="34" charset="-122"/>
              </a:rPr>
              <a:t>年度开始，省技术发明奖、科技进步奖 将取消论文（专著）的要求。</a:t>
            </a:r>
            <a:endParaRPr lang="en-US" altLang="zh-CN" sz="2000" b="1" dirty="0">
              <a:solidFill>
                <a:srgbClr val="0053CC"/>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如需填报论文（专著）作为支撑材料，可在提名书 “四、主要技术发明（发明奖）”或“四、主要科技创新（进步奖）”中对论文（专著）发表情况进行综述，并在附件中附上重要论文（专著）首页。</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所提供的论文专著必须与提名项目所列技术发明点密切相关。作为支撑技术发明点（创新点）成立的依据，必须是已经正式公开发表（出版）的论文专著等，应在</a:t>
            </a:r>
            <a:r>
              <a:rPr lang="en-US" altLang="en-US" sz="2000" b="1" dirty="0">
                <a:solidFill>
                  <a:srgbClr val="C00000"/>
                </a:solidFill>
                <a:latin typeface="微软雅黑" panose="020B0503020204020204" pitchFamily="34" charset="-122"/>
                <a:ea typeface="微软雅黑" panose="020B0503020204020204" pitchFamily="34" charset="-122"/>
              </a:rPr>
              <a:t>2020</a:t>
            </a:r>
            <a:r>
              <a:rPr lang="zh-CN" altLang="en-US" sz="2000" b="1" dirty="0">
                <a:solidFill>
                  <a:srgbClr val="C00000"/>
                </a:solidFill>
                <a:latin typeface="微软雅黑" panose="020B0503020204020204" pitchFamily="34" charset="-122"/>
                <a:ea typeface="微软雅黑" panose="020B0503020204020204" pitchFamily="34" charset="-122"/>
              </a:rPr>
              <a:t>年</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月</a:t>
            </a:r>
            <a:r>
              <a:rPr lang="en-US" altLang="en-US"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日之前</a:t>
            </a:r>
            <a:r>
              <a:rPr lang="zh-CN" altLang="en-US" sz="2000" b="1" dirty="0">
                <a:latin typeface="微软雅黑" panose="020B0503020204020204" pitchFamily="34" charset="-122"/>
                <a:ea typeface="微软雅黑" panose="020B0503020204020204" pitchFamily="34" charset="-122"/>
              </a:rPr>
              <a:t>正式发表。</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pP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自然奖附件要求</a:t>
            </a:r>
          </a:p>
        </p:txBody>
      </p:sp>
      <p:sp>
        <p:nvSpPr>
          <p:cNvPr id="6" name="MH_Text_1"/>
          <p:cNvSpPr>
            <a:spLocks noChangeArrowheads="1"/>
          </p:cNvSpPr>
          <p:nvPr>
            <p:custDataLst>
              <p:tags r:id="rId1"/>
            </p:custDataLst>
          </p:nvPr>
        </p:nvSpPr>
        <p:spPr bwMode="auto">
          <a:xfrm>
            <a:off x="428596" y="2143116"/>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265" indent="-342265" defTabSz="889000" fontAlgn="auto">
              <a:lnSpc>
                <a:spcPct val="150000"/>
              </a:lnSpc>
              <a:spcAft>
                <a:spcPts val="0"/>
              </a:spcAft>
              <a:buFont typeface="Wingdings" panose="05000000000000000000" pitchFamily="2" charset="2"/>
              <a:buChar char="u"/>
              <a:defRPr/>
            </a:pPr>
            <a:r>
              <a:rPr lang="zh-CN" altLang="en-US" sz="2000" b="1" dirty="0">
                <a:solidFill>
                  <a:srgbClr val="0053CC"/>
                </a:solidFill>
                <a:latin typeface="微软雅黑" panose="020B0503020204020204" pitchFamily="34" charset="-122"/>
                <a:ea typeface="微软雅黑" panose="020B0503020204020204" pitchFamily="34" charset="-122"/>
              </a:rPr>
              <a:t>必备附件</a:t>
            </a:r>
            <a:endParaRPr lang="en-US" altLang="zh-CN" sz="2000" b="1" dirty="0">
              <a:solidFill>
                <a:srgbClr val="0053CC"/>
              </a:solidFill>
              <a:latin typeface="微软雅黑" panose="020B0503020204020204" pitchFamily="34" charset="-122"/>
              <a:ea typeface="微软雅黑" panose="020B0503020204020204" pitchFamily="34" charset="-122"/>
            </a:endParaRPr>
          </a:p>
          <a:p>
            <a:pPr marL="342265" indent="-342265" defTabSz="889000">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 代表性论文专著（不超过</a:t>
            </a:r>
            <a:r>
              <a:rPr lang="en-US" altLang="en-US" sz="2000" b="1"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篇）</a:t>
            </a:r>
          </a:p>
          <a:p>
            <a:pPr marL="342265" indent="-342265" defTabSz="889000">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 他人引用代表性引文专著（不超过</a:t>
            </a:r>
            <a:r>
              <a:rPr lang="en-US" altLang="en-US" sz="2000" b="1"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篇）</a:t>
            </a:r>
          </a:p>
          <a:p>
            <a:pPr marL="342265" indent="-342265" defTabSz="889000">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 检索报告</a:t>
            </a:r>
          </a:p>
          <a:p>
            <a:pPr marL="342265" indent="-342265" defTabSz="889000">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 完成人合作关系说明及情况汇总表</a:t>
            </a:r>
            <a:endParaRPr lang="en-US" altLang="zh-CN" sz="2000" b="1" dirty="0">
              <a:latin typeface="微软雅黑" panose="020B0503020204020204" pitchFamily="34" charset="-122"/>
              <a:ea typeface="微软雅黑" panose="020B0503020204020204" pitchFamily="34" charset="-122"/>
            </a:endParaRPr>
          </a:p>
          <a:p>
            <a:pPr marL="342265" indent="-342265" defTabSz="889000">
              <a:lnSpc>
                <a:spcPct val="150000"/>
              </a:lnSpc>
              <a:buFont typeface="Wingdings" panose="05000000000000000000" pitchFamily="2" charset="2"/>
              <a:buChar char="u"/>
              <a:defRPr/>
            </a:pPr>
            <a:r>
              <a:rPr lang="zh-CN" altLang="en-US" sz="2000" b="1" dirty="0">
                <a:solidFill>
                  <a:srgbClr val="0053CC"/>
                </a:solidFill>
                <a:latin typeface="微软雅黑" panose="020B0503020204020204" pitchFamily="34" charset="-122"/>
                <a:ea typeface="微软雅黑" panose="020B0503020204020204" pitchFamily="34" charset="-122"/>
              </a:rPr>
              <a:t>其他附件</a:t>
            </a:r>
            <a:endParaRPr lang="en-US" altLang="zh-CN" sz="2000" b="1" dirty="0">
              <a:solidFill>
                <a:srgbClr val="0053CC"/>
              </a:solidFill>
              <a:latin typeface="微软雅黑" panose="020B0503020204020204" pitchFamily="34" charset="-122"/>
              <a:ea typeface="微软雅黑" panose="020B0503020204020204" pitchFamily="34" charset="-122"/>
            </a:endParaRPr>
          </a:p>
          <a:p>
            <a:pPr marL="342265" indent="-342265" defTabSz="889000">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支撑本项目重要科学发现、客观评价及完成人学术贡献的证明材料。</a:t>
            </a:r>
          </a:p>
          <a:p>
            <a:pPr marL="342265" indent="-342265" defTabSz="889000">
              <a:lnSpc>
                <a:spcPct val="150000"/>
              </a:lnSpc>
              <a:buFont typeface="Wingdings" panose="05000000000000000000" pitchFamily="2" charset="2"/>
              <a:buChar char="ü"/>
              <a:defRPr/>
            </a:pP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三、提名书填写重点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发明奖、进步奖附件要求</a:t>
            </a:r>
          </a:p>
        </p:txBody>
      </p:sp>
      <p:sp>
        <p:nvSpPr>
          <p:cNvPr id="6" name="MH_Text_1"/>
          <p:cNvSpPr>
            <a:spLocks noChangeArrowheads="1"/>
          </p:cNvSpPr>
          <p:nvPr>
            <p:custDataLst>
              <p:tags r:id="rId1"/>
            </p:custDataLst>
          </p:nvPr>
        </p:nvSpPr>
        <p:spPr bwMode="auto">
          <a:xfrm>
            <a:off x="428596" y="2143116"/>
            <a:ext cx="8143932" cy="4071966"/>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265" indent="-342265" defTabSz="889000" fontAlgn="auto">
              <a:lnSpc>
                <a:spcPct val="150000"/>
              </a:lnSpc>
              <a:spcAft>
                <a:spcPts val="0"/>
              </a:spcAft>
              <a:buFont typeface="Wingdings" panose="05000000000000000000" pitchFamily="2" charset="2"/>
              <a:buChar char="u"/>
              <a:defRPr/>
            </a:pPr>
            <a:r>
              <a:rPr lang="zh-CN" altLang="en-US" sz="2000" b="1" dirty="0">
                <a:solidFill>
                  <a:srgbClr val="0053CC"/>
                </a:solidFill>
                <a:latin typeface="微软雅黑" panose="020B0503020204020204" pitchFamily="34" charset="-122"/>
                <a:ea typeface="微软雅黑" panose="020B0503020204020204" pitchFamily="34" charset="-122"/>
              </a:rPr>
              <a:t>必备附件</a:t>
            </a:r>
            <a:endParaRPr lang="en-US" altLang="zh-CN" sz="2000" b="1" dirty="0">
              <a:solidFill>
                <a:srgbClr val="0053CC"/>
              </a:solidFill>
              <a:latin typeface="微软雅黑" panose="020B0503020204020204" pitchFamily="34" charset="-122"/>
              <a:ea typeface="微软雅黑" panose="020B0503020204020204" pitchFamily="34" charset="-122"/>
            </a:endParaRPr>
          </a:p>
          <a:p>
            <a:pPr marL="342265" indent="-342265" defTabSz="889000">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 主要知识产权和标准规范等目录前</a:t>
            </a:r>
            <a:r>
              <a:rPr lang="en-US" altLang="en-US"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项</a:t>
            </a:r>
          </a:p>
          <a:p>
            <a:pPr marL="342265" indent="-342265" defTabSz="889000">
              <a:lnSpc>
                <a:spcPct val="150000"/>
              </a:lnSpc>
              <a:buFont typeface="Wingdings" panose="05000000000000000000" pitchFamily="2" charset="2"/>
              <a:buChar char="ü"/>
              <a:defRPr/>
            </a:pPr>
            <a:r>
              <a:rPr lang="en-US" altLang="en-US"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应用满两年的佐证材料</a:t>
            </a:r>
          </a:p>
          <a:p>
            <a:pPr marL="342265" indent="-342265" defTabSz="889000">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 国家法律法规要求审批的批准文件</a:t>
            </a:r>
          </a:p>
          <a:p>
            <a:pPr marL="342265" indent="-342265" defTabSz="889000">
              <a:lnSpc>
                <a:spcPct val="150000"/>
              </a:lnSpc>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完成人合作关系说明及情况汇总表</a:t>
            </a:r>
            <a:endParaRPr lang="en-US" altLang="zh-CN" sz="20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u"/>
            </a:pPr>
            <a:r>
              <a:rPr lang="zh-CN" altLang="en-US" sz="2000" b="1" dirty="0">
                <a:solidFill>
                  <a:srgbClr val="0053CC"/>
                </a:solidFill>
                <a:latin typeface="微软雅黑" panose="020B0503020204020204" pitchFamily="34" charset="-122"/>
                <a:ea typeface="微软雅黑" panose="020B0503020204020204" pitchFamily="34" charset="-122"/>
              </a:rPr>
              <a:t>  其他附件</a:t>
            </a:r>
          </a:p>
          <a:p>
            <a:pPr marL="342265" indent="-342265" defTabSz="889000">
              <a:lnSpc>
                <a:spcPct val="150000"/>
              </a:lnSpc>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应用情况和效果佐证材料</a:t>
            </a:r>
          </a:p>
          <a:p>
            <a:pPr marL="342265" indent="-342265" defTabSz="889000">
              <a:lnSpc>
                <a:spcPct val="150000"/>
              </a:lnSpc>
              <a:buFont typeface="Wingdings" panose="05000000000000000000" pitchFamily="2" charset="2"/>
              <a:buChar char="ü"/>
              <a:defRPr/>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其他</a:t>
            </a:r>
          </a:p>
          <a:p>
            <a:pPr marL="342265" indent="-342265" defTabSz="889000">
              <a:lnSpc>
                <a:spcPct val="150000"/>
              </a:lnSpc>
              <a:buFont typeface="Wingdings" panose="05000000000000000000" pitchFamily="2" charset="2"/>
              <a:buChar char="ü"/>
              <a:defRPr/>
            </a:pPr>
            <a:endParaRPr lang="zh-CN" altLang="en-US" sz="2000" b="1" dirty="0">
              <a:latin typeface="微软雅黑" panose="020B0503020204020204" pitchFamily="34" charset="-122"/>
              <a:ea typeface="微软雅黑" panose="020B0503020204020204" pitchFamily="34" charset="-122"/>
            </a:endParaRPr>
          </a:p>
          <a:p>
            <a:pPr marL="342265" indent="-342265">
              <a:lnSpc>
                <a:spcPct val="150000"/>
              </a:lnSpc>
            </a:pPr>
            <a:endParaRPr lang="en-US" altLang="zh-CN" sz="2000" b="1" dirty="0">
              <a:latin typeface="微软雅黑" panose="020B0503020204020204" pitchFamily="34" charset="-122"/>
              <a:ea typeface="微软雅黑" panose="020B0503020204020204" pitchFamily="34" charset="-122"/>
            </a:endParaRPr>
          </a:p>
          <a:p>
            <a:pPr marL="342265" indent="-342265">
              <a:lnSpc>
                <a:spcPct val="150000"/>
              </a:lnSpc>
              <a:spcAft>
                <a:spcPts val="0"/>
              </a:spcAft>
              <a:buFont typeface="Wingdings" panose="05000000000000000000" pitchFamily="2" charset="2"/>
              <a:buChar char="ü"/>
            </a:pP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7"/>
          <p:cNvSpPr>
            <a:spLocks noChangeArrowheads="1"/>
          </p:cNvSpPr>
          <p:nvPr/>
        </p:nvSpPr>
        <p:spPr bwMode="auto">
          <a:xfrm>
            <a:off x="989638" y="1468794"/>
            <a:ext cx="8064500" cy="4246245"/>
          </a:xfrm>
          <a:prstGeom prst="rect">
            <a:avLst/>
          </a:prstGeom>
          <a:noFill/>
          <a:ln w="9525">
            <a:noFill/>
            <a:miter lim="800000"/>
          </a:ln>
        </p:spPr>
        <p:txBody>
          <a:bodyPr>
            <a:spAutoFit/>
          </a:bodyPr>
          <a:lstStyle/>
          <a:p>
            <a:pPr>
              <a:lnSpc>
                <a:spcPct val="125000"/>
              </a:lnSpc>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一、山东省科学技术奖基本情况</a:t>
            </a:r>
          </a:p>
          <a:p>
            <a:pPr>
              <a:lnSpc>
                <a:spcPct val="125000"/>
              </a:lnSpc>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二、项目提名要求</a:t>
            </a:r>
          </a:p>
          <a:p>
            <a:pPr algn="l">
              <a:lnSpc>
                <a:spcPct val="125000"/>
              </a:lnSpc>
              <a:buClrTx/>
              <a:buSzTx/>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三、提名书填写重点</a:t>
            </a:r>
          </a:p>
          <a:p>
            <a:pPr algn="l">
              <a:lnSpc>
                <a:spcPct val="125000"/>
              </a:lnSpc>
              <a:buClrTx/>
              <a:buSzTx/>
              <a:buFont typeface="Wingdings" panose="05000000000000000000" pitchFamily="2" charset="2"/>
              <a:buChar char="u"/>
            </a:pPr>
            <a:r>
              <a:rPr kumimoji="1" lang="zh-CN" altLang="en-US" sz="3600" b="1" dirty="0">
                <a:solidFill>
                  <a:srgbClr val="C00000"/>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四、提名材料形审要点</a:t>
            </a:r>
          </a:p>
          <a:p>
            <a:pPr algn="l">
              <a:lnSpc>
                <a:spcPct val="125000"/>
              </a:lnSpc>
              <a:buClrTx/>
              <a:buSzTx/>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五、提名工作安排</a:t>
            </a:r>
          </a:p>
          <a:p>
            <a:pPr>
              <a:lnSpc>
                <a:spcPct val="125000"/>
              </a:lnSpc>
              <a:buFont typeface="Wingdings" panose="05000000000000000000" pitchFamily="2" charset="2"/>
              <a:buChar char="u"/>
            </a:pPr>
            <a:endParaRPr kumimoji="1" lang="en-US" altLang="zh-CN" sz="36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隶书" panose="02010509060101010101" pitchFamily="49" charset="-122"/>
            </a:endParaRPr>
          </a:p>
        </p:txBody>
      </p:sp>
      <p:cxnSp>
        <p:nvCxnSpPr>
          <p:cNvPr id="9" name="直接连接符 8"/>
          <p:cNvCxnSpPr/>
          <p:nvPr/>
        </p:nvCxnSpPr>
        <p:spPr bwMode="auto">
          <a:xfrm>
            <a:off x="899592" y="1052736"/>
            <a:ext cx="8244408" cy="1588"/>
          </a:xfrm>
          <a:prstGeom prst="line">
            <a:avLst/>
          </a:prstGeom>
          <a:solidFill>
            <a:schemeClr val="accent1"/>
          </a:solidFill>
          <a:ln w="9525" cap="flat" cmpd="sng" algn="ctr">
            <a:solidFill>
              <a:schemeClr val="accent1"/>
            </a:solidFill>
            <a:prstDash val="sysDot"/>
            <a:round/>
            <a:headEnd type="none" w="med" len="med"/>
            <a:tailEnd type="none" w="med" len="med"/>
          </a:ln>
          <a:effectLst>
            <a:innerShdw blurRad="63500" dist="50800" dir="18900000">
              <a:prstClr val="black">
                <a:alpha val="50000"/>
              </a:prstClr>
            </a:innerShdw>
            <a:reflection blurRad="6350" stA="50000" endA="300" endPos="55000" dir="5400000" sy="-100000" algn="bl" rotWithShape="0"/>
            <a:softEdge rad="31750"/>
          </a:effectLst>
          <a:scene3d>
            <a:camera prst="orthographicFront"/>
            <a:lightRig rig="threePt" dir="t"/>
          </a:scene3d>
          <a:sp3d>
            <a:bevelT/>
          </a:sp3d>
        </p:spPr>
      </p:cxnSp>
      <p:sp>
        <p:nvSpPr>
          <p:cNvPr id="4100" name="矩形 7"/>
          <p:cNvSpPr>
            <a:spLocks noChangeArrowheads="1"/>
          </p:cNvSpPr>
          <p:nvPr/>
        </p:nvSpPr>
        <p:spPr bwMode="auto">
          <a:xfrm>
            <a:off x="0" y="-25400"/>
            <a:ext cx="8964613" cy="1245235"/>
          </a:xfrm>
          <a:prstGeom prst="rect">
            <a:avLst/>
          </a:prstGeom>
          <a:noFill/>
          <a:ln w="9525">
            <a:noFill/>
            <a:miter lim="800000"/>
          </a:ln>
        </p:spPr>
        <p:txBody>
          <a:bodyPr>
            <a:spAutoFit/>
          </a:bodyPr>
          <a:lstStyle/>
          <a:p>
            <a:pPr algn="l">
              <a:lnSpc>
                <a:spcPct val="125000"/>
              </a:lnSpc>
            </a:pPr>
            <a:r>
              <a:rPr kumimoji="1" lang="en-US" altLang="zh-CN" sz="6000">
                <a:solidFill>
                  <a:srgbClr val="FF0000"/>
                </a:solidFill>
                <a:latin typeface="Times New Roman" panose="02020603050405020304" pitchFamily="18" charset="0"/>
                <a:ea typeface="隶书" panose="02010509060101010101" pitchFamily="49" charset="-122"/>
              </a:rPr>
              <a:t>    </a:t>
            </a:r>
            <a:r>
              <a:rPr kumimoji="1" lang="zh-CN" altLang="en-US" sz="6000">
                <a:solidFill>
                  <a:srgbClr val="C00000"/>
                </a:solidFill>
                <a:latin typeface="Times New Roman" panose="02020603050405020304" pitchFamily="18" charset="0"/>
                <a:ea typeface="隶书" panose="02010509060101010101" pitchFamily="49" charset="-122"/>
              </a:rPr>
              <a:t>提  纲</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35"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四、提名材料形审要点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提名书形式审查不合格事项</a:t>
            </a:r>
          </a:p>
        </p:txBody>
      </p:sp>
      <p:sp>
        <p:nvSpPr>
          <p:cNvPr id="7" name="MH_Text_1"/>
          <p:cNvSpPr>
            <a:spLocks noChangeArrowheads="1"/>
          </p:cNvSpPr>
          <p:nvPr>
            <p:custDataLst>
              <p:tags r:id="rId1"/>
            </p:custDataLst>
          </p:nvPr>
        </p:nvSpPr>
        <p:spPr bwMode="auto">
          <a:xfrm>
            <a:off x="500034" y="2152006"/>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265" indent="-342265" fontAlgn="auto">
              <a:lnSpc>
                <a:spcPts val="3200"/>
              </a:lnSpc>
              <a:spcBef>
                <a:spcPts val="0"/>
              </a:spcBef>
              <a:spcAft>
                <a:spcPts val="0"/>
              </a:spcAft>
              <a:buFont typeface="Wingdings" panose="05000000000000000000" pitchFamily="2" charset="2"/>
              <a:buChar char="u"/>
              <a:defRPr/>
            </a:pPr>
            <a:r>
              <a:rPr lang="zh-CN" altLang="en-US" sz="2000" b="1" dirty="0">
                <a:solidFill>
                  <a:srgbClr val="C00000"/>
                </a:solidFill>
                <a:latin typeface="微软雅黑" panose="020B0503020204020204" pitchFamily="34" charset="-122"/>
                <a:ea typeface="微软雅黑" panose="020B0503020204020204" pitchFamily="34" charset="-122"/>
              </a:rPr>
              <a:t>论文、专利等相关技术内容重复使用</a:t>
            </a:r>
          </a:p>
          <a:p>
            <a:pPr marL="342265" indent="-342265" fontAlgn="auto">
              <a:lnSpc>
                <a:spcPts val="3200"/>
              </a:lnSpc>
              <a:spcBef>
                <a:spcPts val="0"/>
              </a:spcBef>
              <a:spcAft>
                <a:spcPts val="0"/>
              </a:spcAft>
              <a:buFont typeface="Wingdings" panose="05000000000000000000" pitchFamily="2" charset="2"/>
              <a:buChar char="u"/>
              <a:defRPr/>
            </a:pP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265" indent="-342265" fontAlgn="auto">
              <a:lnSpc>
                <a:spcPts val="3200"/>
              </a:lnSpc>
              <a:spcBef>
                <a:spcPts val="0"/>
              </a:spcBef>
              <a:spcAft>
                <a:spcPts val="0"/>
              </a:spcAft>
              <a:buFont typeface="Wingdings" panose="05000000000000000000" pitchFamily="2" charset="2"/>
              <a:buChar char="u"/>
              <a:defRPr/>
            </a:pPr>
            <a:r>
              <a:rPr lang="zh-CN" altLang="en-US" sz="2000" b="1" dirty="0">
                <a:solidFill>
                  <a:srgbClr val="C00000"/>
                </a:solidFill>
                <a:latin typeface="微软雅黑" panose="020B0503020204020204" pitchFamily="34" charset="-122"/>
                <a:ea typeface="微软雅黑" panose="020B0503020204020204" pitchFamily="34" charset="-122"/>
              </a:rPr>
              <a:t>与往年获奖项目论文专利等重复（“历史论文专利查重”功能）</a:t>
            </a:r>
          </a:p>
          <a:p>
            <a:pPr marL="342265" indent="-342265" fontAlgn="auto">
              <a:lnSpc>
                <a:spcPts val="3200"/>
              </a:lnSpc>
              <a:spcBef>
                <a:spcPts val="0"/>
              </a:spcBef>
              <a:spcAft>
                <a:spcPts val="0"/>
              </a:spcAft>
              <a:buFont typeface="Wingdings" panose="05000000000000000000" pitchFamily="2" charset="2"/>
              <a:buChar char="u"/>
              <a:defRPr/>
            </a:pP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265" indent="-342265" fontAlgn="auto">
              <a:lnSpc>
                <a:spcPts val="3200"/>
              </a:lnSpc>
              <a:spcBef>
                <a:spcPts val="0"/>
              </a:spcBef>
              <a:spcAft>
                <a:spcPts val="0"/>
              </a:spcAft>
              <a:buFont typeface="Wingdings" panose="05000000000000000000" pitchFamily="2" charset="2"/>
              <a:buChar char="u"/>
              <a:defRPr/>
            </a:pPr>
            <a:r>
              <a:rPr lang="zh-CN" altLang="en-US" sz="2000" b="1" dirty="0">
                <a:solidFill>
                  <a:srgbClr val="C00000"/>
                </a:solidFill>
                <a:latin typeface="微软雅黑" panose="020B0503020204020204" pitchFamily="34" charset="-122"/>
                <a:ea typeface="微软雅黑" panose="020B0503020204020204" pitchFamily="34" charset="-122"/>
              </a:rPr>
              <a:t>自然奖论文发表时间不满二年</a:t>
            </a:r>
          </a:p>
          <a:p>
            <a:pPr marL="0" indent="0" fontAlgn="auto">
              <a:lnSpc>
                <a:spcPts val="3200"/>
              </a:lnSpc>
              <a:spcBef>
                <a:spcPts val="0"/>
              </a:spcBef>
              <a:spcAft>
                <a:spcPts val="0"/>
              </a:spcAft>
              <a:buFont typeface="Wingdings" panose="05000000000000000000" pitchFamily="2" charset="2"/>
              <a:buNone/>
              <a:defRPr/>
            </a:pP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265" indent="-342265" fontAlgn="auto">
              <a:lnSpc>
                <a:spcPts val="3200"/>
              </a:lnSpc>
              <a:spcBef>
                <a:spcPts val="0"/>
              </a:spcBef>
              <a:spcAft>
                <a:spcPts val="0"/>
              </a:spcAft>
              <a:buFont typeface="Wingdings" panose="05000000000000000000" pitchFamily="2" charset="2"/>
              <a:buChar char="u"/>
              <a:defRPr/>
            </a:pPr>
            <a:r>
              <a:rPr lang="zh-CN" altLang="en-US" sz="2000" b="1" dirty="0">
                <a:solidFill>
                  <a:srgbClr val="C00000"/>
                </a:solidFill>
                <a:latin typeface="微软雅黑" panose="020B0503020204020204" pitchFamily="34" charset="-122"/>
                <a:ea typeface="微软雅黑" panose="020B0503020204020204" pitchFamily="34" charset="-122"/>
              </a:rPr>
              <a:t>发明奖、进步奖项目整体应用时间不满二年</a:t>
            </a:r>
          </a:p>
          <a:p>
            <a:pPr marL="342265" indent="-342265" fontAlgn="auto">
              <a:lnSpc>
                <a:spcPts val="3200"/>
              </a:lnSpc>
              <a:spcBef>
                <a:spcPts val="0"/>
              </a:spcBef>
              <a:spcAft>
                <a:spcPts val="0"/>
              </a:spcAft>
              <a:buFont typeface="Wingdings" panose="05000000000000000000" pitchFamily="2" charset="2"/>
              <a:buChar char="u"/>
              <a:defRPr/>
            </a:pP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265" indent="-342265" fontAlgn="auto">
              <a:lnSpc>
                <a:spcPts val="3200"/>
              </a:lnSpc>
              <a:spcBef>
                <a:spcPts val="0"/>
              </a:spcBef>
              <a:spcAft>
                <a:spcPts val="0"/>
              </a:spcAft>
              <a:buFont typeface="Wingdings" panose="05000000000000000000" pitchFamily="2" charset="2"/>
              <a:buChar char="u"/>
              <a:defRPr/>
            </a:pPr>
            <a:r>
              <a:rPr lang="zh-CN" altLang="en-US" sz="2000" b="1" dirty="0">
                <a:solidFill>
                  <a:srgbClr val="C00000"/>
                </a:solidFill>
                <a:latin typeface="微软雅黑" panose="020B0503020204020204" pitchFamily="34" charset="-122"/>
                <a:ea typeface="微软雅黑" panose="020B0503020204020204" pitchFamily="34" charset="-122"/>
              </a:rPr>
              <a:t>完成人同一年度被两个以上省奖项目提名</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pitchFamily="2" charset="2"/>
              <a:buNone/>
              <a:defRPr/>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265" indent="-342265" fontAlgn="auto">
              <a:lnSpc>
                <a:spcPct val="150000"/>
              </a:lnSpc>
              <a:spcBef>
                <a:spcPts val="0"/>
              </a:spcBef>
              <a:spcAft>
                <a:spcPts val="0"/>
              </a:spcAft>
              <a:defRPr/>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265" indent="-342265" fontAlgn="auto">
              <a:lnSpc>
                <a:spcPct val="150000"/>
              </a:lnSpc>
              <a:spcBef>
                <a:spcPts val="0"/>
              </a:spcBef>
              <a:spcAft>
                <a:spcPts val="0"/>
              </a:spcAft>
              <a:buFont typeface="Wingdings" panose="05000000000000000000" pitchFamily="2" charset="2"/>
              <a:buChar char="u"/>
              <a:defRPr/>
            </a:pP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istrator\Desktop\QQ截图2019032711443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872" y="1915621"/>
            <a:ext cx="8562975" cy="5000625"/>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5" name="TextBox 3"/>
          <p:cNvSpPr txBox="1"/>
          <p:nvPr/>
        </p:nvSpPr>
        <p:spPr>
          <a:xfrm>
            <a:off x="684819" y="92867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（一）省科技奖励改革</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35"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四、提名材料形审要点</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提名书形式审查不合格事项</a:t>
            </a:r>
          </a:p>
        </p:txBody>
      </p:sp>
      <p:sp>
        <p:nvSpPr>
          <p:cNvPr id="7" name="MH_Text_1"/>
          <p:cNvSpPr>
            <a:spLocks noChangeArrowheads="1"/>
          </p:cNvSpPr>
          <p:nvPr>
            <p:custDataLst>
              <p:tags r:id="rId1"/>
            </p:custDataLst>
          </p:nvPr>
        </p:nvSpPr>
        <p:spPr bwMode="auto">
          <a:xfrm>
            <a:off x="500034" y="2143116"/>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265" indent="-342265" fontAlgn="auto">
              <a:lnSpc>
                <a:spcPts val="3200"/>
              </a:lnSpc>
              <a:spcBef>
                <a:spcPts val="0"/>
              </a:spcBef>
              <a:spcAft>
                <a:spcPts val="0"/>
              </a:spcAft>
              <a:buFont typeface="Wingdings" panose="05000000000000000000" pitchFamily="2" charset="2"/>
              <a:buChar char="u"/>
              <a:defRPr/>
            </a:pPr>
            <a:r>
              <a:rPr lang="zh-CN" altLang="en-US" sz="2000" b="1" dirty="0">
                <a:solidFill>
                  <a:srgbClr val="FF0000"/>
                </a:solidFill>
                <a:latin typeface="微软雅黑" panose="020B0503020204020204" pitchFamily="34" charset="-122"/>
                <a:ea typeface="微软雅黑" panose="020B0503020204020204" pitchFamily="34" charset="-122"/>
              </a:rPr>
              <a:t>自然奖完成人不是代表性论文专著的作者</a:t>
            </a:r>
          </a:p>
          <a:p>
            <a:pPr marL="342265" indent="-342265" fontAlgn="auto">
              <a:lnSpc>
                <a:spcPts val="3200"/>
              </a:lnSpc>
              <a:spcBef>
                <a:spcPts val="0"/>
              </a:spcBef>
              <a:spcAft>
                <a:spcPts val="0"/>
              </a:spcAft>
              <a:buFont typeface="Wingdings" panose="05000000000000000000" pitchFamily="2" charset="2"/>
              <a:buChar char="u"/>
              <a:defRPr/>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265" indent="-342265" fontAlgn="auto">
              <a:lnSpc>
                <a:spcPts val="3200"/>
              </a:lnSpc>
              <a:spcBef>
                <a:spcPts val="0"/>
              </a:spcBef>
              <a:spcAft>
                <a:spcPts val="0"/>
              </a:spcAft>
              <a:buFont typeface="Wingdings" panose="05000000000000000000" pitchFamily="2" charset="2"/>
              <a:buChar char="u"/>
              <a:defRPr/>
            </a:pPr>
            <a:r>
              <a:rPr lang="zh-CN" altLang="en-US" sz="2000" b="1" dirty="0">
                <a:solidFill>
                  <a:srgbClr val="FF0000"/>
                </a:solidFill>
                <a:latin typeface="微软雅黑" panose="020B0503020204020204" pitchFamily="34" charset="-122"/>
                <a:ea typeface="微软雅黑" panose="020B0503020204020204" pitchFamily="34" charset="-122"/>
              </a:rPr>
              <a:t>发明奖前三完成人不是主要发明专利的发明人</a:t>
            </a:r>
          </a:p>
          <a:p>
            <a:pPr marL="342265" indent="-342265" fontAlgn="auto">
              <a:lnSpc>
                <a:spcPts val="3200"/>
              </a:lnSpc>
              <a:spcBef>
                <a:spcPts val="0"/>
              </a:spcBef>
              <a:spcAft>
                <a:spcPts val="0"/>
              </a:spcAft>
              <a:buFont typeface="Wingdings" panose="05000000000000000000" pitchFamily="2" charset="2"/>
              <a:buChar char="u"/>
              <a:defRPr/>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265" indent="-342265">
              <a:lnSpc>
                <a:spcPts val="3200"/>
              </a:lnSpc>
              <a:spcBef>
                <a:spcPts val="0"/>
              </a:spcBef>
              <a:spcAft>
                <a:spcPts val="0"/>
              </a:spcAft>
              <a:buFont typeface="Wingdings" panose="05000000000000000000" pitchFamily="2" charset="2"/>
              <a:buChar char="u"/>
            </a:pPr>
            <a:r>
              <a:rPr lang="zh-CN" altLang="en-US" sz="2000" b="1" dirty="0">
                <a:solidFill>
                  <a:srgbClr val="FF0000"/>
                </a:solidFill>
                <a:latin typeface="微软雅黑" panose="020B0503020204020204" pitchFamily="34" charset="-122"/>
                <a:ea typeface="微软雅黑" panose="020B0503020204020204" pitchFamily="34" charset="-122"/>
              </a:rPr>
              <a:t>主要附件未提交或不完整</a:t>
            </a:r>
          </a:p>
          <a:p>
            <a:pPr marL="342265" indent="-342265">
              <a:lnSpc>
                <a:spcPts val="3200"/>
              </a:lnSpc>
              <a:spcBef>
                <a:spcPts val="0"/>
              </a:spcBef>
              <a:spcAft>
                <a:spcPts val="0"/>
              </a:spcAft>
              <a:buFont typeface="Wingdings" panose="05000000000000000000" pitchFamily="2" charset="2"/>
              <a:buChar char="u"/>
            </a:pPr>
            <a:endParaRPr lang="zh-CN" altLang="en-US" sz="2000" b="1" dirty="0">
              <a:solidFill>
                <a:srgbClr val="FF0000"/>
              </a:solidFill>
              <a:latin typeface="微软雅黑" panose="020B0503020204020204" pitchFamily="34" charset="-122"/>
              <a:ea typeface="微软雅黑" panose="020B0503020204020204" pitchFamily="34" charset="-122"/>
            </a:endParaRPr>
          </a:p>
          <a:p>
            <a:pPr marL="342265" indent="-342265">
              <a:lnSpc>
                <a:spcPts val="3200"/>
              </a:lnSpc>
              <a:spcBef>
                <a:spcPts val="0"/>
              </a:spcBef>
              <a:spcAft>
                <a:spcPts val="0"/>
              </a:spcAft>
              <a:buFont typeface="Wingdings" panose="05000000000000000000" pitchFamily="2" charset="2"/>
              <a:buChar char="u"/>
            </a:pPr>
            <a:r>
              <a:rPr lang="zh-CN" altLang="en-US" sz="2000" b="1" dirty="0">
                <a:solidFill>
                  <a:srgbClr val="FF0000"/>
                </a:solidFill>
                <a:latin typeface="微软雅黑" panose="020B0503020204020204" pitchFamily="34" charset="-122"/>
                <a:ea typeface="微软雅黑" panose="020B0503020204020204" pitchFamily="34" charset="-122"/>
              </a:rPr>
              <a:t>未按要求签名</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盖章，或所盖公章与单位名称不一致</a:t>
            </a:r>
          </a:p>
          <a:p>
            <a:pPr marL="342265" indent="-342265">
              <a:lnSpc>
                <a:spcPts val="3200"/>
              </a:lnSpc>
              <a:spcBef>
                <a:spcPts val="0"/>
              </a:spcBef>
              <a:spcAft>
                <a:spcPts val="0"/>
              </a:spcAft>
              <a:buFont typeface="Wingdings" panose="05000000000000000000" pitchFamily="2" charset="2"/>
              <a:buChar char="u"/>
            </a:pPr>
            <a:endParaRPr lang="zh-CN" altLang="en-US" sz="2000" b="1" dirty="0">
              <a:solidFill>
                <a:srgbClr val="FF0000"/>
              </a:solidFill>
              <a:latin typeface="微软雅黑" panose="020B0503020204020204" pitchFamily="34" charset="-122"/>
              <a:ea typeface="微软雅黑" panose="020B0503020204020204" pitchFamily="34" charset="-122"/>
            </a:endParaRPr>
          </a:p>
          <a:p>
            <a:pPr marL="342265" indent="-342265">
              <a:lnSpc>
                <a:spcPts val="3200"/>
              </a:lnSpc>
              <a:spcBef>
                <a:spcPts val="0"/>
              </a:spcBef>
              <a:spcAft>
                <a:spcPts val="0"/>
              </a:spcAft>
              <a:buFont typeface="Wingdings" panose="05000000000000000000" pitchFamily="2" charset="2"/>
              <a:buChar char="u"/>
            </a:pPr>
            <a:r>
              <a:rPr lang="zh-CN" alt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其他不符合</a:t>
            </a:r>
            <a:r>
              <a:rPr lang="en-US" altLang="zh-CN"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山东省科学技术奖励办法</a:t>
            </a:r>
            <a:r>
              <a:rPr lang="en-US" altLang="zh-CN"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以及</a:t>
            </a:r>
            <a:r>
              <a:rPr lang="en-US" altLang="zh-CN"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2020</a:t>
            </a:r>
            <a:r>
              <a:rPr lang="zh-CN" altLang="en-US" sz="20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年度提名工作通知要求的情况</a:t>
            </a:r>
          </a:p>
          <a:p>
            <a:pPr marL="342265" indent="-342265" fontAlgn="auto">
              <a:lnSpc>
                <a:spcPct val="150000"/>
              </a:lnSpc>
              <a:spcBef>
                <a:spcPts val="0"/>
              </a:spcBef>
              <a:spcAft>
                <a:spcPts val="0"/>
              </a:spcAft>
              <a:buFont typeface="Wingdings" panose="05000000000000000000" pitchFamily="2" charset="2"/>
              <a:buChar char="u"/>
              <a:defRPr/>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265" indent="-342265" fontAlgn="auto">
              <a:lnSpc>
                <a:spcPct val="150000"/>
              </a:lnSpc>
              <a:spcBef>
                <a:spcPts val="0"/>
              </a:spcBef>
              <a:spcAft>
                <a:spcPts val="0"/>
              </a:spcAft>
              <a:defRPr/>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265" indent="-342265" fontAlgn="auto">
              <a:lnSpc>
                <a:spcPct val="150000"/>
              </a:lnSpc>
              <a:spcBef>
                <a:spcPts val="0"/>
              </a:spcBef>
              <a:spcAft>
                <a:spcPts val="0"/>
              </a:spcAft>
              <a:buFont typeface="Wingdings" panose="05000000000000000000" pitchFamily="2" charset="2"/>
              <a:buChar char="u"/>
              <a:defRPr/>
            </a:pP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7"/>
          <p:cNvSpPr>
            <a:spLocks noChangeArrowheads="1"/>
          </p:cNvSpPr>
          <p:nvPr/>
        </p:nvSpPr>
        <p:spPr bwMode="auto">
          <a:xfrm>
            <a:off x="989638" y="1468794"/>
            <a:ext cx="8064500" cy="4246245"/>
          </a:xfrm>
          <a:prstGeom prst="rect">
            <a:avLst/>
          </a:prstGeom>
          <a:noFill/>
          <a:ln w="9525">
            <a:noFill/>
            <a:miter lim="800000"/>
          </a:ln>
        </p:spPr>
        <p:txBody>
          <a:bodyPr>
            <a:spAutoFit/>
          </a:bodyPr>
          <a:lstStyle/>
          <a:p>
            <a:pPr>
              <a:lnSpc>
                <a:spcPct val="125000"/>
              </a:lnSpc>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一、山东省科学技术奖基本情况</a:t>
            </a:r>
          </a:p>
          <a:p>
            <a:pPr>
              <a:lnSpc>
                <a:spcPct val="125000"/>
              </a:lnSpc>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二、项目提名要求</a:t>
            </a:r>
          </a:p>
          <a:p>
            <a:pPr algn="l">
              <a:lnSpc>
                <a:spcPct val="125000"/>
              </a:lnSpc>
              <a:buClrTx/>
              <a:buSzTx/>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三、提名书填写重点</a:t>
            </a:r>
          </a:p>
          <a:p>
            <a:pPr algn="l">
              <a:lnSpc>
                <a:spcPct val="125000"/>
              </a:lnSpc>
              <a:buClrTx/>
              <a:buSzTx/>
              <a:buFont typeface="Wingdings" panose="05000000000000000000" pitchFamily="2" charset="2"/>
              <a:buChar char="u"/>
            </a:pPr>
            <a:r>
              <a:rPr kumimoji="1" lang="zh-CN" altLang="en-US" sz="3600" b="1" dirty="0">
                <a:gradFill>
                  <a:gsLst>
                    <a:gs pos="0">
                      <a:srgbClr val="012D86"/>
                    </a:gs>
                    <a:gs pos="100000">
                      <a:srgbClr val="0E2557"/>
                    </a:gs>
                  </a:gsLst>
                  <a:lin scaled="0"/>
                </a:gra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四、提名材料形审要点</a:t>
            </a:r>
          </a:p>
          <a:p>
            <a:pPr algn="l">
              <a:lnSpc>
                <a:spcPct val="125000"/>
              </a:lnSpc>
              <a:buClrTx/>
              <a:buSzTx/>
              <a:buFont typeface="Wingdings" panose="05000000000000000000" pitchFamily="2" charset="2"/>
              <a:buChar char="u"/>
            </a:pPr>
            <a:r>
              <a:rPr kumimoji="1" lang="zh-CN" altLang="en-US" sz="3600" b="1" dirty="0">
                <a:solidFill>
                  <a:srgbClr val="C00000"/>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rPr>
              <a:t>五、提名工作安排</a:t>
            </a:r>
          </a:p>
          <a:p>
            <a:pPr>
              <a:lnSpc>
                <a:spcPct val="125000"/>
              </a:lnSpc>
              <a:buFont typeface="Wingdings" panose="05000000000000000000" pitchFamily="2" charset="2"/>
              <a:buChar char="u"/>
            </a:pPr>
            <a:endParaRPr kumimoji="1" lang="zh-CN" altLang="en-US" sz="3600" b="1" dirty="0">
              <a:solidFill>
                <a:srgbClr val="C00000"/>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endParaRPr>
          </a:p>
        </p:txBody>
      </p:sp>
      <p:cxnSp>
        <p:nvCxnSpPr>
          <p:cNvPr id="9" name="直接连接符 8"/>
          <p:cNvCxnSpPr/>
          <p:nvPr/>
        </p:nvCxnSpPr>
        <p:spPr bwMode="auto">
          <a:xfrm>
            <a:off x="899592" y="1052736"/>
            <a:ext cx="8244408" cy="1588"/>
          </a:xfrm>
          <a:prstGeom prst="line">
            <a:avLst/>
          </a:prstGeom>
          <a:solidFill>
            <a:schemeClr val="accent1"/>
          </a:solidFill>
          <a:ln w="9525" cap="flat" cmpd="sng" algn="ctr">
            <a:solidFill>
              <a:schemeClr val="accent1"/>
            </a:solidFill>
            <a:prstDash val="sysDot"/>
            <a:round/>
            <a:headEnd type="none" w="med" len="med"/>
            <a:tailEnd type="none" w="med" len="med"/>
          </a:ln>
          <a:effectLst>
            <a:innerShdw blurRad="63500" dist="50800" dir="18900000">
              <a:prstClr val="black">
                <a:alpha val="50000"/>
              </a:prstClr>
            </a:innerShdw>
            <a:reflection blurRad="6350" stA="50000" endA="300" endPos="55000" dir="5400000" sy="-100000" algn="bl" rotWithShape="0"/>
            <a:softEdge rad="31750"/>
          </a:effectLst>
          <a:scene3d>
            <a:camera prst="orthographicFront"/>
            <a:lightRig rig="threePt" dir="t"/>
          </a:scene3d>
          <a:sp3d>
            <a:bevelT/>
          </a:sp3d>
        </p:spPr>
      </p:cxnSp>
      <p:sp>
        <p:nvSpPr>
          <p:cNvPr id="4100" name="矩形 7"/>
          <p:cNvSpPr>
            <a:spLocks noChangeArrowheads="1"/>
          </p:cNvSpPr>
          <p:nvPr/>
        </p:nvSpPr>
        <p:spPr bwMode="auto">
          <a:xfrm>
            <a:off x="0" y="-25400"/>
            <a:ext cx="8964613" cy="1245235"/>
          </a:xfrm>
          <a:prstGeom prst="rect">
            <a:avLst/>
          </a:prstGeom>
          <a:noFill/>
          <a:ln w="9525">
            <a:noFill/>
            <a:miter lim="800000"/>
          </a:ln>
        </p:spPr>
        <p:txBody>
          <a:bodyPr>
            <a:spAutoFit/>
          </a:bodyPr>
          <a:lstStyle/>
          <a:p>
            <a:pPr algn="l">
              <a:lnSpc>
                <a:spcPct val="125000"/>
              </a:lnSpc>
            </a:pPr>
            <a:r>
              <a:rPr kumimoji="1" lang="en-US" altLang="zh-CN" sz="6000">
                <a:solidFill>
                  <a:srgbClr val="FF0000"/>
                </a:solidFill>
                <a:latin typeface="Times New Roman" panose="02020603050405020304" pitchFamily="18" charset="0"/>
                <a:ea typeface="隶书" panose="02010509060101010101" pitchFamily="49" charset="-122"/>
              </a:rPr>
              <a:t>    </a:t>
            </a:r>
            <a:r>
              <a:rPr kumimoji="1" lang="zh-CN" altLang="en-US" sz="6000">
                <a:solidFill>
                  <a:srgbClr val="C00000"/>
                </a:solidFill>
                <a:latin typeface="Times New Roman" panose="02020603050405020304" pitchFamily="18" charset="0"/>
                <a:ea typeface="隶书" panose="02010509060101010101" pitchFamily="49" charset="-122"/>
              </a:rPr>
              <a:t>提  纲</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五、提名工作安排</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省厅提名工作具体节点</a:t>
            </a:r>
          </a:p>
        </p:txBody>
      </p:sp>
      <p:graphicFrame>
        <p:nvGraphicFramePr>
          <p:cNvPr id="5" name="图示 4"/>
          <p:cNvGraphicFramePr/>
          <p:nvPr/>
        </p:nvGraphicFramePr>
        <p:xfrm>
          <a:off x="357158" y="2285992"/>
          <a:ext cx="857256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五、提名工作安排</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我校提名工作具体节点</a:t>
            </a:r>
          </a:p>
        </p:txBody>
      </p:sp>
      <p:graphicFrame>
        <p:nvGraphicFramePr>
          <p:cNvPr id="5" name="图示 4"/>
          <p:cNvGraphicFramePr/>
          <p:nvPr/>
        </p:nvGraphicFramePr>
        <p:xfrm>
          <a:off x="286038" y="2275832"/>
          <a:ext cx="857256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p:cNvSpPr txBox="1"/>
          <p:nvPr/>
        </p:nvSpPr>
        <p:spPr>
          <a:xfrm>
            <a:off x="4141470" y="4957445"/>
            <a:ext cx="1867535" cy="1198880"/>
          </a:xfrm>
          <a:prstGeom prst="rect">
            <a:avLst/>
          </a:prstGeom>
          <a:noFill/>
        </p:spPr>
        <p:txBody>
          <a:bodyPr wrap="square" rtlCol="0">
            <a:spAutoFit/>
          </a:bodyPr>
          <a:lstStyle/>
          <a:p>
            <a:pPr algn="ctr"/>
            <a:r>
              <a:rPr lang="en-US" altLang="zh-CN" sz="1800" b="1">
                <a:solidFill>
                  <a:srgbClr val="FF0000"/>
                </a:solidFill>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cs typeface="黑体" panose="02010609060101010101" pitchFamily="2" charset="-122"/>
              </a:rPr>
              <a:t>12</a:t>
            </a:r>
            <a:r>
              <a:rPr lang="zh-CN" altLang="en-US" sz="1800" b="1">
                <a:solidFill>
                  <a:srgbClr val="FF0000"/>
                </a:solidFill>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cs typeface="黑体" panose="02010609060101010101" pitchFamily="2" charset="-122"/>
              </a:rPr>
              <a:t>月</a:t>
            </a:r>
            <a:r>
              <a:rPr lang="en-US" altLang="zh-CN" sz="1800" b="1">
                <a:solidFill>
                  <a:srgbClr val="FF0000"/>
                </a:solidFill>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cs typeface="黑体" panose="02010609060101010101" pitchFamily="2" charset="-122"/>
              </a:rPr>
              <a:t>12</a:t>
            </a:r>
            <a:r>
              <a:rPr lang="zh-CN" altLang="en-US" sz="1800" b="1">
                <a:solidFill>
                  <a:srgbClr val="FF0000"/>
                </a:solidFill>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cs typeface="黑体" panose="02010609060101010101" pitchFamily="2" charset="-122"/>
              </a:rPr>
              <a:t>日起</a:t>
            </a:r>
            <a:r>
              <a:rPr lang="zh-CN" altLang="en-US" sz="1800" b="1">
                <a:solidFill>
                  <a:schemeClr val="tx1"/>
                </a:solidFill>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cs typeface="黑体" panose="02010609060101010101" pitchFamily="2" charset="-122"/>
              </a:rPr>
              <a:t>，通用项目登录系统开始在线填报并提交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五、提名工作安排</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提名申请</a:t>
            </a:r>
          </a:p>
        </p:txBody>
      </p:sp>
      <p:sp>
        <p:nvSpPr>
          <p:cNvPr id="6" name="MH_Text_1"/>
          <p:cNvSpPr>
            <a:spLocks noChangeArrowheads="1"/>
          </p:cNvSpPr>
          <p:nvPr>
            <p:custDataLst>
              <p:tags r:id="rId1"/>
            </p:custDataLst>
          </p:nvPr>
        </p:nvSpPr>
        <p:spPr bwMode="auto">
          <a:xfrm>
            <a:off x="353695" y="2143125"/>
            <a:ext cx="8444230" cy="4358005"/>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0" indent="0" algn="just" fontAlgn="auto">
              <a:lnSpc>
                <a:spcPct val="150000"/>
              </a:lnSpc>
              <a:spcAft>
                <a:spcPts val="0"/>
              </a:spcAft>
              <a:buFont typeface="Wingdings" panose="05000000000000000000" pitchFamily="2" charset="2"/>
              <a:buNone/>
              <a:defRPr/>
            </a:pP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265" indent="-342265" algn="just" fontAlgn="auto">
              <a:lnSpc>
                <a:spcPct val="150000"/>
              </a:lnSpc>
              <a:spcAft>
                <a:spcPts val="0"/>
              </a:spcAft>
              <a:buFont typeface="Wingdings" panose="05000000000000000000" pitchFamily="2" charset="2"/>
              <a:buChar char="ü"/>
              <a:defRPr/>
            </a:pPr>
            <a:r>
              <a:rPr lang="zh-CN" altLang="en-US" sz="2400" b="1" dirty="0">
                <a:solidFill>
                  <a:srgbClr val="0070C0"/>
                </a:solidFill>
                <a:latin typeface="微软雅黑" panose="020B0503020204020204" pitchFamily="34" charset="-122"/>
                <a:ea typeface="微软雅黑" panose="020B0503020204020204" pitchFamily="34" charset="-122"/>
              </a:rPr>
              <a:t>单位提名前，省科技厅将对具备提名资格的单位分配提名号和登录口令。</a:t>
            </a:r>
            <a:endParaRPr lang="zh-CN" altLang="en-US" sz="2400" b="1" dirty="0">
              <a:latin typeface="微软雅黑" panose="020B0503020204020204" pitchFamily="34" charset="-122"/>
              <a:ea typeface="微软雅黑" panose="020B0503020204020204" pitchFamily="34" charset="-122"/>
            </a:endParaRPr>
          </a:p>
          <a:p>
            <a:pPr marL="0" indent="0" algn="just" fontAlgn="auto">
              <a:lnSpc>
                <a:spcPct val="150000"/>
              </a:lnSpc>
              <a:spcAft>
                <a:spcPts val="0"/>
              </a:spcAft>
              <a:buFont typeface="Wingdings" panose="05000000000000000000" pitchFamily="2" charset="2"/>
              <a:buNone/>
              <a:defRPr/>
            </a:pPr>
            <a:endParaRPr lang="zh-CN" altLang="en-US" sz="2400" b="1" dirty="0">
              <a:latin typeface="微软雅黑" panose="020B0503020204020204" pitchFamily="34" charset="-122"/>
              <a:ea typeface="微软雅黑" panose="020B0503020204020204" pitchFamily="34" charset="-122"/>
            </a:endParaRPr>
          </a:p>
          <a:p>
            <a:pPr marL="342265" indent="-342265" algn="just" fontAlgn="auto">
              <a:lnSpc>
                <a:spcPct val="150000"/>
              </a:lnSpc>
              <a:spcAft>
                <a:spcPts val="0"/>
              </a:spcAft>
              <a:buFont typeface="Wingdings" panose="05000000000000000000" pitchFamily="2" charset="2"/>
              <a:buChar char="ü"/>
              <a:defRPr/>
            </a:pPr>
            <a:r>
              <a:rPr lang="zh-CN" altLang="en-US" sz="2400" b="1" dirty="0">
                <a:solidFill>
                  <a:srgbClr val="C00000"/>
                </a:solidFill>
                <a:latin typeface="微软雅黑" panose="020B0503020204020204" pitchFamily="34" charset="-122"/>
                <a:ea typeface="微软雅黑" panose="020B0503020204020204" pitchFamily="34" charset="-122"/>
              </a:rPr>
              <a:t>我校</a:t>
            </a:r>
            <a:r>
              <a:rPr lang="en-US" altLang="zh-CN" sz="2400" b="1" dirty="0">
                <a:solidFill>
                  <a:srgbClr val="C00000"/>
                </a:solidFill>
                <a:latin typeface="微软雅黑" panose="020B0503020204020204" pitchFamily="34" charset="-122"/>
                <a:ea typeface="微软雅黑" panose="020B0503020204020204" pitchFamily="34" charset="-122"/>
              </a:rPr>
              <a:t>2020</a:t>
            </a:r>
            <a:r>
              <a:rPr lang="zh-CN" altLang="en-US" sz="2400" b="1" dirty="0">
                <a:solidFill>
                  <a:srgbClr val="C00000"/>
                </a:solidFill>
                <a:latin typeface="微软雅黑" panose="020B0503020204020204" pitchFamily="34" charset="-122"/>
                <a:ea typeface="微软雅黑" panose="020B0503020204020204" pitchFamily="34" charset="-122"/>
              </a:rPr>
              <a:t>年度直接作为推荐单位，向省科技厅上报材料和获取提名号及登录口令（之前都是向省教育厅提交要口令和题名号，而不是直接作为推荐单位）。</a:t>
            </a:r>
            <a:endParaRPr lang="en-US" altLang="zh-CN" sz="2400" b="1" dirty="0">
              <a:latin typeface="微软雅黑" panose="020B0503020204020204" pitchFamily="34" charset="-122"/>
              <a:ea typeface="微软雅黑" panose="020B0503020204020204" pitchFamily="34" charset="-122"/>
            </a:endParaRPr>
          </a:p>
          <a:p>
            <a:pPr marL="342265" indent="-342265" fontAlgn="auto">
              <a:lnSpc>
                <a:spcPct val="150000"/>
              </a:lnSpc>
              <a:spcBef>
                <a:spcPts val="0"/>
              </a:spcBef>
              <a:spcAft>
                <a:spcPts val="0"/>
              </a:spcAft>
              <a:defRPr/>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265" indent="-342265" fontAlgn="auto">
              <a:lnSpc>
                <a:spcPct val="150000"/>
              </a:lnSpc>
              <a:spcBef>
                <a:spcPts val="0"/>
              </a:spcBef>
              <a:spcAft>
                <a:spcPts val="0"/>
              </a:spcAft>
              <a:defRPr/>
            </a:pP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五、提名工作安排</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00034" y="1500174"/>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提名公示</a:t>
            </a:r>
          </a:p>
        </p:txBody>
      </p:sp>
      <p:sp>
        <p:nvSpPr>
          <p:cNvPr id="6" name="MH_Text_1"/>
          <p:cNvSpPr>
            <a:spLocks noChangeArrowheads="1"/>
          </p:cNvSpPr>
          <p:nvPr>
            <p:custDataLst>
              <p:tags r:id="rId1"/>
            </p:custDataLst>
          </p:nvPr>
        </p:nvSpPr>
        <p:spPr bwMode="auto">
          <a:xfrm>
            <a:off x="500034" y="2071678"/>
            <a:ext cx="8143932" cy="4357718"/>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265" indent="-342265" algn="just">
              <a:lnSpc>
                <a:spcPct val="150000"/>
              </a:lnSpc>
              <a:buFont typeface="Wingdings" panose="05000000000000000000" pitchFamily="2" charset="2"/>
              <a:buChar char="ü"/>
              <a:defRPr/>
            </a:pPr>
            <a:r>
              <a:rPr lang="zh-CN" altLang="en-US" sz="2000" b="1" dirty="0">
                <a:solidFill>
                  <a:srgbClr val="C00000"/>
                </a:solidFill>
                <a:latin typeface="微软雅黑" panose="020B0503020204020204" pitchFamily="34" charset="-122"/>
                <a:ea typeface="微软雅黑" panose="020B0503020204020204" pitchFamily="34" charset="-122"/>
              </a:rPr>
              <a:t>提名单位应通过网络进行公示，同时，项目所有完成人在所在单位也需要进行公示（公示情况形成纸质版并加盖所在单位公章提交推荐单位备查）；</a:t>
            </a:r>
            <a:r>
              <a:rPr lang="zh-CN" altLang="en-US" sz="2000" b="1" dirty="0">
                <a:latin typeface="微软雅黑" panose="020B0503020204020204" pitchFamily="34" charset="-122"/>
                <a:ea typeface="微软雅黑" panose="020B0503020204020204" pitchFamily="34" charset="-122"/>
              </a:rPr>
              <a:t>公示内容需按照</a:t>
            </a:r>
            <a:r>
              <a:rPr lang="en-US" altLang="zh-CN" sz="2000" b="1" dirty="0">
                <a:latin typeface="微软雅黑" panose="020B0503020204020204" pitchFamily="34" charset="-122"/>
                <a:ea typeface="微软雅黑" panose="020B0503020204020204" pitchFamily="34" charset="-122"/>
              </a:rPr>
              <a:t>《</a:t>
            </a:r>
            <a:r>
              <a:rPr lang="en-US" altLang="en-US" sz="2000" b="1" dirty="0">
                <a:latin typeface="微软雅黑" panose="020B0503020204020204" pitchFamily="34" charset="-122"/>
                <a:ea typeface="微软雅黑" panose="020B0503020204020204" pitchFamily="34" charset="-122"/>
              </a:rPr>
              <a:t>2020</a:t>
            </a:r>
            <a:r>
              <a:rPr lang="zh-CN" altLang="en-US" sz="2000" b="1" dirty="0">
                <a:latin typeface="微软雅黑" panose="020B0503020204020204" pitchFamily="34" charset="-122"/>
                <a:ea typeface="微软雅黑" panose="020B0503020204020204" pitchFamily="34" charset="-122"/>
              </a:rPr>
              <a:t>年度山东省科学技术奖励提名工作手册</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（附件</a:t>
            </a:r>
            <a:r>
              <a:rPr lang="en-US" altLang="en-US"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）的要求进行，公示时间</a:t>
            </a:r>
            <a:r>
              <a:rPr lang="zh-CN" altLang="en-US" sz="2000" b="1" dirty="0">
                <a:solidFill>
                  <a:srgbClr val="C00000"/>
                </a:solidFill>
                <a:latin typeface="微软雅黑" panose="020B0503020204020204" pitchFamily="34" charset="-122"/>
                <a:ea typeface="微软雅黑" panose="020B0503020204020204" pitchFamily="34" charset="-122"/>
              </a:rPr>
              <a:t>不少于</a:t>
            </a:r>
            <a:r>
              <a:rPr lang="en-US" altLang="en-US" sz="2000" b="1" dirty="0">
                <a:solidFill>
                  <a:srgbClr val="C00000"/>
                </a:solidFill>
                <a:latin typeface="微软雅黑" panose="020B0503020204020204" pitchFamily="34" charset="-122"/>
                <a:ea typeface="微软雅黑" panose="020B0503020204020204" pitchFamily="34" charset="-122"/>
              </a:rPr>
              <a:t>5</a:t>
            </a:r>
            <a:r>
              <a:rPr lang="zh-CN" altLang="en-US" sz="2000" b="1" dirty="0">
                <a:solidFill>
                  <a:srgbClr val="C00000"/>
                </a:solidFill>
                <a:latin typeface="微软雅黑" panose="020B0503020204020204" pitchFamily="34" charset="-122"/>
                <a:ea typeface="微软雅黑" panose="020B0503020204020204" pitchFamily="34" charset="-122"/>
              </a:rPr>
              <a:t>个工作日。</a:t>
            </a:r>
          </a:p>
          <a:p>
            <a:pPr marL="0" indent="0" algn="just">
              <a:lnSpc>
                <a:spcPct val="150000"/>
              </a:lnSpc>
              <a:buFont typeface="Wingdings" panose="05000000000000000000" pitchFamily="2" charset="2"/>
              <a:buNone/>
              <a:defRPr/>
            </a:pP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265" indent="-342265" algn="just">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公示无异议或虽有异议但经核实处理后再次公示无异议的项目方可提名，</a:t>
            </a:r>
            <a:r>
              <a:rPr lang="zh-CN" altLang="en-US" sz="2000" b="1" dirty="0">
                <a:solidFill>
                  <a:srgbClr val="C00000"/>
                </a:solidFill>
                <a:latin typeface="微软雅黑" panose="020B0503020204020204" pitchFamily="34" charset="-122"/>
                <a:ea typeface="微软雅黑" panose="020B0503020204020204" pitchFamily="34" charset="-122"/>
              </a:rPr>
              <a:t>并由第一完成单位负责将项目公示情况汇总上报至提名单位，提名单位在提名函中说明公示情况。</a:t>
            </a:r>
          </a:p>
          <a:p>
            <a:pPr marL="342265" indent="-342265" fontAlgn="auto">
              <a:lnSpc>
                <a:spcPct val="150000"/>
              </a:lnSpc>
              <a:spcBef>
                <a:spcPts val="0"/>
              </a:spcBef>
              <a:spcAft>
                <a:spcPts val="0"/>
              </a:spcAft>
              <a:defRPr/>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265" indent="-342265" fontAlgn="auto">
              <a:lnSpc>
                <a:spcPct val="150000"/>
              </a:lnSpc>
              <a:spcBef>
                <a:spcPts val="0"/>
              </a:spcBef>
              <a:spcAft>
                <a:spcPts val="0"/>
              </a:spcAft>
              <a:defRPr/>
            </a:pP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85728"/>
            <a:ext cx="9144000" cy="785818"/>
          </a:xfr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五、提名工作安排</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491144" y="1250619"/>
            <a:ext cx="5286412" cy="46166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提名材料报送要求</a:t>
            </a:r>
          </a:p>
        </p:txBody>
      </p:sp>
      <p:sp>
        <p:nvSpPr>
          <p:cNvPr id="6" name="MH_Text_1"/>
          <p:cNvSpPr>
            <a:spLocks noChangeArrowheads="1"/>
          </p:cNvSpPr>
          <p:nvPr>
            <p:custDataLst>
              <p:tags r:id="rId1"/>
            </p:custDataLst>
          </p:nvPr>
        </p:nvSpPr>
        <p:spPr bwMode="auto">
          <a:xfrm>
            <a:off x="267335" y="2108835"/>
            <a:ext cx="8658225" cy="4358005"/>
          </a:xfrm>
          <a:prstGeom prst="rect">
            <a:avLst/>
          </a:prstGeom>
          <a:solidFill>
            <a:schemeClr val="bg1">
              <a:lumMod val="95000"/>
            </a:schemeClr>
          </a:solidFill>
          <a:ln w="9525">
            <a:solidFill>
              <a:schemeClr val="tx1"/>
            </a:solidFill>
            <a:miter lim="800000"/>
          </a:ln>
        </p:spPr>
        <p:txBody>
          <a:bodyPr lIns="90000" tIns="46800" rIns="90000" bIns="46800" anchor="t" anchorCtr="0"/>
          <a:lstStyle/>
          <a:p>
            <a:pPr marL="342265" indent="-342265" algn="just">
              <a:lnSpc>
                <a:spcPct val="150000"/>
              </a:lnSpc>
              <a:buFont typeface="Wingdings" panose="05000000000000000000" pitchFamily="2" charset="2"/>
              <a:buChar char="u"/>
              <a:defRPr/>
            </a:pPr>
            <a:r>
              <a:rPr lang="zh-CN" altLang="en-US" sz="2000" b="1" dirty="0">
                <a:solidFill>
                  <a:srgbClr val="C00000"/>
                </a:solidFill>
                <a:latin typeface="微软雅黑" panose="020B0503020204020204" pitchFamily="34" charset="-122"/>
                <a:ea typeface="微软雅黑" panose="020B0503020204020204" pitchFamily="34" charset="-122"/>
              </a:rPr>
              <a:t>报送提名材料</a:t>
            </a:r>
          </a:p>
          <a:p>
            <a:pPr marL="0" indent="0" algn="just">
              <a:lnSpc>
                <a:spcPct val="150000"/>
              </a:lnSpc>
              <a:buFont typeface="Wingdings" panose="05000000000000000000" pitchFamily="2" charset="2"/>
              <a:buNone/>
              <a:defRPr/>
            </a:pP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265" indent="-342265" algn="just">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电子版： 提名项目汇总表、公示材料</a:t>
            </a:r>
          </a:p>
          <a:p>
            <a:pPr marL="342265" indent="-342265" algn="just">
              <a:lnSpc>
                <a:spcPct val="150000"/>
              </a:lnSpc>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纸质版：</a:t>
            </a:r>
            <a:r>
              <a:rPr lang="zh-CN" altLang="en-US" sz="2000" b="1" dirty="0">
                <a:latin typeface="微软雅黑" panose="020B0503020204020204" pitchFamily="34" charset="-122"/>
                <a:ea typeface="微软雅黑" panose="020B0503020204020204" pitchFamily="34" charset="-122"/>
                <a:sym typeface="+mn-ea"/>
              </a:rPr>
              <a:t>提名项目公示情况及结果和知情同意书</a:t>
            </a:r>
            <a:r>
              <a:rPr lang="en-US" altLang="zh-CN" sz="2000" b="1" dirty="0">
                <a:latin typeface="微软雅黑" panose="020B0503020204020204" pitchFamily="34" charset="-122"/>
                <a:ea typeface="微软雅黑" panose="020B0503020204020204" pitchFamily="34" charset="-122"/>
                <a:sym typeface="+mn-ea"/>
              </a:rPr>
              <a:t>(</a:t>
            </a:r>
            <a:r>
              <a:rPr lang="zh-CN" altLang="en-US" sz="2000" b="1" dirty="0">
                <a:latin typeface="微软雅黑" panose="020B0503020204020204" pitchFamily="34" charset="-122"/>
                <a:ea typeface="微软雅黑" panose="020B0503020204020204" pitchFamily="34" charset="-122"/>
                <a:sym typeface="+mn-ea"/>
              </a:rPr>
              <a:t>原件各一份备查</a:t>
            </a:r>
            <a:r>
              <a:rPr lang="en-US" altLang="zh-CN" sz="2000" b="1" dirty="0">
                <a:latin typeface="微软雅黑" panose="020B0503020204020204" pitchFamily="34" charset="-122"/>
                <a:ea typeface="微软雅黑" panose="020B0503020204020204" pitchFamily="34" charset="-122"/>
                <a:sym typeface="+mn-ea"/>
              </a:rPr>
              <a:t>)</a:t>
            </a:r>
            <a:endParaRPr lang="zh-CN" altLang="en-US" sz="2000" b="1" dirty="0">
              <a:latin typeface="微软雅黑" panose="020B0503020204020204" pitchFamily="34" charset="-122"/>
              <a:ea typeface="微软雅黑" panose="020B0503020204020204" pitchFamily="34" charset="-122"/>
              <a:sym typeface="+mn-ea"/>
            </a:endParaRPr>
          </a:p>
          <a:p>
            <a:pPr marL="0" indent="0" algn="just">
              <a:lnSpc>
                <a:spcPct val="150000"/>
              </a:lnSpc>
              <a:buFont typeface="Wingdings" panose="05000000000000000000" pitchFamily="2" charset="2"/>
              <a:buNone/>
              <a:defRPr/>
            </a:pPr>
            <a:r>
              <a:rPr lang="zh-CN" altLang="en-US" sz="2000" b="1" dirty="0">
                <a:latin typeface="微软雅黑" panose="020B0503020204020204" pitchFamily="34" charset="-122"/>
                <a:ea typeface="微软雅黑" panose="020B0503020204020204" pitchFamily="34" charset="-122"/>
              </a:rPr>
              <a:t>                提名书</a:t>
            </a:r>
            <a:r>
              <a:rPr lang="en-US" altLang="en-US" sz="2000" b="1" dirty="0">
                <a:solidFill>
                  <a:srgbClr val="FF0000"/>
                </a:solidFill>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份（原件</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份）， 主件、附件应一并装订，不要另加封皮</a:t>
            </a:r>
          </a:p>
          <a:p>
            <a:pPr marL="0" indent="0" algn="just">
              <a:lnSpc>
                <a:spcPct val="150000"/>
              </a:lnSpc>
              <a:buFont typeface="Wingdings" panose="05000000000000000000" pitchFamily="2" charset="2"/>
              <a:buNone/>
              <a:defRPr/>
            </a:pPr>
            <a:r>
              <a:rPr lang="zh-CN" altLang="en-US" sz="2000" b="1" dirty="0">
                <a:latin typeface="宋体" panose="02010600030101010101" pitchFamily="2" charset="-122"/>
              </a:rPr>
              <a:t>√</a:t>
            </a:r>
            <a:r>
              <a:rPr lang="zh-CN" altLang="en-US" sz="2000" b="1" dirty="0">
                <a:latin typeface="微软雅黑" panose="020B0503020204020204" pitchFamily="34" charset="-122"/>
                <a:ea typeface="微软雅黑" panose="020B0503020204020204" pitchFamily="34" charset="-122"/>
              </a:rPr>
              <a:t>公共安全类项目还须提交提名书及汇总表的电子版，按提名单位统一刻录在</a:t>
            </a:r>
            <a:r>
              <a:rPr lang="en-US" altLang="en-US"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张光盘上</a:t>
            </a:r>
            <a:r>
              <a:rPr lang="zh-CN" altLang="en-US" sz="2000" dirty="0"/>
              <a:t>。</a:t>
            </a:r>
            <a:endParaRPr lang="zh-CN" altLang="en-US" sz="2000" b="1" dirty="0"/>
          </a:p>
          <a:p>
            <a:pPr marL="342265" indent="-342265" fontAlgn="auto">
              <a:lnSpc>
                <a:spcPct val="150000"/>
              </a:lnSpc>
              <a:spcBef>
                <a:spcPts val="0"/>
              </a:spcBef>
              <a:spcAft>
                <a:spcPts val="0"/>
              </a:spcAft>
              <a:defRPr/>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265" indent="-342265" fontAlgn="auto">
              <a:lnSpc>
                <a:spcPct val="150000"/>
              </a:lnSpc>
              <a:spcBef>
                <a:spcPts val="0"/>
              </a:spcBef>
              <a:spcAft>
                <a:spcPts val="0"/>
              </a:spcAft>
              <a:defRPr/>
            </a:pP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a:spLocks noChangeArrowheads="1"/>
          </p:cNvSpPr>
          <p:nvPr/>
        </p:nvSpPr>
        <p:spPr bwMode="auto">
          <a:xfrm>
            <a:off x="899795" y="1858010"/>
            <a:ext cx="7395845" cy="1198880"/>
          </a:xfrm>
          <a:prstGeom prst="rect">
            <a:avLst/>
          </a:prstGeom>
          <a:noFill/>
          <a:ln w="9525">
            <a:solidFill>
              <a:schemeClr val="accent1">
                <a:shade val="95000"/>
                <a:satMod val="105000"/>
              </a:schemeClr>
            </a:solidFill>
            <a:miter lim="800000"/>
          </a:ln>
        </p:spPr>
        <p:txBody>
          <a:bodyPr wrap="square">
            <a:spAutoFit/>
          </a:bodyPr>
          <a:lstStyle/>
          <a:p>
            <a:pPr>
              <a:lnSpc>
                <a:spcPct val="150000"/>
              </a:lnSpc>
              <a:defRPr/>
            </a:pPr>
            <a:r>
              <a:rPr lang="en-US" altLang="zh-CN" sz="2400" dirty="0">
                <a:latin typeface="Arial" panose="020B0604020202020204" pitchFamily="34" charset="0"/>
              </a:rPr>
              <a:t>       </a:t>
            </a:r>
            <a:r>
              <a:rPr lang="zh-CN" altLang="en-US" sz="2400" b="1" dirty="0">
                <a:latin typeface="黑体" panose="02010609060101010101" pitchFamily="2" charset="-122"/>
                <a:ea typeface="黑体" panose="02010609060101010101" pitchFamily="2" charset="-122"/>
              </a:rPr>
              <a:t>主管副处长：刘桂仁</a:t>
            </a:r>
            <a:endParaRPr lang="en-US" altLang="zh-CN" sz="2400" b="1" dirty="0">
              <a:latin typeface="黑体" panose="02010609060101010101" pitchFamily="2" charset="-122"/>
              <a:ea typeface="黑体" panose="02010609060101010101" pitchFamily="2" charset="-122"/>
            </a:endParaRPr>
          </a:p>
          <a:p>
            <a:pPr>
              <a:lnSpc>
                <a:spcPct val="150000"/>
              </a:lnSpc>
              <a:defRPr/>
            </a:pPr>
            <a:r>
              <a:rPr lang="en-US" altLang="zh-CN" sz="2400" b="1" dirty="0">
                <a:latin typeface="黑体" panose="02010609060101010101" pitchFamily="2" charset="-122"/>
                <a:ea typeface="黑体" panose="02010609060101010101" pitchFamily="2" charset="-122"/>
              </a:rPr>
              <a:t>    </a:t>
            </a:r>
            <a:r>
              <a:rPr lang="zh-CN" altLang="en-US" sz="2400" b="1" dirty="0">
                <a:latin typeface="黑体" panose="02010609060101010101" pitchFamily="2" charset="-122"/>
                <a:ea typeface="黑体" panose="02010609060101010101" pitchFamily="2" charset="-122"/>
              </a:rPr>
              <a:t>办公电话：</a:t>
            </a:r>
            <a:r>
              <a:rPr lang="en-US" altLang="zh-CN" sz="2400" b="1" dirty="0">
                <a:latin typeface="黑体" panose="02010609060101010101" pitchFamily="2" charset="-122"/>
                <a:ea typeface="黑体" panose="02010609060101010101" pitchFamily="2" charset="-122"/>
              </a:rPr>
              <a:t>86057605      </a:t>
            </a:r>
            <a:endParaRPr lang="zh-CN" altLang="zh-CN" sz="2400" b="1" dirty="0">
              <a:latin typeface="黑体" panose="02010609060101010101" pitchFamily="2" charset="-122"/>
              <a:ea typeface="黑体" panose="02010609060101010101" pitchFamily="2" charset="-122"/>
            </a:endParaRPr>
          </a:p>
        </p:txBody>
      </p:sp>
      <p:sp>
        <p:nvSpPr>
          <p:cNvPr id="5" name="矩形 4"/>
          <p:cNvSpPr>
            <a:spLocks noChangeArrowheads="1"/>
          </p:cNvSpPr>
          <p:nvPr/>
        </p:nvSpPr>
        <p:spPr bwMode="auto">
          <a:xfrm>
            <a:off x="908050" y="3274695"/>
            <a:ext cx="7387590" cy="2306955"/>
          </a:xfrm>
          <a:prstGeom prst="rect">
            <a:avLst/>
          </a:prstGeom>
          <a:noFill/>
          <a:ln w="9525">
            <a:solidFill>
              <a:schemeClr val="accent1">
                <a:shade val="95000"/>
                <a:satMod val="105000"/>
              </a:schemeClr>
            </a:solidFill>
            <a:miter lim="800000"/>
          </a:ln>
        </p:spPr>
        <p:txBody>
          <a:bodyPr wrap="square">
            <a:spAutoFit/>
          </a:bodyPr>
          <a:lstStyle/>
          <a:p>
            <a:pPr>
              <a:lnSpc>
                <a:spcPct val="150000"/>
              </a:lnSpc>
              <a:defRPr/>
            </a:pPr>
            <a:r>
              <a:rPr lang="en-US" altLang="zh-CN" sz="2400" dirty="0">
                <a:latin typeface="Arial" panose="020B0604020202020204" pitchFamily="34" charset="0"/>
              </a:rPr>
              <a:t>       </a:t>
            </a:r>
            <a:r>
              <a:rPr lang="zh-CN" altLang="en-US" sz="2400" b="1" dirty="0">
                <a:latin typeface="黑体" panose="02010609060101010101" pitchFamily="2" charset="-122"/>
                <a:ea typeface="黑体" panose="02010609060101010101" pitchFamily="2" charset="-122"/>
              </a:rPr>
              <a:t>知识产权科：韩韬略  谭瑶</a:t>
            </a:r>
            <a:endParaRPr lang="en-US" altLang="zh-CN" sz="2400" b="1" dirty="0">
              <a:latin typeface="黑体" panose="02010609060101010101" pitchFamily="2" charset="-122"/>
              <a:ea typeface="黑体" panose="02010609060101010101" pitchFamily="2" charset="-122"/>
            </a:endParaRPr>
          </a:p>
          <a:p>
            <a:pPr>
              <a:lnSpc>
                <a:spcPct val="150000"/>
              </a:lnSpc>
              <a:defRPr/>
            </a:pPr>
            <a:r>
              <a:rPr lang="zh-CN" altLang="en-US" sz="2400" b="1" dirty="0">
                <a:latin typeface="黑体" panose="02010609060101010101" pitchFamily="2" charset="-122"/>
                <a:ea typeface="黑体" panose="02010609060101010101" pitchFamily="2" charset="-122"/>
              </a:rPr>
              <a:t>    办公地址：行政楼</a:t>
            </a:r>
            <a:r>
              <a:rPr lang="en-US" altLang="zh-CN" sz="2400" b="1" dirty="0">
                <a:latin typeface="黑体" panose="02010609060101010101" pitchFamily="2" charset="-122"/>
                <a:ea typeface="黑体" panose="02010609060101010101" pitchFamily="2" charset="-122"/>
              </a:rPr>
              <a:t>306</a:t>
            </a:r>
            <a:r>
              <a:rPr lang="zh-CN" altLang="en-US" sz="2400" b="1" dirty="0">
                <a:latin typeface="黑体" panose="02010609060101010101" pitchFamily="2" charset="-122"/>
                <a:ea typeface="黑体" panose="02010609060101010101" pitchFamily="2" charset="-122"/>
              </a:rPr>
              <a:t>办公室</a:t>
            </a:r>
            <a:r>
              <a:rPr lang="en-US" altLang="zh-CN" sz="2400" b="1" dirty="0">
                <a:latin typeface="黑体" panose="02010609060101010101" pitchFamily="2" charset="-122"/>
                <a:ea typeface="黑体" panose="02010609060101010101" pitchFamily="2" charset="-122"/>
              </a:rPr>
              <a:t>    </a:t>
            </a:r>
          </a:p>
          <a:p>
            <a:pPr>
              <a:lnSpc>
                <a:spcPct val="150000"/>
              </a:lnSpc>
              <a:defRPr/>
            </a:pPr>
            <a:r>
              <a:rPr lang="zh-CN" altLang="en-US" sz="2400" b="1" dirty="0">
                <a:latin typeface="黑体" panose="02010609060101010101" pitchFamily="2" charset="-122"/>
                <a:ea typeface="黑体" panose="02010609060101010101" pitchFamily="2" charset="-122"/>
              </a:rPr>
              <a:t>    办公室电话：</a:t>
            </a:r>
            <a:r>
              <a:rPr lang="en-US" altLang="zh-CN" sz="2400" b="1" dirty="0">
                <a:latin typeface="黑体" panose="02010609060101010101" pitchFamily="2" charset="-122"/>
                <a:ea typeface="黑体" panose="02010609060101010101" pitchFamily="2" charset="-122"/>
              </a:rPr>
              <a:t>86057619  </a:t>
            </a:r>
          </a:p>
          <a:p>
            <a:pPr>
              <a:lnSpc>
                <a:spcPct val="150000"/>
              </a:lnSpc>
              <a:defRPr/>
            </a:pPr>
            <a:r>
              <a:rPr lang="en-US" altLang="zh-CN" sz="2400" b="1" dirty="0">
                <a:latin typeface="黑体" panose="02010609060101010101" pitchFamily="2" charset="-122"/>
                <a:ea typeface="黑体" panose="02010609060101010101" pitchFamily="2" charset="-122"/>
              </a:rPr>
              <a:t>    </a:t>
            </a:r>
            <a:r>
              <a:rPr lang="zh-CN" altLang="en-US" sz="2400" b="1" dirty="0">
                <a:latin typeface="黑体" panose="02010609060101010101" pitchFamily="2" charset="-122"/>
                <a:ea typeface="黑体" panose="02010609060101010101" pitchFamily="2" charset="-122"/>
              </a:rPr>
              <a:t>邮箱：</a:t>
            </a:r>
            <a:r>
              <a:rPr lang="en-US" altLang="zh-CN" sz="2400" b="1" dirty="0">
                <a:latin typeface="黑体" panose="02010609060101010101" pitchFamily="2" charset="-122"/>
                <a:ea typeface="黑体" panose="02010609060101010101" pitchFamily="2" charset="-122"/>
              </a:rPr>
              <a:t>sdkdcgk@163.com</a:t>
            </a:r>
          </a:p>
        </p:txBody>
      </p:sp>
      <p:sp>
        <p:nvSpPr>
          <p:cNvPr id="3" name="副标题 2"/>
          <p:cNvSpPr>
            <a:spLocks noGrp="1"/>
          </p:cNvSpPr>
          <p:nvPr/>
        </p:nvSpPr>
        <p:spPr>
          <a:xfrm>
            <a:off x="0" y="26648"/>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4000" b="1" dirty="0">
                <a:solidFill>
                  <a:schemeClr val="accent2">
                    <a:lumMod val="7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8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五、提名工作安排</a:t>
            </a:r>
          </a:p>
          <a:p>
            <a:pPr algn="l"/>
            <a:endParaRPr lang="zh-CN" altLang="en-US" sz="38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900084" y="1173149"/>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联系方式</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0" y="1785926"/>
            <a:ext cx="9144000" cy="2714644"/>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p:spPr>
        <p:txBody>
          <a:bodyPr anchor="ctr">
            <a:normAutofit/>
          </a:bodyPr>
          <a:lstStyle/>
          <a:p>
            <a:r>
              <a:rPr lang="zh-CN" altLang="en-US" sz="4000" b="1" dirty="0">
                <a:solidFill>
                  <a:schemeClr val="bg1">
                    <a:lumMod val="95000"/>
                  </a:schemeClr>
                </a:solidFill>
                <a:latin typeface="微软雅黑" panose="020B0503020204020204" pitchFamily="34" charset="-122"/>
                <a:ea typeface="微软雅黑" panose="020B0503020204020204" pitchFamily="34" charset="-122"/>
              </a:rPr>
              <a:t>提名具体工作要求详看工作手册</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0" y="1785926"/>
            <a:ext cx="9144000" cy="2714644"/>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path path="circle">
              <a:fillToRect l="50000" t="50000" r="50000" b="50000"/>
            </a:path>
            <a:tileRect/>
          </a:gradFill>
        </p:spPr>
        <p:txBody>
          <a:bodyPr anchor="ctr">
            <a:normAutofit/>
          </a:bodyPr>
          <a:lstStyle/>
          <a:p>
            <a:r>
              <a:rPr lang="zh-CN" altLang="en-US" sz="9600" dirty="0">
                <a:solidFill>
                  <a:schemeClr val="bg1">
                    <a:lumMod val="95000"/>
                  </a:schemeClr>
                </a:solidFill>
                <a:latin typeface="微软雅黑" panose="020B0503020204020204" pitchFamily="34" charset="-122"/>
                <a:ea typeface="微软雅黑" panose="020B0503020204020204" pitchFamily="34" charset="-122"/>
              </a:rPr>
              <a:t>谢 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03885" y="1936750"/>
            <a:ext cx="7936230" cy="4437380"/>
          </a:xfrm>
          <a:prstGeom prst="rect">
            <a:avLst/>
          </a:prstGeom>
        </p:spPr>
      </p:pic>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5" name="TextBox 3"/>
          <p:cNvSpPr txBox="1"/>
          <p:nvPr/>
        </p:nvSpPr>
        <p:spPr>
          <a:xfrm>
            <a:off x="693074" y="100614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（一）省科技奖励改革</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22605" y="2004060"/>
            <a:ext cx="7360285" cy="4425315"/>
          </a:xfrm>
          <a:prstGeom prst="rect">
            <a:avLst/>
          </a:prstGeom>
        </p:spPr>
      </p:pic>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5" name="TextBox 3"/>
          <p:cNvSpPr txBox="1"/>
          <p:nvPr/>
        </p:nvSpPr>
        <p:spPr>
          <a:xfrm>
            <a:off x="787689" y="93756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（一）省科技奖励改革</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64160" y="1555750"/>
            <a:ext cx="7179945" cy="4409440"/>
          </a:xfrm>
          <a:prstGeom prst="rect">
            <a:avLst/>
          </a:prstGeom>
        </p:spPr>
      </p:pic>
      <p:sp>
        <p:nvSpPr>
          <p:cNvPr id="5" name="文本框 4"/>
          <p:cNvSpPr txBox="1"/>
          <p:nvPr/>
        </p:nvSpPr>
        <p:spPr>
          <a:xfrm>
            <a:off x="6508750" y="2853055"/>
            <a:ext cx="2557780" cy="1014730"/>
          </a:xfrm>
          <a:prstGeom prst="rect">
            <a:avLst/>
          </a:prstGeom>
          <a:noFill/>
        </p:spPr>
        <p:txBody>
          <a:bodyPr wrap="square" rtlCol="0">
            <a:spAutoFit/>
            <a:scene3d>
              <a:camera prst="orthographicFront"/>
              <a:lightRig rig="threePt" dir="t"/>
            </a:scene3d>
          </a:bodyPr>
          <a:lstStyle/>
          <a:p>
            <a:r>
              <a:rPr lang="zh-CN" altLang="en-US" sz="2000" b="1">
                <a:ln w="22225">
                  <a:solidFill>
                    <a:schemeClr val="accent2"/>
                  </a:solidFill>
                  <a:prstDash val="solid"/>
                </a:ln>
                <a:solidFill>
                  <a:schemeClr val="accent2">
                    <a:lumMod val="40000"/>
                    <a:lumOff val="60000"/>
                  </a:schemeClr>
                </a:solidFill>
                <a:effectLst/>
                <a:latin typeface="黑体" panose="02010609060101010101" pitchFamily="2" charset="-122"/>
                <a:ea typeface="黑体" panose="02010609060101010101" pitchFamily="2" charset="-122"/>
                <a:cs typeface="黑体" panose="02010609060101010101" pitchFamily="2" charset="-122"/>
                <a:sym typeface="+mn-ea"/>
              </a:rPr>
              <a:t>一等奖：</a:t>
            </a:r>
            <a:r>
              <a:rPr lang="en-US" altLang="zh-CN" sz="2000" b="1">
                <a:ln w="22225">
                  <a:solidFill>
                    <a:schemeClr val="accent2"/>
                  </a:solidFill>
                  <a:prstDash val="solid"/>
                </a:ln>
                <a:solidFill>
                  <a:schemeClr val="accent2">
                    <a:lumMod val="40000"/>
                    <a:lumOff val="60000"/>
                  </a:schemeClr>
                </a:solidFill>
                <a:effectLst/>
                <a:latin typeface="黑体" panose="02010609060101010101" pitchFamily="2" charset="-122"/>
                <a:ea typeface="黑体" panose="02010609060101010101" pitchFamily="2" charset="-122"/>
                <a:cs typeface="黑体" panose="02010609060101010101" pitchFamily="2" charset="-122"/>
                <a:sym typeface="+mn-ea"/>
              </a:rPr>
              <a:t>35</a:t>
            </a:r>
            <a:r>
              <a:rPr lang="zh-CN" altLang="en-US" sz="2000" b="1">
                <a:ln w="22225">
                  <a:solidFill>
                    <a:schemeClr val="accent2"/>
                  </a:solidFill>
                  <a:prstDash val="solid"/>
                </a:ln>
                <a:solidFill>
                  <a:schemeClr val="accent2">
                    <a:lumMod val="40000"/>
                    <a:lumOff val="60000"/>
                  </a:schemeClr>
                </a:solidFill>
                <a:effectLst/>
                <a:latin typeface="黑体" panose="02010609060101010101" pitchFamily="2" charset="-122"/>
                <a:ea typeface="黑体" panose="02010609060101010101" pitchFamily="2" charset="-122"/>
                <a:cs typeface="黑体" panose="02010609060101010101" pitchFamily="2" charset="-122"/>
                <a:sym typeface="+mn-ea"/>
              </a:rPr>
              <a:t>项以内</a:t>
            </a:r>
          </a:p>
          <a:p>
            <a:r>
              <a:rPr lang="zh-CN" altLang="en-US" sz="2000" b="1">
                <a:ln w="22225">
                  <a:solidFill>
                    <a:schemeClr val="accent2"/>
                  </a:solidFill>
                  <a:prstDash val="solid"/>
                </a:ln>
                <a:solidFill>
                  <a:schemeClr val="accent2">
                    <a:lumMod val="40000"/>
                    <a:lumOff val="60000"/>
                  </a:schemeClr>
                </a:solidFill>
                <a:effectLst/>
                <a:latin typeface="黑体" panose="02010609060101010101" pitchFamily="2" charset="-122"/>
                <a:ea typeface="黑体" panose="02010609060101010101" pitchFamily="2" charset="-122"/>
                <a:cs typeface="黑体" panose="02010609060101010101" pitchFamily="2" charset="-122"/>
                <a:sym typeface="+mn-ea"/>
              </a:rPr>
              <a:t>二等奖：</a:t>
            </a:r>
            <a:r>
              <a:rPr lang="en-US" altLang="zh-CN" sz="2000" b="1">
                <a:ln w="22225">
                  <a:solidFill>
                    <a:schemeClr val="accent2"/>
                  </a:solidFill>
                  <a:prstDash val="solid"/>
                </a:ln>
                <a:solidFill>
                  <a:schemeClr val="accent2">
                    <a:lumMod val="40000"/>
                    <a:lumOff val="60000"/>
                  </a:schemeClr>
                </a:solidFill>
                <a:effectLst/>
                <a:latin typeface="黑体" panose="02010609060101010101" pitchFamily="2" charset="-122"/>
                <a:ea typeface="黑体" panose="02010609060101010101" pitchFamily="2" charset="-122"/>
                <a:cs typeface="黑体" panose="02010609060101010101" pitchFamily="2" charset="-122"/>
                <a:sym typeface="+mn-ea"/>
              </a:rPr>
              <a:t>100</a:t>
            </a:r>
            <a:r>
              <a:rPr lang="zh-CN" altLang="en-US" sz="2000" b="1">
                <a:ln w="22225">
                  <a:solidFill>
                    <a:schemeClr val="accent2"/>
                  </a:solidFill>
                  <a:prstDash val="solid"/>
                </a:ln>
                <a:solidFill>
                  <a:schemeClr val="accent2">
                    <a:lumMod val="40000"/>
                    <a:lumOff val="60000"/>
                  </a:schemeClr>
                </a:solidFill>
                <a:effectLst/>
                <a:latin typeface="黑体" panose="02010609060101010101" pitchFamily="2" charset="-122"/>
                <a:ea typeface="黑体" panose="02010609060101010101" pitchFamily="2" charset="-122"/>
                <a:cs typeface="黑体" panose="02010609060101010101" pitchFamily="2" charset="-122"/>
                <a:sym typeface="+mn-ea"/>
              </a:rPr>
              <a:t>项以内</a:t>
            </a:r>
          </a:p>
          <a:p>
            <a:r>
              <a:rPr lang="zh-CN" altLang="en-US" sz="2000" b="1">
                <a:ln w="22225">
                  <a:solidFill>
                    <a:schemeClr val="accent2"/>
                  </a:solidFill>
                  <a:prstDash val="solid"/>
                </a:ln>
                <a:solidFill>
                  <a:schemeClr val="accent2">
                    <a:lumMod val="40000"/>
                    <a:lumOff val="60000"/>
                  </a:schemeClr>
                </a:solidFill>
                <a:effectLst/>
                <a:latin typeface="黑体" panose="02010609060101010101" pitchFamily="2" charset="-122"/>
                <a:ea typeface="黑体" panose="02010609060101010101" pitchFamily="2" charset="-122"/>
                <a:cs typeface="黑体" panose="02010609060101010101" pitchFamily="2" charset="-122"/>
                <a:sym typeface="+mn-ea"/>
              </a:rPr>
              <a:t>三等奖：向企业倾斜</a:t>
            </a:r>
          </a:p>
        </p:txBody>
      </p:sp>
      <p:sp>
        <p:nvSpPr>
          <p:cNvPr id="3"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4" name="TextBox 3"/>
          <p:cNvSpPr txBox="1"/>
          <p:nvPr/>
        </p:nvSpPr>
        <p:spPr>
          <a:xfrm>
            <a:off x="839124" y="96296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（一）省科技奖励改革</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05155" y="2381885"/>
            <a:ext cx="8218170" cy="2543175"/>
          </a:xfrm>
          <a:prstGeom prst="rect">
            <a:avLst/>
          </a:prstGeom>
        </p:spPr>
      </p:pic>
      <p:sp>
        <p:nvSpPr>
          <p:cNvPr id="2" name="副标题 2"/>
          <p:cNvSpPr>
            <a:spLocks noGrp="1"/>
          </p:cNvSpPr>
          <p:nvPr/>
        </p:nvSpPr>
        <p:spPr>
          <a:xfrm>
            <a:off x="0" y="-5737"/>
            <a:ext cx="9144000" cy="785818"/>
          </a:xfrm>
          <a:prstGeom prst="rect">
            <a:avLst/>
          </a:prstGeom>
          <a:gradFill>
            <a:gsLst>
              <a:gs pos="0">
                <a:schemeClr val="bg1"/>
              </a:gs>
              <a:gs pos="50000">
                <a:schemeClr val="accent1">
                  <a:lumMod val="75000"/>
                  <a:shade val="67500"/>
                  <a:satMod val="115000"/>
                </a:schemeClr>
              </a:gs>
              <a:gs pos="100000">
                <a:schemeClr val="accent1">
                  <a:lumMod val="75000"/>
                  <a:shade val="100000"/>
                  <a:satMod val="115000"/>
                </a:schemeClr>
              </a:gs>
            </a:gsLst>
            <a:lin ang="10800000" scaled="1"/>
          </a:gra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normAutofit/>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lt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lt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lt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lt1"/>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lt1"/>
                </a:solidFill>
                <a:latin typeface="+mn-lt"/>
                <a:ea typeface="+mn-ea"/>
                <a:cs typeface="+mn-cs"/>
              </a:defRPr>
            </a:lvl9pPr>
          </a:lstStyle>
          <a:p>
            <a:pPr algn="l"/>
            <a:r>
              <a:rPr lang="zh-CN" altLang="en-US" sz="3800" dirty="0">
                <a:solidFill>
                  <a:schemeClr val="bg1"/>
                </a:solidFill>
                <a:latin typeface="微软雅黑" panose="020B0503020204020204" pitchFamily="34" charset="-122"/>
                <a:ea typeface="微软雅黑" panose="020B0503020204020204" pitchFamily="34" charset="-122"/>
              </a:rPr>
              <a:t>  一、山东省科学技术奖基本情况</a:t>
            </a:r>
          </a:p>
        </p:txBody>
      </p:sp>
      <p:sp>
        <p:nvSpPr>
          <p:cNvPr id="5" name="TextBox 3"/>
          <p:cNvSpPr txBox="1"/>
          <p:nvPr/>
        </p:nvSpPr>
        <p:spPr>
          <a:xfrm>
            <a:off x="787689" y="937564"/>
            <a:ext cx="5286412" cy="460375"/>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（一）省科技奖励改革</a:t>
            </a:r>
          </a:p>
        </p:txBody>
      </p:sp>
      <p:sp>
        <p:nvSpPr>
          <p:cNvPr id="4" name="TextBox 3"/>
          <p:cNvSpPr txBox="1"/>
          <p:nvPr/>
        </p:nvSpPr>
        <p:spPr>
          <a:xfrm>
            <a:off x="787400" y="1690370"/>
            <a:ext cx="3834765" cy="398780"/>
          </a:xfrm>
          <a:prstGeom prst="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0" scaled="1"/>
            <a:tileRect/>
          </a:gradFill>
          <a:effectLst>
            <a:outerShdw blurRad="50800" dist="38100" dir="8100000" algn="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sym typeface="+mn-ea"/>
              </a:rPr>
              <a:t>2020</a:t>
            </a:r>
            <a:r>
              <a:rPr lang="zh-CN" altLang="en-US" sz="2000" b="1" dirty="0">
                <a:solidFill>
                  <a:schemeClr val="bg1"/>
                </a:solidFill>
                <a:latin typeface="微软雅黑" panose="020B0503020204020204" pitchFamily="34" charset="-122"/>
                <a:ea typeface="微软雅黑" panose="020B0503020204020204" pitchFamily="34" charset="-122"/>
                <a:sym typeface="+mn-ea"/>
              </a:rPr>
              <a:t>年度省科技奖改革措施</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84f30d1-df8c-4013-bf0a-20c95edea52f}"/>
</p:tagLst>
</file>

<file path=ppt/tags/tag10.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19.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db00e1c-83ea-4fbf-b087-435cbc2b905c}"/>
</p:tagLst>
</file>

<file path=ppt/tags/tag20.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75bd3213-680b-4e28-a2da-931f44e6ddbf}"/>
</p:tagLst>
</file>

<file path=ppt/tags/tag30.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9.xml><?xml version="1.0" encoding="utf-8"?>
<p:tagLst xmlns:a="http://schemas.openxmlformats.org/drawingml/2006/main" xmlns:r="http://schemas.openxmlformats.org/officeDocument/2006/relationships" xmlns:p="http://schemas.openxmlformats.org/presentationml/2006/main">
  <p:tag name="MH" val="20151030144229"/>
  <p:tag name="MH_LIBRARY" val="GRAPHIC"/>
  <p:tag name="MH_TYPE" val="Text"/>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4241</Words>
  <Application>Microsoft Office PowerPoint</Application>
  <PresentationFormat>全屏显示(4:3)</PresentationFormat>
  <Paragraphs>470</Paragraphs>
  <Slides>59</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59</vt:i4>
      </vt:variant>
    </vt:vector>
  </HeadingPairs>
  <TitlesOfParts>
    <vt:vector size="68" baseType="lpstr">
      <vt:lpstr>黑体</vt:lpstr>
      <vt:lpstr>隶书</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cgk</dc:creator>
  <cp:lastModifiedBy>Y</cp:lastModifiedBy>
  <cp:revision>929</cp:revision>
  <dcterms:created xsi:type="dcterms:W3CDTF">2010-12-16T06:00:00Z</dcterms:created>
  <dcterms:modified xsi:type="dcterms:W3CDTF">2019-12-12T02:13:34Z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2052-11.1.0.9209</vt:lpwstr>
  </property>
</Properties>
</file>