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34.xml" ContentType="application/vnd.openxmlformats-officedocument.presentationml.tags+xml"/>
  <Override PartName="/ppt/diagrams/layout1.xml" ContentType="application/vnd.openxmlformats-officedocument.drawingml.diagramLayout+xml"/>
  <Override PartName="/ppt/tags/tag12.xml" ContentType="application/vnd.openxmlformats-officedocument.presentationml.tags+xml"/>
  <Override PartName="/ppt/diagrams/data2.xml" ContentType="application/vnd.openxmlformats-officedocument.drawingml.diagramData+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diagrams/quickStyle1.xml" ContentType="application/vnd.openxmlformats-officedocument.drawingml.diagramStyle+xml"/>
  <Override PartName="/ppt/tags/tag39.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diagrams/layout4.xml" ContentType="application/vnd.openxmlformats-officedocument.drawingml.diagramLayout+xml"/>
  <Override PartName="/ppt/tags/tag4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diagrams/layout2.xml" ContentType="application/vnd.openxmlformats-officedocument.drawingml.diagramLayout+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diagrams/data3.xml" ContentType="application/vnd.openxmlformats-officedocument.drawingml.diagramData+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diagrams/layout3.xml" ContentType="application/vnd.openxmlformats-officedocument.drawingml.diagramLayout+xml"/>
  <Override PartName="/ppt/tags/tag25.xml" ContentType="application/vnd.openxmlformats-officedocument.presentationml.tags+xml"/>
  <Override PartName="/ppt/diagrams/data4.xml" ContentType="application/vnd.openxmlformats-officedocument.drawingml.diagramData+xml"/>
  <Override PartName="/ppt/tags/tag4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5"/>
  </p:notesMasterIdLst>
  <p:sldIdLst>
    <p:sldId id="256" r:id="rId2"/>
    <p:sldId id="258" r:id="rId3"/>
    <p:sldId id="259" r:id="rId4"/>
    <p:sldId id="260" r:id="rId5"/>
    <p:sldId id="286" r:id="rId6"/>
    <p:sldId id="263" r:id="rId7"/>
    <p:sldId id="265" r:id="rId8"/>
    <p:sldId id="267" r:id="rId9"/>
    <p:sldId id="269" r:id="rId10"/>
    <p:sldId id="270" r:id="rId11"/>
    <p:sldId id="330" r:id="rId12"/>
    <p:sldId id="331" r:id="rId13"/>
    <p:sldId id="272" r:id="rId14"/>
    <p:sldId id="273" r:id="rId15"/>
    <p:sldId id="275" r:id="rId16"/>
    <p:sldId id="284" r:id="rId17"/>
    <p:sldId id="274" r:id="rId18"/>
    <p:sldId id="279" r:id="rId19"/>
    <p:sldId id="283" r:id="rId20"/>
    <p:sldId id="282" r:id="rId21"/>
    <p:sldId id="285" r:id="rId22"/>
    <p:sldId id="287" r:id="rId23"/>
    <p:sldId id="328" r:id="rId24"/>
    <p:sldId id="329" r:id="rId25"/>
    <p:sldId id="288" r:id="rId26"/>
    <p:sldId id="289" r:id="rId27"/>
    <p:sldId id="290" r:id="rId28"/>
    <p:sldId id="293" r:id="rId29"/>
    <p:sldId id="321" r:id="rId30"/>
    <p:sldId id="294" r:id="rId31"/>
    <p:sldId id="295" r:id="rId32"/>
    <p:sldId id="296" r:id="rId33"/>
    <p:sldId id="297" r:id="rId34"/>
    <p:sldId id="298" r:id="rId35"/>
    <p:sldId id="322" r:id="rId36"/>
    <p:sldId id="327" r:id="rId37"/>
    <p:sldId id="326" r:id="rId38"/>
    <p:sldId id="325" r:id="rId39"/>
    <p:sldId id="301" r:id="rId40"/>
    <p:sldId id="302" r:id="rId41"/>
    <p:sldId id="303" r:id="rId42"/>
    <p:sldId id="324" r:id="rId43"/>
    <p:sldId id="308" r:id="rId44"/>
    <p:sldId id="309" r:id="rId45"/>
    <p:sldId id="311" r:id="rId46"/>
    <p:sldId id="313" r:id="rId47"/>
    <p:sldId id="312" r:id="rId48"/>
    <p:sldId id="314" r:id="rId49"/>
    <p:sldId id="315" r:id="rId50"/>
    <p:sldId id="316" r:id="rId51"/>
    <p:sldId id="317" r:id="rId52"/>
    <p:sldId id="318" r:id="rId53"/>
    <p:sldId id="319"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730" autoAdjust="0"/>
    <p:restoredTop sz="94641" autoAdjust="0"/>
  </p:normalViewPr>
  <p:slideViewPr>
    <p:cSldViewPr>
      <p:cViewPr>
        <p:scale>
          <a:sx n="66" d="100"/>
          <a:sy n="66" d="100"/>
        </p:scale>
        <p:origin x="-2246" y="-4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7A186-DA65-4314-BFAE-B25CF3275958}" type="doc">
      <dgm:prSet loTypeId="urn:microsoft.com/office/officeart/2005/8/layout/pyramid1" loCatId="pyramid" qsTypeId="urn:microsoft.com/office/officeart/2005/8/quickstyle/simple1" qsCatId="simple" csTypeId="urn:microsoft.com/office/officeart/2005/8/colors/accent1_2" csCatId="accent1" phldr="1"/>
      <dgm:spPr/>
    </dgm:pt>
    <dgm:pt modelId="{2494D4EE-438A-4FE8-840C-3D5217F8524F}">
      <dgm:prSet phldrT="[文本]" custT="1"/>
      <dgm:spPr>
        <a:solidFill>
          <a:schemeClr val="accent1">
            <a:lumMod val="75000"/>
          </a:schemeClr>
        </a:solidFill>
      </dgm:spPr>
      <dgm:t>
        <a:bodyPr/>
        <a:lstStyle/>
        <a:p>
          <a:endParaRPr lang="en-US" altLang="zh-CN" sz="1600" b="1" dirty="0" smtClean="0">
            <a:latin typeface="微软雅黑" pitchFamily="34" charset="-122"/>
            <a:ea typeface="微软雅黑" pitchFamily="34" charset="-122"/>
          </a:endParaRPr>
        </a:p>
        <a:p>
          <a:r>
            <a:rPr lang="zh-CN" altLang="en-US" sz="2000" b="1" dirty="0" smtClean="0">
              <a:solidFill>
                <a:srgbClr val="FFFF00"/>
              </a:solidFill>
              <a:latin typeface="微软雅黑" pitchFamily="34" charset="-122"/>
              <a:ea typeface="微软雅黑" pitchFamily="34" charset="-122"/>
            </a:rPr>
            <a:t>一等</a:t>
          </a:r>
          <a:endParaRPr lang="zh-CN" altLang="en-US" sz="2000" b="1" dirty="0">
            <a:solidFill>
              <a:srgbClr val="FFFF00"/>
            </a:solidFill>
            <a:latin typeface="微软雅黑" pitchFamily="34" charset="-122"/>
            <a:ea typeface="微软雅黑" pitchFamily="34" charset="-122"/>
          </a:endParaRPr>
        </a:p>
      </dgm:t>
    </dgm:pt>
    <dgm:pt modelId="{B67F8A92-AAE0-4F95-97EC-1BCAF82DCC07}" type="parTrans" cxnId="{8C1DE2EC-202D-4FD9-9F9B-CDD369FE9F3D}">
      <dgm:prSet/>
      <dgm:spPr/>
      <dgm:t>
        <a:bodyPr/>
        <a:lstStyle/>
        <a:p>
          <a:endParaRPr lang="zh-CN" altLang="en-US"/>
        </a:p>
      </dgm:t>
    </dgm:pt>
    <dgm:pt modelId="{04EDADA8-7EC9-41F8-A995-FEB26FCF6186}" type="sibTrans" cxnId="{8C1DE2EC-202D-4FD9-9F9B-CDD369FE9F3D}">
      <dgm:prSet/>
      <dgm:spPr/>
      <dgm:t>
        <a:bodyPr/>
        <a:lstStyle/>
        <a:p>
          <a:endParaRPr lang="zh-CN" altLang="en-US"/>
        </a:p>
      </dgm:t>
    </dgm:pt>
    <dgm:pt modelId="{DFFBDB48-885E-4F1B-858C-23034FC28BC0}">
      <dgm:prSet phldrT="[文本]" custT="1"/>
      <dgm:spPr>
        <a:solidFill>
          <a:schemeClr val="accent3">
            <a:lumMod val="60000"/>
            <a:lumOff val="40000"/>
          </a:schemeClr>
        </a:solidFill>
      </dgm:spPr>
      <dgm:t>
        <a:bodyPr/>
        <a:lstStyle/>
        <a:p>
          <a:r>
            <a:rPr lang="zh-CN" altLang="en-US" sz="3200" b="1" dirty="0" smtClean="0">
              <a:solidFill>
                <a:schemeClr val="tx2">
                  <a:lumMod val="75000"/>
                </a:schemeClr>
              </a:solidFill>
              <a:latin typeface="微软雅黑" pitchFamily="34" charset="-122"/>
              <a:ea typeface="微软雅黑" pitchFamily="34" charset="-122"/>
            </a:rPr>
            <a:t>二等</a:t>
          </a:r>
          <a:endParaRPr lang="zh-CN" altLang="en-US" sz="3200" b="1" dirty="0">
            <a:solidFill>
              <a:schemeClr val="tx2">
                <a:lumMod val="75000"/>
              </a:schemeClr>
            </a:solidFill>
            <a:latin typeface="微软雅黑" pitchFamily="34" charset="-122"/>
            <a:ea typeface="微软雅黑" pitchFamily="34" charset="-122"/>
          </a:endParaRPr>
        </a:p>
      </dgm:t>
    </dgm:pt>
    <dgm:pt modelId="{C9220137-942C-4A46-A7D4-5C4F3F34FA8A}" type="parTrans" cxnId="{57165F5E-0A39-45F9-AD11-49E78E7BC155}">
      <dgm:prSet/>
      <dgm:spPr/>
      <dgm:t>
        <a:bodyPr/>
        <a:lstStyle/>
        <a:p>
          <a:endParaRPr lang="zh-CN" altLang="en-US"/>
        </a:p>
      </dgm:t>
    </dgm:pt>
    <dgm:pt modelId="{20DB80D2-2874-4C25-948B-0C3CB0E7509A}" type="sibTrans" cxnId="{57165F5E-0A39-45F9-AD11-49E78E7BC155}">
      <dgm:prSet/>
      <dgm:spPr/>
      <dgm:t>
        <a:bodyPr/>
        <a:lstStyle/>
        <a:p>
          <a:endParaRPr lang="zh-CN" altLang="en-US"/>
        </a:p>
      </dgm:t>
    </dgm:pt>
    <dgm:pt modelId="{214CAF1D-E85F-4904-983C-19129125019D}">
      <dgm:prSet phldrT="[文本]" custT="1"/>
      <dgm:spPr>
        <a:solidFill>
          <a:schemeClr val="accent6">
            <a:lumMod val="75000"/>
          </a:schemeClr>
        </a:solidFill>
      </dgm:spPr>
      <dgm:t>
        <a:bodyPr/>
        <a:lstStyle/>
        <a:p>
          <a:r>
            <a:rPr lang="zh-CN" altLang="en-US" sz="4400" b="1" dirty="0" smtClean="0">
              <a:solidFill>
                <a:schemeClr val="tx2">
                  <a:lumMod val="75000"/>
                </a:schemeClr>
              </a:solidFill>
              <a:latin typeface="微软雅黑" pitchFamily="34" charset="-122"/>
              <a:ea typeface="微软雅黑" pitchFamily="34" charset="-122"/>
            </a:rPr>
            <a:t>三等</a:t>
          </a:r>
          <a:endParaRPr lang="zh-CN" altLang="en-US" sz="4400" b="1" dirty="0">
            <a:solidFill>
              <a:schemeClr val="tx2">
                <a:lumMod val="75000"/>
              </a:schemeClr>
            </a:solidFill>
            <a:latin typeface="微软雅黑" pitchFamily="34" charset="-122"/>
            <a:ea typeface="微软雅黑" pitchFamily="34" charset="-122"/>
          </a:endParaRPr>
        </a:p>
      </dgm:t>
    </dgm:pt>
    <dgm:pt modelId="{D9D5B4C4-927E-4B02-987B-CD0B3F41E681}" type="parTrans" cxnId="{462E3183-F64D-4114-BC0E-3E19709D096D}">
      <dgm:prSet/>
      <dgm:spPr/>
      <dgm:t>
        <a:bodyPr/>
        <a:lstStyle/>
        <a:p>
          <a:endParaRPr lang="zh-CN" altLang="en-US"/>
        </a:p>
      </dgm:t>
    </dgm:pt>
    <dgm:pt modelId="{6EAFCF21-5023-40B3-AD5F-5728BED5774E}" type="sibTrans" cxnId="{462E3183-F64D-4114-BC0E-3E19709D096D}">
      <dgm:prSet/>
      <dgm:spPr/>
      <dgm:t>
        <a:bodyPr/>
        <a:lstStyle/>
        <a:p>
          <a:endParaRPr lang="zh-CN" altLang="en-US"/>
        </a:p>
      </dgm:t>
    </dgm:pt>
    <dgm:pt modelId="{5A84D1D1-CA87-41FA-A332-E74369CA81CB}" type="pres">
      <dgm:prSet presAssocID="{DA97A186-DA65-4314-BFAE-B25CF3275958}" presName="Name0" presStyleCnt="0">
        <dgm:presLayoutVars>
          <dgm:dir/>
          <dgm:animLvl val="lvl"/>
          <dgm:resizeHandles val="exact"/>
        </dgm:presLayoutVars>
      </dgm:prSet>
      <dgm:spPr/>
    </dgm:pt>
    <dgm:pt modelId="{CD1CD737-1928-4BB0-A895-E280E97D3F31}" type="pres">
      <dgm:prSet presAssocID="{2494D4EE-438A-4FE8-840C-3D5217F8524F}" presName="Name8" presStyleCnt="0"/>
      <dgm:spPr/>
    </dgm:pt>
    <dgm:pt modelId="{1B6C00BC-3AC7-450A-9640-891AEE840067}" type="pres">
      <dgm:prSet presAssocID="{2494D4EE-438A-4FE8-840C-3D5217F8524F}" presName="level" presStyleLbl="node1" presStyleIdx="0" presStyleCnt="3" custLinFactNeighborX="935">
        <dgm:presLayoutVars>
          <dgm:chMax val="1"/>
          <dgm:bulletEnabled val="1"/>
        </dgm:presLayoutVars>
      </dgm:prSet>
      <dgm:spPr/>
      <dgm:t>
        <a:bodyPr/>
        <a:lstStyle/>
        <a:p>
          <a:endParaRPr lang="zh-CN" altLang="en-US"/>
        </a:p>
      </dgm:t>
    </dgm:pt>
    <dgm:pt modelId="{73DA6570-D909-4590-AA97-F56C027FCFCA}" type="pres">
      <dgm:prSet presAssocID="{2494D4EE-438A-4FE8-840C-3D5217F8524F}" presName="levelTx" presStyleLbl="revTx" presStyleIdx="0" presStyleCnt="0">
        <dgm:presLayoutVars>
          <dgm:chMax val="1"/>
          <dgm:bulletEnabled val="1"/>
        </dgm:presLayoutVars>
      </dgm:prSet>
      <dgm:spPr/>
      <dgm:t>
        <a:bodyPr/>
        <a:lstStyle/>
        <a:p>
          <a:endParaRPr lang="zh-CN" altLang="en-US"/>
        </a:p>
      </dgm:t>
    </dgm:pt>
    <dgm:pt modelId="{3FB7BC21-F135-4534-BBC6-C363378C7B8C}" type="pres">
      <dgm:prSet presAssocID="{DFFBDB48-885E-4F1B-858C-23034FC28BC0}" presName="Name8" presStyleCnt="0"/>
      <dgm:spPr/>
    </dgm:pt>
    <dgm:pt modelId="{F9B7009F-67D6-4A7C-BD40-E56FD2EEA272}" type="pres">
      <dgm:prSet presAssocID="{DFFBDB48-885E-4F1B-858C-23034FC28BC0}" presName="level" presStyleLbl="node1" presStyleIdx="1" presStyleCnt="3">
        <dgm:presLayoutVars>
          <dgm:chMax val="1"/>
          <dgm:bulletEnabled val="1"/>
        </dgm:presLayoutVars>
      </dgm:prSet>
      <dgm:spPr/>
      <dgm:t>
        <a:bodyPr/>
        <a:lstStyle/>
        <a:p>
          <a:endParaRPr lang="zh-CN" altLang="en-US"/>
        </a:p>
      </dgm:t>
    </dgm:pt>
    <dgm:pt modelId="{5B4EDEF0-1D33-47AC-AC11-F9A369964D29}" type="pres">
      <dgm:prSet presAssocID="{DFFBDB48-885E-4F1B-858C-23034FC28BC0}" presName="levelTx" presStyleLbl="revTx" presStyleIdx="0" presStyleCnt="0">
        <dgm:presLayoutVars>
          <dgm:chMax val="1"/>
          <dgm:bulletEnabled val="1"/>
        </dgm:presLayoutVars>
      </dgm:prSet>
      <dgm:spPr/>
      <dgm:t>
        <a:bodyPr/>
        <a:lstStyle/>
        <a:p>
          <a:endParaRPr lang="zh-CN" altLang="en-US"/>
        </a:p>
      </dgm:t>
    </dgm:pt>
    <dgm:pt modelId="{50FC4F1D-2E5A-4357-8614-EA1A808D1433}" type="pres">
      <dgm:prSet presAssocID="{214CAF1D-E85F-4904-983C-19129125019D}" presName="Name8" presStyleCnt="0"/>
      <dgm:spPr/>
    </dgm:pt>
    <dgm:pt modelId="{2B90D503-1E53-49B4-A49E-F0392C4937F1}" type="pres">
      <dgm:prSet presAssocID="{214CAF1D-E85F-4904-983C-19129125019D}" presName="level" presStyleLbl="node1" presStyleIdx="2" presStyleCnt="3">
        <dgm:presLayoutVars>
          <dgm:chMax val="1"/>
          <dgm:bulletEnabled val="1"/>
        </dgm:presLayoutVars>
      </dgm:prSet>
      <dgm:spPr/>
      <dgm:t>
        <a:bodyPr/>
        <a:lstStyle/>
        <a:p>
          <a:endParaRPr lang="zh-CN" altLang="en-US"/>
        </a:p>
      </dgm:t>
    </dgm:pt>
    <dgm:pt modelId="{BF909CC8-ABEE-4759-9693-3CAE164B3CC0}" type="pres">
      <dgm:prSet presAssocID="{214CAF1D-E85F-4904-983C-19129125019D}" presName="levelTx" presStyleLbl="revTx" presStyleIdx="0" presStyleCnt="0">
        <dgm:presLayoutVars>
          <dgm:chMax val="1"/>
          <dgm:bulletEnabled val="1"/>
        </dgm:presLayoutVars>
      </dgm:prSet>
      <dgm:spPr/>
      <dgm:t>
        <a:bodyPr/>
        <a:lstStyle/>
        <a:p>
          <a:endParaRPr lang="zh-CN" altLang="en-US"/>
        </a:p>
      </dgm:t>
    </dgm:pt>
  </dgm:ptLst>
  <dgm:cxnLst>
    <dgm:cxn modelId="{75F60515-39D4-49F2-8453-092CFC86852D}" type="presOf" srcId="{DA97A186-DA65-4314-BFAE-B25CF3275958}" destId="{5A84D1D1-CA87-41FA-A332-E74369CA81CB}" srcOrd="0" destOrd="0" presId="urn:microsoft.com/office/officeart/2005/8/layout/pyramid1"/>
    <dgm:cxn modelId="{57165F5E-0A39-45F9-AD11-49E78E7BC155}" srcId="{DA97A186-DA65-4314-BFAE-B25CF3275958}" destId="{DFFBDB48-885E-4F1B-858C-23034FC28BC0}" srcOrd="1" destOrd="0" parTransId="{C9220137-942C-4A46-A7D4-5C4F3F34FA8A}" sibTransId="{20DB80D2-2874-4C25-948B-0C3CB0E7509A}"/>
    <dgm:cxn modelId="{D0E3CBE0-DFEA-4786-8D06-5A47F7465675}" type="presOf" srcId="{DFFBDB48-885E-4F1B-858C-23034FC28BC0}" destId="{5B4EDEF0-1D33-47AC-AC11-F9A369964D29}" srcOrd="1" destOrd="0" presId="urn:microsoft.com/office/officeart/2005/8/layout/pyramid1"/>
    <dgm:cxn modelId="{462E3183-F64D-4114-BC0E-3E19709D096D}" srcId="{DA97A186-DA65-4314-BFAE-B25CF3275958}" destId="{214CAF1D-E85F-4904-983C-19129125019D}" srcOrd="2" destOrd="0" parTransId="{D9D5B4C4-927E-4B02-987B-CD0B3F41E681}" sibTransId="{6EAFCF21-5023-40B3-AD5F-5728BED5774E}"/>
    <dgm:cxn modelId="{6FE54C50-DDD7-4671-8EA3-204E339A8E58}" type="presOf" srcId="{2494D4EE-438A-4FE8-840C-3D5217F8524F}" destId="{1B6C00BC-3AC7-450A-9640-891AEE840067}" srcOrd="0" destOrd="0" presId="urn:microsoft.com/office/officeart/2005/8/layout/pyramid1"/>
    <dgm:cxn modelId="{8C1DE2EC-202D-4FD9-9F9B-CDD369FE9F3D}" srcId="{DA97A186-DA65-4314-BFAE-B25CF3275958}" destId="{2494D4EE-438A-4FE8-840C-3D5217F8524F}" srcOrd="0" destOrd="0" parTransId="{B67F8A92-AAE0-4F95-97EC-1BCAF82DCC07}" sibTransId="{04EDADA8-7EC9-41F8-A995-FEB26FCF6186}"/>
    <dgm:cxn modelId="{F4C4B3CE-787B-4159-AA55-F6EE199A0FB2}" type="presOf" srcId="{214CAF1D-E85F-4904-983C-19129125019D}" destId="{2B90D503-1E53-49B4-A49E-F0392C4937F1}" srcOrd="0" destOrd="0" presId="urn:microsoft.com/office/officeart/2005/8/layout/pyramid1"/>
    <dgm:cxn modelId="{D801D31A-D262-45AD-B561-2CF537CDB0A8}" type="presOf" srcId="{214CAF1D-E85F-4904-983C-19129125019D}" destId="{BF909CC8-ABEE-4759-9693-3CAE164B3CC0}" srcOrd="1" destOrd="0" presId="urn:microsoft.com/office/officeart/2005/8/layout/pyramid1"/>
    <dgm:cxn modelId="{67CCE83F-DBB2-431E-A9E3-E79858EB76C1}" type="presOf" srcId="{DFFBDB48-885E-4F1B-858C-23034FC28BC0}" destId="{F9B7009F-67D6-4A7C-BD40-E56FD2EEA272}" srcOrd="0" destOrd="0" presId="urn:microsoft.com/office/officeart/2005/8/layout/pyramid1"/>
    <dgm:cxn modelId="{B44B6C47-1B2B-4159-90F4-B711A9AE8697}" type="presOf" srcId="{2494D4EE-438A-4FE8-840C-3D5217F8524F}" destId="{73DA6570-D909-4590-AA97-F56C027FCFCA}" srcOrd="1" destOrd="0" presId="urn:microsoft.com/office/officeart/2005/8/layout/pyramid1"/>
    <dgm:cxn modelId="{C194D003-B947-4C04-8AC5-27EA761B3263}" type="presParOf" srcId="{5A84D1D1-CA87-41FA-A332-E74369CA81CB}" destId="{CD1CD737-1928-4BB0-A895-E280E97D3F31}" srcOrd="0" destOrd="0" presId="urn:microsoft.com/office/officeart/2005/8/layout/pyramid1"/>
    <dgm:cxn modelId="{40F589C8-124E-4BD2-B90F-C35A999C72C2}" type="presParOf" srcId="{CD1CD737-1928-4BB0-A895-E280E97D3F31}" destId="{1B6C00BC-3AC7-450A-9640-891AEE840067}" srcOrd="0" destOrd="0" presId="urn:microsoft.com/office/officeart/2005/8/layout/pyramid1"/>
    <dgm:cxn modelId="{FAA977A4-50C0-4582-9CAB-429173815692}" type="presParOf" srcId="{CD1CD737-1928-4BB0-A895-E280E97D3F31}" destId="{73DA6570-D909-4590-AA97-F56C027FCFCA}" srcOrd="1" destOrd="0" presId="urn:microsoft.com/office/officeart/2005/8/layout/pyramid1"/>
    <dgm:cxn modelId="{66665D74-BAB3-4464-B6BE-CE3E5B6C8C91}" type="presParOf" srcId="{5A84D1D1-CA87-41FA-A332-E74369CA81CB}" destId="{3FB7BC21-F135-4534-BBC6-C363378C7B8C}" srcOrd="1" destOrd="0" presId="urn:microsoft.com/office/officeart/2005/8/layout/pyramid1"/>
    <dgm:cxn modelId="{2924E42A-720C-4DCB-AD24-2D2533FF4802}" type="presParOf" srcId="{3FB7BC21-F135-4534-BBC6-C363378C7B8C}" destId="{F9B7009F-67D6-4A7C-BD40-E56FD2EEA272}" srcOrd="0" destOrd="0" presId="urn:microsoft.com/office/officeart/2005/8/layout/pyramid1"/>
    <dgm:cxn modelId="{3D318C84-D67E-4FA6-A1C7-13029CEAB6C1}" type="presParOf" srcId="{3FB7BC21-F135-4534-BBC6-C363378C7B8C}" destId="{5B4EDEF0-1D33-47AC-AC11-F9A369964D29}" srcOrd="1" destOrd="0" presId="urn:microsoft.com/office/officeart/2005/8/layout/pyramid1"/>
    <dgm:cxn modelId="{70DEA45D-DD6C-4390-8B62-BDD0DEB6E24A}" type="presParOf" srcId="{5A84D1D1-CA87-41FA-A332-E74369CA81CB}" destId="{50FC4F1D-2E5A-4357-8614-EA1A808D1433}" srcOrd="2" destOrd="0" presId="urn:microsoft.com/office/officeart/2005/8/layout/pyramid1"/>
    <dgm:cxn modelId="{DC9A813C-57E0-493D-BFE2-7EF59E29001A}" type="presParOf" srcId="{50FC4F1D-2E5A-4357-8614-EA1A808D1433}" destId="{2B90D503-1E53-49B4-A49E-F0392C4937F1}" srcOrd="0" destOrd="0" presId="urn:microsoft.com/office/officeart/2005/8/layout/pyramid1"/>
    <dgm:cxn modelId="{144CC00F-298B-4984-B7B5-FA8809D5E979}" type="presParOf" srcId="{50FC4F1D-2E5A-4357-8614-EA1A808D1433}" destId="{BF909CC8-ABEE-4759-9693-3CAE164B3CC0}" srcOrd="1" destOrd="0" presId="urn:microsoft.com/office/officeart/2005/8/layout/pyramid1"/>
  </dgm:cxnLst>
  <dgm:bg/>
  <dgm:whole/>
</dgm:dataModel>
</file>

<file path=ppt/diagrams/data2.xml><?xml version="1.0" encoding="utf-8"?>
<dgm:dataModel xmlns:dgm="http://schemas.openxmlformats.org/drawingml/2006/diagram" xmlns:a="http://schemas.openxmlformats.org/drawingml/2006/main">
  <dgm:ptLst>
    <dgm:pt modelId="{69EEB174-7DFC-424B-B55B-A3F66B884C3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992677B-B46D-45D5-A14F-C0A3C51B1E98}">
      <dgm:prSet phldrT="[文本]" custT="1"/>
      <dgm:spPr/>
      <dgm:t>
        <a:bodyPr/>
        <a:lstStyle/>
        <a:p>
          <a:r>
            <a:rPr lang="zh-CN" altLang="en-US" sz="2000" b="1" dirty="0" smtClean="0">
              <a:latin typeface="微软雅黑" pitchFamily="34" charset="-122"/>
              <a:ea typeface="微软雅黑" pitchFamily="34" charset="-122"/>
            </a:rPr>
            <a:t>自然科学奖</a:t>
          </a:r>
          <a:endParaRPr lang="zh-CN" altLang="en-US" sz="2000" b="1" dirty="0">
            <a:latin typeface="微软雅黑" pitchFamily="34" charset="-122"/>
            <a:ea typeface="微软雅黑" pitchFamily="34" charset="-122"/>
          </a:endParaRPr>
        </a:p>
      </dgm:t>
    </dgm:pt>
    <dgm:pt modelId="{BB75AB13-4B0A-4D7B-A1CC-A59956CDD6CB}" type="parTrans" cxnId="{1815A816-FE9D-44EE-937C-49DD77237DC2}">
      <dgm:prSet/>
      <dgm:spPr/>
      <dgm:t>
        <a:bodyPr/>
        <a:lstStyle/>
        <a:p>
          <a:endParaRPr lang="zh-CN" altLang="en-US"/>
        </a:p>
      </dgm:t>
    </dgm:pt>
    <dgm:pt modelId="{2BFB590E-817D-4C71-9B11-CF936BD87865}" type="sibTrans" cxnId="{1815A816-FE9D-44EE-937C-49DD77237DC2}">
      <dgm:prSet/>
      <dgm:spPr/>
      <dgm:t>
        <a:bodyPr/>
        <a:lstStyle/>
        <a:p>
          <a:endParaRPr lang="zh-CN" altLang="en-US"/>
        </a:p>
      </dgm:t>
    </dgm:pt>
    <dgm:pt modelId="{60D1F4B6-8A67-42D2-93E3-DF1A8AC5EF18}">
      <dgm:prSet phldrT="[文本]" custT="1"/>
      <dgm:spPr/>
      <dgm:t>
        <a:bodyPr/>
        <a:lstStyle/>
        <a:p>
          <a:r>
            <a:rPr lang="en-US" altLang="zh-CN" sz="1800" b="1" kern="1200" dirty="0" smtClean="0">
              <a:latin typeface="微软雅黑" pitchFamily="34" charset="-122"/>
              <a:ea typeface="微软雅黑" pitchFamily="34" charset="-122"/>
            </a:rPr>
            <a:t>《</a:t>
          </a:r>
          <a:r>
            <a:rPr lang="zh-CN" altLang="en-US" sz="1800" b="1" kern="1200" dirty="0" smtClean="0">
              <a:latin typeface="微软雅黑" pitchFamily="34" charset="-122"/>
              <a:ea typeface="微软雅黑" pitchFamily="34" charset="-122"/>
            </a:rPr>
            <a:t>六、代表性论文专著目录（不超过</a:t>
          </a:r>
          <a:r>
            <a:rPr lang="en-US" altLang="zh-CN" sz="1800" b="1" kern="1200" dirty="0" smtClean="0">
              <a:latin typeface="微软雅黑" pitchFamily="34" charset="-122"/>
              <a:ea typeface="微软雅黑" pitchFamily="34" charset="-122"/>
            </a:rPr>
            <a:t>8</a:t>
          </a:r>
          <a:r>
            <a:rPr lang="zh-CN" altLang="en-US" sz="1800" b="1" kern="1200" dirty="0" smtClean="0">
              <a:latin typeface="微软雅黑" pitchFamily="34" charset="-122"/>
              <a:ea typeface="微软雅黑" pitchFamily="34" charset="-122"/>
            </a:rPr>
            <a:t>篇）</a:t>
          </a:r>
          <a:r>
            <a:rPr lang="en-US" altLang="zh-CN" sz="1800" b="1" kern="1200" dirty="0" smtClean="0">
              <a:latin typeface="微软雅黑" pitchFamily="34" charset="-122"/>
              <a:ea typeface="微软雅黑" pitchFamily="34" charset="-122"/>
            </a:rPr>
            <a:t>》</a:t>
          </a:r>
          <a:r>
            <a:rPr lang="zh-CN" altLang="en-US" sz="1800" b="1" kern="1200" dirty="0" smtClean="0">
              <a:latin typeface="微软雅黑" pitchFamily="34" charset="-122"/>
              <a:ea typeface="微软雅黑" pitchFamily="34" charset="-122"/>
            </a:rPr>
            <a:t> 中，第一完成人</a:t>
          </a:r>
          <a:r>
            <a:rPr lang="zh-CN" altLang="en-US" sz="1800" b="1" kern="1200" dirty="0" smtClean="0">
              <a:solidFill>
                <a:srgbClr val="C00000"/>
              </a:solidFill>
              <a:latin typeface="微软雅黑" pitchFamily="34" charset="-122"/>
              <a:ea typeface="微软雅黑" pitchFamily="34" charset="-122"/>
            </a:rPr>
            <a:t>作为第一作者（通讯作者）不少于</a:t>
          </a:r>
          <a:r>
            <a:rPr lang="en-US" altLang="zh-CN" sz="1800" b="1" kern="1200" dirty="0" smtClean="0">
              <a:solidFill>
                <a:srgbClr val="C00000"/>
              </a:solidFill>
              <a:latin typeface="微软雅黑" pitchFamily="34" charset="-122"/>
              <a:ea typeface="微软雅黑" pitchFamily="34" charset="-122"/>
            </a:rPr>
            <a:t>30%</a:t>
          </a:r>
          <a:endParaRPr lang="zh-CN" altLang="en-US" sz="1800" b="1" kern="1200" dirty="0">
            <a:solidFill>
              <a:srgbClr val="C00000"/>
            </a:solidFill>
            <a:latin typeface="微软雅黑" pitchFamily="34" charset="-122"/>
            <a:ea typeface="微软雅黑" pitchFamily="34" charset="-122"/>
          </a:endParaRPr>
        </a:p>
      </dgm:t>
    </dgm:pt>
    <dgm:pt modelId="{F6B653F9-34AF-4202-A331-452C20E03F71}" type="parTrans" cxnId="{4750AE00-E4DB-4594-9D40-B2A5E35620B5}">
      <dgm:prSet/>
      <dgm:spPr/>
      <dgm:t>
        <a:bodyPr/>
        <a:lstStyle/>
        <a:p>
          <a:endParaRPr lang="zh-CN" altLang="en-US"/>
        </a:p>
      </dgm:t>
    </dgm:pt>
    <dgm:pt modelId="{29C61188-B1EE-4124-99B3-3BEE10D759AD}" type="sibTrans" cxnId="{4750AE00-E4DB-4594-9D40-B2A5E35620B5}">
      <dgm:prSet/>
      <dgm:spPr/>
      <dgm:t>
        <a:bodyPr/>
        <a:lstStyle/>
        <a:p>
          <a:endParaRPr lang="zh-CN" altLang="en-US"/>
        </a:p>
      </dgm:t>
    </dgm:pt>
    <dgm:pt modelId="{9AB85C19-8E95-4AD7-B2EA-851D1D561580}" type="pres">
      <dgm:prSet presAssocID="{69EEB174-7DFC-424B-B55B-A3F66B884C38}" presName="Name0" presStyleCnt="0">
        <dgm:presLayoutVars>
          <dgm:dir/>
          <dgm:animLvl val="lvl"/>
          <dgm:resizeHandles val="exact"/>
        </dgm:presLayoutVars>
      </dgm:prSet>
      <dgm:spPr/>
      <dgm:t>
        <a:bodyPr/>
        <a:lstStyle/>
        <a:p>
          <a:endParaRPr lang="zh-CN" altLang="en-US"/>
        </a:p>
      </dgm:t>
    </dgm:pt>
    <dgm:pt modelId="{6999E2AF-DC34-45FC-9260-34527FD6A4AB}" type="pres">
      <dgm:prSet presAssocID="{3992677B-B46D-45D5-A14F-C0A3C51B1E98}" presName="linNode" presStyleCnt="0"/>
      <dgm:spPr/>
    </dgm:pt>
    <dgm:pt modelId="{2408E1F5-6633-4DDC-8CC2-7DEEB3102237}" type="pres">
      <dgm:prSet presAssocID="{3992677B-B46D-45D5-A14F-C0A3C51B1E98}" presName="parentText" presStyleLbl="node1" presStyleIdx="0" presStyleCnt="1" custScaleX="62474" custLinFactNeighborX="263">
        <dgm:presLayoutVars>
          <dgm:chMax val="1"/>
          <dgm:bulletEnabled val="1"/>
        </dgm:presLayoutVars>
      </dgm:prSet>
      <dgm:spPr/>
      <dgm:t>
        <a:bodyPr/>
        <a:lstStyle/>
        <a:p>
          <a:endParaRPr lang="zh-CN" altLang="en-US"/>
        </a:p>
      </dgm:t>
    </dgm:pt>
    <dgm:pt modelId="{098C75F4-C377-4947-AADE-62DE082FD212}" type="pres">
      <dgm:prSet presAssocID="{3992677B-B46D-45D5-A14F-C0A3C51B1E98}" presName="descendantText" presStyleLbl="alignAccFollowNode1" presStyleIdx="0" presStyleCnt="1" custScaleY="117130">
        <dgm:presLayoutVars>
          <dgm:bulletEnabled val="1"/>
        </dgm:presLayoutVars>
      </dgm:prSet>
      <dgm:spPr/>
      <dgm:t>
        <a:bodyPr/>
        <a:lstStyle/>
        <a:p>
          <a:endParaRPr lang="zh-CN" altLang="en-US"/>
        </a:p>
      </dgm:t>
    </dgm:pt>
  </dgm:ptLst>
  <dgm:cxnLst>
    <dgm:cxn modelId="{D0AD1F18-D27E-4AE5-8BB1-1BDB69C83F2A}" type="presOf" srcId="{3992677B-B46D-45D5-A14F-C0A3C51B1E98}" destId="{2408E1F5-6633-4DDC-8CC2-7DEEB3102237}" srcOrd="0" destOrd="0" presId="urn:microsoft.com/office/officeart/2005/8/layout/vList5"/>
    <dgm:cxn modelId="{4750AE00-E4DB-4594-9D40-B2A5E35620B5}" srcId="{3992677B-B46D-45D5-A14F-C0A3C51B1E98}" destId="{60D1F4B6-8A67-42D2-93E3-DF1A8AC5EF18}" srcOrd="0" destOrd="0" parTransId="{F6B653F9-34AF-4202-A331-452C20E03F71}" sibTransId="{29C61188-B1EE-4124-99B3-3BEE10D759AD}"/>
    <dgm:cxn modelId="{1815A816-FE9D-44EE-937C-49DD77237DC2}" srcId="{69EEB174-7DFC-424B-B55B-A3F66B884C38}" destId="{3992677B-B46D-45D5-A14F-C0A3C51B1E98}" srcOrd="0" destOrd="0" parTransId="{BB75AB13-4B0A-4D7B-A1CC-A59956CDD6CB}" sibTransId="{2BFB590E-817D-4C71-9B11-CF936BD87865}"/>
    <dgm:cxn modelId="{854CD6DD-7FAB-4382-AA3B-D8CCDBC914CF}" type="presOf" srcId="{60D1F4B6-8A67-42D2-93E3-DF1A8AC5EF18}" destId="{098C75F4-C377-4947-AADE-62DE082FD212}" srcOrd="0" destOrd="0" presId="urn:microsoft.com/office/officeart/2005/8/layout/vList5"/>
    <dgm:cxn modelId="{BF48AA8B-9754-483C-9DE7-8644A50F2CFB}" type="presOf" srcId="{69EEB174-7DFC-424B-B55B-A3F66B884C38}" destId="{9AB85C19-8E95-4AD7-B2EA-851D1D561580}" srcOrd="0" destOrd="0" presId="urn:microsoft.com/office/officeart/2005/8/layout/vList5"/>
    <dgm:cxn modelId="{84C64A27-F459-4140-87AB-6D4D95753259}" type="presParOf" srcId="{9AB85C19-8E95-4AD7-B2EA-851D1D561580}" destId="{6999E2AF-DC34-45FC-9260-34527FD6A4AB}" srcOrd="0" destOrd="0" presId="urn:microsoft.com/office/officeart/2005/8/layout/vList5"/>
    <dgm:cxn modelId="{F14BC9F7-D549-4E77-B87D-6A3330A95BFE}" type="presParOf" srcId="{6999E2AF-DC34-45FC-9260-34527FD6A4AB}" destId="{2408E1F5-6633-4DDC-8CC2-7DEEB3102237}" srcOrd="0" destOrd="0" presId="urn:microsoft.com/office/officeart/2005/8/layout/vList5"/>
    <dgm:cxn modelId="{90139866-6CD9-4096-A95A-137FD46A9610}" type="presParOf" srcId="{6999E2AF-DC34-45FC-9260-34527FD6A4AB}" destId="{098C75F4-C377-4947-AADE-62DE082FD212}" srcOrd="1"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69EEB174-7DFC-424B-B55B-A3F66B884C3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17640E9-B2EB-4525-AA25-D1E6314ACADA}">
      <dgm:prSet phldrT="[文本]" custT="1"/>
      <dgm:spPr/>
      <dgm:t>
        <a:bodyPr/>
        <a:lstStyle/>
        <a:p>
          <a:r>
            <a:rPr lang="zh-CN" altLang="en-US" sz="2000" b="1" dirty="0" smtClean="0">
              <a:latin typeface="微软雅黑" pitchFamily="34" charset="-122"/>
              <a:ea typeface="微软雅黑" pitchFamily="34" charset="-122"/>
            </a:rPr>
            <a:t>技术发明奖</a:t>
          </a:r>
          <a:endParaRPr lang="zh-CN" altLang="en-US" sz="2000" b="1" dirty="0">
            <a:latin typeface="微软雅黑" pitchFamily="34" charset="-122"/>
            <a:ea typeface="微软雅黑" pitchFamily="34" charset="-122"/>
          </a:endParaRPr>
        </a:p>
      </dgm:t>
    </dgm:pt>
    <dgm:pt modelId="{77717305-CBBB-494A-AFD3-BBAFDAB96D6C}" type="parTrans" cxnId="{56014062-1A59-4BB7-AAD3-F5E0EC0FDC82}">
      <dgm:prSet/>
      <dgm:spPr/>
      <dgm:t>
        <a:bodyPr/>
        <a:lstStyle/>
        <a:p>
          <a:endParaRPr lang="zh-CN" altLang="en-US"/>
        </a:p>
      </dgm:t>
    </dgm:pt>
    <dgm:pt modelId="{55C59607-FE67-45D4-AD0E-DEF120B24875}" type="sibTrans" cxnId="{56014062-1A59-4BB7-AAD3-F5E0EC0FDC82}">
      <dgm:prSet/>
      <dgm:spPr/>
      <dgm:t>
        <a:bodyPr/>
        <a:lstStyle/>
        <a:p>
          <a:endParaRPr lang="zh-CN" altLang="en-US"/>
        </a:p>
      </dgm:t>
    </dgm:pt>
    <dgm:pt modelId="{7625DB6A-1E00-4F84-B550-58B325135DD6}">
      <dgm:prSet phldrT="[文本]" custT="1"/>
      <dgm:spPr/>
      <dgm:t>
        <a:bodyPr/>
        <a:lstStyle/>
        <a:p>
          <a:r>
            <a:rPr lang="en-US" altLang="zh-CN"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七、支撑技术发明点的主要知识产权证明目录 </a:t>
          </a:r>
          <a:r>
            <a:rPr lang="en-US" altLang="zh-CN"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中第一完成人</a:t>
          </a:r>
          <a:r>
            <a:rPr lang="zh-CN" altLang="en-US" sz="1600" b="1" kern="1200" dirty="0" smtClean="0">
              <a:solidFill>
                <a:srgbClr val="C00000"/>
              </a:solidFill>
              <a:latin typeface="微软雅黑" pitchFamily="34" charset="-122"/>
              <a:ea typeface="微软雅黑" pitchFamily="34" charset="-122"/>
              <a:cs typeface="+mn-cs"/>
            </a:rPr>
            <a:t>作为发明人不少于</a:t>
          </a:r>
          <a:r>
            <a:rPr lang="en-US" altLang="zh-CN" sz="1600" b="1" kern="1200" dirty="0" smtClean="0">
              <a:solidFill>
                <a:srgbClr val="C00000"/>
              </a:solidFill>
              <a:latin typeface="微软雅黑" pitchFamily="34" charset="-122"/>
              <a:ea typeface="微软雅黑" pitchFamily="34" charset="-122"/>
              <a:cs typeface="+mn-cs"/>
            </a:rPr>
            <a:t>30%</a:t>
          </a:r>
          <a:r>
            <a:rPr lang="zh-CN" altLang="en-US" sz="1600" b="1" kern="1200" dirty="0" smtClean="0">
              <a:solidFill>
                <a:srgbClr val="C00000"/>
              </a:solidFill>
              <a:latin typeface="微软雅黑" pitchFamily="34" charset="-122"/>
              <a:ea typeface="微软雅黑" pitchFamily="34" charset="-122"/>
              <a:cs typeface="+mn-cs"/>
            </a:rPr>
            <a:t>。</a:t>
          </a:r>
          <a:endParaRPr lang="zh-CN" altLang="en-US" sz="1600" b="1" kern="1200" dirty="0" smtClean="0">
            <a:latin typeface="微软雅黑" pitchFamily="34" charset="-122"/>
            <a:ea typeface="微软雅黑" pitchFamily="34" charset="-122"/>
          </a:endParaRPr>
        </a:p>
      </dgm:t>
    </dgm:pt>
    <dgm:pt modelId="{8AD77EBA-92A6-49FE-816B-520EFFC2DBA2}" type="parTrans" cxnId="{D8BF490E-DBDF-4AE2-B009-C8ECE7998E5C}">
      <dgm:prSet/>
      <dgm:spPr/>
      <dgm:t>
        <a:bodyPr/>
        <a:lstStyle/>
        <a:p>
          <a:endParaRPr lang="zh-CN" altLang="en-US"/>
        </a:p>
      </dgm:t>
    </dgm:pt>
    <dgm:pt modelId="{82803B5F-56A1-4C50-A748-1167447659E6}" type="sibTrans" cxnId="{D8BF490E-DBDF-4AE2-B009-C8ECE7998E5C}">
      <dgm:prSet/>
      <dgm:spPr/>
      <dgm:t>
        <a:bodyPr/>
        <a:lstStyle/>
        <a:p>
          <a:endParaRPr lang="zh-CN" altLang="en-US"/>
        </a:p>
      </dgm:t>
    </dgm:pt>
    <dgm:pt modelId="{39CBBC23-F7D6-4640-9534-80FE67301D50}">
      <dgm:prSet phldrT="[文本]" custT="1"/>
      <dgm:spPr/>
      <dgm:t>
        <a:bodyPr/>
        <a:lstStyle/>
        <a:p>
          <a:r>
            <a:rPr lang="zh-CN" altLang="en-US" sz="2000" b="1" dirty="0" smtClean="0">
              <a:latin typeface="微软雅黑" pitchFamily="34" charset="-122"/>
              <a:ea typeface="微软雅黑" pitchFamily="34" charset="-122"/>
            </a:rPr>
            <a:t>科技进步奖</a:t>
          </a:r>
          <a:endParaRPr lang="zh-CN" altLang="en-US" sz="2000" b="1" dirty="0">
            <a:latin typeface="微软雅黑" pitchFamily="34" charset="-122"/>
            <a:ea typeface="微软雅黑" pitchFamily="34" charset="-122"/>
          </a:endParaRPr>
        </a:p>
      </dgm:t>
    </dgm:pt>
    <dgm:pt modelId="{4DF7135F-582E-419A-827B-AF2F6C73C900}" type="parTrans" cxnId="{DED0CA40-38EB-443C-8839-A4A84062C89A}">
      <dgm:prSet/>
      <dgm:spPr/>
      <dgm:t>
        <a:bodyPr/>
        <a:lstStyle/>
        <a:p>
          <a:endParaRPr lang="zh-CN" altLang="en-US"/>
        </a:p>
      </dgm:t>
    </dgm:pt>
    <dgm:pt modelId="{A3580E27-BB94-4BF5-A7CE-C48007ADEF2F}" type="sibTrans" cxnId="{DED0CA40-38EB-443C-8839-A4A84062C89A}">
      <dgm:prSet/>
      <dgm:spPr/>
      <dgm:t>
        <a:bodyPr/>
        <a:lstStyle/>
        <a:p>
          <a:endParaRPr lang="zh-CN" altLang="en-US"/>
        </a:p>
      </dgm:t>
    </dgm:pt>
    <dgm:pt modelId="{6BBF3923-591B-47E2-865B-7BED2F804A63}">
      <dgm:prSet phldrT="[文本]" custT="1"/>
      <dgm:spPr/>
      <dgm:t>
        <a:bodyPr/>
        <a:lstStyle/>
        <a:p>
          <a:r>
            <a:rPr lang="en-US" altLang="zh-CN"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七、主要知识产权和标准规范等目录（不超过</a:t>
          </a:r>
          <a:r>
            <a:rPr lang="en-US" altLang="en-US" sz="1600" b="1" kern="1200" dirty="0" smtClean="0">
              <a:latin typeface="微软雅黑" pitchFamily="34" charset="-122"/>
              <a:ea typeface="微软雅黑" pitchFamily="34" charset="-122"/>
            </a:rPr>
            <a:t>10</a:t>
          </a:r>
          <a:r>
            <a:rPr lang="zh-CN" altLang="en-US" sz="1600" b="1" kern="1200" dirty="0" smtClean="0">
              <a:latin typeface="微软雅黑" pitchFamily="34" charset="-122"/>
              <a:ea typeface="微软雅黑" pitchFamily="34" charset="-122"/>
            </a:rPr>
            <a:t>件）</a:t>
          </a:r>
          <a:r>
            <a:rPr lang="en-US" altLang="zh-CN"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中第一完成单位</a:t>
          </a:r>
          <a:r>
            <a:rPr lang="zh-CN" altLang="en-US" sz="1600" b="1" kern="1200" dirty="0" smtClean="0">
              <a:solidFill>
                <a:srgbClr val="C00000"/>
              </a:solidFill>
              <a:latin typeface="微软雅黑" pitchFamily="34" charset="-122"/>
              <a:ea typeface="微软雅黑" pitchFamily="34" charset="-122"/>
              <a:cs typeface="+mn-cs"/>
            </a:rPr>
            <a:t>作为知识产权人不少于</a:t>
          </a:r>
          <a:r>
            <a:rPr lang="en-US" altLang="zh-CN" sz="1600" b="1" kern="1200" dirty="0" smtClean="0">
              <a:solidFill>
                <a:srgbClr val="C00000"/>
              </a:solidFill>
              <a:latin typeface="微软雅黑" pitchFamily="34" charset="-122"/>
              <a:ea typeface="微软雅黑" pitchFamily="34" charset="-122"/>
              <a:cs typeface="+mn-cs"/>
            </a:rPr>
            <a:t>40%</a:t>
          </a:r>
          <a:r>
            <a:rPr lang="zh-CN" altLang="en-US" sz="1600" b="1" kern="1200" dirty="0" smtClean="0">
              <a:latin typeface="微软雅黑" pitchFamily="34" charset="-122"/>
              <a:ea typeface="微软雅黑" pitchFamily="34" charset="-122"/>
            </a:rPr>
            <a:t>、第一完成人</a:t>
          </a:r>
          <a:r>
            <a:rPr lang="zh-CN" altLang="en-US" sz="1600" b="1" kern="1200" dirty="0" smtClean="0">
              <a:solidFill>
                <a:srgbClr val="C00000"/>
              </a:solidFill>
              <a:latin typeface="微软雅黑" pitchFamily="34" charset="-122"/>
              <a:ea typeface="微软雅黑" pitchFamily="34" charset="-122"/>
              <a:cs typeface="+mn-cs"/>
            </a:rPr>
            <a:t>作为发明人不少于</a:t>
          </a:r>
          <a:r>
            <a:rPr lang="en-US" altLang="zh-CN" sz="1600" b="1" kern="1200" dirty="0" smtClean="0">
              <a:solidFill>
                <a:srgbClr val="C00000"/>
              </a:solidFill>
              <a:latin typeface="微软雅黑" pitchFamily="34" charset="-122"/>
              <a:ea typeface="微软雅黑" pitchFamily="34" charset="-122"/>
              <a:cs typeface="+mn-cs"/>
            </a:rPr>
            <a:t>30%</a:t>
          </a:r>
          <a:r>
            <a:rPr lang="zh-CN" altLang="en-US" sz="1600" b="1" kern="1200" dirty="0" smtClean="0">
              <a:solidFill>
                <a:srgbClr val="C00000"/>
              </a:solidFill>
              <a:latin typeface="微软雅黑" pitchFamily="34" charset="-122"/>
              <a:ea typeface="微软雅黑" pitchFamily="34" charset="-122"/>
              <a:cs typeface="+mn-cs"/>
            </a:rPr>
            <a:t>；</a:t>
          </a:r>
        </a:p>
      </dgm:t>
    </dgm:pt>
    <dgm:pt modelId="{EE82516A-281C-4E54-8E65-B92AA9EC953C}" type="sibTrans" cxnId="{09F7378D-5D85-44D0-8749-2A4021883B32}">
      <dgm:prSet/>
      <dgm:spPr/>
      <dgm:t>
        <a:bodyPr/>
        <a:lstStyle/>
        <a:p>
          <a:endParaRPr lang="zh-CN" altLang="en-US"/>
        </a:p>
      </dgm:t>
    </dgm:pt>
    <dgm:pt modelId="{C92DC3BC-58C9-458B-B8EF-6DE10C0F169B}" type="parTrans" cxnId="{09F7378D-5D85-44D0-8749-2A4021883B32}">
      <dgm:prSet/>
      <dgm:spPr/>
      <dgm:t>
        <a:bodyPr/>
        <a:lstStyle/>
        <a:p>
          <a:endParaRPr lang="zh-CN" altLang="en-US"/>
        </a:p>
      </dgm:t>
    </dgm:pt>
    <dgm:pt modelId="{9AB85C19-8E95-4AD7-B2EA-851D1D561580}" type="pres">
      <dgm:prSet presAssocID="{69EEB174-7DFC-424B-B55B-A3F66B884C38}" presName="Name0" presStyleCnt="0">
        <dgm:presLayoutVars>
          <dgm:dir/>
          <dgm:animLvl val="lvl"/>
          <dgm:resizeHandles val="exact"/>
        </dgm:presLayoutVars>
      </dgm:prSet>
      <dgm:spPr/>
      <dgm:t>
        <a:bodyPr/>
        <a:lstStyle/>
        <a:p>
          <a:endParaRPr lang="zh-CN" altLang="en-US"/>
        </a:p>
      </dgm:t>
    </dgm:pt>
    <dgm:pt modelId="{20B85E48-26CC-4353-87CD-7011A8218199}" type="pres">
      <dgm:prSet presAssocID="{417640E9-B2EB-4525-AA25-D1E6314ACADA}" presName="linNode" presStyleCnt="0"/>
      <dgm:spPr/>
    </dgm:pt>
    <dgm:pt modelId="{ADBF6208-EB55-476E-9739-D36BD0BFD33D}" type="pres">
      <dgm:prSet presAssocID="{417640E9-B2EB-4525-AA25-D1E6314ACADA}" presName="parentText" presStyleLbl="node1" presStyleIdx="0" presStyleCnt="2" custScaleX="62474">
        <dgm:presLayoutVars>
          <dgm:chMax val="1"/>
          <dgm:bulletEnabled val="1"/>
        </dgm:presLayoutVars>
      </dgm:prSet>
      <dgm:spPr/>
      <dgm:t>
        <a:bodyPr/>
        <a:lstStyle/>
        <a:p>
          <a:endParaRPr lang="zh-CN" altLang="en-US"/>
        </a:p>
      </dgm:t>
    </dgm:pt>
    <dgm:pt modelId="{E30D69F1-A62A-4351-8275-F872FCD972DC}" type="pres">
      <dgm:prSet presAssocID="{417640E9-B2EB-4525-AA25-D1E6314ACADA}" presName="descendantText" presStyleLbl="alignAccFollowNode1" presStyleIdx="0" presStyleCnt="2" custScaleY="116831">
        <dgm:presLayoutVars>
          <dgm:bulletEnabled val="1"/>
        </dgm:presLayoutVars>
      </dgm:prSet>
      <dgm:spPr/>
      <dgm:t>
        <a:bodyPr/>
        <a:lstStyle/>
        <a:p>
          <a:endParaRPr lang="zh-CN" altLang="en-US"/>
        </a:p>
      </dgm:t>
    </dgm:pt>
    <dgm:pt modelId="{9C11AB64-42D2-423C-A4FB-D6883B06B71E}" type="pres">
      <dgm:prSet presAssocID="{55C59607-FE67-45D4-AD0E-DEF120B24875}" presName="sp" presStyleCnt="0"/>
      <dgm:spPr/>
    </dgm:pt>
    <dgm:pt modelId="{29791862-AE37-45B1-9834-60E4457A1D77}" type="pres">
      <dgm:prSet presAssocID="{39CBBC23-F7D6-4640-9534-80FE67301D50}" presName="linNode" presStyleCnt="0"/>
      <dgm:spPr/>
    </dgm:pt>
    <dgm:pt modelId="{AB7AACC4-E703-4773-9668-D6F496F82A61}" type="pres">
      <dgm:prSet presAssocID="{39CBBC23-F7D6-4640-9534-80FE67301D50}" presName="parentText" presStyleLbl="node1" presStyleIdx="1" presStyleCnt="2" custScaleX="62474">
        <dgm:presLayoutVars>
          <dgm:chMax val="1"/>
          <dgm:bulletEnabled val="1"/>
        </dgm:presLayoutVars>
      </dgm:prSet>
      <dgm:spPr/>
      <dgm:t>
        <a:bodyPr/>
        <a:lstStyle/>
        <a:p>
          <a:endParaRPr lang="zh-CN" altLang="en-US"/>
        </a:p>
      </dgm:t>
    </dgm:pt>
    <dgm:pt modelId="{FFE9818E-94B2-4D8D-9956-DA08521B1E35}" type="pres">
      <dgm:prSet presAssocID="{39CBBC23-F7D6-4640-9534-80FE67301D50}" presName="descendantText" presStyleLbl="alignAccFollowNode1" presStyleIdx="1" presStyleCnt="2" custScaleY="155738">
        <dgm:presLayoutVars>
          <dgm:bulletEnabled val="1"/>
        </dgm:presLayoutVars>
      </dgm:prSet>
      <dgm:spPr/>
      <dgm:t>
        <a:bodyPr/>
        <a:lstStyle/>
        <a:p>
          <a:endParaRPr lang="zh-CN" altLang="en-US"/>
        </a:p>
      </dgm:t>
    </dgm:pt>
  </dgm:ptLst>
  <dgm:cxnLst>
    <dgm:cxn modelId="{DED0CA40-38EB-443C-8839-A4A84062C89A}" srcId="{69EEB174-7DFC-424B-B55B-A3F66B884C38}" destId="{39CBBC23-F7D6-4640-9534-80FE67301D50}" srcOrd="1" destOrd="0" parTransId="{4DF7135F-582E-419A-827B-AF2F6C73C900}" sibTransId="{A3580E27-BB94-4BF5-A7CE-C48007ADEF2F}"/>
    <dgm:cxn modelId="{6D04AF13-BB61-421A-977A-CD9D38328414}" type="presOf" srcId="{7625DB6A-1E00-4F84-B550-58B325135DD6}" destId="{E30D69F1-A62A-4351-8275-F872FCD972DC}" srcOrd="0" destOrd="0" presId="urn:microsoft.com/office/officeart/2005/8/layout/vList5"/>
    <dgm:cxn modelId="{64DCD4A3-0AF2-46D6-86B2-C6BC5D2588D3}" type="presOf" srcId="{39CBBC23-F7D6-4640-9534-80FE67301D50}" destId="{AB7AACC4-E703-4773-9668-D6F496F82A61}" srcOrd="0" destOrd="0" presId="urn:microsoft.com/office/officeart/2005/8/layout/vList5"/>
    <dgm:cxn modelId="{D8BF490E-DBDF-4AE2-B009-C8ECE7998E5C}" srcId="{417640E9-B2EB-4525-AA25-D1E6314ACADA}" destId="{7625DB6A-1E00-4F84-B550-58B325135DD6}" srcOrd="0" destOrd="0" parTransId="{8AD77EBA-92A6-49FE-816B-520EFFC2DBA2}" sibTransId="{82803B5F-56A1-4C50-A748-1167447659E6}"/>
    <dgm:cxn modelId="{09F7378D-5D85-44D0-8749-2A4021883B32}" srcId="{39CBBC23-F7D6-4640-9534-80FE67301D50}" destId="{6BBF3923-591B-47E2-865B-7BED2F804A63}" srcOrd="0" destOrd="0" parTransId="{C92DC3BC-58C9-458B-B8EF-6DE10C0F169B}" sibTransId="{EE82516A-281C-4E54-8E65-B92AA9EC953C}"/>
    <dgm:cxn modelId="{022C03C5-5027-42F0-9303-D196FC0F184D}" type="presOf" srcId="{417640E9-B2EB-4525-AA25-D1E6314ACADA}" destId="{ADBF6208-EB55-476E-9739-D36BD0BFD33D}" srcOrd="0" destOrd="0" presId="urn:microsoft.com/office/officeart/2005/8/layout/vList5"/>
    <dgm:cxn modelId="{B1859508-6E7D-4E48-A4E2-F11CA36D8D98}" type="presOf" srcId="{69EEB174-7DFC-424B-B55B-A3F66B884C38}" destId="{9AB85C19-8E95-4AD7-B2EA-851D1D561580}" srcOrd="0" destOrd="0" presId="urn:microsoft.com/office/officeart/2005/8/layout/vList5"/>
    <dgm:cxn modelId="{35B6AC14-DD05-40F4-83E2-12E0EA68F6BD}" type="presOf" srcId="{6BBF3923-591B-47E2-865B-7BED2F804A63}" destId="{FFE9818E-94B2-4D8D-9956-DA08521B1E35}" srcOrd="0" destOrd="0" presId="urn:microsoft.com/office/officeart/2005/8/layout/vList5"/>
    <dgm:cxn modelId="{56014062-1A59-4BB7-AAD3-F5E0EC0FDC82}" srcId="{69EEB174-7DFC-424B-B55B-A3F66B884C38}" destId="{417640E9-B2EB-4525-AA25-D1E6314ACADA}" srcOrd="0" destOrd="0" parTransId="{77717305-CBBB-494A-AFD3-BBAFDAB96D6C}" sibTransId="{55C59607-FE67-45D4-AD0E-DEF120B24875}"/>
    <dgm:cxn modelId="{551EC054-2F59-4384-A634-4E24D6398FAD}" type="presParOf" srcId="{9AB85C19-8E95-4AD7-B2EA-851D1D561580}" destId="{20B85E48-26CC-4353-87CD-7011A8218199}" srcOrd="0" destOrd="0" presId="urn:microsoft.com/office/officeart/2005/8/layout/vList5"/>
    <dgm:cxn modelId="{5DC5F2E0-5064-4EAB-A672-AD8B05E5F8EF}" type="presParOf" srcId="{20B85E48-26CC-4353-87CD-7011A8218199}" destId="{ADBF6208-EB55-476E-9739-D36BD0BFD33D}" srcOrd="0" destOrd="0" presId="urn:microsoft.com/office/officeart/2005/8/layout/vList5"/>
    <dgm:cxn modelId="{B7FF09E2-D63D-44E5-984C-1B73AE1AE549}" type="presParOf" srcId="{20B85E48-26CC-4353-87CD-7011A8218199}" destId="{E30D69F1-A62A-4351-8275-F872FCD972DC}" srcOrd="1" destOrd="0" presId="urn:microsoft.com/office/officeart/2005/8/layout/vList5"/>
    <dgm:cxn modelId="{CD59E736-5E1B-4681-B77E-124D53D54E40}" type="presParOf" srcId="{9AB85C19-8E95-4AD7-B2EA-851D1D561580}" destId="{9C11AB64-42D2-423C-A4FB-D6883B06B71E}" srcOrd="1" destOrd="0" presId="urn:microsoft.com/office/officeart/2005/8/layout/vList5"/>
    <dgm:cxn modelId="{52466619-2B4E-46EE-B899-E4E6724DAAC2}" type="presParOf" srcId="{9AB85C19-8E95-4AD7-B2EA-851D1D561580}" destId="{29791862-AE37-45B1-9834-60E4457A1D77}" srcOrd="2" destOrd="0" presId="urn:microsoft.com/office/officeart/2005/8/layout/vList5"/>
    <dgm:cxn modelId="{B4474E46-C1FE-4B7D-96A8-8C46A7E56BDF}" type="presParOf" srcId="{29791862-AE37-45B1-9834-60E4457A1D77}" destId="{AB7AACC4-E703-4773-9668-D6F496F82A61}" srcOrd="0" destOrd="0" presId="urn:microsoft.com/office/officeart/2005/8/layout/vList5"/>
    <dgm:cxn modelId="{48683F55-D358-4E50-8EC2-02DFE431FCA7}" type="presParOf" srcId="{29791862-AE37-45B1-9834-60E4457A1D77}" destId="{FFE9818E-94B2-4D8D-9956-DA08521B1E35}" srcOrd="1" destOrd="0" presId="urn:microsoft.com/office/officeart/2005/8/layout/vList5"/>
  </dgm:cxnLst>
  <dgm:bg/>
  <dgm:whole/>
</dgm:dataModel>
</file>

<file path=ppt/diagrams/data4.xml><?xml version="1.0" encoding="utf-8"?>
<dgm:dataModel xmlns:dgm="http://schemas.openxmlformats.org/drawingml/2006/diagram" xmlns:a="http://schemas.openxmlformats.org/drawingml/2006/main">
  <dgm:ptLst>
    <dgm:pt modelId="{359A2864-6436-4FDF-9492-3D9A8F6A91B2}" type="doc">
      <dgm:prSet loTypeId="urn:microsoft.com/office/officeart/2005/8/layout/hProcess11" loCatId="process" qsTypeId="urn:microsoft.com/office/officeart/2005/8/quickstyle/simple1" qsCatId="simple" csTypeId="urn:microsoft.com/office/officeart/2005/8/colors/accent1_2" csCatId="accent1" phldr="1"/>
      <dgm:spPr/>
    </dgm:pt>
    <dgm:pt modelId="{F6AA6748-451F-4646-9C97-109CA6FF4926}">
      <dgm:prSet phldrT="[文本]" custT="1"/>
      <dgm:spPr>
        <a:solidFill>
          <a:schemeClr val="accent1">
            <a:lumMod val="40000"/>
            <a:lumOff val="60000"/>
          </a:schemeClr>
        </a:solidFill>
      </dgm:spPr>
      <dgm:t>
        <a:bodyPr anchor="ctr"/>
        <a:lstStyle/>
        <a:p>
          <a:pPr algn="l"/>
          <a:r>
            <a:rPr lang="en-US" altLang="zh-CN" sz="1600" b="1" dirty="0" smtClean="0">
              <a:solidFill>
                <a:srgbClr val="C00000"/>
              </a:solidFill>
              <a:latin typeface="微软雅黑" pitchFamily="34" charset="-122"/>
              <a:ea typeface="微软雅黑" pitchFamily="34" charset="-122"/>
            </a:rPr>
            <a:t>11</a:t>
          </a:r>
          <a:r>
            <a:rPr lang="zh-CN" altLang="en-US" sz="1600" b="1" dirty="0" smtClean="0">
              <a:solidFill>
                <a:srgbClr val="C00000"/>
              </a:solidFill>
              <a:latin typeface="微软雅黑" pitchFamily="34" charset="-122"/>
              <a:ea typeface="微软雅黑" pitchFamily="34" charset="-122"/>
            </a:rPr>
            <a:t>月</a:t>
          </a:r>
          <a:r>
            <a:rPr lang="en-US" altLang="zh-CN" sz="1600" b="1" dirty="0" smtClean="0">
              <a:solidFill>
                <a:srgbClr val="C00000"/>
              </a:solidFill>
              <a:latin typeface="微软雅黑" pitchFamily="34" charset="-122"/>
              <a:ea typeface="微软雅黑" pitchFamily="34" charset="-122"/>
            </a:rPr>
            <a:t>19</a:t>
          </a:r>
          <a:r>
            <a:rPr lang="zh-CN" altLang="en-US" sz="1600" b="1" dirty="0" smtClean="0">
              <a:solidFill>
                <a:srgbClr val="C00000"/>
              </a:solidFill>
              <a:latin typeface="微软雅黑" pitchFamily="34" charset="-122"/>
              <a:ea typeface="微软雅黑" pitchFamily="34" charset="-122"/>
            </a:rPr>
            <a:t>日，</a:t>
          </a:r>
          <a:r>
            <a:rPr lang="zh-CN" altLang="en-US" sz="1600" b="1" dirty="0" smtClean="0">
              <a:latin typeface="微软雅黑" pitchFamily="34" charset="-122"/>
              <a:ea typeface="微软雅黑" pitchFamily="34" charset="-122"/>
            </a:rPr>
            <a:t>省科技厅官网发布提名工作通知，受理提名</a:t>
          </a:r>
          <a:r>
            <a:rPr lang="zh-CN" sz="1600" b="1" dirty="0" smtClean="0">
              <a:latin typeface="微软雅黑" pitchFamily="34" charset="-122"/>
              <a:ea typeface="微软雅黑" pitchFamily="34" charset="-122"/>
            </a:rPr>
            <a:t>申请</a:t>
          </a:r>
          <a:r>
            <a:rPr lang="zh-CN" altLang="en-US" sz="1600" b="1" dirty="0" smtClean="0">
              <a:latin typeface="微软雅黑" pitchFamily="34" charset="-122"/>
              <a:ea typeface="微软雅黑" pitchFamily="34" charset="-122"/>
            </a:rPr>
            <a:t>。提名工作启动。</a:t>
          </a:r>
          <a:endParaRPr lang="zh-CN" altLang="en-US" sz="1600" b="1" dirty="0">
            <a:latin typeface="微软雅黑" pitchFamily="34" charset="-122"/>
            <a:ea typeface="微软雅黑" pitchFamily="34" charset="-122"/>
          </a:endParaRPr>
        </a:p>
      </dgm:t>
    </dgm:pt>
    <dgm:pt modelId="{4E452DED-7D01-465A-A4A4-AB57E6794B6A}" type="parTrans" cxnId="{3FFC1BFA-7CA3-4816-A770-C5F81C9F70BB}">
      <dgm:prSet/>
      <dgm:spPr/>
      <dgm:t>
        <a:bodyPr/>
        <a:lstStyle/>
        <a:p>
          <a:endParaRPr lang="zh-CN" altLang="en-US"/>
        </a:p>
      </dgm:t>
    </dgm:pt>
    <dgm:pt modelId="{E608C165-935C-4D95-9F3D-36742508A173}" type="sibTrans" cxnId="{3FFC1BFA-7CA3-4816-A770-C5F81C9F70BB}">
      <dgm:prSet/>
      <dgm:spPr/>
      <dgm:t>
        <a:bodyPr/>
        <a:lstStyle/>
        <a:p>
          <a:endParaRPr lang="zh-CN" altLang="en-US"/>
        </a:p>
      </dgm:t>
    </dgm:pt>
    <dgm:pt modelId="{F44CC80C-969F-4851-98D8-680FCA1EFC43}">
      <dgm:prSet phldrT="[文本]" custT="1"/>
      <dgm:spPr>
        <a:solidFill>
          <a:schemeClr val="accent3">
            <a:lumMod val="40000"/>
            <a:lumOff val="60000"/>
          </a:schemeClr>
        </a:solidFill>
      </dgm:spPr>
      <dgm:t>
        <a:bodyPr anchor="ctr"/>
        <a:lstStyle/>
        <a:p>
          <a:pPr algn="l"/>
          <a:r>
            <a:rPr lang="en-US" altLang="zh-CN" sz="1600" b="1" dirty="0" smtClean="0">
              <a:solidFill>
                <a:srgbClr val="C00000"/>
              </a:solidFill>
              <a:latin typeface="微软雅黑" pitchFamily="34" charset="-122"/>
              <a:ea typeface="微软雅黑" pitchFamily="34" charset="-122"/>
            </a:rPr>
            <a:t>12</a:t>
          </a:r>
          <a:r>
            <a:rPr lang="zh-CN" altLang="en-US" sz="1600" b="1" dirty="0" smtClean="0">
              <a:solidFill>
                <a:srgbClr val="C00000"/>
              </a:solidFill>
              <a:latin typeface="微软雅黑" pitchFamily="34" charset="-122"/>
              <a:ea typeface="微软雅黑" pitchFamily="34" charset="-122"/>
            </a:rPr>
            <a:t>月</a:t>
          </a:r>
          <a:r>
            <a:rPr lang="en-US" altLang="zh-CN" sz="1600" b="1" dirty="0" smtClean="0">
              <a:solidFill>
                <a:srgbClr val="C00000"/>
              </a:solidFill>
              <a:latin typeface="微软雅黑" pitchFamily="34" charset="-122"/>
              <a:ea typeface="微软雅黑" pitchFamily="34" charset="-122"/>
            </a:rPr>
            <a:t>12</a:t>
          </a:r>
          <a:r>
            <a:rPr lang="zh-CN" sz="1600" b="1" dirty="0" smtClean="0">
              <a:solidFill>
                <a:srgbClr val="C00000"/>
              </a:solidFill>
              <a:latin typeface="微软雅黑" pitchFamily="34" charset="-122"/>
              <a:ea typeface="微软雅黑" pitchFamily="34" charset="-122"/>
            </a:rPr>
            <a:t>日</a:t>
          </a:r>
          <a:r>
            <a:rPr lang="zh-CN" altLang="en-US" sz="1600" b="1" dirty="0" smtClean="0">
              <a:solidFill>
                <a:srgbClr val="C00000"/>
              </a:solidFill>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省科学技术奖励综合业务管理平台网站开放，提名者可以开始填报。</a:t>
          </a:r>
          <a:endParaRPr lang="zh-CN" altLang="en-US" sz="1600" b="1" dirty="0">
            <a:latin typeface="微软雅黑" pitchFamily="34" charset="-122"/>
            <a:ea typeface="微软雅黑" pitchFamily="34" charset="-122"/>
          </a:endParaRPr>
        </a:p>
      </dgm:t>
    </dgm:pt>
    <dgm:pt modelId="{30137DDE-FEED-4DA9-B942-3152D84C7B92}" type="parTrans" cxnId="{7592AD34-066D-4656-8678-375D0844267F}">
      <dgm:prSet/>
      <dgm:spPr/>
      <dgm:t>
        <a:bodyPr/>
        <a:lstStyle/>
        <a:p>
          <a:endParaRPr lang="zh-CN" altLang="en-US"/>
        </a:p>
      </dgm:t>
    </dgm:pt>
    <dgm:pt modelId="{1ECC2494-8639-483D-B531-B9EA3C92BC5B}" type="sibTrans" cxnId="{7592AD34-066D-4656-8678-375D0844267F}">
      <dgm:prSet/>
      <dgm:spPr/>
      <dgm:t>
        <a:bodyPr/>
        <a:lstStyle/>
        <a:p>
          <a:endParaRPr lang="zh-CN" altLang="en-US"/>
        </a:p>
      </dgm:t>
    </dgm:pt>
    <dgm:pt modelId="{BBBA9DF0-1046-4ADE-8B29-0C2D2D964BB2}">
      <dgm:prSet phldrT="[文本]" custT="1"/>
      <dgm:spPr>
        <a:solidFill>
          <a:schemeClr val="accent6">
            <a:lumMod val="60000"/>
            <a:lumOff val="40000"/>
          </a:schemeClr>
        </a:solidFill>
      </dgm:spPr>
      <dgm:t>
        <a:bodyPr anchor="ctr"/>
        <a:lstStyle/>
        <a:p>
          <a:pPr algn="l"/>
          <a:r>
            <a:rPr lang="en-US" sz="1600" b="1" dirty="0" smtClean="0">
              <a:solidFill>
                <a:srgbClr val="FF0000"/>
              </a:solidFill>
              <a:latin typeface="微软雅黑" pitchFamily="34" charset="-122"/>
              <a:ea typeface="微软雅黑" pitchFamily="34" charset="-122"/>
            </a:rPr>
            <a:t>2020</a:t>
          </a:r>
          <a:r>
            <a:rPr lang="zh-CN" altLang="en-US" sz="1600" b="1" dirty="0" smtClean="0">
              <a:solidFill>
                <a:srgbClr val="FF0000"/>
              </a:solidFill>
              <a:latin typeface="微软雅黑" pitchFamily="34" charset="-122"/>
              <a:ea typeface="微软雅黑" pitchFamily="34" charset="-122"/>
            </a:rPr>
            <a:t>年</a:t>
          </a:r>
          <a:r>
            <a:rPr lang="en-US" altLang="zh-CN" sz="1600" b="1" dirty="0" smtClean="0">
              <a:solidFill>
                <a:srgbClr val="FF0000"/>
              </a:solidFill>
              <a:latin typeface="微软雅黑" pitchFamily="34" charset="-122"/>
              <a:ea typeface="微软雅黑" pitchFamily="34" charset="-122"/>
            </a:rPr>
            <a:t>1</a:t>
          </a:r>
          <a:r>
            <a:rPr lang="zh-CN" altLang="en-US" sz="1600" b="1" dirty="0" smtClean="0">
              <a:solidFill>
                <a:srgbClr val="FF0000"/>
              </a:solidFill>
              <a:latin typeface="微软雅黑" pitchFamily="34" charset="-122"/>
              <a:ea typeface="微软雅黑" pitchFamily="34" charset="-122"/>
            </a:rPr>
            <a:t>月</a:t>
          </a:r>
          <a:r>
            <a:rPr lang="en-US" altLang="zh-CN" sz="1600" b="1" dirty="0" smtClean="0">
              <a:solidFill>
                <a:srgbClr val="FF0000"/>
              </a:solidFill>
              <a:latin typeface="微软雅黑" pitchFamily="34" charset="-122"/>
              <a:ea typeface="微软雅黑" pitchFamily="34" charset="-122"/>
            </a:rPr>
            <a:t>6</a:t>
          </a:r>
          <a:r>
            <a:rPr lang="zh-CN" sz="1600" b="1" dirty="0" smtClean="0">
              <a:solidFill>
                <a:srgbClr val="FF0000"/>
              </a:solidFill>
              <a:latin typeface="微软雅黑" pitchFamily="34" charset="-122"/>
              <a:ea typeface="微软雅黑" pitchFamily="34" charset="-122"/>
            </a:rPr>
            <a:t>日</a:t>
          </a:r>
          <a:r>
            <a:rPr 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受理纸质提名材料。提名工作结束。</a:t>
          </a:r>
          <a:endParaRPr lang="zh-CN" altLang="en-US" sz="1600" b="1" dirty="0">
            <a:latin typeface="微软雅黑" pitchFamily="34" charset="-122"/>
            <a:ea typeface="微软雅黑" pitchFamily="34" charset="-122"/>
          </a:endParaRPr>
        </a:p>
      </dgm:t>
    </dgm:pt>
    <dgm:pt modelId="{AB0D8E31-5DB6-4795-BC8E-882994DF395A}" type="parTrans" cxnId="{6DB557EB-860F-4B50-8323-3110C712CFAF}">
      <dgm:prSet/>
      <dgm:spPr/>
      <dgm:t>
        <a:bodyPr/>
        <a:lstStyle/>
        <a:p>
          <a:endParaRPr lang="zh-CN" altLang="en-US"/>
        </a:p>
      </dgm:t>
    </dgm:pt>
    <dgm:pt modelId="{1825583D-F966-4172-9F3D-80B4A57B59FD}" type="sibTrans" cxnId="{6DB557EB-860F-4B50-8323-3110C712CFAF}">
      <dgm:prSet/>
      <dgm:spPr/>
      <dgm:t>
        <a:bodyPr/>
        <a:lstStyle/>
        <a:p>
          <a:endParaRPr lang="zh-CN" altLang="en-US"/>
        </a:p>
      </dgm:t>
    </dgm:pt>
    <dgm:pt modelId="{F86607C1-DABE-4715-844E-7CD3936FEA4E}">
      <dgm:prSet phldrT="[文本]" custT="1"/>
      <dgm:spPr>
        <a:solidFill>
          <a:schemeClr val="accent4">
            <a:lumMod val="40000"/>
            <a:lumOff val="60000"/>
          </a:schemeClr>
        </a:solidFill>
      </dgm:spPr>
      <dgm:t>
        <a:bodyPr anchor="ctr"/>
        <a:lstStyle/>
        <a:p>
          <a:pPr algn="l"/>
          <a:r>
            <a:rPr lang="en-US" altLang="zh-CN" sz="1600" b="1" dirty="0" smtClean="0">
              <a:solidFill>
                <a:srgbClr val="FF0000"/>
              </a:solidFill>
              <a:latin typeface="微软雅黑" pitchFamily="34" charset="-122"/>
              <a:ea typeface="微软雅黑" pitchFamily="34" charset="-122"/>
            </a:rPr>
            <a:t>2020</a:t>
          </a:r>
          <a:r>
            <a:rPr lang="zh-CN" altLang="en-US" sz="1600" b="1" dirty="0" smtClean="0">
              <a:solidFill>
                <a:srgbClr val="FF0000"/>
              </a:solidFill>
              <a:latin typeface="微软雅黑" pitchFamily="34" charset="-122"/>
              <a:ea typeface="微软雅黑" pitchFamily="34" charset="-122"/>
            </a:rPr>
            <a:t>年</a:t>
          </a:r>
          <a:r>
            <a:rPr lang="en-US" altLang="zh-CN" sz="1600" b="1" dirty="0" smtClean="0">
              <a:solidFill>
                <a:srgbClr val="FF0000"/>
              </a:solidFill>
              <a:latin typeface="微软雅黑" pitchFamily="34" charset="-122"/>
              <a:ea typeface="微软雅黑" pitchFamily="34" charset="-122"/>
            </a:rPr>
            <a:t>1</a:t>
          </a:r>
          <a:r>
            <a:rPr lang="zh-CN" altLang="en-US" sz="1600" b="1" dirty="0" smtClean="0">
              <a:solidFill>
                <a:srgbClr val="FF0000"/>
              </a:solidFill>
              <a:latin typeface="微软雅黑" pitchFamily="34" charset="-122"/>
              <a:ea typeface="微软雅黑" pitchFamily="34" charset="-122"/>
            </a:rPr>
            <a:t>月</a:t>
          </a:r>
          <a:r>
            <a:rPr lang="en-US" altLang="zh-CN" sz="1600" b="1" dirty="0" smtClean="0">
              <a:solidFill>
                <a:srgbClr val="FF0000"/>
              </a:solidFill>
              <a:latin typeface="微软雅黑" pitchFamily="34" charset="-122"/>
              <a:ea typeface="微软雅黑" pitchFamily="34" charset="-122"/>
            </a:rPr>
            <a:t>3</a:t>
          </a:r>
          <a:r>
            <a:rPr lang="zh-CN" altLang="en-US" sz="1600" b="1" dirty="0" smtClean="0">
              <a:solidFill>
                <a:srgbClr val="FF0000"/>
              </a:solidFill>
              <a:latin typeface="微软雅黑" pitchFamily="34" charset="-122"/>
              <a:ea typeface="微软雅黑" pitchFamily="34" charset="-122"/>
            </a:rPr>
            <a:t>日，</a:t>
          </a:r>
          <a:r>
            <a:rPr lang="zh-CN" sz="1600" b="1" dirty="0" smtClean="0">
              <a:solidFill>
                <a:schemeClr val="tx1"/>
              </a:solidFill>
              <a:latin typeface="微软雅黑" pitchFamily="34" charset="-122"/>
              <a:ea typeface="微软雅黑" pitchFamily="34" charset="-122"/>
            </a:rPr>
            <a:t>网络</a:t>
          </a:r>
          <a:r>
            <a:rPr lang="zh-CN" altLang="en-US" sz="1600" b="1" dirty="0" smtClean="0">
              <a:solidFill>
                <a:schemeClr val="tx1"/>
              </a:solidFill>
              <a:latin typeface="微软雅黑" pitchFamily="34" charset="-122"/>
              <a:ea typeface="微软雅黑" pitchFamily="34" charset="-122"/>
            </a:rPr>
            <a:t>填报分段</a:t>
          </a:r>
          <a:r>
            <a:rPr lang="zh-CN" sz="1600" b="1" dirty="0" smtClean="0">
              <a:solidFill>
                <a:schemeClr val="tx1"/>
              </a:solidFill>
              <a:latin typeface="微软雅黑" pitchFamily="34" charset="-122"/>
              <a:ea typeface="微软雅黑" pitchFamily="34" charset="-122"/>
            </a:rPr>
            <a:t>截止</a:t>
          </a:r>
          <a:r>
            <a:rPr lang="zh-CN" altLang="en-US" sz="1600" b="1" dirty="0" smtClean="0">
              <a:solidFill>
                <a:schemeClr val="tx1"/>
              </a:solidFill>
              <a:latin typeface="微软雅黑" pitchFamily="34" charset="-122"/>
              <a:ea typeface="微软雅黑" pitchFamily="34" charset="-122"/>
            </a:rPr>
            <a:t>。</a:t>
          </a:r>
          <a:endParaRPr lang="zh-CN" altLang="en-US" sz="1600" b="1" dirty="0">
            <a:solidFill>
              <a:schemeClr val="tx1"/>
            </a:solidFill>
            <a:latin typeface="微软雅黑" pitchFamily="34" charset="-122"/>
            <a:ea typeface="微软雅黑" pitchFamily="34" charset="-122"/>
          </a:endParaRPr>
        </a:p>
      </dgm:t>
    </dgm:pt>
    <dgm:pt modelId="{0BC0A0A0-3780-401F-8038-D00595E7E26D}" type="parTrans" cxnId="{A15AB88E-1118-43DE-AFF1-D8D1A73BCBAB}">
      <dgm:prSet/>
      <dgm:spPr/>
      <dgm:t>
        <a:bodyPr/>
        <a:lstStyle/>
        <a:p>
          <a:endParaRPr lang="zh-CN" altLang="en-US"/>
        </a:p>
      </dgm:t>
    </dgm:pt>
    <dgm:pt modelId="{9AAF8FD2-CD14-42C1-9CCE-BA40B9928500}" type="sibTrans" cxnId="{A15AB88E-1118-43DE-AFF1-D8D1A73BCBAB}">
      <dgm:prSet/>
      <dgm:spPr/>
      <dgm:t>
        <a:bodyPr/>
        <a:lstStyle/>
        <a:p>
          <a:endParaRPr lang="zh-CN" altLang="en-US"/>
        </a:p>
      </dgm:t>
    </dgm:pt>
    <dgm:pt modelId="{79282A6F-582F-45C2-9BD2-CA89D293D601}" type="pres">
      <dgm:prSet presAssocID="{359A2864-6436-4FDF-9492-3D9A8F6A91B2}" presName="Name0" presStyleCnt="0">
        <dgm:presLayoutVars>
          <dgm:dir/>
          <dgm:resizeHandles val="exact"/>
        </dgm:presLayoutVars>
      </dgm:prSet>
      <dgm:spPr/>
    </dgm:pt>
    <dgm:pt modelId="{5DF0D41D-9C21-4DB4-8984-755984462B21}" type="pres">
      <dgm:prSet presAssocID="{359A2864-6436-4FDF-9492-3D9A8F6A91B2}" presName="arrow" presStyleLbl="bgShp" presStyleIdx="0" presStyleCn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dgm:spPr>
    </dgm:pt>
    <dgm:pt modelId="{6BA0B9A6-A9F3-470E-AD6E-B81A4BECBDBF}" type="pres">
      <dgm:prSet presAssocID="{359A2864-6436-4FDF-9492-3D9A8F6A91B2}" presName="points" presStyleCnt="0"/>
      <dgm:spPr/>
    </dgm:pt>
    <dgm:pt modelId="{D9B0A425-593D-4C3E-98A1-6950929DE234}" type="pres">
      <dgm:prSet presAssocID="{F6AA6748-451F-4646-9C97-109CA6FF4926}" presName="compositeA" presStyleCnt="0"/>
      <dgm:spPr/>
    </dgm:pt>
    <dgm:pt modelId="{838A424A-0137-4DDF-9213-06ACF55468EC}" type="pres">
      <dgm:prSet presAssocID="{F6AA6748-451F-4646-9C97-109CA6FF4926}" presName="textA" presStyleLbl="revTx" presStyleIdx="0" presStyleCnt="4" custScaleX="236911">
        <dgm:presLayoutVars>
          <dgm:bulletEnabled val="1"/>
        </dgm:presLayoutVars>
      </dgm:prSet>
      <dgm:spPr/>
      <dgm:t>
        <a:bodyPr/>
        <a:lstStyle/>
        <a:p>
          <a:endParaRPr lang="zh-CN" altLang="en-US"/>
        </a:p>
      </dgm:t>
    </dgm:pt>
    <dgm:pt modelId="{595BD2E2-BDDD-4E90-816A-7B19A02B754D}" type="pres">
      <dgm:prSet presAssocID="{F6AA6748-451F-4646-9C97-109CA6FF4926}" presName="circleA" presStyleLbl="node1" presStyleIdx="0" presStyleCnt="4"/>
      <dgm:spPr>
        <a:solidFill>
          <a:schemeClr val="accent1">
            <a:lumMod val="60000"/>
            <a:lumOff val="40000"/>
          </a:schemeClr>
        </a:solidFill>
        <a:ln>
          <a:noFill/>
        </a:ln>
      </dgm:spPr>
    </dgm:pt>
    <dgm:pt modelId="{F091CBCE-AF3B-40F4-8CFF-A27315B1A1C6}" type="pres">
      <dgm:prSet presAssocID="{F6AA6748-451F-4646-9C97-109CA6FF4926}" presName="spaceA" presStyleCnt="0"/>
      <dgm:spPr/>
    </dgm:pt>
    <dgm:pt modelId="{0A6580BA-DBE9-47FA-B444-CA1CC05BADE7}" type="pres">
      <dgm:prSet presAssocID="{E608C165-935C-4D95-9F3D-36742508A173}" presName="space" presStyleCnt="0"/>
      <dgm:spPr/>
    </dgm:pt>
    <dgm:pt modelId="{76E2F36C-9CC6-493D-B01E-9F875CDBBDE0}" type="pres">
      <dgm:prSet presAssocID="{F44CC80C-969F-4851-98D8-680FCA1EFC43}" presName="compositeB" presStyleCnt="0"/>
      <dgm:spPr/>
    </dgm:pt>
    <dgm:pt modelId="{9209ADE8-2169-4F62-A4D8-5071464E5CB5}" type="pres">
      <dgm:prSet presAssocID="{F44CC80C-969F-4851-98D8-680FCA1EFC43}" presName="textB" presStyleLbl="revTx" presStyleIdx="1" presStyleCnt="4" custScaleX="236158" custLinFactNeighborX="-5171" custLinFactNeighborY="-585">
        <dgm:presLayoutVars>
          <dgm:bulletEnabled val="1"/>
        </dgm:presLayoutVars>
      </dgm:prSet>
      <dgm:spPr/>
      <dgm:t>
        <a:bodyPr/>
        <a:lstStyle/>
        <a:p>
          <a:endParaRPr lang="zh-CN" altLang="en-US"/>
        </a:p>
      </dgm:t>
    </dgm:pt>
    <dgm:pt modelId="{6A785CF0-83BF-4AA1-88D7-D20F30FB8E3D}" type="pres">
      <dgm:prSet presAssocID="{F44CC80C-969F-4851-98D8-680FCA1EFC43}" presName="circleB" presStyleLbl="node1" presStyleIdx="1" presStyleCnt="4"/>
      <dgm:spPr>
        <a:solidFill>
          <a:schemeClr val="accent1">
            <a:lumMod val="60000"/>
            <a:lumOff val="40000"/>
          </a:schemeClr>
        </a:solidFill>
        <a:ln>
          <a:noFill/>
        </a:ln>
      </dgm:spPr>
    </dgm:pt>
    <dgm:pt modelId="{738E0536-A9E5-476F-9BF4-76D7ED01CAB6}" type="pres">
      <dgm:prSet presAssocID="{F44CC80C-969F-4851-98D8-680FCA1EFC43}" presName="spaceB" presStyleCnt="0"/>
      <dgm:spPr/>
    </dgm:pt>
    <dgm:pt modelId="{7505C9A6-1198-4C4B-988B-8FBC23DA8F79}" type="pres">
      <dgm:prSet presAssocID="{1ECC2494-8639-483D-B531-B9EA3C92BC5B}" presName="space" presStyleCnt="0"/>
      <dgm:spPr/>
    </dgm:pt>
    <dgm:pt modelId="{E1817F17-A0BF-42ED-A0A5-C584EED09084}" type="pres">
      <dgm:prSet presAssocID="{F86607C1-DABE-4715-844E-7CD3936FEA4E}" presName="compositeA" presStyleCnt="0"/>
      <dgm:spPr/>
    </dgm:pt>
    <dgm:pt modelId="{90734E39-D0C8-4A01-AF1A-3C08A608D075}" type="pres">
      <dgm:prSet presAssocID="{F86607C1-DABE-4715-844E-7CD3936FEA4E}" presName="textA" presStyleLbl="revTx" presStyleIdx="2" presStyleCnt="4" custScaleX="239067">
        <dgm:presLayoutVars>
          <dgm:bulletEnabled val="1"/>
        </dgm:presLayoutVars>
      </dgm:prSet>
      <dgm:spPr/>
      <dgm:t>
        <a:bodyPr/>
        <a:lstStyle/>
        <a:p>
          <a:endParaRPr lang="zh-CN" altLang="en-US"/>
        </a:p>
      </dgm:t>
    </dgm:pt>
    <dgm:pt modelId="{C0C2725F-EFAF-41CE-B883-0A90032CB492}" type="pres">
      <dgm:prSet presAssocID="{F86607C1-DABE-4715-844E-7CD3936FEA4E}" presName="circleA" presStyleLbl="node1" presStyleIdx="2" presStyleCnt="4"/>
      <dgm:spPr/>
    </dgm:pt>
    <dgm:pt modelId="{B57F65A3-862C-4A90-8A57-73B9549E6BDE}" type="pres">
      <dgm:prSet presAssocID="{F86607C1-DABE-4715-844E-7CD3936FEA4E}" presName="spaceA" presStyleCnt="0"/>
      <dgm:spPr/>
    </dgm:pt>
    <dgm:pt modelId="{B0F024A2-5809-45F4-9AC9-6703266767FD}" type="pres">
      <dgm:prSet presAssocID="{9AAF8FD2-CD14-42C1-9CCE-BA40B9928500}" presName="space" presStyleCnt="0"/>
      <dgm:spPr/>
    </dgm:pt>
    <dgm:pt modelId="{470552BC-B4EE-4354-8BF1-21577BC609C5}" type="pres">
      <dgm:prSet presAssocID="{BBBA9DF0-1046-4ADE-8B29-0C2D2D964BB2}" presName="compositeB" presStyleCnt="0"/>
      <dgm:spPr/>
    </dgm:pt>
    <dgm:pt modelId="{EED832F2-9D6E-431D-9F57-5201639580EB}" type="pres">
      <dgm:prSet presAssocID="{BBBA9DF0-1046-4ADE-8B29-0C2D2D964BB2}" presName="textB" presStyleLbl="revTx" presStyleIdx="3" presStyleCnt="4" custScaleX="247877">
        <dgm:presLayoutVars>
          <dgm:bulletEnabled val="1"/>
        </dgm:presLayoutVars>
      </dgm:prSet>
      <dgm:spPr/>
      <dgm:t>
        <a:bodyPr/>
        <a:lstStyle/>
        <a:p>
          <a:endParaRPr lang="zh-CN" altLang="en-US"/>
        </a:p>
      </dgm:t>
    </dgm:pt>
    <dgm:pt modelId="{00DA3FA9-8571-4375-A79B-7BCA1AD7DE10}" type="pres">
      <dgm:prSet presAssocID="{BBBA9DF0-1046-4ADE-8B29-0C2D2D964BB2}" presName="circleB" presStyleLbl="node1" presStyleIdx="3" presStyleCnt="4"/>
      <dgm:spPr/>
    </dgm:pt>
    <dgm:pt modelId="{EC4A31EE-0E2D-49C4-8847-0F3865A93C2F}" type="pres">
      <dgm:prSet presAssocID="{BBBA9DF0-1046-4ADE-8B29-0C2D2D964BB2}" presName="spaceB" presStyleCnt="0"/>
      <dgm:spPr/>
    </dgm:pt>
  </dgm:ptLst>
  <dgm:cxnLst>
    <dgm:cxn modelId="{D73115BB-2668-4965-A1B0-7D7584495D65}" type="presOf" srcId="{F6AA6748-451F-4646-9C97-109CA6FF4926}" destId="{838A424A-0137-4DDF-9213-06ACF55468EC}" srcOrd="0" destOrd="0" presId="urn:microsoft.com/office/officeart/2005/8/layout/hProcess11"/>
    <dgm:cxn modelId="{7592AD34-066D-4656-8678-375D0844267F}" srcId="{359A2864-6436-4FDF-9492-3D9A8F6A91B2}" destId="{F44CC80C-969F-4851-98D8-680FCA1EFC43}" srcOrd="1" destOrd="0" parTransId="{30137DDE-FEED-4DA9-B942-3152D84C7B92}" sibTransId="{1ECC2494-8639-483D-B531-B9EA3C92BC5B}"/>
    <dgm:cxn modelId="{01A08B45-89F4-4667-8FDE-CA555FFEB11B}" type="presOf" srcId="{F44CC80C-969F-4851-98D8-680FCA1EFC43}" destId="{9209ADE8-2169-4F62-A4D8-5071464E5CB5}" srcOrd="0" destOrd="0" presId="urn:microsoft.com/office/officeart/2005/8/layout/hProcess11"/>
    <dgm:cxn modelId="{92BF2FD2-A771-43F5-AB7E-FC12567EAD34}" type="presOf" srcId="{BBBA9DF0-1046-4ADE-8B29-0C2D2D964BB2}" destId="{EED832F2-9D6E-431D-9F57-5201639580EB}" srcOrd="0" destOrd="0" presId="urn:microsoft.com/office/officeart/2005/8/layout/hProcess11"/>
    <dgm:cxn modelId="{49754EEB-CE21-4B50-8708-F8C401ED5488}" type="presOf" srcId="{359A2864-6436-4FDF-9492-3D9A8F6A91B2}" destId="{79282A6F-582F-45C2-9BD2-CA89D293D601}" srcOrd="0" destOrd="0" presId="urn:microsoft.com/office/officeart/2005/8/layout/hProcess11"/>
    <dgm:cxn modelId="{A15AB88E-1118-43DE-AFF1-D8D1A73BCBAB}" srcId="{359A2864-6436-4FDF-9492-3D9A8F6A91B2}" destId="{F86607C1-DABE-4715-844E-7CD3936FEA4E}" srcOrd="2" destOrd="0" parTransId="{0BC0A0A0-3780-401F-8038-D00595E7E26D}" sibTransId="{9AAF8FD2-CD14-42C1-9CCE-BA40B9928500}"/>
    <dgm:cxn modelId="{91EF70A3-79FF-486C-8B1F-B7CBD20A46E7}" type="presOf" srcId="{F86607C1-DABE-4715-844E-7CD3936FEA4E}" destId="{90734E39-D0C8-4A01-AF1A-3C08A608D075}" srcOrd="0" destOrd="0" presId="urn:microsoft.com/office/officeart/2005/8/layout/hProcess11"/>
    <dgm:cxn modelId="{3FFC1BFA-7CA3-4816-A770-C5F81C9F70BB}" srcId="{359A2864-6436-4FDF-9492-3D9A8F6A91B2}" destId="{F6AA6748-451F-4646-9C97-109CA6FF4926}" srcOrd="0" destOrd="0" parTransId="{4E452DED-7D01-465A-A4A4-AB57E6794B6A}" sibTransId="{E608C165-935C-4D95-9F3D-36742508A173}"/>
    <dgm:cxn modelId="{6DB557EB-860F-4B50-8323-3110C712CFAF}" srcId="{359A2864-6436-4FDF-9492-3D9A8F6A91B2}" destId="{BBBA9DF0-1046-4ADE-8B29-0C2D2D964BB2}" srcOrd="3" destOrd="0" parTransId="{AB0D8E31-5DB6-4795-BC8E-882994DF395A}" sibTransId="{1825583D-F966-4172-9F3D-80B4A57B59FD}"/>
    <dgm:cxn modelId="{B40F495A-57EF-4DEA-8CE6-49A2549C9FA7}" type="presParOf" srcId="{79282A6F-582F-45C2-9BD2-CA89D293D601}" destId="{5DF0D41D-9C21-4DB4-8984-755984462B21}" srcOrd="0" destOrd="0" presId="urn:microsoft.com/office/officeart/2005/8/layout/hProcess11"/>
    <dgm:cxn modelId="{B8F895F5-3030-422E-8BA6-B8121E31F27D}" type="presParOf" srcId="{79282A6F-582F-45C2-9BD2-CA89D293D601}" destId="{6BA0B9A6-A9F3-470E-AD6E-B81A4BECBDBF}" srcOrd="1" destOrd="0" presId="urn:microsoft.com/office/officeart/2005/8/layout/hProcess11"/>
    <dgm:cxn modelId="{AD4C6C77-E420-4032-B3D7-167AE89298BD}" type="presParOf" srcId="{6BA0B9A6-A9F3-470E-AD6E-B81A4BECBDBF}" destId="{D9B0A425-593D-4C3E-98A1-6950929DE234}" srcOrd="0" destOrd="0" presId="urn:microsoft.com/office/officeart/2005/8/layout/hProcess11"/>
    <dgm:cxn modelId="{7B6CA7D0-864E-4738-B1A7-66C82949553E}" type="presParOf" srcId="{D9B0A425-593D-4C3E-98A1-6950929DE234}" destId="{838A424A-0137-4DDF-9213-06ACF55468EC}" srcOrd="0" destOrd="0" presId="urn:microsoft.com/office/officeart/2005/8/layout/hProcess11"/>
    <dgm:cxn modelId="{AC454364-AD72-4C98-9B2B-ED37FF694088}" type="presParOf" srcId="{D9B0A425-593D-4C3E-98A1-6950929DE234}" destId="{595BD2E2-BDDD-4E90-816A-7B19A02B754D}" srcOrd="1" destOrd="0" presId="urn:microsoft.com/office/officeart/2005/8/layout/hProcess11"/>
    <dgm:cxn modelId="{E807B70E-4864-45D5-9E38-A1C2D4CC8B3C}" type="presParOf" srcId="{D9B0A425-593D-4C3E-98A1-6950929DE234}" destId="{F091CBCE-AF3B-40F4-8CFF-A27315B1A1C6}" srcOrd="2" destOrd="0" presId="urn:microsoft.com/office/officeart/2005/8/layout/hProcess11"/>
    <dgm:cxn modelId="{F9606CC7-3001-462E-BFE8-15B52EC0994D}" type="presParOf" srcId="{6BA0B9A6-A9F3-470E-AD6E-B81A4BECBDBF}" destId="{0A6580BA-DBE9-47FA-B444-CA1CC05BADE7}" srcOrd="1" destOrd="0" presId="urn:microsoft.com/office/officeart/2005/8/layout/hProcess11"/>
    <dgm:cxn modelId="{90706CA0-C301-4BCF-9176-1964218C4B6F}" type="presParOf" srcId="{6BA0B9A6-A9F3-470E-AD6E-B81A4BECBDBF}" destId="{76E2F36C-9CC6-493D-B01E-9F875CDBBDE0}" srcOrd="2" destOrd="0" presId="urn:microsoft.com/office/officeart/2005/8/layout/hProcess11"/>
    <dgm:cxn modelId="{DC05A209-6AEE-4BFF-9B2F-9E14BCD7AE6E}" type="presParOf" srcId="{76E2F36C-9CC6-493D-B01E-9F875CDBBDE0}" destId="{9209ADE8-2169-4F62-A4D8-5071464E5CB5}" srcOrd="0" destOrd="0" presId="urn:microsoft.com/office/officeart/2005/8/layout/hProcess11"/>
    <dgm:cxn modelId="{EB8159CC-0B51-43B1-AAA6-C69F8A430814}" type="presParOf" srcId="{76E2F36C-9CC6-493D-B01E-9F875CDBBDE0}" destId="{6A785CF0-83BF-4AA1-88D7-D20F30FB8E3D}" srcOrd="1" destOrd="0" presId="urn:microsoft.com/office/officeart/2005/8/layout/hProcess11"/>
    <dgm:cxn modelId="{60BE6582-1A7D-40E8-A603-07E64CC94EC7}" type="presParOf" srcId="{76E2F36C-9CC6-493D-B01E-9F875CDBBDE0}" destId="{738E0536-A9E5-476F-9BF4-76D7ED01CAB6}" srcOrd="2" destOrd="0" presId="urn:microsoft.com/office/officeart/2005/8/layout/hProcess11"/>
    <dgm:cxn modelId="{41579367-8DD7-427D-93C7-DA2BF6B0061B}" type="presParOf" srcId="{6BA0B9A6-A9F3-470E-AD6E-B81A4BECBDBF}" destId="{7505C9A6-1198-4C4B-988B-8FBC23DA8F79}" srcOrd="3" destOrd="0" presId="urn:microsoft.com/office/officeart/2005/8/layout/hProcess11"/>
    <dgm:cxn modelId="{4E1FD81C-A9B7-4239-BE44-10B80B9DCFDA}" type="presParOf" srcId="{6BA0B9A6-A9F3-470E-AD6E-B81A4BECBDBF}" destId="{E1817F17-A0BF-42ED-A0A5-C584EED09084}" srcOrd="4" destOrd="0" presId="urn:microsoft.com/office/officeart/2005/8/layout/hProcess11"/>
    <dgm:cxn modelId="{7CC1A1E8-B39F-4D9C-916C-A1AC2C45C336}" type="presParOf" srcId="{E1817F17-A0BF-42ED-A0A5-C584EED09084}" destId="{90734E39-D0C8-4A01-AF1A-3C08A608D075}" srcOrd="0" destOrd="0" presId="urn:microsoft.com/office/officeart/2005/8/layout/hProcess11"/>
    <dgm:cxn modelId="{DE5AED01-639C-40D8-8006-18BA7E560F9B}" type="presParOf" srcId="{E1817F17-A0BF-42ED-A0A5-C584EED09084}" destId="{C0C2725F-EFAF-41CE-B883-0A90032CB492}" srcOrd="1" destOrd="0" presId="urn:microsoft.com/office/officeart/2005/8/layout/hProcess11"/>
    <dgm:cxn modelId="{6A3C8DEA-2C6C-4041-AA52-9137858389B3}" type="presParOf" srcId="{E1817F17-A0BF-42ED-A0A5-C584EED09084}" destId="{B57F65A3-862C-4A90-8A57-73B9549E6BDE}" srcOrd="2" destOrd="0" presId="urn:microsoft.com/office/officeart/2005/8/layout/hProcess11"/>
    <dgm:cxn modelId="{3B72B1A4-D10F-4A48-980C-7E658621DBC3}" type="presParOf" srcId="{6BA0B9A6-A9F3-470E-AD6E-B81A4BECBDBF}" destId="{B0F024A2-5809-45F4-9AC9-6703266767FD}" srcOrd="5" destOrd="0" presId="urn:microsoft.com/office/officeart/2005/8/layout/hProcess11"/>
    <dgm:cxn modelId="{7362208E-CD66-4CFA-BC49-3B35BF40D762}" type="presParOf" srcId="{6BA0B9A6-A9F3-470E-AD6E-B81A4BECBDBF}" destId="{470552BC-B4EE-4354-8BF1-21577BC609C5}" srcOrd="6" destOrd="0" presId="urn:microsoft.com/office/officeart/2005/8/layout/hProcess11"/>
    <dgm:cxn modelId="{27562CF5-3700-4A8C-94EF-771CB9C513A5}" type="presParOf" srcId="{470552BC-B4EE-4354-8BF1-21577BC609C5}" destId="{EED832F2-9D6E-431D-9F57-5201639580EB}" srcOrd="0" destOrd="0" presId="urn:microsoft.com/office/officeart/2005/8/layout/hProcess11"/>
    <dgm:cxn modelId="{859C0DC3-81A5-4DA8-AEDE-92B76F434587}" type="presParOf" srcId="{470552BC-B4EE-4354-8BF1-21577BC609C5}" destId="{00DA3FA9-8571-4375-A79B-7BCA1AD7DE10}" srcOrd="1" destOrd="0" presId="urn:microsoft.com/office/officeart/2005/8/layout/hProcess11"/>
    <dgm:cxn modelId="{958338FF-2195-4327-AD99-87458650B13D}" type="presParOf" srcId="{470552BC-B4EE-4354-8BF1-21577BC609C5}" destId="{EC4A31EE-0E2D-49C4-8847-0F3865A93C2F}" srcOrd="2" destOrd="0" presId="urn:microsoft.com/office/officeart/2005/8/layout/hProcess11"/>
  </dgm:cxnLst>
  <dgm:bg/>
  <dgm:whole/>
</dgm:dataModel>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B004F1-FB15-4081-821C-1CC18B8A90B9}" type="datetimeFigureOut">
              <a:rPr lang="zh-CN" altLang="en-US" smtClean="0"/>
              <a:pPr/>
              <a:t>2019/11/29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1D9F1-A37F-4BB2-9EE4-5ACB8496B97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C51D9F1-A37F-4BB2-9EE4-5ACB8496B97F}"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E0046-1ACD-4774-B89C-FA84C5B8421B}" type="datetimeFigureOut">
              <a:rPr lang="zh-CN" altLang="en-US" smtClean="0"/>
              <a:pPr/>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40828-2AE6-454E-A001-1AF9F656553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E0046-1ACD-4774-B89C-FA84C5B8421B}" type="datetimeFigureOut">
              <a:rPr lang="zh-CN" altLang="en-US" smtClean="0"/>
              <a:pPr/>
              <a:t>2019/11/29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40828-2AE6-454E-A001-1AF9F656553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0" y="1785926"/>
            <a:ext cx="9144000" cy="2714644"/>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p:spPr>
        <p:txBody>
          <a:bodyPr anchor="ctr">
            <a:normAutofit/>
          </a:bodyPr>
          <a:lstStyle/>
          <a:p>
            <a:pPr lvl="0"/>
            <a:endParaRPr lang="en-US" altLang="zh-CN" sz="4400" b="1" spc="50" dirty="0" smtClean="0">
              <a:ln w="1143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lvl="0"/>
            <a:r>
              <a:rPr lang="en-US" altLang="zh-CN" sz="4400" b="1" spc="50" dirty="0" smtClean="0">
                <a:ln w="1143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2020</a:t>
            </a:r>
            <a:r>
              <a:rPr lang="zh-CN" altLang="en-US" sz="4400" b="1" spc="50" dirty="0" smtClean="0">
                <a:ln w="11430"/>
                <a:solidFill>
                  <a:schemeClr val="bg1"/>
                </a:solidFill>
                <a:effectLst>
                  <a:outerShdw blurRad="76200" dist="50800" dir="5400000" algn="tl" rotWithShape="0">
                    <a:srgbClr val="000000">
                      <a:alpha val="65000"/>
                    </a:srgbClr>
                  </a:outerShdw>
                </a:effectLst>
                <a:latin typeface="微软雅黑" pitchFamily="34" charset="-122"/>
                <a:ea typeface="微软雅黑" pitchFamily="34" charset="-122"/>
              </a:rPr>
              <a:t>年度</a:t>
            </a:r>
            <a:r>
              <a:rPr lang="zh-CN" altLang="en-US" sz="4400" b="1" spc="50" dirty="0">
                <a:ln w="11430"/>
                <a:solidFill>
                  <a:schemeClr val="bg1"/>
                </a:solidFill>
                <a:effectLst>
                  <a:outerShdw blurRad="76200" dist="50800" dir="5400000" algn="tl" rotWithShape="0">
                    <a:srgbClr val="000000">
                      <a:alpha val="65000"/>
                    </a:srgbClr>
                  </a:outerShdw>
                </a:effectLst>
                <a:latin typeface="微软雅黑" pitchFamily="34" charset="-122"/>
                <a:ea typeface="微软雅黑" pitchFamily="34" charset="-122"/>
              </a:rPr>
              <a:t>山东省科学技术</a:t>
            </a:r>
            <a:r>
              <a:rPr lang="zh-CN" altLang="en-US" sz="4400" b="1" spc="50" dirty="0" smtClean="0">
                <a:ln w="11430"/>
                <a:solidFill>
                  <a:schemeClr val="bg1"/>
                </a:solidFill>
                <a:effectLst>
                  <a:outerShdw blurRad="76200" dist="50800" dir="5400000" algn="tl" rotWithShape="0">
                    <a:srgbClr val="000000">
                      <a:alpha val="65000"/>
                    </a:srgbClr>
                  </a:outerShdw>
                </a:effectLst>
                <a:latin typeface="微软雅黑" pitchFamily="34" charset="-122"/>
                <a:ea typeface="微软雅黑" pitchFamily="34" charset="-122"/>
              </a:rPr>
              <a:t>奖励</a:t>
            </a:r>
            <a:endParaRPr lang="en-US" altLang="zh-CN" sz="4400" b="1" spc="50" dirty="0" smtClean="0">
              <a:ln w="11430"/>
              <a:solidFill>
                <a:schemeClr val="bg1"/>
              </a:solidFill>
              <a:effectLst>
                <a:outerShdw blurRad="76200" dist="50800" dir="5400000" algn="tl" rotWithShape="0">
                  <a:srgbClr val="000000">
                    <a:alpha val="65000"/>
                  </a:srgbClr>
                </a:outerShdw>
              </a:effectLst>
              <a:latin typeface="微软雅黑" pitchFamily="34" charset="-122"/>
              <a:ea typeface="微软雅黑" pitchFamily="34" charset="-122"/>
            </a:endParaRPr>
          </a:p>
          <a:p>
            <a:pPr lvl="0"/>
            <a:r>
              <a:rPr lang="zh-CN" altLang="en-US" sz="4400" b="1" spc="50" dirty="0" smtClean="0">
                <a:ln w="11430"/>
                <a:solidFill>
                  <a:schemeClr val="bg1"/>
                </a:solidFill>
                <a:effectLst>
                  <a:outerShdw blurRad="76200" dist="50800" dir="5400000" algn="tl" rotWithShape="0">
                    <a:srgbClr val="000000">
                      <a:alpha val="65000"/>
                    </a:srgbClr>
                  </a:outerShdw>
                </a:effectLst>
                <a:latin typeface="微软雅黑" pitchFamily="34" charset="-122"/>
                <a:ea typeface="微软雅黑" pitchFamily="34" charset="-122"/>
              </a:rPr>
              <a:t>提名</a:t>
            </a:r>
            <a:r>
              <a:rPr lang="zh-CN" altLang="en-US" sz="4400" b="1" spc="50" dirty="0">
                <a:ln w="11430"/>
                <a:solidFill>
                  <a:schemeClr val="bg1"/>
                </a:solidFill>
                <a:effectLst>
                  <a:outerShdw blurRad="76200" dist="50800" dir="5400000" algn="tl" rotWithShape="0">
                    <a:srgbClr val="000000">
                      <a:alpha val="65000"/>
                    </a:srgbClr>
                  </a:outerShdw>
                </a:effectLst>
                <a:latin typeface="微软雅黑" pitchFamily="34" charset="-122"/>
                <a:ea typeface="微软雅黑" pitchFamily="34" charset="-122"/>
              </a:rPr>
              <a:t>工作介绍</a:t>
            </a:r>
          </a:p>
          <a:p>
            <a:endParaRPr lang="zh-CN" altLang="en-US" dirty="0"/>
          </a:p>
        </p:txBody>
      </p:sp>
      <p:sp>
        <p:nvSpPr>
          <p:cNvPr id="7" name="TextBox 6"/>
          <p:cNvSpPr txBox="1"/>
          <p:nvPr/>
        </p:nvSpPr>
        <p:spPr>
          <a:xfrm>
            <a:off x="2071670" y="5143512"/>
            <a:ext cx="5143536" cy="707886"/>
          </a:xfrm>
          <a:prstGeom prst="rect">
            <a:avLst/>
          </a:prstGeom>
          <a:noFill/>
        </p:spPr>
        <p:txBody>
          <a:bodyPr wrap="square" rtlCol="0">
            <a:spAutoFit/>
          </a:bodyPr>
          <a:lstStyle/>
          <a:p>
            <a:pPr algn="ctr"/>
            <a:r>
              <a:rPr lang="zh-CN" altLang="en-US" sz="2000" b="1" dirty="0" smtClean="0">
                <a:latin typeface="微软雅黑" pitchFamily="34" charset="-122"/>
                <a:ea typeface="微软雅黑" pitchFamily="34" charset="-122"/>
              </a:rPr>
              <a:t>山东省科学技术奖励委员会办公室</a:t>
            </a:r>
            <a:endParaRPr lang="en-US" altLang="zh-CN" sz="2000" b="1" dirty="0" smtClean="0">
              <a:latin typeface="微软雅黑" pitchFamily="34" charset="-122"/>
              <a:ea typeface="微软雅黑" pitchFamily="34" charset="-122"/>
            </a:endParaRPr>
          </a:p>
          <a:p>
            <a:pPr algn="ctr"/>
            <a:r>
              <a:rPr lang="en-US" altLang="zh-CN" sz="2000" b="1" dirty="0" smtClean="0">
                <a:latin typeface="微软雅黑" pitchFamily="34" charset="-122"/>
                <a:ea typeface="微软雅黑" pitchFamily="34" charset="-122"/>
              </a:rPr>
              <a:t>2019</a:t>
            </a:r>
            <a:r>
              <a:rPr lang="zh-CN" altLang="en-US" sz="2000" b="1" dirty="0" smtClean="0">
                <a:latin typeface="微软雅黑" pitchFamily="34" charset="-122"/>
                <a:ea typeface="微软雅黑" pitchFamily="34" charset="-122"/>
              </a:rPr>
              <a:t>年</a:t>
            </a:r>
            <a:r>
              <a:rPr lang="en-US" altLang="zh-CN" sz="2000" b="1" dirty="0" smtClean="0">
                <a:latin typeface="微软雅黑" pitchFamily="34" charset="-122"/>
                <a:ea typeface="微软雅黑" pitchFamily="34" charset="-122"/>
              </a:rPr>
              <a:t>11</a:t>
            </a:r>
            <a:r>
              <a:rPr lang="zh-CN" altLang="en-US" sz="2000" b="1" dirty="0" smtClean="0">
                <a:latin typeface="微软雅黑" pitchFamily="34" charset="-122"/>
                <a:ea typeface="微软雅黑" pitchFamily="34" charset="-122"/>
              </a:rPr>
              <a:t>月</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省科技奖励改革举措</a:t>
            </a:r>
            <a:endParaRPr lang="zh-CN" altLang="en-US" sz="3800" dirty="0">
              <a:solidFill>
                <a:schemeClr val="bg1"/>
              </a:solidFill>
              <a:latin typeface="微软雅黑" pitchFamily="34" charset="-122"/>
              <a:ea typeface="微软雅黑" pitchFamily="34" charset="-122"/>
            </a:endParaRPr>
          </a:p>
        </p:txBody>
      </p:sp>
      <p:sp>
        <p:nvSpPr>
          <p:cNvPr id="6" name="MH_Text_1"/>
          <p:cNvSpPr>
            <a:spLocks noChangeArrowheads="1"/>
          </p:cNvSpPr>
          <p:nvPr>
            <p:custDataLst>
              <p:tags r:id="rId1"/>
            </p:custDataLst>
          </p:nvPr>
        </p:nvSpPr>
        <p:spPr bwMode="auto">
          <a:xfrm>
            <a:off x="428596" y="4786322"/>
            <a:ext cx="8143932" cy="1571636"/>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nSpc>
                <a:spcPct val="150000"/>
              </a:lnSpc>
              <a:buFont typeface="Wingdings" pitchFamily="2" charset="2"/>
              <a:buChar char="ü"/>
            </a:pPr>
            <a:r>
              <a:rPr lang="zh-CN" altLang="en-US" sz="2000" b="1" dirty="0" smtClean="0">
                <a:solidFill>
                  <a:srgbClr val="C00000"/>
                </a:solidFill>
                <a:latin typeface="微软雅黑" panose="020B0503020204020204" pitchFamily="34" charset="-122"/>
                <a:ea typeface="微软雅黑" panose="020B0503020204020204" pitchFamily="34" charset="-122"/>
              </a:rPr>
              <a:t>实行“定标定额”评审制度：</a:t>
            </a:r>
            <a:r>
              <a:rPr lang="zh-CN" altLang="en-US" sz="2000" b="1" dirty="0" smtClean="0">
                <a:latin typeface="微软雅黑" panose="020B0503020204020204" pitchFamily="34" charset="-122"/>
                <a:ea typeface="微软雅黑" panose="020B0503020204020204" pitchFamily="34" charset="-122"/>
              </a:rPr>
              <a:t>提名一等奖的项目评审落选后不再降格参评低等级奖项；提名二等奖的项目，不再升格参评一等奖、同时不可降格评为三等奖</a:t>
            </a:r>
            <a:r>
              <a:rPr lang="en-US" altLang="en-US"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提名三等奖的项目，不再升格参评高等级奖项。</a:t>
            </a:r>
          </a:p>
          <a:p>
            <a:pPr marL="342000" indent="-342000">
              <a:lnSpc>
                <a:spcPct val="150000"/>
              </a:lnSpc>
              <a:buFont typeface="Wingdings" pitchFamily="2" charset="2"/>
              <a:buChar char="ü"/>
            </a:pPr>
            <a:endParaRPr lang="en-US" altLang="zh-CN" sz="2000" b="1" dirty="0" smtClean="0">
              <a:solidFill>
                <a:schemeClr val="accent2">
                  <a:lumMod val="75000"/>
                </a:schemeClr>
              </a:solidFill>
              <a:latin typeface="微软雅黑" panose="020B0503020204020204" pitchFamily="34" charset="-122"/>
              <a:ea typeface="微软雅黑" panose="020B0503020204020204" pitchFamily="34" charset="-122"/>
            </a:endParaRPr>
          </a:p>
          <a:p>
            <a:pPr marL="342000" lvl="0" indent="-342000">
              <a:lnSpc>
                <a:spcPct val="150000"/>
              </a:lnSpc>
            </a:pPr>
            <a:endParaRPr lang="en-US" altLang="zh-CN" sz="2000" b="1" dirty="0" smtClean="0">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2020</a:t>
            </a:r>
            <a:r>
              <a:rPr lang="zh-CN" altLang="en-US" sz="2400" b="1" dirty="0" smtClean="0">
                <a:solidFill>
                  <a:schemeClr val="bg1"/>
                </a:solidFill>
                <a:latin typeface="微软雅黑" panose="020B0503020204020204" pitchFamily="34" charset="-122"/>
                <a:ea typeface="微软雅黑" panose="020B0503020204020204" pitchFamily="34" charset="-122"/>
              </a:rPr>
              <a:t>年度省科技奖改革措施</a:t>
            </a:r>
            <a:endParaRPr lang="zh-CN" altLang="en-US" sz="2400" dirty="0">
              <a:solidFill>
                <a:schemeClr val="bg1"/>
              </a:solidFill>
            </a:endParaRPr>
          </a:p>
        </p:txBody>
      </p:sp>
      <p:sp>
        <p:nvSpPr>
          <p:cNvPr id="11" name="圆角矩形 10"/>
          <p:cNvSpPr/>
          <p:nvPr/>
        </p:nvSpPr>
        <p:spPr>
          <a:xfrm>
            <a:off x="1000100" y="2143116"/>
            <a:ext cx="1285884" cy="25003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smtClean="0"/>
              <a:t>提</a:t>
            </a:r>
            <a:endParaRPr lang="en-US" altLang="zh-CN" sz="3600" dirty="0" smtClean="0"/>
          </a:p>
          <a:p>
            <a:r>
              <a:rPr lang="zh-CN" altLang="en-US" sz="3600" dirty="0" smtClean="0"/>
              <a:t>名</a:t>
            </a:r>
            <a:endParaRPr lang="en-US" altLang="zh-CN" sz="3600" dirty="0" smtClean="0"/>
          </a:p>
          <a:p>
            <a:r>
              <a:rPr lang="zh-CN" altLang="en-US" sz="3600" dirty="0" smtClean="0"/>
              <a:t>等</a:t>
            </a:r>
            <a:endParaRPr lang="en-US" altLang="zh-CN" sz="3600" dirty="0" smtClean="0"/>
          </a:p>
          <a:p>
            <a:r>
              <a:rPr lang="zh-CN" altLang="en-US" sz="3600" dirty="0" smtClean="0"/>
              <a:t>级</a:t>
            </a:r>
            <a:endParaRPr lang="zh-CN" altLang="en-US" sz="3600" dirty="0"/>
          </a:p>
        </p:txBody>
      </p:sp>
      <p:sp>
        <p:nvSpPr>
          <p:cNvPr id="12" name="矩形 11"/>
          <p:cNvSpPr/>
          <p:nvPr/>
        </p:nvSpPr>
        <p:spPr>
          <a:xfrm>
            <a:off x="1857356" y="2357430"/>
            <a:ext cx="2786082" cy="57150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accent1">
                    <a:lumMod val="50000"/>
                  </a:schemeClr>
                </a:solidFill>
                <a:latin typeface="微软雅黑" pitchFamily="34" charset="-122"/>
                <a:ea typeface="微软雅黑" pitchFamily="34" charset="-122"/>
              </a:rPr>
              <a:t>一等奖</a:t>
            </a:r>
            <a:endParaRPr lang="zh-CN" altLang="en-US" sz="2800" b="1" dirty="0">
              <a:solidFill>
                <a:schemeClr val="accent1">
                  <a:lumMod val="50000"/>
                </a:schemeClr>
              </a:solidFill>
              <a:latin typeface="微软雅黑" pitchFamily="34" charset="-122"/>
              <a:ea typeface="微软雅黑" pitchFamily="34" charset="-122"/>
            </a:endParaRPr>
          </a:p>
        </p:txBody>
      </p:sp>
      <p:sp>
        <p:nvSpPr>
          <p:cNvPr id="15" name="矩形 14"/>
          <p:cNvSpPr/>
          <p:nvPr/>
        </p:nvSpPr>
        <p:spPr>
          <a:xfrm>
            <a:off x="1857356" y="3071810"/>
            <a:ext cx="2786082" cy="57150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accent1">
                    <a:lumMod val="50000"/>
                  </a:schemeClr>
                </a:solidFill>
                <a:latin typeface="微软雅黑" pitchFamily="34" charset="-122"/>
                <a:ea typeface="微软雅黑" pitchFamily="34" charset="-122"/>
              </a:rPr>
              <a:t>二等奖</a:t>
            </a:r>
            <a:endParaRPr lang="zh-CN" altLang="en-US" sz="2800" b="1" dirty="0">
              <a:solidFill>
                <a:schemeClr val="accent1">
                  <a:lumMod val="50000"/>
                </a:schemeClr>
              </a:solidFill>
              <a:latin typeface="微软雅黑" pitchFamily="34" charset="-122"/>
              <a:ea typeface="微软雅黑" pitchFamily="34" charset="-122"/>
            </a:endParaRPr>
          </a:p>
        </p:txBody>
      </p:sp>
      <p:sp>
        <p:nvSpPr>
          <p:cNvPr id="16" name="矩形 15"/>
          <p:cNvSpPr/>
          <p:nvPr/>
        </p:nvSpPr>
        <p:spPr>
          <a:xfrm>
            <a:off x="1857356" y="3786190"/>
            <a:ext cx="2786082" cy="57150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accent1">
                    <a:lumMod val="50000"/>
                  </a:schemeClr>
                </a:solidFill>
                <a:latin typeface="微软雅黑" pitchFamily="34" charset="-122"/>
                <a:ea typeface="微软雅黑" pitchFamily="34" charset="-122"/>
              </a:rPr>
              <a:t>三等奖</a:t>
            </a:r>
            <a:endParaRPr lang="zh-CN" altLang="en-US" sz="2800" b="1" dirty="0">
              <a:solidFill>
                <a:schemeClr val="accent1">
                  <a:lumMod val="50000"/>
                </a:schemeClr>
              </a:solidFill>
              <a:latin typeface="微软雅黑" pitchFamily="34" charset="-122"/>
              <a:ea typeface="微软雅黑" pitchFamily="34" charset="-122"/>
            </a:endParaRPr>
          </a:p>
        </p:txBody>
      </p:sp>
      <p:sp>
        <p:nvSpPr>
          <p:cNvPr id="17" name="右大括号 16"/>
          <p:cNvSpPr/>
          <p:nvPr/>
        </p:nvSpPr>
        <p:spPr>
          <a:xfrm>
            <a:off x="4714876" y="2428868"/>
            <a:ext cx="642942" cy="1857388"/>
          </a:xfrm>
          <a:prstGeom prst="rightBrace">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dirty="0">
              <a:ln w="28575">
                <a:solidFill>
                  <a:schemeClr val="tx1"/>
                </a:solidFill>
              </a:ln>
              <a:solidFill>
                <a:schemeClr val="accent6">
                  <a:lumMod val="75000"/>
                </a:schemeClr>
              </a:solidFill>
            </a:endParaRPr>
          </a:p>
        </p:txBody>
      </p:sp>
      <p:sp>
        <p:nvSpPr>
          <p:cNvPr id="18" name="圆角矩形 17"/>
          <p:cNvSpPr/>
          <p:nvPr/>
        </p:nvSpPr>
        <p:spPr>
          <a:xfrm>
            <a:off x="5429256" y="2285992"/>
            <a:ext cx="2214578" cy="22145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3200" dirty="0" smtClean="0"/>
              <a:t>三大奖授奖总数控制在</a:t>
            </a:r>
            <a:r>
              <a:rPr lang="en-US" altLang="zh-CN" sz="3200" dirty="0" smtClean="0">
                <a:solidFill>
                  <a:srgbClr val="FFFF00"/>
                </a:solidFill>
              </a:rPr>
              <a:t>260</a:t>
            </a:r>
            <a:r>
              <a:rPr lang="zh-CN" altLang="en-US" sz="3200" dirty="0" smtClean="0"/>
              <a:t>项以内</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省科技奖励改革举措</a:t>
            </a:r>
            <a:endParaRPr lang="zh-CN" altLang="en-US" sz="3800" dirty="0">
              <a:solidFill>
                <a:schemeClr val="bg1"/>
              </a:solidFill>
              <a:latin typeface="微软雅黑" pitchFamily="34" charset="-122"/>
              <a:ea typeface="微软雅黑" pitchFamily="34" charset="-122"/>
            </a:endParaRPr>
          </a:p>
        </p:txBody>
      </p:sp>
      <p:sp>
        <p:nvSpPr>
          <p:cNvPr id="6" name="MH_Text_1"/>
          <p:cNvSpPr>
            <a:spLocks noChangeArrowheads="1"/>
          </p:cNvSpPr>
          <p:nvPr>
            <p:custDataLst>
              <p:tags r:id="rId1"/>
            </p:custDataLst>
          </p:nvPr>
        </p:nvSpPr>
        <p:spPr bwMode="auto">
          <a:xfrm>
            <a:off x="428596" y="2357430"/>
            <a:ext cx="8143932" cy="2000264"/>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a:lnSpc>
                <a:spcPct val="150000"/>
              </a:lnSpc>
              <a:buFont typeface="Wingdings" pitchFamily="2" charset="2"/>
              <a:buChar char="ü"/>
            </a:pPr>
            <a:r>
              <a:rPr lang="zh-CN" altLang="en-US" sz="2000" b="1" dirty="0" smtClean="0">
                <a:solidFill>
                  <a:srgbClr val="C00000"/>
                </a:solidFill>
                <a:latin typeface="微软雅黑" panose="020B0503020204020204" pitchFamily="34" charset="-122"/>
                <a:ea typeface="微软雅黑" panose="020B0503020204020204" pitchFamily="34" charset="-122"/>
              </a:rPr>
              <a:t>进一步加大对新兴产业的鼓励引导力度：</a:t>
            </a:r>
            <a:r>
              <a:rPr lang="zh-CN" altLang="en-US" sz="2000" b="1" dirty="0" smtClean="0">
                <a:latin typeface="微软雅黑" panose="020B0503020204020204" pitchFamily="34" charset="-122"/>
                <a:ea typeface="微软雅黑" panose="020B0503020204020204" pitchFamily="34" charset="-122"/>
              </a:rPr>
              <a:t>重点支持</a:t>
            </a:r>
            <a:r>
              <a:rPr lang="zh-CN" altLang="en-US" sz="2000" b="1" dirty="0" smtClean="0">
                <a:solidFill>
                  <a:srgbClr val="C00000"/>
                </a:solidFill>
                <a:latin typeface="微软雅黑" panose="020B0503020204020204" pitchFamily="34" charset="-122"/>
                <a:ea typeface="微软雅黑" panose="020B0503020204020204" pitchFamily="34" charset="-122"/>
              </a:rPr>
              <a:t>区块链与人工智能、生物技术、创新药物、高端医疗器械、现代海洋等新兴产业</a:t>
            </a:r>
            <a:r>
              <a:rPr lang="zh-CN" altLang="en-US" sz="2000" b="1" dirty="0" smtClean="0">
                <a:latin typeface="微软雅黑" panose="020B0503020204020204" pitchFamily="34" charset="-122"/>
                <a:ea typeface="微软雅黑" panose="020B0503020204020204" pitchFamily="34" charset="-122"/>
              </a:rPr>
              <a:t>的技术成果，引导和聚集更多创新要素向我省新旧动能转换重大需求和关键环节聚集。</a:t>
            </a:r>
          </a:p>
          <a:p>
            <a:pPr marL="342000" indent="-342000" algn="just">
              <a:lnSpc>
                <a:spcPct val="150000"/>
              </a:lnSpc>
            </a:pPr>
            <a:endParaRPr lang="zh-CN" altLang="en-US" sz="2000" b="1" dirty="0" smtClean="0">
              <a:latin typeface="微软雅黑" panose="020B0503020204020204" pitchFamily="34" charset="-122"/>
              <a:ea typeface="微软雅黑" panose="020B0503020204020204" pitchFamily="34" charset="-122"/>
            </a:endParaRPr>
          </a:p>
          <a:p>
            <a:pPr marL="342000" lvl="0" indent="-342000">
              <a:lnSpc>
                <a:spcPct val="150000"/>
              </a:lnSpc>
            </a:pPr>
            <a:endParaRPr lang="en-US" altLang="zh-CN" sz="2000" b="1" dirty="0" smtClean="0">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2020</a:t>
            </a:r>
            <a:r>
              <a:rPr lang="zh-CN" altLang="en-US" sz="2400" b="1" dirty="0" smtClean="0">
                <a:solidFill>
                  <a:schemeClr val="bg1"/>
                </a:solidFill>
                <a:latin typeface="微软雅黑" panose="020B0503020204020204" pitchFamily="34" charset="-122"/>
                <a:ea typeface="微软雅黑" panose="020B0503020204020204" pitchFamily="34" charset="-122"/>
              </a:rPr>
              <a:t>年度省科技奖改革措施</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省科技奖励改革举措</a:t>
            </a:r>
            <a:endParaRPr lang="zh-CN" altLang="en-US" sz="3800" dirty="0">
              <a:solidFill>
                <a:schemeClr val="bg1"/>
              </a:solidFill>
              <a:latin typeface="微软雅黑" pitchFamily="34" charset="-122"/>
              <a:ea typeface="微软雅黑" pitchFamily="34" charset="-122"/>
            </a:endParaRPr>
          </a:p>
        </p:txBody>
      </p:sp>
      <p:sp>
        <p:nvSpPr>
          <p:cNvPr id="6" name="MH_Text_1"/>
          <p:cNvSpPr>
            <a:spLocks noChangeArrowheads="1"/>
          </p:cNvSpPr>
          <p:nvPr>
            <p:custDataLst>
              <p:tags r:id="rId1"/>
            </p:custDataLst>
          </p:nvPr>
        </p:nvSpPr>
        <p:spPr bwMode="auto">
          <a:xfrm>
            <a:off x="428596" y="2357430"/>
            <a:ext cx="8143932" cy="1714512"/>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a:lnSpc>
                <a:spcPct val="150000"/>
              </a:lnSpc>
              <a:buFont typeface="Wingdings" pitchFamily="2" charset="2"/>
              <a:buChar char="ü"/>
            </a:pPr>
            <a:r>
              <a:rPr lang="zh-CN" altLang="en-US" sz="2000" b="1" dirty="0" smtClean="0">
                <a:solidFill>
                  <a:srgbClr val="C00000"/>
                </a:solidFill>
                <a:latin typeface="微软雅黑" panose="020B0503020204020204" pitchFamily="34" charset="-122"/>
                <a:ea typeface="微软雅黑" panose="020B0503020204020204" pitchFamily="34" charset="-122"/>
              </a:rPr>
              <a:t>在省科学技术进步奖中增设“科普”评审组：</a:t>
            </a:r>
            <a:r>
              <a:rPr lang="zh-CN" altLang="en-US" sz="2000" b="1" dirty="0" smtClean="0">
                <a:latin typeface="微软雅黑" panose="020B0503020204020204" pitchFamily="34" charset="-122"/>
                <a:ea typeface="微软雅黑" panose="020B0503020204020204" pitchFamily="34" charset="-122"/>
              </a:rPr>
              <a:t>科普类项目每年度授奖数量</a:t>
            </a:r>
            <a:r>
              <a:rPr lang="zh-CN" altLang="en-US" sz="2000" b="1" dirty="0" smtClean="0">
                <a:solidFill>
                  <a:srgbClr val="C00000"/>
                </a:solidFill>
                <a:latin typeface="微软雅黑" panose="020B0503020204020204" pitchFamily="34" charset="-122"/>
                <a:ea typeface="微软雅黑" panose="020B0503020204020204" pitchFamily="34" charset="-122"/>
              </a:rPr>
              <a:t>不超过</a:t>
            </a:r>
            <a:r>
              <a:rPr lang="en-US" altLang="en-US" sz="2000" b="1" dirty="0" smtClean="0">
                <a:solidFill>
                  <a:srgbClr val="C00000"/>
                </a:solidFill>
                <a:latin typeface="微软雅黑" panose="020B0503020204020204" pitchFamily="34" charset="-122"/>
                <a:ea typeface="微软雅黑" panose="020B0503020204020204" pitchFamily="34" charset="-122"/>
              </a:rPr>
              <a:t>5</a:t>
            </a:r>
            <a:r>
              <a:rPr lang="zh-CN" altLang="en-US" sz="2000" b="1" dirty="0" smtClean="0">
                <a:solidFill>
                  <a:srgbClr val="C00000"/>
                </a:solidFill>
                <a:latin typeface="微软雅黑" panose="020B0503020204020204" pitchFamily="34" charset="-122"/>
                <a:ea typeface="微软雅黑" panose="020B0503020204020204" pitchFamily="34" charset="-122"/>
              </a:rPr>
              <a:t>项</a:t>
            </a:r>
            <a:r>
              <a:rPr lang="zh-CN" altLang="en-US" sz="2000" b="1" dirty="0" smtClean="0">
                <a:latin typeface="微软雅黑" panose="020B0503020204020204" pitchFamily="34" charset="-122"/>
                <a:ea typeface="微软雅黑" panose="020B0503020204020204" pitchFamily="34" charset="-122"/>
              </a:rPr>
              <a:t>，最高授奖等级为</a:t>
            </a:r>
            <a:r>
              <a:rPr lang="zh-CN" altLang="en-US" sz="2000" b="1" dirty="0" smtClean="0">
                <a:solidFill>
                  <a:srgbClr val="C00000"/>
                </a:solidFill>
                <a:latin typeface="微软雅黑" panose="020B0503020204020204" pitchFamily="34" charset="-122"/>
                <a:ea typeface="微软雅黑" panose="020B0503020204020204" pitchFamily="34" charset="-122"/>
              </a:rPr>
              <a:t>省科技进步二等奖</a:t>
            </a:r>
            <a:r>
              <a:rPr lang="zh-CN" altLang="en-US" sz="2000" b="1" dirty="0" smtClean="0">
                <a:latin typeface="微软雅黑" panose="020B0503020204020204" pitchFamily="34" charset="-122"/>
                <a:ea typeface="微软雅黑" panose="020B0503020204020204" pitchFamily="34" charset="-122"/>
              </a:rPr>
              <a:t>，引导和提高我省社会公众整体科学文化素质，推动形成崇尚科技创新的社会氛围。</a:t>
            </a:r>
          </a:p>
          <a:p>
            <a:pPr marL="342000" indent="-342000" algn="just">
              <a:lnSpc>
                <a:spcPct val="150000"/>
              </a:lnSpc>
            </a:pPr>
            <a:endParaRPr lang="zh-CN" altLang="en-US" sz="2000" b="1" dirty="0" smtClean="0">
              <a:latin typeface="微软雅黑" panose="020B0503020204020204" pitchFamily="34" charset="-122"/>
              <a:ea typeface="微软雅黑" panose="020B0503020204020204" pitchFamily="34" charset="-122"/>
            </a:endParaRPr>
          </a:p>
          <a:p>
            <a:pPr marL="342000" lvl="0" indent="-342000">
              <a:lnSpc>
                <a:spcPct val="150000"/>
              </a:lnSpc>
            </a:pPr>
            <a:endParaRPr lang="en-US" altLang="zh-CN" sz="2000" b="1" dirty="0" smtClean="0">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2020</a:t>
            </a:r>
            <a:r>
              <a:rPr lang="zh-CN" altLang="en-US" sz="2400" b="1" dirty="0" smtClean="0">
                <a:solidFill>
                  <a:schemeClr val="bg1"/>
                </a:solidFill>
                <a:latin typeface="微软雅黑" panose="020B0503020204020204" pitchFamily="34" charset="-122"/>
                <a:ea typeface="微软雅黑" panose="020B0503020204020204" pitchFamily="34" charset="-122"/>
              </a:rPr>
              <a:t>年度省科技奖改革措施</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省科技奖励改革举措</a:t>
            </a:r>
            <a:endParaRPr lang="zh-CN" altLang="en-US" sz="3800" dirty="0">
              <a:solidFill>
                <a:schemeClr val="bg1"/>
              </a:solidFill>
              <a:latin typeface="微软雅黑" pitchFamily="34" charset="-122"/>
              <a:ea typeface="微软雅黑" pitchFamily="34" charset="-122"/>
            </a:endParaRPr>
          </a:p>
        </p:txBody>
      </p:sp>
      <p:sp>
        <p:nvSpPr>
          <p:cNvPr id="6" name="MH_Text_1"/>
          <p:cNvSpPr>
            <a:spLocks noChangeArrowheads="1"/>
          </p:cNvSpPr>
          <p:nvPr>
            <p:custDataLst>
              <p:tags r:id="rId1"/>
            </p:custDataLst>
          </p:nvPr>
        </p:nvSpPr>
        <p:spPr bwMode="auto">
          <a:xfrm>
            <a:off x="428596" y="4786322"/>
            <a:ext cx="8143932" cy="1571636"/>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a:lnSpc>
                <a:spcPct val="150000"/>
              </a:lnSpc>
              <a:buFont typeface="Wingdings" pitchFamily="2" charset="2"/>
              <a:buChar char="ü"/>
            </a:pPr>
            <a:r>
              <a:rPr lang="zh-CN" altLang="en-US" sz="2000" b="1" dirty="0" smtClean="0">
                <a:solidFill>
                  <a:srgbClr val="C00000"/>
                </a:solidFill>
                <a:latin typeface="微软雅黑" panose="020B0503020204020204" pitchFamily="34" charset="-122"/>
                <a:ea typeface="微软雅黑" panose="020B0503020204020204" pitchFamily="34" charset="-122"/>
              </a:rPr>
              <a:t>建立省科技奖审核机制：</a:t>
            </a:r>
            <a:r>
              <a:rPr lang="zh-CN" altLang="en-US" sz="2000" b="1" dirty="0" smtClean="0">
                <a:latin typeface="微软雅黑" panose="020B0503020204020204" pitchFamily="34" charset="-122"/>
                <a:ea typeface="微软雅黑" panose="020B0503020204020204" pitchFamily="34" charset="-122"/>
              </a:rPr>
              <a:t>对省自然科学奖一等奖项目，邀请由两院院士牵头的高水平专家进行审读；对技术发明、科技进步奖一等奖项目，组织有关专家和专业机构开展现场核查。</a:t>
            </a:r>
          </a:p>
          <a:p>
            <a:pPr marL="342000" lvl="0" indent="-342000">
              <a:lnSpc>
                <a:spcPct val="150000"/>
              </a:lnSpc>
            </a:pPr>
            <a:endParaRPr lang="en-US" altLang="zh-CN" sz="2000" b="1" dirty="0" smtClean="0">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2020</a:t>
            </a:r>
            <a:r>
              <a:rPr lang="zh-CN" altLang="en-US" sz="2400" b="1" dirty="0" smtClean="0">
                <a:solidFill>
                  <a:schemeClr val="bg1"/>
                </a:solidFill>
                <a:latin typeface="微软雅黑" panose="020B0503020204020204" pitchFamily="34" charset="-122"/>
                <a:ea typeface="微软雅黑" panose="020B0503020204020204" pitchFamily="34" charset="-122"/>
              </a:rPr>
              <a:t>年度省科技奖改革措施</a:t>
            </a:r>
            <a:endParaRPr lang="zh-CN" altLang="en-US" sz="2400" dirty="0">
              <a:solidFill>
                <a:schemeClr val="bg1"/>
              </a:solidFill>
            </a:endParaRPr>
          </a:p>
        </p:txBody>
      </p:sp>
      <p:sp>
        <p:nvSpPr>
          <p:cNvPr id="7" name="圆角矩形 6"/>
          <p:cNvSpPr/>
          <p:nvPr/>
        </p:nvSpPr>
        <p:spPr>
          <a:xfrm>
            <a:off x="642910" y="2143116"/>
            <a:ext cx="2643206" cy="71438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初评建议授予</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自然科学奖一等奖项目</a:t>
            </a:r>
            <a:endParaRPr lang="zh-CN" altLang="en-US" b="1" dirty="0">
              <a:latin typeface="微软雅黑" pitchFamily="34" charset="-122"/>
              <a:ea typeface="微软雅黑" pitchFamily="34" charset="-122"/>
            </a:endParaRPr>
          </a:p>
        </p:txBody>
      </p:sp>
      <p:sp>
        <p:nvSpPr>
          <p:cNvPr id="10" name="圆角矩形 9"/>
          <p:cNvSpPr/>
          <p:nvPr/>
        </p:nvSpPr>
        <p:spPr>
          <a:xfrm>
            <a:off x="642910" y="3000372"/>
            <a:ext cx="2643206" cy="71438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初评建议授予</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技术发明奖一等奖项目</a:t>
            </a:r>
            <a:endParaRPr lang="zh-CN" altLang="en-US" b="1" dirty="0">
              <a:latin typeface="微软雅黑" pitchFamily="34" charset="-122"/>
              <a:ea typeface="微软雅黑" pitchFamily="34" charset="-122"/>
            </a:endParaRPr>
          </a:p>
        </p:txBody>
      </p:sp>
      <p:sp>
        <p:nvSpPr>
          <p:cNvPr id="11" name="圆角矩形 10"/>
          <p:cNvSpPr/>
          <p:nvPr/>
        </p:nvSpPr>
        <p:spPr>
          <a:xfrm>
            <a:off x="642910" y="3857628"/>
            <a:ext cx="2643206" cy="71438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初评建议授予</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科技进步奖一等奖项目</a:t>
            </a:r>
            <a:endParaRPr lang="zh-CN" altLang="en-US" b="1" dirty="0">
              <a:latin typeface="微软雅黑" pitchFamily="34" charset="-122"/>
              <a:ea typeface="微软雅黑" pitchFamily="34" charset="-122"/>
            </a:endParaRPr>
          </a:p>
        </p:txBody>
      </p:sp>
      <p:sp>
        <p:nvSpPr>
          <p:cNvPr id="12" name="右箭头 11"/>
          <p:cNvSpPr/>
          <p:nvPr/>
        </p:nvSpPr>
        <p:spPr>
          <a:xfrm>
            <a:off x="3286116" y="2285992"/>
            <a:ext cx="1214446" cy="428628"/>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286116" y="4000504"/>
            <a:ext cx="1214446" cy="42862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3286116" y="3143248"/>
            <a:ext cx="1214446" cy="42862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500562" y="2143116"/>
            <a:ext cx="4071966" cy="785818"/>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smtClean="0"/>
              <a:t>邀请两院院士牵头的高水平专家进行审读，并将审读意见提交评审委员会</a:t>
            </a:r>
            <a:endParaRPr lang="zh-CN" altLang="en-US" b="1" dirty="0">
              <a:latin typeface="微软雅黑" pitchFamily="34" charset="-122"/>
              <a:ea typeface="微软雅黑" pitchFamily="34" charset="-122"/>
            </a:endParaRPr>
          </a:p>
        </p:txBody>
      </p:sp>
      <p:sp>
        <p:nvSpPr>
          <p:cNvPr id="17" name="圆角矩形 16"/>
          <p:cNvSpPr/>
          <p:nvPr/>
        </p:nvSpPr>
        <p:spPr>
          <a:xfrm>
            <a:off x="4500562" y="3071810"/>
            <a:ext cx="4143404" cy="14287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smtClean="0"/>
              <a:t>组织有关专家和专业机构，对项目技术水平、经济社会效益、转化应用情况开展现场核查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省科技奖励改革举措</a:t>
            </a:r>
            <a:endParaRPr lang="zh-CN" altLang="en-US" sz="3800" dirty="0">
              <a:solidFill>
                <a:schemeClr val="bg1"/>
              </a:solidFill>
              <a:latin typeface="微软雅黑" pitchFamily="34" charset="-122"/>
              <a:ea typeface="微软雅黑" pitchFamily="34" charset="-122"/>
            </a:endParaRPr>
          </a:p>
        </p:txBody>
      </p:sp>
      <p:sp>
        <p:nvSpPr>
          <p:cNvPr id="6" name="MH_Text_1"/>
          <p:cNvSpPr>
            <a:spLocks noChangeArrowheads="1"/>
          </p:cNvSpPr>
          <p:nvPr>
            <p:custDataLst>
              <p:tags r:id="rId1"/>
            </p:custDataLst>
          </p:nvPr>
        </p:nvSpPr>
        <p:spPr bwMode="auto">
          <a:xfrm>
            <a:off x="428596" y="2357430"/>
            <a:ext cx="8143932" cy="1571636"/>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a:lnSpc>
                <a:spcPct val="150000"/>
              </a:lnSpc>
              <a:buFont typeface="Wingdings" pitchFamily="2" charset="2"/>
              <a:buChar char="ü"/>
            </a:pPr>
            <a:r>
              <a:rPr lang="zh-CN" altLang="en-US" sz="2000" b="1" dirty="0" smtClean="0">
                <a:solidFill>
                  <a:srgbClr val="C00000"/>
                </a:solidFill>
                <a:latin typeface="微软雅黑" panose="020B0503020204020204" pitchFamily="34" charset="-122"/>
                <a:ea typeface="微软雅黑" panose="020B0503020204020204" pitchFamily="34" charset="-122"/>
              </a:rPr>
              <a:t>提高联合申报项目的支撑材料要求：</a:t>
            </a:r>
            <a:r>
              <a:rPr lang="zh-CN" altLang="en-US" sz="2000" b="1" dirty="0" smtClean="0">
                <a:latin typeface="微软雅黑" panose="020B0503020204020204" pitchFamily="34" charset="-122"/>
                <a:ea typeface="微软雅黑" panose="020B0503020204020204" pitchFamily="34" charset="-122"/>
              </a:rPr>
              <a:t>多单位联合申报的项目，要求第一完成单位权属的主要支撑材料不低于</a:t>
            </a:r>
            <a:r>
              <a:rPr lang="en-US" altLang="en-US" sz="2000" b="1" dirty="0" smtClean="0">
                <a:solidFill>
                  <a:srgbClr val="C00000"/>
                </a:solidFill>
                <a:latin typeface="微软雅黑" panose="020B0503020204020204" pitchFamily="34" charset="-122"/>
                <a:ea typeface="微软雅黑" panose="020B0503020204020204" pitchFamily="34" charset="-122"/>
              </a:rPr>
              <a:t>40%</a:t>
            </a:r>
            <a:r>
              <a:rPr lang="zh-CN" altLang="en-US" sz="2000" b="1" dirty="0" smtClean="0">
                <a:latin typeface="微软雅黑" panose="020B0503020204020204" pitchFamily="34" charset="-122"/>
                <a:ea typeface="微软雅黑" panose="020B0503020204020204" pitchFamily="34" charset="-122"/>
              </a:rPr>
              <a:t>，第一完成人权属的主要支撑材料不低于</a:t>
            </a:r>
            <a:r>
              <a:rPr lang="en-US" altLang="en-US" sz="2000" b="1" dirty="0" smtClean="0">
                <a:solidFill>
                  <a:srgbClr val="C00000"/>
                </a:solidFill>
                <a:latin typeface="微软雅黑" panose="020B0503020204020204" pitchFamily="34" charset="-122"/>
                <a:ea typeface="微软雅黑" panose="020B0503020204020204" pitchFamily="34" charset="-122"/>
              </a:rPr>
              <a:t>30%</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smtClean="0">
              <a:solidFill>
                <a:srgbClr val="C00000"/>
              </a:solidFill>
              <a:latin typeface="微软雅黑" panose="020B0503020204020204" pitchFamily="34" charset="-122"/>
              <a:ea typeface="微软雅黑" panose="020B0503020204020204" pitchFamily="34" charset="-122"/>
            </a:endParaRPr>
          </a:p>
          <a:p>
            <a:pPr marL="342000" indent="-342000" algn="just">
              <a:lnSpc>
                <a:spcPct val="150000"/>
              </a:lnSpc>
            </a:pPr>
            <a:endParaRPr lang="zh-CN" altLang="en-US" sz="2000" b="1" dirty="0" smtClean="0">
              <a:latin typeface="微软雅黑" panose="020B0503020204020204" pitchFamily="34" charset="-122"/>
              <a:ea typeface="微软雅黑" panose="020B0503020204020204" pitchFamily="34" charset="-122"/>
            </a:endParaRPr>
          </a:p>
          <a:p>
            <a:pPr marL="342000" lvl="0" indent="-342000">
              <a:lnSpc>
                <a:spcPct val="150000"/>
              </a:lnSpc>
            </a:pPr>
            <a:endParaRPr lang="en-US" altLang="zh-CN" sz="2000" b="1" dirty="0" smtClean="0">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2020</a:t>
            </a:r>
            <a:r>
              <a:rPr lang="zh-CN" altLang="en-US" sz="2400" b="1" dirty="0" smtClean="0">
                <a:solidFill>
                  <a:schemeClr val="bg1"/>
                </a:solidFill>
                <a:latin typeface="微软雅黑" panose="020B0503020204020204" pitchFamily="34" charset="-122"/>
                <a:ea typeface="微软雅黑" panose="020B0503020204020204" pitchFamily="34" charset="-122"/>
              </a:rPr>
              <a:t>年度省科技奖改革措施</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6400800" cy="785818"/>
          </a:xfrm>
          <a:gradFill flip="none" rotWithShape="1">
            <a:gsLst>
              <a:gs pos="20000">
                <a:schemeClr val="bg1"/>
              </a:gs>
              <a:gs pos="50000">
                <a:schemeClr val="accent1">
                  <a:lumMod val="75000"/>
                  <a:shade val="67500"/>
                  <a:satMod val="115000"/>
                </a:schemeClr>
              </a:gs>
              <a:gs pos="100000">
                <a:schemeClr val="accent1">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400" dirty="0">
                <a:solidFill>
                  <a:schemeClr val="bg1"/>
                </a:solidFill>
              </a:rPr>
              <a:t> </a:t>
            </a:r>
            <a:r>
              <a:rPr lang="zh-CN" altLang="en-US" sz="4400" dirty="0" smtClean="0">
                <a:solidFill>
                  <a:schemeClr val="bg1"/>
                </a:solidFill>
              </a:rPr>
              <a:t> </a:t>
            </a:r>
            <a:r>
              <a:rPr lang="zh-CN" altLang="en-US" sz="4400" dirty="0" smtClean="0">
                <a:solidFill>
                  <a:schemeClr val="bg1"/>
                </a:solidFill>
                <a:latin typeface="微软雅黑" pitchFamily="34" charset="-122"/>
                <a:ea typeface="微软雅黑" pitchFamily="34" charset="-122"/>
              </a:rPr>
              <a:t>目录</a:t>
            </a:r>
            <a:endParaRPr lang="zh-CN" altLang="en-US" sz="4400" dirty="0">
              <a:solidFill>
                <a:schemeClr val="bg1"/>
              </a:solidFill>
              <a:latin typeface="微软雅黑" pitchFamily="34" charset="-122"/>
              <a:ea typeface="微软雅黑" pitchFamily="34" charset="-122"/>
            </a:endParaRPr>
          </a:p>
        </p:txBody>
      </p:sp>
      <p:sp>
        <p:nvSpPr>
          <p:cNvPr id="4" name="直接连接符 98"/>
          <p:cNvSpPr>
            <a:spLocks noChangeShapeType="1"/>
          </p:cNvSpPr>
          <p:nvPr/>
        </p:nvSpPr>
        <p:spPr bwMode="auto">
          <a:xfrm>
            <a:off x="1763688" y="1556792"/>
            <a:ext cx="0" cy="4104456"/>
          </a:xfrm>
          <a:prstGeom prst="line">
            <a:avLst/>
          </a:prstGeom>
          <a:noFill/>
          <a:ln w="28575" cmpd="thickThin">
            <a:solidFill>
              <a:srgbClr val="A5A5A5"/>
            </a:solidFill>
            <a:round/>
            <a:headEnd/>
            <a:tailEnd/>
          </a:ln>
        </p:spPr>
        <p:txBody>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TextBox 17"/>
          <p:cNvSpPr>
            <a:spLocks noChangeArrowheads="1"/>
          </p:cNvSpPr>
          <p:nvPr/>
        </p:nvSpPr>
        <p:spPr bwMode="auto">
          <a:xfrm>
            <a:off x="899592" y="3284984"/>
            <a:ext cx="730491" cy="522288"/>
          </a:xfrm>
          <a:prstGeom prst="rect">
            <a:avLst/>
          </a:prstGeom>
          <a:solidFill>
            <a:schemeClr val="accent2">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三</a:t>
            </a:r>
          </a:p>
        </p:txBody>
      </p:sp>
      <p:sp>
        <p:nvSpPr>
          <p:cNvPr id="6" name="TextBox 23"/>
          <p:cNvSpPr>
            <a:spLocks noChangeArrowheads="1"/>
          </p:cNvSpPr>
          <p:nvPr/>
        </p:nvSpPr>
        <p:spPr bwMode="auto">
          <a:xfrm>
            <a:off x="1979712" y="4149080"/>
            <a:ext cx="6344304"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提名书填写要求及形审要点</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7" name="TextBox 18"/>
          <p:cNvSpPr>
            <a:spLocks noChangeArrowheads="1"/>
          </p:cNvSpPr>
          <p:nvPr/>
        </p:nvSpPr>
        <p:spPr bwMode="auto">
          <a:xfrm>
            <a:off x="899592" y="2420888"/>
            <a:ext cx="721061" cy="523875"/>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二</a:t>
            </a:r>
          </a:p>
        </p:txBody>
      </p:sp>
      <p:sp>
        <p:nvSpPr>
          <p:cNvPr id="8" name="TextBox 25"/>
          <p:cNvSpPr>
            <a:spLocks noChangeArrowheads="1"/>
          </p:cNvSpPr>
          <p:nvPr/>
        </p:nvSpPr>
        <p:spPr bwMode="auto">
          <a:xfrm>
            <a:off x="1983856" y="2420888"/>
            <a:ext cx="6128280" cy="523220"/>
          </a:xfrm>
          <a:prstGeom prst="rect">
            <a:avLst/>
          </a:prstGeom>
          <a:solidFill>
            <a:schemeClr val="bg1"/>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省科学技术奖励改革举措</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9" name="TextBox 16"/>
          <p:cNvSpPr>
            <a:spLocks noChangeArrowheads="1"/>
          </p:cNvSpPr>
          <p:nvPr/>
        </p:nvSpPr>
        <p:spPr bwMode="auto">
          <a:xfrm>
            <a:off x="899592" y="1556792"/>
            <a:ext cx="685177" cy="523875"/>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sym typeface="Arial" charset="0"/>
              </a:rPr>
              <a:t>一</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0" name="TextBox 28"/>
          <p:cNvSpPr>
            <a:spLocks noChangeArrowheads="1"/>
          </p:cNvSpPr>
          <p:nvPr/>
        </p:nvSpPr>
        <p:spPr bwMode="auto">
          <a:xfrm>
            <a:off x="1983856" y="1556792"/>
            <a:ext cx="4757631" cy="523220"/>
          </a:xfrm>
          <a:prstGeom prst="rect">
            <a:avLst/>
          </a:prstGeom>
          <a:solidFill>
            <a:schemeClr val="bg1"/>
          </a:solidFill>
          <a:ln w="9525">
            <a:noFill/>
            <a:miter lim="800000"/>
            <a:headEnd/>
            <a:tailEnd/>
          </a:ln>
        </p:spPr>
        <p:txBody>
          <a:bodyPr>
            <a:spAutoFit/>
          </a:bodyPr>
          <a:lstStyle/>
          <a:p>
            <a:r>
              <a:rPr lang="zh-CN" altLang="en-US" sz="2800" b="1" dirty="0" smtClean="0">
                <a:latin typeface="微软雅黑" panose="020B0503020204020204" pitchFamily="34" charset="-122"/>
                <a:ea typeface="微软雅黑" panose="020B0503020204020204" pitchFamily="34" charset="-122"/>
                <a:sym typeface="Arial" charset="0"/>
              </a:rPr>
              <a:t>省科学技术奖励工作流程</a:t>
            </a:r>
            <a:endParaRPr lang="zh-CN" altLang="en-US" sz="2800" b="1" dirty="0">
              <a:latin typeface="微软雅黑" panose="020B0503020204020204" pitchFamily="34" charset="-122"/>
              <a:ea typeface="微软雅黑" panose="020B0503020204020204" pitchFamily="34" charset="-122"/>
              <a:sym typeface="Arial" charset="0"/>
            </a:endParaRPr>
          </a:p>
        </p:txBody>
      </p:sp>
      <p:sp>
        <p:nvSpPr>
          <p:cNvPr id="11" name="TextBox 17"/>
          <p:cNvSpPr>
            <a:spLocks noChangeArrowheads="1"/>
          </p:cNvSpPr>
          <p:nvPr/>
        </p:nvSpPr>
        <p:spPr bwMode="auto">
          <a:xfrm>
            <a:off x="899592" y="4149080"/>
            <a:ext cx="730491" cy="523220"/>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四</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2" name="TextBox 23"/>
          <p:cNvSpPr>
            <a:spLocks noChangeArrowheads="1"/>
          </p:cNvSpPr>
          <p:nvPr/>
        </p:nvSpPr>
        <p:spPr bwMode="auto">
          <a:xfrm>
            <a:off x="2008366" y="3284984"/>
            <a:ext cx="5659978"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提名要求</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sym typeface="Arial" charset="0"/>
            </a:endParaRPr>
          </a:p>
        </p:txBody>
      </p:sp>
      <p:sp>
        <p:nvSpPr>
          <p:cNvPr id="13" name="TextBox 17"/>
          <p:cNvSpPr>
            <a:spLocks noChangeArrowheads="1"/>
          </p:cNvSpPr>
          <p:nvPr/>
        </p:nvSpPr>
        <p:spPr bwMode="auto">
          <a:xfrm>
            <a:off x="899592" y="4994012"/>
            <a:ext cx="730491" cy="523220"/>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五</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4" name="TextBox 23"/>
          <p:cNvSpPr>
            <a:spLocks noChangeArrowheads="1"/>
          </p:cNvSpPr>
          <p:nvPr/>
        </p:nvSpPr>
        <p:spPr bwMode="auto">
          <a:xfrm>
            <a:off x="1979712" y="4994012"/>
            <a:ext cx="6128280"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提名工作安排</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15" name="副标题 2"/>
          <p:cNvSpPr txBox="1">
            <a:spLocks/>
          </p:cNvSpPr>
          <p:nvPr/>
        </p:nvSpPr>
        <p:spPr>
          <a:xfrm>
            <a:off x="0" y="285728"/>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40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  目录</a:t>
            </a:r>
            <a:endParaRPr kumimoji="0" lang="zh-CN" altLang="en-US" sz="38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提名方式</a:t>
            </a:r>
          </a:p>
        </p:txBody>
      </p:sp>
      <p:sp>
        <p:nvSpPr>
          <p:cNvPr id="5" name="圆角矩形 4"/>
          <p:cNvSpPr/>
          <p:nvPr/>
        </p:nvSpPr>
        <p:spPr>
          <a:xfrm>
            <a:off x="1857356" y="4000504"/>
            <a:ext cx="857256" cy="22860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itchFamily="34" charset="-122"/>
                <a:ea typeface="微软雅黑" pitchFamily="34" charset="-122"/>
              </a:rPr>
              <a:t>提</a:t>
            </a:r>
            <a:endParaRPr lang="en-US" altLang="zh-CN" sz="2400" b="1" dirty="0" smtClean="0">
              <a:solidFill>
                <a:schemeClr val="bg1"/>
              </a:solidFill>
              <a:latin typeface="微软雅黑" pitchFamily="34" charset="-122"/>
              <a:ea typeface="微软雅黑" pitchFamily="34" charset="-122"/>
            </a:endParaRPr>
          </a:p>
          <a:p>
            <a:pPr algn="ctr"/>
            <a:r>
              <a:rPr lang="zh-CN" altLang="en-US" sz="2400" b="1" dirty="0" smtClean="0">
                <a:solidFill>
                  <a:schemeClr val="bg1"/>
                </a:solidFill>
                <a:latin typeface="微软雅黑" pitchFamily="34" charset="-122"/>
                <a:ea typeface="微软雅黑" pitchFamily="34" charset="-122"/>
              </a:rPr>
              <a:t>名</a:t>
            </a:r>
            <a:endParaRPr lang="en-US" altLang="zh-CN" sz="2400" b="1" dirty="0" smtClean="0">
              <a:solidFill>
                <a:schemeClr val="bg1"/>
              </a:solidFill>
              <a:latin typeface="微软雅黑" pitchFamily="34" charset="-122"/>
              <a:ea typeface="微软雅黑" pitchFamily="34" charset="-122"/>
            </a:endParaRPr>
          </a:p>
          <a:p>
            <a:pPr algn="ctr"/>
            <a:r>
              <a:rPr lang="zh-CN" altLang="en-US" sz="2400" b="1" dirty="0" smtClean="0">
                <a:solidFill>
                  <a:schemeClr val="bg1"/>
                </a:solidFill>
                <a:latin typeface="微软雅黑" pitchFamily="34" charset="-122"/>
                <a:ea typeface="微软雅黑" pitchFamily="34" charset="-122"/>
              </a:rPr>
              <a:t>方</a:t>
            </a:r>
            <a:endParaRPr lang="en-US" altLang="zh-CN" sz="2400" b="1" dirty="0" smtClean="0">
              <a:solidFill>
                <a:schemeClr val="bg1"/>
              </a:solidFill>
              <a:latin typeface="微软雅黑" pitchFamily="34" charset="-122"/>
              <a:ea typeface="微软雅黑" pitchFamily="34" charset="-122"/>
            </a:endParaRPr>
          </a:p>
          <a:p>
            <a:pPr algn="ctr"/>
            <a:r>
              <a:rPr lang="zh-CN" altLang="en-US" sz="2400" b="1" dirty="0" smtClean="0">
                <a:solidFill>
                  <a:schemeClr val="bg1"/>
                </a:solidFill>
                <a:latin typeface="微软雅黑" pitchFamily="34" charset="-122"/>
                <a:ea typeface="微软雅黑" pitchFamily="34" charset="-122"/>
              </a:rPr>
              <a:t>式</a:t>
            </a:r>
          </a:p>
        </p:txBody>
      </p:sp>
      <p:sp>
        <p:nvSpPr>
          <p:cNvPr id="6" name="MH_Text_1"/>
          <p:cNvSpPr>
            <a:spLocks noChangeArrowheads="1"/>
          </p:cNvSpPr>
          <p:nvPr>
            <p:custDataLst>
              <p:tags r:id="rId1"/>
            </p:custDataLst>
          </p:nvPr>
        </p:nvSpPr>
        <p:spPr bwMode="auto">
          <a:xfrm>
            <a:off x="428596" y="2214554"/>
            <a:ext cx="8143932" cy="1571636"/>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fontAlgn="auto">
              <a:lnSpc>
                <a:spcPct val="150000"/>
              </a:lnSpc>
              <a:spcBef>
                <a:spcPts val="0"/>
              </a:spcBef>
              <a:spcAft>
                <a:spcPts val="0"/>
              </a:spcAft>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山东省科学技术奖实行提名制度</a:t>
            </a:r>
            <a:r>
              <a:rPr lang="zh-CN" altLang="en-US" sz="2000" b="1" dirty="0" smtClean="0">
                <a:latin typeface="微软雅黑" pitchFamily="34" charset="-122"/>
                <a:ea typeface="微软雅黑" pitchFamily="34" charset="-122"/>
              </a:rPr>
              <a:t>，候选项目（人选）由符合条件的单位或个人提名，不受理自荐。</a:t>
            </a:r>
            <a:r>
              <a:rPr lang="en-US" altLang="zh-CN" sz="2000" dirty="0" smtClean="0">
                <a:solidFill>
                  <a:schemeClr val="accent2">
                    <a:lumMod val="75000"/>
                  </a:schemeClr>
                </a:solidFill>
                <a:latin typeface="微软雅黑" pitchFamily="34" charset="-122"/>
                <a:ea typeface="微软雅黑" pitchFamily="34" charset="-122"/>
              </a:rPr>
              <a:t>      </a:t>
            </a:r>
            <a:r>
              <a:rPr lang="zh-CN" altLang="en-US" sz="2000" dirty="0" smtClean="0">
                <a:solidFill>
                  <a:schemeClr val="accent2">
                    <a:lumMod val="75000"/>
                  </a:schemeClr>
                </a:solidFill>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fontAlgn="auto">
              <a:lnSpc>
                <a:spcPct val="150000"/>
              </a:lnSpc>
              <a:spcBef>
                <a:spcPts val="0"/>
              </a:spcBef>
              <a:spcAft>
                <a:spcPts val="0"/>
              </a:spcAft>
              <a:buFont typeface="Wingdings" pitchFamily="2" charset="2"/>
              <a:buChar char="Ø"/>
              <a:defRPr/>
            </a:pPr>
            <a:r>
              <a:rPr lang="zh-CN" altLang="en-US" sz="2000" b="1" dirty="0" smtClean="0">
                <a:solidFill>
                  <a:srgbClr val="C00000"/>
                </a:solidFill>
                <a:latin typeface="微软雅黑" pitchFamily="34" charset="-122"/>
                <a:ea typeface="微软雅黑" pitchFamily="34" charset="-122"/>
              </a:rPr>
              <a:t>具体请查阅</a:t>
            </a:r>
            <a:r>
              <a:rPr lang="en-US" altLang="zh-CN" sz="2000" b="1" dirty="0" smtClean="0">
                <a:solidFill>
                  <a:srgbClr val="C00000"/>
                </a:solidFill>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山东省科学技术奖提名制实施办法</a:t>
            </a:r>
            <a:r>
              <a:rPr lang="en-US" altLang="zh-CN" sz="2000" b="1" dirty="0" smtClean="0">
                <a:solidFill>
                  <a:srgbClr val="C00000"/>
                </a:solidFill>
                <a:latin typeface="微软雅黑" pitchFamily="34" charset="-122"/>
                <a:ea typeface="微软雅黑" pitchFamily="34" charset="-122"/>
              </a:rPr>
              <a:t>》</a:t>
            </a:r>
            <a:endParaRPr lang="zh-CN" altLang="en-US" sz="1600" b="1" dirty="0" smtClean="0">
              <a:solidFill>
                <a:srgbClr val="C00000"/>
              </a:solidFill>
              <a:latin typeface="微软雅黑" pitchFamily="34" charset="-122"/>
              <a:ea typeface="微软雅黑" pitchFamily="34" charset="-122"/>
            </a:endParaRPr>
          </a:p>
        </p:txBody>
      </p:sp>
      <p:sp>
        <p:nvSpPr>
          <p:cNvPr id="8" name="左大括号 7"/>
          <p:cNvSpPr/>
          <p:nvPr/>
        </p:nvSpPr>
        <p:spPr>
          <a:xfrm>
            <a:off x="2786050" y="4429132"/>
            <a:ext cx="642942" cy="142876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9" name="圆角矩形 8"/>
          <p:cNvSpPr/>
          <p:nvPr/>
        </p:nvSpPr>
        <p:spPr>
          <a:xfrm>
            <a:off x="3500430" y="4143380"/>
            <a:ext cx="2143140" cy="71438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itchFamily="34" charset="-122"/>
                <a:ea typeface="微软雅黑" pitchFamily="34" charset="-122"/>
              </a:rPr>
              <a:t>专家提名</a:t>
            </a:r>
          </a:p>
        </p:txBody>
      </p:sp>
      <p:sp>
        <p:nvSpPr>
          <p:cNvPr id="11" name="圆角矩形 10"/>
          <p:cNvSpPr/>
          <p:nvPr/>
        </p:nvSpPr>
        <p:spPr>
          <a:xfrm>
            <a:off x="3571868" y="5429264"/>
            <a:ext cx="2143140" cy="71438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itchFamily="34" charset="-122"/>
                <a:ea typeface="微软雅黑" pitchFamily="34" charset="-122"/>
              </a:rPr>
              <a:t>单位提名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专家提名条件</a:t>
            </a:r>
          </a:p>
        </p:txBody>
      </p:sp>
      <p:sp>
        <p:nvSpPr>
          <p:cNvPr id="7" name="MH_Text_1"/>
          <p:cNvSpPr>
            <a:spLocks noChangeArrowheads="1"/>
          </p:cNvSpPr>
          <p:nvPr>
            <p:custDataLst>
              <p:tags r:id="rId1"/>
            </p:custDataLst>
          </p:nvPr>
        </p:nvSpPr>
        <p:spPr bwMode="auto">
          <a:xfrm>
            <a:off x="428596" y="2143116"/>
            <a:ext cx="8143932" cy="400052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fontAlgn="auto">
              <a:lnSpc>
                <a:spcPct val="150000"/>
              </a:lnSpc>
              <a:spcBef>
                <a:spcPts val="0"/>
              </a:spcBef>
              <a:spcAft>
                <a:spcPts val="0"/>
              </a:spcAft>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提名专家类型：</a:t>
            </a:r>
            <a:endParaRPr lang="en-US" altLang="zh-CN" sz="2000" b="1" dirty="0" smtClean="0">
              <a:solidFill>
                <a:srgbClr val="0053CC"/>
              </a:solidFill>
              <a:latin typeface="微软雅黑" pitchFamily="34" charset="-122"/>
              <a:ea typeface="微软雅黑" pitchFamily="34" charset="-122"/>
            </a:endParaRPr>
          </a:p>
          <a:p>
            <a:pPr marL="34290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国家最高科学技术奖获奖者</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中国科学院院士，中国工程院院士（以下简称院士）</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国家自然科学奖二等奖及以上，技术发明奖、科学技术进步奖一等奖及以上的第一完成人</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山东省科学技术最高奖获奖者</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山东省科学技术奖一等奖第一完成人</a:t>
            </a:r>
            <a:endParaRPr lang="en-US" altLang="zh-CN" sz="2000" b="1" dirty="0" smtClean="0">
              <a:latin typeface="微软雅黑" pitchFamily="34" charset="-122"/>
              <a:ea typeface="微软雅黑" pitchFamily="34" charset="-122"/>
            </a:endParaRPr>
          </a:p>
          <a:p>
            <a:pPr marL="342900" indent="-342900" fontAlgn="auto">
              <a:lnSpc>
                <a:spcPct val="150000"/>
              </a:lnSpc>
              <a:spcBef>
                <a:spcPts val="0"/>
              </a:spcBef>
              <a:spcAft>
                <a:spcPts val="0"/>
              </a:spcAft>
              <a:buFont typeface="Wingdings" pitchFamily="2" charset="2"/>
              <a:buChar char="u"/>
              <a:defRPr/>
            </a:pPr>
            <a:endParaRPr lang="en-US" altLang="zh-CN" sz="2000" b="1" dirty="0" smtClean="0">
              <a:solidFill>
                <a:srgbClr val="005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专家提名规则</a:t>
            </a:r>
          </a:p>
        </p:txBody>
      </p:sp>
      <p:sp>
        <p:nvSpPr>
          <p:cNvPr id="7" name="MH_Text_1"/>
          <p:cNvSpPr>
            <a:spLocks noChangeArrowheads="1"/>
          </p:cNvSpPr>
          <p:nvPr>
            <p:custDataLst>
              <p:tags r:id="rId1"/>
            </p:custDataLst>
          </p:nvPr>
        </p:nvSpPr>
        <p:spPr bwMode="auto">
          <a:xfrm>
            <a:off x="428596" y="2143116"/>
            <a:ext cx="8143932" cy="400052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fontAlgn="auto">
              <a:lnSpc>
                <a:spcPct val="150000"/>
              </a:lnSpc>
              <a:spcBef>
                <a:spcPts val="0"/>
              </a:spcBef>
              <a:spcAft>
                <a:spcPts val="0"/>
              </a:spcAft>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提名规则：</a:t>
            </a:r>
            <a:endParaRPr lang="en-US" altLang="zh-CN" sz="2000" b="1" dirty="0" smtClean="0">
              <a:solidFill>
                <a:srgbClr val="0053CC"/>
              </a:solidFill>
              <a:latin typeface="微软雅黑" pitchFamily="34" charset="-122"/>
              <a:ea typeface="微软雅黑" pitchFamily="34" charset="-122"/>
            </a:endParaRPr>
          </a:p>
          <a:p>
            <a:pPr marL="342900" indent="-342900" algn="just" fontAlgn="auto">
              <a:lnSpc>
                <a:spcPct val="150000"/>
              </a:lnSpc>
              <a:spcBef>
                <a:spcPts val="0"/>
              </a:spcBef>
              <a:spcAft>
                <a:spcPts val="0"/>
              </a:spcAft>
              <a:buFont typeface="Wingdings" pitchFamily="2" charset="2"/>
              <a:buChar char="ü"/>
              <a:defRPr/>
            </a:pPr>
            <a:r>
              <a:rPr lang="zh-CN" altLang="en-US" sz="2000" b="1" dirty="0" smtClean="0">
                <a:latin typeface="微软雅黑" pitchFamily="34" charset="-122"/>
                <a:ea typeface="微软雅黑" pitchFamily="34" charset="-122"/>
              </a:rPr>
              <a:t>提名专家每人每年度可以独立或与他人联合提名</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项省科学技术奖，联合提名时列第一位的为责任专家。提名专家应在本人熟悉学科领域范围内进行提名，责任专家应在本人从事学科专业（二级学科）内提名。</a:t>
            </a:r>
            <a:r>
              <a:rPr lang="en-US" altLang="en-US"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名专家联合提名时，与提名项目第一完成人同一单位的专家不应超过</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人。</a:t>
            </a:r>
            <a:endParaRPr lang="en-US" altLang="zh-CN" sz="2000" b="1" dirty="0" smtClean="0">
              <a:latin typeface="微软雅黑" pitchFamily="34" charset="-122"/>
              <a:ea typeface="微软雅黑" pitchFamily="34" charset="-122"/>
            </a:endParaRPr>
          </a:p>
          <a:p>
            <a:pPr marL="342900" indent="-342900" algn="just" fontAlgn="auto">
              <a:lnSpc>
                <a:spcPct val="150000"/>
              </a:lnSpc>
              <a:spcBef>
                <a:spcPts val="0"/>
              </a:spcBef>
              <a:spcAft>
                <a:spcPts val="0"/>
              </a:spcAft>
              <a:buFont typeface="Wingdings" pitchFamily="2" charset="2"/>
              <a:buChar char="ü"/>
              <a:defRPr/>
            </a:pPr>
            <a:r>
              <a:rPr lang="zh-CN" altLang="en-US" sz="2000" b="1" dirty="0" smtClean="0">
                <a:solidFill>
                  <a:srgbClr val="C00000"/>
                </a:solidFill>
                <a:latin typeface="微软雅黑" pitchFamily="34" charset="-122"/>
                <a:ea typeface="微软雅黑" pitchFamily="34" charset="-122"/>
              </a:rPr>
              <a:t>提名专家不能作为本年度任何提名项目的完成人，并应回避本人提名项目所在奖种的评审活动。</a:t>
            </a:r>
          </a:p>
          <a:p>
            <a:pPr marL="342900" indent="-342900" fontAlgn="auto">
              <a:lnSpc>
                <a:spcPct val="150000"/>
              </a:lnSpc>
              <a:spcBef>
                <a:spcPts val="0"/>
              </a:spcBef>
              <a:spcAft>
                <a:spcPts val="0"/>
              </a:spcAft>
              <a:buFont typeface="Wingdings" pitchFamily="2" charset="2"/>
              <a:buChar char="u"/>
              <a:defRPr/>
            </a:pPr>
            <a:endParaRPr lang="en-US" altLang="zh-CN" sz="2000" b="1" dirty="0" smtClean="0">
              <a:solidFill>
                <a:srgbClr val="005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专家提名规则</a:t>
            </a:r>
          </a:p>
        </p:txBody>
      </p:sp>
      <p:sp>
        <p:nvSpPr>
          <p:cNvPr id="5" name="圆角矩形 4"/>
          <p:cNvSpPr/>
          <p:nvPr/>
        </p:nvSpPr>
        <p:spPr>
          <a:xfrm>
            <a:off x="500034" y="2285992"/>
            <a:ext cx="1714512" cy="6429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最高奖</a:t>
            </a:r>
            <a:endParaRPr lang="zh-CN" altLang="en-US" sz="2000" b="1" dirty="0">
              <a:latin typeface="微软雅黑" pitchFamily="34" charset="-122"/>
              <a:ea typeface="微软雅黑" pitchFamily="34" charset="-122"/>
            </a:endParaRPr>
          </a:p>
        </p:txBody>
      </p:sp>
      <p:sp>
        <p:nvSpPr>
          <p:cNvPr id="6" name="圆角矩形 5"/>
          <p:cNvSpPr/>
          <p:nvPr/>
        </p:nvSpPr>
        <p:spPr>
          <a:xfrm>
            <a:off x="500034" y="3143248"/>
            <a:ext cx="1714512" cy="6429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itchFamily="34" charset="-122"/>
                <a:ea typeface="微软雅黑" pitchFamily="34" charset="-122"/>
              </a:rPr>
              <a:t>国际合作奖</a:t>
            </a:r>
          </a:p>
        </p:txBody>
      </p:sp>
      <p:sp>
        <p:nvSpPr>
          <p:cNvPr id="8" name="圆角矩形 7"/>
          <p:cNvSpPr/>
          <p:nvPr/>
        </p:nvSpPr>
        <p:spPr>
          <a:xfrm>
            <a:off x="500034" y="4000504"/>
            <a:ext cx="1714512" cy="64294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itchFamily="34" charset="-122"/>
                <a:ea typeface="微软雅黑" pitchFamily="34" charset="-122"/>
              </a:rPr>
              <a:t>自然科学奖</a:t>
            </a:r>
          </a:p>
        </p:txBody>
      </p:sp>
      <p:sp>
        <p:nvSpPr>
          <p:cNvPr id="9" name="圆角矩形 8"/>
          <p:cNvSpPr/>
          <p:nvPr/>
        </p:nvSpPr>
        <p:spPr>
          <a:xfrm>
            <a:off x="500034" y="4929198"/>
            <a:ext cx="1714512" cy="642942"/>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itchFamily="34" charset="-122"/>
                <a:ea typeface="微软雅黑" pitchFamily="34" charset="-122"/>
              </a:rPr>
              <a:t>技术发明奖</a:t>
            </a:r>
          </a:p>
        </p:txBody>
      </p:sp>
      <p:sp>
        <p:nvSpPr>
          <p:cNvPr id="10" name="圆角矩形 9"/>
          <p:cNvSpPr/>
          <p:nvPr/>
        </p:nvSpPr>
        <p:spPr>
          <a:xfrm>
            <a:off x="500034" y="5786454"/>
            <a:ext cx="1714512" cy="642942"/>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itchFamily="34" charset="-122"/>
                <a:ea typeface="微软雅黑" pitchFamily="34" charset="-122"/>
              </a:rPr>
              <a:t>科技进步奖</a:t>
            </a:r>
            <a:endParaRPr lang="zh-CN" altLang="en-US" sz="2200" b="1" dirty="0">
              <a:latin typeface="微软雅黑" pitchFamily="34" charset="-122"/>
              <a:ea typeface="微软雅黑" pitchFamily="34" charset="-122"/>
            </a:endParaRPr>
          </a:p>
        </p:txBody>
      </p:sp>
      <p:sp>
        <p:nvSpPr>
          <p:cNvPr id="11" name="右大括号 10"/>
          <p:cNvSpPr/>
          <p:nvPr/>
        </p:nvSpPr>
        <p:spPr>
          <a:xfrm>
            <a:off x="2214546" y="2571744"/>
            <a:ext cx="714380" cy="92869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a:off x="2214546" y="5214950"/>
            <a:ext cx="714380" cy="928694"/>
          </a:xfrm>
          <a:prstGeom prst="rightBrace">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a:graphicFrameLocks noGrp="1"/>
          </p:cNvGraphicFramePr>
          <p:nvPr/>
        </p:nvGraphicFramePr>
        <p:xfrm>
          <a:off x="3000364" y="2143116"/>
          <a:ext cx="5715040" cy="4442677"/>
        </p:xfrm>
        <a:graphic>
          <a:graphicData uri="http://schemas.openxmlformats.org/drawingml/2006/table">
            <a:tbl>
              <a:tblPr firstRow="1" bandRow="1">
                <a:tableStyleId>{5C22544A-7EE6-4342-B048-85BDC9FD1C3A}</a:tableStyleId>
              </a:tblPr>
              <a:tblGrid>
                <a:gridCol w="5715040"/>
              </a:tblGrid>
              <a:tr h="1357322">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zh-CN" altLang="en-US" sz="1800" b="1" dirty="0" smtClean="0">
                          <a:latin typeface="微软雅黑" pitchFamily="34" charset="-122"/>
                          <a:ea typeface="微软雅黑" pitchFamily="34" charset="-122"/>
                        </a:rPr>
                        <a:t>国家最高科学技术奖获奖者、院士、国家科学技术奖一等奖第一完成人、省科学技术最高奖获奖者：每人可提名</a:t>
                      </a:r>
                      <a:r>
                        <a:rPr lang="en-US" altLang="en-US" sz="1800" b="1" dirty="0" smtClean="0">
                          <a:latin typeface="微软雅黑" pitchFamily="34" charset="-122"/>
                          <a:ea typeface="微软雅黑" pitchFamily="34" charset="-122"/>
                        </a:rPr>
                        <a:t>1</a:t>
                      </a:r>
                      <a:r>
                        <a:rPr lang="zh-CN" altLang="en-US" sz="1800" b="1" dirty="0" smtClean="0">
                          <a:latin typeface="微软雅黑" pitchFamily="34" charset="-122"/>
                          <a:ea typeface="微软雅黑" pitchFamily="34" charset="-122"/>
                        </a:rPr>
                        <a:t>人。</a:t>
                      </a:r>
                      <a:endParaRPr lang="en-US" altLang="zh-CN" sz="1800" b="1" dirty="0" smtClean="0">
                        <a:latin typeface="微软雅黑" pitchFamily="34" charset="-122"/>
                        <a:ea typeface="微软雅黑" pitchFamily="34" charset="-122"/>
                      </a:endParaRPr>
                    </a:p>
                  </a:txBody>
                  <a:tcPr anchor="ctr"/>
                </a:tc>
              </a:tr>
              <a:tr h="1500198">
                <a:tc>
                  <a:txBody>
                    <a:bodyPr/>
                    <a:lstStyle/>
                    <a:p>
                      <a:pPr marL="342900" indent="-342900" algn="l" defTabSz="914400" rtl="0" eaLnBrk="1" fontAlgn="auto" latinLnBrk="0" hangingPunct="1">
                        <a:lnSpc>
                          <a:spcPct val="100000"/>
                        </a:lnSpc>
                        <a:spcBef>
                          <a:spcPts val="0"/>
                        </a:spcBef>
                        <a:spcAft>
                          <a:spcPts val="0"/>
                        </a:spcAft>
                        <a:buFont typeface="Wingdings" pitchFamily="2" charset="2"/>
                        <a:buChar char="ü"/>
                        <a:defRPr/>
                      </a:pPr>
                      <a:r>
                        <a:rPr lang="zh-CN" altLang="en-US" sz="1800" b="1" kern="1200" dirty="0" smtClean="0">
                          <a:solidFill>
                            <a:schemeClr val="bg1"/>
                          </a:solidFill>
                          <a:latin typeface="微软雅黑" pitchFamily="34" charset="-122"/>
                          <a:ea typeface="微软雅黑" pitchFamily="34" charset="-122"/>
                          <a:cs typeface="+mn-cs"/>
                        </a:rPr>
                        <a:t>国家最高科学技术奖获奖者、院士：每人可提名</a:t>
                      </a:r>
                      <a:r>
                        <a:rPr lang="en-US" altLang="en-US" sz="1800" b="1" kern="1200" dirty="0" smtClean="0">
                          <a:solidFill>
                            <a:schemeClr val="bg1"/>
                          </a:solidFill>
                          <a:latin typeface="微软雅黑" pitchFamily="34" charset="-122"/>
                          <a:ea typeface="微软雅黑" pitchFamily="34" charset="-122"/>
                          <a:cs typeface="+mn-cs"/>
                        </a:rPr>
                        <a:t>1</a:t>
                      </a:r>
                      <a:r>
                        <a:rPr lang="zh-CN" altLang="en-US" sz="1800" b="1" kern="1200" dirty="0" smtClean="0">
                          <a:solidFill>
                            <a:schemeClr val="bg1"/>
                          </a:solidFill>
                          <a:latin typeface="微软雅黑" pitchFamily="34" charset="-122"/>
                          <a:ea typeface="微软雅黑" pitchFamily="34" charset="-122"/>
                          <a:cs typeface="+mn-cs"/>
                        </a:rPr>
                        <a:t>个项目。</a:t>
                      </a:r>
                      <a:endParaRPr lang="en-US" altLang="zh-CN" sz="1800" b="1" kern="1200" dirty="0" smtClean="0">
                        <a:solidFill>
                          <a:schemeClr val="bg1"/>
                        </a:solidFill>
                        <a:latin typeface="微软雅黑" pitchFamily="34" charset="-122"/>
                        <a:ea typeface="微软雅黑" pitchFamily="34" charset="-122"/>
                        <a:cs typeface="+mn-cs"/>
                      </a:endParaRPr>
                    </a:p>
                    <a:p>
                      <a:pPr marL="342900" indent="-342900" algn="l" defTabSz="914400" rtl="0" eaLnBrk="1" fontAlgn="auto" latinLnBrk="0" hangingPunct="1">
                        <a:lnSpc>
                          <a:spcPct val="100000"/>
                        </a:lnSpc>
                        <a:spcBef>
                          <a:spcPts val="0"/>
                        </a:spcBef>
                        <a:spcAft>
                          <a:spcPts val="0"/>
                        </a:spcAft>
                        <a:buFont typeface="Wingdings" pitchFamily="2" charset="2"/>
                        <a:buChar char="ü"/>
                        <a:defRPr/>
                      </a:pPr>
                      <a:r>
                        <a:rPr lang="zh-CN" altLang="en-US" sz="1800" b="1" kern="1200" dirty="0" smtClean="0">
                          <a:solidFill>
                            <a:schemeClr val="bg1"/>
                          </a:solidFill>
                          <a:latin typeface="微软雅黑" pitchFamily="34" charset="-122"/>
                          <a:ea typeface="微软雅黑" pitchFamily="34" charset="-122"/>
                          <a:cs typeface="+mn-cs"/>
                        </a:rPr>
                        <a:t>国家自然科学奖第一完成人、省自然科学奖一等奖第一完成人：</a:t>
                      </a:r>
                      <a:r>
                        <a:rPr lang="en-US" altLang="en-US" sz="1800" b="1" kern="1200" dirty="0" smtClean="0">
                          <a:solidFill>
                            <a:schemeClr val="bg1"/>
                          </a:solidFill>
                          <a:latin typeface="微软雅黑" pitchFamily="34" charset="-122"/>
                          <a:ea typeface="微软雅黑" pitchFamily="34" charset="-122"/>
                          <a:cs typeface="+mn-cs"/>
                        </a:rPr>
                        <a:t>3</a:t>
                      </a:r>
                      <a:r>
                        <a:rPr lang="zh-CN" altLang="en-US" sz="1800" b="1" kern="1200" dirty="0" smtClean="0">
                          <a:solidFill>
                            <a:schemeClr val="bg1"/>
                          </a:solidFill>
                          <a:latin typeface="微软雅黑" pitchFamily="34" charset="-122"/>
                          <a:ea typeface="微软雅黑" pitchFamily="34" charset="-122"/>
                          <a:cs typeface="+mn-cs"/>
                        </a:rPr>
                        <a:t>人 可联合提名</a:t>
                      </a:r>
                      <a:r>
                        <a:rPr lang="en-US" altLang="en-US" sz="1800" b="1" kern="1200" dirty="0" smtClean="0">
                          <a:solidFill>
                            <a:schemeClr val="bg1"/>
                          </a:solidFill>
                          <a:latin typeface="微软雅黑" pitchFamily="34" charset="-122"/>
                          <a:ea typeface="微软雅黑" pitchFamily="34" charset="-122"/>
                          <a:cs typeface="+mn-cs"/>
                        </a:rPr>
                        <a:t>1</a:t>
                      </a:r>
                      <a:r>
                        <a:rPr lang="zh-CN" altLang="en-US" sz="1800" b="1" kern="1200" dirty="0" smtClean="0">
                          <a:solidFill>
                            <a:schemeClr val="bg1"/>
                          </a:solidFill>
                          <a:latin typeface="微软雅黑" pitchFamily="34" charset="-122"/>
                          <a:ea typeface="微软雅黑" pitchFamily="34" charset="-122"/>
                          <a:cs typeface="+mn-cs"/>
                        </a:rPr>
                        <a:t>个项目。</a:t>
                      </a:r>
                    </a:p>
                  </a:txBody>
                  <a:tcPr anchor="ctr">
                    <a:solidFill>
                      <a:schemeClr val="accent6">
                        <a:lumMod val="75000"/>
                      </a:schemeClr>
                    </a:solidFill>
                  </a:tcPr>
                </a:tc>
              </a:tr>
              <a:tr h="1585157">
                <a:tc>
                  <a:txBody>
                    <a:bodyPr/>
                    <a:lstStyle/>
                    <a:p>
                      <a:pPr marL="342900" indent="-342900" fontAlgn="auto">
                        <a:lnSpc>
                          <a:spcPct val="100000"/>
                        </a:lnSpc>
                        <a:spcBef>
                          <a:spcPts val="0"/>
                        </a:spcBef>
                        <a:spcAft>
                          <a:spcPts val="0"/>
                        </a:spcAft>
                        <a:buFont typeface="Wingdings" pitchFamily="2" charset="2"/>
                        <a:buChar char="ü"/>
                        <a:defRPr/>
                      </a:pPr>
                      <a:r>
                        <a:rPr lang="zh-CN" altLang="en-US" sz="1800" b="1" dirty="0" smtClean="0">
                          <a:solidFill>
                            <a:schemeClr val="bg1"/>
                          </a:solidFill>
                          <a:latin typeface="微软雅黑" pitchFamily="34" charset="-122"/>
                          <a:ea typeface="微软雅黑" pitchFamily="34" charset="-122"/>
                        </a:rPr>
                        <a:t>国家最高科学技术奖获奖者、两院院士：每人可提名</a:t>
                      </a:r>
                      <a:r>
                        <a:rPr lang="en-US" altLang="en-US" sz="1800" b="1" dirty="0" smtClean="0">
                          <a:solidFill>
                            <a:schemeClr val="bg1"/>
                          </a:solidFill>
                          <a:latin typeface="微软雅黑" pitchFamily="34" charset="-122"/>
                          <a:ea typeface="微软雅黑" pitchFamily="34" charset="-122"/>
                        </a:rPr>
                        <a:t>1</a:t>
                      </a:r>
                      <a:r>
                        <a:rPr lang="zh-CN" altLang="en-US" sz="1800" b="1" dirty="0" smtClean="0">
                          <a:solidFill>
                            <a:schemeClr val="bg1"/>
                          </a:solidFill>
                          <a:latin typeface="微软雅黑" pitchFamily="34" charset="-122"/>
                          <a:ea typeface="微软雅黑" pitchFamily="34" charset="-122"/>
                        </a:rPr>
                        <a:t>个项目。</a:t>
                      </a:r>
                      <a:endParaRPr lang="en-US" altLang="zh-CN" sz="1800" b="1" dirty="0" smtClean="0">
                        <a:solidFill>
                          <a:schemeClr val="bg1"/>
                        </a:solidFill>
                        <a:latin typeface="微软雅黑" pitchFamily="34" charset="-122"/>
                        <a:ea typeface="微软雅黑" pitchFamily="34" charset="-122"/>
                      </a:endParaRPr>
                    </a:p>
                    <a:p>
                      <a:pPr marL="342900" indent="-342900" fontAlgn="auto">
                        <a:lnSpc>
                          <a:spcPct val="100000"/>
                        </a:lnSpc>
                        <a:spcBef>
                          <a:spcPts val="0"/>
                        </a:spcBef>
                        <a:spcAft>
                          <a:spcPts val="0"/>
                        </a:spcAft>
                        <a:buFont typeface="Wingdings" pitchFamily="2" charset="2"/>
                        <a:buChar char="ü"/>
                        <a:defRPr/>
                      </a:pPr>
                      <a:r>
                        <a:rPr lang="zh-CN" altLang="en-US" sz="1800" b="1" dirty="0" smtClean="0">
                          <a:solidFill>
                            <a:schemeClr val="bg1"/>
                          </a:solidFill>
                          <a:latin typeface="微软雅黑" pitchFamily="34" charset="-122"/>
                          <a:ea typeface="微软雅黑" pitchFamily="34" charset="-122"/>
                        </a:rPr>
                        <a:t>国家科学技术奖第一完成人、省科学技术最高奖、一等奖项目第一完成人：</a:t>
                      </a:r>
                      <a:r>
                        <a:rPr lang="en-US" altLang="en-US" sz="1800" b="1" dirty="0" smtClean="0">
                          <a:solidFill>
                            <a:schemeClr val="bg1"/>
                          </a:solidFill>
                          <a:latin typeface="微软雅黑" pitchFamily="34" charset="-122"/>
                          <a:ea typeface="微软雅黑" pitchFamily="34" charset="-122"/>
                        </a:rPr>
                        <a:t>3</a:t>
                      </a:r>
                      <a:r>
                        <a:rPr lang="zh-CN" altLang="en-US" sz="1800" b="1" dirty="0" smtClean="0">
                          <a:solidFill>
                            <a:schemeClr val="bg1"/>
                          </a:solidFill>
                          <a:latin typeface="微软雅黑" pitchFamily="34" charset="-122"/>
                          <a:ea typeface="微软雅黑" pitchFamily="34" charset="-122"/>
                        </a:rPr>
                        <a:t>人可联合提名</a:t>
                      </a:r>
                      <a:r>
                        <a:rPr lang="en-US" altLang="en-US" sz="1800" b="1" dirty="0" smtClean="0">
                          <a:solidFill>
                            <a:schemeClr val="bg1"/>
                          </a:solidFill>
                          <a:latin typeface="微软雅黑" pitchFamily="34" charset="-122"/>
                          <a:ea typeface="微软雅黑" pitchFamily="34" charset="-122"/>
                        </a:rPr>
                        <a:t>1</a:t>
                      </a:r>
                      <a:r>
                        <a:rPr lang="zh-CN" altLang="en-US" sz="1800" b="1" dirty="0" smtClean="0">
                          <a:solidFill>
                            <a:schemeClr val="bg1"/>
                          </a:solidFill>
                          <a:latin typeface="微软雅黑" pitchFamily="34" charset="-122"/>
                          <a:ea typeface="微软雅黑" pitchFamily="34" charset="-122"/>
                        </a:rPr>
                        <a:t>个项目。</a:t>
                      </a:r>
                      <a:endParaRPr lang="zh-CN" altLang="en-US" dirty="0">
                        <a:solidFill>
                          <a:schemeClr val="bg1"/>
                        </a:solidFill>
                      </a:endParaRPr>
                    </a:p>
                  </a:txBody>
                  <a:tcPr anchor="ctr">
                    <a:solidFill>
                      <a:schemeClr val="accent3">
                        <a:lumMod val="50000"/>
                      </a:schemeClr>
                    </a:solidFill>
                  </a:tcPr>
                </a:tc>
              </a:tr>
            </a:tbl>
          </a:graphicData>
        </a:graphic>
      </p:graphicFrame>
      <p:sp>
        <p:nvSpPr>
          <p:cNvPr id="21" name="右箭头 20"/>
          <p:cNvSpPr/>
          <p:nvPr/>
        </p:nvSpPr>
        <p:spPr>
          <a:xfrm>
            <a:off x="2214546" y="4214818"/>
            <a:ext cx="714380" cy="142876"/>
          </a:xfrm>
          <a:prstGeom prst="rightArrow">
            <a:avLst/>
          </a:prstGeom>
          <a:solidFill>
            <a:schemeClr val="accent6">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6400800" cy="785818"/>
          </a:xfrm>
          <a:gradFill flip="none" rotWithShape="1">
            <a:gsLst>
              <a:gs pos="20000">
                <a:schemeClr val="bg1"/>
              </a:gs>
              <a:gs pos="50000">
                <a:schemeClr val="accent1">
                  <a:lumMod val="75000"/>
                  <a:shade val="67500"/>
                  <a:satMod val="115000"/>
                </a:schemeClr>
              </a:gs>
              <a:gs pos="100000">
                <a:schemeClr val="accent1">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400" dirty="0">
                <a:solidFill>
                  <a:schemeClr val="bg1"/>
                </a:solidFill>
              </a:rPr>
              <a:t> </a:t>
            </a:r>
            <a:r>
              <a:rPr lang="zh-CN" altLang="en-US" sz="4400" dirty="0" smtClean="0">
                <a:solidFill>
                  <a:schemeClr val="bg1"/>
                </a:solidFill>
              </a:rPr>
              <a:t> </a:t>
            </a:r>
            <a:r>
              <a:rPr lang="zh-CN" altLang="en-US" sz="4400" dirty="0" smtClean="0">
                <a:solidFill>
                  <a:schemeClr val="bg1"/>
                </a:solidFill>
                <a:latin typeface="微软雅黑" pitchFamily="34" charset="-122"/>
                <a:ea typeface="微软雅黑" pitchFamily="34" charset="-122"/>
              </a:rPr>
              <a:t>目录</a:t>
            </a:r>
            <a:endParaRPr lang="zh-CN" altLang="en-US" sz="4400" dirty="0">
              <a:solidFill>
                <a:schemeClr val="bg1"/>
              </a:solidFill>
              <a:latin typeface="微软雅黑" pitchFamily="34" charset="-122"/>
              <a:ea typeface="微软雅黑" pitchFamily="34" charset="-122"/>
            </a:endParaRPr>
          </a:p>
        </p:txBody>
      </p:sp>
      <p:sp>
        <p:nvSpPr>
          <p:cNvPr id="4" name="直接连接符 98"/>
          <p:cNvSpPr>
            <a:spLocks noChangeShapeType="1"/>
          </p:cNvSpPr>
          <p:nvPr/>
        </p:nvSpPr>
        <p:spPr bwMode="auto">
          <a:xfrm>
            <a:off x="1763688" y="1556792"/>
            <a:ext cx="0" cy="4104456"/>
          </a:xfrm>
          <a:prstGeom prst="line">
            <a:avLst/>
          </a:prstGeom>
          <a:noFill/>
          <a:ln w="28575" cmpd="thickThin">
            <a:solidFill>
              <a:srgbClr val="A5A5A5"/>
            </a:solidFill>
            <a:round/>
            <a:headEnd/>
            <a:tailEnd/>
          </a:ln>
        </p:spPr>
        <p:txBody>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TextBox 17"/>
          <p:cNvSpPr>
            <a:spLocks noChangeArrowheads="1"/>
          </p:cNvSpPr>
          <p:nvPr/>
        </p:nvSpPr>
        <p:spPr bwMode="auto">
          <a:xfrm>
            <a:off x="899592" y="3284984"/>
            <a:ext cx="730491" cy="522288"/>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三</a:t>
            </a:r>
          </a:p>
        </p:txBody>
      </p:sp>
      <p:sp>
        <p:nvSpPr>
          <p:cNvPr id="6" name="TextBox 23"/>
          <p:cNvSpPr>
            <a:spLocks noChangeArrowheads="1"/>
          </p:cNvSpPr>
          <p:nvPr/>
        </p:nvSpPr>
        <p:spPr bwMode="auto">
          <a:xfrm>
            <a:off x="1979712" y="4149080"/>
            <a:ext cx="6344304"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提名书填写要求及形审要点</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7" name="TextBox 18"/>
          <p:cNvSpPr>
            <a:spLocks noChangeArrowheads="1"/>
          </p:cNvSpPr>
          <p:nvPr/>
        </p:nvSpPr>
        <p:spPr bwMode="auto">
          <a:xfrm>
            <a:off x="899592" y="2420888"/>
            <a:ext cx="721061" cy="523875"/>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二</a:t>
            </a:r>
          </a:p>
        </p:txBody>
      </p:sp>
      <p:sp>
        <p:nvSpPr>
          <p:cNvPr id="8" name="TextBox 25"/>
          <p:cNvSpPr>
            <a:spLocks noChangeArrowheads="1"/>
          </p:cNvSpPr>
          <p:nvPr/>
        </p:nvSpPr>
        <p:spPr bwMode="auto">
          <a:xfrm>
            <a:off x="1983856" y="2420888"/>
            <a:ext cx="6128280" cy="523220"/>
          </a:xfrm>
          <a:prstGeom prst="rect">
            <a:avLst/>
          </a:prstGeom>
          <a:solidFill>
            <a:schemeClr val="bg1"/>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省科学技术奖励改革举措</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9" name="TextBox 16"/>
          <p:cNvSpPr>
            <a:spLocks noChangeArrowheads="1"/>
          </p:cNvSpPr>
          <p:nvPr/>
        </p:nvSpPr>
        <p:spPr bwMode="auto">
          <a:xfrm>
            <a:off x="899592" y="1556792"/>
            <a:ext cx="685177" cy="523875"/>
          </a:xfrm>
          <a:prstGeom prst="rect">
            <a:avLst/>
          </a:prstGeom>
          <a:solidFill>
            <a:schemeClr val="accent2">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sym typeface="Arial" charset="0"/>
              </a:rPr>
              <a:t>一</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0" name="TextBox 28"/>
          <p:cNvSpPr>
            <a:spLocks noChangeArrowheads="1"/>
          </p:cNvSpPr>
          <p:nvPr/>
        </p:nvSpPr>
        <p:spPr bwMode="auto">
          <a:xfrm>
            <a:off x="1983856" y="1556792"/>
            <a:ext cx="4757631" cy="523220"/>
          </a:xfrm>
          <a:prstGeom prst="rect">
            <a:avLst/>
          </a:prstGeom>
          <a:solidFill>
            <a:schemeClr val="bg1"/>
          </a:solidFill>
          <a:ln w="9525">
            <a:noFill/>
            <a:miter lim="800000"/>
            <a:headEnd/>
            <a:tailEnd/>
          </a:ln>
        </p:spPr>
        <p:txBody>
          <a:bodyPr>
            <a:spAutoFit/>
          </a:bodyPr>
          <a:lstStyle/>
          <a:p>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省科学技术奖励工作流程</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sym typeface="Arial" charset="0"/>
            </a:endParaRPr>
          </a:p>
        </p:txBody>
      </p:sp>
      <p:sp>
        <p:nvSpPr>
          <p:cNvPr id="11" name="TextBox 17"/>
          <p:cNvSpPr>
            <a:spLocks noChangeArrowheads="1"/>
          </p:cNvSpPr>
          <p:nvPr/>
        </p:nvSpPr>
        <p:spPr bwMode="auto">
          <a:xfrm>
            <a:off x="899592" y="4149080"/>
            <a:ext cx="730491" cy="523220"/>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四</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2" name="TextBox 23"/>
          <p:cNvSpPr>
            <a:spLocks noChangeArrowheads="1"/>
          </p:cNvSpPr>
          <p:nvPr/>
        </p:nvSpPr>
        <p:spPr bwMode="auto">
          <a:xfrm>
            <a:off x="2008366" y="3284984"/>
            <a:ext cx="5659978"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提名要求</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13" name="TextBox 17"/>
          <p:cNvSpPr>
            <a:spLocks noChangeArrowheads="1"/>
          </p:cNvSpPr>
          <p:nvPr/>
        </p:nvSpPr>
        <p:spPr bwMode="auto">
          <a:xfrm>
            <a:off x="899592" y="4994012"/>
            <a:ext cx="730491" cy="523220"/>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五</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4" name="TextBox 23"/>
          <p:cNvSpPr>
            <a:spLocks noChangeArrowheads="1"/>
          </p:cNvSpPr>
          <p:nvPr/>
        </p:nvSpPr>
        <p:spPr bwMode="auto">
          <a:xfrm>
            <a:off x="1979712" y="4994012"/>
            <a:ext cx="6128280"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提名工作安排</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15" name="副标题 2"/>
          <p:cNvSpPr txBox="1">
            <a:spLocks/>
          </p:cNvSpPr>
          <p:nvPr/>
        </p:nvSpPr>
        <p:spPr>
          <a:xfrm>
            <a:off x="0" y="285728"/>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40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  目录</a:t>
            </a:r>
            <a:endParaRPr kumimoji="0" lang="zh-CN" altLang="en-US" sz="38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357298"/>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单位提名条件</a:t>
            </a:r>
          </a:p>
        </p:txBody>
      </p:sp>
      <p:sp>
        <p:nvSpPr>
          <p:cNvPr id="6" name="圆角矩形 5"/>
          <p:cNvSpPr/>
          <p:nvPr/>
        </p:nvSpPr>
        <p:spPr>
          <a:xfrm>
            <a:off x="1000100" y="3071810"/>
            <a:ext cx="1357322" cy="22860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具备提名省科技奖资格的</a:t>
            </a:r>
            <a:endParaRPr lang="en-US" altLang="zh-CN" sz="2000" b="1" dirty="0" smtClean="0">
              <a:latin typeface="微软雅黑" pitchFamily="34" charset="-122"/>
              <a:ea typeface="微软雅黑" pitchFamily="34" charset="-122"/>
            </a:endParaRPr>
          </a:p>
          <a:p>
            <a:pPr algn="ctr"/>
            <a:r>
              <a:rPr lang="zh-CN" altLang="en-US" sz="2000" b="1" dirty="0" smtClean="0">
                <a:latin typeface="微软雅黑" pitchFamily="34" charset="-122"/>
                <a:ea typeface="微软雅黑" pitchFamily="34" charset="-122"/>
              </a:rPr>
              <a:t>单位</a:t>
            </a:r>
          </a:p>
        </p:txBody>
      </p:sp>
      <p:sp>
        <p:nvSpPr>
          <p:cNvPr id="12" name="左大括号 11"/>
          <p:cNvSpPr/>
          <p:nvPr/>
        </p:nvSpPr>
        <p:spPr>
          <a:xfrm>
            <a:off x="2357422" y="2714620"/>
            <a:ext cx="642942" cy="307183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圆角矩形 18"/>
          <p:cNvSpPr/>
          <p:nvPr/>
        </p:nvSpPr>
        <p:spPr>
          <a:xfrm>
            <a:off x="3071802" y="5072074"/>
            <a:ext cx="157163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经省科学技术厅认定的其他部门</a:t>
            </a:r>
          </a:p>
        </p:txBody>
      </p:sp>
      <p:sp>
        <p:nvSpPr>
          <p:cNvPr id="23" name="圆角矩形 22"/>
          <p:cNvSpPr/>
          <p:nvPr/>
        </p:nvSpPr>
        <p:spPr>
          <a:xfrm>
            <a:off x="3071802" y="3571876"/>
            <a:ext cx="157163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省政府组成部门和直属机构</a:t>
            </a:r>
          </a:p>
        </p:txBody>
      </p:sp>
      <p:sp>
        <p:nvSpPr>
          <p:cNvPr id="24" name="圆角矩形 23"/>
          <p:cNvSpPr/>
          <p:nvPr/>
        </p:nvSpPr>
        <p:spPr>
          <a:xfrm>
            <a:off x="3071802" y="2071678"/>
            <a:ext cx="157163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设区的市</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人民政府</a:t>
            </a:r>
          </a:p>
        </p:txBody>
      </p:sp>
      <p:sp>
        <p:nvSpPr>
          <p:cNvPr id="25" name="左箭头标注 24"/>
          <p:cNvSpPr/>
          <p:nvPr/>
        </p:nvSpPr>
        <p:spPr>
          <a:xfrm>
            <a:off x="4714876" y="2214554"/>
            <a:ext cx="3071834" cy="1143008"/>
          </a:xfrm>
          <a:prstGeom prst="leftArrowCallou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857884" y="2428868"/>
            <a:ext cx="1857388" cy="646331"/>
          </a:xfrm>
          <a:prstGeom prst="rect">
            <a:avLst/>
          </a:prstGeom>
          <a:noFill/>
        </p:spPr>
        <p:txBody>
          <a:bodyPr wrap="square" rtlCol="0">
            <a:spAutoFit/>
          </a:bodyPr>
          <a:lstStyle/>
          <a:p>
            <a:r>
              <a:rPr lang="zh-CN" altLang="en-US" b="1" dirty="0" smtClean="0">
                <a:solidFill>
                  <a:schemeClr val="lt1"/>
                </a:solidFill>
                <a:latin typeface="微软雅黑" pitchFamily="34" charset="-122"/>
                <a:ea typeface="微软雅黑" pitchFamily="34" charset="-122"/>
              </a:rPr>
              <a:t>由市科技局具体负责提名工作</a:t>
            </a:r>
          </a:p>
        </p:txBody>
      </p:sp>
      <p:sp>
        <p:nvSpPr>
          <p:cNvPr id="27" name="左箭头标注 26"/>
          <p:cNvSpPr/>
          <p:nvPr/>
        </p:nvSpPr>
        <p:spPr>
          <a:xfrm>
            <a:off x="4714876" y="5072074"/>
            <a:ext cx="3071834" cy="1214446"/>
          </a:xfrm>
          <a:prstGeom prst="leftArrowCallou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5929322" y="5214950"/>
            <a:ext cx="1785950" cy="923330"/>
          </a:xfrm>
          <a:prstGeom prst="rect">
            <a:avLst/>
          </a:prstGeom>
          <a:noFill/>
        </p:spPr>
        <p:txBody>
          <a:bodyPr wrap="square" rtlCol="0">
            <a:spAutoFit/>
          </a:bodyPr>
          <a:lstStyle/>
          <a:p>
            <a:pPr>
              <a:buFont typeface="Wingdings" pitchFamily="2" charset="2"/>
              <a:buChar char="ü"/>
            </a:pPr>
            <a:r>
              <a:rPr lang="zh-CN" altLang="en-US" b="1" dirty="0" smtClean="0">
                <a:solidFill>
                  <a:schemeClr val="lt1"/>
                </a:solidFill>
                <a:latin typeface="微软雅黑" pitchFamily="34" charset="-122"/>
                <a:ea typeface="微软雅黑" pitchFamily="34" charset="-122"/>
              </a:rPr>
              <a:t>详见通知附件</a:t>
            </a:r>
            <a:endParaRPr lang="en-US" altLang="zh-CN" b="1" dirty="0" smtClean="0">
              <a:solidFill>
                <a:schemeClr val="lt1"/>
              </a:solidFill>
              <a:latin typeface="微软雅黑" pitchFamily="34" charset="-122"/>
              <a:ea typeface="微软雅黑" pitchFamily="34" charset="-122"/>
            </a:endParaRPr>
          </a:p>
          <a:p>
            <a:pPr>
              <a:buFont typeface="Wingdings" pitchFamily="2" charset="2"/>
              <a:buChar char="ü"/>
            </a:pPr>
            <a:r>
              <a:rPr lang="zh-CN" altLang="en-US" b="1" dirty="0" smtClean="0">
                <a:solidFill>
                  <a:schemeClr val="lt1"/>
                </a:solidFill>
                <a:latin typeface="微软雅黑" pitchFamily="34" charset="-122"/>
                <a:ea typeface="微软雅黑" pitchFamily="34" charset="-122"/>
              </a:rPr>
              <a:t>行业学会协会</a:t>
            </a:r>
            <a:endParaRPr lang="en-US" altLang="zh-CN" b="1" dirty="0" smtClean="0">
              <a:solidFill>
                <a:schemeClr val="lt1"/>
              </a:solidFill>
              <a:latin typeface="微软雅黑" pitchFamily="34" charset="-122"/>
              <a:ea typeface="微软雅黑" pitchFamily="34" charset="-122"/>
            </a:endParaRPr>
          </a:p>
          <a:p>
            <a:r>
              <a:rPr lang="zh-CN" altLang="en-US" b="1" dirty="0" smtClean="0">
                <a:solidFill>
                  <a:schemeClr val="lt1"/>
                </a:solidFill>
                <a:latin typeface="微软雅黑" pitchFamily="34" charset="-122"/>
                <a:ea typeface="微软雅黑" pitchFamily="34" charset="-122"/>
              </a:rPr>
              <a:t>   暂不能提名</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单位提名规则</a:t>
            </a:r>
          </a:p>
        </p:txBody>
      </p:sp>
      <p:sp>
        <p:nvSpPr>
          <p:cNvPr id="5" name="MH_Text_1"/>
          <p:cNvSpPr>
            <a:spLocks noChangeArrowheads="1"/>
          </p:cNvSpPr>
          <p:nvPr>
            <p:custDataLst>
              <p:tags r:id="rId1"/>
            </p:custDataLst>
          </p:nvPr>
        </p:nvSpPr>
        <p:spPr bwMode="auto">
          <a:xfrm>
            <a:off x="428596" y="2143116"/>
            <a:ext cx="8143932" cy="1428760"/>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fontAlgn="auto">
              <a:lnSpc>
                <a:spcPct val="150000"/>
              </a:lnSpc>
              <a:spcBef>
                <a:spcPts val="0"/>
              </a:spcBef>
              <a:spcAft>
                <a:spcPts val="0"/>
              </a:spcAft>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提名规则：</a:t>
            </a:r>
            <a:endParaRPr lang="en-US" altLang="zh-CN" sz="2000" b="1" dirty="0" smtClean="0">
              <a:solidFill>
                <a:srgbClr val="0053CC"/>
              </a:solidFill>
              <a:latin typeface="微软雅黑" pitchFamily="34" charset="-122"/>
              <a:ea typeface="微软雅黑" pitchFamily="34" charset="-122"/>
            </a:endParaRPr>
          </a:p>
          <a:p>
            <a:pPr marL="342900" indent="-342900" algn="just" fontAlgn="auto">
              <a:lnSpc>
                <a:spcPct val="150000"/>
              </a:lnSpc>
              <a:spcBef>
                <a:spcPts val="0"/>
              </a:spcBef>
              <a:spcAft>
                <a:spcPts val="0"/>
              </a:spcAft>
              <a:buFont typeface="Wingdings" pitchFamily="2" charset="2"/>
              <a:buChar char="ü"/>
              <a:defRPr/>
            </a:pPr>
            <a:r>
              <a:rPr lang="zh-CN" altLang="en-US" sz="2000" b="1" dirty="0" smtClean="0">
                <a:latin typeface="微软雅黑" pitchFamily="34" charset="-122"/>
                <a:ea typeface="微软雅黑" pitchFamily="34" charset="-122"/>
              </a:rPr>
              <a:t>提名奖种和数量原则上不限。提名单位应当建立科学合理的遴选机制，提名本行业、本地区、本部门的优秀项目。</a:t>
            </a:r>
            <a:endParaRPr lang="en-US" altLang="zh-CN" sz="2000" b="1" dirty="0" smtClean="0">
              <a:latin typeface="微软雅黑" pitchFamily="34" charset="-122"/>
              <a:ea typeface="微软雅黑" pitchFamily="34" charset="-122"/>
            </a:endParaRPr>
          </a:p>
        </p:txBody>
      </p:sp>
      <p:sp>
        <p:nvSpPr>
          <p:cNvPr id="11" name="圆角矩形 10"/>
          <p:cNvSpPr/>
          <p:nvPr/>
        </p:nvSpPr>
        <p:spPr>
          <a:xfrm>
            <a:off x="642910" y="3857628"/>
            <a:ext cx="2000264" cy="5715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lumMod val="95000"/>
                  </a:schemeClr>
                </a:solidFill>
                <a:latin typeface="微软雅黑" pitchFamily="34" charset="-122"/>
                <a:ea typeface="微软雅黑" pitchFamily="34" charset="-122"/>
              </a:rPr>
              <a:t>最高奖</a:t>
            </a:r>
          </a:p>
        </p:txBody>
      </p:sp>
      <p:sp>
        <p:nvSpPr>
          <p:cNvPr id="12" name="圆角矩形 11"/>
          <p:cNvSpPr/>
          <p:nvPr/>
        </p:nvSpPr>
        <p:spPr>
          <a:xfrm>
            <a:off x="642910" y="5929330"/>
            <a:ext cx="2000264" cy="571504"/>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lumMod val="95000"/>
                  </a:schemeClr>
                </a:solidFill>
                <a:latin typeface="微软雅黑" pitchFamily="34" charset="-122"/>
                <a:ea typeface="微软雅黑" pitchFamily="34" charset="-122"/>
              </a:rPr>
              <a:t>国际合作奖</a:t>
            </a:r>
          </a:p>
        </p:txBody>
      </p:sp>
      <p:sp>
        <p:nvSpPr>
          <p:cNvPr id="13" name="圆角矩形 12"/>
          <p:cNvSpPr/>
          <p:nvPr/>
        </p:nvSpPr>
        <p:spPr>
          <a:xfrm>
            <a:off x="642910" y="4500570"/>
            <a:ext cx="2000264" cy="135732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lumMod val="95000"/>
                  </a:schemeClr>
                </a:solidFill>
                <a:latin typeface="微软雅黑" pitchFamily="34" charset="-122"/>
                <a:ea typeface="微软雅黑" pitchFamily="34" charset="-122"/>
              </a:rPr>
              <a:t>自然科学奖</a:t>
            </a:r>
            <a:endParaRPr lang="en-US" altLang="zh-CN" sz="2000" b="1" dirty="0" smtClean="0">
              <a:solidFill>
                <a:schemeClr val="bg1">
                  <a:lumMod val="95000"/>
                </a:schemeClr>
              </a:solidFill>
              <a:latin typeface="微软雅黑" pitchFamily="34" charset="-122"/>
              <a:ea typeface="微软雅黑" pitchFamily="34" charset="-122"/>
            </a:endParaRPr>
          </a:p>
          <a:p>
            <a:pPr algn="ctr"/>
            <a:r>
              <a:rPr lang="zh-CN" altLang="en-US" sz="2000" b="1" dirty="0" smtClean="0">
                <a:solidFill>
                  <a:schemeClr val="bg1">
                    <a:lumMod val="95000"/>
                  </a:schemeClr>
                </a:solidFill>
                <a:latin typeface="微软雅黑" pitchFamily="34" charset="-122"/>
                <a:ea typeface="微软雅黑" pitchFamily="34" charset="-122"/>
              </a:rPr>
              <a:t>技术发明奖</a:t>
            </a:r>
            <a:endParaRPr lang="en-US" altLang="zh-CN" sz="2000" b="1" dirty="0" smtClean="0">
              <a:solidFill>
                <a:schemeClr val="bg1">
                  <a:lumMod val="95000"/>
                </a:schemeClr>
              </a:solidFill>
              <a:latin typeface="微软雅黑" pitchFamily="34" charset="-122"/>
              <a:ea typeface="微软雅黑" pitchFamily="34" charset="-122"/>
            </a:endParaRPr>
          </a:p>
          <a:p>
            <a:pPr algn="ctr"/>
            <a:r>
              <a:rPr lang="zh-CN" altLang="en-US" sz="2000" b="1" dirty="0" smtClean="0">
                <a:solidFill>
                  <a:schemeClr val="bg1">
                    <a:lumMod val="95000"/>
                  </a:schemeClr>
                </a:solidFill>
                <a:latin typeface="微软雅黑" pitchFamily="34" charset="-122"/>
                <a:ea typeface="微软雅黑" pitchFamily="34" charset="-122"/>
              </a:rPr>
              <a:t>科技进步奖</a:t>
            </a:r>
            <a:endParaRPr lang="en-US" altLang="zh-CN" sz="2000" b="1" dirty="0" smtClean="0">
              <a:solidFill>
                <a:schemeClr val="bg1">
                  <a:lumMod val="95000"/>
                </a:schemeClr>
              </a:solidFill>
              <a:latin typeface="微软雅黑" pitchFamily="34" charset="-122"/>
              <a:ea typeface="微软雅黑" pitchFamily="34" charset="-122"/>
            </a:endParaRPr>
          </a:p>
        </p:txBody>
      </p:sp>
      <p:graphicFrame>
        <p:nvGraphicFramePr>
          <p:cNvPr id="14" name="表格 13"/>
          <p:cNvGraphicFramePr>
            <a:graphicFrameLocks noGrp="1"/>
          </p:cNvGraphicFramePr>
          <p:nvPr/>
        </p:nvGraphicFramePr>
        <p:xfrm>
          <a:off x="2928926" y="3786190"/>
          <a:ext cx="5715040" cy="2690236"/>
        </p:xfrm>
        <a:graphic>
          <a:graphicData uri="http://schemas.openxmlformats.org/drawingml/2006/table">
            <a:tbl>
              <a:tblPr firstRow="1" bandRow="1">
                <a:tableStyleId>{5C22544A-7EE6-4342-B048-85BDC9FD1C3A}</a:tableStyleId>
              </a:tblPr>
              <a:tblGrid>
                <a:gridCol w="5715040"/>
              </a:tblGrid>
              <a:tr h="1224319">
                <a:tc>
                  <a:txBody>
                    <a:bodyPr/>
                    <a:lstStyle/>
                    <a:p>
                      <a:pPr marL="342900" marR="0" indent="-342900" algn="just" defTabSz="914400" rtl="0" eaLnBrk="1" fontAlgn="auto" latinLnBrk="0" hangingPunct="1">
                        <a:lnSpc>
                          <a:spcPct val="100000"/>
                        </a:lnSpc>
                        <a:spcBef>
                          <a:spcPts val="0"/>
                        </a:spcBef>
                        <a:spcAft>
                          <a:spcPts val="0"/>
                        </a:spcAft>
                        <a:buClrTx/>
                        <a:buSzTx/>
                        <a:buFont typeface="Wingdings" pitchFamily="2" charset="2"/>
                        <a:buChar char="ü"/>
                        <a:tabLst/>
                        <a:defRPr/>
                      </a:pPr>
                      <a:r>
                        <a:rPr lang="zh-CN" altLang="en-US" sz="1800" b="1" kern="1200" dirty="0" smtClean="0">
                          <a:solidFill>
                            <a:schemeClr val="lt1"/>
                          </a:solidFill>
                          <a:latin typeface="微软雅黑" pitchFamily="34" charset="-122"/>
                          <a:ea typeface="微软雅黑" pitchFamily="34" charset="-122"/>
                          <a:cs typeface="+mn-cs"/>
                        </a:rPr>
                        <a:t>提名数量不限。应突出被提名人的历史定位和科学贡献，具有广泛的社会影响力和较高的学术地位，注重提名仍在一线工作的杰出科技专家。被提名人原则上应为国家科学技术奖获奖项目第一完成人</a:t>
                      </a:r>
                      <a:endParaRPr lang="en-US" altLang="zh-CN" sz="1800" b="1" kern="1200" dirty="0" smtClean="0">
                        <a:solidFill>
                          <a:schemeClr val="lt1"/>
                        </a:solidFill>
                        <a:latin typeface="微软雅黑" pitchFamily="34" charset="-122"/>
                        <a:ea typeface="微软雅黑" pitchFamily="34" charset="-122"/>
                        <a:cs typeface="+mn-cs"/>
                      </a:endParaRPr>
                    </a:p>
                  </a:txBody>
                  <a:tcPr anchor="ctr"/>
                </a:tc>
              </a:tr>
              <a:tr h="449566">
                <a:tc>
                  <a:txBody>
                    <a:bodyPr/>
                    <a:lstStyle/>
                    <a:p>
                      <a:pPr>
                        <a:buFont typeface="Wingdings" pitchFamily="2" charset="2"/>
                        <a:buChar char="ü"/>
                      </a:pPr>
                      <a:r>
                        <a:rPr lang="zh-CN" altLang="en-US" sz="1800" b="1" kern="1200" dirty="0" smtClean="0">
                          <a:solidFill>
                            <a:schemeClr val="lt1"/>
                          </a:solidFill>
                          <a:latin typeface="微软雅黑" pitchFamily="34" charset="-122"/>
                          <a:ea typeface="微软雅黑" pitchFamily="34" charset="-122"/>
                          <a:cs typeface="+mn-cs"/>
                        </a:rPr>
                        <a:t>   坚持优中选优，原则上提名数量不限。</a:t>
                      </a:r>
                      <a:endParaRPr lang="zh-CN" altLang="en-US" sz="1800" b="1" kern="1200" dirty="0">
                        <a:solidFill>
                          <a:schemeClr val="lt1"/>
                        </a:solidFill>
                        <a:latin typeface="微软雅黑" pitchFamily="34" charset="-122"/>
                        <a:ea typeface="微软雅黑" pitchFamily="34" charset="-122"/>
                        <a:cs typeface="+mn-cs"/>
                      </a:endParaRPr>
                    </a:p>
                  </a:txBody>
                  <a:tcPr anchor="ctr">
                    <a:solidFill>
                      <a:schemeClr val="accent6">
                        <a:lumMod val="75000"/>
                      </a:schemeClr>
                    </a:solidFill>
                  </a:tcPr>
                </a:tc>
              </a:tr>
              <a:tr h="1016351">
                <a:tc>
                  <a:txBody>
                    <a:bodyPr/>
                    <a:lstStyle/>
                    <a:p>
                      <a:pPr marL="342900" indent="-342900" algn="l" defTabSz="914400" rtl="0" eaLnBrk="1" fontAlgn="auto" latinLnBrk="0" hangingPunct="1">
                        <a:lnSpc>
                          <a:spcPct val="100000"/>
                        </a:lnSpc>
                        <a:spcBef>
                          <a:spcPts val="0"/>
                        </a:spcBef>
                        <a:spcAft>
                          <a:spcPts val="0"/>
                        </a:spcAft>
                        <a:buFont typeface="Wingdings" pitchFamily="2" charset="2"/>
                        <a:buChar char="ü"/>
                        <a:defRPr/>
                      </a:pPr>
                      <a:r>
                        <a:rPr lang="zh-CN" altLang="en-US" sz="1800" b="1" kern="1200" dirty="0" smtClean="0">
                          <a:solidFill>
                            <a:schemeClr val="bg1"/>
                          </a:solidFill>
                          <a:latin typeface="微软雅黑" pitchFamily="34" charset="-122"/>
                          <a:ea typeface="微软雅黑" pitchFamily="34" charset="-122"/>
                          <a:cs typeface="+mn-cs"/>
                        </a:rPr>
                        <a:t>提名数量不限。请注重提名学术水平高、国际影响 大，对我省经济、社会发展具有重要推动作用且长期友好的外国人。</a:t>
                      </a:r>
                      <a:endParaRPr lang="zh-CN" altLang="en-US" sz="1800" b="1" kern="1200" dirty="0">
                        <a:solidFill>
                          <a:schemeClr val="bg1"/>
                        </a:solidFill>
                        <a:latin typeface="微软雅黑" pitchFamily="34" charset="-122"/>
                        <a:ea typeface="微软雅黑" pitchFamily="34" charset="-122"/>
                        <a:cs typeface="+mn-cs"/>
                      </a:endParaRPr>
                    </a:p>
                  </a:txBody>
                  <a:tcPr anchor="ctr">
                    <a:solidFill>
                      <a:schemeClr val="accent3">
                        <a:lumMod val="50000"/>
                      </a:schemeClr>
                    </a:solidFill>
                  </a:tcPr>
                </a:tc>
              </a:tr>
            </a:tbl>
          </a:graphicData>
        </a:graphic>
      </p:graphicFrame>
      <p:sp>
        <p:nvSpPr>
          <p:cNvPr id="15" name="右箭头 14"/>
          <p:cNvSpPr/>
          <p:nvPr/>
        </p:nvSpPr>
        <p:spPr>
          <a:xfrm>
            <a:off x="2571736" y="4048630"/>
            <a:ext cx="357190" cy="2143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2571736" y="5143512"/>
            <a:ext cx="357190" cy="214314"/>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2571736" y="6072206"/>
            <a:ext cx="357190" cy="214314"/>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提名项目（人选）基本条件</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提名项目（人选）除符合</a:t>
            </a:r>
            <a:r>
              <a:rPr lang="en-US" altLang="zh-CN" sz="2000" b="1" dirty="0" smtClean="0">
                <a:solidFill>
                  <a:srgbClr val="0053CC"/>
                </a:solidFill>
                <a:latin typeface="微软雅黑" pitchFamily="34" charset="-122"/>
                <a:ea typeface="微软雅黑" pitchFamily="34" charset="-122"/>
              </a:rPr>
              <a:t>《</a:t>
            </a:r>
            <a:r>
              <a:rPr lang="zh-CN" altLang="en-US" sz="2000" b="1" dirty="0" smtClean="0">
                <a:solidFill>
                  <a:srgbClr val="0053CC"/>
                </a:solidFill>
                <a:latin typeface="微软雅黑" pitchFamily="34" charset="-122"/>
                <a:ea typeface="微软雅黑" pitchFamily="34" charset="-122"/>
              </a:rPr>
              <a:t>山东省科学技术奖励办法</a:t>
            </a:r>
            <a:r>
              <a:rPr lang="en-US" altLang="zh-CN" sz="2000" b="1" dirty="0" smtClean="0">
                <a:solidFill>
                  <a:srgbClr val="0053CC"/>
                </a:solidFill>
                <a:latin typeface="微软雅黑" pitchFamily="34" charset="-122"/>
                <a:ea typeface="微软雅黑" pitchFamily="34" charset="-122"/>
              </a:rPr>
              <a:t>》</a:t>
            </a:r>
            <a:r>
              <a:rPr lang="zh-CN" altLang="en-US" sz="2000" b="1" dirty="0" smtClean="0">
                <a:solidFill>
                  <a:srgbClr val="0053CC"/>
                </a:solidFill>
                <a:latin typeface="微软雅黑" pitchFamily="34" charset="-122"/>
                <a:ea typeface="微软雅黑" pitchFamily="34" charset="-122"/>
              </a:rPr>
              <a:t>及实施细则的有关要求外，还必须满足以下条件</a:t>
            </a:r>
            <a:r>
              <a:rPr lang="zh-CN" altLang="en-US" sz="2000" b="1" dirty="0" smtClean="0">
                <a:latin typeface="微软雅黑" pitchFamily="34" charset="-122"/>
                <a:ea typeface="微软雅黑" pitchFamily="34" charset="-122"/>
              </a:rPr>
              <a:t>：</a:t>
            </a:r>
          </a:p>
          <a:p>
            <a:pPr marL="342900" lvl="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提名省自然科学奖项目提交的代表性论文、论著需在</a:t>
            </a:r>
            <a:r>
              <a:rPr lang="en-US" altLang="en-US" sz="2000" b="1" dirty="0" smtClean="0">
                <a:solidFill>
                  <a:srgbClr val="C00000"/>
                </a:solidFill>
                <a:latin typeface="微软雅黑" pitchFamily="34" charset="-122"/>
                <a:ea typeface="微软雅黑" pitchFamily="34" charset="-122"/>
              </a:rPr>
              <a:t>2018</a:t>
            </a:r>
            <a:r>
              <a:rPr lang="zh-CN" altLang="en-US" sz="2000" b="1" dirty="0" smtClean="0">
                <a:solidFill>
                  <a:srgbClr val="C00000"/>
                </a:solidFill>
                <a:latin typeface="微软雅黑" pitchFamily="34" charset="-122"/>
                <a:ea typeface="微软雅黑" pitchFamily="34" charset="-122"/>
              </a:rPr>
              <a:t>年</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月</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日前</a:t>
            </a:r>
            <a:r>
              <a:rPr lang="zh-CN" altLang="en-US" sz="2000" b="1" dirty="0" smtClean="0">
                <a:latin typeface="微软雅黑" pitchFamily="34" charset="-122"/>
                <a:ea typeface="微软雅黑" pitchFamily="34" charset="-122"/>
              </a:rPr>
              <a:t>正式发表。</a:t>
            </a:r>
            <a:endParaRPr lang="en-US" altLang="zh-CN" sz="2000" b="1" dirty="0" smtClean="0">
              <a:latin typeface="微软雅黑" pitchFamily="34" charset="-122"/>
              <a:ea typeface="微软雅黑" pitchFamily="34" charset="-122"/>
            </a:endParaRPr>
          </a:p>
          <a:p>
            <a:pPr marL="342900" lvl="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提名省技术发明奖和科学技术进步奖项目应当于</a:t>
            </a:r>
            <a:r>
              <a:rPr lang="en-US" altLang="en-US" sz="2000" b="1" dirty="0" smtClean="0">
                <a:solidFill>
                  <a:srgbClr val="C00000"/>
                </a:solidFill>
                <a:latin typeface="微软雅黑" pitchFamily="34" charset="-122"/>
                <a:ea typeface="微软雅黑" pitchFamily="34" charset="-122"/>
              </a:rPr>
              <a:t>2018</a:t>
            </a:r>
            <a:r>
              <a:rPr lang="zh-CN" altLang="en-US" sz="2000" b="1" dirty="0" smtClean="0">
                <a:solidFill>
                  <a:srgbClr val="C00000"/>
                </a:solidFill>
                <a:latin typeface="微软雅黑" pitchFamily="34" charset="-122"/>
                <a:ea typeface="微软雅黑" pitchFamily="34" charset="-122"/>
              </a:rPr>
              <a:t>年</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月</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日前</a:t>
            </a:r>
            <a:r>
              <a:rPr lang="zh-CN" altLang="en-US" sz="2000" b="1" dirty="0" smtClean="0">
                <a:latin typeface="微软雅黑" pitchFamily="34" charset="-122"/>
                <a:ea typeface="微软雅黑" pitchFamily="34" charset="-122"/>
              </a:rPr>
              <a:t>在我省完成整体技术应用。所列知识产权应在</a:t>
            </a:r>
            <a:r>
              <a:rPr lang="en-US" altLang="en-US" sz="2000" b="1" dirty="0" smtClean="0">
                <a:latin typeface="微软雅黑" pitchFamily="34" charset="-122"/>
                <a:ea typeface="微软雅黑" pitchFamily="34" charset="-122"/>
              </a:rPr>
              <a:t>2020</a:t>
            </a:r>
            <a:r>
              <a:rPr lang="zh-CN" altLang="en-US" sz="2000" b="1" dirty="0" smtClean="0">
                <a:latin typeface="微软雅黑" pitchFamily="34" charset="-122"/>
                <a:ea typeface="微软雅黑" pitchFamily="34" charset="-122"/>
              </a:rPr>
              <a:t>年</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月</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日之前正式取得相应证书，所列论文专著应在</a:t>
            </a:r>
            <a:r>
              <a:rPr lang="en-US" altLang="en-US" sz="2000" b="1" dirty="0" smtClean="0">
                <a:latin typeface="微软雅黑" pitchFamily="34" charset="-122"/>
                <a:ea typeface="微软雅黑" pitchFamily="34" charset="-122"/>
              </a:rPr>
              <a:t>2020</a:t>
            </a:r>
            <a:r>
              <a:rPr lang="zh-CN" altLang="en-US" sz="2000" b="1" dirty="0" smtClean="0">
                <a:latin typeface="微软雅黑" pitchFamily="34" charset="-122"/>
                <a:ea typeface="微软雅黑" pitchFamily="34" charset="-122"/>
              </a:rPr>
              <a:t>年</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月</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日之前正式发表。</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357298"/>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提名项目（人选）基本条件</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lvl="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多单位联合申报的项目，第一完成单位权属的主要支撑材料不低于</a:t>
            </a:r>
            <a:r>
              <a:rPr lang="en-US" altLang="en-US" sz="2000" b="1" dirty="0" smtClean="0">
                <a:latin typeface="微软雅黑" pitchFamily="34" charset="-122"/>
                <a:ea typeface="微软雅黑" pitchFamily="34" charset="-122"/>
              </a:rPr>
              <a:t>40%</a:t>
            </a:r>
            <a:r>
              <a:rPr lang="zh-CN" altLang="en-US" sz="2000" b="1" dirty="0" smtClean="0">
                <a:latin typeface="微软雅黑" pitchFamily="34" charset="-122"/>
                <a:ea typeface="微软雅黑" pitchFamily="34" charset="-122"/>
              </a:rPr>
              <a:t>，第一完成人权属的支撑材料不低于</a:t>
            </a:r>
            <a:r>
              <a:rPr lang="en-US" altLang="en-US" sz="2000" b="1" dirty="0" smtClean="0">
                <a:latin typeface="微软雅黑" pitchFamily="34" charset="-122"/>
                <a:ea typeface="微软雅黑" pitchFamily="34" charset="-122"/>
              </a:rPr>
              <a:t>30%</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lvl="0" indent="-342900">
              <a:lnSpc>
                <a:spcPct val="150000"/>
              </a:lnSpc>
              <a:buFont typeface="Wingdings" pitchFamily="2" charset="2"/>
              <a:buChar char="ü"/>
              <a:defRPr/>
            </a:pPr>
            <a:endParaRPr lang="zh-CN" altLang="en-US" sz="2000" b="1" dirty="0" smtClean="0">
              <a:solidFill>
                <a:srgbClr val="C00000"/>
              </a:solidFill>
              <a:latin typeface="微软雅黑" pitchFamily="34" charset="-122"/>
              <a:ea typeface="微软雅黑" pitchFamily="34" charset="-122"/>
            </a:endParaRPr>
          </a:p>
        </p:txBody>
      </p:sp>
      <p:graphicFrame>
        <p:nvGraphicFramePr>
          <p:cNvPr id="7" name="图示 6"/>
          <p:cNvGraphicFramePr/>
          <p:nvPr/>
        </p:nvGraphicFramePr>
        <p:xfrm>
          <a:off x="-142908" y="3643314"/>
          <a:ext cx="9286908" cy="1285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357298"/>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提名项目（人选）基本条件</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lvl="0" indent="-342900">
              <a:lnSpc>
                <a:spcPct val="150000"/>
              </a:lnSpc>
              <a:buFont typeface="Wingdings" pitchFamily="2" charset="2"/>
              <a:buChar char="ü"/>
              <a:defRPr/>
            </a:pPr>
            <a:r>
              <a:rPr lang="zh-CN" altLang="en-US" sz="2000" b="1" dirty="0" smtClean="0">
                <a:latin typeface="微软雅黑" pitchFamily="34" charset="-122"/>
                <a:ea typeface="微软雅黑" pitchFamily="34" charset="-122"/>
              </a:rPr>
              <a:t>多单位联合申报的项目，第一完成单位权属的主要支撑材料不低于</a:t>
            </a:r>
            <a:r>
              <a:rPr lang="en-US" altLang="en-US" sz="2000" b="1" dirty="0" smtClean="0">
                <a:latin typeface="微软雅黑" pitchFamily="34" charset="-122"/>
                <a:ea typeface="微软雅黑" pitchFamily="34" charset="-122"/>
              </a:rPr>
              <a:t>40%</a:t>
            </a:r>
            <a:r>
              <a:rPr lang="zh-CN" altLang="en-US" sz="2000" b="1" dirty="0" smtClean="0">
                <a:latin typeface="微软雅黑" pitchFamily="34" charset="-122"/>
                <a:ea typeface="微软雅黑" pitchFamily="34" charset="-122"/>
              </a:rPr>
              <a:t>，第一完成人权属的支撑材料不低于</a:t>
            </a:r>
            <a:r>
              <a:rPr lang="en-US" altLang="en-US" sz="2000" b="1" dirty="0" smtClean="0">
                <a:latin typeface="微软雅黑" pitchFamily="34" charset="-122"/>
                <a:ea typeface="微软雅黑" pitchFamily="34" charset="-122"/>
              </a:rPr>
              <a:t>30%</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lvl="0" indent="-342900">
              <a:lnSpc>
                <a:spcPct val="150000"/>
              </a:lnSpc>
              <a:buFont typeface="Wingdings" pitchFamily="2" charset="2"/>
              <a:buChar char="ü"/>
              <a:defRPr/>
            </a:pPr>
            <a:endParaRPr lang="zh-CN" altLang="en-US" sz="2000" b="1" dirty="0" smtClean="0">
              <a:solidFill>
                <a:srgbClr val="C00000"/>
              </a:solidFill>
              <a:latin typeface="微软雅黑" pitchFamily="34" charset="-122"/>
              <a:ea typeface="微软雅黑" pitchFamily="34" charset="-122"/>
            </a:endParaRPr>
          </a:p>
        </p:txBody>
      </p:sp>
      <p:graphicFrame>
        <p:nvGraphicFramePr>
          <p:cNvPr id="7" name="图示 6"/>
          <p:cNvGraphicFramePr/>
          <p:nvPr/>
        </p:nvGraphicFramePr>
        <p:xfrm>
          <a:off x="-142908" y="3143248"/>
          <a:ext cx="9286908" cy="3246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提名项目（人选）基本条件</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ü"/>
              <a:defRPr/>
            </a:pPr>
            <a:r>
              <a:rPr lang="en-US" altLang="en-US" sz="2000" b="1" dirty="0" smtClean="0">
                <a:solidFill>
                  <a:srgbClr val="0053CC"/>
                </a:solidFill>
                <a:latin typeface="微软雅黑" pitchFamily="34" charset="-122"/>
                <a:ea typeface="微软雅黑" pitchFamily="34" charset="-122"/>
              </a:rPr>
              <a:t>2018</a:t>
            </a:r>
            <a:r>
              <a:rPr lang="zh-CN" altLang="en-US" sz="2000" b="1" dirty="0" smtClean="0">
                <a:solidFill>
                  <a:srgbClr val="0053CC"/>
                </a:solidFill>
                <a:latin typeface="微软雅黑" pitchFamily="34" charset="-122"/>
                <a:ea typeface="微软雅黑" pitchFamily="34" charset="-122"/>
              </a:rPr>
              <a:t>年和</a:t>
            </a:r>
            <a:r>
              <a:rPr lang="en-US" altLang="en-US" sz="2000" b="1" dirty="0" smtClean="0">
                <a:solidFill>
                  <a:srgbClr val="0053CC"/>
                </a:solidFill>
                <a:latin typeface="微软雅黑" pitchFamily="34" charset="-122"/>
                <a:ea typeface="微软雅黑" pitchFamily="34" charset="-122"/>
              </a:rPr>
              <a:t>2019</a:t>
            </a:r>
            <a:r>
              <a:rPr lang="zh-CN" altLang="en-US" sz="2000" b="1" dirty="0" smtClean="0">
                <a:solidFill>
                  <a:srgbClr val="0053CC"/>
                </a:solidFill>
                <a:latin typeface="微软雅黑" pitchFamily="34" charset="-122"/>
                <a:ea typeface="微软雅黑" pitchFamily="34" charset="-122"/>
              </a:rPr>
              <a:t>年连续两年通过形式审查进入评审程序但未获奖的项目，</a:t>
            </a:r>
            <a:r>
              <a:rPr lang="en-US" altLang="en-US" sz="2000" b="1" dirty="0" smtClean="0">
                <a:solidFill>
                  <a:srgbClr val="0053CC"/>
                </a:solidFill>
                <a:latin typeface="微软雅黑" pitchFamily="34" charset="-122"/>
                <a:ea typeface="微软雅黑" pitchFamily="34" charset="-122"/>
              </a:rPr>
              <a:t>2020</a:t>
            </a:r>
            <a:r>
              <a:rPr lang="zh-CN" altLang="en-US" sz="2000" b="1" dirty="0" smtClean="0">
                <a:solidFill>
                  <a:srgbClr val="0053CC"/>
                </a:solidFill>
                <a:latin typeface="微软雅黑" pitchFamily="34" charset="-122"/>
                <a:ea typeface="微软雅黑" pitchFamily="34" charset="-122"/>
              </a:rPr>
              <a:t>年度不得以相同技术内容再次提名。</a:t>
            </a:r>
          </a:p>
          <a:p>
            <a:pPr marL="342900" indent="-342900">
              <a:lnSpc>
                <a:spcPct val="150000"/>
              </a:lnSpc>
              <a:buFont typeface="Wingdings" pitchFamily="2" charset="2"/>
              <a:buChar char="ü"/>
              <a:defRPr/>
            </a:pPr>
            <a:r>
              <a:rPr lang="zh-CN" altLang="en-US" sz="2000" b="1" dirty="0" smtClean="0">
                <a:solidFill>
                  <a:srgbClr val="C00000"/>
                </a:solidFill>
                <a:latin typeface="微软雅黑" pitchFamily="34" charset="-122"/>
                <a:ea typeface="微软雅黑" pitchFamily="34" charset="-122"/>
              </a:rPr>
              <a:t>参评</a:t>
            </a:r>
            <a:r>
              <a:rPr lang="en-US" altLang="en-US" sz="2000" b="1" dirty="0" smtClean="0">
                <a:solidFill>
                  <a:srgbClr val="C00000"/>
                </a:solidFill>
                <a:latin typeface="微软雅黑" pitchFamily="34" charset="-122"/>
                <a:ea typeface="微软雅黑" pitchFamily="34" charset="-122"/>
              </a:rPr>
              <a:t>2020</a:t>
            </a:r>
            <a:r>
              <a:rPr lang="zh-CN" altLang="en-US" sz="2000" b="1" dirty="0" smtClean="0">
                <a:solidFill>
                  <a:srgbClr val="C00000"/>
                </a:solidFill>
                <a:latin typeface="微软雅黑" pitchFamily="34" charset="-122"/>
                <a:ea typeface="微软雅黑" pitchFamily="34" charset="-122"/>
              </a:rPr>
              <a:t>年度省科学技术奖的完成人每人限申报一项。</a:t>
            </a:r>
          </a:p>
          <a:p>
            <a:pPr marL="342900" indent="-342900">
              <a:lnSpc>
                <a:spcPct val="150000"/>
              </a:lnSpc>
              <a:buFont typeface="Wingdings" pitchFamily="2" charset="2"/>
              <a:buChar char="ü"/>
              <a:defRPr/>
            </a:pPr>
            <a:r>
              <a:rPr lang="zh-CN" altLang="en-US" sz="2000" b="1" dirty="0" smtClean="0">
                <a:solidFill>
                  <a:srgbClr val="C00000"/>
                </a:solidFill>
                <a:latin typeface="微软雅黑" pitchFamily="34" charset="-122"/>
                <a:ea typeface="微软雅黑" pitchFamily="34" charset="-122"/>
              </a:rPr>
              <a:t>已获得省部级以上政府科学技术奖励的项目，不得再以相同技术内容参评山东省科学技术奖。</a:t>
            </a:r>
          </a:p>
          <a:p>
            <a:pPr marL="342900" indent="-342900">
              <a:lnSpc>
                <a:spcPct val="150000"/>
              </a:lnSpc>
              <a:buFont typeface="Wingdings" pitchFamily="2" charset="2"/>
              <a:buChar char="ü"/>
              <a:defRPr/>
            </a:pPr>
            <a:r>
              <a:rPr lang="zh-CN" altLang="en-US" sz="2000" b="1" dirty="0" smtClean="0">
                <a:solidFill>
                  <a:srgbClr val="0053CC"/>
                </a:solidFill>
                <a:latin typeface="微软雅黑" pitchFamily="34" charset="-122"/>
                <a:ea typeface="微软雅黑" pitchFamily="34" charset="-122"/>
              </a:rPr>
              <a:t>列入国家或省部级计划、基金支持的项目，原则上应在项目整体验收通过后提名。</a:t>
            </a:r>
          </a:p>
          <a:p>
            <a:pPr marL="342900" indent="-342900">
              <a:lnSpc>
                <a:spcPct val="150000"/>
              </a:lnSpc>
              <a:buFont typeface="Wingdings" pitchFamily="2" charset="2"/>
              <a:buChar char="ü"/>
              <a:defRPr/>
            </a:pPr>
            <a:r>
              <a:rPr lang="zh-CN" altLang="en-US" sz="2000" b="1" dirty="0" smtClean="0">
                <a:solidFill>
                  <a:srgbClr val="0053CC"/>
                </a:solidFill>
                <a:latin typeface="微软雅黑" pitchFamily="34" charset="-122"/>
                <a:ea typeface="微软雅黑" pitchFamily="34" charset="-122"/>
              </a:rPr>
              <a:t>涉密项目不得作为省科学技术奖提名项目</a:t>
            </a:r>
            <a:endParaRPr lang="zh-CN" altLang="en-US" sz="2000" b="1" dirty="0" smtClean="0"/>
          </a:p>
          <a:p>
            <a:endParaRPr lang="zh-CN" altLang="en-US" sz="2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smtClean="0">
                <a:solidFill>
                  <a:schemeClr val="bg1"/>
                </a:solidFill>
                <a:latin typeface="微软雅黑" pitchFamily="34" charset="-122"/>
                <a:ea typeface="微软雅黑" pitchFamily="34" charset="-122"/>
              </a:rPr>
              <a:t>  提名要求</a:t>
            </a:r>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提名单位、专家职责</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u"/>
              <a:defRPr/>
            </a:pPr>
            <a:r>
              <a:rPr lang="zh-CN" altLang="en-US" sz="2000" b="1" dirty="0" smtClean="0">
                <a:solidFill>
                  <a:srgbClr val="C00000"/>
                </a:solidFill>
                <a:latin typeface="微软雅黑" pitchFamily="34" charset="-122"/>
                <a:ea typeface="微软雅黑" pitchFamily="34" charset="-122"/>
              </a:rPr>
              <a:t>提名单位、专家承担提名、答辩、异议处理等主体责任</a:t>
            </a:r>
            <a:r>
              <a:rPr lang="zh-CN" altLang="en-US" sz="2000" b="1" dirty="0" smtClean="0">
                <a:latin typeface="微软雅黑" pitchFamily="34" charset="-122"/>
                <a:ea typeface="微软雅黑" pitchFamily="34" charset="-122"/>
              </a:rPr>
              <a:t>，对提名项目及材料进行严格审核，严格依据标准条件提名，并对相关材料的真实性负责。</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u"/>
              <a:defRPr/>
            </a:pPr>
            <a:r>
              <a:rPr lang="zh-CN" altLang="en-US" sz="2000" b="1" dirty="0" smtClean="0">
                <a:latin typeface="微软雅黑" pitchFamily="34" charset="-122"/>
                <a:ea typeface="微软雅黑" pitchFamily="34" charset="-122"/>
              </a:rPr>
              <a:t>我厅将在各公示环节公示项目（人选）及其提名单位、专家，建立提名单位、专家</a:t>
            </a:r>
            <a:r>
              <a:rPr lang="zh-CN" altLang="en-US" sz="2000" b="1" dirty="0" smtClean="0">
                <a:solidFill>
                  <a:srgbClr val="C00000"/>
                </a:solidFill>
                <a:latin typeface="微软雅黑" pitchFamily="34" charset="-122"/>
                <a:ea typeface="微软雅黑" pitchFamily="34" charset="-122"/>
              </a:rPr>
              <a:t>信用管理和动态调整机制。</a:t>
            </a:r>
          </a:p>
          <a:p>
            <a:endParaRPr lang="zh-CN" altLang="en-US" sz="2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6400800" cy="785818"/>
          </a:xfrm>
          <a:gradFill flip="none" rotWithShape="1">
            <a:gsLst>
              <a:gs pos="20000">
                <a:schemeClr val="bg1"/>
              </a:gs>
              <a:gs pos="50000">
                <a:schemeClr val="accent1">
                  <a:lumMod val="75000"/>
                  <a:shade val="67500"/>
                  <a:satMod val="115000"/>
                </a:schemeClr>
              </a:gs>
              <a:gs pos="100000">
                <a:schemeClr val="accent1">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400" dirty="0">
                <a:solidFill>
                  <a:schemeClr val="bg1"/>
                </a:solidFill>
              </a:rPr>
              <a:t> </a:t>
            </a:r>
            <a:r>
              <a:rPr lang="zh-CN" altLang="en-US" sz="4400" dirty="0" smtClean="0">
                <a:solidFill>
                  <a:schemeClr val="bg1"/>
                </a:solidFill>
              </a:rPr>
              <a:t> </a:t>
            </a:r>
            <a:r>
              <a:rPr lang="zh-CN" altLang="en-US" sz="4400" dirty="0" smtClean="0">
                <a:solidFill>
                  <a:schemeClr val="bg1"/>
                </a:solidFill>
                <a:latin typeface="微软雅黑" pitchFamily="34" charset="-122"/>
                <a:ea typeface="微软雅黑" pitchFamily="34" charset="-122"/>
              </a:rPr>
              <a:t>目录</a:t>
            </a:r>
            <a:endParaRPr lang="zh-CN" altLang="en-US" sz="4400" dirty="0">
              <a:solidFill>
                <a:schemeClr val="bg1"/>
              </a:solidFill>
              <a:latin typeface="微软雅黑" pitchFamily="34" charset="-122"/>
              <a:ea typeface="微软雅黑" pitchFamily="34" charset="-122"/>
            </a:endParaRPr>
          </a:p>
        </p:txBody>
      </p:sp>
      <p:sp>
        <p:nvSpPr>
          <p:cNvPr id="4" name="直接连接符 98"/>
          <p:cNvSpPr>
            <a:spLocks noChangeShapeType="1"/>
          </p:cNvSpPr>
          <p:nvPr/>
        </p:nvSpPr>
        <p:spPr bwMode="auto">
          <a:xfrm>
            <a:off x="1763688" y="1556792"/>
            <a:ext cx="0" cy="4104456"/>
          </a:xfrm>
          <a:prstGeom prst="line">
            <a:avLst/>
          </a:prstGeom>
          <a:noFill/>
          <a:ln w="28575" cmpd="thickThin">
            <a:solidFill>
              <a:srgbClr val="A5A5A5"/>
            </a:solidFill>
            <a:round/>
            <a:headEnd/>
            <a:tailEnd/>
          </a:ln>
        </p:spPr>
        <p:txBody>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TextBox 17"/>
          <p:cNvSpPr>
            <a:spLocks noChangeArrowheads="1"/>
          </p:cNvSpPr>
          <p:nvPr/>
        </p:nvSpPr>
        <p:spPr bwMode="auto">
          <a:xfrm>
            <a:off x="899592" y="3284984"/>
            <a:ext cx="730491" cy="522288"/>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三</a:t>
            </a:r>
          </a:p>
        </p:txBody>
      </p:sp>
      <p:sp>
        <p:nvSpPr>
          <p:cNvPr id="6" name="TextBox 23"/>
          <p:cNvSpPr>
            <a:spLocks noChangeArrowheads="1"/>
          </p:cNvSpPr>
          <p:nvPr/>
        </p:nvSpPr>
        <p:spPr bwMode="auto">
          <a:xfrm>
            <a:off x="1979712" y="4149080"/>
            <a:ext cx="6344304"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提名书填写要求及形审要点</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sym typeface="Arial" charset="0"/>
            </a:endParaRPr>
          </a:p>
        </p:txBody>
      </p:sp>
      <p:sp>
        <p:nvSpPr>
          <p:cNvPr id="7" name="TextBox 18"/>
          <p:cNvSpPr>
            <a:spLocks noChangeArrowheads="1"/>
          </p:cNvSpPr>
          <p:nvPr/>
        </p:nvSpPr>
        <p:spPr bwMode="auto">
          <a:xfrm>
            <a:off x="899592" y="2420888"/>
            <a:ext cx="721061" cy="523875"/>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二</a:t>
            </a:r>
          </a:p>
        </p:txBody>
      </p:sp>
      <p:sp>
        <p:nvSpPr>
          <p:cNvPr id="8" name="TextBox 25"/>
          <p:cNvSpPr>
            <a:spLocks noChangeArrowheads="1"/>
          </p:cNvSpPr>
          <p:nvPr/>
        </p:nvSpPr>
        <p:spPr bwMode="auto">
          <a:xfrm>
            <a:off x="1983856" y="2420888"/>
            <a:ext cx="6128280" cy="523220"/>
          </a:xfrm>
          <a:prstGeom prst="rect">
            <a:avLst/>
          </a:prstGeom>
          <a:solidFill>
            <a:schemeClr val="bg1"/>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省科学技术奖励改革举措</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9" name="TextBox 16"/>
          <p:cNvSpPr>
            <a:spLocks noChangeArrowheads="1"/>
          </p:cNvSpPr>
          <p:nvPr/>
        </p:nvSpPr>
        <p:spPr bwMode="auto">
          <a:xfrm>
            <a:off x="899592" y="1556792"/>
            <a:ext cx="685177" cy="523875"/>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sym typeface="Arial" charset="0"/>
              </a:rPr>
              <a:t>一</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0" name="TextBox 28"/>
          <p:cNvSpPr>
            <a:spLocks noChangeArrowheads="1"/>
          </p:cNvSpPr>
          <p:nvPr/>
        </p:nvSpPr>
        <p:spPr bwMode="auto">
          <a:xfrm>
            <a:off x="1983856" y="1556792"/>
            <a:ext cx="4757631" cy="523220"/>
          </a:xfrm>
          <a:prstGeom prst="rect">
            <a:avLst/>
          </a:prstGeom>
          <a:solidFill>
            <a:schemeClr val="bg1"/>
          </a:solidFill>
          <a:ln w="9525">
            <a:noFill/>
            <a:miter lim="800000"/>
            <a:headEnd/>
            <a:tailEnd/>
          </a:ln>
        </p:spPr>
        <p:txBody>
          <a:bodyPr>
            <a:spAutoFit/>
          </a:bodyPr>
          <a:lstStyle/>
          <a:p>
            <a:r>
              <a:rPr lang="zh-CN" altLang="en-US" sz="2800" b="1" dirty="0" smtClean="0">
                <a:latin typeface="微软雅黑" panose="020B0503020204020204" pitchFamily="34" charset="-122"/>
                <a:ea typeface="微软雅黑" panose="020B0503020204020204" pitchFamily="34" charset="-122"/>
                <a:sym typeface="Arial" charset="0"/>
              </a:rPr>
              <a:t>省科学技术奖励工作流程</a:t>
            </a:r>
            <a:endParaRPr lang="zh-CN" altLang="en-US" sz="2800" b="1" dirty="0">
              <a:latin typeface="微软雅黑" panose="020B0503020204020204" pitchFamily="34" charset="-122"/>
              <a:ea typeface="微软雅黑" panose="020B0503020204020204" pitchFamily="34" charset="-122"/>
              <a:sym typeface="Arial" charset="0"/>
            </a:endParaRPr>
          </a:p>
        </p:txBody>
      </p:sp>
      <p:sp>
        <p:nvSpPr>
          <p:cNvPr id="11" name="TextBox 17"/>
          <p:cNvSpPr>
            <a:spLocks noChangeArrowheads="1"/>
          </p:cNvSpPr>
          <p:nvPr/>
        </p:nvSpPr>
        <p:spPr bwMode="auto">
          <a:xfrm>
            <a:off x="899592" y="4149080"/>
            <a:ext cx="730491" cy="523220"/>
          </a:xfrm>
          <a:prstGeom prst="rect">
            <a:avLst/>
          </a:prstGeom>
          <a:solidFill>
            <a:schemeClr val="accent2">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四</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2" name="TextBox 23"/>
          <p:cNvSpPr>
            <a:spLocks noChangeArrowheads="1"/>
          </p:cNvSpPr>
          <p:nvPr/>
        </p:nvSpPr>
        <p:spPr bwMode="auto">
          <a:xfrm>
            <a:off x="2008366" y="3284984"/>
            <a:ext cx="5659978"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提名要求</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13" name="TextBox 17"/>
          <p:cNvSpPr>
            <a:spLocks noChangeArrowheads="1"/>
          </p:cNvSpPr>
          <p:nvPr/>
        </p:nvSpPr>
        <p:spPr bwMode="auto">
          <a:xfrm>
            <a:off x="899592" y="4994012"/>
            <a:ext cx="730491" cy="523220"/>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五</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4" name="TextBox 23"/>
          <p:cNvSpPr>
            <a:spLocks noChangeArrowheads="1"/>
          </p:cNvSpPr>
          <p:nvPr/>
        </p:nvSpPr>
        <p:spPr bwMode="auto">
          <a:xfrm>
            <a:off x="1979712" y="4994012"/>
            <a:ext cx="6128280"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提名工作安排</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15" name="副标题 2"/>
          <p:cNvSpPr txBox="1">
            <a:spLocks/>
          </p:cNvSpPr>
          <p:nvPr/>
        </p:nvSpPr>
        <p:spPr>
          <a:xfrm>
            <a:off x="0" y="285728"/>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40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  目录</a:t>
            </a:r>
            <a:endParaRPr kumimoji="0" lang="zh-CN" altLang="en-US" sz="38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项目基本情况</a:t>
            </a:r>
          </a:p>
        </p:txBody>
      </p:sp>
      <p:sp>
        <p:nvSpPr>
          <p:cNvPr id="6" name="MH_Text_1"/>
          <p:cNvSpPr>
            <a:spLocks noChangeArrowheads="1"/>
          </p:cNvSpPr>
          <p:nvPr>
            <p:custDataLst>
              <p:tags r:id="rId1"/>
            </p:custDataLst>
          </p:nvPr>
        </p:nvSpPr>
        <p:spPr bwMode="auto">
          <a:xfrm>
            <a:off x="500034" y="2071678"/>
            <a:ext cx="8143932" cy="4214842"/>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lvl="1" indent="-342000" defTabSz="889000" eaLnBrk="0" hangingPunct="0">
              <a:lnSpc>
                <a:spcPct val="150000"/>
              </a:lnSpc>
              <a:buFont typeface="Wingdings" pitchFamily="2" charset="2"/>
              <a:buChar char="u"/>
            </a:pPr>
            <a:r>
              <a:rPr lang="zh-CN" altLang="en-US" sz="2000" b="1" dirty="0" smtClean="0">
                <a:latin typeface="微软雅黑" pitchFamily="34" charset="-122"/>
                <a:ea typeface="微软雅黑" pitchFamily="34" charset="-122"/>
              </a:rPr>
              <a:t>学科评审组</a:t>
            </a: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buFont typeface="Wingdings" pitchFamily="2" charset="2"/>
              <a:buChar char="ü"/>
            </a:pPr>
            <a:r>
              <a:rPr lang="zh-CN" altLang="en-US" sz="2000" b="1" dirty="0" smtClean="0">
                <a:latin typeface="微软雅黑" pitchFamily="34" charset="-122"/>
                <a:ea typeface="微软雅黑" pitchFamily="34" charset="-122"/>
              </a:rPr>
              <a:t>自然科学奖：</a:t>
            </a:r>
            <a:r>
              <a:rPr lang="zh-CN" altLang="en-US" sz="2000" b="1" dirty="0" smtClean="0">
                <a:solidFill>
                  <a:srgbClr val="C00000"/>
                </a:solidFill>
                <a:latin typeface="微软雅黑" pitchFamily="34" charset="-122"/>
                <a:ea typeface="微软雅黑" pitchFamily="34" charset="-122"/>
              </a:rPr>
              <a:t>学科评审组由完成人自行在系统选择，是网络评审和会议评审分组的重要依据。</a:t>
            </a:r>
            <a:endParaRPr lang="en-US" altLang="zh-CN" sz="2000" b="1" dirty="0" smtClean="0">
              <a:solidFill>
                <a:srgbClr val="C00000"/>
              </a:solidFill>
              <a:latin typeface="微软雅黑" pitchFamily="34" charset="-122"/>
              <a:ea typeface="微软雅黑" pitchFamily="34" charset="-122"/>
            </a:endParaRPr>
          </a:p>
          <a:p>
            <a:pPr marL="342000" lvl="1" indent="-342000" defTabSz="889000" eaLnBrk="0" hangingPunct="0">
              <a:lnSpc>
                <a:spcPct val="150000"/>
              </a:lnSpc>
              <a:buFont typeface="Wingdings" pitchFamily="2" charset="2"/>
              <a:buChar char="ü"/>
            </a:pPr>
            <a:r>
              <a:rPr lang="zh-CN" altLang="en-US" sz="2000" b="1" dirty="0" smtClean="0">
                <a:latin typeface="微软雅黑" pitchFamily="34" charset="-122"/>
                <a:ea typeface="微软雅黑" pitchFamily="34" charset="-122"/>
              </a:rPr>
              <a:t>技术发明奖、科技进步奖：</a:t>
            </a:r>
            <a:r>
              <a:rPr lang="zh-CN" altLang="en-US" sz="2000" b="1" dirty="0" smtClean="0">
                <a:solidFill>
                  <a:srgbClr val="C00000"/>
                </a:solidFill>
                <a:latin typeface="微软雅黑" pitchFamily="34" charset="-122"/>
                <a:ea typeface="微软雅黑" pitchFamily="34" charset="-122"/>
              </a:rPr>
              <a:t>学科评审组由奖励办负责填写</a:t>
            </a: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buFont typeface="Wingdings" pitchFamily="2" charset="2"/>
              <a:buChar char="u"/>
            </a:pPr>
            <a:r>
              <a:rPr lang="zh-CN" altLang="en-US" sz="2000" b="1" dirty="0" smtClean="0">
                <a:latin typeface="微软雅黑" pitchFamily="34" charset="-122"/>
                <a:ea typeface="微软雅黑" pitchFamily="34" charset="-122"/>
              </a:rPr>
              <a:t>项目名称</a:t>
            </a:r>
          </a:p>
          <a:p>
            <a:pPr marL="342000" lvl="1" indent="-342000" defTabSz="889000" eaLnBrk="0" hangingPunct="0">
              <a:lnSpc>
                <a:spcPct val="150000"/>
              </a:lnSpc>
              <a:spcAft>
                <a:spcPts val="0"/>
              </a:spcAft>
              <a:buFont typeface="Wingdings" pitchFamily="2" charset="2"/>
              <a:buChar char="ü"/>
            </a:pPr>
            <a:r>
              <a:rPr lang="zh-CN" altLang="en-US" sz="2000" b="1" dirty="0" smtClean="0">
                <a:solidFill>
                  <a:srgbClr val="C00000"/>
                </a:solidFill>
                <a:latin typeface="微软雅黑" pitchFamily="34" charset="-122"/>
                <a:ea typeface="微软雅黑" pitchFamily="34" charset="-122"/>
              </a:rPr>
              <a:t>名称不要过大过泛。</a:t>
            </a:r>
            <a:endParaRPr lang="en-US" altLang="zh-CN" sz="2000" b="1" dirty="0" smtClean="0">
              <a:solidFill>
                <a:srgbClr val="C00000"/>
              </a:solidFill>
              <a:latin typeface="微软雅黑" pitchFamily="34" charset="-122"/>
              <a:ea typeface="微软雅黑" pitchFamily="34" charset="-122"/>
            </a:endParaRPr>
          </a:p>
          <a:p>
            <a:pPr marL="342000" lvl="1" indent="-342000" defTabSz="889000" eaLnBrk="0" hangingPunct="0">
              <a:lnSpc>
                <a:spcPct val="150000"/>
              </a:lnSpc>
              <a:spcAft>
                <a:spcPts val="0"/>
              </a:spcAft>
            </a:pP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项目基本情况</a:t>
            </a:r>
          </a:p>
        </p:txBody>
      </p:sp>
      <p:sp>
        <p:nvSpPr>
          <p:cNvPr id="6" name="MH_Text_1"/>
          <p:cNvSpPr>
            <a:spLocks noChangeArrowheads="1"/>
          </p:cNvSpPr>
          <p:nvPr>
            <p:custDataLst>
              <p:tags r:id="rId1"/>
            </p:custDataLst>
          </p:nvPr>
        </p:nvSpPr>
        <p:spPr bwMode="auto">
          <a:xfrm>
            <a:off x="500034" y="2071678"/>
            <a:ext cx="8143932" cy="4214842"/>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lvl="1" indent="-342000" defTabSz="889000" eaLnBrk="0" hangingPunct="0">
              <a:lnSpc>
                <a:spcPct val="150000"/>
              </a:lnSpc>
              <a:spcAft>
                <a:spcPts val="0"/>
              </a:spcAft>
              <a:buFont typeface="Wingdings" pitchFamily="2" charset="2"/>
              <a:buChar char="u"/>
            </a:pPr>
            <a:r>
              <a:rPr lang="zh-CN" altLang="en-US" sz="2000" b="1" dirty="0" smtClean="0">
                <a:latin typeface="微软雅黑" pitchFamily="34" charset="-122"/>
                <a:ea typeface="微软雅黑" pitchFamily="34" charset="-122"/>
              </a:rPr>
              <a:t>学科分类</a:t>
            </a:r>
          </a:p>
          <a:p>
            <a:pPr marL="342000" lvl="1" indent="-342000" defTabSz="889000" eaLnBrk="0" hangingPunct="0">
              <a:lnSpc>
                <a:spcPct val="150000"/>
              </a:lnSpc>
              <a:spcAft>
                <a:spcPts val="0"/>
              </a:spcAft>
              <a:buFont typeface="Wingdings" pitchFamily="2" charset="2"/>
              <a:buChar char="ü"/>
            </a:pPr>
            <a:r>
              <a:rPr lang="zh-CN" altLang="en-US" sz="2000" b="1" dirty="0" smtClean="0">
                <a:latin typeface="微软雅黑" pitchFamily="34" charset="-122"/>
                <a:ea typeface="微软雅黑" pitchFamily="34" charset="-122"/>
              </a:rPr>
              <a:t>按照发现</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发明</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创新点对应的学科名称顺序。在提名系统中选择相应学科填写，最多可以填写</a:t>
            </a:r>
            <a:r>
              <a:rPr lang="en-US" altLang="en-US"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个学科 。</a:t>
            </a: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u"/>
            </a:pPr>
            <a:r>
              <a:rPr lang="zh-CN" altLang="en-US" sz="2000" b="1" dirty="0" smtClean="0">
                <a:latin typeface="微软雅黑" pitchFamily="34" charset="-122"/>
                <a:ea typeface="微软雅黑" pitchFamily="34" charset="-122"/>
              </a:rPr>
              <a:t>具体计划、基金的名称和编号</a:t>
            </a: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r>
              <a:rPr lang="zh-CN" altLang="en-US" sz="2000" b="1" dirty="0" smtClean="0">
                <a:latin typeface="微软雅黑" pitchFamily="34" charset="-122"/>
                <a:ea typeface="微软雅黑" pitchFamily="34" charset="-122"/>
              </a:rPr>
              <a:t>应填写已结题的科技计划。</a:t>
            </a: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endParaRPr lang="en-US" altLang="zh-CN" sz="2000" b="1" dirty="0" smtClean="0">
              <a:latin typeface="微软雅黑" pitchFamily="34" charset="-122"/>
              <a:ea typeface="微软雅黑" pitchFamily="34" charset="-122"/>
            </a:endParaRPr>
          </a:p>
          <a:p>
            <a:pPr marL="342000" lvl="1" indent="-342000" defTabSz="889000" eaLnBrk="0" hangingPunct="0">
              <a:lnSpc>
                <a:spcPct val="150000"/>
              </a:lnSpc>
              <a:spcAft>
                <a:spcPts val="0"/>
              </a:spcAft>
              <a:buFont typeface="Wingdings" pitchFamily="2" charset="2"/>
              <a:buChar char="ü"/>
            </a:pP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省科技奖励法规制度文件</a:t>
            </a:r>
            <a:endParaRPr lang="zh-CN" altLang="en-US" sz="3800" dirty="0">
              <a:solidFill>
                <a:schemeClr val="bg1"/>
              </a:solidFill>
              <a:latin typeface="微软雅黑" pitchFamily="34" charset="-122"/>
              <a:ea typeface="微软雅黑" pitchFamily="34" charset="-122"/>
            </a:endParaRPr>
          </a:p>
        </p:txBody>
      </p:sp>
      <p:sp>
        <p:nvSpPr>
          <p:cNvPr id="5" name="MH_Text_1"/>
          <p:cNvSpPr>
            <a:spLocks noChangeArrowheads="1"/>
          </p:cNvSpPr>
          <p:nvPr>
            <p:custDataLst>
              <p:tags r:id="rId1"/>
            </p:custDataLst>
          </p:nvPr>
        </p:nvSpPr>
        <p:spPr bwMode="auto">
          <a:xfrm>
            <a:off x="428596" y="1357298"/>
            <a:ext cx="8143932" cy="4786346"/>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eaLnBrk="0" hangingPunct="0">
              <a:lnSpc>
                <a:spcPct val="150000"/>
              </a:lnSpc>
              <a:buFont typeface="Wingdings" pitchFamily="2" charset="2"/>
              <a:buChar char="u"/>
            </a:pPr>
            <a:r>
              <a:rPr lang="zh-CN" altLang="en-US" sz="2000" b="1" dirty="0" smtClean="0">
                <a:latin typeface="微软雅黑" pitchFamily="34" charset="-122"/>
                <a:ea typeface="微软雅黑" pitchFamily="34" charset="-122"/>
              </a:rPr>
              <a:t>山东省深化科技奖励制度改革的方案</a:t>
            </a:r>
          </a:p>
          <a:p>
            <a:pPr marL="342000" indent="-342000" eaLnBrk="0" hangingPunct="0">
              <a:lnSpc>
                <a:spcPct val="150000"/>
              </a:lnSpc>
              <a:buFont typeface="Wingdings" pitchFamily="2" charset="2"/>
              <a:buChar char="u"/>
            </a:pPr>
            <a:r>
              <a:rPr lang="zh-CN" altLang="en-US" sz="2000" b="1" dirty="0" smtClean="0">
                <a:latin typeface="微软雅黑" pitchFamily="34" charset="-122"/>
                <a:ea typeface="微软雅黑" pitchFamily="34" charset="-122"/>
              </a:rPr>
              <a:t>山东省科学技术奖励办法</a:t>
            </a:r>
            <a:endParaRPr lang="en-US" altLang="zh-CN" sz="2000" b="1" dirty="0" smtClean="0">
              <a:latin typeface="微软雅黑" pitchFamily="34" charset="-122"/>
              <a:ea typeface="微软雅黑" pitchFamily="34" charset="-122"/>
            </a:endParaRPr>
          </a:p>
          <a:p>
            <a:pPr marL="342000" indent="-342000" eaLnBrk="0" hangingPunct="0">
              <a:lnSpc>
                <a:spcPct val="150000"/>
              </a:lnSpc>
              <a:buFont typeface="Wingdings" pitchFamily="2" charset="2"/>
              <a:buChar char="u"/>
            </a:pPr>
            <a:r>
              <a:rPr lang="zh-CN" altLang="en-US" sz="2000" b="1" dirty="0" smtClean="0">
                <a:latin typeface="微软雅黑" pitchFamily="34" charset="-122"/>
                <a:ea typeface="微软雅黑" pitchFamily="34" charset="-122"/>
              </a:rPr>
              <a:t>山东省科学技术奖励办法实施细则</a:t>
            </a:r>
          </a:p>
          <a:p>
            <a:pPr marL="342000" indent="-342000" eaLnBrk="0" hangingPunct="0">
              <a:lnSpc>
                <a:spcPct val="150000"/>
              </a:lnSpc>
              <a:buFont typeface="Wingdings" pitchFamily="2" charset="2"/>
              <a:buChar char="u"/>
            </a:pPr>
            <a:r>
              <a:rPr lang="zh-CN" altLang="en-US" sz="2000" b="1" dirty="0" smtClean="0">
                <a:latin typeface="微软雅黑" pitchFamily="34" charset="-122"/>
                <a:ea typeface="微软雅黑" pitchFamily="34" charset="-122"/>
              </a:rPr>
              <a:t>山东省科学技术奖提名制实施办法</a:t>
            </a:r>
            <a:endParaRPr lang="en-US" altLang="zh-CN" sz="2000" b="1" dirty="0" smtClean="0">
              <a:latin typeface="微软雅黑" pitchFamily="34" charset="-122"/>
              <a:ea typeface="微软雅黑" pitchFamily="34" charset="-122"/>
            </a:endParaRPr>
          </a:p>
          <a:p>
            <a:pPr marL="342000" indent="-342000" eaLnBrk="0" hangingPunct="0">
              <a:lnSpc>
                <a:spcPct val="150000"/>
              </a:lnSpc>
              <a:buFont typeface="Wingdings" pitchFamily="2" charset="2"/>
              <a:buChar char="u"/>
            </a:pPr>
            <a:r>
              <a:rPr lang="zh-CN" altLang="en-US" sz="2000" b="1" dirty="0" smtClean="0">
                <a:latin typeface="微软雅黑" pitchFamily="34" charset="-122"/>
                <a:ea typeface="微软雅黑" pitchFamily="34" charset="-122"/>
              </a:rPr>
              <a:t>山东省科技厅 山东省财政厅关于调整科学技术奖奖金标准的通知</a:t>
            </a:r>
            <a:endParaRPr lang="en-US" altLang="zh-CN" sz="2000" b="1" dirty="0" smtClean="0">
              <a:latin typeface="微软雅黑" pitchFamily="34" charset="-122"/>
              <a:ea typeface="微软雅黑" pitchFamily="34" charset="-122"/>
            </a:endParaRPr>
          </a:p>
          <a:p>
            <a:pPr marL="342000" indent="-342000" eaLnBrk="0" hangingPunct="0">
              <a:lnSpc>
                <a:spcPct val="150000"/>
              </a:lnSpc>
            </a:pPr>
            <a:r>
              <a:rPr lang="en-US" altLang="zh-CN" sz="2000" b="1" dirty="0" smtClean="0">
                <a:latin typeface="微软雅黑" pitchFamily="34" charset="-122"/>
                <a:ea typeface="微软雅黑" pitchFamily="34" charset="-122"/>
              </a:rPr>
              <a:t>    …………</a:t>
            </a:r>
          </a:p>
          <a:p>
            <a:pPr marL="342000" indent="-342000" eaLnBrk="0" hangingPunct="0">
              <a:lnSpc>
                <a:spcPct val="150000"/>
              </a:lnSpc>
            </a:pPr>
            <a:endParaRPr lang="en-US" altLang="zh-CN" sz="2000" b="1" dirty="0">
              <a:latin typeface="微软雅黑" pitchFamily="34" charset="-122"/>
              <a:ea typeface="微软雅黑" pitchFamily="34" charset="-122"/>
            </a:endParaRPr>
          </a:p>
          <a:p>
            <a:pPr marL="342000" indent="-342000" eaLnBrk="0" hangingPunct="0">
              <a:lnSpc>
                <a:spcPct val="150000"/>
              </a:lnSpc>
            </a:pPr>
            <a:endParaRPr lang="en-US" altLang="zh-CN" sz="2000" b="1" dirty="0" smtClean="0">
              <a:solidFill>
                <a:srgbClr val="C00000"/>
              </a:solidFill>
              <a:latin typeface="微软雅黑" pitchFamily="34" charset="-122"/>
              <a:ea typeface="微软雅黑" pitchFamily="34" charset="-122"/>
            </a:endParaRPr>
          </a:p>
          <a:p>
            <a:pPr marL="342000" indent="-342000" eaLnBrk="0" hangingPunct="0">
              <a:lnSpc>
                <a:spcPct val="150000"/>
              </a:lnSpc>
              <a:buFont typeface="Wingdings" pitchFamily="2" charset="2"/>
              <a:buChar char="Ø"/>
            </a:pPr>
            <a:r>
              <a:rPr lang="zh-CN" altLang="en-US" sz="2000" b="1" dirty="0" smtClean="0">
                <a:solidFill>
                  <a:srgbClr val="C00000"/>
                </a:solidFill>
                <a:latin typeface="微软雅黑" pitchFamily="34" charset="-122"/>
                <a:ea typeface="微软雅黑" pitchFamily="34" charset="-122"/>
              </a:rPr>
              <a:t>详见山东省科技厅官网</a:t>
            </a:r>
            <a:r>
              <a:rPr lang="en-US" altLang="zh-CN" sz="2000" b="1" dirty="0" smtClean="0">
                <a:solidFill>
                  <a:srgbClr val="C00000"/>
                </a:solidFill>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通知公告栏目及</a:t>
            </a:r>
            <a:r>
              <a:rPr lang="en-US" altLang="zh-CN" sz="2000" b="1" dirty="0" smtClean="0">
                <a:solidFill>
                  <a:srgbClr val="C00000"/>
                </a:solidFill>
                <a:latin typeface="微软雅黑" pitchFamily="34" charset="-122"/>
                <a:ea typeface="微软雅黑" pitchFamily="34" charset="-122"/>
              </a:rPr>
              <a:t>《2020</a:t>
            </a:r>
            <a:r>
              <a:rPr lang="zh-CN" altLang="en-US" sz="2000" b="1" dirty="0" smtClean="0">
                <a:solidFill>
                  <a:srgbClr val="C00000"/>
                </a:solidFill>
                <a:latin typeface="微软雅黑" pitchFamily="34" charset="-122"/>
                <a:ea typeface="微软雅黑" pitchFamily="34" charset="-122"/>
              </a:rPr>
              <a:t>年度提名工作手册</a:t>
            </a:r>
            <a:r>
              <a:rPr lang="en-US" altLang="zh-CN" sz="2000" b="1" dirty="0" smtClean="0">
                <a:solidFill>
                  <a:srgbClr val="C00000"/>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提名意见</a:t>
            </a:r>
          </a:p>
        </p:txBody>
      </p:sp>
      <p:sp>
        <p:nvSpPr>
          <p:cNvPr id="7" name="MH_Text_1"/>
          <p:cNvSpPr>
            <a:spLocks noChangeArrowheads="1"/>
          </p:cNvSpPr>
          <p:nvPr>
            <p:custDataLst>
              <p:tags r:id="rId1"/>
            </p:custDataLst>
          </p:nvPr>
        </p:nvSpPr>
        <p:spPr bwMode="auto">
          <a:xfrm>
            <a:off x="428596" y="2071678"/>
            <a:ext cx="8143932" cy="4071966"/>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lvl="1" indent="-342900">
              <a:lnSpc>
                <a:spcPct val="150000"/>
              </a:lnSpc>
              <a:spcAft>
                <a:spcPts val="0"/>
              </a:spcAft>
              <a:buFont typeface="Wingdings" pitchFamily="2" charset="2"/>
              <a:buChar char="ü"/>
              <a:defRPr/>
            </a:pPr>
            <a:r>
              <a:rPr lang="zh-CN" altLang="en-US" sz="2000" b="1" dirty="0">
                <a:latin typeface="微软雅黑" pitchFamily="34" charset="-122"/>
                <a:ea typeface="微软雅黑" pitchFamily="34" charset="-122"/>
              </a:rPr>
              <a:t>确认提名材料真实</a:t>
            </a:r>
            <a:r>
              <a:rPr lang="zh-CN" altLang="en-US" sz="2000" b="1" dirty="0" smtClean="0">
                <a:latin typeface="微软雅黑" pitchFamily="34" charset="-122"/>
                <a:ea typeface="微软雅黑" pitchFamily="34" charset="-122"/>
              </a:rPr>
              <a:t>有效</a:t>
            </a:r>
            <a:endParaRPr lang="en-US" altLang="zh-CN" sz="2000" b="1" dirty="0" smtClean="0">
              <a:latin typeface="微软雅黑" pitchFamily="34" charset="-122"/>
              <a:ea typeface="微软雅黑" pitchFamily="34" charset="-122"/>
            </a:endParaRPr>
          </a:p>
          <a:p>
            <a:pPr marL="342900" lvl="1" indent="-342900">
              <a:lnSpc>
                <a:spcPct val="150000"/>
              </a:lnSpc>
              <a:spcAft>
                <a:spcPts val="0"/>
              </a:spcAft>
              <a:buFont typeface="Wingdings" pitchFamily="2" charset="2"/>
              <a:buChar char="ü"/>
              <a:defRPr/>
            </a:pPr>
            <a:r>
              <a:rPr lang="zh-CN" altLang="en-US" sz="2000" b="1" dirty="0" smtClean="0">
                <a:latin typeface="微软雅黑" pitchFamily="34" charset="-122"/>
                <a:ea typeface="微软雅黑" pitchFamily="34" charset="-122"/>
              </a:rPr>
              <a:t>明确</a:t>
            </a:r>
            <a:r>
              <a:rPr lang="zh-CN" altLang="en-US" sz="2000" b="1" dirty="0">
                <a:latin typeface="微软雅黑" pitchFamily="34" charset="-122"/>
                <a:ea typeface="微软雅黑" pitchFamily="34" charset="-122"/>
              </a:rPr>
              <a:t>提名意见及建议</a:t>
            </a:r>
            <a:r>
              <a:rPr lang="zh-CN" altLang="en-US" sz="2000" b="1" dirty="0" smtClean="0">
                <a:latin typeface="微软雅黑" pitchFamily="34" charset="-122"/>
                <a:ea typeface="微软雅黑" pitchFamily="34" charset="-122"/>
              </a:rPr>
              <a:t>等级</a:t>
            </a:r>
            <a:r>
              <a:rPr lang="en-US" altLang="zh-CN" sz="2000" b="1" dirty="0" smtClean="0">
                <a:latin typeface="微软雅黑" pitchFamily="34" charset="-122"/>
                <a:ea typeface="微软雅黑" pitchFamily="34" charset="-122"/>
              </a:rPr>
              <a:t> </a:t>
            </a:r>
          </a:p>
          <a:p>
            <a:pPr marL="342900" lvl="1" indent="-342900">
              <a:lnSpc>
                <a:spcPct val="150000"/>
              </a:lnSpc>
              <a:spcAft>
                <a:spcPts val="0"/>
              </a:spcAft>
              <a:buFont typeface="Wingdings" pitchFamily="2" charset="2"/>
              <a:buChar char="ü"/>
              <a:defRPr/>
            </a:pPr>
            <a:r>
              <a:rPr lang="zh-CN" altLang="en-US" sz="2000" b="1" dirty="0" smtClean="0">
                <a:solidFill>
                  <a:srgbClr val="C00000"/>
                </a:solidFill>
                <a:latin typeface="微软雅黑" pitchFamily="34" charset="-122"/>
                <a:ea typeface="微软雅黑" pitchFamily="34" charset="-122"/>
              </a:rPr>
              <a:t>提名一等奖落选不再参评二等奖，提名二等奖落选不再参评三等奖，提名三等奖不能参评高等级奖。</a:t>
            </a:r>
            <a:endParaRPr lang="en-US" altLang="zh-CN" sz="2000" b="1" dirty="0" smtClean="0">
              <a:solidFill>
                <a:srgbClr val="C00000"/>
              </a:solidFill>
              <a:latin typeface="微软雅黑" pitchFamily="34" charset="-122"/>
              <a:ea typeface="微软雅黑" pitchFamily="34" charset="-122"/>
            </a:endParaRPr>
          </a:p>
          <a:p>
            <a:pPr marL="342900" lvl="1" indent="-342900">
              <a:lnSpc>
                <a:spcPct val="150000"/>
              </a:lnSpc>
              <a:spcAft>
                <a:spcPts val="0"/>
              </a:spcAft>
              <a:buFont typeface="Wingdings" pitchFamily="2" charset="2"/>
              <a:buChar char="ü"/>
              <a:defRPr/>
            </a:pPr>
            <a:r>
              <a:rPr lang="zh-CN" altLang="en-US" sz="2000" b="1" dirty="0" smtClean="0">
                <a:latin typeface="微软雅黑" pitchFamily="34" charset="-122"/>
                <a:ea typeface="微软雅黑" pitchFamily="34" charset="-122"/>
              </a:rPr>
              <a:t>提名单位盖章</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提名专家签字</a:t>
            </a:r>
            <a:endParaRPr lang="en-US" altLang="zh-CN" sz="2000" b="1" dirty="0" smtClean="0">
              <a:latin typeface="微软雅黑" pitchFamily="34" charset="-122"/>
              <a:ea typeface="微软雅黑" pitchFamily="34" charset="-122"/>
            </a:endParaRPr>
          </a:p>
          <a:p>
            <a:pPr marL="342900" lvl="1" indent="-342900">
              <a:lnSpc>
                <a:spcPct val="150000"/>
              </a:lnSpc>
              <a:spcAft>
                <a:spcPts val="0"/>
              </a:spcAft>
              <a:buFont typeface="Wingdings" pitchFamily="2" charset="2"/>
              <a:buChar char="ü"/>
              <a:defRPr/>
            </a:pPr>
            <a:r>
              <a:rPr lang="en-US" altLang="en-US"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名专家联合提名时，提名意见内容可各有侧重，但提名等级必须一致</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项目简介</a:t>
            </a:r>
          </a:p>
        </p:txBody>
      </p:sp>
      <p:sp>
        <p:nvSpPr>
          <p:cNvPr id="5" name="MH_Text_1"/>
          <p:cNvSpPr>
            <a:spLocks noChangeArrowheads="1"/>
          </p:cNvSpPr>
          <p:nvPr>
            <p:custDataLst>
              <p:tags r:id="rId1"/>
            </p:custDataLst>
          </p:nvPr>
        </p:nvSpPr>
        <p:spPr bwMode="auto">
          <a:xfrm>
            <a:off x="500034" y="2071678"/>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lvl="1" indent="-342000" defTabSz="889000" eaLnBrk="0" fontAlgn="auto" hangingPunct="0">
              <a:lnSpc>
                <a:spcPct val="150000"/>
              </a:lnSpc>
              <a:spcBef>
                <a:spcPts val="0"/>
              </a:spcBef>
              <a:spcAft>
                <a:spcPts val="0"/>
              </a:spcAft>
              <a:buFont typeface="Wingdings" panose="05000000000000000000" pitchFamily="2" charset="2"/>
              <a:buChar char="u"/>
              <a:defRPr/>
            </a:pPr>
            <a:r>
              <a:rPr lang="zh-CN" altLang="en-US" sz="2000" b="1" dirty="0" smtClean="0">
                <a:solidFill>
                  <a:srgbClr val="0053CC"/>
                </a:solidFill>
                <a:latin typeface="微软雅黑" pitchFamily="34" charset="-122"/>
                <a:ea typeface="微软雅黑" pitchFamily="34" charset="-122"/>
              </a:rPr>
              <a:t>自然奖：围绕原创性、公认度和科学价值</a:t>
            </a:r>
            <a:endParaRPr lang="en-US" altLang="zh-CN" sz="2000" b="1" dirty="0" smtClean="0">
              <a:solidFill>
                <a:srgbClr val="0053CC"/>
              </a:solidFill>
              <a:latin typeface="微软雅黑" pitchFamily="34" charset="-122"/>
              <a:ea typeface="微软雅黑" pitchFamily="34" charset="-122"/>
            </a:endParaRPr>
          </a:p>
          <a:p>
            <a:pPr marL="342000" lvl="1" indent="-342000" defTabSz="889000" eaLnBrk="0" fontAlgn="auto" hangingPunct="0">
              <a:lnSpc>
                <a:spcPct val="150000"/>
              </a:lnSpc>
              <a:spcBef>
                <a:spcPts val="0"/>
              </a:spcBef>
              <a:spcAft>
                <a:spcPts val="0"/>
              </a:spcAft>
              <a:buFont typeface="Wingdings" pitchFamily="2" charset="2"/>
              <a:buChar char="ü"/>
              <a:defRPr/>
            </a:pPr>
            <a:r>
              <a:rPr lang="zh-CN" altLang="en-US" sz="2000" b="1" dirty="0" smtClean="0">
                <a:solidFill>
                  <a:schemeClr val="tx1">
                    <a:lumMod val="95000"/>
                    <a:lumOff val="5000"/>
                  </a:schemeClr>
                </a:solidFill>
                <a:latin typeface="微软雅黑" pitchFamily="34" charset="-122"/>
                <a:ea typeface="微软雅黑" pitchFamily="34" charset="-122"/>
              </a:rPr>
              <a:t>填写主要研究内容、科学发现点、科学价值、同行引用及评价等。</a:t>
            </a:r>
            <a:endParaRPr lang="en-US" altLang="zh-CN" sz="2000" b="1" dirty="0" smtClean="0">
              <a:solidFill>
                <a:schemeClr val="tx1">
                  <a:lumMod val="95000"/>
                  <a:lumOff val="5000"/>
                </a:schemeClr>
              </a:solidFill>
              <a:latin typeface="微软雅黑" pitchFamily="34" charset="-122"/>
              <a:ea typeface="微软雅黑" pitchFamily="34" charset="-122"/>
            </a:endParaRPr>
          </a:p>
          <a:p>
            <a:pPr marL="342000" lvl="1" indent="-342000" defTabSz="889000" eaLnBrk="0" fontAlgn="auto" hangingPunct="0">
              <a:lnSpc>
                <a:spcPct val="150000"/>
              </a:lnSpc>
              <a:spcBef>
                <a:spcPts val="0"/>
              </a:spcBef>
              <a:spcAft>
                <a:spcPts val="0"/>
              </a:spcAft>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发明奖：围绕首创性、先进性和技术价值</a:t>
            </a:r>
            <a:endParaRPr lang="en-US" altLang="zh-CN" sz="2000" b="1" dirty="0" smtClean="0">
              <a:solidFill>
                <a:srgbClr val="0053CC"/>
              </a:solidFill>
              <a:latin typeface="微软雅黑" pitchFamily="34" charset="-122"/>
              <a:ea typeface="微软雅黑" pitchFamily="34" charset="-122"/>
            </a:endParaRPr>
          </a:p>
          <a:p>
            <a:pPr marL="342000" lvl="1" indent="-342000" defTabSz="889000" eaLnBrk="0" fontAlgn="auto" hangingPunct="0">
              <a:lnSpc>
                <a:spcPct val="150000"/>
              </a:lnSpc>
              <a:spcBef>
                <a:spcPts val="0"/>
              </a:spcBef>
              <a:spcAft>
                <a:spcPts val="0"/>
              </a:spcAft>
              <a:buFont typeface="Wingdings" pitchFamily="2" charset="2"/>
              <a:buChar char="ü"/>
              <a:defRPr/>
            </a:pPr>
            <a:r>
              <a:rPr lang="zh-CN" altLang="en-US" sz="2000" b="1" dirty="0" smtClean="0">
                <a:solidFill>
                  <a:schemeClr val="tx1">
                    <a:lumMod val="95000"/>
                    <a:lumOff val="5000"/>
                  </a:schemeClr>
                </a:solidFill>
                <a:latin typeface="微软雅黑" pitchFamily="34" charset="-122"/>
                <a:ea typeface="微软雅黑" pitchFamily="34" charset="-122"/>
              </a:rPr>
              <a:t>填写主要技术内容、知识产权情况、技术经济指标、应用效果等。</a:t>
            </a:r>
            <a:endParaRPr lang="en-US" altLang="zh-CN" sz="2000" b="1" dirty="0" smtClean="0">
              <a:solidFill>
                <a:schemeClr val="tx1">
                  <a:lumMod val="95000"/>
                  <a:lumOff val="5000"/>
                </a:schemeClr>
              </a:solidFill>
              <a:latin typeface="微软雅黑" pitchFamily="34" charset="-122"/>
              <a:ea typeface="微软雅黑" pitchFamily="34" charset="-122"/>
            </a:endParaRPr>
          </a:p>
          <a:p>
            <a:pPr marL="342000" lvl="1" indent="-342000" defTabSz="889000" eaLnBrk="0" fontAlgn="auto" hangingPunct="0">
              <a:lnSpc>
                <a:spcPct val="150000"/>
              </a:lnSpc>
              <a:spcBef>
                <a:spcPts val="0"/>
              </a:spcBef>
              <a:spcAft>
                <a:spcPts val="0"/>
              </a:spcAft>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进步奖：围绕创新性、应用效益和经济社会价值</a:t>
            </a:r>
            <a:endParaRPr lang="en-US" altLang="zh-CN" sz="2000" b="1" dirty="0" smtClean="0">
              <a:solidFill>
                <a:srgbClr val="0053CC"/>
              </a:solidFill>
              <a:latin typeface="微软雅黑" pitchFamily="34" charset="-122"/>
              <a:ea typeface="微软雅黑" pitchFamily="34" charset="-122"/>
            </a:endParaRPr>
          </a:p>
          <a:p>
            <a:pPr marL="342000" lvl="1" indent="-342000" defTabSz="889000" eaLnBrk="0" fontAlgn="auto" hangingPunct="0">
              <a:lnSpc>
                <a:spcPct val="150000"/>
              </a:lnSpc>
              <a:spcBef>
                <a:spcPts val="0"/>
              </a:spcBef>
              <a:spcAft>
                <a:spcPts val="0"/>
              </a:spcAft>
              <a:buFont typeface="Wingdings" pitchFamily="2" charset="2"/>
              <a:buChar char="ü"/>
              <a:defRPr/>
            </a:pPr>
            <a:r>
              <a:rPr lang="zh-CN" altLang="en-US" sz="2000" b="1" dirty="0" smtClean="0">
                <a:solidFill>
                  <a:schemeClr val="tx1">
                    <a:lumMod val="95000"/>
                    <a:lumOff val="5000"/>
                  </a:schemeClr>
                </a:solidFill>
                <a:latin typeface="微软雅黑" pitchFamily="34" charset="-122"/>
                <a:ea typeface="微软雅黑" pitchFamily="34" charset="-122"/>
              </a:rPr>
              <a:t>填写主要创新内容、知识产权情况、技术经济指标、应用推广及效益情况等。</a:t>
            </a:r>
            <a:endParaRPr lang="en-US" altLang="zh-CN" sz="2000" b="1" dirty="0" smtClean="0">
              <a:solidFill>
                <a:schemeClr val="tx1">
                  <a:lumMod val="95000"/>
                  <a:lumOff val="5000"/>
                </a:schemeClr>
              </a:solidFill>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不超过</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页。</a:t>
            </a:r>
          </a:p>
          <a:p>
            <a:pPr marL="0" lvl="1" indent="360000" defTabSz="889000" eaLnBrk="0" hangingPunct="0">
              <a:lnSpc>
                <a:spcPts val="2800"/>
              </a:lnSpc>
              <a:spcAft>
                <a:spcPts val="0"/>
              </a:spcAft>
              <a:buFont typeface="Wingdings" pitchFamily="2" charset="2"/>
              <a:buChar char="u"/>
            </a:pPr>
            <a:endParaRPr lang="zh-CN" altLang="en-US" sz="20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科学技术内容</a:t>
            </a:r>
          </a:p>
        </p:txBody>
      </p:sp>
      <p:sp>
        <p:nvSpPr>
          <p:cNvPr id="6"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u"/>
            </a:pPr>
            <a:r>
              <a:rPr lang="zh-CN" altLang="en-US" sz="2000" b="1" dirty="0" smtClean="0">
                <a:latin typeface="微软雅黑" pitchFamily="34" charset="-122"/>
                <a:ea typeface="微软雅黑" pitchFamily="34" charset="-122"/>
              </a:rPr>
              <a:t>重要科学发现、主要技术发明、主要科技创新</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不超过</a:t>
            </a:r>
            <a:r>
              <a:rPr lang="en-US" altLang="en-US"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页。该部分是</a:t>
            </a:r>
            <a:r>
              <a:rPr lang="zh-CN" altLang="en-US" sz="2000" b="1" dirty="0" smtClean="0">
                <a:solidFill>
                  <a:srgbClr val="C00000"/>
                </a:solidFill>
                <a:latin typeface="微软雅黑" pitchFamily="34" charset="-122"/>
                <a:ea typeface="微软雅黑" pitchFamily="34" charset="-122"/>
              </a:rPr>
              <a:t>提名书的核心内容</a:t>
            </a:r>
            <a:r>
              <a:rPr lang="zh-CN" altLang="en-US" sz="2000" b="1" dirty="0" smtClean="0">
                <a:latin typeface="微软雅黑" pitchFamily="34" charset="-122"/>
                <a:ea typeface="微软雅黑" pitchFamily="34" charset="-122"/>
              </a:rPr>
              <a:t>，也是评价项目、处理异议的重要依据。</a:t>
            </a:r>
          </a:p>
          <a:p>
            <a:pPr marL="342900" indent="-342900">
              <a:lnSpc>
                <a:spcPct val="150000"/>
              </a:lnSpc>
              <a:buFont typeface="Wingdings" pitchFamily="2" charset="2"/>
              <a:buChar char="u"/>
            </a:pPr>
            <a:r>
              <a:rPr lang="zh-CN" altLang="en-US" sz="2000" b="1" dirty="0" smtClean="0">
                <a:latin typeface="微软雅黑" pitchFamily="34" charset="-122"/>
                <a:ea typeface="微软雅黑" pitchFamily="34" charset="-122"/>
              </a:rPr>
              <a:t>现阶段还存在的研究（技术、科技）局限性及今后的研究方向</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不超过</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页。</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客观评价</a:t>
            </a:r>
          </a:p>
        </p:txBody>
      </p:sp>
      <p:sp>
        <p:nvSpPr>
          <p:cNvPr id="5" name="MH_Text_1"/>
          <p:cNvSpPr>
            <a:spLocks noChangeArrowheads="1"/>
          </p:cNvSpPr>
          <p:nvPr>
            <p:custDataLst>
              <p:tags r:id="rId1"/>
            </p:custDataLst>
          </p:nvPr>
        </p:nvSpPr>
        <p:spPr bwMode="auto">
          <a:xfrm>
            <a:off x="428596" y="2071678"/>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u"/>
            </a:pPr>
            <a:r>
              <a:rPr lang="zh-CN" altLang="en-US" sz="2000" b="1" dirty="0" smtClean="0">
                <a:latin typeface="微软雅黑" pitchFamily="34" charset="-122"/>
                <a:ea typeface="微软雅黑" pitchFamily="34" charset="-122"/>
              </a:rPr>
              <a:t>对该项目科学发现、技术发明或科技创新内容作出的客观评价。</a:t>
            </a:r>
            <a:endParaRPr lang="en-US" altLang="zh-CN" sz="2000" b="1" dirty="0" smtClean="0">
              <a:solidFill>
                <a:srgbClr val="FF0000"/>
              </a:solidFill>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填写的评价意见要有客观依据，依据应为公开发表的资料（公共安全项目除外），可在附件中提供证明材料。</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评价要</a:t>
            </a:r>
            <a:r>
              <a:rPr lang="zh-CN" altLang="en-US" sz="2000" b="1" dirty="0" smtClean="0">
                <a:solidFill>
                  <a:srgbClr val="C00000"/>
                </a:solidFill>
                <a:latin typeface="微软雅黑" pitchFamily="34" charset="-122"/>
                <a:ea typeface="微软雅黑" pitchFamily="34" charset="-122"/>
              </a:rPr>
              <a:t>客观、真实、准确</a:t>
            </a:r>
            <a:r>
              <a:rPr lang="zh-CN" altLang="en-US" sz="2000" b="1" dirty="0" smtClean="0">
                <a:latin typeface="微软雅黑" pitchFamily="34" charset="-122"/>
                <a:ea typeface="微软雅黑" pitchFamily="34" charset="-122"/>
              </a:rPr>
              <a:t>，不许做引申性评价。</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新闻报道、私人信函不能作为评价依据。</a:t>
            </a:r>
          </a:p>
          <a:p>
            <a:pPr marL="342900" indent="-342900">
              <a:lnSpc>
                <a:spcPct val="150000"/>
              </a:lnSpc>
              <a:buFont typeface="Wingdings" pitchFamily="2" charset="2"/>
              <a:buChar char="ü"/>
            </a:pPr>
            <a:endParaRPr lang="en-US" altLang="zh-CN" sz="20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应用情况、经济效益和社会效益</a:t>
            </a:r>
          </a:p>
        </p:txBody>
      </p:sp>
      <p:sp>
        <p:nvSpPr>
          <p:cNvPr id="6" name="MH_Text_1"/>
          <p:cNvSpPr>
            <a:spLocks noChangeArrowheads="1"/>
          </p:cNvSpPr>
          <p:nvPr>
            <p:custDataLst>
              <p:tags r:id="rId1"/>
            </p:custDataLst>
          </p:nvPr>
        </p:nvSpPr>
        <p:spPr bwMode="auto">
          <a:xfrm>
            <a:off x="357158" y="2143116"/>
            <a:ext cx="8143932" cy="2857520"/>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u"/>
              <a:defRPr/>
            </a:pPr>
            <a:r>
              <a:rPr lang="zh-CN" altLang="en-US" sz="2000" b="1" dirty="0" smtClean="0">
                <a:latin typeface="微软雅黑" pitchFamily="34" charset="-122"/>
                <a:ea typeface="微软雅黑" pitchFamily="34" charset="-122"/>
              </a:rPr>
              <a:t>应用情况</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应就本项目技术应用的对象（如应用的单位、产品、工艺、工程、        服  务等）及规模情况进行概述，并在附件中提供主要客观佐证材料的关键页或材料目录。主要应用单位（包含是应用单位的完成单位）</a:t>
            </a:r>
            <a:r>
              <a:rPr lang="zh-CN" altLang="en-US" sz="2000" b="1" dirty="0" smtClean="0">
                <a:solidFill>
                  <a:srgbClr val="FF0000"/>
                </a:solidFill>
                <a:latin typeface="微软雅黑" pitchFamily="34" charset="-122"/>
                <a:ea typeface="微软雅黑" pitchFamily="34" charset="-122"/>
              </a:rPr>
              <a:t>不超过</a:t>
            </a:r>
            <a:r>
              <a:rPr lang="en-US" altLang="en-US" sz="2000" b="1" dirty="0" smtClean="0">
                <a:solidFill>
                  <a:srgbClr val="FF0000"/>
                </a:solidFill>
                <a:latin typeface="微软雅黑" pitchFamily="34" charset="-122"/>
                <a:ea typeface="微软雅黑" pitchFamily="34" charset="-122"/>
              </a:rPr>
              <a:t>10</a:t>
            </a:r>
            <a:r>
              <a:rPr lang="zh-CN" altLang="en-US" sz="2000" b="1" dirty="0" smtClean="0">
                <a:solidFill>
                  <a:srgbClr val="FF0000"/>
                </a:solidFill>
                <a:latin typeface="微软雅黑" pitchFamily="34" charset="-122"/>
                <a:ea typeface="微软雅黑" pitchFamily="34" charset="-122"/>
              </a:rPr>
              <a:t>个。</a:t>
            </a:r>
          </a:p>
          <a:p>
            <a:pPr marL="342900" indent="-342900">
              <a:lnSpc>
                <a:spcPct val="150000"/>
              </a:lnSpc>
              <a:buFont typeface="Wingdings" pitchFamily="2" charset="2"/>
              <a:buChar char="ü"/>
            </a:pP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主要应用单位情况表</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可参考以下格式：</a:t>
            </a:r>
          </a:p>
          <a:p>
            <a:pPr marL="342900" indent="-342900">
              <a:lnSpc>
                <a:spcPct val="150000"/>
              </a:lnSpc>
              <a:buFont typeface="Wingdings" pitchFamily="2" charset="2"/>
              <a:buChar char="ü"/>
            </a:pPr>
            <a:endParaRPr lang="zh-CN" altLang="en-US" sz="2000" b="1" dirty="0" smtClean="0">
              <a:latin typeface="微软雅黑" pitchFamily="34" charset="-122"/>
              <a:ea typeface="微软雅黑" pitchFamily="34" charset="-122"/>
            </a:endParaRPr>
          </a:p>
          <a:p>
            <a:endParaRPr lang="zh-CN" altLang="en-US" sz="2000" b="1" dirty="0" smtClean="0">
              <a:latin typeface="微软雅黑" pitchFamily="34" charset="-122"/>
              <a:ea typeface="微软雅黑" pitchFamily="34" charset="-122"/>
            </a:endParaRPr>
          </a:p>
          <a:p>
            <a:r>
              <a:rPr lang="en-US" sz="2000" dirty="0" smtClean="0"/>
              <a:t> </a:t>
            </a:r>
            <a:endParaRPr lang="zh-CN" altLang="en-US" sz="2000" dirty="0" smtClean="0"/>
          </a:p>
          <a:p>
            <a:r>
              <a:rPr lang="en-US" sz="2000" dirty="0" smtClean="0"/>
              <a:t> </a:t>
            </a:r>
            <a:endParaRPr lang="zh-CN" altLang="en-US" sz="2000" dirty="0" smtClean="0"/>
          </a:p>
          <a:p>
            <a:r>
              <a:rPr lang="en-US" sz="2000" dirty="0" smtClean="0"/>
              <a:t> </a:t>
            </a:r>
            <a:endParaRPr lang="zh-CN" altLang="en-US" sz="2000" dirty="0" smtClean="0"/>
          </a:p>
          <a:p>
            <a:r>
              <a:rPr lang="en-US" sz="2000" dirty="0" smtClean="0"/>
              <a:t> </a:t>
            </a:r>
            <a:endParaRPr lang="zh-CN" altLang="en-US" sz="2000" dirty="0" smtClean="0"/>
          </a:p>
          <a:p>
            <a:pPr marL="342900" indent="-342900">
              <a:lnSpc>
                <a:spcPct val="150000"/>
              </a:lnSpc>
              <a:buFont typeface="Wingdings" pitchFamily="2" charset="2"/>
              <a:buChar char="ü"/>
              <a:defRPr/>
            </a:pPr>
            <a:endParaRPr lang="zh-CN" altLang="en-US" sz="2000" b="1" dirty="0" smtClean="0">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285720" y="5143512"/>
          <a:ext cx="8143932" cy="1285884"/>
        </p:xfrm>
        <a:graphic>
          <a:graphicData uri="http://schemas.openxmlformats.org/drawingml/2006/table">
            <a:tbl>
              <a:tblPr firstRow="1" bandRow="1">
                <a:tableStyleId>{5C22544A-7EE6-4342-B048-85BDC9FD1C3A}</a:tableStyleId>
              </a:tblPr>
              <a:tblGrid>
                <a:gridCol w="857256"/>
                <a:gridCol w="1428760"/>
                <a:gridCol w="1428760"/>
                <a:gridCol w="1500198"/>
                <a:gridCol w="1571636"/>
                <a:gridCol w="1357322"/>
              </a:tblGrid>
              <a:tr h="642942">
                <a:tc>
                  <a:txBody>
                    <a:bodyPr/>
                    <a:lstStyle/>
                    <a:p>
                      <a:pPr indent="304800" algn="l">
                        <a:lnSpc>
                          <a:spcPct val="150000"/>
                        </a:lnSpc>
                        <a:spcAft>
                          <a:spcPts val="0"/>
                        </a:spcAft>
                      </a:pPr>
                      <a:r>
                        <a:rPr lang="zh-CN" sz="1400" b="1" kern="100" dirty="0">
                          <a:ln>
                            <a:noFill/>
                          </a:ln>
                          <a:solidFill>
                            <a:srgbClr val="000000"/>
                          </a:solidFill>
                          <a:latin typeface="微软雅黑" pitchFamily="34" charset="-122"/>
                          <a:ea typeface="微软雅黑" pitchFamily="34" charset="-122"/>
                          <a:cs typeface="Times New Roman"/>
                        </a:rPr>
                        <a:t>序号</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itchFamily="34" charset="-122"/>
                          <a:ea typeface="微软雅黑" pitchFamily="34" charset="-122"/>
                          <a:cs typeface="Times New Roman"/>
                        </a:rPr>
                        <a:t>单位名称</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itchFamily="34" charset="-122"/>
                          <a:ea typeface="微软雅黑" pitchFamily="34" charset="-122"/>
                          <a:cs typeface="Times New Roman"/>
                        </a:rPr>
                        <a:t>应用的技术</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itchFamily="34" charset="-122"/>
                          <a:ea typeface="微软雅黑" pitchFamily="34" charset="-122"/>
                          <a:cs typeface="Times New Roman"/>
                        </a:rPr>
                        <a:t>应用对象</a:t>
                      </a:r>
                      <a:endParaRPr lang="zh-CN" sz="1400" b="1" kern="100" dirty="0">
                        <a:ln>
                          <a:noFill/>
                        </a:ln>
                        <a:latin typeface="微软雅黑" pitchFamily="34" charset="-122"/>
                        <a:ea typeface="微软雅黑" pitchFamily="34" charset="-122"/>
                        <a:cs typeface="Times New Roman"/>
                      </a:endParaRPr>
                    </a:p>
                    <a:p>
                      <a:pPr indent="304800" algn="l">
                        <a:lnSpc>
                          <a:spcPct val="150000"/>
                        </a:lnSpc>
                        <a:spcAft>
                          <a:spcPts val="0"/>
                        </a:spcAft>
                      </a:pPr>
                      <a:r>
                        <a:rPr lang="zh-CN" sz="1400" b="1" kern="100" dirty="0">
                          <a:ln>
                            <a:noFill/>
                          </a:ln>
                          <a:solidFill>
                            <a:srgbClr val="000000"/>
                          </a:solidFill>
                          <a:latin typeface="微软雅黑" pitchFamily="34" charset="-122"/>
                          <a:ea typeface="微软雅黑" pitchFamily="34" charset="-122"/>
                          <a:cs typeface="Times New Roman"/>
                        </a:rPr>
                        <a:t>及规模</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itchFamily="34" charset="-122"/>
                          <a:ea typeface="微软雅黑" pitchFamily="34" charset="-122"/>
                          <a:cs typeface="Times New Roman"/>
                        </a:rPr>
                        <a:t>应用起止时间</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smtClean="0">
                          <a:ln>
                            <a:noFill/>
                          </a:ln>
                          <a:solidFill>
                            <a:srgbClr val="000000"/>
                          </a:solidFill>
                          <a:latin typeface="微软雅黑" pitchFamily="34" charset="-122"/>
                          <a:ea typeface="微软雅黑" pitchFamily="34" charset="-122"/>
                          <a:cs typeface="Times New Roman"/>
                        </a:rPr>
                        <a:t>单位联系人</a:t>
                      </a:r>
                      <a:r>
                        <a:rPr lang="en-US" altLang="zh-CN" sz="1400" b="1" kern="100" dirty="0" smtClean="0">
                          <a:ln>
                            <a:noFill/>
                          </a:ln>
                          <a:solidFill>
                            <a:srgbClr val="000000"/>
                          </a:solidFill>
                          <a:latin typeface="微软雅黑" pitchFamily="34" charset="-122"/>
                          <a:ea typeface="微软雅黑" pitchFamily="34" charset="-122"/>
                          <a:cs typeface="Times New Roman"/>
                        </a:rPr>
                        <a:t>   </a:t>
                      </a:r>
                      <a:r>
                        <a:rPr lang="en-US" sz="1400" b="1" kern="100" dirty="0" smtClean="0">
                          <a:ln>
                            <a:noFill/>
                          </a:ln>
                          <a:solidFill>
                            <a:srgbClr val="000000"/>
                          </a:solidFill>
                          <a:latin typeface="微软雅黑" pitchFamily="34" charset="-122"/>
                          <a:ea typeface="微软雅黑" pitchFamily="34" charset="-122"/>
                          <a:cs typeface="Times New Roman"/>
                        </a:rPr>
                        <a:t>/</a:t>
                      </a:r>
                      <a:r>
                        <a:rPr lang="zh-CN" sz="1400" b="1" kern="100" dirty="0" smtClean="0">
                          <a:ln>
                            <a:noFill/>
                          </a:ln>
                          <a:solidFill>
                            <a:srgbClr val="000000"/>
                          </a:solidFill>
                          <a:latin typeface="微软雅黑" pitchFamily="34" charset="-122"/>
                          <a:ea typeface="微软雅黑" pitchFamily="34" charset="-122"/>
                          <a:cs typeface="Times New Roman"/>
                        </a:rPr>
                        <a:t>电话</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r>
              <a:tr h="642942">
                <a:tc>
                  <a:txBody>
                    <a:bodyPr/>
                    <a:lstStyle/>
                    <a:p>
                      <a:pPr indent="304800" algn="l">
                        <a:lnSpc>
                          <a:spcPct val="150000"/>
                        </a:lnSpc>
                        <a:spcAft>
                          <a:spcPts val="0"/>
                        </a:spcAft>
                      </a:pPr>
                      <a:r>
                        <a:rPr lang="en-US" sz="1400" b="1" kern="100" dirty="0">
                          <a:ln>
                            <a:noFill/>
                          </a:ln>
                          <a:solidFill>
                            <a:srgbClr val="000000"/>
                          </a:solidFill>
                          <a:latin typeface="微软雅黑" pitchFamily="34" charset="-122"/>
                          <a:ea typeface="微软雅黑" pitchFamily="34" charset="-122"/>
                          <a:cs typeface="Times New Roman"/>
                        </a:rPr>
                        <a:t>1</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en-US" sz="1400" b="1" kern="100" dirty="0">
                          <a:ln>
                            <a:noFill/>
                          </a:ln>
                          <a:solidFill>
                            <a:srgbClr val="000000"/>
                          </a:solidFill>
                          <a:latin typeface="微软雅黑" pitchFamily="34" charset="-122"/>
                          <a:ea typeface="微软雅黑" pitchFamily="34" charset="-122"/>
                          <a:cs typeface="Times New Roman"/>
                        </a:rPr>
                        <a:t>XXX</a:t>
                      </a:r>
                      <a:r>
                        <a:rPr lang="zh-CN" sz="1400" b="1" kern="100" dirty="0">
                          <a:ln>
                            <a:noFill/>
                          </a:ln>
                          <a:solidFill>
                            <a:srgbClr val="000000"/>
                          </a:solidFill>
                          <a:latin typeface="微软雅黑" pitchFamily="34" charset="-122"/>
                          <a:ea typeface="微软雅黑" pitchFamily="34" charset="-122"/>
                          <a:cs typeface="Times New Roman"/>
                        </a:rPr>
                        <a:t>医院</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en-US" sz="1400" b="1" kern="100" dirty="0" smtClean="0">
                          <a:ln>
                            <a:noFill/>
                          </a:ln>
                          <a:solidFill>
                            <a:srgbClr val="000000"/>
                          </a:solidFill>
                          <a:latin typeface="微软雅黑" pitchFamily="34" charset="-122"/>
                          <a:ea typeface="微软雅黑" pitchFamily="34" charset="-122"/>
                          <a:cs typeface="Times New Roman"/>
                        </a:rPr>
                        <a:t>XX</a:t>
                      </a:r>
                      <a:r>
                        <a:rPr lang="zh-CN" sz="1400" b="1" kern="100" dirty="0">
                          <a:ln>
                            <a:noFill/>
                          </a:ln>
                          <a:solidFill>
                            <a:srgbClr val="000000"/>
                          </a:solidFill>
                          <a:latin typeface="微软雅黑" pitchFamily="34" charset="-122"/>
                          <a:ea typeface="微软雅黑" pitchFamily="34" charset="-122"/>
                          <a:cs typeface="Times New Roman"/>
                        </a:rPr>
                        <a:t>检测试剂</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itchFamily="34" charset="-122"/>
                          <a:ea typeface="微软雅黑" pitchFamily="34" charset="-122"/>
                          <a:cs typeface="Times New Roman"/>
                        </a:rPr>
                        <a:t>肿瘤检测，</a:t>
                      </a:r>
                      <a:endParaRPr lang="zh-CN" sz="1400" b="1" kern="100" dirty="0">
                        <a:ln>
                          <a:noFill/>
                        </a:ln>
                        <a:latin typeface="微软雅黑" pitchFamily="34" charset="-122"/>
                        <a:ea typeface="微软雅黑" pitchFamily="34" charset="-122"/>
                        <a:cs typeface="Times New Roman"/>
                      </a:endParaRPr>
                    </a:p>
                    <a:p>
                      <a:pPr indent="304800" algn="l">
                        <a:lnSpc>
                          <a:spcPct val="150000"/>
                        </a:lnSpc>
                        <a:spcAft>
                          <a:spcPts val="0"/>
                        </a:spcAft>
                      </a:pPr>
                      <a:r>
                        <a:rPr lang="en-US" sz="1400" b="1" kern="100" dirty="0">
                          <a:ln>
                            <a:noFill/>
                          </a:ln>
                          <a:solidFill>
                            <a:srgbClr val="000000"/>
                          </a:solidFill>
                          <a:latin typeface="微软雅黑" pitchFamily="34" charset="-122"/>
                          <a:ea typeface="微软雅黑" pitchFamily="34" charset="-122"/>
                          <a:cs typeface="Times New Roman"/>
                        </a:rPr>
                        <a:t>3</a:t>
                      </a:r>
                      <a:r>
                        <a:rPr lang="zh-CN" sz="1400" b="1" kern="100" dirty="0">
                          <a:ln>
                            <a:noFill/>
                          </a:ln>
                          <a:solidFill>
                            <a:srgbClr val="000000"/>
                          </a:solidFill>
                          <a:latin typeface="微软雅黑" pitchFamily="34" charset="-122"/>
                          <a:ea typeface="微软雅黑" pitchFamily="34" charset="-122"/>
                          <a:cs typeface="Times New Roman"/>
                        </a:rPr>
                        <a:t>万人</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en-US" sz="1400" b="1" kern="100" dirty="0">
                          <a:ln>
                            <a:noFill/>
                          </a:ln>
                          <a:solidFill>
                            <a:srgbClr val="000000"/>
                          </a:solidFill>
                          <a:latin typeface="微软雅黑" pitchFamily="34" charset="-122"/>
                          <a:ea typeface="微软雅黑" pitchFamily="34" charset="-122"/>
                          <a:cs typeface="Times New Roman"/>
                        </a:rPr>
                        <a:t>2015.09- 2018.09</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itchFamily="34" charset="-122"/>
                          <a:ea typeface="微软雅黑" pitchFamily="34" charset="-122"/>
                          <a:cs typeface="Times New Roman"/>
                        </a:rPr>
                        <a:t>王</a:t>
                      </a:r>
                      <a:r>
                        <a:rPr lang="en-US" sz="1400" b="1" kern="100" dirty="0">
                          <a:ln>
                            <a:noFill/>
                          </a:ln>
                          <a:solidFill>
                            <a:srgbClr val="000000"/>
                          </a:solidFill>
                          <a:latin typeface="微软雅黑" pitchFamily="34" charset="-122"/>
                          <a:ea typeface="微软雅黑" pitchFamily="34" charset="-122"/>
                          <a:cs typeface="Times New Roman"/>
                        </a:rPr>
                        <a:t>XX,</a:t>
                      </a:r>
                      <a:endParaRPr lang="zh-CN" sz="1400" b="1" kern="100" dirty="0">
                        <a:ln>
                          <a:noFill/>
                        </a:ln>
                        <a:latin typeface="微软雅黑" pitchFamily="34" charset="-122"/>
                        <a:ea typeface="微软雅黑" pitchFamily="34" charset="-122"/>
                        <a:cs typeface="Times New Roman"/>
                      </a:endParaRPr>
                    </a:p>
                    <a:p>
                      <a:pPr indent="304800" algn="l">
                        <a:lnSpc>
                          <a:spcPct val="150000"/>
                        </a:lnSpc>
                        <a:spcAft>
                          <a:spcPts val="0"/>
                        </a:spcAft>
                      </a:pPr>
                      <a:r>
                        <a:rPr lang="en-US" sz="1400" b="1" kern="100" dirty="0" smtClean="0">
                          <a:ln>
                            <a:noFill/>
                          </a:ln>
                          <a:solidFill>
                            <a:srgbClr val="000000"/>
                          </a:solidFill>
                          <a:latin typeface="微软雅黑" pitchFamily="34" charset="-122"/>
                          <a:ea typeface="微软雅黑" pitchFamily="34" charset="-122"/>
                          <a:cs typeface="Times New Roman"/>
                        </a:rPr>
                        <a:t>135XXXX</a:t>
                      </a:r>
                      <a:endParaRPr lang="zh-CN" sz="1400" b="1" kern="100" dirty="0">
                        <a:ln>
                          <a:noFill/>
                        </a:ln>
                        <a:latin typeface="微软雅黑" pitchFamily="34" charset="-122"/>
                        <a:ea typeface="微软雅黑" pitchFamily="34" charset="-122"/>
                        <a:cs typeface="Times New Roman"/>
                      </a:endParaRPr>
                    </a:p>
                  </a:txBody>
                  <a:tcPr marL="68580" marR="68580" marT="0" marB="0" anchor="ct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经济效益和社会效益</a:t>
            </a:r>
          </a:p>
        </p:txBody>
      </p:sp>
      <p:sp>
        <p:nvSpPr>
          <p:cNvPr id="6" name="MH_Text_1"/>
          <p:cNvSpPr>
            <a:spLocks noChangeArrowheads="1"/>
          </p:cNvSpPr>
          <p:nvPr>
            <p:custDataLst>
              <p:tags r:id="rId1"/>
            </p:custDataLst>
          </p:nvPr>
        </p:nvSpPr>
        <p:spPr bwMode="auto">
          <a:xfrm>
            <a:off x="428596" y="2071678"/>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u"/>
            </a:pPr>
            <a:r>
              <a:rPr lang="zh-CN" altLang="en-US" sz="2000" b="1" dirty="0" smtClean="0">
                <a:latin typeface="微软雅黑" pitchFamily="34" charset="-122"/>
                <a:ea typeface="微软雅黑" pitchFamily="34" charset="-122"/>
              </a:rPr>
              <a:t>近三年经济效益</a:t>
            </a:r>
            <a:endParaRPr lang="en-US" altLang="zh-CN" sz="2000" b="1" dirty="0" smtClean="0">
              <a:latin typeface="微软雅黑" pitchFamily="34" charset="-122"/>
              <a:ea typeface="微软雅黑" pitchFamily="34" charset="-122"/>
            </a:endParaRPr>
          </a:p>
          <a:p>
            <a:pPr marL="342900" indent="-342900" algn="just">
              <a:lnSpc>
                <a:spcPct val="150000"/>
              </a:lnSpc>
              <a:buFont typeface="Wingdings" pitchFamily="2" charset="2"/>
              <a:buChar char="ü"/>
            </a:pPr>
            <a:r>
              <a:rPr lang="zh-CN" altLang="en-US" sz="2000" b="1" dirty="0" smtClean="0">
                <a:latin typeface="微软雅黑" pitchFamily="34" charset="-122"/>
                <a:ea typeface="微软雅黑" pitchFamily="34" charset="-122"/>
              </a:rPr>
              <a:t>经济效益主要介绍完成单位和“主要应用单位情况表”中所列单位</a:t>
            </a:r>
            <a:r>
              <a:rPr lang="zh-CN" altLang="en-US" sz="2000" b="1" dirty="0" smtClean="0">
                <a:solidFill>
                  <a:srgbClr val="FF0000"/>
                </a:solidFill>
                <a:latin typeface="微软雅黑" pitchFamily="34" charset="-122"/>
                <a:ea typeface="微软雅黑" pitchFamily="34" charset="-122"/>
              </a:rPr>
              <a:t>近三年</a:t>
            </a:r>
            <a:r>
              <a:rPr lang="zh-CN" altLang="en-US" sz="2000" b="1" dirty="0" smtClean="0">
                <a:latin typeface="微软雅黑" pitchFamily="34" charset="-122"/>
                <a:ea typeface="微软雅黑" pitchFamily="34" charset="-122"/>
              </a:rPr>
              <a:t>应用本项目技术所取得的经济效益情况。如院校、科研院所技术合同收入（合同额和到账额）；企业或其他单位应用本项目技术的产品或服务的质量和效率提升情况，与项目技术应用有关的销售额，以及节约成本、降低能耗等情况。</a:t>
            </a:r>
            <a:endParaRPr lang="en-US" altLang="zh-CN" sz="2000" b="1" dirty="0" smtClean="0">
              <a:latin typeface="微软雅黑" pitchFamily="34" charset="-122"/>
              <a:ea typeface="微软雅黑" pitchFamily="34" charset="-122"/>
            </a:endParaRPr>
          </a:p>
          <a:p>
            <a:pPr marL="342900" indent="-342900" algn="just">
              <a:lnSpc>
                <a:spcPct val="150000"/>
              </a:lnSpc>
              <a:buFont typeface="Wingdings" pitchFamily="2" charset="2"/>
              <a:buChar char="ü"/>
            </a:pPr>
            <a:r>
              <a:rPr lang="zh-CN" altLang="en-US" sz="2000" b="1" dirty="0" smtClean="0">
                <a:latin typeface="微软雅黑" pitchFamily="34" charset="-122"/>
                <a:ea typeface="微软雅黑" pitchFamily="34" charset="-122"/>
              </a:rPr>
              <a:t>填写经济效益数据的，应注明计算方式，并在“其他附件”中提交支持数据成立的客观佐证材料。如无经济效益，只填写社会效益。</a:t>
            </a:r>
          </a:p>
          <a:p>
            <a:endParaRPr lang="zh-CN" alt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完成人情况表</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spcBef>
                <a:spcPts val="0"/>
              </a:spcBef>
              <a:buFont typeface="Wingdings" pitchFamily="2" charset="2"/>
              <a:buChar char="ü"/>
            </a:pPr>
            <a:r>
              <a:rPr lang="zh-CN" altLang="en-US" sz="2000" b="1" dirty="0" smtClean="0">
                <a:latin typeface="微软雅黑" pitchFamily="34" charset="-122"/>
                <a:ea typeface="微软雅黑" pitchFamily="34" charset="-122"/>
              </a:rPr>
              <a:t>工作单位：完成人被提名时所在单位。</a:t>
            </a:r>
            <a:endParaRPr lang="en-US" altLang="zh-CN" sz="2000" b="1" dirty="0" smtClean="0">
              <a:latin typeface="微软雅黑" pitchFamily="34" charset="-122"/>
              <a:ea typeface="微软雅黑" pitchFamily="34" charset="-122"/>
            </a:endParaRPr>
          </a:p>
          <a:p>
            <a:pPr marL="342900" indent="-342900">
              <a:lnSpc>
                <a:spcPct val="150000"/>
              </a:lnSpc>
              <a:spcBef>
                <a:spcPts val="0"/>
              </a:spcBef>
              <a:buFont typeface="Wingdings" pitchFamily="2" charset="2"/>
              <a:buChar char="ü"/>
            </a:pPr>
            <a:r>
              <a:rPr lang="zh-CN" altLang="en-US" sz="2000" b="1" dirty="0" smtClean="0">
                <a:latin typeface="微软雅黑" pitchFamily="34" charset="-122"/>
                <a:ea typeface="微软雅黑" pitchFamily="34" charset="-122"/>
              </a:rPr>
              <a:t>完成单位：完成人参与项目研发时所在单位。</a:t>
            </a:r>
            <a:r>
              <a:rPr lang="zh-CN" altLang="en-US" sz="2000" b="1" dirty="0" smtClean="0">
                <a:solidFill>
                  <a:srgbClr val="C00000"/>
                </a:solidFill>
                <a:latin typeface="微软雅黑" pitchFamily="34" charset="-122"/>
                <a:ea typeface="微软雅黑" pitchFamily="34" charset="-122"/>
              </a:rPr>
              <a:t>如涉及多个单位，应根据贡献大小填写一个单位。</a:t>
            </a:r>
            <a:endParaRPr lang="en-US" altLang="zh-CN" sz="2000" b="1" dirty="0" smtClean="0">
              <a:solidFill>
                <a:srgbClr val="C00000"/>
              </a:solidFill>
              <a:latin typeface="微软雅黑" pitchFamily="34" charset="-122"/>
              <a:ea typeface="微软雅黑" pitchFamily="34" charset="-122"/>
            </a:endParaRPr>
          </a:p>
          <a:p>
            <a:pPr marL="342000" lvl="1" indent="-342000" algn="just">
              <a:lnSpc>
                <a:spcPct val="150000"/>
              </a:lnSpc>
              <a:spcBef>
                <a:spcPts val="0"/>
              </a:spcBef>
              <a:buFont typeface="Wingdings" pitchFamily="2" charset="2"/>
              <a:buChar char="ü"/>
            </a:pPr>
            <a:r>
              <a:rPr lang="zh-CN" altLang="en-US" sz="2000" b="1" dirty="0" smtClean="0">
                <a:latin typeface="微软雅黑" pitchFamily="34" charset="-122"/>
                <a:ea typeface="微软雅黑" pitchFamily="34" charset="-122"/>
              </a:rPr>
              <a:t>完成人贡献：说明本人独立于合作者的具体贡献，并提供佐证。</a:t>
            </a:r>
          </a:p>
          <a:p>
            <a:pPr marL="342900" indent="-342900">
              <a:lnSpc>
                <a:spcPct val="150000"/>
              </a:lnSpc>
              <a:spcBef>
                <a:spcPts val="0"/>
              </a:spcBef>
              <a:buFont typeface="Wingdings" pitchFamily="2" charset="2"/>
              <a:buChar char="ü"/>
            </a:pPr>
            <a:r>
              <a:rPr lang="zh-CN" altLang="en-US" sz="2000" b="1" dirty="0" smtClean="0">
                <a:latin typeface="微软雅黑" pitchFamily="34" charset="-122"/>
                <a:ea typeface="微软雅黑" pitchFamily="34" charset="-122"/>
              </a:rPr>
              <a:t>单位盖章：工作单位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完成单位</a:t>
            </a:r>
            <a:endParaRPr lang="en-US" altLang="zh-CN" sz="20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完成人情况表</a:t>
            </a:r>
          </a:p>
        </p:txBody>
      </p:sp>
      <p:sp>
        <p:nvSpPr>
          <p:cNvPr id="7"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lvl="1" indent="-342000" algn="just">
              <a:lnSpc>
                <a:spcPct val="150000"/>
              </a:lnSpc>
              <a:spcBef>
                <a:spcPts val="0"/>
              </a:spcBef>
              <a:buFont typeface="Wingdings" pitchFamily="2" charset="2"/>
              <a:buChar char="u"/>
            </a:pPr>
            <a:r>
              <a:rPr lang="zh-CN" altLang="en-US" sz="2000" b="1" dirty="0" smtClean="0">
                <a:latin typeface="微软雅黑" pitchFamily="34" charset="-122"/>
                <a:ea typeface="微软雅黑" pitchFamily="34" charset="-122"/>
              </a:rPr>
              <a:t>自然奖</a:t>
            </a:r>
            <a:r>
              <a:rPr lang="zh-CN" altLang="en-US" sz="2000" b="1" dirty="0" smtClean="0">
                <a:solidFill>
                  <a:srgbClr val="C00000"/>
                </a:solidFill>
                <a:latin typeface="微软雅黑" pitchFamily="34" charset="-122"/>
                <a:ea typeface="微软雅黑" pitchFamily="34" charset="-122"/>
              </a:rPr>
              <a:t>所有完成人</a:t>
            </a:r>
            <a:r>
              <a:rPr lang="zh-CN" altLang="en-US" sz="2000" b="1" dirty="0" smtClean="0">
                <a:latin typeface="微软雅黑" pitchFamily="34" charset="-122"/>
                <a:ea typeface="微软雅黑" pitchFamily="34" charset="-122"/>
              </a:rPr>
              <a:t>应在</a:t>
            </a:r>
            <a:r>
              <a:rPr lang="zh-CN" altLang="zh-CN"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篇代表性论文专著中有署名。</a:t>
            </a:r>
            <a:endParaRPr lang="zh-CN" altLang="en-US" sz="2000" b="1" dirty="0" smtClean="0">
              <a:solidFill>
                <a:srgbClr val="FF0000"/>
              </a:solidFill>
              <a:latin typeface="微软雅黑" pitchFamily="34" charset="-122"/>
              <a:ea typeface="微软雅黑" pitchFamily="34" charset="-122"/>
            </a:endParaRPr>
          </a:p>
          <a:p>
            <a:pPr marL="342000" lvl="1" indent="-342000" algn="just">
              <a:lnSpc>
                <a:spcPct val="150000"/>
              </a:lnSpc>
              <a:spcBef>
                <a:spcPts val="0"/>
              </a:spcBef>
              <a:buFont typeface="Wingdings" pitchFamily="2" charset="2"/>
              <a:buChar char="u"/>
            </a:pPr>
            <a:r>
              <a:rPr lang="zh-CN" altLang="en-US" sz="2000" b="1" dirty="0" smtClean="0">
                <a:latin typeface="微软雅黑" pitchFamily="34" charset="-122"/>
                <a:ea typeface="微软雅黑" pitchFamily="34" charset="-122"/>
              </a:rPr>
              <a:t>发明奖</a:t>
            </a:r>
            <a:r>
              <a:rPr lang="zh-CN" altLang="en-US" sz="2000" b="1" dirty="0" smtClean="0">
                <a:solidFill>
                  <a:srgbClr val="C00000"/>
                </a:solidFill>
                <a:latin typeface="微软雅黑" pitchFamily="34" charset="-122"/>
                <a:ea typeface="微软雅黑" pitchFamily="34" charset="-122"/>
              </a:rPr>
              <a:t>前三完成人</a:t>
            </a:r>
            <a:r>
              <a:rPr lang="zh-CN" altLang="en-US" sz="2000" b="1" dirty="0" smtClean="0">
                <a:latin typeface="微软雅黑" pitchFamily="34" charset="-122"/>
                <a:ea typeface="微软雅黑" pitchFamily="34" charset="-122"/>
              </a:rPr>
              <a:t>应为主要发明专利的发明人。</a:t>
            </a:r>
            <a:endParaRPr lang="en-US" altLang="zh-CN" sz="2000" b="1" dirty="0" smtClean="0">
              <a:latin typeface="微软雅黑" pitchFamily="34" charset="-122"/>
              <a:ea typeface="微软雅黑" pitchFamily="34" charset="-122"/>
            </a:endParaRPr>
          </a:p>
          <a:p>
            <a:pPr marL="342000" indent="-342000">
              <a:lnSpc>
                <a:spcPct val="150000"/>
              </a:lnSpc>
              <a:spcBef>
                <a:spcPts val="0"/>
              </a:spcBef>
              <a:buFont typeface="Wingdings" pitchFamily="2" charset="2"/>
              <a:buChar char="u"/>
            </a:pPr>
            <a:r>
              <a:rPr lang="zh-CN" altLang="en-US" sz="2000" b="1" dirty="0" smtClean="0">
                <a:latin typeface="微软雅黑" pitchFamily="34" charset="-122"/>
                <a:ea typeface="微软雅黑" pitchFamily="34" charset="-122"/>
              </a:rPr>
              <a:t>附件所列验收、鉴定的专家组成员不能作为完成人。</a:t>
            </a:r>
            <a:endParaRPr lang="en-US" altLang="zh-CN" sz="2000" b="1" dirty="0" smtClean="0">
              <a:latin typeface="微软雅黑" pitchFamily="34" charset="-122"/>
              <a:ea typeface="微软雅黑" pitchFamily="34" charset="-122"/>
            </a:endParaRPr>
          </a:p>
          <a:p>
            <a:pPr marL="342000" indent="-342000">
              <a:lnSpc>
                <a:spcPct val="150000"/>
              </a:lnSpc>
              <a:spcBef>
                <a:spcPts val="0"/>
              </a:spcBef>
              <a:buFont typeface="Wingdings" pitchFamily="2" charset="2"/>
              <a:buChar char="u"/>
            </a:pPr>
            <a:endParaRPr lang="zh-CN" altLang="en-US" sz="2000" b="1" dirty="0" smtClean="0">
              <a:latin typeface="微软雅黑" pitchFamily="34" charset="-122"/>
              <a:ea typeface="微软雅黑" pitchFamily="34" charset="-122"/>
            </a:endParaRPr>
          </a:p>
          <a:p>
            <a:pPr marL="342900" lvl="1" indent="-342900" algn="just">
              <a:lnSpc>
                <a:spcPct val="150000"/>
              </a:lnSpc>
              <a:spcBef>
                <a:spcPts val="0"/>
              </a:spcBef>
              <a:buFont typeface="Wingdings" pitchFamily="2" charset="2"/>
              <a:buChar char="u"/>
            </a:pP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完成单位情况表</a:t>
            </a:r>
          </a:p>
        </p:txBody>
      </p:sp>
      <p:sp>
        <p:nvSpPr>
          <p:cNvPr id="6" name="MH_Text_1"/>
          <p:cNvSpPr>
            <a:spLocks noChangeArrowheads="1"/>
          </p:cNvSpPr>
          <p:nvPr>
            <p:custDataLst>
              <p:tags r:id="rId1"/>
            </p:custDataLst>
          </p:nvPr>
        </p:nvSpPr>
        <p:spPr bwMode="auto">
          <a:xfrm>
            <a:off x="357158"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nSpc>
                <a:spcPct val="150000"/>
              </a:lnSpc>
              <a:buFont typeface="Wingdings" pitchFamily="2" charset="2"/>
              <a:buChar char="u"/>
            </a:pPr>
            <a:r>
              <a:rPr lang="zh-CN" altLang="en-US" sz="2000" b="1" dirty="0" smtClean="0">
                <a:solidFill>
                  <a:srgbClr val="C00000"/>
                </a:solidFill>
                <a:latin typeface="微软雅黑" pitchFamily="34" charset="-122"/>
                <a:ea typeface="微软雅黑" pitchFamily="34" charset="-122"/>
              </a:rPr>
              <a:t>仅涉及进步奖</a:t>
            </a:r>
            <a:endParaRPr lang="en-US" altLang="zh-CN" sz="2000" b="1" dirty="0" smtClean="0">
              <a:solidFill>
                <a:srgbClr val="C00000"/>
              </a:solidFill>
              <a:latin typeface="微软雅黑" pitchFamily="34" charset="-122"/>
              <a:ea typeface="微软雅黑" pitchFamily="34" charset="-122"/>
            </a:endParaRPr>
          </a:p>
          <a:p>
            <a:pPr marL="342000" indent="-342000">
              <a:lnSpc>
                <a:spcPct val="150000"/>
              </a:lnSpc>
              <a:buFont typeface="Wingdings" pitchFamily="2" charset="2"/>
              <a:buChar char="u"/>
            </a:pPr>
            <a:r>
              <a:rPr lang="zh-CN" altLang="en-US" sz="2000" b="1" dirty="0" smtClean="0">
                <a:latin typeface="微软雅黑" pitchFamily="34" charset="-122"/>
                <a:ea typeface="微软雅黑" pitchFamily="34" charset="-122"/>
              </a:rPr>
              <a:t>需是法人单位</a:t>
            </a:r>
            <a:endParaRPr lang="en-US" altLang="zh-CN" sz="2000" b="1" dirty="0" smtClean="0">
              <a:latin typeface="微软雅黑" pitchFamily="34" charset="-122"/>
              <a:ea typeface="微软雅黑" pitchFamily="34" charset="-122"/>
            </a:endParaRPr>
          </a:p>
          <a:p>
            <a:pPr marL="342000" indent="-342000">
              <a:lnSpc>
                <a:spcPct val="150000"/>
              </a:lnSpc>
              <a:buFont typeface="Wingdings" pitchFamily="2" charset="2"/>
              <a:buChar char="ü"/>
            </a:pPr>
            <a:r>
              <a:rPr lang="zh-CN" altLang="en-US" sz="2000" b="1" dirty="0" smtClean="0">
                <a:latin typeface="微软雅黑" pitchFamily="34" charset="-122"/>
                <a:ea typeface="微软雅黑" pitchFamily="34" charset="-122"/>
              </a:rPr>
              <a:t>一等奖的项目单位数不超过</a:t>
            </a:r>
            <a:r>
              <a:rPr lang="en-US" altLang="en-US" sz="2000" b="1" dirty="0" smtClean="0">
                <a:latin typeface="微软雅黑" pitchFamily="34" charset="-122"/>
                <a:ea typeface="微软雅黑" pitchFamily="34" charset="-122"/>
              </a:rPr>
              <a:t>9</a:t>
            </a:r>
            <a:r>
              <a:rPr lang="zh-CN" altLang="en-US" sz="2000" b="1" dirty="0" smtClean="0">
                <a:latin typeface="微软雅黑" pitchFamily="34" charset="-122"/>
                <a:ea typeface="微软雅黑" pitchFamily="34" charset="-122"/>
              </a:rPr>
              <a:t>个，二等奖的项目单位数不超过</a:t>
            </a:r>
            <a:r>
              <a:rPr lang="en-US" altLang="en-US" sz="2000" b="1" dirty="0" smtClean="0">
                <a:latin typeface="微软雅黑" pitchFamily="34" charset="-122"/>
                <a:ea typeface="微软雅黑" pitchFamily="34" charset="-122"/>
              </a:rPr>
              <a:t>7</a:t>
            </a:r>
            <a:r>
              <a:rPr lang="zh-CN" altLang="en-US" sz="2000" b="1" dirty="0" smtClean="0">
                <a:latin typeface="微软雅黑" pitchFamily="34" charset="-122"/>
                <a:ea typeface="微软雅黑" pitchFamily="34" charset="-122"/>
              </a:rPr>
              <a:t>个，三等奖的项目单位数不超过</a:t>
            </a:r>
            <a:r>
              <a:rPr lang="en-US" altLang="en-US"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个。</a:t>
            </a:r>
          </a:p>
          <a:p>
            <a:pPr marL="342000" indent="-342000">
              <a:lnSpc>
                <a:spcPct val="150000"/>
              </a:lnSpc>
              <a:buFont typeface="Wingdings" pitchFamily="2" charset="2"/>
              <a:buChar char="ü"/>
            </a:pPr>
            <a:r>
              <a:rPr lang="zh-CN" altLang="en-US" sz="2000" b="1" dirty="0" smtClean="0">
                <a:latin typeface="微软雅黑" pitchFamily="34" charset="-122"/>
                <a:ea typeface="微软雅黑" pitchFamily="34" charset="-122"/>
              </a:rPr>
              <a:t>企业技术创新工程项目只填写</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个单位。</a:t>
            </a:r>
          </a:p>
          <a:p>
            <a:pPr marL="342000" indent="-342000">
              <a:lnSpc>
                <a:spcPct val="150000"/>
              </a:lnSpc>
              <a:buFont typeface="Wingdings" pitchFamily="2" charset="2"/>
              <a:buChar char="u"/>
            </a:pPr>
            <a:r>
              <a:rPr lang="zh-CN" altLang="en-US" sz="2000" b="1" dirty="0" smtClean="0">
                <a:solidFill>
                  <a:srgbClr val="C00000"/>
                </a:solidFill>
                <a:latin typeface="微软雅黑" pitchFamily="34" charset="-122"/>
                <a:ea typeface="微软雅黑" pitchFamily="34" charset="-122"/>
              </a:rPr>
              <a:t>法定代表人签字（签名章）、单位盖章</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代表性论文专著目录</a:t>
            </a:r>
          </a:p>
        </p:txBody>
      </p:sp>
      <p:sp>
        <p:nvSpPr>
          <p:cNvPr id="6" name="MH_Text_1"/>
          <p:cNvSpPr>
            <a:spLocks noChangeArrowheads="1"/>
          </p:cNvSpPr>
          <p:nvPr>
            <p:custDataLst>
              <p:tags r:id="rId1"/>
            </p:custDataLst>
          </p:nvPr>
        </p:nvSpPr>
        <p:spPr bwMode="auto">
          <a:xfrm>
            <a:off x="428596" y="2143116"/>
            <a:ext cx="8143932" cy="4214842"/>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lvl="1" indent="-342900">
              <a:lnSpc>
                <a:spcPct val="150000"/>
              </a:lnSpc>
              <a:buFont typeface="Wingdings" pitchFamily="2" charset="2"/>
              <a:buChar char="u"/>
            </a:pPr>
            <a:r>
              <a:rPr lang="zh-CN" altLang="en-US" sz="2000" b="1" dirty="0" smtClean="0">
                <a:solidFill>
                  <a:srgbClr val="0053CC"/>
                </a:solidFill>
                <a:latin typeface="微软雅黑" pitchFamily="34" charset="-122"/>
                <a:ea typeface="微软雅黑" pitchFamily="34" charset="-122"/>
              </a:rPr>
              <a:t>自然奖“代表性论文专著目录”（不超过</a:t>
            </a:r>
            <a:r>
              <a:rPr lang="en-US" altLang="zh-CN" sz="2000" b="1" dirty="0" smtClean="0">
                <a:solidFill>
                  <a:srgbClr val="0053CC"/>
                </a:solidFill>
                <a:latin typeface="微软雅黑" pitchFamily="34" charset="-122"/>
                <a:ea typeface="微软雅黑" pitchFamily="34" charset="-122"/>
              </a:rPr>
              <a:t>8</a:t>
            </a:r>
            <a:r>
              <a:rPr lang="zh-CN" altLang="en-US" sz="2000" b="1" dirty="0" smtClean="0">
                <a:solidFill>
                  <a:srgbClr val="0053CC"/>
                </a:solidFill>
                <a:latin typeface="微软雅黑" pitchFamily="34" charset="-122"/>
                <a:ea typeface="微软雅黑" pitchFamily="34" charset="-122"/>
              </a:rPr>
              <a:t>篇）</a:t>
            </a:r>
            <a:endParaRPr lang="en-US" altLang="zh-CN" sz="2000" b="1" dirty="0" smtClean="0">
              <a:solidFill>
                <a:srgbClr val="0053CC"/>
              </a:solidFill>
              <a:latin typeface="微软雅黑" pitchFamily="34" charset="-122"/>
              <a:ea typeface="微软雅黑" pitchFamily="34" charset="-122"/>
            </a:endParaRPr>
          </a:p>
          <a:p>
            <a:pPr marL="342900" lvl="1"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论文专著</a:t>
            </a:r>
            <a:r>
              <a:rPr lang="zh-CN" altLang="en-US" sz="2000" b="1" dirty="0" smtClean="0">
                <a:solidFill>
                  <a:srgbClr val="C00000"/>
                </a:solidFill>
                <a:latin typeface="微软雅黑" pitchFamily="34" charset="-122"/>
                <a:ea typeface="微软雅黑" pitchFamily="34" charset="-122"/>
              </a:rPr>
              <a:t>仅限于国内立项</a:t>
            </a:r>
            <a:r>
              <a:rPr lang="zh-CN" altLang="en-US" sz="2000" b="1" dirty="0" smtClean="0">
                <a:latin typeface="微软雅黑" pitchFamily="34" charset="-122"/>
                <a:ea typeface="微软雅黑" pitchFamily="34" charset="-122"/>
              </a:rPr>
              <a:t>的科学研究成果，所列论文专著只能提交完成人为作者的文章，应按重要程度排序。</a:t>
            </a:r>
            <a:endParaRPr lang="en-US" altLang="zh-CN" sz="2000" b="1" dirty="0" smtClean="0">
              <a:latin typeface="微软雅黑" pitchFamily="34" charset="-122"/>
              <a:ea typeface="微软雅黑" pitchFamily="34" charset="-122"/>
            </a:endParaRPr>
          </a:p>
          <a:p>
            <a:pPr marL="342900" lvl="1"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论文专著应公开发表二年以上</a:t>
            </a:r>
            <a:r>
              <a:rPr lang="zh-CN" altLang="en-US" sz="2000" b="1" dirty="0" smtClean="0">
                <a:solidFill>
                  <a:srgbClr val="C00000"/>
                </a:solidFill>
                <a:latin typeface="微软雅黑" pitchFamily="34" charset="-122"/>
                <a:ea typeface="微软雅黑" pitchFamily="34" charset="-122"/>
              </a:rPr>
              <a:t>（</a:t>
            </a:r>
            <a:r>
              <a:rPr lang="en-US" altLang="en-US" sz="2000" b="1" dirty="0" smtClean="0">
                <a:solidFill>
                  <a:srgbClr val="C00000"/>
                </a:solidFill>
                <a:latin typeface="微软雅黑" pitchFamily="34" charset="-122"/>
                <a:ea typeface="微软雅黑" pitchFamily="34" charset="-122"/>
              </a:rPr>
              <a:t>2018</a:t>
            </a:r>
            <a:r>
              <a:rPr lang="zh-CN" altLang="en-US" sz="2000" b="1" dirty="0" smtClean="0">
                <a:solidFill>
                  <a:srgbClr val="C00000"/>
                </a:solidFill>
                <a:latin typeface="微软雅黑" pitchFamily="34" charset="-122"/>
                <a:ea typeface="微软雅黑" pitchFamily="34" charset="-122"/>
              </a:rPr>
              <a:t>年</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月</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日以前公开发表）</a:t>
            </a:r>
            <a:r>
              <a:rPr lang="zh-CN" altLang="en-US" sz="2000" b="1" dirty="0" smtClean="0">
                <a:latin typeface="微软雅黑" pitchFamily="34" charset="-122"/>
                <a:ea typeface="微软雅黑" pitchFamily="34" charset="-122"/>
              </a:rPr>
              <a:t>。</a:t>
            </a:r>
          </a:p>
          <a:p>
            <a:pPr marL="342900" lvl="1" indent="-342900">
              <a:lnSpc>
                <a:spcPct val="150000"/>
              </a:lnSpc>
            </a:pPr>
            <a:endParaRPr lang="en-US" altLang="zh-CN"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省科学技术奖所设奖项</a:t>
            </a:r>
            <a:endParaRPr lang="zh-CN" altLang="en-US" sz="3800" dirty="0">
              <a:solidFill>
                <a:schemeClr val="bg1"/>
              </a:solidFill>
              <a:latin typeface="微软雅黑" pitchFamily="34" charset="-122"/>
              <a:ea typeface="微软雅黑" pitchFamily="34" charset="-122"/>
            </a:endParaRPr>
          </a:p>
        </p:txBody>
      </p:sp>
      <p:sp>
        <p:nvSpPr>
          <p:cNvPr id="4" name="右大括号 3"/>
          <p:cNvSpPr/>
          <p:nvPr/>
        </p:nvSpPr>
        <p:spPr>
          <a:xfrm>
            <a:off x="5810221" y="2505063"/>
            <a:ext cx="287338" cy="2025650"/>
          </a:xfrm>
          <a:prstGeom prst="rightBrace">
            <a:avLst>
              <a:gd name="adj1" fmla="val 8333"/>
              <a:gd name="adj2" fmla="val 49624"/>
            </a:avLst>
          </a:prstGeom>
          <a:noFill/>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b="1" dirty="0">
              <a:ea typeface="微软雅黑" pitchFamily="34" charset="-122"/>
            </a:endParaRPr>
          </a:p>
        </p:txBody>
      </p:sp>
      <p:cxnSp>
        <p:nvCxnSpPr>
          <p:cNvPr id="6" name="直接连接符 5"/>
          <p:cNvCxnSpPr>
            <a:endCxn id="13" idx="1"/>
          </p:cNvCxnSpPr>
          <p:nvPr/>
        </p:nvCxnSpPr>
        <p:spPr>
          <a:xfrm>
            <a:off x="1219171" y="2079613"/>
            <a:ext cx="342900" cy="0"/>
          </a:xfrm>
          <a:prstGeom prst="line">
            <a:avLst/>
          </a:prstGeom>
          <a:ln w="38100">
            <a:headEnd type="diamond" w="med" len="med"/>
            <a:tailEnd type="triangl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19171" y="2798751"/>
            <a:ext cx="342900" cy="0"/>
          </a:xfrm>
          <a:prstGeom prst="line">
            <a:avLst/>
          </a:prstGeom>
          <a:ln w="38100">
            <a:headEnd type="diamond" w="med" len="med"/>
            <a:tailEnd type="triangl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219171" y="4237026"/>
            <a:ext cx="342900" cy="0"/>
          </a:xfrm>
          <a:prstGeom prst="line">
            <a:avLst/>
          </a:prstGeom>
          <a:ln w="38100">
            <a:headEnd type="diamond" w="med" len="med"/>
            <a:tailEnd type="triangl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219171" y="4956163"/>
            <a:ext cx="342900" cy="0"/>
          </a:xfrm>
          <a:prstGeom prst="line">
            <a:avLst/>
          </a:prstGeom>
          <a:ln w="38100">
            <a:headEnd type="diamond" w="med" len="med"/>
            <a:tailEnd type="triangl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MH_SubTitle_3"/>
          <p:cNvSpPr/>
          <p:nvPr>
            <p:custDataLst>
              <p:tags r:id="rId1"/>
            </p:custDataLst>
          </p:nvPr>
        </p:nvSpPr>
        <p:spPr>
          <a:xfrm>
            <a:off x="1562071" y="3224201"/>
            <a:ext cx="4248150" cy="587375"/>
          </a:xfrm>
          <a:prstGeom prst="rect">
            <a:avLst/>
          </a:prstGeom>
          <a:solidFill>
            <a:schemeClr val="bg2">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smtClean="0">
                <a:solidFill>
                  <a:schemeClr val="tx1">
                    <a:lumMod val="95000"/>
                    <a:lumOff val="5000"/>
                  </a:schemeClr>
                </a:solidFill>
                <a:latin typeface="微软雅黑" pitchFamily="34" charset="-122"/>
                <a:ea typeface="微软雅黑" pitchFamily="34" charset="-122"/>
              </a:rPr>
              <a:t>技术</a:t>
            </a:r>
            <a:r>
              <a:rPr lang="zh-CN" altLang="en-US" sz="2000" b="1" dirty="0">
                <a:solidFill>
                  <a:schemeClr val="tx1">
                    <a:lumMod val="95000"/>
                    <a:lumOff val="5000"/>
                  </a:schemeClr>
                </a:solidFill>
                <a:latin typeface="微软雅黑" pitchFamily="34" charset="-122"/>
                <a:ea typeface="微软雅黑" pitchFamily="34" charset="-122"/>
              </a:rPr>
              <a:t>发明奖</a:t>
            </a:r>
          </a:p>
        </p:txBody>
      </p:sp>
      <p:sp>
        <p:nvSpPr>
          <p:cNvPr id="11" name="MH_SubTitle_2"/>
          <p:cNvSpPr/>
          <p:nvPr>
            <p:custDataLst>
              <p:tags r:id="rId2"/>
            </p:custDataLst>
          </p:nvPr>
        </p:nvSpPr>
        <p:spPr>
          <a:xfrm>
            <a:off x="1562071" y="3943338"/>
            <a:ext cx="4248150" cy="587375"/>
          </a:xfrm>
          <a:prstGeom prst="rect">
            <a:avLst/>
          </a:prstGeom>
          <a:solidFill>
            <a:schemeClr val="bg2">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smtClean="0">
                <a:solidFill>
                  <a:schemeClr val="tx1">
                    <a:lumMod val="95000"/>
                    <a:lumOff val="5000"/>
                  </a:schemeClr>
                </a:solidFill>
                <a:latin typeface="微软雅黑" pitchFamily="34" charset="-122"/>
                <a:ea typeface="微软雅黑" pitchFamily="34" charset="-122"/>
              </a:rPr>
              <a:t>科学技术</a:t>
            </a:r>
            <a:r>
              <a:rPr lang="zh-CN" altLang="en-US" sz="2000" b="1" dirty="0">
                <a:solidFill>
                  <a:schemeClr val="tx1">
                    <a:lumMod val="95000"/>
                    <a:lumOff val="5000"/>
                  </a:schemeClr>
                </a:solidFill>
                <a:latin typeface="微软雅黑" pitchFamily="34" charset="-122"/>
                <a:ea typeface="微软雅黑" pitchFamily="34" charset="-122"/>
              </a:rPr>
              <a:t>进步奖</a:t>
            </a:r>
          </a:p>
        </p:txBody>
      </p:sp>
      <p:sp>
        <p:nvSpPr>
          <p:cNvPr id="12" name="MH_SubTitle_1"/>
          <p:cNvSpPr/>
          <p:nvPr>
            <p:custDataLst>
              <p:tags r:id="rId3"/>
            </p:custDataLst>
          </p:nvPr>
        </p:nvSpPr>
        <p:spPr>
          <a:xfrm>
            <a:off x="1562071" y="4662476"/>
            <a:ext cx="4248150" cy="587375"/>
          </a:xfrm>
          <a:prstGeom prst="rect">
            <a:avLst/>
          </a:prstGeom>
          <a:solidFill>
            <a:schemeClr val="accent1">
              <a:lumMod val="60000"/>
              <a:lumOff val="4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smtClean="0">
                <a:solidFill>
                  <a:schemeClr val="tx1">
                    <a:lumMod val="95000"/>
                    <a:lumOff val="5000"/>
                  </a:schemeClr>
                </a:solidFill>
                <a:latin typeface="微软雅黑" pitchFamily="34" charset="-122"/>
                <a:ea typeface="微软雅黑" pitchFamily="34" charset="-122"/>
              </a:rPr>
              <a:t>国际</a:t>
            </a:r>
            <a:r>
              <a:rPr lang="zh-CN" altLang="en-US" sz="2000" b="1" dirty="0">
                <a:solidFill>
                  <a:schemeClr val="tx1">
                    <a:lumMod val="95000"/>
                    <a:lumOff val="5000"/>
                  </a:schemeClr>
                </a:solidFill>
                <a:latin typeface="微软雅黑" pitchFamily="34" charset="-122"/>
                <a:ea typeface="微软雅黑" pitchFamily="34" charset="-122"/>
              </a:rPr>
              <a:t>科学技术合作奖</a:t>
            </a:r>
          </a:p>
        </p:txBody>
      </p:sp>
      <p:sp>
        <p:nvSpPr>
          <p:cNvPr id="13" name="矩形 12"/>
          <p:cNvSpPr/>
          <p:nvPr/>
        </p:nvSpPr>
        <p:spPr>
          <a:xfrm>
            <a:off x="1562071" y="1785926"/>
            <a:ext cx="4248150" cy="587375"/>
          </a:xfrm>
          <a:prstGeom prst="rect">
            <a:avLst/>
          </a:prstGeom>
          <a:solidFill>
            <a:schemeClr val="accent1">
              <a:lumMod val="60000"/>
              <a:lumOff val="4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smtClean="0">
                <a:solidFill>
                  <a:schemeClr val="tx1">
                    <a:lumMod val="95000"/>
                    <a:lumOff val="5000"/>
                  </a:schemeClr>
                </a:solidFill>
                <a:latin typeface="微软雅黑" pitchFamily="34" charset="-122"/>
                <a:ea typeface="微软雅黑" pitchFamily="34" charset="-122"/>
              </a:rPr>
              <a:t>科学技术奖最高奖</a:t>
            </a:r>
            <a:endParaRPr lang="zh-CN" altLang="en-US" sz="2000" b="1" dirty="0">
              <a:solidFill>
                <a:schemeClr val="tx1">
                  <a:lumMod val="95000"/>
                  <a:lumOff val="5000"/>
                </a:schemeClr>
              </a:solidFill>
              <a:latin typeface="微软雅黑" pitchFamily="34" charset="-122"/>
              <a:ea typeface="微软雅黑" pitchFamily="34" charset="-122"/>
            </a:endParaRPr>
          </a:p>
        </p:txBody>
      </p:sp>
      <p:sp>
        <p:nvSpPr>
          <p:cNvPr id="14" name="MH_SubTitle_3"/>
          <p:cNvSpPr/>
          <p:nvPr>
            <p:custDataLst>
              <p:tags r:id="rId4"/>
            </p:custDataLst>
          </p:nvPr>
        </p:nvSpPr>
        <p:spPr>
          <a:xfrm>
            <a:off x="1562071" y="2505063"/>
            <a:ext cx="4248150" cy="587375"/>
          </a:xfrm>
          <a:prstGeom prst="rect">
            <a:avLst/>
          </a:prstGeom>
          <a:solidFill>
            <a:schemeClr val="bg2">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smtClean="0">
                <a:solidFill>
                  <a:schemeClr val="tx1">
                    <a:lumMod val="95000"/>
                    <a:lumOff val="5000"/>
                  </a:schemeClr>
                </a:solidFill>
                <a:latin typeface="微软雅黑" pitchFamily="34" charset="-122"/>
                <a:ea typeface="微软雅黑" pitchFamily="34" charset="-122"/>
              </a:rPr>
              <a:t>自然科学</a:t>
            </a:r>
            <a:r>
              <a:rPr lang="zh-CN" altLang="en-US" sz="2000" b="1" dirty="0">
                <a:solidFill>
                  <a:schemeClr val="tx1">
                    <a:lumMod val="95000"/>
                    <a:lumOff val="5000"/>
                  </a:schemeClr>
                </a:solidFill>
                <a:latin typeface="微软雅黑" pitchFamily="34" charset="-122"/>
                <a:ea typeface="微软雅黑" pitchFamily="34" charset="-122"/>
              </a:rPr>
              <a:t>奖</a:t>
            </a:r>
          </a:p>
        </p:txBody>
      </p:sp>
      <p:sp>
        <p:nvSpPr>
          <p:cNvPr id="15" name="矩形 14"/>
          <p:cNvSpPr/>
          <p:nvPr/>
        </p:nvSpPr>
        <p:spPr>
          <a:xfrm>
            <a:off x="500034" y="1785926"/>
            <a:ext cx="719137" cy="3463925"/>
          </a:xfrm>
          <a:prstGeom prst="rect">
            <a:avLst/>
          </a:prstGeom>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smtClean="0">
                <a:latin typeface="微软雅黑" pitchFamily="34" charset="-122"/>
                <a:ea typeface="微软雅黑" pitchFamily="34" charset="-122"/>
              </a:rPr>
              <a:t>山东省科学技术</a:t>
            </a:r>
            <a:r>
              <a:rPr lang="zh-CN" altLang="en-US" sz="2400" b="1" dirty="0">
                <a:latin typeface="微软雅黑" pitchFamily="34" charset="-122"/>
                <a:ea typeface="微软雅黑" pitchFamily="34" charset="-122"/>
              </a:rPr>
              <a:t>奖</a:t>
            </a:r>
          </a:p>
        </p:txBody>
      </p:sp>
      <p:sp>
        <p:nvSpPr>
          <p:cNvPr id="16" name="矩形 15"/>
          <p:cNvSpPr/>
          <p:nvPr/>
        </p:nvSpPr>
        <p:spPr>
          <a:xfrm>
            <a:off x="6097559" y="1785926"/>
            <a:ext cx="2376487" cy="587375"/>
          </a:xfrm>
          <a:prstGeom prst="rect">
            <a:avLst/>
          </a:prstGeom>
          <a:solidFill>
            <a:schemeClr val="accent1">
              <a:lumMod val="40000"/>
              <a:lumOff val="6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b="1" dirty="0">
                <a:solidFill>
                  <a:schemeClr val="tx1">
                    <a:lumMod val="95000"/>
                    <a:lumOff val="5000"/>
                  </a:schemeClr>
                </a:solidFill>
                <a:latin typeface="微软雅黑" pitchFamily="34" charset="-122"/>
                <a:ea typeface="微软雅黑" pitchFamily="34" charset="-122"/>
              </a:rPr>
              <a:t>不超过</a:t>
            </a:r>
            <a:r>
              <a:rPr lang="en-US" altLang="zh-CN" b="1" dirty="0">
                <a:solidFill>
                  <a:schemeClr val="tx1">
                    <a:lumMod val="95000"/>
                    <a:lumOff val="5000"/>
                  </a:schemeClr>
                </a:solidFill>
                <a:latin typeface="微软雅黑" pitchFamily="34" charset="-122"/>
                <a:ea typeface="微软雅黑" pitchFamily="34" charset="-122"/>
              </a:rPr>
              <a:t>2</a:t>
            </a:r>
            <a:r>
              <a:rPr lang="zh-CN" altLang="en-US" b="1" dirty="0">
                <a:solidFill>
                  <a:schemeClr val="tx1">
                    <a:lumMod val="95000"/>
                    <a:lumOff val="5000"/>
                  </a:schemeClr>
                </a:solidFill>
                <a:latin typeface="微软雅黑" pitchFamily="34" charset="-122"/>
                <a:ea typeface="微软雅黑" pitchFamily="34" charset="-122"/>
              </a:rPr>
              <a:t>人</a:t>
            </a:r>
            <a:r>
              <a:rPr lang="en-US" altLang="zh-CN" b="1" dirty="0">
                <a:solidFill>
                  <a:schemeClr val="tx1">
                    <a:lumMod val="95000"/>
                    <a:lumOff val="5000"/>
                  </a:schemeClr>
                </a:solidFill>
                <a:latin typeface="微软雅黑" pitchFamily="34" charset="-122"/>
                <a:ea typeface="微软雅黑" pitchFamily="34" charset="-122"/>
              </a:rPr>
              <a:t>/</a:t>
            </a:r>
            <a:r>
              <a:rPr lang="zh-CN" altLang="en-US" b="1" dirty="0">
                <a:solidFill>
                  <a:schemeClr val="tx1">
                    <a:lumMod val="95000"/>
                    <a:lumOff val="5000"/>
                  </a:schemeClr>
                </a:solidFill>
                <a:latin typeface="微软雅黑" pitchFamily="34" charset="-122"/>
                <a:ea typeface="微软雅黑" pitchFamily="34" charset="-122"/>
              </a:rPr>
              <a:t>年</a:t>
            </a:r>
          </a:p>
        </p:txBody>
      </p:sp>
      <p:sp>
        <p:nvSpPr>
          <p:cNvPr id="17" name="MH_SubTitle_1"/>
          <p:cNvSpPr/>
          <p:nvPr>
            <p:custDataLst>
              <p:tags r:id="rId5"/>
            </p:custDataLst>
          </p:nvPr>
        </p:nvSpPr>
        <p:spPr>
          <a:xfrm>
            <a:off x="6130896" y="4662476"/>
            <a:ext cx="2592388" cy="587375"/>
          </a:xfrm>
          <a:prstGeom prst="rect">
            <a:avLst/>
          </a:prstGeom>
          <a:solidFill>
            <a:schemeClr val="accent1">
              <a:lumMod val="60000"/>
              <a:lumOff val="4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b="1" dirty="0">
                <a:solidFill>
                  <a:schemeClr val="tx1">
                    <a:lumMod val="95000"/>
                    <a:lumOff val="5000"/>
                  </a:schemeClr>
                </a:solidFill>
                <a:latin typeface="微软雅黑" pitchFamily="34" charset="-122"/>
                <a:ea typeface="微软雅黑" pitchFamily="34" charset="-122"/>
              </a:rPr>
              <a:t>不</a:t>
            </a:r>
            <a:r>
              <a:rPr lang="zh-CN" altLang="en-US" sz="1600" b="1" dirty="0" smtClean="0">
                <a:solidFill>
                  <a:schemeClr val="tx1">
                    <a:lumMod val="95000"/>
                    <a:lumOff val="5000"/>
                  </a:schemeClr>
                </a:solidFill>
                <a:latin typeface="微软雅黑" pitchFamily="34" charset="-122"/>
                <a:ea typeface="微软雅黑" pitchFamily="34" charset="-122"/>
              </a:rPr>
              <a:t>超过</a:t>
            </a:r>
            <a:r>
              <a:rPr lang="en-US" altLang="zh-CN" sz="1600" b="1" dirty="0" smtClean="0">
                <a:solidFill>
                  <a:schemeClr val="tx1">
                    <a:lumMod val="95000"/>
                    <a:lumOff val="5000"/>
                  </a:schemeClr>
                </a:solidFill>
                <a:latin typeface="微软雅黑" pitchFamily="34" charset="-122"/>
                <a:ea typeface="微软雅黑" pitchFamily="34" charset="-122"/>
              </a:rPr>
              <a:t>5</a:t>
            </a:r>
            <a:r>
              <a:rPr lang="zh-CN" altLang="en-US" sz="1600" b="1" dirty="0" smtClean="0">
                <a:solidFill>
                  <a:schemeClr val="tx1">
                    <a:lumMod val="95000"/>
                    <a:lumOff val="5000"/>
                  </a:schemeClr>
                </a:solidFill>
                <a:latin typeface="微软雅黑" pitchFamily="34" charset="-122"/>
                <a:ea typeface="微软雅黑" pitchFamily="34" charset="-122"/>
              </a:rPr>
              <a:t>人</a:t>
            </a:r>
            <a:r>
              <a:rPr lang="en-US" altLang="zh-CN" sz="1600" b="1" dirty="0" smtClean="0">
                <a:solidFill>
                  <a:schemeClr val="tx1">
                    <a:lumMod val="95000"/>
                    <a:lumOff val="5000"/>
                  </a:schemeClr>
                </a:solidFill>
                <a:latin typeface="微软雅黑" pitchFamily="34" charset="-122"/>
                <a:ea typeface="微软雅黑" pitchFamily="34" charset="-122"/>
              </a:rPr>
              <a:t>/</a:t>
            </a:r>
            <a:r>
              <a:rPr lang="zh-CN" altLang="en-US" sz="1600" b="1" dirty="0">
                <a:solidFill>
                  <a:schemeClr val="tx1">
                    <a:lumMod val="95000"/>
                    <a:lumOff val="5000"/>
                  </a:schemeClr>
                </a:solidFill>
                <a:latin typeface="微软雅黑" pitchFamily="34" charset="-122"/>
                <a:ea typeface="微软雅黑" pitchFamily="34" charset="-122"/>
              </a:rPr>
              <a:t>年</a:t>
            </a:r>
          </a:p>
        </p:txBody>
      </p:sp>
      <p:sp>
        <p:nvSpPr>
          <p:cNvPr id="18" name="MH_SubTitle_3"/>
          <p:cNvSpPr/>
          <p:nvPr>
            <p:custDataLst>
              <p:tags r:id="rId6"/>
            </p:custDataLst>
          </p:nvPr>
        </p:nvSpPr>
        <p:spPr>
          <a:xfrm>
            <a:off x="6097559" y="3219438"/>
            <a:ext cx="2376487" cy="587375"/>
          </a:xfrm>
          <a:prstGeom prst="rect">
            <a:avLst/>
          </a:prstGeom>
          <a:solidFill>
            <a:schemeClr val="bg2">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b="1" dirty="0">
                <a:solidFill>
                  <a:schemeClr val="tx1">
                    <a:lumMod val="95000"/>
                    <a:lumOff val="5000"/>
                  </a:schemeClr>
                </a:solidFill>
                <a:latin typeface="微软雅黑" pitchFamily="34" charset="-122"/>
                <a:ea typeface="微软雅黑" pitchFamily="34" charset="-122"/>
              </a:rPr>
              <a:t>不</a:t>
            </a:r>
            <a:r>
              <a:rPr lang="zh-CN" altLang="en-US" b="1" dirty="0" smtClean="0">
                <a:solidFill>
                  <a:schemeClr val="tx1">
                    <a:lumMod val="95000"/>
                    <a:lumOff val="5000"/>
                  </a:schemeClr>
                </a:solidFill>
                <a:latin typeface="微软雅黑" pitchFamily="34" charset="-122"/>
                <a:ea typeface="微软雅黑" pitchFamily="34" charset="-122"/>
              </a:rPr>
              <a:t>超过</a:t>
            </a:r>
            <a:r>
              <a:rPr lang="en-US" altLang="zh-CN" b="1" dirty="0" smtClean="0">
                <a:solidFill>
                  <a:schemeClr val="tx1">
                    <a:lumMod val="95000"/>
                    <a:lumOff val="5000"/>
                  </a:schemeClr>
                </a:solidFill>
                <a:latin typeface="微软雅黑" pitchFamily="34" charset="-122"/>
                <a:ea typeface="微软雅黑" pitchFamily="34" charset="-122"/>
              </a:rPr>
              <a:t>260</a:t>
            </a:r>
            <a:r>
              <a:rPr lang="zh-CN" altLang="en-US" b="1" dirty="0" smtClean="0">
                <a:solidFill>
                  <a:schemeClr val="tx1">
                    <a:lumMod val="95000"/>
                    <a:lumOff val="5000"/>
                  </a:schemeClr>
                </a:solidFill>
                <a:latin typeface="微软雅黑" pitchFamily="34" charset="-122"/>
                <a:ea typeface="微软雅黑" pitchFamily="34" charset="-122"/>
              </a:rPr>
              <a:t>项</a:t>
            </a:r>
            <a:r>
              <a:rPr lang="en-US" altLang="zh-CN" b="1" dirty="0">
                <a:solidFill>
                  <a:schemeClr val="tx1">
                    <a:lumMod val="95000"/>
                    <a:lumOff val="5000"/>
                  </a:schemeClr>
                </a:solidFill>
                <a:latin typeface="微软雅黑" pitchFamily="34" charset="-122"/>
                <a:ea typeface="微软雅黑" pitchFamily="34" charset="-122"/>
              </a:rPr>
              <a:t>/</a:t>
            </a:r>
            <a:r>
              <a:rPr lang="zh-CN" altLang="en-US" b="1" dirty="0">
                <a:solidFill>
                  <a:schemeClr val="tx1">
                    <a:lumMod val="95000"/>
                    <a:lumOff val="5000"/>
                  </a:schemeClr>
                </a:solidFill>
                <a:latin typeface="微软雅黑" pitchFamily="34" charset="-122"/>
                <a:ea typeface="微软雅黑" pitchFamily="34" charset="-122"/>
              </a:rPr>
              <a:t>年</a:t>
            </a:r>
          </a:p>
        </p:txBody>
      </p:sp>
      <p:sp>
        <p:nvSpPr>
          <p:cNvPr id="19" name="右箭头 18"/>
          <p:cNvSpPr/>
          <p:nvPr/>
        </p:nvSpPr>
        <p:spPr>
          <a:xfrm>
            <a:off x="5810221" y="1995476"/>
            <a:ext cx="287338" cy="215900"/>
          </a:xfrm>
          <a:prstGeom prst="rightArrow">
            <a:avLst/>
          </a:prstGeom>
          <a:solidFill>
            <a:schemeClr val="accent1">
              <a:lumMod val="40000"/>
              <a:lumOff val="6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dirty="0">
              <a:ea typeface="微软雅黑" pitchFamily="34" charset="-122"/>
            </a:endParaRPr>
          </a:p>
        </p:txBody>
      </p:sp>
      <p:sp>
        <p:nvSpPr>
          <p:cNvPr id="20" name="右箭头 19"/>
          <p:cNvSpPr/>
          <p:nvPr/>
        </p:nvSpPr>
        <p:spPr>
          <a:xfrm>
            <a:off x="5810221" y="4848213"/>
            <a:ext cx="287338" cy="215900"/>
          </a:xfrm>
          <a:prstGeom prst="rightArrow">
            <a:avLst/>
          </a:prstGeom>
          <a:solidFill>
            <a:schemeClr val="accent1">
              <a:lumMod val="60000"/>
              <a:lumOff val="4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dirty="0">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代表性论文专著目录</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lvl="1" indent="-342000">
              <a:lnSpc>
                <a:spcPct val="150000"/>
              </a:lnSpc>
              <a:buFont typeface="Wingdings" pitchFamily="2" charset="2"/>
              <a:buChar char="u"/>
            </a:pPr>
            <a:r>
              <a:rPr lang="zh-CN" altLang="en-US" sz="2000" b="1" dirty="0" smtClean="0">
                <a:solidFill>
                  <a:srgbClr val="0053CC"/>
                </a:solidFill>
                <a:latin typeface="微软雅黑" pitchFamily="34" charset="-122"/>
                <a:ea typeface="微软雅黑" pitchFamily="34" charset="-122"/>
              </a:rPr>
              <a:t>自然奖“代表性论文专著目录”（不超过</a:t>
            </a:r>
            <a:r>
              <a:rPr lang="en-US" altLang="zh-CN" sz="2000" b="1" dirty="0" smtClean="0">
                <a:solidFill>
                  <a:srgbClr val="0053CC"/>
                </a:solidFill>
                <a:latin typeface="微软雅黑" pitchFamily="34" charset="-122"/>
                <a:ea typeface="微软雅黑" pitchFamily="34" charset="-122"/>
              </a:rPr>
              <a:t>8</a:t>
            </a:r>
            <a:r>
              <a:rPr lang="zh-CN" altLang="en-US" sz="2000" b="1" dirty="0" smtClean="0">
                <a:solidFill>
                  <a:srgbClr val="0053CC"/>
                </a:solidFill>
                <a:latin typeface="微软雅黑" pitchFamily="34" charset="-122"/>
                <a:ea typeface="微软雅黑" pitchFamily="34" charset="-122"/>
              </a:rPr>
              <a:t>篇）</a:t>
            </a:r>
            <a:endParaRPr lang="en-US" altLang="zh-CN" sz="2000" b="1" dirty="0" smtClean="0">
              <a:solidFill>
                <a:srgbClr val="0053CC"/>
              </a:solidFill>
              <a:latin typeface="微软雅黑" pitchFamily="34" charset="-122"/>
              <a:ea typeface="微软雅黑" pitchFamily="34" charset="-122"/>
            </a:endParaRPr>
          </a:p>
          <a:p>
            <a:pPr marL="342000" indent="-342000">
              <a:lnSpc>
                <a:spcPct val="150000"/>
              </a:lnSpc>
              <a:buFont typeface="Wingdings" pitchFamily="2" charset="2"/>
              <a:buChar char="ü"/>
            </a:pPr>
            <a:r>
              <a:rPr lang="zh-CN" altLang="en-US" sz="2000" b="1" dirty="0" smtClean="0">
                <a:latin typeface="微软雅黑" pitchFamily="34" charset="-122"/>
                <a:ea typeface="微软雅黑" pitchFamily="34" charset="-122"/>
              </a:rPr>
              <a:t>不再提交</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知情同意证明</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。第一完成人需在</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代表性论文专著目录</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表格后</a:t>
            </a:r>
            <a:r>
              <a:rPr lang="zh-CN" altLang="en-US" sz="2000" b="1" dirty="0" smtClean="0">
                <a:solidFill>
                  <a:srgbClr val="C00000"/>
                </a:solidFill>
                <a:latin typeface="微软雅黑" pitchFamily="34" charset="-122"/>
                <a:ea typeface="微软雅黑" pitchFamily="34" charset="-122"/>
              </a:rPr>
              <a:t>签署承诺，</a:t>
            </a:r>
            <a:r>
              <a:rPr lang="zh-CN" altLang="en-US" sz="2000" dirty="0" smtClean="0">
                <a:latin typeface="微软雅黑" pitchFamily="34" charset="-122"/>
                <a:ea typeface="微软雅黑" pitchFamily="34" charset="-122"/>
              </a:rPr>
              <a:t>“知识产权归国内所有且无争议</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其中，未列入项目主要完成人的第一作者、通讯作者（含共同第一作者、共同通讯作者）已出具知情同意书面签字意见，与其他作者的有关知情证明材料均存档备查。因上述情况而引起争议，且不能提供相应存档备查的证据，本人愿意承担相应责任，并接受处理。”</a:t>
            </a:r>
          </a:p>
          <a:p>
            <a:pPr marL="342000" indent="-342000">
              <a:lnSpc>
                <a:spcPct val="150000"/>
              </a:lnSpc>
            </a:pPr>
            <a:endParaRPr lang="zh-CN" altLang="en-US" sz="2000" b="1" dirty="0" smtClean="0">
              <a:latin typeface="微软雅黑" pitchFamily="34" charset="-122"/>
              <a:ea typeface="微软雅黑" pitchFamily="34" charset="-122"/>
            </a:endParaRPr>
          </a:p>
          <a:p>
            <a:pPr marL="342000" lvl="1" indent="-342000">
              <a:lnSpc>
                <a:spcPct val="150000"/>
              </a:lnSpc>
              <a:buFont typeface="Wingdings" pitchFamily="2" charset="2"/>
              <a:buChar char="u"/>
            </a:pPr>
            <a:endParaRPr lang="en-US" altLang="zh-CN" sz="2000" b="1" dirty="0" smtClean="0">
              <a:latin typeface="微软雅黑" pitchFamily="34" charset="-122"/>
              <a:ea typeface="微软雅黑" pitchFamily="34" charset="-122"/>
            </a:endParaRPr>
          </a:p>
          <a:p>
            <a:pPr marL="342000" lvl="1" indent="-342000">
              <a:lnSpc>
                <a:spcPct val="150000"/>
              </a:lnSpc>
              <a:buFont typeface="Wingdings" pitchFamily="2" charset="2"/>
              <a:buChar char="u"/>
            </a:pPr>
            <a:endParaRPr lang="en-US" altLang="zh-CN"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主要知识产权目录</a:t>
            </a:r>
          </a:p>
        </p:txBody>
      </p:sp>
      <p:sp>
        <p:nvSpPr>
          <p:cNvPr id="6"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u"/>
            </a:pPr>
            <a:r>
              <a:rPr lang="zh-CN" altLang="en-US" sz="2000" b="1" dirty="0" smtClean="0">
                <a:solidFill>
                  <a:srgbClr val="0053CC"/>
                </a:solidFill>
                <a:latin typeface="微软雅黑" pitchFamily="34" charset="-122"/>
                <a:ea typeface="微软雅黑" pitchFamily="34" charset="-122"/>
              </a:rPr>
              <a:t>发明奖、进步奖 “支撑技术发明点（创新点）的主要知识产权目录”（不超过</a:t>
            </a:r>
            <a:r>
              <a:rPr lang="en-US" altLang="zh-CN" sz="2000" b="1" dirty="0" smtClean="0">
                <a:solidFill>
                  <a:srgbClr val="0053CC"/>
                </a:solidFill>
                <a:latin typeface="微软雅黑" pitchFamily="34" charset="-122"/>
                <a:ea typeface="微软雅黑" pitchFamily="34" charset="-122"/>
              </a:rPr>
              <a:t>10</a:t>
            </a:r>
            <a:r>
              <a:rPr lang="zh-CN" altLang="en-US" sz="2000" b="1" dirty="0" smtClean="0">
                <a:solidFill>
                  <a:srgbClr val="0053CC"/>
                </a:solidFill>
                <a:latin typeface="微软雅黑" pitchFamily="34" charset="-122"/>
                <a:ea typeface="微软雅黑" pitchFamily="34" charset="-122"/>
              </a:rPr>
              <a:t>个）</a:t>
            </a:r>
            <a:endParaRPr lang="en-US" altLang="zh-CN" sz="2000" b="1" dirty="0" smtClean="0">
              <a:solidFill>
                <a:srgbClr val="0053CC"/>
              </a:solidFill>
              <a:latin typeface="微软雅黑" pitchFamily="34" charset="-122"/>
              <a:ea typeface="微软雅黑" pitchFamily="34" charset="-122"/>
            </a:endParaRPr>
          </a:p>
          <a:p>
            <a:pPr marL="342900" indent="-342900" algn="just">
              <a:lnSpc>
                <a:spcPct val="150000"/>
              </a:lnSpc>
              <a:buFont typeface="Wingdings" pitchFamily="2" charset="2"/>
              <a:buChar char="ü"/>
            </a:pPr>
            <a:r>
              <a:rPr lang="zh-CN" altLang="en-US" sz="2000" b="1" dirty="0" smtClean="0">
                <a:latin typeface="微软雅黑" pitchFamily="34" charset="-122"/>
                <a:ea typeface="微软雅黑" pitchFamily="34" charset="-122"/>
              </a:rPr>
              <a:t>发明人均不是项目主要完成人的发明专利，</a:t>
            </a:r>
            <a:r>
              <a:rPr lang="zh-CN" altLang="en-US" sz="2000" b="1" dirty="0" smtClean="0">
                <a:solidFill>
                  <a:srgbClr val="C00000"/>
                </a:solidFill>
                <a:latin typeface="微软雅黑" pitchFamily="34" charset="-122"/>
                <a:ea typeface="微软雅黑" pitchFamily="34" charset="-122"/>
              </a:rPr>
              <a:t>不得列入本表</a:t>
            </a:r>
            <a:r>
              <a:rPr lang="zh-CN" altLang="en-US" sz="2000" b="1" dirty="0" smtClean="0">
                <a:latin typeface="微软雅黑" pitchFamily="34" charset="-122"/>
                <a:ea typeface="微软雅黑" pitchFamily="34" charset="-122"/>
              </a:rPr>
              <a:t>。</a:t>
            </a:r>
          </a:p>
          <a:p>
            <a:pPr marL="342900" indent="-342900" algn="just">
              <a:lnSpc>
                <a:spcPct val="150000"/>
              </a:lnSpc>
              <a:buFont typeface="Wingdings" pitchFamily="2" charset="2"/>
              <a:buChar char="ü"/>
            </a:pPr>
            <a:r>
              <a:rPr lang="zh-CN" altLang="en-US" sz="2000" b="1" dirty="0" smtClean="0">
                <a:latin typeface="微软雅黑" pitchFamily="34" charset="-122"/>
                <a:ea typeface="微软雅黑" pitchFamily="34" charset="-122"/>
              </a:rPr>
              <a:t>所列知识产权应在</a:t>
            </a:r>
            <a:r>
              <a:rPr lang="en-US" altLang="en-US" sz="2000" b="1" dirty="0" smtClean="0">
                <a:solidFill>
                  <a:srgbClr val="C00000"/>
                </a:solidFill>
                <a:latin typeface="微软雅黑" pitchFamily="34" charset="-122"/>
                <a:ea typeface="微软雅黑" pitchFamily="34" charset="-122"/>
              </a:rPr>
              <a:t>2020</a:t>
            </a:r>
            <a:r>
              <a:rPr lang="zh-CN" altLang="en-US" sz="2000" b="1" dirty="0" smtClean="0">
                <a:solidFill>
                  <a:srgbClr val="C00000"/>
                </a:solidFill>
                <a:latin typeface="微软雅黑" pitchFamily="34" charset="-122"/>
                <a:ea typeface="微软雅黑" pitchFamily="34" charset="-122"/>
              </a:rPr>
              <a:t>年</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月</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日之前</a:t>
            </a:r>
            <a:r>
              <a:rPr lang="zh-CN" altLang="en-US" sz="2000" b="1" dirty="0" smtClean="0">
                <a:latin typeface="微软雅黑" pitchFamily="34" charset="-122"/>
                <a:ea typeface="微软雅黑" pitchFamily="34" charset="-122"/>
              </a:rPr>
              <a:t>取得相应证书。</a:t>
            </a:r>
            <a:endParaRPr lang="en-US" altLang="zh-CN" sz="2000" b="1" dirty="0" smtClean="0">
              <a:latin typeface="微软雅黑" pitchFamily="34" charset="-122"/>
              <a:ea typeface="微软雅黑" pitchFamily="34" charset="-122"/>
            </a:endParaRPr>
          </a:p>
          <a:p>
            <a:pPr marL="342900" indent="-342900" algn="just">
              <a:lnSpc>
                <a:spcPct val="150000"/>
              </a:lnSpc>
              <a:buFont typeface="Wingdings" pitchFamily="2" charset="2"/>
              <a:buChar char="ü"/>
            </a:pPr>
            <a:r>
              <a:rPr lang="zh-CN" altLang="en-US" sz="2000" b="1" dirty="0" smtClean="0">
                <a:latin typeface="微软雅黑" pitchFamily="34" charset="-122"/>
                <a:ea typeface="微软雅黑" pitchFamily="34" charset="-122"/>
              </a:rPr>
              <a:t>所列知识产权用于报奖的情况，</a:t>
            </a:r>
            <a:r>
              <a:rPr lang="zh-CN" altLang="en-US" sz="2000" b="1" dirty="0" smtClean="0">
                <a:solidFill>
                  <a:srgbClr val="C00000"/>
                </a:solidFill>
                <a:latin typeface="微软雅黑" pitchFamily="34" charset="-122"/>
                <a:ea typeface="微软雅黑" pitchFamily="34" charset="-122"/>
              </a:rPr>
              <a:t>应征得未列入项目主要完成人的权利人（发明专利指发明人）的同意，并由项目第一完成人签字承诺。</a:t>
            </a:r>
            <a:endParaRPr lang="en-US" altLang="zh-CN" sz="2000" b="1" dirty="0" smtClean="0">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428596" y="1214422"/>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主要论文专著目录</a:t>
            </a:r>
          </a:p>
        </p:txBody>
      </p:sp>
      <p:sp>
        <p:nvSpPr>
          <p:cNvPr id="6" name="MH_Text_1"/>
          <p:cNvSpPr>
            <a:spLocks noChangeArrowheads="1"/>
          </p:cNvSpPr>
          <p:nvPr>
            <p:custDataLst>
              <p:tags r:id="rId1"/>
            </p:custDataLst>
          </p:nvPr>
        </p:nvSpPr>
        <p:spPr bwMode="auto">
          <a:xfrm>
            <a:off x="428596" y="1857364"/>
            <a:ext cx="8143932" cy="471490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900" indent="-342900">
              <a:lnSpc>
                <a:spcPct val="150000"/>
              </a:lnSpc>
              <a:buFont typeface="Wingdings" pitchFamily="2" charset="2"/>
              <a:buChar char="u"/>
            </a:pPr>
            <a:r>
              <a:rPr lang="en-US" altLang="zh-CN" sz="2000" b="1" dirty="0" smtClean="0">
                <a:solidFill>
                  <a:srgbClr val="0053CC"/>
                </a:solidFill>
                <a:latin typeface="微软雅黑" pitchFamily="34" charset="-122"/>
                <a:ea typeface="微软雅黑" pitchFamily="34" charset="-122"/>
              </a:rPr>
              <a:t>2020</a:t>
            </a:r>
            <a:r>
              <a:rPr lang="zh-CN" altLang="en-US" sz="2000" b="1" dirty="0" smtClean="0">
                <a:solidFill>
                  <a:srgbClr val="0053CC"/>
                </a:solidFill>
                <a:latin typeface="微软雅黑" pitchFamily="34" charset="-122"/>
                <a:ea typeface="微软雅黑" pitchFamily="34" charset="-122"/>
              </a:rPr>
              <a:t>年度开始，省技术发明奖、科技进步奖 将取消论文（专著）的要求。</a:t>
            </a:r>
            <a:endParaRPr lang="en-US" altLang="zh-CN" sz="2000" b="1" dirty="0" smtClean="0">
              <a:solidFill>
                <a:srgbClr val="0053CC"/>
              </a:solidFill>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如需填报论文（专著）作为支撑材料，可在提名书 “四、主要技术发明（发明奖）”或“四、主要科技创新（进步奖）”中对论文（专著）发表情况进行综述，并在附件中附上重要论文（专著）首页。</a:t>
            </a:r>
            <a:endParaRPr lang="en-US" altLang="zh-CN" sz="2000" b="1" dirty="0" smtClean="0">
              <a:latin typeface="微软雅黑" pitchFamily="34" charset="-122"/>
              <a:ea typeface="微软雅黑" pitchFamily="34" charset="-122"/>
            </a:endParaRPr>
          </a:p>
          <a:p>
            <a:pPr marL="342900" indent="-342900">
              <a:lnSpc>
                <a:spcPct val="150000"/>
              </a:lnSpc>
              <a:buFont typeface="Wingdings" pitchFamily="2" charset="2"/>
              <a:buChar char="ü"/>
            </a:pPr>
            <a:r>
              <a:rPr lang="zh-CN" altLang="en-US" sz="2000" b="1" dirty="0" smtClean="0">
                <a:latin typeface="微软雅黑" pitchFamily="34" charset="-122"/>
                <a:ea typeface="微软雅黑" pitchFamily="34" charset="-122"/>
              </a:rPr>
              <a:t>所提供的论文专著必须与提名项目所列技术发明点密切相关。作为支撑技术发明点（创新点）成立的依据，必须是已经正式公开发表（出版）的论文专著等，应在</a:t>
            </a:r>
            <a:r>
              <a:rPr lang="en-US" altLang="en-US" sz="2000" b="1" dirty="0" smtClean="0">
                <a:solidFill>
                  <a:srgbClr val="C00000"/>
                </a:solidFill>
                <a:latin typeface="微软雅黑" pitchFamily="34" charset="-122"/>
                <a:ea typeface="微软雅黑" pitchFamily="34" charset="-122"/>
              </a:rPr>
              <a:t>2020</a:t>
            </a:r>
            <a:r>
              <a:rPr lang="zh-CN" altLang="en-US" sz="2000" b="1" dirty="0" smtClean="0">
                <a:solidFill>
                  <a:srgbClr val="C00000"/>
                </a:solidFill>
                <a:latin typeface="微软雅黑" pitchFamily="34" charset="-122"/>
                <a:ea typeface="微软雅黑" pitchFamily="34" charset="-122"/>
              </a:rPr>
              <a:t>年</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月</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日之前</a:t>
            </a:r>
            <a:r>
              <a:rPr lang="zh-CN" altLang="en-US" sz="2000" b="1" dirty="0" smtClean="0">
                <a:latin typeface="微软雅黑" pitchFamily="34" charset="-122"/>
                <a:ea typeface="微软雅黑" pitchFamily="34" charset="-122"/>
              </a:rPr>
              <a:t>正式发表。</a:t>
            </a:r>
            <a:endParaRPr lang="en-US" altLang="zh-CN" sz="2000" b="1" dirty="0" smtClean="0">
              <a:latin typeface="微软雅黑" pitchFamily="34" charset="-122"/>
              <a:ea typeface="微软雅黑" pitchFamily="34" charset="-122"/>
            </a:endParaRPr>
          </a:p>
          <a:p>
            <a:pPr marL="342900" indent="-342900">
              <a:lnSpc>
                <a:spcPct val="150000"/>
              </a:lnSpc>
            </a:pPr>
            <a:endParaRPr lang="zh-CN" altLang="en-US" sz="20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自然奖附件要求</a:t>
            </a:r>
          </a:p>
        </p:txBody>
      </p:sp>
      <p:sp>
        <p:nvSpPr>
          <p:cNvPr id="6"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defTabSz="889000" fontAlgn="auto">
              <a:lnSpc>
                <a:spcPct val="150000"/>
              </a:lnSpc>
              <a:spcAft>
                <a:spcPts val="0"/>
              </a:spcAft>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必备附件</a:t>
            </a:r>
            <a:endParaRPr lang="en-US" altLang="zh-CN" sz="2000" b="1" dirty="0" smtClean="0">
              <a:solidFill>
                <a:srgbClr val="0053CC"/>
              </a:solidFill>
              <a:latin typeface="微软雅黑" pitchFamily="34" charset="-122"/>
              <a:ea typeface="微软雅黑" pitchFamily="34" charset="-122"/>
            </a:endParaRPr>
          </a:p>
          <a:p>
            <a:pPr marL="342000" indent="-342000" defTabSz="889000">
              <a:lnSpc>
                <a:spcPct val="150000"/>
              </a:lnSpc>
              <a:buFont typeface="Wingdings" pitchFamily="2" charset="2"/>
              <a:buChar char="ü"/>
              <a:defRPr/>
            </a:pPr>
            <a:r>
              <a:rPr lang="zh-CN" altLang="en-US" sz="2000" b="1" dirty="0" smtClean="0">
                <a:latin typeface="微软雅黑" pitchFamily="34" charset="-122"/>
                <a:ea typeface="微软雅黑" pitchFamily="34" charset="-122"/>
              </a:rPr>
              <a:t> 代表性论文专著（不超过</a:t>
            </a:r>
            <a:r>
              <a:rPr lang="en-US" altLang="en-US"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篇）</a:t>
            </a:r>
          </a:p>
          <a:p>
            <a:pPr marL="342000" indent="-342000" defTabSz="889000">
              <a:lnSpc>
                <a:spcPct val="150000"/>
              </a:lnSpc>
              <a:buFont typeface="Wingdings" pitchFamily="2" charset="2"/>
              <a:buChar char="ü"/>
              <a:defRPr/>
            </a:pPr>
            <a:r>
              <a:rPr lang="zh-CN" altLang="en-US" sz="2000" b="1" dirty="0" smtClean="0">
                <a:latin typeface="微软雅黑" pitchFamily="34" charset="-122"/>
                <a:ea typeface="微软雅黑" pitchFamily="34" charset="-122"/>
              </a:rPr>
              <a:t> 他人引用代表性引文专著（不超过</a:t>
            </a:r>
            <a:r>
              <a:rPr lang="en-US" altLang="en-US"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篇）</a:t>
            </a:r>
          </a:p>
          <a:p>
            <a:pPr marL="342000" indent="-342000" defTabSz="889000">
              <a:lnSpc>
                <a:spcPct val="150000"/>
              </a:lnSpc>
              <a:buFont typeface="Wingdings" pitchFamily="2" charset="2"/>
              <a:buChar char="ü"/>
              <a:defRPr/>
            </a:pPr>
            <a:r>
              <a:rPr lang="zh-CN" altLang="en-US" sz="2000" b="1" dirty="0" smtClean="0">
                <a:latin typeface="微软雅黑" pitchFamily="34" charset="-122"/>
                <a:ea typeface="微软雅黑" pitchFamily="34" charset="-122"/>
              </a:rPr>
              <a:t> 检索报告</a:t>
            </a:r>
          </a:p>
          <a:p>
            <a:pPr marL="342000" indent="-342000" defTabSz="889000">
              <a:lnSpc>
                <a:spcPct val="150000"/>
              </a:lnSpc>
              <a:buFont typeface="Wingdings" pitchFamily="2" charset="2"/>
              <a:buChar char="ü"/>
              <a:defRPr/>
            </a:pPr>
            <a:r>
              <a:rPr lang="zh-CN" altLang="en-US" sz="2000" b="1" dirty="0" smtClean="0">
                <a:latin typeface="微软雅黑" pitchFamily="34" charset="-122"/>
                <a:ea typeface="微软雅黑" pitchFamily="34" charset="-122"/>
              </a:rPr>
              <a:t> 完成人合作关系说明及情况汇总表</a:t>
            </a:r>
            <a:endParaRPr lang="en-US" altLang="zh-CN" sz="2000" b="1" dirty="0" smtClean="0">
              <a:latin typeface="微软雅黑" pitchFamily="34" charset="-122"/>
              <a:ea typeface="微软雅黑" pitchFamily="34" charset="-122"/>
            </a:endParaRPr>
          </a:p>
          <a:p>
            <a:pPr marL="342000" indent="-342000" defTabSz="889000">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其他附件</a:t>
            </a:r>
            <a:endParaRPr lang="en-US" altLang="zh-CN" sz="2000" b="1" dirty="0" smtClean="0">
              <a:solidFill>
                <a:srgbClr val="0053CC"/>
              </a:solidFill>
              <a:latin typeface="微软雅黑" pitchFamily="34" charset="-122"/>
              <a:ea typeface="微软雅黑" pitchFamily="34" charset="-122"/>
            </a:endParaRPr>
          </a:p>
          <a:p>
            <a:pPr marL="342000" indent="-342000" defTabSz="889000">
              <a:lnSpc>
                <a:spcPct val="150000"/>
              </a:lnSpc>
              <a:buFont typeface="Wingdings" pitchFamily="2" charset="2"/>
              <a:buChar char="ü"/>
              <a:defRPr/>
            </a:pPr>
            <a:r>
              <a:rPr lang="zh-CN" altLang="en-US" sz="2000" b="1" dirty="0" smtClean="0">
                <a:latin typeface="微软雅黑" pitchFamily="34" charset="-122"/>
                <a:ea typeface="微软雅黑" pitchFamily="34" charset="-122"/>
              </a:rPr>
              <a:t>支撑本项目重要科学发现、客观评价及完成人学术贡献的证明材料。</a:t>
            </a:r>
          </a:p>
          <a:p>
            <a:pPr marL="342000" indent="-342000" defTabSz="889000">
              <a:lnSpc>
                <a:spcPct val="150000"/>
              </a:lnSpc>
              <a:buFont typeface="Wingdings" pitchFamily="2" charset="2"/>
              <a:buChar char="ü"/>
              <a:defRPr/>
            </a:pPr>
            <a:endParaRPr lang="zh-CN" altLang="en-US" sz="20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发明奖、进步奖附件要求</a:t>
            </a:r>
          </a:p>
        </p:txBody>
      </p:sp>
      <p:sp>
        <p:nvSpPr>
          <p:cNvPr id="6" name="MH_Text_1"/>
          <p:cNvSpPr>
            <a:spLocks noChangeArrowheads="1"/>
          </p:cNvSpPr>
          <p:nvPr>
            <p:custDataLst>
              <p:tags r:id="rId1"/>
            </p:custDataLst>
          </p:nvPr>
        </p:nvSpPr>
        <p:spPr bwMode="auto">
          <a:xfrm>
            <a:off x="428596" y="2143116"/>
            <a:ext cx="8143932" cy="4071966"/>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defTabSz="889000" fontAlgn="auto">
              <a:lnSpc>
                <a:spcPct val="150000"/>
              </a:lnSpc>
              <a:spcAft>
                <a:spcPts val="0"/>
              </a:spcAft>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必备附件</a:t>
            </a:r>
            <a:endParaRPr lang="en-US" altLang="zh-CN" sz="2000" b="1" dirty="0" smtClean="0">
              <a:solidFill>
                <a:srgbClr val="0053CC"/>
              </a:solidFill>
              <a:latin typeface="微软雅黑" pitchFamily="34" charset="-122"/>
              <a:ea typeface="微软雅黑" pitchFamily="34" charset="-122"/>
            </a:endParaRPr>
          </a:p>
          <a:p>
            <a:pPr marL="342000" indent="-342000" defTabSz="889000">
              <a:lnSpc>
                <a:spcPct val="150000"/>
              </a:lnSpc>
              <a:buFont typeface="Wingdings" pitchFamily="2" charset="2"/>
              <a:buChar char="ü"/>
              <a:defRPr/>
            </a:pPr>
            <a:r>
              <a:rPr lang="zh-CN" altLang="en-US" sz="2000" b="1" dirty="0" smtClean="0">
                <a:latin typeface="微软雅黑" pitchFamily="34" charset="-122"/>
                <a:ea typeface="微软雅黑" pitchFamily="34" charset="-122"/>
              </a:rPr>
              <a:t> 主要知识产权和标准规范等目录前</a:t>
            </a:r>
            <a:r>
              <a:rPr lang="en-US" altLang="en-US"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项</a:t>
            </a:r>
          </a:p>
          <a:p>
            <a:pPr marL="342000" indent="-342000" defTabSz="889000">
              <a:lnSpc>
                <a:spcPct val="150000"/>
              </a:lnSpc>
              <a:buFont typeface="Wingdings" pitchFamily="2" charset="2"/>
              <a:buChar char="ü"/>
              <a:defRPr/>
            </a:pPr>
            <a:r>
              <a:rPr lang="en-US" altLang="en-US"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应用满两年的佐证材料</a:t>
            </a:r>
          </a:p>
          <a:p>
            <a:pPr marL="342000" indent="-342000" defTabSz="889000">
              <a:lnSpc>
                <a:spcPct val="150000"/>
              </a:lnSpc>
              <a:buFont typeface="Wingdings" pitchFamily="2" charset="2"/>
              <a:buChar char="ü"/>
              <a:defRPr/>
            </a:pPr>
            <a:r>
              <a:rPr lang="zh-CN" altLang="en-US" sz="2000" b="1" dirty="0" smtClean="0">
                <a:latin typeface="微软雅黑" pitchFamily="34" charset="-122"/>
                <a:ea typeface="微软雅黑" pitchFamily="34" charset="-122"/>
              </a:rPr>
              <a:t> 国家法律法规要求审批的批准文件</a:t>
            </a:r>
          </a:p>
          <a:p>
            <a:pPr marL="342000" indent="-342000" defTabSz="889000">
              <a:lnSpc>
                <a:spcPct val="150000"/>
              </a:lnSpc>
              <a:buFont typeface="Wingdings" pitchFamily="2" charset="2"/>
              <a:buChar char="ü"/>
              <a:defRPr/>
            </a:pP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完成人合作关系说明及情况汇总表</a:t>
            </a:r>
            <a:endParaRPr lang="en-US" altLang="zh-CN" sz="2000" b="1" dirty="0" smtClean="0">
              <a:latin typeface="微软雅黑" pitchFamily="34" charset="-122"/>
              <a:ea typeface="微软雅黑" pitchFamily="34" charset="-122"/>
            </a:endParaRPr>
          </a:p>
          <a:p>
            <a:pPr>
              <a:buFont typeface="Wingdings" pitchFamily="2" charset="2"/>
              <a:buChar char="u"/>
            </a:pPr>
            <a:r>
              <a:rPr lang="zh-CN" altLang="en-US" sz="2000" b="1" dirty="0" smtClean="0">
                <a:solidFill>
                  <a:srgbClr val="0053CC"/>
                </a:solidFill>
                <a:latin typeface="微软雅黑" pitchFamily="34" charset="-122"/>
                <a:ea typeface="微软雅黑" pitchFamily="34" charset="-122"/>
              </a:rPr>
              <a:t>  其他附件</a:t>
            </a:r>
          </a:p>
          <a:p>
            <a:pPr marL="342000" indent="-342000" defTabSz="889000">
              <a:lnSpc>
                <a:spcPct val="150000"/>
              </a:lnSpc>
              <a:buFont typeface="Wingdings" pitchFamily="2" charset="2"/>
              <a:buChar char="ü"/>
              <a:defRPr/>
            </a:pP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应用情况和效果佐证材料</a:t>
            </a:r>
          </a:p>
          <a:p>
            <a:pPr marL="342000" indent="-342000" defTabSz="889000">
              <a:lnSpc>
                <a:spcPct val="150000"/>
              </a:lnSpc>
              <a:buFont typeface="Wingdings" pitchFamily="2" charset="2"/>
              <a:buChar char="ü"/>
              <a:defRPr/>
            </a:pP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其他</a:t>
            </a:r>
          </a:p>
          <a:p>
            <a:pPr marL="342000" indent="-342000" defTabSz="889000">
              <a:lnSpc>
                <a:spcPct val="150000"/>
              </a:lnSpc>
              <a:buFont typeface="Wingdings" pitchFamily="2" charset="2"/>
              <a:buChar char="ü"/>
              <a:defRPr/>
            </a:pPr>
            <a:endParaRPr lang="zh-CN" altLang="en-US" sz="2000" b="1" dirty="0" smtClean="0">
              <a:latin typeface="微软雅黑" pitchFamily="34" charset="-122"/>
              <a:ea typeface="微软雅黑" pitchFamily="34" charset="-122"/>
            </a:endParaRPr>
          </a:p>
          <a:p>
            <a:pPr marL="342000" indent="-342000">
              <a:lnSpc>
                <a:spcPct val="150000"/>
              </a:lnSpc>
            </a:pPr>
            <a:endParaRPr lang="en-US" altLang="zh-CN" sz="2000" b="1" dirty="0" smtClean="0">
              <a:latin typeface="微软雅黑" pitchFamily="34" charset="-122"/>
              <a:ea typeface="微软雅黑" pitchFamily="34" charset="-122"/>
            </a:endParaRPr>
          </a:p>
          <a:p>
            <a:pPr marL="342000" indent="-342000">
              <a:lnSpc>
                <a:spcPct val="150000"/>
              </a:lnSpc>
              <a:spcAft>
                <a:spcPts val="0"/>
              </a:spcAft>
              <a:buFont typeface="Wingdings" pitchFamily="2" charset="2"/>
              <a:buChar char="ü"/>
            </a:pPr>
            <a:endParaRPr lang="zh-CN" altLang="en-US" sz="20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提名书填写要求及形审要点</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提名书形式审查不合格事项</a:t>
            </a:r>
          </a:p>
        </p:txBody>
      </p:sp>
      <p:sp>
        <p:nvSpPr>
          <p:cNvPr id="7" name="MH_Text_1"/>
          <p:cNvSpPr>
            <a:spLocks noChangeArrowheads="1"/>
          </p:cNvSpPr>
          <p:nvPr>
            <p:custDataLst>
              <p:tags r:id="rId1"/>
            </p:custDataLst>
          </p:nvPr>
        </p:nvSpPr>
        <p:spPr bwMode="auto">
          <a:xfrm>
            <a:off x="500034"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fontAlgn="auto">
              <a:lnSpc>
                <a:spcPts val="3200"/>
              </a:lnSpc>
              <a:spcBef>
                <a:spcPts val="0"/>
              </a:spcBef>
              <a:spcAft>
                <a:spcPts val="0"/>
              </a:spcAft>
              <a:buFont typeface="Wingdings" pitchFamily="2" charset="2"/>
              <a:buChar char="u"/>
              <a:defRPr/>
            </a:pPr>
            <a:r>
              <a:rPr lang="zh-CN" altLang="en-US" sz="2000" b="1" dirty="0" smtClean="0">
                <a:solidFill>
                  <a:srgbClr val="C00000"/>
                </a:solidFill>
                <a:latin typeface="微软雅黑" pitchFamily="34" charset="-122"/>
                <a:ea typeface="微软雅黑" pitchFamily="34" charset="-122"/>
              </a:rPr>
              <a:t>论文、专利等相关技术内容重复使用</a:t>
            </a:r>
            <a:endParaRPr lang="en-US" altLang="zh-CN" sz="2000" b="1" dirty="0" smtClean="0">
              <a:solidFill>
                <a:srgbClr val="C00000"/>
              </a:solidFill>
              <a:latin typeface="微软雅黑" pitchFamily="34" charset="-122"/>
              <a:ea typeface="微软雅黑" pitchFamily="34" charset="-122"/>
            </a:endParaRPr>
          </a:p>
          <a:p>
            <a:pPr marL="342000" indent="-342000" fontAlgn="auto">
              <a:lnSpc>
                <a:spcPts val="3200"/>
              </a:lnSpc>
              <a:spcBef>
                <a:spcPts val="0"/>
              </a:spcBef>
              <a:spcAft>
                <a:spcPts val="0"/>
              </a:spcAft>
              <a:buFont typeface="Wingdings" pitchFamily="2" charset="2"/>
              <a:buChar char="u"/>
              <a:defRPr/>
            </a:pPr>
            <a:r>
              <a:rPr lang="zh-CN" altLang="en-US" sz="2000" b="1" dirty="0" smtClean="0">
                <a:solidFill>
                  <a:srgbClr val="C00000"/>
                </a:solidFill>
                <a:latin typeface="微软雅黑" pitchFamily="34" charset="-122"/>
                <a:ea typeface="微软雅黑" pitchFamily="34" charset="-122"/>
              </a:rPr>
              <a:t>与往年获奖项目论文专利等重复（“历史论文专利查重”功能）</a:t>
            </a:r>
            <a:endParaRPr lang="en-US" altLang="zh-CN" sz="2000" b="1" dirty="0" smtClean="0">
              <a:solidFill>
                <a:srgbClr val="C00000"/>
              </a:solidFill>
              <a:latin typeface="微软雅黑" pitchFamily="34" charset="-122"/>
              <a:ea typeface="微软雅黑" pitchFamily="34" charset="-122"/>
            </a:endParaRPr>
          </a:p>
          <a:p>
            <a:pPr marL="342000" indent="-342000" fontAlgn="auto">
              <a:lnSpc>
                <a:spcPts val="3200"/>
              </a:lnSpc>
              <a:spcBef>
                <a:spcPts val="0"/>
              </a:spcBef>
              <a:spcAft>
                <a:spcPts val="0"/>
              </a:spcAft>
              <a:buFont typeface="Wingdings" pitchFamily="2" charset="2"/>
              <a:buChar char="u"/>
              <a:defRPr/>
            </a:pPr>
            <a:r>
              <a:rPr lang="zh-CN" altLang="en-US" sz="2000" b="1" dirty="0" smtClean="0">
                <a:solidFill>
                  <a:srgbClr val="C00000"/>
                </a:solidFill>
                <a:latin typeface="微软雅黑" pitchFamily="34" charset="-122"/>
                <a:ea typeface="微软雅黑" pitchFamily="34" charset="-122"/>
              </a:rPr>
              <a:t>自然奖论文发表时间不满二年</a:t>
            </a:r>
            <a:endParaRPr lang="en-US" altLang="zh-CN" sz="2000" b="1" dirty="0" smtClean="0">
              <a:solidFill>
                <a:srgbClr val="C00000"/>
              </a:solidFill>
              <a:latin typeface="微软雅黑" pitchFamily="34" charset="-122"/>
              <a:ea typeface="微软雅黑" pitchFamily="34" charset="-122"/>
            </a:endParaRPr>
          </a:p>
          <a:p>
            <a:pPr marL="342000" indent="-342000" fontAlgn="auto">
              <a:lnSpc>
                <a:spcPts val="3200"/>
              </a:lnSpc>
              <a:spcBef>
                <a:spcPts val="0"/>
              </a:spcBef>
              <a:spcAft>
                <a:spcPts val="0"/>
              </a:spcAft>
              <a:buFont typeface="Wingdings" pitchFamily="2" charset="2"/>
              <a:buChar char="u"/>
              <a:defRPr/>
            </a:pPr>
            <a:r>
              <a:rPr lang="zh-CN" altLang="en-US" sz="2000" b="1" dirty="0" smtClean="0">
                <a:solidFill>
                  <a:srgbClr val="C00000"/>
                </a:solidFill>
                <a:latin typeface="微软雅黑" pitchFamily="34" charset="-122"/>
                <a:ea typeface="微软雅黑" pitchFamily="34" charset="-122"/>
              </a:rPr>
              <a:t>发明奖、进步奖项目整体应用时间不满二年</a:t>
            </a:r>
            <a:endParaRPr lang="en-US" altLang="zh-CN" sz="2000" b="1" dirty="0" smtClean="0">
              <a:solidFill>
                <a:srgbClr val="C00000"/>
              </a:solidFill>
              <a:latin typeface="微软雅黑" pitchFamily="34" charset="-122"/>
              <a:ea typeface="微软雅黑" pitchFamily="34" charset="-122"/>
            </a:endParaRPr>
          </a:p>
          <a:p>
            <a:pPr marL="342000" indent="-342000" fontAlgn="auto">
              <a:lnSpc>
                <a:spcPts val="3200"/>
              </a:lnSpc>
              <a:spcBef>
                <a:spcPts val="0"/>
              </a:spcBef>
              <a:spcAft>
                <a:spcPts val="0"/>
              </a:spcAft>
              <a:buFont typeface="Wingdings" pitchFamily="2" charset="2"/>
              <a:buChar char="u"/>
              <a:defRPr/>
            </a:pPr>
            <a:r>
              <a:rPr lang="zh-CN" altLang="en-US" sz="2000" b="1" dirty="0" smtClean="0">
                <a:solidFill>
                  <a:srgbClr val="C00000"/>
                </a:solidFill>
                <a:latin typeface="微软雅黑" pitchFamily="34" charset="-122"/>
                <a:ea typeface="微软雅黑" pitchFamily="34" charset="-122"/>
              </a:rPr>
              <a:t>完成人同一年度被两个以上省奖项目提名</a:t>
            </a:r>
            <a:endParaRPr lang="en-US" altLang="zh-CN" sz="2000" b="1" dirty="0" smtClean="0">
              <a:solidFill>
                <a:srgbClr val="C00000"/>
              </a:solidFill>
              <a:latin typeface="微软雅黑" pitchFamily="34" charset="-122"/>
              <a:ea typeface="微软雅黑" pitchFamily="34" charset="-122"/>
            </a:endParaRPr>
          </a:p>
          <a:p>
            <a:pPr marL="342000" indent="-342000" fontAlgn="auto">
              <a:lnSpc>
                <a:spcPts val="3200"/>
              </a:lnSpc>
              <a:spcBef>
                <a:spcPts val="0"/>
              </a:spcBef>
              <a:spcAft>
                <a:spcPts val="0"/>
              </a:spcAft>
              <a:buFont typeface="Wingdings" pitchFamily="2" charset="2"/>
              <a:buChar char="u"/>
              <a:defRPr/>
            </a:pPr>
            <a:r>
              <a:rPr lang="zh-CN" altLang="en-US" sz="2000" b="1" dirty="0" smtClean="0">
                <a:latin typeface="微软雅黑" pitchFamily="34" charset="-122"/>
                <a:ea typeface="微软雅黑" pitchFamily="34" charset="-122"/>
              </a:rPr>
              <a:t>自然奖完成人不是代表性论文专著的作者</a:t>
            </a:r>
            <a:endParaRPr lang="en-US" altLang="zh-CN" sz="2000" b="1" dirty="0" smtClean="0">
              <a:latin typeface="微软雅黑" pitchFamily="34" charset="-122"/>
              <a:ea typeface="微软雅黑" pitchFamily="34" charset="-122"/>
            </a:endParaRPr>
          </a:p>
          <a:p>
            <a:pPr marL="342000" indent="-342000" fontAlgn="auto">
              <a:lnSpc>
                <a:spcPts val="3200"/>
              </a:lnSpc>
              <a:spcBef>
                <a:spcPts val="0"/>
              </a:spcBef>
              <a:spcAft>
                <a:spcPts val="0"/>
              </a:spcAft>
              <a:buFont typeface="Wingdings" pitchFamily="2" charset="2"/>
              <a:buChar char="u"/>
              <a:defRPr/>
            </a:pPr>
            <a:r>
              <a:rPr lang="zh-CN" altLang="en-US" sz="2000" b="1" dirty="0" smtClean="0">
                <a:latin typeface="微软雅黑" pitchFamily="34" charset="-122"/>
                <a:ea typeface="微软雅黑" pitchFamily="34" charset="-122"/>
              </a:rPr>
              <a:t>发明奖前三完成人不是主要发明专利的发明人</a:t>
            </a:r>
            <a:endParaRPr lang="en-US" altLang="zh-CN" sz="2000" b="1" dirty="0" smtClean="0">
              <a:latin typeface="微软雅黑" pitchFamily="34" charset="-122"/>
              <a:ea typeface="微软雅黑" pitchFamily="34" charset="-122"/>
            </a:endParaRPr>
          </a:p>
          <a:p>
            <a:pPr marL="342000" indent="-342000">
              <a:lnSpc>
                <a:spcPts val="3200"/>
              </a:lnSpc>
              <a:spcBef>
                <a:spcPts val="0"/>
              </a:spcBef>
              <a:spcAft>
                <a:spcPts val="0"/>
              </a:spcAft>
              <a:buFont typeface="Wingdings" pitchFamily="2" charset="2"/>
              <a:buChar char="u"/>
            </a:pPr>
            <a:r>
              <a:rPr lang="zh-CN" altLang="en-US" sz="2000" b="1" dirty="0" smtClean="0">
                <a:latin typeface="微软雅黑" pitchFamily="34" charset="-122"/>
                <a:ea typeface="微软雅黑" pitchFamily="34" charset="-122"/>
              </a:rPr>
              <a:t>主要附件未提交或不完整</a:t>
            </a:r>
          </a:p>
          <a:p>
            <a:pPr marL="342000" indent="-342000">
              <a:lnSpc>
                <a:spcPts val="3200"/>
              </a:lnSpc>
              <a:spcBef>
                <a:spcPts val="0"/>
              </a:spcBef>
              <a:spcAft>
                <a:spcPts val="0"/>
              </a:spcAft>
              <a:buFont typeface="Wingdings" pitchFamily="2" charset="2"/>
              <a:buChar char="u"/>
            </a:pPr>
            <a:r>
              <a:rPr lang="zh-CN" altLang="en-US" sz="2000" b="1" dirty="0" smtClean="0">
                <a:solidFill>
                  <a:srgbClr val="C00000"/>
                </a:solidFill>
                <a:latin typeface="微软雅黑" pitchFamily="34" charset="-122"/>
                <a:ea typeface="微软雅黑" pitchFamily="34" charset="-122"/>
              </a:rPr>
              <a:t>其他不符合</a:t>
            </a:r>
            <a:r>
              <a:rPr lang="en-US" altLang="zh-CN" sz="2000" b="1" dirty="0" smtClean="0">
                <a:solidFill>
                  <a:srgbClr val="C00000"/>
                </a:solidFill>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山东省科学技术奖励办法</a:t>
            </a:r>
            <a:r>
              <a:rPr lang="en-US" altLang="zh-CN" sz="2000" b="1" dirty="0" smtClean="0">
                <a:solidFill>
                  <a:srgbClr val="C00000"/>
                </a:solidFill>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以及</a:t>
            </a:r>
            <a:r>
              <a:rPr lang="en-US" altLang="zh-CN" sz="2000" b="1" dirty="0" smtClean="0">
                <a:solidFill>
                  <a:srgbClr val="C00000"/>
                </a:solidFill>
                <a:latin typeface="微软雅黑" pitchFamily="34" charset="-122"/>
                <a:ea typeface="微软雅黑" pitchFamily="34" charset="-122"/>
              </a:rPr>
              <a:t>2020</a:t>
            </a:r>
            <a:r>
              <a:rPr lang="zh-CN" altLang="en-US" sz="2000" b="1" dirty="0" smtClean="0">
                <a:solidFill>
                  <a:srgbClr val="C00000"/>
                </a:solidFill>
                <a:latin typeface="微软雅黑" pitchFamily="34" charset="-122"/>
                <a:ea typeface="微软雅黑" pitchFamily="34" charset="-122"/>
              </a:rPr>
              <a:t>年度提名工作通知要求的情况</a:t>
            </a:r>
          </a:p>
          <a:p>
            <a:pPr marL="342000" indent="-342000" fontAlgn="auto">
              <a:lnSpc>
                <a:spcPct val="150000"/>
              </a:lnSpc>
              <a:spcBef>
                <a:spcPts val="0"/>
              </a:spcBef>
              <a:spcAft>
                <a:spcPts val="0"/>
              </a:spcAft>
              <a:buFont typeface="Wingdings" pitchFamily="2" charset="2"/>
              <a:buChar char="u"/>
              <a:defRPr/>
            </a:pPr>
            <a:endParaRPr lang="en-US" altLang="zh-CN" sz="2000" b="1" dirty="0" smtClean="0">
              <a:solidFill>
                <a:srgbClr val="FF0000"/>
              </a:solidFill>
              <a:latin typeface="微软雅黑" pitchFamily="34" charset="-122"/>
              <a:ea typeface="微软雅黑" pitchFamily="34" charset="-122"/>
            </a:endParaRPr>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a:p>
            <a:pPr marL="342000" indent="-342000" fontAlgn="auto">
              <a:lnSpc>
                <a:spcPct val="150000"/>
              </a:lnSpc>
              <a:spcBef>
                <a:spcPts val="0"/>
              </a:spcBef>
              <a:spcAft>
                <a:spcPts val="0"/>
              </a:spcAft>
              <a:buFont typeface="Wingdings" pitchFamily="2" charset="2"/>
              <a:buChar char="u"/>
              <a:defRPr/>
            </a:pPr>
            <a:endParaRPr lang="en-US" altLang="zh-CN" sz="2000" b="1"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6400800" cy="785818"/>
          </a:xfrm>
          <a:gradFill flip="none" rotWithShape="1">
            <a:gsLst>
              <a:gs pos="20000">
                <a:schemeClr val="bg1"/>
              </a:gs>
              <a:gs pos="50000">
                <a:schemeClr val="accent1">
                  <a:lumMod val="75000"/>
                  <a:shade val="67500"/>
                  <a:satMod val="115000"/>
                </a:schemeClr>
              </a:gs>
              <a:gs pos="100000">
                <a:schemeClr val="accent1">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400" dirty="0">
                <a:solidFill>
                  <a:schemeClr val="bg1"/>
                </a:solidFill>
              </a:rPr>
              <a:t> </a:t>
            </a:r>
            <a:r>
              <a:rPr lang="zh-CN" altLang="en-US" sz="4400" dirty="0" smtClean="0">
                <a:solidFill>
                  <a:schemeClr val="bg1"/>
                </a:solidFill>
              </a:rPr>
              <a:t> </a:t>
            </a:r>
            <a:r>
              <a:rPr lang="zh-CN" altLang="en-US" sz="4400" dirty="0" smtClean="0">
                <a:solidFill>
                  <a:schemeClr val="bg1"/>
                </a:solidFill>
                <a:latin typeface="微软雅黑" pitchFamily="34" charset="-122"/>
                <a:ea typeface="微软雅黑" pitchFamily="34" charset="-122"/>
              </a:rPr>
              <a:t>目录</a:t>
            </a:r>
            <a:endParaRPr lang="zh-CN" altLang="en-US" sz="4400" dirty="0">
              <a:solidFill>
                <a:schemeClr val="bg1"/>
              </a:solidFill>
              <a:latin typeface="微软雅黑" pitchFamily="34" charset="-122"/>
              <a:ea typeface="微软雅黑" pitchFamily="34" charset="-122"/>
            </a:endParaRPr>
          </a:p>
        </p:txBody>
      </p:sp>
      <p:sp>
        <p:nvSpPr>
          <p:cNvPr id="4" name="直接连接符 98"/>
          <p:cNvSpPr>
            <a:spLocks noChangeShapeType="1"/>
          </p:cNvSpPr>
          <p:nvPr/>
        </p:nvSpPr>
        <p:spPr bwMode="auto">
          <a:xfrm>
            <a:off x="1763688" y="1556792"/>
            <a:ext cx="0" cy="4104456"/>
          </a:xfrm>
          <a:prstGeom prst="line">
            <a:avLst/>
          </a:prstGeom>
          <a:noFill/>
          <a:ln w="28575" cmpd="thickThin">
            <a:solidFill>
              <a:srgbClr val="A5A5A5"/>
            </a:solidFill>
            <a:round/>
            <a:headEnd/>
            <a:tailEnd/>
          </a:ln>
        </p:spPr>
        <p:txBody>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TextBox 17"/>
          <p:cNvSpPr>
            <a:spLocks noChangeArrowheads="1"/>
          </p:cNvSpPr>
          <p:nvPr/>
        </p:nvSpPr>
        <p:spPr bwMode="auto">
          <a:xfrm>
            <a:off x="899592" y="3284984"/>
            <a:ext cx="730491" cy="522288"/>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三</a:t>
            </a:r>
          </a:p>
        </p:txBody>
      </p:sp>
      <p:sp>
        <p:nvSpPr>
          <p:cNvPr id="6" name="TextBox 23"/>
          <p:cNvSpPr>
            <a:spLocks noChangeArrowheads="1"/>
          </p:cNvSpPr>
          <p:nvPr/>
        </p:nvSpPr>
        <p:spPr bwMode="auto">
          <a:xfrm>
            <a:off x="1979712" y="4149080"/>
            <a:ext cx="6344304" cy="523220"/>
          </a:xfrm>
          <a:prstGeom prst="rect">
            <a:avLst/>
          </a:prstGeom>
          <a:solidFill>
            <a:srgbClr val="FFFFFF"/>
          </a:solidFill>
          <a:ln w="9525">
            <a:noFill/>
            <a:miter lim="800000"/>
            <a:headEnd/>
            <a:tailEnd/>
          </a:ln>
        </p:spPr>
        <p:txBody>
          <a:bodyPr wrap="square">
            <a:spAutoFit/>
          </a:bodyPr>
          <a:lstStyle/>
          <a:p>
            <a:r>
              <a:rPr lang="zh-CN" altLang="en-US" sz="2800" b="1" dirty="0" smtClean="0">
                <a:latin typeface="微软雅黑" panose="020B0503020204020204" pitchFamily="34" charset="-122"/>
                <a:ea typeface="微软雅黑" panose="020B0503020204020204" pitchFamily="34" charset="-122"/>
                <a:sym typeface="Arial" charset="0"/>
              </a:rPr>
              <a:t>提名书填写要求及形审要点</a:t>
            </a:r>
            <a:endParaRPr lang="zh-CN" altLang="en-US" sz="2800" b="1" dirty="0">
              <a:latin typeface="微软雅黑" panose="020B0503020204020204" pitchFamily="34" charset="-122"/>
              <a:ea typeface="微软雅黑" panose="020B0503020204020204" pitchFamily="34" charset="-122"/>
              <a:sym typeface="Arial" charset="0"/>
            </a:endParaRPr>
          </a:p>
        </p:txBody>
      </p:sp>
      <p:sp>
        <p:nvSpPr>
          <p:cNvPr id="7" name="TextBox 18"/>
          <p:cNvSpPr>
            <a:spLocks noChangeArrowheads="1"/>
          </p:cNvSpPr>
          <p:nvPr/>
        </p:nvSpPr>
        <p:spPr bwMode="auto">
          <a:xfrm>
            <a:off x="899592" y="2420888"/>
            <a:ext cx="721061" cy="523875"/>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二</a:t>
            </a:r>
          </a:p>
        </p:txBody>
      </p:sp>
      <p:sp>
        <p:nvSpPr>
          <p:cNvPr id="8" name="TextBox 25"/>
          <p:cNvSpPr>
            <a:spLocks noChangeArrowheads="1"/>
          </p:cNvSpPr>
          <p:nvPr/>
        </p:nvSpPr>
        <p:spPr bwMode="auto">
          <a:xfrm>
            <a:off x="1983856" y="2420888"/>
            <a:ext cx="6128280" cy="523220"/>
          </a:xfrm>
          <a:prstGeom prst="rect">
            <a:avLst/>
          </a:prstGeom>
          <a:solidFill>
            <a:schemeClr val="bg1"/>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省科学技术奖励改革举措</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9" name="TextBox 16"/>
          <p:cNvSpPr>
            <a:spLocks noChangeArrowheads="1"/>
          </p:cNvSpPr>
          <p:nvPr/>
        </p:nvSpPr>
        <p:spPr bwMode="auto">
          <a:xfrm>
            <a:off x="899592" y="1556792"/>
            <a:ext cx="685177" cy="523875"/>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sym typeface="Arial" charset="0"/>
              </a:rPr>
              <a:t>一</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0" name="TextBox 28"/>
          <p:cNvSpPr>
            <a:spLocks noChangeArrowheads="1"/>
          </p:cNvSpPr>
          <p:nvPr/>
        </p:nvSpPr>
        <p:spPr bwMode="auto">
          <a:xfrm>
            <a:off x="1983856" y="1556792"/>
            <a:ext cx="4757631" cy="523220"/>
          </a:xfrm>
          <a:prstGeom prst="rect">
            <a:avLst/>
          </a:prstGeom>
          <a:solidFill>
            <a:schemeClr val="bg1"/>
          </a:solidFill>
          <a:ln w="9525">
            <a:noFill/>
            <a:miter lim="800000"/>
            <a:headEnd/>
            <a:tailEnd/>
          </a:ln>
        </p:spPr>
        <p:txBody>
          <a:bodyPr>
            <a:spAutoFit/>
          </a:bodyPr>
          <a:lstStyle/>
          <a:p>
            <a:r>
              <a:rPr lang="zh-CN" altLang="en-US" sz="2800" b="1" dirty="0" smtClean="0">
                <a:latin typeface="微软雅黑" panose="020B0503020204020204" pitchFamily="34" charset="-122"/>
                <a:ea typeface="微软雅黑" panose="020B0503020204020204" pitchFamily="34" charset="-122"/>
                <a:sym typeface="Arial" charset="0"/>
              </a:rPr>
              <a:t>省科学技术奖励工作流程</a:t>
            </a:r>
            <a:endParaRPr lang="zh-CN" altLang="en-US" sz="2800" b="1" dirty="0">
              <a:latin typeface="微软雅黑" panose="020B0503020204020204" pitchFamily="34" charset="-122"/>
              <a:ea typeface="微软雅黑" panose="020B0503020204020204" pitchFamily="34" charset="-122"/>
              <a:sym typeface="Arial" charset="0"/>
            </a:endParaRPr>
          </a:p>
        </p:txBody>
      </p:sp>
      <p:sp>
        <p:nvSpPr>
          <p:cNvPr id="11" name="TextBox 17"/>
          <p:cNvSpPr>
            <a:spLocks noChangeArrowheads="1"/>
          </p:cNvSpPr>
          <p:nvPr/>
        </p:nvSpPr>
        <p:spPr bwMode="auto">
          <a:xfrm>
            <a:off x="899592" y="4149080"/>
            <a:ext cx="730491" cy="523220"/>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四</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2" name="TextBox 23"/>
          <p:cNvSpPr>
            <a:spLocks noChangeArrowheads="1"/>
          </p:cNvSpPr>
          <p:nvPr/>
        </p:nvSpPr>
        <p:spPr bwMode="auto">
          <a:xfrm>
            <a:off x="2008366" y="3284984"/>
            <a:ext cx="5659978"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提名要求</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13" name="TextBox 17"/>
          <p:cNvSpPr>
            <a:spLocks noChangeArrowheads="1"/>
          </p:cNvSpPr>
          <p:nvPr/>
        </p:nvSpPr>
        <p:spPr bwMode="auto">
          <a:xfrm>
            <a:off x="899592" y="4994012"/>
            <a:ext cx="730491" cy="523220"/>
          </a:xfrm>
          <a:prstGeom prst="rect">
            <a:avLst/>
          </a:prstGeom>
          <a:solidFill>
            <a:srgbClr val="C00000"/>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五</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4" name="TextBox 23"/>
          <p:cNvSpPr>
            <a:spLocks noChangeArrowheads="1"/>
          </p:cNvSpPr>
          <p:nvPr/>
        </p:nvSpPr>
        <p:spPr bwMode="auto">
          <a:xfrm>
            <a:off x="1979712" y="4994012"/>
            <a:ext cx="6128280"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C00000"/>
                </a:solidFill>
                <a:latin typeface="微软雅黑" panose="020B0503020204020204" pitchFamily="34" charset="-122"/>
                <a:ea typeface="微软雅黑" panose="020B0503020204020204" pitchFamily="34" charset="-122"/>
                <a:sym typeface="Arial" charset="0"/>
              </a:rPr>
              <a:t>提名工作安排</a:t>
            </a:r>
            <a:endParaRPr lang="zh-CN" altLang="en-US" sz="2800" b="1" dirty="0">
              <a:solidFill>
                <a:srgbClr val="C00000"/>
              </a:solidFill>
              <a:latin typeface="微软雅黑" panose="020B0503020204020204" pitchFamily="34" charset="-122"/>
              <a:ea typeface="微软雅黑" panose="020B0503020204020204" pitchFamily="34" charset="-122"/>
              <a:sym typeface="Arial" charset="0"/>
            </a:endParaRPr>
          </a:p>
        </p:txBody>
      </p:sp>
      <p:sp>
        <p:nvSpPr>
          <p:cNvPr id="15" name="副标题 2"/>
          <p:cNvSpPr txBox="1">
            <a:spLocks/>
          </p:cNvSpPr>
          <p:nvPr/>
        </p:nvSpPr>
        <p:spPr>
          <a:xfrm>
            <a:off x="0" y="285728"/>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40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  目录</a:t>
            </a:r>
            <a:endParaRPr kumimoji="0" lang="zh-CN" altLang="en-US" sz="38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提名工作安排</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提名工作节点</a:t>
            </a:r>
          </a:p>
        </p:txBody>
      </p:sp>
      <p:graphicFrame>
        <p:nvGraphicFramePr>
          <p:cNvPr id="5" name="图示 4"/>
          <p:cNvGraphicFramePr/>
          <p:nvPr/>
        </p:nvGraphicFramePr>
        <p:xfrm>
          <a:off x="357158" y="2285992"/>
          <a:ext cx="857256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提名工作安排</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提名申请</a:t>
            </a:r>
          </a:p>
        </p:txBody>
      </p:sp>
      <p:sp>
        <p:nvSpPr>
          <p:cNvPr id="6" name="MH_Text_1"/>
          <p:cNvSpPr>
            <a:spLocks noChangeArrowheads="1"/>
          </p:cNvSpPr>
          <p:nvPr>
            <p:custDataLst>
              <p:tags r:id="rId1"/>
            </p:custDataLst>
          </p:nvPr>
        </p:nvSpPr>
        <p:spPr bwMode="auto">
          <a:xfrm>
            <a:off x="500034"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fontAlgn="auto">
              <a:lnSpc>
                <a:spcPct val="150000"/>
              </a:lnSpc>
              <a:spcAft>
                <a:spcPts val="0"/>
              </a:spcAft>
              <a:buFont typeface="Wingdings" pitchFamily="2" charset="2"/>
              <a:buChar char="ü"/>
              <a:defRPr/>
            </a:pPr>
            <a:r>
              <a:rPr lang="zh-CN" altLang="en-US" sz="2000" b="1" dirty="0" smtClean="0">
                <a:solidFill>
                  <a:srgbClr val="0053CC"/>
                </a:solidFill>
                <a:latin typeface="微软雅黑" pitchFamily="34" charset="-122"/>
                <a:ea typeface="微软雅黑" pitchFamily="34" charset="-122"/>
              </a:rPr>
              <a:t>专家提名前，</a:t>
            </a:r>
            <a:r>
              <a:rPr lang="zh-CN" altLang="en-US" sz="2000" b="1" dirty="0" smtClean="0">
                <a:latin typeface="微软雅黑" pitchFamily="34" charset="-122"/>
                <a:ea typeface="微软雅黑" pitchFamily="34" charset="-122"/>
              </a:rPr>
              <a:t>由责任提名专家向省科技厅提出申请，专家提名申请表格式见</a:t>
            </a:r>
            <a:r>
              <a:rPr lang="en-US" altLang="zh-CN" sz="2000" b="1" dirty="0" smtClean="0">
                <a:latin typeface="微软雅黑" pitchFamily="34" charset="-122"/>
                <a:ea typeface="微软雅黑" pitchFamily="34" charset="-122"/>
              </a:rPr>
              <a:t>2020</a:t>
            </a:r>
            <a:r>
              <a:rPr lang="zh-CN" altLang="en-US" sz="2000" b="1" dirty="0" smtClean="0">
                <a:latin typeface="微软雅黑" pitchFamily="34" charset="-122"/>
                <a:ea typeface="微软雅黑" pitchFamily="34" charset="-122"/>
              </a:rPr>
              <a:t>年省奖提名通知附件</a:t>
            </a:r>
            <a:r>
              <a:rPr lang="en-US" altLang="en-US"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，申请截止日期为</a:t>
            </a:r>
            <a:r>
              <a:rPr lang="en-US" altLang="en-US" sz="2000" b="1" dirty="0" smtClean="0">
                <a:solidFill>
                  <a:srgbClr val="C00000"/>
                </a:solidFill>
                <a:latin typeface="微软雅黑" pitchFamily="34" charset="-122"/>
                <a:ea typeface="微软雅黑" pitchFamily="34" charset="-122"/>
              </a:rPr>
              <a:t>2020</a:t>
            </a:r>
            <a:r>
              <a:rPr lang="zh-CN" altLang="en-US" sz="2000" b="1" dirty="0" smtClean="0">
                <a:solidFill>
                  <a:srgbClr val="C00000"/>
                </a:solidFill>
                <a:latin typeface="微软雅黑" pitchFamily="34" charset="-122"/>
                <a:ea typeface="微软雅黑" pitchFamily="34" charset="-122"/>
              </a:rPr>
              <a:t>年</a:t>
            </a:r>
            <a:r>
              <a:rPr lang="en-US" altLang="en-US" sz="2000" b="1" dirty="0" smtClean="0">
                <a:solidFill>
                  <a:srgbClr val="C00000"/>
                </a:solidFill>
                <a:latin typeface="微软雅黑" pitchFamily="34" charset="-122"/>
                <a:ea typeface="微软雅黑" pitchFamily="34" charset="-122"/>
              </a:rPr>
              <a:t>12</a:t>
            </a:r>
            <a:r>
              <a:rPr lang="zh-CN" altLang="en-US" sz="2000" b="1" dirty="0" smtClean="0">
                <a:solidFill>
                  <a:srgbClr val="C00000"/>
                </a:solidFill>
                <a:latin typeface="微软雅黑" pitchFamily="34" charset="-122"/>
                <a:ea typeface="微软雅黑" pitchFamily="34" charset="-122"/>
              </a:rPr>
              <a:t>月</a:t>
            </a:r>
            <a:r>
              <a:rPr lang="en-US" altLang="en-US" sz="2000" b="1" dirty="0" smtClean="0">
                <a:solidFill>
                  <a:srgbClr val="C00000"/>
                </a:solidFill>
                <a:latin typeface="微软雅黑" pitchFamily="34" charset="-122"/>
                <a:ea typeface="微软雅黑" pitchFamily="34" charset="-122"/>
              </a:rPr>
              <a:t>12</a:t>
            </a:r>
            <a:r>
              <a:rPr lang="zh-CN" altLang="en-US" sz="2000" b="1" dirty="0" smtClean="0">
                <a:solidFill>
                  <a:srgbClr val="C00000"/>
                </a:solidFill>
                <a:latin typeface="微软雅黑" pitchFamily="34" charset="-122"/>
                <a:ea typeface="微软雅黑" pitchFamily="34" charset="-122"/>
              </a:rPr>
              <a:t>日。</a:t>
            </a:r>
            <a:endParaRPr lang="en-US" altLang="zh-CN" sz="2000" b="1" dirty="0" smtClean="0">
              <a:solidFill>
                <a:srgbClr val="C00000"/>
              </a:solidFill>
              <a:latin typeface="微软雅黑" pitchFamily="34" charset="-122"/>
              <a:ea typeface="微软雅黑" pitchFamily="34" charset="-122"/>
            </a:endParaRPr>
          </a:p>
          <a:p>
            <a:pPr marL="342000" indent="-342000" algn="just" fontAlgn="auto">
              <a:lnSpc>
                <a:spcPct val="150000"/>
              </a:lnSpc>
              <a:spcAft>
                <a:spcPts val="0"/>
              </a:spcAft>
              <a:buFont typeface="Wingdings" pitchFamily="2" charset="2"/>
              <a:buChar char="ü"/>
              <a:defRPr/>
            </a:pPr>
            <a:r>
              <a:rPr lang="zh-CN" altLang="en-US" sz="2000" b="1" dirty="0" smtClean="0">
                <a:solidFill>
                  <a:srgbClr val="0053CC"/>
                </a:solidFill>
                <a:latin typeface="微软雅黑" pitchFamily="34" charset="-122"/>
                <a:ea typeface="微软雅黑" pitchFamily="34" charset="-122"/>
              </a:rPr>
              <a:t>单位提名前，</a:t>
            </a:r>
            <a:r>
              <a:rPr lang="zh-CN" altLang="en-US" sz="2000" b="1" dirty="0" smtClean="0">
                <a:latin typeface="微软雅黑" pitchFamily="34" charset="-122"/>
                <a:ea typeface="微软雅黑" pitchFamily="34" charset="-122"/>
              </a:rPr>
              <a:t>省科技厅将对具备提名资格的单位分配提名号和登录口令。</a:t>
            </a:r>
            <a:endParaRPr lang="en-US" altLang="zh-CN" sz="2000" b="1" dirty="0" smtClean="0">
              <a:latin typeface="微软雅黑" pitchFamily="34" charset="-122"/>
              <a:ea typeface="微软雅黑" pitchFamily="34" charset="-122"/>
            </a:endParaRPr>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提名工作安排</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提名公示</a:t>
            </a:r>
          </a:p>
        </p:txBody>
      </p:sp>
      <p:sp>
        <p:nvSpPr>
          <p:cNvPr id="6" name="MH_Text_1"/>
          <p:cNvSpPr>
            <a:spLocks noChangeArrowheads="1"/>
          </p:cNvSpPr>
          <p:nvPr>
            <p:custDataLst>
              <p:tags r:id="rId1"/>
            </p:custDataLst>
          </p:nvPr>
        </p:nvSpPr>
        <p:spPr bwMode="auto">
          <a:xfrm>
            <a:off x="500034" y="2071678"/>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a:lnSpc>
                <a:spcPct val="150000"/>
              </a:lnSpc>
              <a:buFont typeface="Wingdings" pitchFamily="2" charset="2"/>
              <a:buChar char="ü"/>
              <a:defRPr/>
            </a:pPr>
            <a:r>
              <a:rPr lang="zh-CN" altLang="en-US" sz="2000" b="1" dirty="0" smtClean="0">
                <a:solidFill>
                  <a:srgbClr val="C00000"/>
                </a:solidFill>
                <a:latin typeface="微软雅黑" pitchFamily="34" charset="-122"/>
                <a:ea typeface="微软雅黑" pitchFamily="34" charset="-122"/>
              </a:rPr>
              <a:t>提名单位应通过网络或书面进行公示，同时，提名单位、专家应责成项目所有完成人在所在单位进行公示</a:t>
            </a:r>
            <a:r>
              <a:rPr lang="zh-CN" altLang="en-US" sz="2000" b="1" dirty="0" smtClean="0">
                <a:latin typeface="微软雅黑" pitchFamily="34" charset="-122"/>
                <a:ea typeface="微软雅黑" pitchFamily="34" charset="-122"/>
              </a:rPr>
              <a:t>，公示内容需按照</a:t>
            </a:r>
            <a:r>
              <a:rPr lang="en-US" altLang="zh-CN" sz="2000" b="1" dirty="0" smtClean="0">
                <a:latin typeface="微软雅黑" pitchFamily="34" charset="-122"/>
                <a:ea typeface="微软雅黑" pitchFamily="34" charset="-122"/>
              </a:rPr>
              <a:t>《</a:t>
            </a:r>
            <a:r>
              <a:rPr lang="en-US" altLang="en-US" sz="2000" b="1" dirty="0" smtClean="0">
                <a:latin typeface="微软雅黑" pitchFamily="34" charset="-122"/>
                <a:ea typeface="微软雅黑" pitchFamily="34" charset="-122"/>
              </a:rPr>
              <a:t>2020</a:t>
            </a:r>
            <a:r>
              <a:rPr lang="zh-CN" altLang="en-US" sz="2000" b="1" dirty="0" smtClean="0">
                <a:latin typeface="微软雅黑" pitchFamily="34" charset="-122"/>
                <a:ea typeface="微软雅黑" pitchFamily="34" charset="-122"/>
              </a:rPr>
              <a:t>年度山东省科学技术奖励提名工作手册</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（附件</a:t>
            </a:r>
            <a:r>
              <a:rPr lang="en-US" altLang="en-US"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）的要求进行，公示时间</a:t>
            </a:r>
            <a:r>
              <a:rPr lang="zh-CN" altLang="en-US" sz="2000" b="1" dirty="0" smtClean="0">
                <a:solidFill>
                  <a:srgbClr val="C00000"/>
                </a:solidFill>
                <a:latin typeface="微软雅黑" pitchFamily="34" charset="-122"/>
                <a:ea typeface="微软雅黑" pitchFamily="34" charset="-122"/>
              </a:rPr>
              <a:t>不少于</a:t>
            </a:r>
            <a:r>
              <a:rPr lang="en-US" altLang="en-US"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个工作日。</a:t>
            </a:r>
            <a:endParaRPr lang="en-US" altLang="zh-CN" sz="2000" b="1" dirty="0" smtClean="0">
              <a:solidFill>
                <a:srgbClr val="C00000"/>
              </a:solidFill>
              <a:latin typeface="微软雅黑" pitchFamily="34" charset="-122"/>
              <a:ea typeface="微软雅黑" pitchFamily="34" charset="-122"/>
            </a:endParaRPr>
          </a:p>
          <a:p>
            <a:pPr marL="342000" indent="-342000" algn="just">
              <a:lnSpc>
                <a:spcPct val="150000"/>
              </a:lnSpc>
              <a:buFont typeface="Wingdings" pitchFamily="2" charset="2"/>
              <a:buChar char="ü"/>
              <a:defRPr/>
            </a:pPr>
            <a:r>
              <a:rPr lang="zh-CN" altLang="en-US" sz="2000" b="1" dirty="0" smtClean="0">
                <a:latin typeface="微软雅黑" pitchFamily="34" charset="-122"/>
                <a:ea typeface="微软雅黑" pitchFamily="34" charset="-122"/>
              </a:rPr>
              <a:t>公示无异议或虽有异议但经核实处理后再次公示无异议的项目方可提名，</a:t>
            </a:r>
            <a:r>
              <a:rPr lang="zh-CN" altLang="en-US" sz="2000" b="1" dirty="0" smtClean="0">
                <a:solidFill>
                  <a:srgbClr val="C00000"/>
                </a:solidFill>
                <a:latin typeface="微软雅黑" pitchFamily="34" charset="-122"/>
                <a:ea typeface="微软雅黑" pitchFamily="34" charset="-122"/>
              </a:rPr>
              <a:t>并由第一完成单位负责将项目公示情况汇总上报至提名单位，提名单位在提名函中说明公示情况。</a:t>
            </a:r>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省科学技术奖组成机构</a:t>
            </a:r>
            <a:endParaRPr lang="zh-CN" altLang="en-US" sz="3800" dirty="0">
              <a:solidFill>
                <a:schemeClr val="bg1"/>
              </a:solidFill>
              <a:latin typeface="微软雅黑" pitchFamily="34" charset="-122"/>
              <a:ea typeface="微软雅黑" pitchFamily="34" charset="-122"/>
            </a:endParaRPr>
          </a:p>
        </p:txBody>
      </p:sp>
      <p:sp>
        <p:nvSpPr>
          <p:cNvPr id="5" name="圆角矩形 4"/>
          <p:cNvSpPr/>
          <p:nvPr/>
        </p:nvSpPr>
        <p:spPr>
          <a:xfrm>
            <a:off x="2500298" y="2643182"/>
            <a:ext cx="4000528" cy="57150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山东省科学技术奖励委员会</a:t>
            </a:r>
            <a:endParaRPr lang="zh-CN" altLang="en-US" sz="2000" b="1" dirty="0">
              <a:latin typeface="微软雅黑" pitchFamily="34" charset="-122"/>
              <a:ea typeface="微软雅黑" pitchFamily="34" charset="-122"/>
            </a:endParaRPr>
          </a:p>
        </p:txBody>
      </p:sp>
      <p:sp>
        <p:nvSpPr>
          <p:cNvPr id="6" name="圆角矩形 5"/>
          <p:cNvSpPr/>
          <p:nvPr/>
        </p:nvSpPr>
        <p:spPr>
          <a:xfrm>
            <a:off x="2500298" y="1928802"/>
            <a:ext cx="4000528" cy="571504"/>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山东省科学技术厅</a:t>
            </a:r>
            <a:endParaRPr lang="zh-CN" altLang="en-US" sz="2000" b="1" dirty="0">
              <a:latin typeface="微软雅黑" pitchFamily="34" charset="-122"/>
              <a:ea typeface="微软雅黑" pitchFamily="34" charset="-122"/>
            </a:endParaRPr>
          </a:p>
        </p:txBody>
      </p:sp>
      <p:sp>
        <p:nvSpPr>
          <p:cNvPr id="7" name="圆角矩形 6"/>
          <p:cNvSpPr/>
          <p:nvPr/>
        </p:nvSpPr>
        <p:spPr>
          <a:xfrm>
            <a:off x="2500298" y="1214422"/>
            <a:ext cx="4000528" cy="57150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山东省人民政府</a:t>
            </a:r>
            <a:endParaRPr lang="zh-CN" altLang="en-US" sz="2000" b="1" dirty="0">
              <a:latin typeface="微软雅黑" pitchFamily="34" charset="-122"/>
              <a:ea typeface="微软雅黑" pitchFamily="34" charset="-122"/>
            </a:endParaRPr>
          </a:p>
        </p:txBody>
      </p:sp>
      <p:sp>
        <p:nvSpPr>
          <p:cNvPr id="13" name="圆角矩形 12"/>
          <p:cNvSpPr/>
          <p:nvPr/>
        </p:nvSpPr>
        <p:spPr>
          <a:xfrm>
            <a:off x="6715140" y="2643182"/>
            <a:ext cx="1571636" cy="5715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监督委员会</a:t>
            </a:r>
          </a:p>
        </p:txBody>
      </p:sp>
      <p:sp>
        <p:nvSpPr>
          <p:cNvPr id="25" name="圆角矩形 24"/>
          <p:cNvSpPr/>
          <p:nvPr/>
        </p:nvSpPr>
        <p:spPr>
          <a:xfrm>
            <a:off x="3857620" y="3571876"/>
            <a:ext cx="1428760" cy="7143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技术发明奖</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评审委员会</a:t>
            </a:r>
          </a:p>
        </p:txBody>
      </p:sp>
      <p:sp>
        <p:nvSpPr>
          <p:cNvPr id="26" name="圆角矩形 25"/>
          <p:cNvSpPr/>
          <p:nvPr/>
        </p:nvSpPr>
        <p:spPr>
          <a:xfrm>
            <a:off x="7072330" y="3571876"/>
            <a:ext cx="1428760" cy="7143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国际合作奖</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评审委员会</a:t>
            </a:r>
          </a:p>
        </p:txBody>
      </p:sp>
      <p:sp>
        <p:nvSpPr>
          <p:cNvPr id="27" name="圆角矩形 26"/>
          <p:cNvSpPr/>
          <p:nvPr/>
        </p:nvSpPr>
        <p:spPr>
          <a:xfrm>
            <a:off x="642910" y="3571876"/>
            <a:ext cx="1428760" cy="7143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最高奖</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评审委员会</a:t>
            </a:r>
          </a:p>
        </p:txBody>
      </p:sp>
      <p:sp>
        <p:nvSpPr>
          <p:cNvPr id="28" name="圆角矩形 27"/>
          <p:cNvSpPr/>
          <p:nvPr/>
        </p:nvSpPr>
        <p:spPr>
          <a:xfrm>
            <a:off x="2214546" y="3571876"/>
            <a:ext cx="1428760" cy="7143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自然科学奖</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评审委员会</a:t>
            </a:r>
          </a:p>
        </p:txBody>
      </p:sp>
      <p:sp>
        <p:nvSpPr>
          <p:cNvPr id="29" name="圆角矩形 28"/>
          <p:cNvSpPr/>
          <p:nvPr/>
        </p:nvSpPr>
        <p:spPr>
          <a:xfrm>
            <a:off x="5500694" y="3571876"/>
            <a:ext cx="1428760" cy="7143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科技进步奖</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评审委员会</a:t>
            </a:r>
          </a:p>
        </p:txBody>
      </p:sp>
      <p:sp>
        <p:nvSpPr>
          <p:cNvPr id="30" name="圆角矩形 29"/>
          <p:cNvSpPr/>
          <p:nvPr/>
        </p:nvSpPr>
        <p:spPr>
          <a:xfrm>
            <a:off x="642910" y="4500570"/>
            <a:ext cx="1428760" cy="7143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最高奖初评</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评审组</a:t>
            </a:r>
          </a:p>
        </p:txBody>
      </p:sp>
      <p:sp>
        <p:nvSpPr>
          <p:cNvPr id="31" name="圆角矩形 30"/>
          <p:cNvSpPr/>
          <p:nvPr/>
        </p:nvSpPr>
        <p:spPr>
          <a:xfrm>
            <a:off x="2214546" y="4500570"/>
            <a:ext cx="1428760" cy="7143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若干初评</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评审组</a:t>
            </a:r>
          </a:p>
        </p:txBody>
      </p:sp>
      <p:sp>
        <p:nvSpPr>
          <p:cNvPr id="32" name="圆角矩形 31"/>
          <p:cNvSpPr/>
          <p:nvPr/>
        </p:nvSpPr>
        <p:spPr>
          <a:xfrm>
            <a:off x="3857620" y="4500570"/>
            <a:ext cx="1428760" cy="7143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若干初评</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评审组</a:t>
            </a:r>
          </a:p>
        </p:txBody>
      </p:sp>
      <p:sp>
        <p:nvSpPr>
          <p:cNvPr id="33" name="圆角矩形 32"/>
          <p:cNvSpPr/>
          <p:nvPr/>
        </p:nvSpPr>
        <p:spPr>
          <a:xfrm>
            <a:off x="5500694" y="4500570"/>
            <a:ext cx="1428760" cy="7143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若干初评</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评审组</a:t>
            </a:r>
          </a:p>
        </p:txBody>
      </p:sp>
      <p:sp>
        <p:nvSpPr>
          <p:cNvPr id="35" name="圆角矩形 34"/>
          <p:cNvSpPr/>
          <p:nvPr/>
        </p:nvSpPr>
        <p:spPr>
          <a:xfrm>
            <a:off x="2214546" y="5429264"/>
            <a:ext cx="1428760" cy="71438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若干网评</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评审组</a:t>
            </a:r>
          </a:p>
        </p:txBody>
      </p:sp>
      <p:sp>
        <p:nvSpPr>
          <p:cNvPr id="36" name="圆角矩形 35"/>
          <p:cNvSpPr/>
          <p:nvPr/>
        </p:nvSpPr>
        <p:spPr>
          <a:xfrm>
            <a:off x="3857620" y="5429264"/>
            <a:ext cx="1428760" cy="71438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若干网评</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评审组</a:t>
            </a:r>
          </a:p>
        </p:txBody>
      </p:sp>
      <p:sp>
        <p:nvSpPr>
          <p:cNvPr id="37" name="圆角矩形 36"/>
          <p:cNvSpPr/>
          <p:nvPr/>
        </p:nvSpPr>
        <p:spPr>
          <a:xfrm>
            <a:off x="5500694" y="5429264"/>
            <a:ext cx="1428760" cy="71438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若干网评</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评审组</a:t>
            </a:r>
          </a:p>
        </p:txBody>
      </p:sp>
      <p:cxnSp>
        <p:nvCxnSpPr>
          <p:cNvPr id="39" name="直接连接符 38"/>
          <p:cNvCxnSpPr/>
          <p:nvPr/>
        </p:nvCxnSpPr>
        <p:spPr>
          <a:xfrm rot="5400000">
            <a:off x="1250530" y="4393016"/>
            <a:ext cx="21431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108314" y="4393016"/>
            <a:ext cx="21431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2822166" y="5321710"/>
            <a:ext cx="214314" cy="794"/>
          </a:xfrm>
          <a:prstGeom prst="line">
            <a:avLst/>
          </a:prstGeom>
          <a:ln w="57150"/>
        </p:spPr>
        <p:style>
          <a:lnRef idx="3">
            <a:schemeClr val="accent5"/>
          </a:lnRef>
          <a:fillRef idx="0">
            <a:schemeClr val="accent5"/>
          </a:fillRef>
          <a:effectRef idx="2">
            <a:schemeClr val="accent5"/>
          </a:effectRef>
          <a:fontRef idx="minor">
            <a:schemeClr val="tx1"/>
          </a:fontRef>
        </p:style>
      </p:cxnSp>
      <p:cxnSp>
        <p:nvCxnSpPr>
          <p:cNvPr id="45" name="直接连接符 44"/>
          <p:cNvCxnSpPr/>
          <p:nvPr/>
        </p:nvCxnSpPr>
        <p:spPr>
          <a:xfrm rot="5400000">
            <a:off x="4465240" y="4393016"/>
            <a:ext cx="21431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2822166" y="4393016"/>
            <a:ext cx="21431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4465240" y="5321710"/>
            <a:ext cx="214314" cy="794"/>
          </a:xfrm>
          <a:prstGeom prst="line">
            <a:avLst/>
          </a:prstGeom>
          <a:ln w="57150"/>
        </p:spPr>
        <p:style>
          <a:lnRef idx="3">
            <a:schemeClr val="accent5"/>
          </a:lnRef>
          <a:fillRef idx="0">
            <a:schemeClr val="accent5"/>
          </a:fillRef>
          <a:effectRef idx="2">
            <a:schemeClr val="accent5"/>
          </a:effectRef>
          <a:fontRef idx="minor">
            <a:schemeClr val="tx1"/>
          </a:fontRef>
        </p:style>
      </p:cxnSp>
      <p:cxnSp>
        <p:nvCxnSpPr>
          <p:cNvPr id="49" name="直接连接符 48"/>
          <p:cNvCxnSpPr/>
          <p:nvPr/>
        </p:nvCxnSpPr>
        <p:spPr>
          <a:xfrm rot="5400000">
            <a:off x="6108314" y="5321710"/>
            <a:ext cx="214314" cy="794"/>
          </a:xfrm>
          <a:prstGeom prst="line">
            <a:avLst/>
          </a:prstGeom>
          <a:ln w="57150"/>
        </p:spPr>
        <p:style>
          <a:lnRef idx="3">
            <a:schemeClr val="accent5"/>
          </a:lnRef>
          <a:fillRef idx="0">
            <a:schemeClr val="accent5"/>
          </a:fillRef>
          <a:effectRef idx="2">
            <a:schemeClr val="accent5"/>
          </a:effectRef>
          <a:fontRef idx="minor">
            <a:schemeClr val="tx1"/>
          </a:fontRef>
        </p:style>
      </p:cxnSp>
      <p:cxnSp>
        <p:nvCxnSpPr>
          <p:cNvPr id="51" name="直接连接符 50"/>
          <p:cNvCxnSpPr/>
          <p:nvPr/>
        </p:nvCxnSpPr>
        <p:spPr>
          <a:xfrm rot="5400000">
            <a:off x="1250530" y="3464322"/>
            <a:ext cx="214314" cy="794"/>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2" name="直接连接符 51"/>
          <p:cNvCxnSpPr/>
          <p:nvPr/>
        </p:nvCxnSpPr>
        <p:spPr>
          <a:xfrm rot="5400000">
            <a:off x="4465240" y="3321446"/>
            <a:ext cx="214314" cy="794"/>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3" name="直接连接符 52"/>
          <p:cNvCxnSpPr/>
          <p:nvPr/>
        </p:nvCxnSpPr>
        <p:spPr>
          <a:xfrm rot="5400000">
            <a:off x="2822166" y="3464322"/>
            <a:ext cx="214314" cy="794"/>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4" name="直接连接符 53"/>
          <p:cNvCxnSpPr/>
          <p:nvPr/>
        </p:nvCxnSpPr>
        <p:spPr>
          <a:xfrm rot="5400000">
            <a:off x="4465240" y="3464322"/>
            <a:ext cx="214314" cy="794"/>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5" name="直接连接符 54"/>
          <p:cNvCxnSpPr/>
          <p:nvPr/>
        </p:nvCxnSpPr>
        <p:spPr>
          <a:xfrm rot="5400000">
            <a:off x="6108314" y="3464322"/>
            <a:ext cx="214314" cy="794"/>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6" name="直接连接符 55"/>
          <p:cNvCxnSpPr/>
          <p:nvPr/>
        </p:nvCxnSpPr>
        <p:spPr>
          <a:xfrm rot="5400000">
            <a:off x="7679950" y="3464322"/>
            <a:ext cx="214314" cy="794"/>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8" name="直接连接符 57"/>
          <p:cNvCxnSpPr/>
          <p:nvPr/>
        </p:nvCxnSpPr>
        <p:spPr>
          <a:xfrm>
            <a:off x="1328094" y="3372903"/>
            <a:ext cx="6500858" cy="158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3" name="直接连接符 62"/>
          <p:cNvCxnSpPr>
            <a:stCxn id="5" idx="3"/>
          </p:cNvCxnSpPr>
          <p:nvPr/>
        </p:nvCxnSpPr>
        <p:spPr>
          <a:xfrm>
            <a:off x="6500826" y="2928934"/>
            <a:ext cx="235355" cy="2795"/>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65" name="直接连接符 64"/>
          <p:cNvCxnSpPr>
            <a:endCxn id="6" idx="0"/>
          </p:cNvCxnSpPr>
          <p:nvPr/>
        </p:nvCxnSpPr>
        <p:spPr>
          <a:xfrm rot="5400000">
            <a:off x="4429521" y="1856967"/>
            <a:ext cx="142876" cy="794"/>
          </a:xfrm>
          <a:prstGeom prst="line">
            <a:avLst/>
          </a:prstGeom>
          <a:ln w="57150">
            <a:solidFill>
              <a:schemeClr val="accent2">
                <a:lumMod val="75000"/>
              </a:schemeClr>
            </a:solidFill>
          </a:ln>
        </p:spPr>
        <p:style>
          <a:lnRef idx="3">
            <a:schemeClr val="accent1"/>
          </a:lnRef>
          <a:fillRef idx="0">
            <a:schemeClr val="accent1"/>
          </a:fillRef>
          <a:effectRef idx="2">
            <a:schemeClr val="accent1"/>
          </a:effectRef>
          <a:fontRef idx="minor">
            <a:schemeClr val="tx1"/>
          </a:fontRef>
        </p:style>
      </p:cxnSp>
      <p:cxnSp>
        <p:nvCxnSpPr>
          <p:cNvPr id="67" name="直接连接符 66"/>
          <p:cNvCxnSpPr/>
          <p:nvPr/>
        </p:nvCxnSpPr>
        <p:spPr>
          <a:xfrm rot="5400000">
            <a:off x="4429521" y="2571347"/>
            <a:ext cx="142876" cy="794"/>
          </a:xfrm>
          <a:prstGeom prst="line">
            <a:avLst/>
          </a:prstGeom>
          <a:ln w="57150">
            <a:solidFill>
              <a:schemeClr val="accent2">
                <a:lumMod val="60000"/>
                <a:lumOff val="40000"/>
              </a:schemeClr>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提名工作安排</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提名材料报送要求</a:t>
            </a:r>
          </a:p>
        </p:txBody>
      </p:sp>
      <p:sp>
        <p:nvSpPr>
          <p:cNvPr id="6" name="MH_Text_1"/>
          <p:cNvSpPr>
            <a:spLocks noChangeArrowheads="1"/>
          </p:cNvSpPr>
          <p:nvPr>
            <p:custDataLst>
              <p:tags r:id="rId1"/>
            </p:custDataLst>
          </p:nvPr>
        </p:nvSpPr>
        <p:spPr bwMode="auto">
          <a:xfrm>
            <a:off x="500034"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专家提名：</a:t>
            </a:r>
            <a:r>
              <a:rPr lang="zh-CN" altLang="en-US" sz="2000" b="1" dirty="0" smtClean="0">
                <a:latin typeface="微软雅黑" pitchFamily="34" charset="-122"/>
                <a:ea typeface="微软雅黑" pitchFamily="34" charset="-122"/>
              </a:rPr>
              <a:t>纸质提名书</a:t>
            </a:r>
            <a:r>
              <a:rPr lang="en-US" altLang="en-US"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份（原件</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份），主件、附件应一并装订，不要另加封皮，由责任提名专家委托工作人员送达省科技厅。</a:t>
            </a:r>
            <a:r>
              <a:rPr lang="en-US" altLang="en-US" sz="2000" b="1" dirty="0" smtClean="0">
                <a:latin typeface="微软雅黑" pitchFamily="34" charset="-122"/>
                <a:ea typeface="微软雅黑" pitchFamily="34" charset="-122"/>
              </a:rPr>
              <a:t> </a:t>
            </a:r>
          </a:p>
          <a:p>
            <a:pPr marL="342000" indent="-342000" algn="just">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单位提名：</a:t>
            </a:r>
            <a:r>
              <a:rPr lang="zh-CN" altLang="en-US" sz="2000" b="1" dirty="0" smtClean="0">
                <a:solidFill>
                  <a:srgbClr val="C00000"/>
                </a:solidFill>
                <a:latin typeface="微软雅黑" pitchFamily="34" charset="-122"/>
                <a:ea typeface="微软雅黑" pitchFamily="34" charset="-122"/>
              </a:rPr>
              <a:t>各设区市科技局以正式公函的方式报送提名材料。</a:t>
            </a:r>
            <a:endParaRPr lang="en-US" altLang="zh-CN" sz="2000" b="1" dirty="0" smtClean="0">
              <a:solidFill>
                <a:srgbClr val="C00000"/>
              </a:solidFill>
              <a:latin typeface="微软雅黑" pitchFamily="34" charset="-122"/>
              <a:ea typeface="微软雅黑" pitchFamily="34" charset="-122"/>
            </a:endParaRPr>
          </a:p>
          <a:p>
            <a:pPr marL="342000" indent="-342000" algn="just">
              <a:lnSpc>
                <a:spcPct val="150000"/>
              </a:lnSpc>
              <a:buFont typeface="Wingdings" pitchFamily="2" charset="2"/>
              <a:buChar char="ü"/>
              <a:defRPr/>
            </a:pPr>
            <a:r>
              <a:rPr lang="zh-CN" altLang="en-US" sz="2000" b="1" dirty="0" smtClean="0">
                <a:latin typeface="微软雅黑" pitchFamily="34" charset="-122"/>
                <a:ea typeface="微软雅黑" pitchFamily="34" charset="-122"/>
              </a:rPr>
              <a:t>提名函</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份，内容应包括提名项目公示情况及结果，提名项目数量和汇总表（附件</a:t>
            </a:r>
            <a:r>
              <a:rPr lang="en-US" altLang="en-US"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000" indent="-342000" algn="just">
              <a:lnSpc>
                <a:spcPct val="150000"/>
              </a:lnSpc>
              <a:buFont typeface="Wingdings" pitchFamily="2" charset="2"/>
              <a:buChar char="ü"/>
              <a:defRPr/>
            </a:pPr>
            <a:r>
              <a:rPr lang="zh-CN" altLang="en-US" sz="2000" b="1" dirty="0" smtClean="0">
                <a:latin typeface="微软雅黑" pitchFamily="34" charset="-122"/>
                <a:ea typeface="微软雅黑" pitchFamily="34" charset="-122"/>
              </a:rPr>
              <a:t>纸质提名书</a:t>
            </a:r>
            <a:r>
              <a:rPr lang="en-US" altLang="en-US"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份（原件</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份）， 主件、附件应一并装订，不要另加封皮；</a:t>
            </a:r>
            <a:endParaRPr lang="en-US" altLang="zh-CN" sz="2000" b="1" dirty="0" smtClean="0">
              <a:latin typeface="微软雅黑" pitchFamily="34" charset="-122"/>
              <a:ea typeface="微软雅黑" pitchFamily="34" charset="-122"/>
            </a:endParaRPr>
          </a:p>
          <a:p>
            <a:pPr marL="342000" indent="-342000" algn="just">
              <a:lnSpc>
                <a:spcPct val="150000"/>
              </a:lnSpc>
              <a:buFont typeface="Wingdings" pitchFamily="2" charset="2"/>
              <a:buChar char="ü"/>
              <a:defRPr/>
            </a:pPr>
            <a:r>
              <a:rPr lang="zh-CN" altLang="en-US" sz="2000" b="1" dirty="0" smtClean="0">
                <a:latin typeface="微软雅黑" pitchFamily="34" charset="-122"/>
                <a:ea typeface="微软雅黑" pitchFamily="34" charset="-122"/>
              </a:rPr>
              <a:t>公共安全类项目还须提交提名书及汇总表的电子版，按提名单位统一刻录在</a:t>
            </a:r>
            <a:r>
              <a:rPr lang="en-US" altLang="en-US"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张光盘上</a:t>
            </a:r>
            <a:r>
              <a:rPr lang="zh-CN" altLang="en-US" sz="2000" dirty="0" smtClean="0"/>
              <a:t>。</a:t>
            </a:r>
            <a:endParaRPr lang="zh-CN" altLang="en-US" sz="2000" b="1" dirty="0" smtClean="0"/>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提名工作安排</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提名材料报送时间和地点</a:t>
            </a:r>
          </a:p>
        </p:txBody>
      </p:sp>
      <p:sp>
        <p:nvSpPr>
          <p:cNvPr id="6" name="MH_Text_1"/>
          <p:cNvSpPr>
            <a:spLocks noChangeArrowheads="1"/>
          </p:cNvSpPr>
          <p:nvPr>
            <p:custDataLst>
              <p:tags r:id="rId1"/>
            </p:custDataLst>
          </p:nvPr>
        </p:nvSpPr>
        <p:spPr bwMode="auto">
          <a:xfrm>
            <a:off x="500034"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fontAlgn="auto">
              <a:lnSpc>
                <a:spcPct val="150000"/>
              </a:lnSpc>
              <a:spcBef>
                <a:spcPts val="0"/>
              </a:spcBef>
              <a:spcAft>
                <a:spcPts val="0"/>
              </a:spcAft>
              <a:buFont typeface="Wingdings" pitchFamily="2" charset="2"/>
              <a:buChar char="u"/>
              <a:defRPr/>
            </a:pPr>
            <a:r>
              <a:rPr lang="zh-CN" altLang="en-US" sz="2000" b="1" dirty="0" smtClean="0">
                <a:latin typeface="微软雅黑" pitchFamily="34" charset="-122"/>
                <a:ea typeface="微软雅黑" pitchFamily="34" charset="-122"/>
              </a:rPr>
              <a:t>纸质提名材料请于</a:t>
            </a:r>
            <a:r>
              <a:rPr lang="en-US" altLang="en-US" sz="2000" b="1" dirty="0" smtClean="0">
                <a:solidFill>
                  <a:srgbClr val="C00000"/>
                </a:solidFill>
                <a:latin typeface="微软雅黑" pitchFamily="34" charset="-122"/>
                <a:ea typeface="微软雅黑" pitchFamily="34" charset="-122"/>
              </a:rPr>
              <a:t>2020</a:t>
            </a:r>
            <a:r>
              <a:rPr lang="zh-CN" altLang="en-US" sz="2000" b="1" dirty="0" smtClean="0">
                <a:solidFill>
                  <a:srgbClr val="C00000"/>
                </a:solidFill>
                <a:latin typeface="微软雅黑" pitchFamily="34" charset="-122"/>
                <a:ea typeface="微软雅黑" pitchFamily="34" charset="-122"/>
              </a:rPr>
              <a:t>年</a:t>
            </a:r>
            <a:r>
              <a:rPr lang="en-US" altLang="en-US"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月</a:t>
            </a:r>
            <a:r>
              <a:rPr lang="en-US" altLang="en-US"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日</a:t>
            </a:r>
            <a:r>
              <a:rPr lang="en-US" altLang="en-US" sz="2000" b="1" dirty="0" smtClean="0">
                <a:solidFill>
                  <a:srgbClr val="C00000"/>
                </a:solidFill>
                <a:latin typeface="微软雅黑" pitchFamily="34" charset="-122"/>
                <a:ea typeface="微软雅黑" pitchFamily="34" charset="-122"/>
              </a:rPr>
              <a:t>16</a:t>
            </a:r>
            <a:r>
              <a:rPr lang="zh-CN" altLang="en-US" sz="2000" b="1" dirty="0" smtClean="0">
                <a:solidFill>
                  <a:srgbClr val="C00000"/>
                </a:solidFill>
                <a:latin typeface="微软雅黑" pitchFamily="34" charset="-122"/>
                <a:ea typeface="微软雅黑" pitchFamily="34" charset="-122"/>
              </a:rPr>
              <a:t>时</a:t>
            </a:r>
            <a:r>
              <a:rPr lang="zh-CN" altLang="en-US" sz="2000" b="1" dirty="0" smtClean="0">
                <a:latin typeface="微软雅黑" pitchFamily="34" charset="-122"/>
                <a:ea typeface="微软雅黑" pitchFamily="34" charset="-122"/>
              </a:rPr>
              <a:t>前送至省科学技术奖励委员会办公室（设在成果转化与区域创新处），逾期不再受理。</a:t>
            </a:r>
            <a:endParaRPr lang="en-US" altLang="zh-CN" sz="2000" b="1" dirty="0" smtClean="0">
              <a:latin typeface="微软雅黑" pitchFamily="34" charset="-122"/>
              <a:ea typeface="微软雅黑" pitchFamily="34" charset="-122"/>
            </a:endParaRPr>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  </a:t>
            </a:r>
            <a:r>
              <a:rPr lang="zh-CN" altLang="en-US" sz="3800" dirty="0" smtClean="0">
                <a:solidFill>
                  <a:schemeClr val="bg1"/>
                </a:solidFill>
                <a:latin typeface="微软雅黑" pitchFamily="34" charset="-122"/>
                <a:ea typeface="微软雅黑" pitchFamily="34" charset="-122"/>
                <a:sym typeface="Arial" charset="0"/>
              </a:rPr>
              <a:t>提名工作安排</a:t>
            </a:r>
          </a:p>
          <a:p>
            <a:pPr algn="l"/>
            <a:endParaRPr lang="zh-CN" altLang="en-US" sz="3800" dirty="0">
              <a:solidFill>
                <a:schemeClr val="bg1"/>
              </a:solidFill>
              <a:latin typeface="微软雅黑" pitchFamily="34" charset="-122"/>
              <a:ea typeface="微软雅黑"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chemeClr val="bg1"/>
                </a:solidFill>
                <a:latin typeface="微软雅黑" pitchFamily="34" charset="-122"/>
                <a:ea typeface="微软雅黑" pitchFamily="34" charset="-122"/>
              </a:rPr>
              <a:t>联系方式</a:t>
            </a:r>
          </a:p>
        </p:txBody>
      </p:sp>
      <p:sp>
        <p:nvSpPr>
          <p:cNvPr id="6" name="MH_Text_1"/>
          <p:cNvSpPr>
            <a:spLocks noChangeArrowheads="1"/>
          </p:cNvSpPr>
          <p:nvPr>
            <p:custDataLst>
              <p:tags r:id="rId1"/>
            </p:custDataLst>
          </p:nvPr>
        </p:nvSpPr>
        <p:spPr bwMode="auto">
          <a:xfrm>
            <a:off x="500034" y="2143116"/>
            <a:ext cx="8143932" cy="4357718"/>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indent="-342000" algn="just">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成果转化与区域创新处（山东省科学技术奖励委员会办公室）</a:t>
            </a:r>
            <a:endParaRPr lang="en-US" altLang="zh-CN" sz="2000" b="1" dirty="0" smtClean="0">
              <a:solidFill>
                <a:srgbClr val="0053CC"/>
              </a:solidFill>
              <a:latin typeface="微软雅黑" pitchFamily="34" charset="-122"/>
              <a:ea typeface="微软雅黑" pitchFamily="34" charset="-122"/>
            </a:endParaRPr>
          </a:p>
          <a:p>
            <a:pPr marL="342000" indent="-342000" algn="just">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联系电话：</a:t>
            </a:r>
            <a:r>
              <a:rPr lang="zh-CN" altLang="en-US" sz="2000" b="1" dirty="0" smtClean="0">
                <a:latin typeface="微软雅黑" pitchFamily="34" charset="-122"/>
                <a:ea typeface="微软雅黑" pitchFamily="34" charset="-122"/>
              </a:rPr>
              <a:t>（</a:t>
            </a:r>
            <a:r>
              <a:rPr lang="en-US" altLang="en-US" sz="2000" b="1" dirty="0" smtClean="0">
                <a:latin typeface="微软雅黑" pitchFamily="34" charset="-122"/>
                <a:ea typeface="微软雅黑" pitchFamily="34" charset="-122"/>
              </a:rPr>
              <a:t>0531</a:t>
            </a:r>
            <a:r>
              <a:rPr lang="zh-CN" altLang="en-US" sz="2000" b="1" dirty="0" smtClean="0">
                <a:latin typeface="微软雅黑" pitchFamily="34" charset="-122"/>
                <a:ea typeface="微软雅黑" pitchFamily="34" charset="-122"/>
              </a:rPr>
              <a:t>）</a:t>
            </a:r>
            <a:r>
              <a:rPr lang="en-US" altLang="en-US" sz="2000" b="1" dirty="0" smtClean="0">
                <a:latin typeface="微软雅黑" pitchFamily="34" charset="-122"/>
                <a:ea typeface="微软雅黑" pitchFamily="34" charset="-122"/>
              </a:rPr>
              <a:t>66777212</a:t>
            </a:r>
            <a:r>
              <a:rPr lang="zh-CN" altLang="en-US" sz="2000" b="1" dirty="0" smtClean="0">
                <a:latin typeface="微软雅黑" pitchFamily="34" charset="-122"/>
                <a:ea typeface="微软雅黑" pitchFamily="34" charset="-122"/>
              </a:rPr>
              <a:t>，</a:t>
            </a:r>
            <a:r>
              <a:rPr lang="en-US" altLang="en-US" sz="2000" b="1" dirty="0" smtClean="0">
                <a:latin typeface="微软雅黑" pitchFamily="34" charset="-122"/>
                <a:ea typeface="微软雅黑" pitchFamily="34" charset="-122"/>
              </a:rPr>
              <a:t>66777227</a:t>
            </a:r>
            <a:endParaRPr lang="zh-CN" altLang="en-US" sz="2000" b="1" dirty="0" smtClean="0">
              <a:latin typeface="微软雅黑" pitchFamily="34" charset="-122"/>
              <a:ea typeface="微软雅黑" pitchFamily="34" charset="-122"/>
            </a:endParaRPr>
          </a:p>
          <a:p>
            <a:pPr marL="342000" indent="-342000" algn="just">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电子邮箱：</a:t>
            </a:r>
            <a:r>
              <a:rPr lang="en-US" sz="2000" dirty="0" smtClean="0"/>
              <a:t> </a:t>
            </a:r>
            <a:r>
              <a:rPr lang="en-US" altLang="en-US" sz="2000" b="1" dirty="0" smtClean="0">
                <a:latin typeface="微软雅黑" pitchFamily="34" charset="-122"/>
                <a:ea typeface="微软雅黑" pitchFamily="34" charset="-122"/>
              </a:rPr>
              <a:t>sdskjjlbgs@shandong.cn</a:t>
            </a:r>
            <a:endParaRPr lang="zh-CN" altLang="en-US" sz="2000" b="1" dirty="0" smtClean="0">
              <a:latin typeface="微软雅黑" pitchFamily="34" charset="-122"/>
              <a:ea typeface="微软雅黑" pitchFamily="34" charset="-122"/>
            </a:endParaRPr>
          </a:p>
          <a:p>
            <a:pPr marL="342000" indent="-342000" algn="just">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通讯地址：</a:t>
            </a:r>
            <a:r>
              <a:rPr lang="zh-CN" altLang="en-US" sz="2000" b="1" dirty="0" smtClean="0">
                <a:latin typeface="微软雅黑" pitchFamily="34" charset="-122"/>
                <a:ea typeface="微软雅黑" pitchFamily="34" charset="-122"/>
              </a:rPr>
              <a:t>济南市历下区舜华路</a:t>
            </a:r>
            <a:r>
              <a:rPr lang="en-US" altLang="en-US" sz="2000" b="1" dirty="0" smtClean="0">
                <a:latin typeface="微软雅黑" pitchFamily="34" charset="-122"/>
                <a:ea typeface="微软雅黑" pitchFamily="34" charset="-122"/>
              </a:rPr>
              <a:t>607</a:t>
            </a:r>
            <a:r>
              <a:rPr lang="zh-CN" altLang="en-US" sz="2000" b="1" dirty="0" smtClean="0">
                <a:latin typeface="微软雅黑" pitchFamily="34" charset="-122"/>
                <a:ea typeface="微软雅黑" pitchFamily="34" charset="-122"/>
              </a:rPr>
              <a:t>号科技大厦</a:t>
            </a:r>
            <a:r>
              <a:rPr lang="en-US" altLang="en-US" sz="2000" b="1" dirty="0" smtClean="0">
                <a:latin typeface="微软雅黑" pitchFamily="34" charset="-122"/>
                <a:ea typeface="微软雅黑" pitchFamily="34" charset="-122"/>
              </a:rPr>
              <a:t>1212</a:t>
            </a:r>
            <a:r>
              <a:rPr lang="zh-CN" altLang="en-US" sz="2000" b="1" dirty="0" smtClean="0">
                <a:latin typeface="微软雅黑" pitchFamily="34" charset="-122"/>
                <a:ea typeface="微软雅黑" pitchFamily="34" charset="-122"/>
              </a:rPr>
              <a:t>房间</a:t>
            </a:r>
            <a:endParaRPr lang="en-US" altLang="zh-CN" sz="2000" b="1" dirty="0" smtClean="0">
              <a:latin typeface="微软雅黑" pitchFamily="34" charset="-122"/>
              <a:ea typeface="微软雅黑" pitchFamily="34" charset="-122"/>
            </a:endParaRPr>
          </a:p>
          <a:p>
            <a:pPr marL="342000" indent="-342000" algn="just">
              <a:lnSpc>
                <a:spcPct val="150000"/>
              </a:lnSpc>
              <a:buFont typeface="Wingdings" pitchFamily="2" charset="2"/>
              <a:buChar char="u"/>
              <a:defRPr/>
            </a:pPr>
            <a:r>
              <a:rPr lang="zh-CN" altLang="en-US" sz="2000" b="1" dirty="0" smtClean="0">
                <a:solidFill>
                  <a:srgbClr val="0053CC"/>
                </a:solidFill>
                <a:latin typeface="微软雅黑" pitchFamily="34" charset="-122"/>
                <a:ea typeface="微软雅黑" pitchFamily="34" charset="-122"/>
              </a:rPr>
              <a:t>成果登记联系电话：</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0531</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66777189</a:t>
            </a:r>
            <a:endParaRPr lang="zh-CN" altLang="en-US" sz="2000" b="1" dirty="0" smtClean="0">
              <a:latin typeface="微软雅黑" pitchFamily="34" charset="-122"/>
              <a:ea typeface="微软雅黑" pitchFamily="34" charset="-122"/>
            </a:endParaRPr>
          </a:p>
          <a:p>
            <a:pPr marL="342000" indent="-342000" algn="just" fontAlgn="auto">
              <a:lnSpc>
                <a:spcPct val="150000"/>
              </a:lnSpc>
              <a:spcBef>
                <a:spcPts val="0"/>
              </a:spcBef>
              <a:spcAft>
                <a:spcPts val="0"/>
              </a:spcAft>
              <a:defRPr/>
            </a:pPr>
            <a:endParaRPr lang="en-US" altLang="zh-CN" sz="2000" b="1" dirty="0" smtClean="0">
              <a:solidFill>
                <a:srgbClr val="0053CC"/>
              </a:solidFill>
              <a:latin typeface="微软雅黑" pitchFamily="34" charset="-122"/>
              <a:ea typeface="微软雅黑" pitchFamily="34" charset="-122"/>
            </a:endParaRPr>
          </a:p>
          <a:p>
            <a:pPr marL="342000" indent="-342000" fontAlgn="auto">
              <a:lnSpc>
                <a:spcPct val="150000"/>
              </a:lnSpc>
              <a:spcBef>
                <a:spcPts val="0"/>
              </a:spcBef>
              <a:spcAft>
                <a:spcPts val="0"/>
              </a:spcAft>
              <a:defRPr/>
            </a:pPr>
            <a:endParaRPr lang="en-US" altLang="zh-CN" sz="2000" b="1"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0" y="1785926"/>
            <a:ext cx="9144000" cy="2714644"/>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p:spPr>
        <p:txBody>
          <a:bodyPr anchor="ctr">
            <a:normAutofit/>
          </a:bodyPr>
          <a:lstStyle/>
          <a:p>
            <a:r>
              <a:rPr lang="zh-CN" altLang="en-US" sz="9600" dirty="0" smtClean="0">
                <a:solidFill>
                  <a:schemeClr val="bg1">
                    <a:lumMod val="95000"/>
                  </a:schemeClr>
                </a:solidFill>
                <a:latin typeface="微软雅黑" pitchFamily="34" charset="-122"/>
                <a:ea typeface="微软雅黑" pitchFamily="34" charset="-122"/>
              </a:rPr>
              <a:t>谢 谢</a:t>
            </a:r>
            <a:endParaRPr lang="zh-CN" altLang="en-US" sz="9600" dirty="0">
              <a:solidFill>
                <a:schemeClr val="bg1">
                  <a:lumMod val="95000"/>
                </a:schemeClr>
              </a:solidFill>
              <a:latin typeface="微软雅黑" pitchFamily="34" charset="-122"/>
              <a:ea typeface="微软雅黑" pitchFamily="34" charset="-122"/>
            </a:endParaRPr>
          </a:p>
        </p:txBody>
      </p:sp>
      <p:sp>
        <p:nvSpPr>
          <p:cNvPr id="7" name="TextBox 6"/>
          <p:cNvSpPr txBox="1"/>
          <p:nvPr/>
        </p:nvSpPr>
        <p:spPr>
          <a:xfrm>
            <a:off x="2071670" y="5143512"/>
            <a:ext cx="5143536" cy="400110"/>
          </a:xfrm>
          <a:prstGeom prst="rect">
            <a:avLst/>
          </a:prstGeom>
          <a:noFill/>
        </p:spPr>
        <p:txBody>
          <a:bodyPr wrap="square" rtlCol="0">
            <a:spAutoFit/>
          </a:bodyPr>
          <a:lstStyle/>
          <a:p>
            <a:pPr algn="ctr"/>
            <a:r>
              <a:rPr lang="zh-CN" altLang="en-US" sz="2000" b="1" dirty="0" smtClean="0">
                <a:latin typeface="微软雅黑" pitchFamily="34" charset="-122"/>
                <a:ea typeface="微软雅黑" pitchFamily="34" charset="-122"/>
              </a:rPr>
              <a:t>山东省科学技术奖励委员会办公室</a:t>
            </a:r>
            <a:endParaRPr lang="en-US" altLang="zh-CN" sz="20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省科学技术奖励工作时间安排</a:t>
            </a:r>
            <a:endParaRPr lang="zh-CN" altLang="en-US" sz="3800" dirty="0">
              <a:solidFill>
                <a:schemeClr val="bg1"/>
              </a:solidFill>
              <a:latin typeface="微软雅黑" pitchFamily="34" charset="-122"/>
              <a:ea typeface="微软雅黑" pitchFamily="34" charset="-122"/>
            </a:endParaRPr>
          </a:p>
        </p:txBody>
      </p:sp>
      <p:graphicFrame>
        <p:nvGraphicFramePr>
          <p:cNvPr id="4" name="内容占位符 7"/>
          <p:cNvGraphicFramePr>
            <a:graphicFrameLocks/>
          </p:cNvGraphicFramePr>
          <p:nvPr/>
        </p:nvGraphicFramePr>
        <p:xfrm>
          <a:off x="141324" y="1285860"/>
          <a:ext cx="8788394" cy="4648774"/>
        </p:xfrm>
        <a:graphic>
          <a:graphicData uri="http://schemas.openxmlformats.org/drawingml/2006/table">
            <a:tbl>
              <a:tblPr/>
              <a:tblGrid>
                <a:gridCol w="3287668"/>
                <a:gridCol w="608988"/>
                <a:gridCol w="466849"/>
                <a:gridCol w="368865"/>
                <a:gridCol w="368865"/>
                <a:gridCol w="368865"/>
                <a:gridCol w="368865"/>
                <a:gridCol w="363386"/>
                <a:gridCol w="374341"/>
                <a:gridCol w="368865"/>
                <a:gridCol w="368865"/>
                <a:gridCol w="368865"/>
                <a:gridCol w="367377"/>
                <a:gridCol w="368865"/>
                <a:gridCol w="368865"/>
              </a:tblGrid>
              <a:tr h="417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rPr>
                        <a:t>工作</a:t>
                      </a:r>
                      <a:r>
                        <a:rPr kumimoji="0" lang="en-US" altLang="zh-CN" sz="2000" b="1" i="0" u="none" strike="noStrike" cap="none" normalizeH="0" baseline="0" dirty="0" smtClean="0">
                          <a:ln>
                            <a:noFill/>
                          </a:ln>
                          <a:solidFill>
                            <a:srgbClr val="000000"/>
                          </a:solidFill>
                          <a:effectLst/>
                          <a:latin typeface="微软雅黑" pitchFamily="34" charset="-122"/>
                          <a:ea typeface="微软雅黑" pitchFamily="34" charset="-122"/>
                        </a:rPr>
                        <a:t>/</a:t>
                      </a: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rPr>
                        <a:t>月份</a:t>
                      </a: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12</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1</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2</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3</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4</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5</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6</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7</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8</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9</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10</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11</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12</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rPr>
                        <a:t>1</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414501">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提名</a:t>
                      </a:r>
                    </a:p>
                  </a:txBody>
                  <a:tcPr marL="108095" marR="10809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solidFill>
                            <a:schemeClr val="accent3"/>
                          </a:solidFill>
                        </a:ln>
                        <a:solidFill>
                          <a:schemeClr val="accent3"/>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969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形式审查、</a:t>
                      </a:r>
                      <a:r>
                        <a:rPr kumimoji="0" lang="zh-CN" altLang="zh-CN" sz="1800" b="1" i="0" u="none" strike="noStrike" cap="none" normalizeH="0" baseline="0" dirty="0" smtClean="0">
                          <a:ln>
                            <a:noFill/>
                          </a:ln>
                          <a:solidFill>
                            <a:srgbClr val="000000"/>
                          </a:solidFill>
                          <a:effectLst/>
                          <a:latin typeface="微软雅黑" pitchFamily="34" charset="-122"/>
                          <a:ea typeface="微软雅黑" pitchFamily="34" charset="-122"/>
                        </a:rPr>
                        <a:t>受理项目公布</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969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微软雅黑" pitchFamily="34" charset="-122"/>
                          <a:ea typeface="微软雅黑" pitchFamily="34" charset="-122"/>
                        </a:rPr>
                        <a:t>网络初评</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7442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微软雅黑" pitchFamily="34" charset="-122"/>
                          <a:ea typeface="微软雅黑" pitchFamily="34" charset="-122"/>
                        </a:rPr>
                        <a:t>会议初评</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969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微软雅黑" pitchFamily="34" charset="-122"/>
                          <a:ea typeface="微软雅黑" pitchFamily="34" charset="-122"/>
                        </a:rPr>
                        <a:t>初评结果公布</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969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微软雅黑" pitchFamily="34" charset="-122"/>
                          <a:ea typeface="微软雅黑" pitchFamily="34" charset="-122"/>
                        </a:rPr>
                        <a:t>初评通过项目考察</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4204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微软雅黑" pitchFamily="34" charset="-122"/>
                          <a:ea typeface="微软雅黑" pitchFamily="34" charset="-122"/>
                        </a:rPr>
                        <a:t>评审委员会会议</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评审</a:t>
                      </a: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969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微软雅黑" pitchFamily="34" charset="-122"/>
                          <a:ea typeface="微软雅黑" pitchFamily="34" charset="-122"/>
                        </a:rPr>
                        <a:t>奖励委员会会议</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审定</a:t>
                      </a: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969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微软雅黑" pitchFamily="34" charset="-122"/>
                          <a:ea typeface="微软雅黑" pitchFamily="34" charset="-122"/>
                        </a:rPr>
                        <a:t>报</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科技厅党组会审核</a:t>
                      </a:r>
                      <a:endPar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省政府常务会议批准</a:t>
                      </a: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969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召开奖励大会</a:t>
                      </a: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zh-CN" altLang="en-US" dirty="0">
                        <a:solidFill>
                          <a:schemeClr val="bg1"/>
                        </a:solidFill>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zh-CN" altLang="en-US" dirty="0">
                        <a:solidFill>
                          <a:schemeClr val="bg1"/>
                        </a:solidFill>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108095" marR="1080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6400800" cy="785818"/>
          </a:xfrm>
          <a:gradFill flip="none" rotWithShape="1">
            <a:gsLst>
              <a:gs pos="20000">
                <a:schemeClr val="bg1"/>
              </a:gs>
              <a:gs pos="50000">
                <a:schemeClr val="accent1">
                  <a:lumMod val="75000"/>
                  <a:shade val="67500"/>
                  <a:satMod val="115000"/>
                </a:schemeClr>
              </a:gs>
              <a:gs pos="100000">
                <a:schemeClr val="accent1">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400" dirty="0">
                <a:solidFill>
                  <a:schemeClr val="bg1"/>
                </a:solidFill>
              </a:rPr>
              <a:t> </a:t>
            </a:r>
            <a:r>
              <a:rPr lang="zh-CN" altLang="en-US" sz="4400" dirty="0" smtClean="0">
                <a:solidFill>
                  <a:schemeClr val="bg1"/>
                </a:solidFill>
              </a:rPr>
              <a:t> </a:t>
            </a:r>
            <a:r>
              <a:rPr lang="zh-CN" altLang="en-US" sz="4400" dirty="0" smtClean="0">
                <a:solidFill>
                  <a:schemeClr val="bg1"/>
                </a:solidFill>
                <a:latin typeface="微软雅黑" pitchFamily="34" charset="-122"/>
                <a:ea typeface="微软雅黑" pitchFamily="34" charset="-122"/>
              </a:rPr>
              <a:t>目录</a:t>
            </a:r>
            <a:endParaRPr lang="zh-CN" altLang="en-US" sz="4400" dirty="0">
              <a:solidFill>
                <a:schemeClr val="bg1"/>
              </a:solidFill>
              <a:latin typeface="微软雅黑" pitchFamily="34" charset="-122"/>
              <a:ea typeface="微软雅黑" pitchFamily="34" charset="-122"/>
            </a:endParaRPr>
          </a:p>
        </p:txBody>
      </p:sp>
      <p:sp>
        <p:nvSpPr>
          <p:cNvPr id="4" name="直接连接符 98"/>
          <p:cNvSpPr>
            <a:spLocks noChangeShapeType="1"/>
          </p:cNvSpPr>
          <p:nvPr/>
        </p:nvSpPr>
        <p:spPr bwMode="auto">
          <a:xfrm>
            <a:off x="1763688" y="1556792"/>
            <a:ext cx="0" cy="4104456"/>
          </a:xfrm>
          <a:prstGeom prst="line">
            <a:avLst/>
          </a:prstGeom>
          <a:noFill/>
          <a:ln w="28575" cmpd="thickThin">
            <a:solidFill>
              <a:srgbClr val="A5A5A5"/>
            </a:solidFill>
            <a:round/>
            <a:headEnd/>
            <a:tailEnd/>
          </a:ln>
        </p:spPr>
        <p:txBody>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TextBox 17"/>
          <p:cNvSpPr>
            <a:spLocks noChangeArrowheads="1"/>
          </p:cNvSpPr>
          <p:nvPr/>
        </p:nvSpPr>
        <p:spPr bwMode="auto">
          <a:xfrm>
            <a:off x="899592" y="3284984"/>
            <a:ext cx="730491" cy="522288"/>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三</a:t>
            </a:r>
          </a:p>
        </p:txBody>
      </p:sp>
      <p:sp>
        <p:nvSpPr>
          <p:cNvPr id="6" name="TextBox 23"/>
          <p:cNvSpPr>
            <a:spLocks noChangeArrowheads="1"/>
          </p:cNvSpPr>
          <p:nvPr/>
        </p:nvSpPr>
        <p:spPr bwMode="auto">
          <a:xfrm>
            <a:off x="1979712" y="4149080"/>
            <a:ext cx="6344304"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提名书填写要求及形审要点</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7" name="TextBox 18"/>
          <p:cNvSpPr>
            <a:spLocks noChangeArrowheads="1"/>
          </p:cNvSpPr>
          <p:nvPr/>
        </p:nvSpPr>
        <p:spPr bwMode="auto">
          <a:xfrm>
            <a:off x="899592" y="2420888"/>
            <a:ext cx="721061" cy="523875"/>
          </a:xfrm>
          <a:prstGeom prst="rect">
            <a:avLst/>
          </a:prstGeom>
          <a:solidFill>
            <a:schemeClr val="accent2">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二</a:t>
            </a:r>
          </a:p>
        </p:txBody>
      </p:sp>
      <p:sp>
        <p:nvSpPr>
          <p:cNvPr id="8" name="TextBox 25"/>
          <p:cNvSpPr>
            <a:spLocks noChangeArrowheads="1"/>
          </p:cNvSpPr>
          <p:nvPr/>
        </p:nvSpPr>
        <p:spPr bwMode="auto">
          <a:xfrm>
            <a:off x="1983856" y="2420888"/>
            <a:ext cx="6128280" cy="523220"/>
          </a:xfrm>
          <a:prstGeom prst="rect">
            <a:avLst/>
          </a:prstGeom>
          <a:solidFill>
            <a:schemeClr val="bg1"/>
          </a:solidFill>
          <a:ln w="9525">
            <a:noFill/>
            <a:miter lim="800000"/>
            <a:headEnd/>
            <a:tailEnd/>
          </a:ln>
        </p:spPr>
        <p:txBody>
          <a:bodyPr wrap="square">
            <a:spAutoFit/>
          </a:bodyPr>
          <a:lstStyle/>
          <a:p>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sym typeface="Arial" charset="0"/>
              </a:rPr>
              <a:t>省科学技术奖励改革举措</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sym typeface="Arial" charset="0"/>
            </a:endParaRPr>
          </a:p>
        </p:txBody>
      </p:sp>
      <p:sp>
        <p:nvSpPr>
          <p:cNvPr id="9" name="TextBox 16"/>
          <p:cNvSpPr>
            <a:spLocks noChangeArrowheads="1"/>
          </p:cNvSpPr>
          <p:nvPr/>
        </p:nvSpPr>
        <p:spPr bwMode="auto">
          <a:xfrm>
            <a:off x="899592" y="1556792"/>
            <a:ext cx="685177" cy="523875"/>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sym typeface="Arial" charset="0"/>
              </a:rPr>
              <a:t>一</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0" name="TextBox 28"/>
          <p:cNvSpPr>
            <a:spLocks noChangeArrowheads="1"/>
          </p:cNvSpPr>
          <p:nvPr/>
        </p:nvSpPr>
        <p:spPr bwMode="auto">
          <a:xfrm>
            <a:off x="1983856" y="1556792"/>
            <a:ext cx="4757631" cy="523220"/>
          </a:xfrm>
          <a:prstGeom prst="rect">
            <a:avLst/>
          </a:prstGeom>
          <a:solidFill>
            <a:schemeClr val="bg1"/>
          </a:solidFill>
          <a:ln w="9525">
            <a:noFill/>
            <a:miter lim="800000"/>
            <a:headEnd/>
            <a:tailEnd/>
          </a:ln>
        </p:spPr>
        <p:txBody>
          <a:bodyPr>
            <a:spAutoFit/>
          </a:bodyPr>
          <a:lstStyle/>
          <a:p>
            <a:r>
              <a:rPr lang="zh-CN" altLang="en-US" sz="2800" b="1" dirty="0" smtClean="0">
                <a:latin typeface="微软雅黑" panose="020B0503020204020204" pitchFamily="34" charset="-122"/>
                <a:ea typeface="微软雅黑" panose="020B0503020204020204" pitchFamily="34" charset="-122"/>
                <a:sym typeface="Arial" charset="0"/>
              </a:rPr>
              <a:t>省科学技术奖励工作流程</a:t>
            </a:r>
            <a:endParaRPr lang="zh-CN" altLang="en-US" sz="2800" b="1" dirty="0">
              <a:latin typeface="微软雅黑" panose="020B0503020204020204" pitchFamily="34" charset="-122"/>
              <a:ea typeface="微软雅黑" panose="020B0503020204020204" pitchFamily="34" charset="-122"/>
              <a:sym typeface="Arial" charset="0"/>
            </a:endParaRPr>
          </a:p>
        </p:txBody>
      </p:sp>
      <p:sp>
        <p:nvSpPr>
          <p:cNvPr id="11" name="TextBox 17"/>
          <p:cNvSpPr>
            <a:spLocks noChangeArrowheads="1"/>
          </p:cNvSpPr>
          <p:nvPr/>
        </p:nvSpPr>
        <p:spPr bwMode="auto">
          <a:xfrm>
            <a:off x="899592" y="4149080"/>
            <a:ext cx="730491" cy="523220"/>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四</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2" name="TextBox 23"/>
          <p:cNvSpPr>
            <a:spLocks noChangeArrowheads="1"/>
          </p:cNvSpPr>
          <p:nvPr/>
        </p:nvSpPr>
        <p:spPr bwMode="auto">
          <a:xfrm>
            <a:off x="2008366" y="3284984"/>
            <a:ext cx="5659978"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提名要求</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13" name="TextBox 17"/>
          <p:cNvSpPr>
            <a:spLocks noChangeArrowheads="1"/>
          </p:cNvSpPr>
          <p:nvPr/>
        </p:nvSpPr>
        <p:spPr bwMode="auto">
          <a:xfrm>
            <a:off x="899592" y="4994012"/>
            <a:ext cx="730491" cy="523220"/>
          </a:xfrm>
          <a:prstGeom prst="rect">
            <a:avLst/>
          </a:prstGeom>
          <a:solidFill>
            <a:schemeClr val="accent1">
              <a:lumMod val="75000"/>
            </a:schemeClr>
          </a:solidFill>
          <a:ln w="9525">
            <a:noFill/>
            <a:miter lim="800000"/>
            <a:headEnd/>
            <a:tailEnd/>
          </a:ln>
        </p:spPr>
        <p:txBody>
          <a:bodyPr>
            <a:spAutoFit/>
          </a:bodyPr>
          <a:lstStyle/>
          <a:p>
            <a:pPr algn="ctr"/>
            <a:r>
              <a:rPr lang="zh-CN" altLang="en-US" sz="2800" b="1" dirty="0" smtClean="0">
                <a:solidFill>
                  <a:srgbClr val="FFFFFF"/>
                </a:solidFill>
                <a:latin typeface="微软雅黑" panose="020B0503020204020204" pitchFamily="34" charset="-122"/>
                <a:ea typeface="微软雅黑" panose="020B0503020204020204" pitchFamily="34" charset="-122"/>
              </a:rPr>
              <a:t>五</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4" name="TextBox 23"/>
          <p:cNvSpPr>
            <a:spLocks noChangeArrowheads="1"/>
          </p:cNvSpPr>
          <p:nvPr/>
        </p:nvSpPr>
        <p:spPr bwMode="auto">
          <a:xfrm>
            <a:off x="1979712" y="4994012"/>
            <a:ext cx="6128280" cy="523220"/>
          </a:xfrm>
          <a:prstGeom prst="rect">
            <a:avLst/>
          </a:prstGeom>
          <a:solidFill>
            <a:srgbClr val="FFFFFF"/>
          </a:solidFill>
          <a:ln w="9525">
            <a:noFill/>
            <a:miter lim="800000"/>
            <a:headEnd/>
            <a:tailEnd/>
          </a:ln>
        </p:spPr>
        <p:txBody>
          <a:bodyPr wrap="squar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sym typeface="Arial" charset="0"/>
              </a:rPr>
              <a:t>提名工作安排</a:t>
            </a:r>
            <a:endParaRPr lang="zh-CN" altLang="en-US" sz="2800" b="1" dirty="0">
              <a:solidFill>
                <a:srgbClr val="000000"/>
              </a:solidFill>
              <a:latin typeface="微软雅黑" panose="020B0503020204020204" pitchFamily="34" charset="-122"/>
              <a:ea typeface="微软雅黑" panose="020B0503020204020204" pitchFamily="34" charset="-122"/>
              <a:sym typeface="Arial" charset="0"/>
            </a:endParaRPr>
          </a:p>
        </p:txBody>
      </p:sp>
      <p:sp>
        <p:nvSpPr>
          <p:cNvPr id="15" name="副标题 2"/>
          <p:cNvSpPr txBox="1">
            <a:spLocks/>
          </p:cNvSpPr>
          <p:nvPr/>
        </p:nvSpPr>
        <p:spPr>
          <a:xfrm>
            <a:off x="0" y="285728"/>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40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  目录</a:t>
            </a:r>
            <a:endParaRPr kumimoji="0" lang="zh-CN" altLang="en-US" sz="38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省科技奖励改革</a:t>
            </a:r>
            <a:endParaRPr lang="zh-CN" altLang="en-US" sz="3800" dirty="0">
              <a:solidFill>
                <a:schemeClr val="bg1"/>
              </a:solidFill>
              <a:latin typeface="微软雅黑" pitchFamily="34" charset="-122"/>
              <a:ea typeface="微软雅黑" pitchFamily="34" charset="-122"/>
            </a:endParaRPr>
          </a:p>
        </p:txBody>
      </p:sp>
      <p:sp>
        <p:nvSpPr>
          <p:cNvPr id="6" name="MH_Text_1"/>
          <p:cNvSpPr>
            <a:spLocks noChangeArrowheads="1"/>
          </p:cNvSpPr>
          <p:nvPr>
            <p:custDataLst>
              <p:tags r:id="rId1"/>
            </p:custDataLst>
          </p:nvPr>
        </p:nvSpPr>
        <p:spPr bwMode="auto">
          <a:xfrm>
            <a:off x="428596" y="2071678"/>
            <a:ext cx="8143932" cy="3786214"/>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lvl="0" indent="-342000" eaLnBrk="0" hangingPunct="0">
              <a:lnSpc>
                <a:spcPct val="150000"/>
              </a:lnSpc>
              <a:buFont typeface="Wingdings" pitchFamily="2" charset="2"/>
              <a:buChar char="u"/>
            </a:pPr>
            <a:r>
              <a:rPr lang="zh-CN" altLang="en-US" sz="2000" b="1" dirty="0" smtClean="0">
                <a:solidFill>
                  <a:srgbClr val="0053CC"/>
                </a:solidFill>
                <a:latin typeface="微软雅黑" panose="020B0503020204020204" pitchFamily="34" charset="-122"/>
                <a:ea typeface="微软雅黑" panose="020B0503020204020204" pitchFamily="34" charset="-122"/>
              </a:rPr>
              <a:t>围绕省科技奖励重点改革任务，</a:t>
            </a:r>
            <a:r>
              <a:rPr lang="en-US" altLang="zh-CN" sz="2000" b="1" dirty="0" smtClean="0">
                <a:solidFill>
                  <a:srgbClr val="0053CC"/>
                </a:solidFill>
                <a:latin typeface="微软雅黑" panose="020B0503020204020204" pitchFamily="34" charset="-122"/>
                <a:ea typeface="微软雅黑" panose="020B0503020204020204" pitchFamily="34" charset="-122"/>
              </a:rPr>
              <a:t>2020</a:t>
            </a:r>
            <a:r>
              <a:rPr lang="zh-CN" altLang="en-US" sz="2000" b="1" dirty="0" smtClean="0">
                <a:solidFill>
                  <a:srgbClr val="0053CC"/>
                </a:solidFill>
                <a:latin typeface="微软雅黑" panose="020B0503020204020204" pitchFamily="34" charset="-122"/>
                <a:ea typeface="微软雅黑" panose="020B0503020204020204" pitchFamily="34" charset="-122"/>
              </a:rPr>
              <a:t>年度省科技奖励提名工作改革举措主要在以下六个方面：</a:t>
            </a:r>
            <a:endParaRPr lang="en-US" altLang="zh-CN" sz="2000" b="1" dirty="0" smtClean="0">
              <a:solidFill>
                <a:srgbClr val="0053CC"/>
              </a:solidFill>
              <a:latin typeface="微软雅黑" panose="020B0503020204020204" pitchFamily="34" charset="-122"/>
              <a:ea typeface="微软雅黑" panose="020B0503020204020204" pitchFamily="34" charset="-122"/>
            </a:endParaRPr>
          </a:p>
          <a:p>
            <a:pPr marL="342000" lvl="0" indent="-342000">
              <a:lnSpc>
                <a:spcPct val="150000"/>
              </a:lnSpc>
              <a:buFont typeface="Wingdings" pitchFamily="2" charset="2"/>
              <a:buChar char="ü"/>
            </a:pPr>
            <a:r>
              <a:rPr lang="zh-CN" altLang="en-US" sz="2000" b="1" dirty="0" smtClean="0">
                <a:latin typeface="微软雅黑" panose="020B0503020204020204" pitchFamily="34" charset="-122"/>
                <a:ea typeface="微软雅黑" panose="020B0503020204020204" pitchFamily="34" charset="-122"/>
              </a:rPr>
              <a:t>优化省奖等级结构</a:t>
            </a:r>
            <a:endParaRPr lang="en-US" altLang="zh-CN" sz="2000" b="1" dirty="0" smtClean="0">
              <a:latin typeface="微软雅黑" panose="020B0503020204020204" pitchFamily="34" charset="-122"/>
              <a:ea typeface="微软雅黑" panose="020B0503020204020204" pitchFamily="34" charset="-122"/>
            </a:endParaRPr>
          </a:p>
          <a:p>
            <a:pPr marL="342000" lvl="0" indent="-342000">
              <a:lnSpc>
                <a:spcPct val="150000"/>
              </a:lnSpc>
              <a:buFont typeface="Wingdings" pitchFamily="2" charset="2"/>
              <a:buChar char="ü"/>
            </a:pPr>
            <a:r>
              <a:rPr lang="zh-CN" altLang="en-US" sz="2000" b="1" dirty="0" smtClean="0">
                <a:latin typeface="微软雅黑" panose="020B0503020204020204" pitchFamily="34" charset="-122"/>
                <a:ea typeface="微软雅黑" panose="020B0503020204020204" pitchFamily="34" charset="-122"/>
              </a:rPr>
              <a:t>实行“定标定额”评审制度</a:t>
            </a:r>
            <a:endParaRPr lang="en-US" altLang="zh-CN" sz="2000" b="1" dirty="0" smtClean="0">
              <a:latin typeface="微软雅黑" panose="020B0503020204020204" pitchFamily="34" charset="-122"/>
              <a:ea typeface="微软雅黑" panose="020B0503020204020204" pitchFamily="34" charset="-122"/>
            </a:endParaRPr>
          </a:p>
          <a:p>
            <a:pPr marL="342000" lvl="0" indent="-342000">
              <a:lnSpc>
                <a:spcPct val="150000"/>
              </a:lnSpc>
              <a:buFont typeface="Wingdings" pitchFamily="2" charset="2"/>
              <a:buChar char="ü"/>
            </a:pPr>
            <a:r>
              <a:rPr lang="zh-CN" altLang="en-US" sz="2000" b="1" dirty="0" smtClean="0">
                <a:latin typeface="微软雅黑" panose="020B0503020204020204" pitchFamily="34" charset="-122"/>
                <a:ea typeface="微软雅黑" panose="020B0503020204020204" pitchFamily="34" charset="-122"/>
              </a:rPr>
              <a:t>进一步加大对新兴产业的鼓励引导力度</a:t>
            </a:r>
            <a:endParaRPr lang="en-US" altLang="zh-CN" sz="2000" b="1" dirty="0" smtClean="0">
              <a:latin typeface="微软雅黑" panose="020B0503020204020204" pitchFamily="34" charset="-122"/>
              <a:ea typeface="微软雅黑" panose="020B0503020204020204" pitchFamily="34" charset="-122"/>
            </a:endParaRPr>
          </a:p>
          <a:p>
            <a:pPr marL="342000" lvl="0" indent="-342000">
              <a:lnSpc>
                <a:spcPct val="150000"/>
              </a:lnSpc>
              <a:buFont typeface="Wingdings" pitchFamily="2" charset="2"/>
              <a:buChar char="ü"/>
            </a:pPr>
            <a:r>
              <a:rPr lang="zh-CN" altLang="en-US" sz="2000" b="1" dirty="0" smtClean="0">
                <a:latin typeface="微软雅黑" panose="020B0503020204020204" pitchFamily="34" charset="-122"/>
                <a:ea typeface="微软雅黑" panose="020B0503020204020204" pitchFamily="34" charset="-122"/>
              </a:rPr>
              <a:t>在科技进步奖中增设“科普”组</a:t>
            </a:r>
            <a:endParaRPr lang="en-US" altLang="zh-CN" sz="2000" b="1" dirty="0" smtClean="0">
              <a:latin typeface="微软雅黑" panose="020B0503020204020204" pitchFamily="34" charset="-122"/>
              <a:ea typeface="微软雅黑" panose="020B0503020204020204" pitchFamily="34" charset="-122"/>
            </a:endParaRPr>
          </a:p>
          <a:p>
            <a:pPr marL="342000" lvl="0" indent="-342000">
              <a:lnSpc>
                <a:spcPct val="150000"/>
              </a:lnSpc>
              <a:buFont typeface="Wingdings" pitchFamily="2" charset="2"/>
              <a:buChar char="ü"/>
            </a:pPr>
            <a:r>
              <a:rPr lang="zh-CN" altLang="en-US" sz="2000" b="1" dirty="0" smtClean="0">
                <a:latin typeface="微软雅黑" panose="020B0503020204020204" pitchFamily="34" charset="-122"/>
                <a:ea typeface="微软雅黑" panose="020B0503020204020204" pitchFamily="34" charset="-122"/>
              </a:rPr>
              <a:t>建立省科技奖审核机制</a:t>
            </a:r>
            <a:endParaRPr lang="en-US" altLang="zh-CN" sz="2000" b="1" dirty="0" smtClean="0">
              <a:latin typeface="微软雅黑" panose="020B0503020204020204" pitchFamily="34" charset="-122"/>
              <a:ea typeface="微软雅黑" panose="020B0503020204020204" pitchFamily="34" charset="-122"/>
            </a:endParaRPr>
          </a:p>
          <a:p>
            <a:pPr marL="342000" lvl="0" indent="-342000">
              <a:lnSpc>
                <a:spcPct val="150000"/>
              </a:lnSpc>
              <a:buFont typeface="Wingdings" pitchFamily="2" charset="2"/>
              <a:buChar char="ü"/>
            </a:pPr>
            <a:r>
              <a:rPr lang="zh-CN" altLang="en-US" sz="2000" b="1" dirty="0" smtClean="0">
                <a:latin typeface="微软雅黑" panose="020B0503020204020204" pitchFamily="34" charset="-122"/>
                <a:ea typeface="微软雅黑" panose="020B0503020204020204" pitchFamily="34" charset="-122"/>
              </a:rPr>
              <a:t>提高联合申报项目的支撑材料要求</a:t>
            </a: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2020</a:t>
            </a:r>
            <a:r>
              <a:rPr lang="zh-CN" altLang="en-US" sz="2400" b="1" dirty="0" smtClean="0">
                <a:solidFill>
                  <a:schemeClr val="bg1"/>
                </a:solidFill>
                <a:latin typeface="微软雅黑" panose="020B0503020204020204" pitchFamily="34" charset="-122"/>
                <a:ea typeface="微软雅黑" panose="020B0503020204020204" pitchFamily="34" charset="-122"/>
              </a:rPr>
              <a:t>年度省科技奖改革措施</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dirty="0" smtClean="0">
                <a:solidFill>
                  <a:schemeClr val="bg1"/>
                </a:solidFill>
                <a:latin typeface="微软雅黑" pitchFamily="34" charset="-122"/>
                <a:ea typeface="微软雅黑" pitchFamily="34" charset="-122"/>
              </a:rPr>
              <a:t>  </a:t>
            </a:r>
            <a:r>
              <a:rPr lang="zh-CN" altLang="en-US" sz="3800" dirty="0" smtClean="0">
                <a:solidFill>
                  <a:schemeClr val="bg1"/>
                </a:solidFill>
                <a:latin typeface="微软雅黑" pitchFamily="34" charset="-122"/>
                <a:ea typeface="微软雅黑" pitchFamily="34" charset="-122"/>
              </a:rPr>
              <a:t>省科技奖励改革举措</a:t>
            </a:r>
            <a:endParaRPr lang="zh-CN" altLang="en-US" sz="3800" dirty="0">
              <a:solidFill>
                <a:schemeClr val="bg1"/>
              </a:solidFill>
              <a:latin typeface="微软雅黑" pitchFamily="34" charset="-122"/>
              <a:ea typeface="微软雅黑" pitchFamily="34" charset="-122"/>
            </a:endParaRPr>
          </a:p>
        </p:txBody>
      </p:sp>
      <p:sp>
        <p:nvSpPr>
          <p:cNvPr id="6" name="MH_Text_1"/>
          <p:cNvSpPr>
            <a:spLocks noChangeArrowheads="1"/>
          </p:cNvSpPr>
          <p:nvPr>
            <p:custDataLst>
              <p:tags r:id="rId1"/>
            </p:custDataLst>
          </p:nvPr>
        </p:nvSpPr>
        <p:spPr bwMode="auto">
          <a:xfrm>
            <a:off x="428596" y="4786322"/>
            <a:ext cx="8143932" cy="1571636"/>
          </a:xfrm>
          <a:prstGeom prst="rect">
            <a:avLst/>
          </a:prstGeom>
          <a:solidFill>
            <a:schemeClr val="bg1">
              <a:lumMod val="95000"/>
            </a:schemeClr>
          </a:solidFill>
          <a:ln w="9525">
            <a:solidFill>
              <a:schemeClr val="tx1"/>
            </a:solidFill>
            <a:miter lim="800000"/>
            <a:headEnd/>
            <a:tailEnd/>
          </a:ln>
        </p:spPr>
        <p:txBody>
          <a:bodyPr lIns="90000" tIns="46800" rIns="90000" bIns="46800" anchor="t" anchorCtr="0"/>
          <a:lstStyle/>
          <a:p>
            <a:pPr marL="342000" lvl="0" indent="-342000" algn="just">
              <a:lnSpc>
                <a:spcPct val="150000"/>
              </a:lnSpc>
              <a:buFont typeface="Wingdings" pitchFamily="2" charset="2"/>
              <a:buChar char="ü"/>
            </a:pPr>
            <a:r>
              <a:rPr lang="zh-CN" altLang="en-US" sz="2000" b="1" dirty="0" smtClean="0">
                <a:solidFill>
                  <a:srgbClr val="C00000"/>
                </a:solidFill>
                <a:latin typeface="微软雅黑" panose="020B0503020204020204" pitchFamily="34" charset="-122"/>
                <a:ea typeface="微软雅黑" panose="020B0503020204020204" pitchFamily="34" charset="-122"/>
              </a:rPr>
              <a:t>优化省奖等级结构：</a:t>
            </a:r>
            <a:r>
              <a:rPr lang="zh-CN" altLang="en-US" sz="2000" b="1" dirty="0" smtClean="0">
                <a:latin typeface="微软雅黑" panose="020B0503020204020204" pitchFamily="34" charset="-122"/>
                <a:ea typeface="微软雅黑" panose="020B0503020204020204" pitchFamily="34" charset="-122"/>
              </a:rPr>
              <a:t>构建“金字塔”型奖励结构，严控一等奖授奖数量在</a:t>
            </a:r>
            <a:r>
              <a:rPr lang="en-US" altLang="zh-CN" sz="2000" b="1" dirty="0" smtClean="0">
                <a:latin typeface="微软雅黑" panose="020B0503020204020204" pitchFamily="34" charset="-122"/>
                <a:ea typeface="微软雅黑" panose="020B0503020204020204" pitchFamily="34" charset="-122"/>
              </a:rPr>
              <a:t>35</a:t>
            </a:r>
            <a:r>
              <a:rPr lang="zh-CN" altLang="en-US" sz="2000" b="1" dirty="0" smtClean="0">
                <a:latin typeface="微软雅黑" panose="020B0503020204020204" pitchFamily="34" charset="-122"/>
                <a:ea typeface="微软雅黑" panose="020B0503020204020204" pitchFamily="34" charset="-122"/>
              </a:rPr>
              <a:t>项以内，进一步增加三等奖授奖数量，授奖指标重点向企业特别是科技型中小企业倾斜。</a:t>
            </a:r>
          </a:p>
          <a:p>
            <a:pPr marL="342000" lvl="0" indent="-342000">
              <a:lnSpc>
                <a:spcPct val="150000"/>
              </a:lnSpc>
            </a:pPr>
            <a:endParaRPr lang="en-US" altLang="zh-CN" sz="2000" b="1" dirty="0" smtClean="0">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2020</a:t>
            </a:r>
            <a:r>
              <a:rPr lang="zh-CN" altLang="en-US" sz="2400" b="1" dirty="0" smtClean="0">
                <a:solidFill>
                  <a:schemeClr val="bg1"/>
                </a:solidFill>
                <a:latin typeface="微软雅黑" panose="020B0503020204020204" pitchFamily="34" charset="-122"/>
                <a:ea typeface="微软雅黑" panose="020B0503020204020204" pitchFamily="34" charset="-122"/>
              </a:rPr>
              <a:t>年度省科技奖改革措施</a:t>
            </a:r>
            <a:endParaRPr lang="zh-CN" altLang="en-US" sz="2400" dirty="0">
              <a:solidFill>
                <a:schemeClr val="bg1"/>
              </a:solidFill>
            </a:endParaRPr>
          </a:p>
        </p:txBody>
      </p:sp>
      <p:graphicFrame>
        <p:nvGraphicFramePr>
          <p:cNvPr id="5" name="图示 4"/>
          <p:cNvGraphicFramePr/>
          <p:nvPr/>
        </p:nvGraphicFramePr>
        <p:xfrm>
          <a:off x="1428728" y="2143116"/>
          <a:ext cx="2857520" cy="2532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右箭头 6"/>
          <p:cNvSpPr/>
          <p:nvPr/>
        </p:nvSpPr>
        <p:spPr>
          <a:xfrm>
            <a:off x="3929058" y="4000504"/>
            <a:ext cx="1500198" cy="35719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429256" y="2500306"/>
            <a:ext cx="2071702" cy="214314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643570" y="2714620"/>
            <a:ext cx="1643074" cy="1631216"/>
          </a:xfrm>
          <a:prstGeom prst="rect">
            <a:avLst/>
          </a:prstGeom>
          <a:noFill/>
        </p:spPr>
        <p:txBody>
          <a:bodyPr wrap="square" rtlCol="0">
            <a:spAutoFit/>
          </a:bodyPr>
          <a:lstStyle/>
          <a:p>
            <a:pPr algn="just"/>
            <a:r>
              <a:rPr lang="zh-CN" altLang="en-US" sz="2000" b="1" dirty="0" smtClean="0">
                <a:solidFill>
                  <a:schemeClr val="tx2">
                    <a:lumMod val="75000"/>
                  </a:schemeClr>
                </a:solidFill>
                <a:latin typeface="微软雅黑" pitchFamily="34" charset="-122"/>
                <a:ea typeface="微软雅黑" pitchFamily="34" charset="-122"/>
              </a:rPr>
              <a:t>三等奖授奖指标向各市倾斜，重点面向科技型中小企业</a:t>
            </a:r>
            <a:endParaRPr lang="zh-CN" altLang="en-US" sz="2000" b="1" dirty="0">
              <a:solidFill>
                <a:schemeClr val="tx2">
                  <a:lumMod val="7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112085657"/>
  <p:tag name="MH_LIBRARY" val="GRAPHIC"/>
  <p:tag name="MH_TYPE" val="SubTitle"/>
  <p:tag name="MH_ORDER" val="3"/>
</p:tagLst>
</file>

<file path=ppt/tags/tag20.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12085657"/>
  <p:tag name="MH_LIBRARY" val="GRAPHIC"/>
  <p:tag name="MH_TYPE" val="SubTitle"/>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12085657"/>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12085657"/>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1112085657"/>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12085657"/>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5496</TotalTime>
  <Words>4084</Words>
  <Application>Microsoft Office PowerPoint</Application>
  <PresentationFormat>全屏显示(4:3)</PresentationFormat>
  <Paragraphs>458</Paragraphs>
  <Slides>53</Slides>
  <Notes>1</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Windows 用户</cp:lastModifiedBy>
  <cp:revision>145</cp:revision>
  <dcterms:created xsi:type="dcterms:W3CDTF">2019-03-16T08:12:32Z</dcterms:created>
  <dcterms:modified xsi:type="dcterms:W3CDTF">2019-11-29T01:37:02Z</dcterms:modified>
</cp:coreProperties>
</file>