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10287000" cx="18288000"/>
  <p:notesSz cx="6858000" cy="9144000"/>
  <p:embeddedFontLst>
    <p:embeddedFont>
      <p:font typeface="Heebo"/>
      <p:regular r:id="rId42"/>
      <p:bold r:id="rId43"/>
    </p:embeddedFont>
    <p:embeddedFont>
      <p:font typeface="EB Garamond"/>
      <p:regular r:id="rId44"/>
      <p:bold r:id="rId45"/>
      <p:italic r:id="rId46"/>
      <p:boldItalic r:id="rId47"/>
    </p:embeddedFont>
    <p:embeddedFont>
      <p:font typeface="Heebo Medium"/>
      <p:regular r:id="rId48"/>
      <p:bold r:id="rId49"/>
    </p:embeddedFont>
    <p:embeddedFont>
      <p:font typeface="EB Garamond ExtraBold"/>
      <p:bold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34D198-1143-4B85-BB5D-8CE12E6861C2}">
  <a:tblStyle styleId="{E434D198-1143-4B85-BB5D-8CE12E6861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FF686A1-C98C-4941-9EA9-DB3C862C7E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Heebo-regular.fntdata"/><Relationship Id="rId41" Type="http://schemas.openxmlformats.org/officeDocument/2006/relationships/slide" Target="slides/slide35.xml"/><Relationship Id="rId44" Type="http://schemas.openxmlformats.org/officeDocument/2006/relationships/font" Target="fonts/EBGaramond-regular.fntdata"/><Relationship Id="rId43" Type="http://schemas.openxmlformats.org/officeDocument/2006/relationships/font" Target="fonts/Heebo-bold.fntdata"/><Relationship Id="rId46" Type="http://schemas.openxmlformats.org/officeDocument/2006/relationships/font" Target="fonts/EBGaramond-italic.fntdata"/><Relationship Id="rId45" Type="http://schemas.openxmlformats.org/officeDocument/2006/relationships/font" Target="fonts/EBGaramo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eboMedium-regular.fntdata"/><Relationship Id="rId47" Type="http://schemas.openxmlformats.org/officeDocument/2006/relationships/font" Target="fonts/EBGaramond-boldItalic.fntdata"/><Relationship Id="rId49" Type="http://schemas.openxmlformats.org/officeDocument/2006/relationships/font" Target="fonts/Heebo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EBGaramondExtraBold-boldItalic.fntdata"/><Relationship Id="rId50" Type="http://schemas.openxmlformats.org/officeDocument/2006/relationships/font" Target="fonts/EBGaramondExtra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2da722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32da7223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2da72238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32da72238b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2da72238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32da72238b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35a94b5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3335a94b5f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32da72238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32da72238b_0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32da72238b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332da72238b_0_3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3f418e14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33f418e14e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32da72238b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332da72238b_0_4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32da72238b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332da72238b_0_4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35639ed2d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335639ed2de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35639ed2d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335639ed2de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f8abf3cb4_5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3f8abf3cb4_5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3f8abf3cb4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33f8abf3cb4_5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32da72238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ts val="1050"/>
              <a:buChar char="-"/>
            </a:pPr>
            <a:r>
              <a:rPr lang="en-US" sz="1050">
                <a:solidFill>
                  <a:srgbClr val="0E0E0E"/>
                </a:solidFill>
              </a:rPr>
              <a:t>Historical price trends are the strongest predictors, meaning airline pricing behavior follows structured patterns.</a:t>
            </a:r>
            <a:endParaRPr sz="1050">
              <a:solidFill>
                <a:srgbClr val="0E0E0E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050"/>
              <a:buChar char="-"/>
            </a:pPr>
            <a:r>
              <a:rPr lang="en-US" sz="1050">
                <a:solidFill>
                  <a:srgbClr val="0E0E0E"/>
                </a:solidFill>
              </a:rPr>
              <a:t>Days to departure &amp; holidays still matter, but less than past prices.</a:t>
            </a:r>
            <a:endParaRPr sz="1050">
              <a:solidFill>
                <a:srgbClr val="0E0E0E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050"/>
              <a:buChar char="-"/>
            </a:pPr>
            <a:r>
              <a:rPr lang="en-US" sz="1050">
                <a:solidFill>
                  <a:srgbClr val="0E0E0E"/>
                </a:solidFill>
              </a:rPr>
              <a:t>Seat availability has minimal influence, confirming earlier correlation findings.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332da72238b_0_4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3f8abf3cb4_5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ts val="1050"/>
              <a:buChar char="-"/>
            </a:pPr>
            <a:r>
              <a:rPr lang="en-US" sz="1050">
                <a:solidFill>
                  <a:srgbClr val="0E0E0E"/>
                </a:solidFill>
              </a:rPr>
              <a:t>Historical price trends are the strongest predictors, meaning airline pricing behavior follows structured patterns.</a:t>
            </a:r>
            <a:endParaRPr sz="1050">
              <a:solidFill>
                <a:srgbClr val="0E0E0E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050"/>
              <a:buChar char="-"/>
            </a:pPr>
            <a:r>
              <a:rPr lang="en-US" sz="1050">
                <a:solidFill>
                  <a:srgbClr val="0E0E0E"/>
                </a:solidFill>
              </a:rPr>
              <a:t>Days to departure &amp; holidays still matter, but less than past prices.</a:t>
            </a:r>
            <a:endParaRPr sz="1050">
              <a:solidFill>
                <a:srgbClr val="0E0E0E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050"/>
              <a:buChar char="-"/>
            </a:pPr>
            <a:r>
              <a:rPr lang="en-US" sz="1050">
                <a:solidFill>
                  <a:srgbClr val="0E0E0E"/>
                </a:solidFill>
              </a:rPr>
              <a:t>Seat availability has minimal influence, confirming earlier correlation findings.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33f8abf3cb4_5_4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32da72238b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332da72238b_0_5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32da72238b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332da72238b_0_5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32da72238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332da72238b_0_6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3f8abf3cb4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33f8abf3cb4_5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32da72238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g332da72238b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32da72238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332da72238b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32da72238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332da72238b_0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2da7223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32da72238b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32da72238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332da72238b_0_3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32da72238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332da72238b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32da72238b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g332da72238b_0_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32da72238b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332da72238b_0_5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32da72238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332da72238b_0_5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32da72238b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g332da72238b_0_6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2da72238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32da72238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2da72238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32da72238b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2da72238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32da72238b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2da72238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32da72238b_0_4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2da72238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32da72238b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2da72238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32da72238b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18" name="Google Shape;18;p3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rect b="b" l="l" r="r" t="t"/>
                <a:pathLst>
                  <a:path extrusionOk="0" h="2449518" w="4531914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cap="rnd" cmpd="sng" w="114300">
                <a:solidFill>
                  <a:srgbClr val="1428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3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rect b="b" l="l" r="r" t="t"/>
                <a:pathLst>
                  <a:path extrusionOk="0" h="1802815" w="4421564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2" name="Google Shape;22;p3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3;p3"/>
            <p:cNvSpPr/>
            <p:nvPr/>
          </p:nvSpPr>
          <p:spPr>
            <a:xfrm>
              <a:off x="3127483" y="1814028"/>
              <a:ext cx="16687849" cy="8964412"/>
            </a:xfrm>
            <a:custGeom>
              <a:rect b="b" l="l" r="r" t="t"/>
              <a:pathLst>
                <a:path extrusionOk="0" h="8964412" w="16687849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62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" name="Google Shape;24;p3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rect b="b" l="l" r="r" t="t"/>
              <a:pathLst>
                <a:path extrusionOk="0" h="777119" w="8046622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2000"/>
              </a:blip>
              <a:stretch>
                <a:fillRect b="-168319" l="-3159" r="-3149" t="0"/>
              </a:stretch>
            </a:blipFill>
            <a:ln>
              <a:noFill/>
            </a:ln>
          </p:spPr>
        </p:sp>
        <p:sp>
          <p:nvSpPr>
            <p:cNvPr id="25" name="Google Shape;25;p3"/>
            <p:cNvSpPr/>
            <p:nvPr/>
          </p:nvSpPr>
          <p:spPr>
            <a:xfrm rot="5400000">
              <a:off x="978360" y="11085546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cxnSp>
          <p:nvCxnSpPr>
            <p:cNvPr id="26" name="Google Shape;26;p3"/>
            <p:cNvCxnSpPr/>
            <p:nvPr/>
          </p:nvCxnSpPr>
          <p:spPr>
            <a:xfrm>
              <a:off x="2968805" y="809854"/>
              <a:ext cx="7828800" cy="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3"/>
            <p:cNvSpPr/>
            <p:nvPr/>
          </p:nvSpPr>
          <p:spPr>
            <a:xfrm rot="5400000">
              <a:off x="11021641" y="290165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cxnSp>
          <p:nvCxnSpPr>
            <p:cNvPr id="28" name="Google Shape;28;p3"/>
            <p:cNvCxnSpPr/>
            <p:nvPr/>
          </p:nvCxnSpPr>
          <p:spPr>
            <a:xfrm>
              <a:off x="12077054" y="809854"/>
              <a:ext cx="8748300" cy="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2037225" y="3413300"/>
            <a:ext cx="15168300" cy="21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250575" y="907675"/>
            <a:ext cx="14010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2" type="body"/>
          </p:nvPr>
        </p:nvSpPr>
        <p:spPr>
          <a:xfrm>
            <a:off x="2218750" y="9056600"/>
            <a:ext cx="44577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3" type="body"/>
          </p:nvPr>
        </p:nvSpPr>
        <p:spPr>
          <a:xfrm>
            <a:off x="12747825" y="9056600"/>
            <a:ext cx="44577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r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 algn="r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 algn="r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 algn="r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4" type="body"/>
          </p:nvPr>
        </p:nvSpPr>
        <p:spPr>
          <a:xfrm>
            <a:off x="15804525" y="907675"/>
            <a:ext cx="14010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r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 algn="r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 algn="r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 algn="r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2037225" y="3413300"/>
            <a:ext cx="15168300" cy="217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1250575" y="907675"/>
            <a:ext cx="14010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2218750" y="9056600"/>
            <a:ext cx="44577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3" type="body"/>
          </p:nvPr>
        </p:nvSpPr>
        <p:spPr>
          <a:xfrm>
            <a:off x="12747825" y="9056600"/>
            <a:ext cx="44577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r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 algn="r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 algn="r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 algn="r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4" type="body"/>
          </p:nvPr>
        </p:nvSpPr>
        <p:spPr>
          <a:xfrm>
            <a:off x="15804525" y="907675"/>
            <a:ext cx="14010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r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 algn="r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 algn="r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 algn="r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grpSp>
        <p:nvGrpSpPr>
          <p:cNvPr id="40" name="Google Shape;40;p4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41" name="Google Shape;41;p4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42" name="Google Shape;42;p4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rect b="b" l="l" r="r" t="t"/>
                <a:pathLst>
                  <a:path extrusionOk="0" h="2449518" w="4531914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cap="rnd" cmpd="sng" w="114300">
                <a:solidFill>
                  <a:srgbClr val="1428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45" name="Google Shape;45;p4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rect b="b" l="l" r="r" t="t"/>
                <a:pathLst>
                  <a:path extrusionOk="0" h="1802815" w="4421564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46" name="Google Shape;46;p4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" name="Google Shape;47;p4"/>
            <p:cNvSpPr/>
            <p:nvPr/>
          </p:nvSpPr>
          <p:spPr>
            <a:xfrm>
              <a:off x="3127483" y="1814028"/>
              <a:ext cx="16687849" cy="8964412"/>
            </a:xfrm>
            <a:custGeom>
              <a:rect b="b" l="l" r="r" t="t"/>
              <a:pathLst>
                <a:path extrusionOk="0" h="8964412" w="16687849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62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rect b="b" l="l" r="r" t="t"/>
              <a:pathLst>
                <a:path extrusionOk="0" h="777119" w="8046622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2000"/>
              </a:blip>
              <a:stretch>
                <a:fillRect b="-168319" l="-3159" r="-3149" t="0"/>
              </a:stretch>
            </a:blipFill>
            <a:ln>
              <a:noFill/>
            </a:ln>
          </p:spPr>
        </p:sp>
        <p:sp>
          <p:nvSpPr>
            <p:cNvPr id="49" name="Google Shape;49;p4"/>
            <p:cNvSpPr/>
            <p:nvPr/>
          </p:nvSpPr>
          <p:spPr>
            <a:xfrm rot="5400000">
              <a:off x="978360" y="11085546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cxnSp>
          <p:nvCxnSpPr>
            <p:cNvPr id="50" name="Google Shape;50;p4"/>
            <p:cNvCxnSpPr/>
            <p:nvPr/>
          </p:nvCxnSpPr>
          <p:spPr>
            <a:xfrm>
              <a:off x="2968805" y="809854"/>
              <a:ext cx="7828800" cy="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51" name="Google Shape;51;p4"/>
            <p:cNvSpPr/>
            <p:nvPr/>
          </p:nvSpPr>
          <p:spPr>
            <a:xfrm rot="5400000">
              <a:off x="11021641" y="290165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cxnSp>
          <p:nvCxnSpPr>
            <p:cNvPr id="52" name="Google Shape;52;p4"/>
            <p:cNvCxnSpPr/>
            <p:nvPr/>
          </p:nvCxnSpPr>
          <p:spPr>
            <a:xfrm>
              <a:off x="12077054" y="809854"/>
              <a:ext cx="8748300" cy="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5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55" name="Google Shape;55;p5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50575" y="907675"/>
            <a:ext cx="14010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13621325" y="923363"/>
            <a:ext cx="36957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grpSp>
        <p:nvGrpSpPr>
          <p:cNvPr id="59" name="Google Shape;59;p5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60" name="Google Shape;60;p5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1" name="Google Shape;61;p5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2" name="Google Shape;62;p5"/>
          <p:cNvCxnSpPr/>
          <p:nvPr/>
        </p:nvCxnSpPr>
        <p:spPr>
          <a:xfrm rot="10800000">
            <a:off x="13084848" y="493158"/>
            <a:ext cx="0" cy="9300600"/>
          </a:xfrm>
          <a:prstGeom prst="straightConnector1">
            <a:avLst/>
          </a:prstGeom>
          <a:noFill/>
          <a:ln cap="rnd" cmpd="sng" w="114300">
            <a:solidFill>
              <a:srgbClr val="7B7979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3" name="Google Shape;63;p5"/>
          <p:cNvSpPr txBox="1"/>
          <p:nvPr>
            <p:ph idx="3" type="subTitle"/>
          </p:nvPr>
        </p:nvSpPr>
        <p:spPr>
          <a:xfrm>
            <a:off x="1190075" y="2082050"/>
            <a:ext cx="10557600" cy="119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56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4" name="Google Shape;64;p5"/>
          <p:cNvSpPr/>
          <p:nvPr/>
        </p:nvSpPr>
        <p:spPr>
          <a:xfrm rot="10800000">
            <a:off x="13608723" y="2042668"/>
            <a:ext cx="3586440" cy="470371"/>
          </a:xfrm>
          <a:custGeom>
            <a:rect b="b" l="l" r="r" t="t"/>
            <a:pathLst>
              <a:path extrusionOk="0" h="470371" w="3586440">
                <a:moveTo>
                  <a:pt x="0" y="0"/>
                </a:moveTo>
                <a:lnTo>
                  <a:pt x="3586441" y="0"/>
                </a:lnTo>
                <a:lnTo>
                  <a:pt x="3586441" y="470371"/>
                </a:lnTo>
                <a:lnTo>
                  <a:pt x="0" y="470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52000"/>
            </a:blip>
            <a:stretch>
              <a:fillRect b="-206710" l="-9099" r="-68517" t="-23376"/>
            </a:stretch>
          </a:blipFill>
          <a:ln>
            <a:noFill/>
          </a:ln>
        </p:spPr>
      </p:sp>
      <p:sp>
        <p:nvSpPr>
          <p:cNvPr id="65" name="Google Shape;65;p5"/>
          <p:cNvSpPr/>
          <p:nvPr/>
        </p:nvSpPr>
        <p:spPr>
          <a:xfrm rot="5400000">
            <a:off x="1274214" y="8807402"/>
            <a:ext cx="674651" cy="779533"/>
          </a:xfrm>
          <a:custGeom>
            <a:rect b="b" l="l" r="r" t="t"/>
            <a:pathLst>
              <a:path extrusionOk="0" h="1039378" w="899535">
                <a:moveTo>
                  <a:pt x="0" y="0"/>
                </a:moveTo>
                <a:lnTo>
                  <a:pt x="899535" y="0"/>
                </a:lnTo>
                <a:lnTo>
                  <a:pt x="899535" y="1039379"/>
                </a:lnTo>
                <a:lnTo>
                  <a:pt x="0" y="1039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6" name="Google Shape;66;p5"/>
          <p:cNvGrpSpPr/>
          <p:nvPr/>
        </p:nvGrpSpPr>
        <p:grpSpPr>
          <a:xfrm>
            <a:off x="2767047" y="763308"/>
            <a:ext cx="8723907" cy="674651"/>
            <a:chOff x="2060367" y="0"/>
            <a:chExt cx="11631876" cy="899535"/>
          </a:xfrm>
        </p:grpSpPr>
        <p:cxnSp>
          <p:nvCxnSpPr>
            <p:cNvPr id="67" name="Google Shape;67;p5"/>
            <p:cNvCxnSpPr/>
            <p:nvPr/>
          </p:nvCxnSpPr>
          <p:spPr>
            <a:xfrm>
              <a:off x="2060367" y="449767"/>
              <a:ext cx="4926900" cy="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68" name="Google Shape;68;p5"/>
            <p:cNvSpPr/>
            <p:nvPr/>
          </p:nvSpPr>
          <p:spPr>
            <a:xfrm rot="5400000">
              <a:off x="7235503" y="-69922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5" y="0"/>
                  </a:lnTo>
                  <a:lnTo>
                    <a:pt x="899535" y="1039379"/>
                  </a:lnTo>
                  <a:lnTo>
                    <a:pt x="0" y="10393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cxnSp>
          <p:nvCxnSpPr>
            <p:cNvPr id="69" name="Google Shape;69;p5"/>
            <p:cNvCxnSpPr/>
            <p:nvPr/>
          </p:nvCxnSpPr>
          <p:spPr>
            <a:xfrm>
              <a:off x="8374443" y="449767"/>
              <a:ext cx="5317800" cy="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70" name="Google Shape;70;p5"/>
          <p:cNvSpPr txBox="1"/>
          <p:nvPr>
            <p:ph idx="4" type="body"/>
          </p:nvPr>
        </p:nvSpPr>
        <p:spPr>
          <a:xfrm>
            <a:off x="1230400" y="3408825"/>
            <a:ext cx="10557600" cy="51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31800" lvl="1" marL="914400">
              <a:spcBef>
                <a:spcPts val="560"/>
              </a:spcBef>
              <a:spcAft>
                <a:spcPts val="0"/>
              </a:spcAft>
              <a:buSzPts val="3200"/>
              <a:buChar char="–"/>
              <a:defRPr/>
            </a:lvl2pPr>
            <a:lvl3pPr indent="-431800" lvl="2" marL="1371600">
              <a:spcBef>
                <a:spcPts val="480"/>
              </a:spcBef>
              <a:spcAft>
                <a:spcPts val="0"/>
              </a:spcAft>
              <a:buClr>
                <a:srgbClr val="142840"/>
              </a:buClr>
              <a:buSzPts val="3200"/>
              <a:buFont typeface="Heebo"/>
              <a:buChar char="•"/>
              <a:defRPr b="1" sz="3200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431800" lvl="3" marL="1828800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3200"/>
              <a:buChar char="–"/>
              <a:defRPr sz="3200">
                <a:solidFill>
                  <a:srgbClr val="142840"/>
                </a:solidFill>
              </a:defRPr>
            </a:lvl4pPr>
            <a:lvl5pPr indent="-431800" lvl="4" marL="2286000">
              <a:spcBef>
                <a:spcPts val="400"/>
              </a:spcBef>
              <a:spcAft>
                <a:spcPts val="0"/>
              </a:spcAft>
              <a:buSzPts val="3200"/>
              <a:buChar char="»"/>
              <a:defRPr b="1" sz="3200"/>
            </a:lvl5pPr>
            <a:lvl6pPr indent="-431800" lvl="5" marL="274320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6pPr>
            <a:lvl7pPr indent="-431800" lvl="6" marL="320040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7pPr>
            <a:lvl8pPr indent="-431800" lvl="7" marL="365760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8pPr>
            <a:lvl9pPr indent="-431800" lvl="8" marL="411480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9pPr>
          </a:lstStyle>
          <a:p/>
        </p:txBody>
      </p:sp>
      <p:sp>
        <p:nvSpPr>
          <p:cNvPr id="71" name="Google Shape;71;p5"/>
          <p:cNvSpPr txBox="1"/>
          <p:nvPr>
            <p:ph idx="5" type="body"/>
          </p:nvPr>
        </p:nvSpPr>
        <p:spPr>
          <a:xfrm>
            <a:off x="1230400" y="3916250"/>
            <a:ext cx="105576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b="0"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b="0"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b="0"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»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9pPr>
          </a:lstStyle>
          <a:p/>
        </p:txBody>
      </p:sp>
      <p:sp>
        <p:nvSpPr>
          <p:cNvPr id="72" name="Google Shape;72;p5"/>
          <p:cNvSpPr/>
          <p:nvPr/>
        </p:nvSpPr>
        <p:spPr>
          <a:xfrm>
            <a:off x="13563637" y="3229239"/>
            <a:ext cx="3695663" cy="4270199"/>
          </a:xfrm>
          <a:custGeom>
            <a:rect b="b" l="l" r="r" t="t"/>
            <a:pathLst>
              <a:path extrusionOk="0" h="4270199" w="3695663">
                <a:moveTo>
                  <a:pt x="0" y="0"/>
                </a:moveTo>
                <a:lnTo>
                  <a:pt x="3695663" y="0"/>
                </a:lnTo>
                <a:lnTo>
                  <a:pt x="3695663" y="4270199"/>
                </a:lnTo>
                <a:lnTo>
                  <a:pt x="0" y="4270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3" name="Google Shape;73;p5"/>
          <p:cNvSpPr txBox="1"/>
          <p:nvPr>
            <p:ph idx="6" type="body"/>
          </p:nvPr>
        </p:nvSpPr>
        <p:spPr>
          <a:xfrm>
            <a:off x="11147375" y="907675"/>
            <a:ext cx="14010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r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 algn="r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 algn="r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 algn="r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idx="7" type="body"/>
          </p:nvPr>
        </p:nvSpPr>
        <p:spPr>
          <a:xfrm>
            <a:off x="2218750" y="9056600"/>
            <a:ext cx="44577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8" type="body"/>
          </p:nvPr>
        </p:nvSpPr>
        <p:spPr>
          <a:xfrm>
            <a:off x="12747825" y="9056600"/>
            <a:ext cx="44577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r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 algn="r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 algn="r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 algn="r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9" type="body"/>
          </p:nvPr>
        </p:nvSpPr>
        <p:spPr>
          <a:xfrm>
            <a:off x="1230400" y="4710388"/>
            <a:ext cx="10557600" cy="51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31800" lvl="1" marL="914400" rtl="0">
              <a:spcBef>
                <a:spcPts val="560"/>
              </a:spcBef>
              <a:spcAft>
                <a:spcPts val="0"/>
              </a:spcAft>
              <a:buSzPts val="3200"/>
              <a:buChar char="–"/>
              <a:defRPr/>
            </a:lvl2pPr>
            <a:lvl3pPr indent="-431800" lvl="2" marL="1371600" rtl="0">
              <a:spcBef>
                <a:spcPts val="480"/>
              </a:spcBef>
              <a:spcAft>
                <a:spcPts val="0"/>
              </a:spcAft>
              <a:buClr>
                <a:srgbClr val="142840"/>
              </a:buClr>
              <a:buSzPts val="3200"/>
              <a:buFont typeface="Heebo"/>
              <a:buChar char="•"/>
              <a:defRPr b="1" sz="3200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431800" lvl="3" marL="1828800" rtl="0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3200"/>
              <a:buChar char="–"/>
              <a:defRPr sz="3200">
                <a:solidFill>
                  <a:srgbClr val="142840"/>
                </a:solidFill>
              </a:defRPr>
            </a:lvl4pPr>
            <a:lvl5pPr indent="-431800" lvl="4" marL="2286000" rtl="0">
              <a:spcBef>
                <a:spcPts val="400"/>
              </a:spcBef>
              <a:spcAft>
                <a:spcPts val="0"/>
              </a:spcAft>
              <a:buSzPts val="3200"/>
              <a:buChar char="»"/>
              <a:defRPr b="1" sz="3200"/>
            </a:lvl5pPr>
            <a:lvl6pPr indent="-431800" lvl="5" marL="27432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6pPr>
            <a:lvl7pPr indent="-431800" lvl="6" marL="32004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7pPr>
            <a:lvl8pPr indent="-431800" lvl="7" marL="36576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8pPr>
            <a:lvl9pPr indent="-431800" lvl="8" marL="4114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9pPr>
          </a:lstStyle>
          <a:p/>
        </p:txBody>
      </p:sp>
      <p:sp>
        <p:nvSpPr>
          <p:cNvPr id="77" name="Google Shape;77;p5"/>
          <p:cNvSpPr txBox="1"/>
          <p:nvPr>
            <p:ph idx="13" type="body"/>
          </p:nvPr>
        </p:nvSpPr>
        <p:spPr>
          <a:xfrm>
            <a:off x="1230400" y="5217813"/>
            <a:ext cx="105576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b="0"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b="0"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b="0"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»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4" type="body"/>
          </p:nvPr>
        </p:nvSpPr>
        <p:spPr>
          <a:xfrm>
            <a:off x="1230400" y="6134325"/>
            <a:ext cx="10557600" cy="51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31800" lvl="1" marL="914400" rtl="0">
              <a:spcBef>
                <a:spcPts val="560"/>
              </a:spcBef>
              <a:spcAft>
                <a:spcPts val="0"/>
              </a:spcAft>
              <a:buSzPts val="3200"/>
              <a:buChar char="–"/>
              <a:defRPr/>
            </a:lvl2pPr>
            <a:lvl3pPr indent="-431800" lvl="2" marL="1371600" rtl="0">
              <a:spcBef>
                <a:spcPts val="480"/>
              </a:spcBef>
              <a:spcAft>
                <a:spcPts val="0"/>
              </a:spcAft>
              <a:buClr>
                <a:srgbClr val="142840"/>
              </a:buClr>
              <a:buSzPts val="3200"/>
              <a:buFont typeface="Heebo"/>
              <a:buChar char="•"/>
              <a:defRPr b="1" sz="3200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431800" lvl="3" marL="1828800" rtl="0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3200"/>
              <a:buChar char="–"/>
              <a:defRPr sz="3200">
                <a:solidFill>
                  <a:srgbClr val="142840"/>
                </a:solidFill>
              </a:defRPr>
            </a:lvl4pPr>
            <a:lvl5pPr indent="-431800" lvl="4" marL="2286000" rtl="0">
              <a:spcBef>
                <a:spcPts val="400"/>
              </a:spcBef>
              <a:spcAft>
                <a:spcPts val="0"/>
              </a:spcAft>
              <a:buSzPts val="3200"/>
              <a:buChar char="»"/>
              <a:defRPr b="1" sz="3200"/>
            </a:lvl5pPr>
            <a:lvl6pPr indent="-431800" lvl="5" marL="27432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6pPr>
            <a:lvl7pPr indent="-431800" lvl="6" marL="32004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7pPr>
            <a:lvl8pPr indent="-431800" lvl="7" marL="36576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8pPr>
            <a:lvl9pPr indent="-431800" lvl="8" marL="4114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9pPr>
          </a:lstStyle>
          <a:p/>
        </p:txBody>
      </p:sp>
      <p:sp>
        <p:nvSpPr>
          <p:cNvPr id="79" name="Google Shape;79;p5"/>
          <p:cNvSpPr txBox="1"/>
          <p:nvPr>
            <p:ph idx="15" type="body"/>
          </p:nvPr>
        </p:nvSpPr>
        <p:spPr>
          <a:xfrm>
            <a:off x="1230400" y="6641750"/>
            <a:ext cx="105576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b="0"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b="0"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b="0"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»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6" type="body"/>
          </p:nvPr>
        </p:nvSpPr>
        <p:spPr>
          <a:xfrm>
            <a:off x="1230400" y="7413450"/>
            <a:ext cx="10557600" cy="51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31800" lvl="1" marL="914400" rtl="0">
              <a:spcBef>
                <a:spcPts val="560"/>
              </a:spcBef>
              <a:spcAft>
                <a:spcPts val="0"/>
              </a:spcAft>
              <a:buSzPts val="3200"/>
              <a:buChar char="–"/>
              <a:defRPr/>
            </a:lvl2pPr>
            <a:lvl3pPr indent="-431800" lvl="2" marL="1371600" rtl="0">
              <a:spcBef>
                <a:spcPts val="480"/>
              </a:spcBef>
              <a:spcAft>
                <a:spcPts val="0"/>
              </a:spcAft>
              <a:buClr>
                <a:srgbClr val="142840"/>
              </a:buClr>
              <a:buSzPts val="3200"/>
              <a:buFont typeface="Heebo"/>
              <a:buChar char="•"/>
              <a:defRPr b="1" sz="3200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431800" lvl="3" marL="1828800" rtl="0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3200"/>
              <a:buChar char="–"/>
              <a:defRPr sz="3200">
                <a:solidFill>
                  <a:srgbClr val="142840"/>
                </a:solidFill>
              </a:defRPr>
            </a:lvl4pPr>
            <a:lvl5pPr indent="-431800" lvl="4" marL="2286000" rtl="0">
              <a:spcBef>
                <a:spcPts val="400"/>
              </a:spcBef>
              <a:spcAft>
                <a:spcPts val="0"/>
              </a:spcAft>
              <a:buSzPts val="3200"/>
              <a:buChar char="»"/>
              <a:defRPr b="1" sz="3200"/>
            </a:lvl5pPr>
            <a:lvl6pPr indent="-431800" lvl="5" marL="27432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6pPr>
            <a:lvl7pPr indent="-431800" lvl="6" marL="32004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7pPr>
            <a:lvl8pPr indent="-431800" lvl="7" marL="36576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8pPr>
            <a:lvl9pPr indent="-431800" lvl="8" marL="4114800" rtl="0">
              <a:spcBef>
                <a:spcPts val="400"/>
              </a:spcBef>
              <a:spcAft>
                <a:spcPts val="0"/>
              </a:spcAft>
              <a:buSzPts val="3200"/>
              <a:buChar char="•"/>
              <a:defRPr b="1" sz="3200"/>
            </a:lvl9pPr>
          </a:lstStyle>
          <a:p/>
        </p:txBody>
      </p:sp>
      <p:sp>
        <p:nvSpPr>
          <p:cNvPr id="81" name="Google Shape;81;p5"/>
          <p:cNvSpPr txBox="1"/>
          <p:nvPr>
            <p:ph idx="17" type="body"/>
          </p:nvPr>
        </p:nvSpPr>
        <p:spPr>
          <a:xfrm>
            <a:off x="1230400" y="7920875"/>
            <a:ext cx="105576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b="0"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b="0"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–"/>
              <a:defRPr b="0"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»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Heebo Medium"/>
              <a:buChar char="•"/>
              <a:defRPr sz="24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84" name="Google Shape;84;p6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7532950" y="907675"/>
            <a:ext cx="14010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87" name="Google Shape;87;p6"/>
          <p:cNvSpPr txBox="1"/>
          <p:nvPr>
            <p:ph idx="2" type="body"/>
          </p:nvPr>
        </p:nvSpPr>
        <p:spPr>
          <a:xfrm>
            <a:off x="15803750" y="907675"/>
            <a:ext cx="14010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r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 algn="r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 algn="r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 algn="r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grpSp>
        <p:nvGrpSpPr>
          <p:cNvPr id="88" name="Google Shape;88;p6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89" name="Google Shape;89;p6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90" name="Google Shape;90;p6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6"/>
          <p:cNvSpPr txBox="1"/>
          <p:nvPr>
            <p:ph idx="3" type="subTitle"/>
          </p:nvPr>
        </p:nvSpPr>
        <p:spPr>
          <a:xfrm>
            <a:off x="7580575" y="3331300"/>
            <a:ext cx="9286800" cy="119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 rtl="0">
              <a:spcBef>
                <a:spcPts val="56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2" name="Google Shape;92;p6"/>
          <p:cNvSpPr txBox="1"/>
          <p:nvPr>
            <p:ph idx="4" type="body"/>
          </p:nvPr>
        </p:nvSpPr>
        <p:spPr>
          <a:xfrm>
            <a:off x="7584150" y="4679575"/>
            <a:ext cx="9286800" cy="233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•"/>
              <a:defRPr b="0" sz="21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1pPr>
            <a:lvl2pPr indent="-361950" lvl="1" marL="91440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–"/>
              <a:defRPr b="0" sz="21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2pPr>
            <a:lvl3pPr indent="-361950" lvl="2" marL="1371600">
              <a:spcBef>
                <a:spcPts val="48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–"/>
              <a:defRPr b="0" sz="21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4pPr>
            <a:lvl5pPr indent="-361950" lvl="4" marL="228600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»"/>
              <a:defRPr sz="21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5pPr>
            <a:lvl6pPr indent="-361950" lvl="5" marL="274320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•"/>
              <a:defRPr sz="21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6pPr>
            <a:lvl7pPr indent="-361950" lvl="6" marL="320040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•"/>
              <a:defRPr sz="21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7pPr>
            <a:lvl8pPr indent="-361950" lvl="7" marL="365760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•"/>
              <a:defRPr sz="21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8pPr>
            <a:lvl9pPr indent="-361950" lvl="8" marL="411480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•"/>
              <a:defRPr sz="2100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9pPr>
          </a:lstStyle>
          <a:p/>
        </p:txBody>
      </p:sp>
      <p:sp>
        <p:nvSpPr>
          <p:cNvPr id="93" name="Google Shape;93;p6"/>
          <p:cNvSpPr/>
          <p:nvPr>
            <p:ph idx="5" type="pic"/>
          </p:nvPr>
        </p:nvSpPr>
        <p:spPr>
          <a:xfrm>
            <a:off x="746300" y="1720950"/>
            <a:ext cx="6138900" cy="6845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4" name="Google Shape;94;p6"/>
          <p:cNvCxnSpPr/>
          <p:nvPr/>
        </p:nvCxnSpPr>
        <p:spPr>
          <a:xfrm rot="10800000">
            <a:off x="6885103" y="493158"/>
            <a:ext cx="0" cy="9300600"/>
          </a:xfrm>
          <a:prstGeom prst="straightConnector1">
            <a:avLst/>
          </a:prstGeom>
          <a:noFill/>
          <a:ln cap="rnd" cmpd="sng" w="114300">
            <a:solidFill>
              <a:srgbClr val="7B7979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5" name="Google Shape;95;p6"/>
          <p:cNvSpPr/>
          <p:nvPr/>
        </p:nvSpPr>
        <p:spPr>
          <a:xfrm rot="5400000">
            <a:off x="1274214" y="8807402"/>
            <a:ext cx="674651" cy="779533"/>
          </a:xfrm>
          <a:custGeom>
            <a:rect b="b" l="l" r="r" t="t"/>
            <a:pathLst>
              <a:path extrusionOk="0" h="1039378" w="899535">
                <a:moveTo>
                  <a:pt x="0" y="0"/>
                </a:moveTo>
                <a:lnTo>
                  <a:pt x="899535" y="0"/>
                </a:lnTo>
                <a:lnTo>
                  <a:pt x="899535" y="1039379"/>
                </a:lnTo>
                <a:lnTo>
                  <a:pt x="0" y="1039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6"/>
          <p:cNvGrpSpPr/>
          <p:nvPr/>
        </p:nvGrpSpPr>
        <p:grpSpPr>
          <a:xfrm>
            <a:off x="9078215" y="763308"/>
            <a:ext cx="7090626" cy="674651"/>
            <a:chOff x="2060367" y="0"/>
            <a:chExt cx="9454168" cy="899535"/>
          </a:xfrm>
        </p:grpSpPr>
        <p:cxnSp>
          <p:nvCxnSpPr>
            <p:cNvPr id="97" name="Google Shape;97;p6"/>
            <p:cNvCxnSpPr/>
            <p:nvPr/>
          </p:nvCxnSpPr>
          <p:spPr>
            <a:xfrm>
              <a:off x="2060367" y="449767"/>
              <a:ext cx="3549000" cy="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p6"/>
            <p:cNvSpPr/>
            <p:nvPr/>
          </p:nvSpPr>
          <p:spPr>
            <a:xfrm rot="5400000">
              <a:off x="5833554" y="-69922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5" y="0"/>
                  </a:lnTo>
                  <a:lnTo>
                    <a:pt x="899535" y="1039379"/>
                  </a:lnTo>
                  <a:lnTo>
                    <a:pt x="0" y="103937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cxnSp>
          <p:nvCxnSpPr>
            <p:cNvPr id="99" name="Google Shape;99;p6"/>
            <p:cNvCxnSpPr/>
            <p:nvPr/>
          </p:nvCxnSpPr>
          <p:spPr>
            <a:xfrm>
              <a:off x="6906235" y="449767"/>
              <a:ext cx="4608300" cy="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100" name="Google Shape;100;p6"/>
          <p:cNvSpPr txBox="1"/>
          <p:nvPr>
            <p:ph idx="6" type="body"/>
          </p:nvPr>
        </p:nvSpPr>
        <p:spPr>
          <a:xfrm>
            <a:off x="2371150" y="9209000"/>
            <a:ext cx="44577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101" name="Google Shape;101;p6"/>
          <p:cNvSpPr txBox="1"/>
          <p:nvPr>
            <p:ph idx="7" type="body"/>
          </p:nvPr>
        </p:nvSpPr>
        <p:spPr>
          <a:xfrm>
            <a:off x="12900225" y="9209000"/>
            <a:ext cx="44577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r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 algn="r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 algn="r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 algn="r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104" name="Google Shape;104;p7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1250575" y="907675"/>
            <a:ext cx="14010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107" name="Google Shape;107;p7"/>
          <p:cNvSpPr txBox="1"/>
          <p:nvPr>
            <p:ph idx="2" type="body"/>
          </p:nvPr>
        </p:nvSpPr>
        <p:spPr>
          <a:xfrm>
            <a:off x="2218750" y="9056600"/>
            <a:ext cx="44577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108" name="Google Shape;108;p7"/>
          <p:cNvSpPr txBox="1"/>
          <p:nvPr>
            <p:ph idx="3" type="body"/>
          </p:nvPr>
        </p:nvSpPr>
        <p:spPr>
          <a:xfrm>
            <a:off x="12747825" y="9056600"/>
            <a:ext cx="44577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r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 algn="r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 algn="r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 algn="r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sp>
        <p:nvSpPr>
          <p:cNvPr id="109" name="Google Shape;109;p7"/>
          <p:cNvSpPr txBox="1"/>
          <p:nvPr>
            <p:ph idx="4" type="body"/>
          </p:nvPr>
        </p:nvSpPr>
        <p:spPr>
          <a:xfrm>
            <a:off x="15804525" y="907675"/>
            <a:ext cx="1401000" cy="36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r">
              <a:spcBef>
                <a:spcPts val="64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sz="2400">
                <a:solidFill>
                  <a:srgbClr val="A7A5A6"/>
                </a:solidFill>
              </a:defRPr>
            </a:lvl1pPr>
            <a:lvl2pPr indent="-381000" lvl="1" marL="914400" rtl="0" algn="r">
              <a:spcBef>
                <a:spcPts val="560"/>
              </a:spcBef>
              <a:spcAft>
                <a:spcPts val="0"/>
              </a:spcAft>
              <a:buClr>
                <a:srgbClr val="A7A5A6"/>
              </a:buClr>
              <a:buSzPts val="2400"/>
              <a:buChar char="–"/>
              <a:defRPr sz="2400">
                <a:solidFill>
                  <a:srgbClr val="A7A5A6"/>
                </a:solidFill>
              </a:defRPr>
            </a:lvl2pPr>
            <a:lvl3pPr indent="-381000" lvl="2" marL="1371600" rtl="0" algn="r">
              <a:spcBef>
                <a:spcPts val="480"/>
              </a:spcBef>
              <a:spcAft>
                <a:spcPts val="0"/>
              </a:spcAft>
              <a:buClr>
                <a:srgbClr val="A7A5A6"/>
              </a:buClr>
              <a:buSzPts val="2400"/>
              <a:buFont typeface="Heebo"/>
              <a:buChar char="•"/>
              <a:defRPr b="1" sz="2400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3pPr>
            <a:lvl4pPr indent="-381000" lvl="3" marL="1828800" rtl="0" algn="r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4pPr>
            <a:lvl5pPr indent="-381000" lvl="4" marL="22860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»"/>
              <a:defRPr b="1" sz="2400">
                <a:solidFill>
                  <a:srgbClr val="A7A5A6"/>
                </a:solidFill>
              </a:defRPr>
            </a:lvl5pPr>
            <a:lvl6pPr indent="-381000" lvl="5" marL="27432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6pPr>
            <a:lvl7pPr indent="-381000" lvl="6" marL="32004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7pPr>
            <a:lvl8pPr indent="-381000" lvl="7" marL="36576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8pPr>
            <a:lvl9pPr indent="-381000" lvl="8" marL="4114800" rtl="0" algn="r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400"/>
              <a:buChar char="•"/>
              <a:defRPr b="1" sz="2400">
                <a:solidFill>
                  <a:srgbClr val="A7A5A6"/>
                </a:solidFill>
              </a:defRPr>
            </a:lvl9pPr>
          </a:lstStyle>
          <a:p/>
        </p:txBody>
      </p:sp>
      <p:grpSp>
        <p:nvGrpSpPr>
          <p:cNvPr id="110" name="Google Shape;110;p7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111" name="Google Shape;111;p7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2" name="Google Shape;112;p7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7"/>
          <p:cNvSpPr/>
          <p:nvPr/>
        </p:nvSpPr>
        <p:spPr>
          <a:xfrm rot="5400000">
            <a:off x="1274214" y="8807402"/>
            <a:ext cx="674651" cy="779533"/>
          </a:xfrm>
          <a:custGeom>
            <a:rect b="b" l="l" r="r" t="t"/>
            <a:pathLst>
              <a:path extrusionOk="0" h="1039378" w="899535">
                <a:moveTo>
                  <a:pt x="0" y="0"/>
                </a:moveTo>
                <a:lnTo>
                  <a:pt x="899535" y="0"/>
                </a:lnTo>
                <a:lnTo>
                  <a:pt x="899535" y="1039379"/>
                </a:lnTo>
                <a:lnTo>
                  <a:pt x="0" y="1039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4" name="Google Shape;114;p7"/>
          <p:cNvCxnSpPr/>
          <p:nvPr/>
        </p:nvCxnSpPr>
        <p:spPr>
          <a:xfrm>
            <a:off x="2767048" y="1100633"/>
            <a:ext cx="5832300" cy="0"/>
          </a:xfrm>
          <a:prstGeom prst="straightConnector1">
            <a:avLst/>
          </a:prstGeom>
          <a:noFill/>
          <a:ln cap="flat" cmpd="sng" w="38100">
            <a:solidFill>
              <a:srgbClr val="A7A5A6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15" name="Google Shape;115;p7"/>
          <p:cNvSpPr/>
          <p:nvPr/>
        </p:nvSpPr>
        <p:spPr>
          <a:xfrm rot="5400000">
            <a:off x="8806674" y="710866"/>
            <a:ext cx="674651" cy="779534"/>
          </a:xfrm>
          <a:custGeom>
            <a:rect b="b" l="l" r="r" t="t"/>
            <a:pathLst>
              <a:path extrusionOk="0" h="779534" w="674651">
                <a:moveTo>
                  <a:pt x="0" y="0"/>
                </a:moveTo>
                <a:lnTo>
                  <a:pt x="674652" y="0"/>
                </a:lnTo>
                <a:lnTo>
                  <a:pt x="674652" y="779534"/>
                </a:lnTo>
                <a:lnTo>
                  <a:pt x="0" y="7795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6" name="Google Shape;116;p7"/>
          <p:cNvCxnSpPr/>
          <p:nvPr/>
        </p:nvCxnSpPr>
        <p:spPr>
          <a:xfrm>
            <a:off x="9623431" y="1100633"/>
            <a:ext cx="6545400" cy="0"/>
          </a:xfrm>
          <a:prstGeom prst="straightConnector1">
            <a:avLst/>
          </a:prstGeom>
          <a:noFill/>
          <a:ln cap="flat" cmpd="sng" w="38100">
            <a:solidFill>
              <a:srgbClr val="A7A5A6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17" name="Google Shape;117;p7"/>
          <p:cNvSpPr txBox="1"/>
          <p:nvPr>
            <p:ph idx="5" type="subTitle"/>
          </p:nvPr>
        </p:nvSpPr>
        <p:spPr>
          <a:xfrm>
            <a:off x="1221775" y="1912850"/>
            <a:ext cx="5096700" cy="119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8000"/>
              <a:buNone/>
              <a:defRPr/>
            </a:lvl1pPr>
            <a:lvl2pPr lvl="1" rtl="0">
              <a:spcBef>
                <a:spcPts val="56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8" name="Google Shape;118;p7"/>
          <p:cNvSpPr/>
          <p:nvPr>
            <p:ph idx="6" type="pic"/>
          </p:nvPr>
        </p:nvSpPr>
        <p:spPr>
          <a:xfrm>
            <a:off x="1210225" y="3630700"/>
            <a:ext cx="5096700" cy="45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7"/>
          <p:cNvSpPr/>
          <p:nvPr>
            <p:ph idx="7" type="pic"/>
          </p:nvPr>
        </p:nvSpPr>
        <p:spPr>
          <a:xfrm>
            <a:off x="6676450" y="2066750"/>
            <a:ext cx="3657900" cy="6151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7"/>
          <p:cNvSpPr/>
          <p:nvPr>
            <p:ph idx="8" type="pic"/>
          </p:nvPr>
        </p:nvSpPr>
        <p:spPr>
          <a:xfrm>
            <a:off x="10692325" y="2073063"/>
            <a:ext cx="6523200" cy="286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7"/>
          <p:cNvSpPr/>
          <p:nvPr>
            <p:ph idx="9" type="pic"/>
          </p:nvPr>
        </p:nvSpPr>
        <p:spPr>
          <a:xfrm>
            <a:off x="10692400" y="5349988"/>
            <a:ext cx="6523200" cy="286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20000"/>
              <a:buFont typeface="Heebo"/>
              <a:buNone/>
              <a:defRPr b="1" i="0" sz="20000" u="none" cap="none" strike="noStrik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366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42840"/>
              </a:buClr>
              <a:buSzPts val="8000"/>
              <a:buFont typeface="Heebo"/>
              <a:buChar char="•"/>
              <a:defRPr b="1" i="0" sz="8000" u="none" cap="none" strike="noStrik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1pPr>
            <a:lvl2pPr indent="-4318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142840"/>
              </a:buClr>
              <a:buSzPts val="3200"/>
              <a:buFont typeface="Heebo"/>
              <a:buChar char="–"/>
              <a:defRPr b="1" i="0" sz="3200" u="none" cap="none" strike="noStrik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2pPr>
            <a:lvl3pPr indent="-36195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Heebo Medium"/>
              <a:buChar char="•"/>
              <a:defRPr i="0" sz="2100" u="none" cap="none" strike="noStrike">
                <a:solidFill>
                  <a:srgbClr val="595959"/>
                </a:solidFill>
                <a:latin typeface="Heebo Medium"/>
                <a:ea typeface="Heebo Medium"/>
                <a:cs typeface="Heebo Medium"/>
                <a:sym typeface="Heebo Medium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7A5A6"/>
              </a:buClr>
              <a:buSzPts val="2000"/>
              <a:buFont typeface="Heebo"/>
              <a:buChar char="–"/>
              <a:defRPr b="1" i="0" sz="2000" u="none" cap="none" strike="noStrike">
                <a:solidFill>
                  <a:srgbClr val="A7A5A6"/>
                </a:solidFill>
                <a:latin typeface="Heebo"/>
                <a:ea typeface="Heebo"/>
                <a:cs typeface="Heebo"/>
                <a:sym typeface="Heebo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2000"/>
              <a:buFont typeface="Heebo"/>
              <a:buChar char="»"/>
              <a:defRPr i="0" sz="2000" u="none" cap="none" strike="noStrik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2000"/>
              <a:buFont typeface="Heebo"/>
              <a:buChar char="•"/>
              <a:defRPr i="0" sz="2000" u="none" cap="none" strike="noStrik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2000"/>
              <a:buFont typeface="Heebo"/>
              <a:buChar char="•"/>
              <a:defRPr i="0" sz="2000" u="none" cap="none" strike="noStrik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2000"/>
              <a:buFont typeface="Heebo"/>
              <a:buChar char="•"/>
              <a:defRPr i="0" sz="2000" u="none" cap="none" strike="noStrik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42840"/>
              </a:buClr>
              <a:buSzPts val="2000"/>
              <a:buFont typeface="Heebo"/>
              <a:buChar char="•"/>
              <a:defRPr i="0" sz="2000" u="none" cap="none" strike="noStrike">
                <a:solidFill>
                  <a:srgbClr val="142840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hyperlink" Target="https://airfarecast-timeseriesfp.streamlit.app/" TargetMode="External"/><Relationship Id="rId5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25.png"/><Relationship Id="rId7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datasets/dilwong/flightprices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8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127" name="Google Shape;127;p8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rect b="b" l="l" r="r" t="t"/>
                <a:pathLst>
                  <a:path extrusionOk="0" h="2449518" w="4531914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cap="rnd" cmpd="sng" w="114300">
                <a:solidFill>
                  <a:srgbClr val="1428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8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rect b="b" l="l" r="r" t="t"/>
                <a:pathLst>
                  <a:path extrusionOk="0" h="1802815" w="4421564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32" name="Google Shape;132;p8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3" name="Google Shape;133;p8"/>
            <p:cNvSpPr/>
            <p:nvPr/>
          </p:nvSpPr>
          <p:spPr>
            <a:xfrm>
              <a:off x="1812172" y="2379481"/>
              <a:ext cx="14602450" cy="7844173"/>
            </a:xfrm>
            <a:custGeom>
              <a:rect b="b" l="l" r="r" t="t"/>
              <a:pathLst>
                <a:path extrusionOk="0" h="7844173" w="14602450">
                  <a:moveTo>
                    <a:pt x="0" y="0"/>
                  </a:moveTo>
                  <a:lnTo>
                    <a:pt x="14602450" y="0"/>
                  </a:lnTo>
                  <a:lnTo>
                    <a:pt x="14602450" y="7844174"/>
                  </a:lnTo>
                  <a:lnTo>
                    <a:pt x="0" y="78441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 b="0" l="0" r="0" t="0"/>
              </a:stretch>
            </a:blipFill>
            <a:ln>
              <a:noFill/>
            </a:ln>
          </p:spPr>
        </p:sp>
        <p:cxnSp>
          <p:nvCxnSpPr>
            <p:cNvPr id="134" name="Google Shape;134;p8"/>
            <p:cNvCxnSpPr/>
            <p:nvPr/>
          </p:nvCxnSpPr>
          <p:spPr>
            <a:xfrm rot="10800000">
              <a:off x="16748408" y="1882409"/>
              <a:ext cx="40800" cy="8457600"/>
            </a:xfrm>
            <a:prstGeom prst="straightConnector1">
              <a:avLst/>
            </a:prstGeom>
            <a:noFill/>
            <a:ln cap="rnd" cmpd="sng" w="152400">
              <a:solidFill>
                <a:srgbClr val="7B7979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8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rect b="b" l="l" r="r" t="t"/>
              <a:pathLst>
                <a:path extrusionOk="0" h="777119" w="8046622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b="-168319" l="-3159" r="-3149" t="0"/>
              </a:stretch>
            </a:blipFill>
            <a:ln>
              <a:noFill/>
            </a:ln>
          </p:spPr>
        </p:sp>
        <p:sp>
          <p:nvSpPr>
            <p:cNvPr id="136" name="Google Shape;136;p8"/>
            <p:cNvSpPr/>
            <p:nvPr/>
          </p:nvSpPr>
          <p:spPr>
            <a:xfrm rot="10800000">
              <a:off x="17424373" y="2065901"/>
              <a:ext cx="4781920" cy="627161"/>
            </a:xfrm>
            <a:custGeom>
              <a:rect b="b" l="l" r="r" t="t"/>
              <a:pathLst>
                <a:path extrusionOk="0" h="627161" w="4781920">
                  <a:moveTo>
                    <a:pt x="0" y="0"/>
                  </a:moveTo>
                  <a:lnTo>
                    <a:pt x="4781920" y="0"/>
                  </a:lnTo>
                  <a:lnTo>
                    <a:pt x="4781920" y="627161"/>
                  </a:lnTo>
                  <a:lnTo>
                    <a:pt x="0" y="62716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b="-206710" l="-9099" r="-68517" t="-23376"/>
              </a:stretch>
            </a:blipFill>
            <a:ln>
              <a:noFill/>
            </a:ln>
          </p:spPr>
        </p:sp>
      </p:grpSp>
      <p:sp>
        <p:nvSpPr>
          <p:cNvPr id="137" name="Google Shape;137;p8"/>
          <p:cNvSpPr txBox="1"/>
          <p:nvPr/>
        </p:nvSpPr>
        <p:spPr>
          <a:xfrm>
            <a:off x="2001306" y="3177668"/>
            <a:ext cx="107985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Flight Price</a:t>
            </a:r>
            <a:r>
              <a:rPr b="1" i="0" lang="en-US" sz="171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b="1" lang="en-US" sz="17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Predictor</a:t>
            </a:r>
            <a:endParaRPr b="1" sz="17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2115373" y="7062792"/>
            <a:ext cx="1055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Aida Sarinzhipova, Bradley Stoller, </a:t>
            </a:r>
            <a:r>
              <a:rPr b="1" lang="en-US" sz="34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Devi Mahajan,</a:t>
            </a:r>
            <a:r>
              <a:rPr b="1" lang="en-US" sz="34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 Cassandra Maldonado, Kirthi Rao, &amp; Kyler Rosen</a:t>
            </a:r>
            <a:endParaRPr b="1" sz="12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39" name="Google Shape;139;p8"/>
          <p:cNvGrpSpPr/>
          <p:nvPr/>
        </p:nvGrpSpPr>
        <p:grpSpPr>
          <a:xfrm>
            <a:off x="13608723" y="2874033"/>
            <a:ext cx="3586500" cy="854420"/>
            <a:chOff x="0" y="57150"/>
            <a:chExt cx="4782000" cy="1139227"/>
          </a:xfrm>
        </p:grpSpPr>
        <p:sp>
          <p:nvSpPr>
            <p:cNvPr id="140" name="Google Shape;140;p8"/>
            <p:cNvSpPr txBox="1"/>
            <p:nvPr/>
          </p:nvSpPr>
          <p:spPr>
            <a:xfrm>
              <a:off x="0" y="57150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142840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Passenger Name: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41" name="Google Shape;141;p8"/>
            <p:cNvSpPr txBox="1"/>
            <p:nvPr/>
          </p:nvSpPr>
          <p:spPr>
            <a:xfrm>
              <a:off x="0" y="621877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9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Professor</a:t>
              </a:r>
              <a:r>
                <a:rPr b="1" i="0" lang="en-US" sz="2799" u="none" cap="none" strike="noStrike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 </a:t>
              </a:r>
              <a:r>
                <a:rPr b="1" lang="en-US" sz="2799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Navarro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13608723" y="3996179"/>
            <a:ext cx="3586500" cy="854420"/>
            <a:chOff x="0" y="57150"/>
            <a:chExt cx="4782000" cy="1139227"/>
          </a:xfrm>
        </p:grpSpPr>
        <p:sp>
          <p:nvSpPr>
            <p:cNvPr id="143" name="Google Shape;143;p8"/>
            <p:cNvSpPr txBox="1"/>
            <p:nvPr/>
          </p:nvSpPr>
          <p:spPr>
            <a:xfrm>
              <a:off x="0" y="57150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142840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Flight Number: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44" name="Google Shape;144;p8"/>
            <p:cNvSpPr txBox="1"/>
            <p:nvPr/>
          </p:nvSpPr>
          <p:spPr>
            <a:xfrm>
              <a:off x="0" y="621877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9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ADSP31006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45" name="Google Shape;145;p8"/>
          <p:cNvGrpSpPr/>
          <p:nvPr/>
        </p:nvGrpSpPr>
        <p:grpSpPr>
          <a:xfrm>
            <a:off x="13608723" y="5118325"/>
            <a:ext cx="3586500" cy="854420"/>
            <a:chOff x="0" y="57150"/>
            <a:chExt cx="4782000" cy="1139227"/>
          </a:xfrm>
        </p:grpSpPr>
        <p:sp>
          <p:nvSpPr>
            <p:cNvPr id="146" name="Google Shape;146;p8"/>
            <p:cNvSpPr txBox="1"/>
            <p:nvPr/>
          </p:nvSpPr>
          <p:spPr>
            <a:xfrm>
              <a:off x="0" y="57150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142840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Seat: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47" name="Google Shape;147;p8"/>
            <p:cNvSpPr txBox="1"/>
            <p:nvPr/>
          </p:nvSpPr>
          <p:spPr>
            <a:xfrm>
              <a:off x="0" y="621877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9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IP02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48" name="Google Shape;148;p8"/>
          <p:cNvGrpSpPr/>
          <p:nvPr/>
        </p:nvGrpSpPr>
        <p:grpSpPr>
          <a:xfrm>
            <a:off x="13608723" y="7356757"/>
            <a:ext cx="3586500" cy="854420"/>
            <a:chOff x="0" y="57150"/>
            <a:chExt cx="4782000" cy="1139227"/>
          </a:xfrm>
        </p:grpSpPr>
        <p:sp>
          <p:nvSpPr>
            <p:cNvPr id="149" name="Google Shape;149;p8"/>
            <p:cNvSpPr txBox="1"/>
            <p:nvPr/>
          </p:nvSpPr>
          <p:spPr>
            <a:xfrm>
              <a:off x="0" y="57150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142840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Date: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50" name="Google Shape;150;p8"/>
            <p:cNvSpPr txBox="1"/>
            <p:nvPr/>
          </p:nvSpPr>
          <p:spPr>
            <a:xfrm>
              <a:off x="0" y="621877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Ma</a:t>
              </a:r>
              <a:r>
                <a:rPr b="1" lang="en-US" sz="2799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rch</a:t>
              </a:r>
              <a:r>
                <a:rPr b="1" i="0" lang="en-US" sz="2799" u="none" cap="none" strike="noStrike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 </a:t>
              </a:r>
              <a:r>
                <a:rPr b="1" lang="en-US" sz="2799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1</a:t>
              </a:r>
              <a:r>
                <a:rPr b="1" i="0" lang="en-US" sz="2799" u="none" cap="none" strike="noStrike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2, 202</a:t>
              </a:r>
              <a:r>
                <a:rPr b="1" lang="en-US" sz="2799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5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51" name="Google Shape;151;p8"/>
          <p:cNvGrpSpPr/>
          <p:nvPr/>
        </p:nvGrpSpPr>
        <p:grpSpPr>
          <a:xfrm>
            <a:off x="13608723" y="6241639"/>
            <a:ext cx="3586500" cy="854420"/>
            <a:chOff x="0" y="57150"/>
            <a:chExt cx="4782000" cy="1139227"/>
          </a:xfrm>
        </p:grpSpPr>
        <p:sp>
          <p:nvSpPr>
            <p:cNvPr id="152" name="Google Shape;152;p8"/>
            <p:cNvSpPr txBox="1"/>
            <p:nvPr/>
          </p:nvSpPr>
          <p:spPr>
            <a:xfrm>
              <a:off x="0" y="57150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142840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Gate: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53" name="Google Shape;153;p8"/>
            <p:cNvSpPr txBox="1"/>
            <p:nvPr/>
          </p:nvSpPr>
          <p:spPr>
            <a:xfrm>
              <a:off x="0" y="621877"/>
              <a:ext cx="47820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9">
                  <a:solidFill>
                    <a:srgbClr val="595959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UChicago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154" name="Google Shape;154;p8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1221772" y="775958"/>
            <a:ext cx="16251747" cy="674651"/>
            <a:chOff x="908438" y="376953"/>
            <a:chExt cx="21668996" cy="899535"/>
          </a:xfrm>
        </p:grpSpPr>
        <p:sp>
          <p:nvSpPr>
            <p:cNvPr id="156" name="Google Shape;156;p8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57" name="Google Shape;157;p8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158" name="Google Shape;158;p8"/>
            <p:cNvCxnSpPr/>
            <p:nvPr/>
          </p:nvCxnSpPr>
          <p:spPr>
            <a:xfrm>
              <a:off x="4061005" y="808754"/>
              <a:ext cx="7828800" cy="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8"/>
            <p:cNvSpPr/>
            <p:nvPr/>
          </p:nvSpPr>
          <p:spPr>
            <a:xfrm rot="5400000">
              <a:off x="2901541" y="307032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cxnSp>
          <p:nvCxnSpPr>
            <p:cNvPr id="160" name="Google Shape;160;p8"/>
            <p:cNvCxnSpPr/>
            <p:nvPr/>
          </p:nvCxnSpPr>
          <p:spPr>
            <a:xfrm>
              <a:off x="12077054" y="809854"/>
              <a:ext cx="8748300" cy="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7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344" name="Google Shape;344;p17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345" name="Google Shape;345;p17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rect b="b" l="l" r="r" t="t"/>
                <a:pathLst>
                  <a:path extrusionOk="0" h="2449518" w="4531914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cap="rnd" cmpd="sng" w="114300">
                <a:solidFill>
                  <a:srgbClr val="1428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7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7" name="Google Shape;347;p17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348" name="Google Shape;348;p17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rect b="b" l="l" r="r" t="t"/>
                <a:pathLst>
                  <a:path extrusionOk="0" h="1802815" w="4421564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49" name="Google Shape;349;p17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" name="Google Shape;350;p17"/>
            <p:cNvSpPr/>
            <p:nvPr/>
          </p:nvSpPr>
          <p:spPr>
            <a:xfrm>
              <a:off x="3127483" y="1814028"/>
              <a:ext cx="16687849" cy="8964412"/>
            </a:xfrm>
            <a:custGeom>
              <a:rect b="b" l="l" r="r" t="t"/>
              <a:pathLst>
                <a:path extrusionOk="0" h="8964412" w="16687849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51" name="Google Shape;351;p17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rect b="b" l="l" r="r" t="t"/>
              <a:pathLst>
                <a:path extrusionOk="0" h="777119" w="8046622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b="-168319" l="-3159" r="-3149" t="0"/>
              </a:stretch>
            </a:blipFill>
            <a:ln>
              <a:noFill/>
            </a:ln>
          </p:spPr>
        </p:sp>
      </p:grpSp>
      <p:sp>
        <p:nvSpPr>
          <p:cNvPr id="352" name="Google Shape;352;p17"/>
          <p:cNvSpPr txBox="1"/>
          <p:nvPr/>
        </p:nvSpPr>
        <p:spPr>
          <a:xfrm>
            <a:off x="1750756" y="3657600"/>
            <a:ext cx="151938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Exploratory Data</a:t>
            </a:r>
            <a:endParaRPr b="1" sz="120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Analysis (EDA) </a:t>
            </a:r>
            <a:endParaRPr b="1" sz="120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53" name="Google Shape;353;p17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354" name="Google Shape;354;p17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355" name="Google Shape;355;p17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56" name="Google Shape;356;p17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 rot="5400000">
                <a:off x="109279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358" name="Google Shape;358;p17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59" name="Google Shape;359;p17"/>
            <p:cNvCxnSpPr/>
            <p:nvPr/>
          </p:nvCxnSpPr>
          <p:spPr>
            <a:xfrm flipH="1" rot="10800000">
              <a:off x="2663225" y="1121825"/>
              <a:ext cx="5848500" cy="24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360" name="Google Shape;360;p17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10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8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366" name="Google Shape;366;p18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8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369" name="Google Shape;369;p18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70" name="Google Shape;370;p18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Google Shape;371;p18"/>
          <p:cNvSpPr txBox="1"/>
          <p:nvPr/>
        </p:nvSpPr>
        <p:spPr>
          <a:xfrm>
            <a:off x="1843050" y="3068250"/>
            <a:ext cx="6697200" cy="3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Prices exhibit fluctuations, with a slight downward trend leading up to flight dates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variability suggests potential seasonal or demand-driven changes in fare pricing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Useful for predicting how fares change over time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72" name="Google Shape;3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850" y="2112800"/>
            <a:ext cx="8580026" cy="59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8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11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74" name="Google Shape;374;p18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375" name="Google Shape;375;p18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376" name="Google Shape;376;p18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77" name="Google Shape;377;p18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 rot="5400000">
                <a:off x="109279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379" name="Google Shape;379;p18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80" name="Google Shape;380;p18"/>
            <p:cNvCxnSpPr/>
            <p:nvPr/>
          </p:nvCxnSpPr>
          <p:spPr>
            <a:xfrm flipH="1" rot="10800000">
              <a:off x="2663225" y="1121825"/>
              <a:ext cx="5848500" cy="24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381" name="Google Shape;381;p18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Fare Changes</a:t>
            </a:r>
            <a:endParaRPr b="1" sz="63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9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387" name="Google Shape;387;p19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390" name="Google Shape;390;p19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91" name="Google Shape;391;p19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2" name="Google Shape;392;p19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12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93" name="Google Shape;3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975" y="2011963"/>
            <a:ext cx="10164551" cy="62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9"/>
          <p:cNvSpPr txBox="1"/>
          <p:nvPr/>
        </p:nvSpPr>
        <p:spPr>
          <a:xfrm>
            <a:off x="1843050" y="3015475"/>
            <a:ext cx="56721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Total fare is strongly correlated with base fare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Elapsed days has a weaker correlation, indicating last-minute bookings may not be as influential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Pricing strategies are largely independent of remaining seats, meaning last-minute sales do not heavily affect cost</a:t>
            </a:r>
            <a:endParaRPr b="1" sz="2800">
              <a:solidFill>
                <a:srgbClr val="0E0E0E"/>
              </a:solidFill>
            </a:endParaRPr>
          </a:p>
        </p:txBody>
      </p:sp>
      <p:grpSp>
        <p:nvGrpSpPr>
          <p:cNvPr id="395" name="Google Shape;395;p19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396" name="Google Shape;396;p19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397" name="Google Shape;397;p19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98" name="Google Shape;398;p19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 rot="5400000">
                <a:off x="109279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400" name="Google Shape;400;p19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01" name="Google Shape;401;p19"/>
            <p:cNvCxnSpPr/>
            <p:nvPr/>
          </p:nvCxnSpPr>
          <p:spPr>
            <a:xfrm flipH="1" rot="10800000">
              <a:off x="2663225" y="1121825"/>
              <a:ext cx="5848500" cy="24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402" name="Google Shape;402;p19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Correlations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0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408" name="Google Shape;408;p20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0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20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411" name="Google Shape;411;p20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12" name="Google Shape;412;p20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3" name="Google Shape;413;p20"/>
          <p:cNvPicPr preferRelativeResize="0"/>
          <p:nvPr/>
        </p:nvPicPr>
        <p:blipFill rotWithShape="1">
          <a:blip r:embed="rId3">
            <a:alphaModFix/>
          </a:blip>
          <a:srcRect b="15297" l="0" r="0" t="0"/>
          <a:stretch/>
        </p:blipFill>
        <p:spPr>
          <a:xfrm>
            <a:off x="10492275" y="1884188"/>
            <a:ext cx="6837725" cy="65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0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13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5" name="Google Shape;415;p20"/>
          <p:cNvSpPr txBox="1"/>
          <p:nvPr/>
        </p:nvSpPr>
        <p:spPr>
          <a:xfrm>
            <a:off x="1843050" y="3045675"/>
            <a:ext cx="8148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Ticket prices show significant variation across airlines, but airline-specific pricing strategies are less predictive than originally assumed.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Premium airlines tend to have higher price volatility, while budget airlines maintain a narrower price range.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Feature engineering excluded airline code due to its limited impact on model performance, shifting focus to more predictive variables like travel distance and departure time.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416" name="Google Shape;416;p20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417" name="Google Shape;417;p20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418" name="Google Shape;418;p20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19" name="Google Shape;419;p20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 rot="5400000">
                <a:off x="109279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421" name="Google Shape;421;p20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22" name="Google Shape;422;p20"/>
            <p:cNvCxnSpPr/>
            <p:nvPr/>
          </p:nvCxnSpPr>
          <p:spPr>
            <a:xfrm flipH="1" rot="10800000">
              <a:off x="2663225" y="1121825"/>
              <a:ext cx="5848500" cy="24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423" name="Google Shape;423;p20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Boxplot of Ticket Prices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1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429" name="Google Shape;429;p21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430" name="Google Shape;430;p21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rect b="b" l="l" r="r" t="t"/>
                <a:pathLst>
                  <a:path extrusionOk="0" h="2449518" w="4531914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cap="rnd" cmpd="sng" w="114300">
                <a:solidFill>
                  <a:srgbClr val="1428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1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" name="Google Shape;432;p21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433" name="Google Shape;433;p21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rect b="b" l="l" r="r" t="t"/>
                <a:pathLst>
                  <a:path extrusionOk="0" h="1802815" w="4421564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434" name="Google Shape;434;p21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5" name="Google Shape;435;p21"/>
            <p:cNvSpPr/>
            <p:nvPr/>
          </p:nvSpPr>
          <p:spPr>
            <a:xfrm>
              <a:off x="3127483" y="1814028"/>
              <a:ext cx="16687849" cy="8964412"/>
            </a:xfrm>
            <a:custGeom>
              <a:rect b="b" l="l" r="r" t="t"/>
              <a:pathLst>
                <a:path extrusionOk="0" h="8964412" w="16687849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6" name="Google Shape;436;p21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rect b="b" l="l" r="r" t="t"/>
              <a:pathLst>
                <a:path extrusionOk="0" h="777119" w="8046622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b="-168319" l="-3159" r="-3149" t="0"/>
              </a:stretch>
            </a:blipFill>
            <a:ln>
              <a:noFill/>
            </a:ln>
          </p:spPr>
        </p:sp>
      </p:grpSp>
      <p:sp>
        <p:nvSpPr>
          <p:cNvPr id="437" name="Google Shape;437;p21"/>
          <p:cNvSpPr txBox="1"/>
          <p:nvPr/>
        </p:nvSpPr>
        <p:spPr>
          <a:xfrm>
            <a:off x="2017006" y="3688950"/>
            <a:ext cx="15193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Preprocessing &amp; </a:t>
            </a:r>
            <a:r>
              <a:rPr b="1" lang="en-US" sz="12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Feature Engineering</a:t>
            </a:r>
            <a:endParaRPr b="1" sz="120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438" name="Google Shape;438;p21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439" name="Google Shape;439;p21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440" name="Google Shape;440;p21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41" name="Google Shape;441;p21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 rot="5400000">
                <a:off x="144839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443" name="Google Shape;443;p21"/>
              <p:cNvCxnSpPr/>
              <p:nvPr/>
            </p:nvCxnSpPr>
            <p:spPr>
              <a:xfrm flipH="1" rot="10800000">
                <a:off x="15735375" y="809943"/>
                <a:ext cx="5090100" cy="456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44" name="Google Shape;444;p21"/>
            <p:cNvCxnSpPr/>
            <p:nvPr/>
          </p:nvCxnSpPr>
          <p:spPr>
            <a:xfrm>
              <a:off x="2663225" y="1124225"/>
              <a:ext cx="8483100" cy="108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445" name="Google Shape;445;p21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14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22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451" name="Google Shape;451;p22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22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454" name="Google Shape;454;p22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55" name="Google Shape;455;p22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22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Preprocessing &amp; </a:t>
            </a: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Feature Engineering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1809163" y="3030550"/>
            <a:ext cx="14517900" cy="5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Derived Features:</a:t>
            </a:r>
            <a:endParaRPr b="1"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•	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daysToDeparture (difference of  searchDate and flightDate)</a:t>
            </a:r>
            <a:endParaRPr b="1"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•	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Binned seatsRemaining into categories (low, medium, high availability)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•	Extracted temporal features (e.g., month, weekday, hour of departure)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•	Created a holiday indicator → Flights near holidays flagged for price impact.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Missing Data Handling:</a:t>
            </a:r>
            <a:endParaRPr b="1"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•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Imputation of missing totalTravelDistance values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</a:t>
            </a: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 Sequence-Based Additions:</a:t>
            </a:r>
            <a:endParaRPr b="1"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•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	Lag prices from T-1 through T-7 were added to each row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8" name="Google Shape;458;p22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15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459" name="Google Shape;459;p22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460" name="Google Shape;460;p22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461" name="Google Shape;461;p22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62" name="Google Shape;462;p22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 rot="5400000">
                <a:off x="144839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464" name="Google Shape;464;p22"/>
              <p:cNvCxnSpPr/>
              <p:nvPr/>
            </p:nvCxnSpPr>
            <p:spPr>
              <a:xfrm flipH="1" rot="10800000">
                <a:off x="15735375" y="809943"/>
                <a:ext cx="5090100" cy="456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65" name="Google Shape;465;p22"/>
            <p:cNvCxnSpPr/>
            <p:nvPr/>
          </p:nvCxnSpPr>
          <p:spPr>
            <a:xfrm>
              <a:off x="2663225" y="1124225"/>
              <a:ext cx="8483100" cy="108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3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471" name="Google Shape;471;p23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472" name="Google Shape;472;p23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rect b="b" l="l" r="r" t="t"/>
                <a:pathLst>
                  <a:path extrusionOk="0" h="2449518" w="4531914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cap="rnd" cmpd="sng" w="114300">
                <a:solidFill>
                  <a:srgbClr val="1428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" name="Google Shape;474;p23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475" name="Google Shape;475;p23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rect b="b" l="l" r="r" t="t"/>
                <a:pathLst>
                  <a:path extrusionOk="0" h="1802815" w="4421564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476" name="Google Shape;476;p23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" name="Google Shape;477;p23"/>
            <p:cNvSpPr/>
            <p:nvPr/>
          </p:nvSpPr>
          <p:spPr>
            <a:xfrm>
              <a:off x="3127483" y="1814028"/>
              <a:ext cx="16687849" cy="8964412"/>
            </a:xfrm>
            <a:custGeom>
              <a:rect b="b" l="l" r="r" t="t"/>
              <a:pathLst>
                <a:path extrusionOk="0" h="8964412" w="16687849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78" name="Google Shape;478;p23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rect b="b" l="l" r="r" t="t"/>
              <a:pathLst>
                <a:path extrusionOk="0" h="777119" w="8046622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b="-168319" l="-3159" r="-3149" t="0"/>
              </a:stretch>
            </a:blipFill>
            <a:ln>
              <a:noFill/>
            </a:ln>
          </p:spPr>
        </p:sp>
      </p:grpSp>
      <p:sp>
        <p:nvSpPr>
          <p:cNvPr id="479" name="Google Shape;479;p23"/>
          <p:cNvSpPr txBox="1"/>
          <p:nvPr/>
        </p:nvSpPr>
        <p:spPr>
          <a:xfrm>
            <a:off x="2017006" y="3688950"/>
            <a:ext cx="15193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Modeling </a:t>
            </a:r>
            <a:br>
              <a:rPr b="1" lang="en-US" sz="12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-US" sz="12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Results &amp; Analysis</a:t>
            </a:r>
            <a:endParaRPr b="1" sz="120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480" name="Google Shape;480;p23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481" name="Google Shape;481;p23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482" name="Google Shape;482;p23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83" name="Google Shape;483;p23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485" name="Google Shape;485;p23"/>
              <p:cNvCxnSpPr/>
              <p:nvPr/>
            </p:nvCxnSpPr>
            <p:spPr>
              <a:xfrm flipH="1" rot="10800000">
                <a:off x="18478808" y="810076"/>
                <a:ext cx="2346900" cy="264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86" name="Google Shape;486;p23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487" name="Google Shape;487;p23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16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493" name="Google Shape;493;p24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24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496" name="Google Shape;496;p24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97" name="Google Shape;497;p24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8" name="Google Shape;498;p24"/>
          <p:cNvSpPr txBox="1"/>
          <p:nvPr/>
        </p:nvSpPr>
        <p:spPr>
          <a:xfrm>
            <a:off x="1865026" y="20100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 Comparison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499" name="Google Shape;499;p24"/>
          <p:cNvGraphicFramePr/>
          <p:nvPr/>
        </p:nvGraphicFramePr>
        <p:xfrm>
          <a:off x="1865025" y="291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{1FF686A1-C98C-4941-9EA9-DB3C862C7E33}</a:tableStyleId>
              </a:tblPr>
              <a:tblGrid>
                <a:gridCol w="2881925"/>
                <a:gridCol w="1848225"/>
                <a:gridCol w="1939025"/>
                <a:gridCol w="1880675"/>
                <a:gridCol w="1642550"/>
              </a:tblGrid>
              <a:tr h="63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Model</a:t>
                      </a:r>
                      <a:endParaRPr b="1" sz="3000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MAE</a:t>
                      </a:r>
                      <a:endParaRPr b="1" sz="3000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RMSE</a:t>
                      </a:r>
                      <a:endParaRPr b="1" sz="3000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MAPE</a:t>
                      </a:r>
                      <a:endParaRPr b="1" sz="3000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R²</a:t>
                      </a:r>
                      <a:endParaRPr b="1" sz="3000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6F"/>
                    </a:solidFill>
                  </a:tcPr>
                </a:tc>
              </a:tr>
              <a:tr h="58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SARIMA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$143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210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44%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-0.48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Prophet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$121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168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34%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-0.31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Decision Tree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$64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114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23%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0.65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Random Forest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$58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105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20%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0.70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XGBoost</a:t>
                      </a:r>
                      <a:endParaRPr b="1"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$56</a:t>
                      </a:r>
                      <a:endParaRPr b="1"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104</a:t>
                      </a:r>
                      <a:endParaRPr b="1"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19%</a:t>
                      </a:r>
                      <a:endParaRPr b="1"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0.71</a:t>
                      </a:r>
                      <a:endParaRPr b="1"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6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RNN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$110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190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39%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0.25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6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LSTM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$91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163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31%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0.44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0" name="Google Shape;500;p24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17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1" name="Google Shape;501;p24"/>
          <p:cNvSpPr/>
          <p:nvPr/>
        </p:nvSpPr>
        <p:spPr>
          <a:xfrm>
            <a:off x="1872750" y="6233025"/>
            <a:ext cx="10192500" cy="674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ebo"/>
              <a:ea typeface="Heebo"/>
              <a:cs typeface="Heebo"/>
              <a:sym typeface="Heebo"/>
            </a:endParaRPr>
          </a:p>
        </p:txBody>
      </p:sp>
      <p:grpSp>
        <p:nvGrpSpPr>
          <p:cNvPr id="502" name="Google Shape;502;p24"/>
          <p:cNvGrpSpPr/>
          <p:nvPr/>
        </p:nvGrpSpPr>
        <p:grpSpPr>
          <a:xfrm>
            <a:off x="12373625" y="3417625"/>
            <a:ext cx="5023701" cy="4313675"/>
            <a:chOff x="12373625" y="3551325"/>
            <a:chExt cx="5023701" cy="4313675"/>
          </a:xfrm>
        </p:grpSpPr>
        <p:grpSp>
          <p:nvGrpSpPr>
            <p:cNvPr id="503" name="Google Shape;503;p24"/>
            <p:cNvGrpSpPr/>
            <p:nvPr/>
          </p:nvGrpSpPr>
          <p:grpSpPr>
            <a:xfrm>
              <a:off x="12373625" y="3551325"/>
              <a:ext cx="5023701" cy="2004150"/>
              <a:chOff x="12297425" y="3551325"/>
              <a:chExt cx="5023701" cy="2004150"/>
            </a:xfrm>
          </p:grpSpPr>
          <p:pic>
            <p:nvPicPr>
              <p:cNvPr id="504" name="Google Shape;504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297425" y="3555225"/>
                <a:ext cx="5023701" cy="2000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5" name="Google Shape;505;p24"/>
              <p:cNvSpPr/>
              <p:nvPr/>
            </p:nvSpPr>
            <p:spPr>
              <a:xfrm>
                <a:off x="13351700" y="3551325"/>
                <a:ext cx="3969300" cy="2000400"/>
              </a:xfrm>
              <a:prstGeom prst="rect">
                <a:avLst/>
              </a:prstGeom>
              <a:solidFill>
                <a:srgbClr val="0000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100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XGBoost </a:t>
                </a:r>
                <a:r>
                  <a:rPr b="1" lang="en-US" sz="3100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performed</a:t>
                </a:r>
                <a:r>
                  <a:rPr b="1" lang="en-US" sz="3100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 best in all four of the error metrics</a:t>
                </a:r>
                <a:endParaRPr b="1" sz="3100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</p:grpSp>
        <p:grpSp>
          <p:nvGrpSpPr>
            <p:cNvPr id="506" name="Google Shape;506;p24"/>
            <p:cNvGrpSpPr/>
            <p:nvPr/>
          </p:nvGrpSpPr>
          <p:grpSpPr>
            <a:xfrm>
              <a:off x="12373625" y="5860850"/>
              <a:ext cx="5023701" cy="2004150"/>
              <a:chOff x="12449825" y="5860850"/>
              <a:chExt cx="5023701" cy="2004150"/>
            </a:xfrm>
          </p:grpSpPr>
          <p:pic>
            <p:nvPicPr>
              <p:cNvPr id="507" name="Google Shape;50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449825" y="5864750"/>
                <a:ext cx="5023701" cy="2000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8" name="Google Shape;508;p24"/>
              <p:cNvSpPr/>
              <p:nvPr/>
            </p:nvSpPr>
            <p:spPr>
              <a:xfrm>
                <a:off x="13504100" y="5860850"/>
                <a:ext cx="3969300" cy="2000400"/>
              </a:xfrm>
              <a:prstGeom prst="rect">
                <a:avLst/>
              </a:prstGeom>
              <a:solidFill>
                <a:srgbClr val="0000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100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RNN &amp; LSTM struggled due to high price variance</a:t>
                </a:r>
                <a:endParaRPr b="1" sz="3100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</p:grpSp>
      </p:grpSp>
      <p:grpSp>
        <p:nvGrpSpPr>
          <p:cNvPr id="509" name="Google Shape;509;p24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510" name="Google Shape;510;p24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511" name="Google Shape;511;p24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12" name="Google Shape;512;p24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514" name="Google Shape;514;p24"/>
              <p:cNvCxnSpPr/>
              <p:nvPr/>
            </p:nvCxnSpPr>
            <p:spPr>
              <a:xfrm flipH="1" rot="10800000">
                <a:off x="18478808" y="810076"/>
                <a:ext cx="2346900" cy="264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15" name="Google Shape;515;p24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5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521" name="Google Shape;521;p25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524" name="Google Shape;524;p25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25" name="Google Shape;525;p25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25"/>
          <p:cNvSpPr txBox="1"/>
          <p:nvPr/>
        </p:nvSpPr>
        <p:spPr>
          <a:xfrm>
            <a:off x="1865025" y="2793425"/>
            <a:ext cx="8621400" cy="5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XGBoost Feature Importance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Hyperparameter tuning applied with GridSearchCV (288 fits)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Best parameters found: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colsample_bytree: </a:t>
            </a: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1.0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gamma: </a:t>
            </a: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0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learning_rate: </a:t>
            </a: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0.05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max_depth: </a:t>
            </a: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12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min_child_weight: </a:t>
            </a: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n_estimators: </a:t>
            </a: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200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Cross-validation RMSE: </a:t>
            </a: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60.81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7" name="Google Shape;527;p25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18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528" name="Google Shape;528;p25"/>
          <p:cNvGraphicFramePr/>
          <p:nvPr/>
        </p:nvGraphicFramePr>
        <p:xfrm>
          <a:off x="11725325" y="286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{1FF686A1-C98C-4941-9EA9-DB3C862C7E33}</a:tableStyleId>
              </a:tblPr>
              <a:tblGrid>
                <a:gridCol w="3218075"/>
                <a:gridCol w="1735200"/>
              </a:tblGrid>
              <a:tr h="6365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XGBoost</a:t>
                      </a:r>
                      <a:endParaRPr b="1" sz="3000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6F"/>
                    </a:solidFill>
                  </a:tcPr>
                </a:tc>
                <a:tc hMerge="1"/>
              </a:tr>
              <a:tr h="66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MAE</a:t>
                      </a:r>
                      <a:endParaRPr b="1"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56.86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RMSE</a:t>
                      </a:r>
                      <a:endParaRPr b="1"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104.65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MAPE</a:t>
                      </a:r>
                      <a:endParaRPr b="1"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19.73 %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6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</a:t>
                      </a:r>
                      <a:r>
                        <a:rPr b="1" baseline="30000"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</a:t>
                      </a:r>
                      <a:endParaRPr b="1" baseline="30000"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0.71</a:t>
                      </a:r>
                      <a:endParaRPr sz="3200">
                        <a:solidFill>
                          <a:schemeClr val="dk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529" name="Google Shape;529;p25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530" name="Google Shape;530;p25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531" name="Google Shape;531;p25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32" name="Google Shape;532;p25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33" name="Google Shape;533;p25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534" name="Google Shape;534;p25"/>
              <p:cNvCxnSpPr/>
              <p:nvPr/>
            </p:nvCxnSpPr>
            <p:spPr>
              <a:xfrm flipH="1" rot="10800000">
                <a:off x="18478808" y="810076"/>
                <a:ext cx="2346900" cy="264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35" name="Google Shape;535;p25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536" name="Google Shape;536;p25"/>
          <p:cNvSpPr txBox="1"/>
          <p:nvPr/>
        </p:nvSpPr>
        <p:spPr>
          <a:xfrm>
            <a:off x="1865026" y="20100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Performance &amp; Evaluation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26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542" name="Google Shape;542;p26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4" name="Google Shape;544;p26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545" name="Google Shape;545;p26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46" name="Google Shape;546;p26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7" name="Google Shape;547;p26"/>
          <p:cNvSpPr txBox="1"/>
          <p:nvPr/>
        </p:nvSpPr>
        <p:spPr>
          <a:xfrm>
            <a:off x="1865026" y="21624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Residual Error Analysis</a:t>
            </a:r>
            <a:endParaRPr b="1" sz="63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19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49" name="Google Shape;549;p26"/>
          <p:cNvPicPr preferRelativeResize="0"/>
          <p:nvPr/>
        </p:nvPicPr>
        <p:blipFill rotWithShape="1">
          <a:blip r:embed="rId3">
            <a:alphaModFix/>
          </a:blip>
          <a:srcRect b="0" l="0" r="49662" t="0"/>
          <a:stretch/>
        </p:blipFill>
        <p:spPr>
          <a:xfrm>
            <a:off x="1437200" y="2973500"/>
            <a:ext cx="9300275" cy="547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0" name="Google Shape;550;p26"/>
          <p:cNvGrpSpPr/>
          <p:nvPr/>
        </p:nvGrpSpPr>
        <p:grpSpPr>
          <a:xfrm>
            <a:off x="10777233" y="3555525"/>
            <a:ext cx="6413894" cy="4313675"/>
            <a:chOff x="12373625" y="3551325"/>
            <a:chExt cx="5738475" cy="4313675"/>
          </a:xfrm>
        </p:grpSpPr>
        <p:grpSp>
          <p:nvGrpSpPr>
            <p:cNvPr id="551" name="Google Shape;551;p26"/>
            <p:cNvGrpSpPr/>
            <p:nvPr/>
          </p:nvGrpSpPr>
          <p:grpSpPr>
            <a:xfrm>
              <a:off x="12373625" y="3551325"/>
              <a:ext cx="5738475" cy="2004150"/>
              <a:chOff x="12297425" y="3551325"/>
              <a:chExt cx="5738475" cy="2004150"/>
            </a:xfrm>
          </p:grpSpPr>
          <p:pic>
            <p:nvPicPr>
              <p:cNvPr id="552" name="Google Shape;552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2297425" y="3555225"/>
                <a:ext cx="5023701" cy="2000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3" name="Google Shape;553;p26"/>
              <p:cNvSpPr/>
              <p:nvPr/>
            </p:nvSpPr>
            <p:spPr>
              <a:xfrm>
                <a:off x="13351700" y="3551325"/>
                <a:ext cx="4684200" cy="2000400"/>
              </a:xfrm>
              <a:prstGeom prst="rect">
                <a:avLst/>
              </a:prstGeom>
              <a:solidFill>
                <a:srgbClr val="0000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100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Residual </a:t>
                </a:r>
                <a:r>
                  <a:rPr b="1" lang="en-US" sz="3100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distribution</a:t>
                </a:r>
                <a:r>
                  <a:rPr b="1" lang="en-US" sz="3100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 is largely normal (</a:t>
                </a:r>
                <a:r>
                  <a:rPr b="1" lang="en-US" sz="3100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Gaussian</a:t>
                </a:r>
                <a:r>
                  <a:rPr b="1" lang="en-US" sz="3100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) with a mean of 0 </a:t>
                </a:r>
                <a:endParaRPr b="1" sz="3100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</p:grpSp>
        <p:grpSp>
          <p:nvGrpSpPr>
            <p:cNvPr id="554" name="Google Shape;554;p26"/>
            <p:cNvGrpSpPr/>
            <p:nvPr/>
          </p:nvGrpSpPr>
          <p:grpSpPr>
            <a:xfrm>
              <a:off x="12373625" y="5860850"/>
              <a:ext cx="5738475" cy="2004150"/>
              <a:chOff x="12449825" y="5860850"/>
              <a:chExt cx="5738475" cy="2004150"/>
            </a:xfrm>
          </p:grpSpPr>
          <p:pic>
            <p:nvPicPr>
              <p:cNvPr id="555" name="Google Shape;555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2449825" y="5864750"/>
                <a:ext cx="5023701" cy="2000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6" name="Google Shape;556;p26"/>
              <p:cNvSpPr/>
              <p:nvPr/>
            </p:nvSpPr>
            <p:spPr>
              <a:xfrm>
                <a:off x="13504100" y="5860850"/>
                <a:ext cx="4684200" cy="2000400"/>
              </a:xfrm>
              <a:prstGeom prst="rect">
                <a:avLst/>
              </a:prstGeom>
              <a:solidFill>
                <a:srgbClr val="0000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100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Some extreme outliers </a:t>
                </a:r>
                <a:br>
                  <a:rPr b="1" lang="en-US" sz="3100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</a:br>
                <a:r>
                  <a:rPr b="1" lang="en-US" sz="3100">
                    <a:solidFill>
                      <a:schemeClr val="lt1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caused by last-minute flight fluctuations</a:t>
                </a:r>
                <a:endParaRPr b="1" sz="3100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</p:grpSp>
      </p:grpSp>
      <p:grpSp>
        <p:nvGrpSpPr>
          <p:cNvPr id="557" name="Google Shape;557;p26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558" name="Google Shape;558;p26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559" name="Google Shape;559;p26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60" name="Google Shape;560;p26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562" name="Google Shape;562;p26"/>
              <p:cNvCxnSpPr/>
              <p:nvPr/>
            </p:nvCxnSpPr>
            <p:spPr>
              <a:xfrm flipH="1" rot="10800000">
                <a:off x="18478808" y="810076"/>
                <a:ext cx="2346900" cy="264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63" name="Google Shape;563;p26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9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166" name="Google Shape;166;p9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167" name="Google Shape;167;p9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rect b="b" l="l" r="r" t="t"/>
                <a:pathLst>
                  <a:path extrusionOk="0" h="2449518" w="4531914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cap="rnd" cmpd="sng" w="114300">
                <a:solidFill>
                  <a:srgbClr val="1428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9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9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rect b="b" l="l" r="r" t="t"/>
                <a:pathLst>
                  <a:path extrusionOk="0" h="1802815" w="4421564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71" name="Google Shape;171;p9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9"/>
            <p:cNvSpPr/>
            <p:nvPr/>
          </p:nvSpPr>
          <p:spPr>
            <a:xfrm>
              <a:off x="3127483" y="1814028"/>
              <a:ext cx="16687849" cy="8964412"/>
            </a:xfrm>
            <a:custGeom>
              <a:rect b="b" l="l" r="r" t="t"/>
              <a:pathLst>
                <a:path extrusionOk="0" h="8964412" w="16687849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3" name="Google Shape;173;p9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rect b="b" l="l" r="r" t="t"/>
              <a:pathLst>
                <a:path extrusionOk="0" h="777119" w="8046622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b="-168319" l="-3159" r="-3149" t="0"/>
              </a:stretch>
            </a:blipFill>
            <a:ln>
              <a:noFill/>
            </a:ln>
          </p:spPr>
        </p:sp>
        <p:sp>
          <p:nvSpPr>
            <p:cNvPr id="174" name="Google Shape;174;p9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75" name="Google Shape;175;p9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176" name="Google Shape;176;p9"/>
            <p:cNvCxnSpPr/>
            <p:nvPr/>
          </p:nvCxnSpPr>
          <p:spPr>
            <a:xfrm>
              <a:off x="4061005" y="808754"/>
              <a:ext cx="7828800" cy="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177" name="Google Shape;177;p9"/>
            <p:cNvSpPr/>
            <p:nvPr/>
          </p:nvSpPr>
          <p:spPr>
            <a:xfrm rot="5400000">
              <a:off x="2901541" y="307032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cxnSp>
          <p:nvCxnSpPr>
            <p:cNvPr id="178" name="Google Shape;178;p9"/>
            <p:cNvCxnSpPr/>
            <p:nvPr/>
          </p:nvCxnSpPr>
          <p:spPr>
            <a:xfrm>
              <a:off x="12077054" y="809854"/>
              <a:ext cx="8748300" cy="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179" name="Google Shape;179;p9"/>
          <p:cNvSpPr txBox="1"/>
          <p:nvPr/>
        </p:nvSpPr>
        <p:spPr>
          <a:xfrm>
            <a:off x="2245606" y="2974675"/>
            <a:ext cx="15193800" cy="53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969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Business Case &amp; Problem Statement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5969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Modeling Approach &amp; Methodology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5969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Data Understanding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5969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Exploratory Data Analysis (EDA)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5969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Preprocessing &amp; Feature Engineering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5969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Modeling Results &amp; Analysis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5969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2840"/>
              </a:buClr>
              <a:buSzPts val="5800"/>
              <a:buFont typeface="EB Garamond"/>
              <a:buAutoNum type="arabicPeriod"/>
            </a:pPr>
            <a:r>
              <a:rPr lang="en-US" sz="5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Recommendations &amp; Future Work</a:t>
            </a:r>
            <a:endParaRPr sz="58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1821076" y="1945050"/>
            <a:ext cx="136653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8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Agenda</a:t>
            </a:r>
            <a:endParaRPr b="1" sz="16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7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569" name="Google Shape;569;p27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0" name="Google Shape;570;p27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1" name="Google Shape;571;p27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572" name="Google Shape;572;p27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73" name="Google Shape;573;p27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4" name="Google Shape;574;p27"/>
          <p:cNvSpPr txBox="1"/>
          <p:nvPr/>
        </p:nvSpPr>
        <p:spPr>
          <a:xfrm>
            <a:off x="1865026" y="21624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Actual vs. Predicted Value Analysis</a:t>
            </a:r>
            <a:endParaRPr b="1" sz="63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75" name="Google Shape;575;p27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21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76" name="Google Shape;576;p27"/>
          <p:cNvPicPr preferRelativeResize="0"/>
          <p:nvPr/>
        </p:nvPicPr>
        <p:blipFill rotWithShape="1">
          <a:blip r:embed="rId3">
            <a:alphaModFix/>
          </a:blip>
          <a:srcRect b="0" l="49939" r="0" t="0"/>
          <a:stretch/>
        </p:blipFill>
        <p:spPr>
          <a:xfrm>
            <a:off x="8285793" y="3018750"/>
            <a:ext cx="9060430" cy="5365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7" name="Google Shape;577;p27"/>
          <p:cNvGrpSpPr/>
          <p:nvPr/>
        </p:nvGrpSpPr>
        <p:grpSpPr>
          <a:xfrm>
            <a:off x="1864900" y="3836200"/>
            <a:ext cx="6211325" cy="3731075"/>
            <a:chOff x="1864900" y="3755775"/>
            <a:chExt cx="6211325" cy="3731075"/>
          </a:xfrm>
        </p:grpSpPr>
        <p:sp>
          <p:nvSpPr>
            <p:cNvPr id="578" name="Google Shape;578;p27"/>
            <p:cNvSpPr/>
            <p:nvPr/>
          </p:nvSpPr>
          <p:spPr>
            <a:xfrm>
              <a:off x="1865025" y="3755775"/>
              <a:ext cx="6211200" cy="1718700"/>
            </a:xfrm>
            <a:prstGeom prst="homePlate">
              <a:avLst>
                <a:gd fmla="val 50000" name="adj"/>
              </a:avLst>
            </a:prstGeom>
            <a:solidFill>
              <a:srgbClr val="00006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XGBoost captures the most variation in price, but </a:t>
              </a:r>
              <a:r>
                <a:rPr b="1" lang="en-US" sz="2700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struggles as fares increase</a:t>
              </a:r>
              <a:endParaRPr b="1" sz="2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1864900" y="5768150"/>
              <a:ext cx="6211200" cy="1718700"/>
            </a:xfrm>
            <a:prstGeom prst="homePlate">
              <a:avLst>
                <a:gd fmla="val 50000" name="adj"/>
              </a:avLst>
            </a:prstGeom>
            <a:solidFill>
              <a:srgbClr val="00006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1" lang="en-US" sz="2700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Residual variation suggests </a:t>
              </a:r>
              <a:r>
                <a:rPr b="1" lang="en-US" sz="2700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exogenous</a:t>
              </a:r>
              <a:r>
                <a:rPr b="1" lang="en-US" sz="2700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 factors are uncaptured by the model</a:t>
              </a:r>
              <a:endParaRPr b="1" sz="2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580" name="Google Shape;580;p27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581" name="Google Shape;581;p27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582" name="Google Shape;582;p27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83" name="Google Shape;583;p27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584" name="Google Shape;584;p27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585" name="Google Shape;585;p27"/>
              <p:cNvCxnSpPr/>
              <p:nvPr/>
            </p:nvCxnSpPr>
            <p:spPr>
              <a:xfrm flipH="1" rot="10800000">
                <a:off x="18478808" y="810076"/>
                <a:ext cx="2346900" cy="264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86" name="Google Shape;586;p27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28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592" name="Google Shape;592;p28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4" name="Google Shape;594;p28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595" name="Google Shape;595;p28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96" name="Google Shape;596;p28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7" name="Google Shape;597;p28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22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98" name="Google Shape;5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625" y="2253225"/>
            <a:ext cx="8315676" cy="5993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9" name="Google Shape;599;p28"/>
          <p:cNvGrpSpPr/>
          <p:nvPr/>
        </p:nvGrpSpPr>
        <p:grpSpPr>
          <a:xfrm>
            <a:off x="1865025" y="3553250"/>
            <a:ext cx="6727500" cy="3731075"/>
            <a:chOff x="1348600" y="3755775"/>
            <a:chExt cx="6727500" cy="3731075"/>
          </a:xfrm>
        </p:grpSpPr>
        <p:sp>
          <p:nvSpPr>
            <p:cNvPr id="600" name="Google Shape;600;p28"/>
            <p:cNvSpPr/>
            <p:nvPr/>
          </p:nvSpPr>
          <p:spPr>
            <a:xfrm>
              <a:off x="1348600" y="3755775"/>
              <a:ext cx="6727500" cy="1718700"/>
            </a:xfrm>
            <a:prstGeom prst="homePlate">
              <a:avLst>
                <a:gd fmla="val 50000" name="adj"/>
              </a:avLst>
            </a:prstGeom>
            <a:solidFill>
              <a:srgbClr val="00006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1" lang="en-US" sz="3100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Total Fare (today’s price) is the #1 predictor of tomorrow’s price</a:t>
              </a:r>
              <a:endParaRPr b="1" sz="31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348600" y="5768150"/>
              <a:ext cx="6727500" cy="1718700"/>
            </a:xfrm>
            <a:prstGeom prst="homePlate">
              <a:avLst>
                <a:gd fmla="val 50000" name="adj"/>
              </a:avLst>
            </a:prstGeom>
            <a:solidFill>
              <a:srgbClr val="00006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900"/>
                </a:spcBef>
                <a:spcAft>
                  <a:spcPts val="0"/>
                </a:spcAft>
                <a:buNone/>
              </a:pPr>
              <a:r>
                <a:rPr b="1" lang="en-US" sz="3100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Lagged prices beat out all other features/predictors</a:t>
              </a:r>
              <a:endParaRPr b="1" sz="31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602" name="Google Shape;602;p28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603" name="Google Shape;603;p28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604" name="Google Shape;604;p28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05" name="Google Shape;605;p28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607" name="Google Shape;607;p28"/>
              <p:cNvCxnSpPr/>
              <p:nvPr/>
            </p:nvCxnSpPr>
            <p:spPr>
              <a:xfrm flipH="1" rot="10800000">
                <a:off x="18478808" y="810076"/>
                <a:ext cx="2346900" cy="264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08" name="Google Shape;608;p28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609" name="Google Shape;609;p28"/>
          <p:cNvSpPr txBox="1"/>
          <p:nvPr/>
        </p:nvSpPr>
        <p:spPr>
          <a:xfrm>
            <a:off x="1865026" y="21624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Feature Importances</a:t>
            </a:r>
            <a:endParaRPr b="1" sz="63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29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615" name="Google Shape;615;p29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7" name="Google Shape;617;p29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23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18" name="Google Shape;618;p29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619" name="Google Shape;619;p29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620" name="Google Shape;620;p29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21" name="Google Shape;621;p29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rot="5400000">
                <a:off x="173287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623" name="Google Shape;623;p29"/>
              <p:cNvCxnSpPr/>
              <p:nvPr/>
            </p:nvCxnSpPr>
            <p:spPr>
              <a:xfrm flipH="1" rot="10800000">
                <a:off x="18478808" y="810076"/>
                <a:ext cx="2346900" cy="264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24" name="Google Shape;624;p29"/>
            <p:cNvCxnSpPr/>
            <p:nvPr/>
          </p:nvCxnSpPr>
          <p:spPr>
            <a:xfrm>
              <a:off x="2663225" y="1124225"/>
              <a:ext cx="10709100" cy="150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625" name="Google Shape;625;p29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626" name="Google Shape;626;p29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27" name="Google Shape;627;p29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8" name="Google Shape;628;p2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6213" y="4008497"/>
            <a:ext cx="8376202" cy="3184674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9"/>
          <p:cNvSpPr txBox="1"/>
          <p:nvPr/>
        </p:nvSpPr>
        <p:spPr>
          <a:xfrm>
            <a:off x="1865026" y="20100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To the demo!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30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635" name="Google Shape;635;p30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636" name="Google Shape;636;p30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rect b="b" l="l" r="r" t="t"/>
                <a:pathLst>
                  <a:path extrusionOk="0" h="2449518" w="4531914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cap="rnd" cmpd="sng" w="114300">
                <a:solidFill>
                  <a:srgbClr val="1428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0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8" name="Google Shape;638;p30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639" name="Google Shape;639;p30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rect b="b" l="l" r="r" t="t"/>
                <a:pathLst>
                  <a:path extrusionOk="0" h="1802815" w="4421564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640" name="Google Shape;640;p30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1" name="Google Shape;641;p30"/>
            <p:cNvSpPr/>
            <p:nvPr/>
          </p:nvSpPr>
          <p:spPr>
            <a:xfrm>
              <a:off x="3127483" y="1814028"/>
              <a:ext cx="16687849" cy="8964412"/>
            </a:xfrm>
            <a:custGeom>
              <a:rect b="b" l="l" r="r" t="t"/>
              <a:pathLst>
                <a:path extrusionOk="0" h="8964412" w="16687849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42" name="Google Shape;642;p30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rect b="b" l="l" r="r" t="t"/>
              <a:pathLst>
                <a:path extrusionOk="0" h="777119" w="8046622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b="-168319" l="-3159" r="-3149" t="0"/>
              </a:stretch>
            </a:blipFill>
            <a:ln>
              <a:noFill/>
            </a:ln>
          </p:spPr>
        </p:sp>
      </p:grpSp>
      <p:sp>
        <p:nvSpPr>
          <p:cNvPr id="643" name="Google Shape;643;p30"/>
          <p:cNvSpPr txBox="1"/>
          <p:nvPr/>
        </p:nvSpPr>
        <p:spPr>
          <a:xfrm>
            <a:off x="2017006" y="3688950"/>
            <a:ext cx="15193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Recommendations &amp; </a:t>
            </a:r>
            <a:br>
              <a:rPr b="1" lang="en-US" sz="10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b="1" lang="en-US" sz="10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Future Work</a:t>
            </a:r>
            <a:endParaRPr b="1" sz="100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44" name="Google Shape;644;p30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cxnSp>
          <p:nvCxnSpPr>
            <p:cNvPr id="645" name="Google Shape;645;p30"/>
            <p:cNvCxnSpPr/>
            <p:nvPr/>
          </p:nvCxnSpPr>
          <p:spPr>
            <a:xfrm>
              <a:off x="2663225" y="1124225"/>
              <a:ext cx="12152400" cy="150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grpSp>
          <p:nvGrpSpPr>
            <p:cNvPr id="646" name="Google Shape;646;p30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647" name="Google Shape;647;p30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48" name="Google Shape;648;p30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 rot="5400000">
                <a:off x="192591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650" name="Google Shape;650;p30"/>
              <p:cNvCxnSpPr/>
              <p:nvPr/>
            </p:nvCxnSpPr>
            <p:spPr>
              <a:xfrm flipH="1" rot="10800000">
                <a:off x="20424908" y="838043"/>
                <a:ext cx="653700" cy="156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651" name="Google Shape;651;p30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24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1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657" name="Google Shape;657;p31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31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660" name="Google Shape;660;p31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61" name="Google Shape;661;p31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2" name="Google Shape;662;p31"/>
          <p:cNvSpPr txBox="1"/>
          <p:nvPr/>
        </p:nvSpPr>
        <p:spPr>
          <a:xfrm>
            <a:off x="1821075" y="3029275"/>
            <a:ext cx="13749300" cy="4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Real-time Prediction System: 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Deploy a model API that 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continuously 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updates with new flight data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2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External Data Sources: 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Incorporate weather conditions, real-time seat availability, and airline promotions to improve accuracy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2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Hyperparameter Tuning: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Further refine model parameters for even lower error rates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2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Transformer-based Models: 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Consider using Time Series Transformers to improve </a:t>
            </a:r>
            <a:b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price forecasting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2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AutoNum type="arabicPeriod"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Integration: </a:t>
            </a: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Future work should integrate real-time airline promotions &amp; seat availability for better accuracy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3" name="Google Shape;663;p31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25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64" name="Google Shape;664;p31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cxnSp>
          <p:nvCxnSpPr>
            <p:cNvPr id="665" name="Google Shape;665;p31"/>
            <p:cNvCxnSpPr/>
            <p:nvPr/>
          </p:nvCxnSpPr>
          <p:spPr>
            <a:xfrm>
              <a:off x="2663225" y="1124225"/>
              <a:ext cx="12152400" cy="150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grpSp>
          <p:nvGrpSpPr>
            <p:cNvPr id="666" name="Google Shape;666;p31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667" name="Google Shape;667;p31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68" name="Google Shape;668;p31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 rot="5400000">
                <a:off x="192591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670" name="Google Shape;670;p31"/>
              <p:cNvCxnSpPr/>
              <p:nvPr/>
            </p:nvCxnSpPr>
            <p:spPr>
              <a:xfrm flipH="1" rot="10800000">
                <a:off x="20424908" y="838043"/>
                <a:ext cx="653700" cy="156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671" name="Google Shape;671;p31"/>
          <p:cNvSpPr txBox="1"/>
          <p:nvPr/>
        </p:nvSpPr>
        <p:spPr>
          <a:xfrm>
            <a:off x="1865026" y="20100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Recommendations &amp; Future Work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32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677" name="Google Shape;677;p32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32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680" name="Google Shape;680;p32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81" name="Google Shape;681;p32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2" name="Google Shape;682;p32"/>
          <p:cNvSpPr txBox="1"/>
          <p:nvPr/>
        </p:nvSpPr>
        <p:spPr>
          <a:xfrm>
            <a:off x="5009714" y="4156275"/>
            <a:ext cx="826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14284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Thank you!</a:t>
            </a:r>
            <a:endParaRPr sz="100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grpSp>
        <p:nvGrpSpPr>
          <p:cNvPr id="683" name="Google Shape;683;p32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684" name="Google Shape;684;p32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685" name="Google Shape;685;p32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686" name="Google Shape;686;p32"/>
            <p:cNvCxnSpPr/>
            <p:nvPr/>
          </p:nvCxnSpPr>
          <p:spPr>
            <a:xfrm flipH="1" rot="10800000">
              <a:off x="2968834" y="800539"/>
              <a:ext cx="16489500" cy="93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687" name="Google Shape;687;p32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688" name="Google Shape;688;p32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26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33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694" name="Google Shape;694;p33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33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697" name="Google Shape;697;p33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98" name="Google Shape;698;p33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33"/>
          <p:cNvSpPr txBox="1"/>
          <p:nvPr/>
        </p:nvSpPr>
        <p:spPr>
          <a:xfrm>
            <a:off x="5009714" y="4156275"/>
            <a:ext cx="826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14284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Appendix</a:t>
            </a:r>
            <a:endParaRPr sz="1000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00" name="Google Shape;700;p33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27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701" name="Google Shape;701;p33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702" name="Google Shape;702;p33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03" name="Google Shape;703;p33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704" name="Google Shape;704;p33"/>
            <p:cNvCxnSpPr/>
            <p:nvPr/>
          </p:nvCxnSpPr>
          <p:spPr>
            <a:xfrm flipH="1" rot="10800000">
              <a:off x="2968834" y="800539"/>
              <a:ext cx="16489500" cy="93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705" name="Google Shape;705;p33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34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711" name="Google Shape;711;p34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34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714" name="Google Shape;714;p34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15" name="Google Shape;715;p34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6" name="Google Shape;716;p34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Data Properties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7" name="Google Shape;717;p34"/>
          <p:cNvSpPr txBox="1"/>
          <p:nvPr/>
        </p:nvSpPr>
        <p:spPr>
          <a:xfrm>
            <a:off x="1865025" y="3284925"/>
            <a:ext cx="1451790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 Challenges</a:t>
            </a:r>
            <a:endParaRPr b="1"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AutoNum type="arabicPeriod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Total travel distance was imputed using median-based techniques.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AutoNum type="arabicPeriod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Categorical variables (e.g., airport codes, airlines) → Encoded using one-hot encoding.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AutoNum type="arabicPeriod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Non-stationary trends in ticket prices → Feature transformations were applied.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Key Data Insights</a:t>
            </a:r>
            <a:endParaRPr b="1"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AutoNum type="arabicPeriod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Flight prices increase closer to departure, but the rate varies based on seasonality.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AutoNum type="arabicPeriod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Some airlines exhibit more volatile pricing trends than others.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AutoNum type="arabicPeriod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number of available seats influences price, lower availability leads to higher fares.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8" name="Google Shape;718;p34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8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719" name="Google Shape;719;p34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720" name="Google Shape;720;p34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21" name="Google Shape;721;p34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722" name="Google Shape;722;p34"/>
            <p:cNvCxnSpPr/>
            <p:nvPr/>
          </p:nvCxnSpPr>
          <p:spPr>
            <a:xfrm flipH="1" rot="10800000">
              <a:off x="2968834" y="800539"/>
              <a:ext cx="16489500" cy="93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723" name="Google Shape;723;p34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35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729" name="Google Shape;729;p35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35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732" name="Google Shape;732;p35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33" name="Google Shape;733;p35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4" name="Google Shape;734;p35"/>
          <p:cNvSpPr txBox="1"/>
          <p:nvPr/>
        </p:nvSpPr>
        <p:spPr>
          <a:xfrm>
            <a:off x="1221775" y="2930200"/>
            <a:ext cx="6795600" cy="46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Histogram of Total Fare Prices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Most fares are concentrated below $1,000, with a steep drop-off afterward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There are a few outliers with significantly higher prices (premium/business class tickets)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highlights the skewed nature of flight pricing, suggesting the need for transformations in modeling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35" name="Google Shape;7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7419" y="2238675"/>
            <a:ext cx="8882206" cy="60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5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11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7" name="Google Shape;737;p35"/>
          <p:cNvSpPr txBox="1"/>
          <p:nvPr/>
        </p:nvSpPr>
        <p:spPr>
          <a:xfrm>
            <a:off x="1843051" y="1897288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EDA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738" name="Google Shape;738;p35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739" name="Google Shape;739;p35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40" name="Google Shape;740;p35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741" name="Google Shape;741;p35"/>
            <p:cNvCxnSpPr/>
            <p:nvPr/>
          </p:nvCxnSpPr>
          <p:spPr>
            <a:xfrm flipH="1" rot="10800000">
              <a:off x="2968834" y="800539"/>
              <a:ext cx="16489500" cy="93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742" name="Google Shape;742;p35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36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748" name="Google Shape;748;p36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751" name="Google Shape;751;p36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52" name="Google Shape;752;p36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3" name="Google Shape;753;p36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12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54" name="Google Shape;7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375" y="2499925"/>
            <a:ext cx="7761675" cy="59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7255" y="2073500"/>
            <a:ext cx="8474994" cy="63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6"/>
          <p:cNvSpPr txBox="1"/>
          <p:nvPr/>
        </p:nvSpPr>
        <p:spPr>
          <a:xfrm>
            <a:off x="1843051" y="1897288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EDA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757" name="Google Shape;757;p36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758" name="Google Shape;758;p36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59" name="Google Shape;759;p36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760" name="Google Shape;760;p36"/>
            <p:cNvCxnSpPr/>
            <p:nvPr/>
          </p:nvCxnSpPr>
          <p:spPr>
            <a:xfrm flipH="1" rot="10800000">
              <a:off x="2968834" y="800539"/>
              <a:ext cx="16489500" cy="93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761" name="Google Shape;761;p36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10"/>
          <p:cNvGrpSpPr/>
          <p:nvPr/>
        </p:nvGrpSpPr>
        <p:grpSpPr>
          <a:xfrm>
            <a:off x="540444" y="493243"/>
            <a:ext cx="17207111" cy="9300514"/>
            <a:chOff x="0" y="0"/>
            <a:chExt cx="22942815" cy="12400685"/>
          </a:xfrm>
        </p:grpSpPr>
        <p:sp>
          <p:nvSpPr>
            <p:cNvPr id="187" name="Google Shape;187;p10"/>
            <p:cNvSpPr/>
            <p:nvPr/>
          </p:nvSpPr>
          <p:spPr>
            <a:xfrm>
              <a:off x="0" y="0"/>
              <a:ext cx="22942815" cy="12400685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" name="Google Shape;188;p10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189" name="Google Shape;189;p10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rect b="b" l="l" r="r" t="t"/>
                <a:pathLst>
                  <a:path extrusionOk="0" h="1802815" w="4421564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190" name="Google Shape;190;p10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10"/>
            <p:cNvSpPr/>
            <p:nvPr/>
          </p:nvSpPr>
          <p:spPr>
            <a:xfrm>
              <a:off x="3127483" y="1814028"/>
              <a:ext cx="16687849" cy="8964412"/>
            </a:xfrm>
            <a:custGeom>
              <a:rect b="b" l="l" r="r" t="t"/>
              <a:pathLst>
                <a:path extrusionOk="0" h="8964412" w="16687849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2" name="Google Shape;192;p10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rect b="b" l="l" r="r" t="t"/>
              <a:pathLst>
                <a:path extrusionOk="0" h="777119" w="8046622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b="-168319" l="-3159" r="-3149" t="0"/>
              </a:stretch>
            </a:blipFill>
            <a:ln>
              <a:noFill/>
            </a:ln>
          </p:spPr>
        </p:sp>
      </p:grpSp>
      <p:sp>
        <p:nvSpPr>
          <p:cNvPr id="193" name="Google Shape;193;p10"/>
          <p:cNvSpPr txBox="1"/>
          <p:nvPr/>
        </p:nvSpPr>
        <p:spPr>
          <a:xfrm>
            <a:off x="2017006" y="3688950"/>
            <a:ext cx="15193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Business Case &amp; Problem Statement </a:t>
            </a:r>
            <a:endParaRPr b="1" sz="120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94" name="Google Shape;194;p10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195" name="Google Shape;195;p10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196" name="Google Shape;196;p10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197" name="Google Shape;197;p10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198" name="Google Shape;198;p10"/>
              <p:cNvCxnSpPr/>
              <p:nvPr/>
            </p:nvCxnSpPr>
            <p:spPr>
              <a:xfrm flipH="1" rot="10800000">
                <a:off x="5666275" y="809043"/>
                <a:ext cx="6223500" cy="291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199" name="Google Shape;199;p10"/>
              <p:cNvSpPr/>
              <p:nvPr/>
            </p:nvSpPr>
            <p:spPr>
              <a:xfrm rot="5400000">
                <a:off x="44255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200" name="Google Shape;200;p10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01" name="Google Shape;201;p10"/>
            <p:cNvCxnSpPr/>
            <p:nvPr/>
          </p:nvCxnSpPr>
          <p:spPr>
            <a:xfrm>
              <a:off x="2663225" y="1124225"/>
              <a:ext cx="984600" cy="108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202" name="Google Shape;202;p10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3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37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767" name="Google Shape;767;p37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7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p37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770" name="Google Shape;770;p37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71" name="Google Shape;771;p37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72" name="Google Shape;7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705" y="2243988"/>
            <a:ext cx="8458345" cy="5799287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37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14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4" name="Google Shape;774;p37"/>
          <p:cNvSpPr txBox="1"/>
          <p:nvPr/>
        </p:nvSpPr>
        <p:spPr>
          <a:xfrm>
            <a:off x="1843051" y="1897288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EDA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5" name="Google Shape;775;p37"/>
          <p:cNvSpPr txBox="1"/>
          <p:nvPr/>
        </p:nvSpPr>
        <p:spPr>
          <a:xfrm>
            <a:off x="1221775" y="2930200"/>
            <a:ext cx="6795600" cy="4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Scatter Plot of Distance vs. Price</a:t>
            </a:r>
            <a:endParaRPr b="1"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Longer flights generally cost more, but with high variability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Some short-distance flights have very high fares, likely due to premium flights or last-minute bookings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Highlights the non-linear relationship between fare and distance, suggesting other factors influence pricing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776" name="Google Shape;776;p37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777" name="Google Shape;777;p37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78" name="Google Shape;778;p37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779" name="Google Shape;779;p37"/>
            <p:cNvCxnSpPr/>
            <p:nvPr/>
          </p:nvCxnSpPr>
          <p:spPr>
            <a:xfrm flipH="1" rot="10800000">
              <a:off x="2968834" y="800539"/>
              <a:ext cx="16489500" cy="93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780" name="Google Shape;780;p37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p38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786" name="Google Shape;786;p38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8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38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789" name="Google Shape;789;p38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90" name="Google Shape;790;p38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91" name="Google Shape;79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325" y="2101897"/>
            <a:ext cx="9280299" cy="629609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8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16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3" name="Google Shape;793;p38"/>
          <p:cNvSpPr txBox="1"/>
          <p:nvPr/>
        </p:nvSpPr>
        <p:spPr>
          <a:xfrm>
            <a:off x="1843051" y="1897288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EDA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4" name="Google Shape;794;p38"/>
          <p:cNvSpPr txBox="1"/>
          <p:nvPr/>
        </p:nvSpPr>
        <p:spPr>
          <a:xfrm>
            <a:off x="1221775" y="2930200"/>
            <a:ext cx="6514800" cy="3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Bar Chart of Seat Availability Categories</a:t>
            </a:r>
            <a:endParaRPr b="1"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dataset shows that most flights have either low availability (0-5 seats) or high availability (7 and 9 seats)</a:t>
            </a:r>
            <a:endParaRPr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B Garamond"/>
              <a:buChar char="●"/>
            </a:pPr>
            <a:r>
              <a:rPr lang="en-US" sz="2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seat availability helps in predicting pricing trends, as fewer seats often lead to higher fares</a:t>
            </a:r>
            <a:endParaRPr b="1" sz="2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795" name="Google Shape;795;p38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796" name="Google Shape;796;p38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97" name="Google Shape;797;p38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798" name="Google Shape;798;p38"/>
            <p:cNvCxnSpPr/>
            <p:nvPr/>
          </p:nvCxnSpPr>
          <p:spPr>
            <a:xfrm flipH="1" rot="10800000">
              <a:off x="2968834" y="800539"/>
              <a:ext cx="16489500" cy="93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799" name="Google Shape;799;p38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39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805" name="Google Shape;805;p39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39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808" name="Google Shape;808;p39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09" name="Google Shape;809;p39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0" name="Google Shape;810;p39"/>
          <p:cNvSpPr txBox="1"/>
          <p:nvPr/>
        </p:nvSpPr>
        <p:spPr>
          <a:xfrm>
            <a:off x="1865025" y="3284925"/>
            <a:ext cx="5797800" cy="4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Boxplot of Prices by Month</a:t>
            </a:r>
            <a:endParaRPr b="1" sz="3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2545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EB Garamond"/>
              <a:buChar char="●"/>
            </a:pPr>
            <a:r>
              <a:rPr lang="en-US" sz="3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Prices show similar distributions across all months with significant outliers (more in summer months)</a:t>
            </a:r>
            <a:endParaRPr sz="3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25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EB Garamond"/>
              <a:buChar char="●"/>
            </a:pPr>
            <a:r>
              <a:rPr lang="en-US" sz="3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Most likely associated with the high travel season during summer that raises average fares</a:t>
            </a:r>
            <a:endParaRPr sz="3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11" name="Google Shape;8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963" y="2747325"/>
            <a:ext cx="7900416" cy="5484359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39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Feature Engineering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13" name="Google Shape;813;p39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19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814" name="Google Shape;814;p39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815" name="Google Shape;815;p39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816" name="Google Shape;816;p39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817" name="Google Shape;817;p39"/>
            <p:cNvCxnSpPr/>
            <p:nvPr/>
          </p:nvCxnSpPr>
          <p:spPr>
            <a:xfrm flipH="1" rot="10800000">
              <a:off x="2968834" y="800539"/>
              <a:ext cx="16489500" cy="93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818" name="Google Shape;818;p39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40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824" name="Google Shape;824;p40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40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827" name="Google Shape;827;p40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28" name="Google Shape;828;p40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9" name="Google Shape;829;p40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Models Tradeoff Discussion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0" name="Google Shape;830;p40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23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31" name="Google Shape;831;p40"/>
          <p:cNvPicPr preferRelativeResize="0"/>
          <p:nvPr/>
        </p:nvPicPr>
        <p:blipFill rotWithShape="1">
          <a:blip r:embed="rId3">
            <a:alphaModFix/>
          </a:blip>
          <a:srcRect b="0" l="0" r="0" t="3502"/>
          <a:stretch/>
        </p:blipFill>
        <p:spPr>
          <a:xfrm>
            <a:off x="955200" y="4009575"/>
            <a:ext cx="4071225" cy="3882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32" name="Google Shape;832;p40"/>
          <p:cNvPicPr preferRelativeResize="0"/>
          <p:nvPr/>
        </p:nvPicPr>
        <p:blipFill rotWithShape="1">
          <a:blip r:embed="rId4">
            <a:alphaModFix/>
          </a:blip>
          <a:srcRect b="0" l="0" r="0" t="3502"/>
          <a:stretch/>
        </p:blipFill>
        <p:spPr>
          <a:xfrm>
            <a:off x="5092175" y="4009575"/>
            <a:ext cx="4069076" cy="3882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33" name="Google Shape;833;p40"/>
          <p:cNvSpPr/>
          <p:nvPr/>
        </p:nvSpPr>
        <p:spPr>
          <a:xfrm>
            <a:off x="1299112" y="3429000"/>
            <a:ext cx="3383400" cy="4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EB Garamond"/>
                <a:ea typeface="EB Garamond"/>
                <a:cs typeface="EB Garamond"/>
                <a:sym typeface="EB Garamond"/>
              </a:rPr>
              <a:t>Mean Absolute Error</a:t>
            </a:r>
            <a:endParaRPr b="1"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4" name="Google Shape;834;p40"/>
          <p:cNvSpPr/>
          <p:nvPr/>
        </p:nvSpPr>
        <p:spPr>
          <a:xfrm>
            <a:off x="5435013" y="3429000"/>
            <a:ext cx="3383400" cy="4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EB Garamond"/>
                <a:ea typeface="EB Garamond"/>
                <a:cs typeface="EB Garamond"/>
                <a:sym typeface="EB Garamond"/>
              </a:rPr>
              <a:t>Root Mean Squared Error</a:t>
            </a:r>
            <a:endParaRPr b="1"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5" name="Google Shape;835;p40"/>
          <p:cNvSpPr/>
          <p:nvPr/>
        </p:nvSpPr>
        <p:spPr>
          <a:xfrm>
            <a:off x="9569838" y="3429000"/>
            <a:ext cx="3383400" cy="4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EB Garamond"/>
                <a:ea typeface="EB Garamond"/>
                <a:cs typeface="EB Garamond"/>
                <a:sym typeface="EB Garamond"/>
              </a:rPr>
              <a:t>Mean Absolute Percent</a:t>
            </a:r>
            <a:r>
              <a:rPr b="1" lang="en-US" sz="2000">
                <a:latin typeface="EB Garamond"/>
                <a:ea typeface="EB Garamond"/>
                <a:cs typeface="EB Garamond"/>
                <a:sym typeface="EB Garamond"/>
              </a:rPr>
              <a:t> Error</a:t>
            </a:r>
            <a:endParaRPr b="1"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36" name="Google Shape;836;p40"/>
          <p:cNvPicPr preferRelativeResize="0"/>
          <p:nvPr/>
        </p:nvPicPr>
        <p:blipFill rotWithShape="1">
          <a:blip r:embed="rId5">
            <a:alphaModFix/>
          </a:blip>
          <a:srcRect b="0" l="0" r="0" t="3502"/>
          <a:stretch/>
        </p:blipFill>
        <p:spPr>
          <a:xfrm>
            <a:off x="9227000" y="4009575"/>
            <a:ext cx="4069076" cy="3882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37" name="Google Shape;837;p40"/>
          <p:cNvPicPr preferRelativeResize="0"/>
          <p:nvPr/>
        </p:nvPicPr>
        <p:blipFill rotWithShape="1">
          <a:blip r:embed="rId6">
            <a:alphaModFix/>
          </a:blip>
          <a:srcRect b="0" l="0" r="0" t="4104"/>
          <a:stretch/>
        </p:blipFill>
        <p:spPr>
          <a:xfrm>
            <a:off x="13361825" y="4009575"/>
            <a:ext cx="4069074" cy="3882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38" name="Google Shape;838;p40"/>
          <p:cNvSpPr/>
          <p:nvPr/>
        </p:nvSpPr>
        <p:spPr>
          <a:xfrm>
            <a:off x="13704662" y="3429000"/>
            <a:ext cx="3383400" cy="45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EB Garamond"/>
                <a:ea typeface="EB Garamond"/>
                <a:cs typeface="EB Garamond"/>
                <a:sym typeface="EB Garamond"/>
              </a:rPr>
              <a:t>R²</a:t>
            </a:r>
            <a:endParaRPr b="1"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839" name="Google Shape;839;p40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840" name="Google Shape;840;p40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841" name="Google Shape;841;p40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842" name="Google Shape;842;p40"/>
            <p:cNvCxnSpPr/>
            <p:nvPr/>
          </p:nvCxnSpPr>
          <p:spPr>
            <a:xfrm flipH="1" rot="10800000">
              <a:off x="2968834" y="800539"/>
              <a:ext cx="16489500" cy="93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843" name="Google Shape;843;p40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41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849" name="Google Shape;849;p41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41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852" name="Google Shape;852;p41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53" name="Google Shape;853;p41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4" name="Google Shape;854;p41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Key </a:t>
            </a: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Insights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5" name="Google Shape;855;p41"/>
          <p:cNvSpPr txBox="1"/>
          <p:nvPr/>
        </p:nvSpPr>
        <p:spPr>
          <a:xfrm>
            <a:off x="1221775" y="3065125"/>
            <a:ext cx="73506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"/>
              <a:buChar char="●"/>
            </a:pPr>
            <a:r>
              <a:rPr lang="en-US" sz="3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Tree-based models (Random Forest, XGBoost) outperform deep learning models for flight price prediction</a:t>
            </a:r>
            <a:endParaRPr sz="3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"/>
              <a:buChar char="●"/>
            </a:pPr>
            <a:r>
              <a:rPr lang="en-US" sz="3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Feature engineering significantly improved model accuracy, particularly holiday effects and seat availability binning</a:t>
            </a:r>
            <a:endParaRPr sz="3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"/>
              <a:buChar char="●"/>
            </a:pPr>
            <a:r>
              <a:rPr lang="en-US" sz="3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Flight prices are highly non-stationary, requiring advanced modeling techniques</a:t>
            </a:r>
            <a:endParaRPr sz="3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56" name="Google Shape;8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1225" y="2710226"/>
            <a:ext cx="8134963" cy="51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41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31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858" name="Google Shape;858;p41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859" name="Google Shape;859;p41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860" name="Google Shape;860;p41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861" name="Google Shape;861;p41"/>
            <p:cNvCxnSpPr/>
            <p:nvPr/>
          </p:nvCxnSpPr>
          <p:spPr>
            <a:xfrm flipH="1" rot="10800000">
              <a:off x="2968834" y="800539"/>
              <a:ext cx="16489500" cy="93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862" name="Google Shape;862;p41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42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868" name="Google Shape;868;p42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42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871" name="Google Shape;871;p42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72" name="Google Shape;872;p42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3" name="Google Shape;873;p42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Future Research Directions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4" name="Google Shape;874;p42"/>
          <p:cNvSpPr txBox="1"/>
          <p:nvPr/>
        </p:nvSpPr>
        <p:spPr>
          <a:xfrm>
            <a:off x="1865025" y="3284925"/>
            <a:ext cx="145179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AutoNum type="arabicPeriod"/>
            </a:pPr>
            <a:r>
              <a:rPr b="1"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Expanding the dataset</a:t>
            </a:r>
            <a:endParaRPr b="1" sz="3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AutoNum type="alphaLcPeriod"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include international flights and budget airline fares.</a:t>
            </a:r>
            <a:endParaRPr sz="3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AutoNum type="arabicPeriod"/>
            </a:pPr>
            <a:r>
              <a:rPr b="1"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Exploring ensemble methods</a:t>
            </a:r>
            <a:endParaRPr b="1" sz="3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AutoNum type="alphaLcPeriod"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ones that combine Random Forest and XGBoost for improved predictions.</a:t>
            </a:r>
            <a:endParaRPr sz="3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AutoNum type="arabicPeriod"/>
            </a:pPr>
            <a:r>
              <a:rPr b="1"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Investigating reinforcement learning</a:t>
            </a:r>
            <a:endParaRPr b="1" sz="3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B Garamond"/>
              <a:buAutoNum type="alphaLcPeriod"/>
            </a:pPr>
            <a:r>
              <a:rPr lang="en-US" sz="3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 order to reach dynamic pricing recommendations.</a:t>
            </a:r>
            <a:endParaRPr sz="3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5" name="Google Shape;875;p42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33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876" name="Google Shape;876;p42"/>
          <p:cNvGrpSpPr/>
          <p:nvPr/>
        </p:nvGrpSpPr>
        <p:grpSpPr>
          <a:xfrm>
            <a:off x="1221772" y="763308"/>
            <a:ext cx="16251747" cy="674651"/>
            <a:chOff x="908438" y="360087"/>
            <a:chExt cx="21668996" cy="899535"/>
          </a:xfrm>
        </p:grpSpPr>
        <p:sp>
          <p:nvSpPr>
            <p:cNvPr id="877" name="Google Shape;877;p42"/>
            <p:cNvSpPr txBox="1"/>
            <p:nvPr/>
          </p:nvSpPr>
          <p:spPr>
            <a:xfrm>
              <a:off x="908438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New York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878" name="Google Shape;878;p42"/>
            <p:cNvSpPr txBox="1"/>
            <p:nvPr/>
          </p:nvSpPr>
          <p:spPr>
            <a:xfrm>
              <a:off x="19815334" y="563539"/>
              <a:ext cx="2762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A7A5A6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Chicago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879" name="Google Shape;879;p42"/>
            <p:cNvCxnSpPr/>
            <p:nvPr/>
          </p:nvCxnSpPr>
          <p:spPr>
            <a:xfrm flipH="1" rot="10800000">
              <a:off x="2968834" y="800539"/>
              <a:ext cx="16489500" cy="93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  <p:sp>
          <p:nvSpPr>
            <p:cNvPr id="880" name="Google Shape;880;p42"/>
            <p:cNvSpPr/>
            <p:nvPr/>
          </p:nvSpPr>
          <p:spPr>
            <a:xfrm rot="5400000">
              <a:off x="19962441" y="290165"/>
              <a:ext cx="899535" cy="1039378"/>
            </a:xfrm>
            <a:custGeom>
              <a:rect b="b" l="l" r="r" t="t"/>
              <a:pathLst>
                <a:path extrusionOk="0" h="1039378" w="899535">
                  <a:moveTo>
                    <a:pt x="0" y="0"/>
                  </a:moveTo>
                  <a:lnTo>
                    <a:pt x="899534" y="0"/>
                  </a:lnTo>
                  <a:lnTo>
                    <a:pt x="899534" y="1039378"/>
                  </a:lnTo>
                  <a:lnTo>
                    <a:pt x="0" y="103937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1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208" name="Google Shape;208;p11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11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211" name="Google Shape;211;p11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2" name="Google Shape;212;p11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11"/>
          <p:cNvSpPr txBox="1"/>
          <p:nvPr/>
        </p:nvSpPr>
        <p:spPr>
          <a:xfrm>
            <a:off x="1821076" y="1945050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Business Case</a:t>
            </a: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 &amp; Problem Statement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1821075" y="2713400"/>
            <a:ext cx="14675400" cy="5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Travelers often struggle with knowing when to book flights to secure the lowest prices. Airline pricing algorithms are complex, and last-minute purchases often result in higher costs. 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By using time series forecasting techniques and machine learning models, we aim to: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Identify price trends over time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Predict future ticket prices based on historical data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Provide insi</a:t>
            </a: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ghts for consumers to make cost-effective purchasing decisions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Integration into Commercial Platforms: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predictive model can be integrated with travel booking websites, airline pricing tools, and consumer apps to help users make cost-effective flight purchases.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It can serve as a dynamic price alert system, notifying travelers when fares are likely to rise or fall.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4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16" name="Google Shape;216;p11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217" name="Google Shape;217;p11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218" name="Google Shape;218;p11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219" name="Google Shape;219;p11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220" name="Google Shape;220;p11"/>
              <p:cNvCxnSpPr/>
              <p:nvPr/>
            </p:nvCxnSpPr>
            <p:spPr>
              <a:xfrm flipH="1" rot="10800000">
                <a:off x="5666275" y="809043"/>
                <a:ext cx="6223500" cy="291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221" name="Google Shape;221;p11"/>
              <p:cNvSpPr/>
              <p:nvPr/>
            </p:nvSpPr>
            <p:spPr>
              <a:xfrm rot="5400000">
                <a:off x="44255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222" name="Google Shape;222;p11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3" name="Google Shape;223;p11"/>
            <p:cNvCxnSpPr/>
            <p:nvPr/>
          </p:nvCxnSpPr>
          <p:spPr>
            <a:xfrm>
              <a:off x="2663225" y="1124225"/>
              <a:ext cx="984600" cy="108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2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229" name="Google Shape;229;p12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230" name="Google Shape;230;p12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rect b="b" l="l" r="r" t="t"/>
                <a:pathLst>
                  <a:path extrusionOk="0" h="2449518" w="4531914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cap="rnd" cmpd="sng" w="114300">
                <a:solidFill>
                  <a:srgbClr val="1428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2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" name="Google Shape;232;p12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233" name="Google Shape;233;p12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rect b="b" l="l" r="r" t="t"/>
                <a:pathLst>
                  <a:path extrusionOk="0" h="1802815" w="4421564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234" name="Google Shape;234;p12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5" name="Google Shape;235;p12"/>
            <p:cNvSpPr/>
            <p:nvPr/>
          </p:nvSpPr>
          <p:spPr>
            <a:xfrm>
              <a:off x="3127483" y="1814028"/>
              <a:ext cx="16687849" cy="8964412"/>
            </a:xfrm>
            <a:custGeom>
              <a:rect b="b" l="l" r="r" t="t"/>
              <a:pathLst>
                <a:path extrusionOk="0" h="8964412" w="16687849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6" name="Google Shape;236;p12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rect b="b" l="l" r="r" t="t"/>
              <a:pathLst>
                <a:path extrusionOk="0" h="777119" w="8046622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b="-168319" l="-3159" r="-3149" t="0"/>
              </a:stretch>
            </a:blipFill>
            <a:ln>
              <a:noFill/>
            </a:ln>
          </p:spPr>
        </p:sp>
      </p:grpSp>
      <p:sp>
        <p:nvSpPr>
          <p:cNvPr id="237" name="Google Shape;237;p12"/>
          <p:cNvSpPr txBox="1"/>
          <p:nvPr/>
        </p:nvSpPr>
        <p:spPr>
          <a:xfrm>
            <a:off x="2017006" y="3688950"/>
            <a:ext cx="151938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Modeling Approach &amp;</a:t>
            </a:r>
            <a:endParaRPr b="1" sz="120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Methodology</a:t>
            </a:r>
            <a:endParaRPr b="1" sz="120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38" name="Google Shape;238;p12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239" name="Google Shape;239;p12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240" name="Google Shape;240;p12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241" name="Google Shape;241;p12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242" name="Google Shape;242;p12"/>
              <p:cNvCxnSpPr/>
              <p:nvPr/>
            </p:nvCxnSpPr>
            <p:spPr>
              <a:xfrm flipH="1" rot="10800000">
                <a:off x="7684408" y="809309"/>
                <a:ext cx="4205100" cy="51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243" name="Google Shape;243;p12"/>
              <p:cNvSpPr/>
              <p:nvPr/>
            </p:nvSpPr>
            <p:spPr>
              <a:xfrm rot="5400000">
                <a:off x="64575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244" name="Google Shape;244;p12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45" name="Google Shape;245;p12"/>
            <p:cNvCxnSpPr/>
            <p:nvPr/>
          </p:nvCxnSpPr>
          <p:spPr>
            <a:xfrm flipH="1" rot="10800000">
              <a:off x="2663225" y="1121825"/>
              <a:ext cx="2518800" cy="24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246" name="Google Shape;246;p12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5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3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252" name="Google Shape;252;p13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13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255" name="Google Shape;255;p13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56" name="Google Shape;256;p13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13"/>
          <p:cNvSpPr txBox="1"/>
          <p:nvPr/>
        </p:nvSpPr>
        <p:spPr>
          <a:xfrm>
            <a:off x="1865026" y="220912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Modeling Hypothesis &amp; Assumptions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8" name="Google Shape;258;p13"/>
          <p:cNvSpPr txBox="1"/>
          <p:nvPr/>
        </p:nvSpPr>
        <p:spPr>
          <a:xfrm>
            <a:off x="1865025" y="3284925"/>
            <a:ext cx="6888900" cy="4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Modeling Hypothesis:</a:t>
            </a:r>
            <a:endParaRPr b="1"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Airline ticket prices tend to increase as the departure date approaches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Fluctuation patterns are influenced by the time remaining until departure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Historical price data analysis helps identify these patterns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Predictive models can be developed to forecast future price trends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59" name="Google Shape;259;p13"/>
          <p:cNvCxnSpPr/>
          <p:nvPr/>
        </p:nvCxnSpPr>
        <p:spPr>
          <a:xfrm rot="10800000">
            <a:off x="8872850" y="3209325"/>
            <a:ext cx="14700" cy="4877400"/>
          </a:xfrm>
          <a:prstGeom prst="straightConnector1">
            <a:avLst/>
          </a:prstGeom>
          <a:noFill/>
          <a:ln cap="rnd" cmpd="sng" w="114300">
            <a:solidFill>
              <a:srgbClr val="7B7979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0" name="Google Shape;260;p13"/>
          <p:cNvSpPr txBox="1"/>
          <p:nvPr/>
        </p:nvSpPr>
        <p:spPr>
          <a:xfrm>
            <a:off x="9309400" y="3284925"/>
            <a:ext cx="72885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Key Assumptions:</a:t>
            </a:r>
            <a:endParaRPr b="1"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b="1"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Non-Stationarity: 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Means and variances change over time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b="1"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Seasonality: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Holidays, weekends, and major events affect prices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b="1"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Correlation: 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Price is influenced by multiple factors (e.g. 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travel duration, distance, seats remaining, etc.)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b="1"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External factors: 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Some demand fluctuations not in the data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6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62" name="Google Shape;262;p13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263" name="Google Shape;263;p13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264" name="Google Shape;264;p13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265" name="Google Shape;265;p13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266" name="Google Shape;266;p13"/>
              <p:cNvCxnSpPr/>
              <p:nvPr/>
            </p:nvCxnSpPr>
            <p:spPr>
              <a:xfrm flipH="1" rot="10800000">
                <a:off x="7684408" y="809309"/>
                <a:ext cx="4205100" cy="51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267" name="Google Shape;267;p13"/>
              <p:cNvSpPr/>
              <p:nvPr/>
            </p:nvSpPr>
            <p:spPr>
              <a:xfrm rot="5400000">
                <a:off x="64575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268" name="Google Shape;268;p13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69" name="Google Shape;269;p13"/>
            <p:cNvCxnSpPr/>
            <p:nvPr/>
          </p:nvCxnSpPr>
          <p:spPr>
            <a:xfrm flipH="1" rot="10800000">
              <a:off x="2663225" y="1121825"/>
              <a:ext cx="2518800" cy="24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4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275" name="Google Shape;275;p14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4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278" name="Google Shape;278;p14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79" name="Google Shape;279;p14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14"/>
          <p:cNvSpPr txBox="1"/>
          <p:nvPr/>
        </p:nvSpPr>
        <p:spPr>
          <a:xfrm>
            <a:off x="1865026" y="220912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Proposed Models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1865025" y="3284925"/>
            <a:ext cx="51141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Traditional Time Series Models: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ARIMA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SARIMA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Prophet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82" name="Google Shape;282;p14"/>
          <p:cNvCxnSpPr/>
          <p:nvPr/>
        </p:nvCxnSpPr>
        <p:spPr>
          <a:xfrm flipH="1" rot="10800000">
            <a:off x="7884925" y="3174575"/>
            <a:ext cx="33300" cy="4714200"/>
          </a:xfrm>
          <a:prstGeom prst="straightConnector1">
            <a:avLst/>
          </a:prstGeom>
          <a:noFill/>
          <a:ln cap="rnd" cmpd="sng" w="114300">
            <a:solidFill>
              <a:srgbClr val="7B7979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83" name="Google Shape;283;p14"/>
          <p:cNvSpPr txBox="1"/>
          <p:nvPr/>
        </p:nvSpPr>
        <p:spPr>
          <a:xfrm>
            <a:off x="8772775" y="3284925"/>
            <a:ext cx="8447100" cy="2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Machine Learning Models: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Decision Tree 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Random Forest 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XGBoost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8772775" y="5844525"/>
            <a:ext cx="84471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Deep Learning Models:</a:t>
            </a:r>
            <a:endParaRPr b="1"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RNN 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Char char="●"/>
            </a:pPr>
            <a:r>
              <a:rPr lang="en-US"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LSTM </a:t>
            </a:r>
            <a:endParaRPr sz="2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3603129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7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86" name="Google Shape;286;p14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287" name="Google Shape;287;p14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288" name="Google Shape;288;p14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289" name="Google Shape;289;p14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290" name="Google Shape;290;p14"/>
              <p:cNvCxnSpPr/>
              <p:nvPr/>
            </p:nvCxnSpPr>
            <p:spPr>
              <a:xfrm flipH="1" rot="10800000">
                <a:off x="7684408" y="809309"/>
                <a:ext cx="4205100" cy="51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291" name="Google Shape;291;p14"/>
              <p:cNvSpPr/>
              <p:nvPr/>
            </p:nvSpPr>
            <p:spPr>
              <a:xfrm rot="5400000">
                <a:off x="64575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292" name="Google Shape;292;p14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93" name="Google Shape;293;p14"/>
            <p:cNvCxnSpPr/>
            <p:nvPr/>
          </p:nvCxnSpPr>
          <p:spPr>
            <a:xfrm flipH="1" rot="10800000">
              <a:off x="2663225" y="1121825"/>
              <a:ext cx="2518800" cy="24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5"/>
          <p:cNvGrpSpPr/>
          <p:nvPr/>
        </p:nvGrpSpPr>
        <p:grpSpPr>
          <a:xfrm>
            <a:off x="540444" y="493243"/>
            <a:ext cx="17207111" cy="9300730"/>
            <a:chOff x="0" y="0"/>
            <a:chExt cx="22942815" cy="12400973"/>
          </a:xfrm>
        </p:grpSpPr>
        <p:grpSp>
          <p:nvGrpSpPr>
            <p:cNvPr id="299" name="Google Shape;299;p15"/>
            <p:cNvGrpSpPr/>
            <p:nvPr/>
          </p:nvGrpSpPr>
          <p:grpSpPr>
            <a:xfrm>
              <a:off x="0" y="0"/>
              <a:ext cx="22942815" cy="12400973"/>
              <a:chOff x="0" y="0"/>
              <a:chExt cx="4531914" cy="2449575"/>
            </a:xfrm>
          </p:grpSpPr>
          <p:sp>
            <p:nvSpPr>
              <p:cNvPr id="300" name="Google Shape;300;p15"/>
              <p:cNvSpPr/>
              <p:nvPr/>
            </p:nvSpPr>
            <p:spPr>
              <a:xfrm>
                <a:off x="0" y="0"/>
                <a:ext cx="4531914" cy="2449518"/>
              </a:xfrm>
              <a:custGeom>
                <a:rect b="b" l="l" r="r" t="t"/>
                <a:pathLst>
                  <a:path extrusionOk="0" h="2449518" w="4531914">
                    <a:moveTo>
                      <a:pt x="11248" y="0"/>
                    </a:moveTo>
                    <a:lnTo>
                      <a:pt x="4520666" y="0"/>
                    </a:lnTo>
                    <a:cubicBezTo>
                      <a:pt x="4526878" y="0"/>
                      <a:pt x="4531914" y="5036"/>
                      <a:pt x="4531914" y="11248"/>
                    </a:cubicBezTo>
                    <a:lnTo>
                      <a:pt x="4531914" y="2438270"/>
                    </a:lnTo>
                    <a:cubicBezTo>
                      <a:pt x="4531914" y="2444482"/>
                      <a:pt x="4526878" y="2449518"/>
                      <a:pt x="4520666" y="2449518"/>
                    </a:cubicBezTo>
                    <a:lnTo>
                      <a:pt x="11248" y="2449518"/>
                    </a:lnTo>
                    <a:cubicBezTo>
                      <a:pt x="5036" y="2449518"/>
                      <a:pt x="0" y="2444482"/>
                      <a:pt x="0" y="2438270"/>
                    </a:cubicBezTo>
                    <a:lnTo>
                      <a:pt x="0" y="11248"/>
                    </a:lnTo>
                    <a:cubicBezTo>
                      <a:pt x="0" y="5036"/>
                      <a:pt x="5036" y="0"/>
                      <a:pt x="11248" y="0"/>
                    </a:cubicBezTo>
                    <a:close/>
                  </a:path>
                </a:pathLst>
              </a:custGeom>
              <a:solidFill>
                <a:srgbClr val="142840"/>
              </a:solidFill>
              <a:ln cap="rnd" cmpd="sng" w="114300">
                <a:solidFill>
                  <a:srgbClr val="14284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5"/>
              <p:cNvSpPr txBox="1"/>
              <p:nvPr/>
            </p:nvSpPr>
            <p:spPr>
              <a:xfrm>
                <a:off x="0" y="28575"/>
                <a:ext cx="4531800" cy="242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15"/>
            <p:cNvGrpSpPr/>
            <p:nvPr/>
          </p:nvGrpSpPr>
          <p:grpSpPr>
            <a:xfrm>
              <a:off x="279323" y="1636968"/>
              <a:ext cx="22384856" cy="9126751"/>
              <a:chOff x="0" y="0"/>
              <a:chExt cx="4421700" cy="1802815"/>
            </a:xfrm>
          </p:grpSpPr>
          <p:sp>
            <p:nvSpPr>
              <p:cNvPr id="303" name="Google Shape;303;p15"/>
              <p:cNvSpPr/>
              <p:nvPr/>
            </p:nvSpPr>
            <p:spPr>
              <a:xfrm>
                <a:off x="0" y="0"/>
                <a:ext cx="4421564" cy="1802815"/>
              </a:xfrm>
              <a:custGeom>
                <a:rect b="b" l="l" r="r" t="t"/>
                <a:pathLst>
                  <a:path extrusionOk="0" h="1802815" w="4421564">
                    <a:moveTo>
                      <a:pt x="0" y="0"/>
                    </a:moveTo>
                    <a:lnTo>
                      <a:pt x="4421564" y="0"/>
                    </a:lnTo>
                    <a:lnTo>
                      <a:pt x="4421564" y="1802815"/>
                    </a:lnTo>
                    <a:lnTo>
                      <a:pt x="0" y="18028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</p:sp>
          <p:sp>
            <p:nvSpPr>
              <p:cNvPr id="304" name="Google Shape;304;p15"/>
              <p:cNvSpPr txBox="1"/>
              <p:nvPr/>
            </p:nvSpPr>
            <p:spPr>
              <a:xfrm>
                <a:off x="0" y="28575"/>
                <a:ext cx="4421700" cy="17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8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5" name="Google Shape;305;p15"/>
            <p:cNvSpPr/>
            <p:nvPr/>
          </p:nvSpPr>
          <p:spPr>
            <a:xfrm>
              <a:off x="3127483" y="1814028"/>
              <a:ext cx="16687849" cy="8964412"/>
            </a:xfrm>
            <a:custGeom>
              <a:rect b="b" l="l" r="r" t="t"/>
              <a:pathLst>
                <a:path extrusionOk="0" h="8964412" w="16687849">
                  <a:moveTo>
                    <a:pt x="0" y="0"/>
                  </a:moveTo>
                  <a:lnTo>
                    <a:pt x="16687850" y="0"/>
                  </a:lnTo>
                  <a:lnTo>
                    <a:pt x="16687850" y="8964412"/>
                  </a:lnTo>
                  <a:lnTo>
                    <a:pt x="0" y="896441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62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6" name="Google Shape;306;p15"/>
            <p:cNvSpPr/>
            <p:nvPr/>
          </p:nvSpPr>
          <p:spPr>
            <a:xfrm rot="-5400000">
              <a:off x="-2983744" y="5811784"/>
              <a:ext cx="8046622" cy="777119"/>
            </a:xfrm>
            <a:custGeom>
              <a:rect b="b" l="l" r="r" t="t"/>
              <a:pathLst>
                <a:path extrusionOk="0" h="777119" w="8046622">
                  <a:moveTo>
                    <a:pt x="0" y="0"/>
                  </a:moveTo>
                  <a:lnTo>
                    <a:pt x="8046623" y="0"/>
                  </a:lnTo>
                  <a:lnTo>
                    <a:pt x="8046623" y="777119"/>
                  </a:lnTo>
                  <a:lnTo>
                    <a:pt x="0" y="77711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 amt="52000"/>
              </a:blip>
              <a:stretch>
                <a:fillRect b="-168319" l="-3159" r="-3149" t="0"/>
              </a:stretch>
            </a:blipFill>
            <a:ln>
              <a:noFill/>
            </a:ln>
          </p:spPr>
        </p:sp>
      </p:grpSp>
      <p:sp>
        <p:nvSpPr>
          <p:cNvPr id="307" name="Google Shape;307;p15"/>
          <p:cNvSpPr txBox="1"/>
          <p:nvPr/>
        </p:nvSpPr>
        <p:spPr>
          <a:xfrm>
            <a:off x="2017006" y="3688950"/>
            <a:ext cx="15193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Data </a:t>
            </a:r>
            <a:endParaRPr b="1" sz="12000">
              <a:solidFill>
                <a:srgbClr val="14284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</a:t>
            </a:r>
            <a:endParaRPr b="1" sz="120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08" name="Google Shape;308;p15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309" name="Google Shape;309;p15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310" name="Google Shape;310;p15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11" name="Google Shape;311;p15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312" name="Google Shape;312;p15"/>
              <p:cNvCxnSpPr/>
              <p:nvPr/>
            </p:nvCxnSpPr>
            <p:spPr>
              <a:xfrm flipH="1" rot="10800000">
                <a:off x="9393908" y="809309"/>
                <a:ext cx="2495700" cy="51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313" name="Google Shape;313;p15"/>
              <p:cNvSpPr/>
              <p:nvPr/>
            </p:nvSpPr>
            <p:spPr>
              <a:xfrm rot="5400000">
                <a:off x="80831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314" name="Google Shape;314;p15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15" name="Google Shape;315;p15"/>
            <p:cNvCxnSpPr/>
            <p:nvPr/>
          </p:nvCxnSpPr>
          <p:spPr>
            <a:xfrm flipH="1" rot="10800000">
              <a:off x="2663225" y="1121825"/>
              <a:ext cx="3658200" cy="24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  <p:sp>
        <p:nvSpPr>
          <p:cNvPr id="316" name="Google Shape;316;p15"/>
          <p:cNvSpPr txBox="1"/>
          <p:nvPr/>
        </p:nvSpPr>
        <p:spPr>
          <a:xfrm>
            <a:off x="13770648" y="92143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8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6"/>
          <p:cNvGrpSpPr/>
          <p:nvPr/>
        </p:nvGrpSpPr>
        <p:grpSpPr>
          <a:xfrm>
            <a:off x="540444" y="493243"/>
            <a:ext cx="17207224" cy="9300791"/>
            <a:chOff x="0" y="0"/>
            <a:chExt cx="4531914" cy="2449575"/>
          </a:xfrm>
        </p:grpSpPr>
        <p:sp>
          <p:nvSpPr>
            <p:cNvPr id="322" name="Google Shape;322;p16"/>
            <p:cNvSpPr/>
            <p:nvPr/>
          </p:nvSpPr>
          <p:spPr>
            <a:xfrm>
              <a:off x="0" y="0"/>
              <a:ext cx="4531914" cy="2449518"/>
            </a:xfrm>
            <a:custGeom>
              <a:rect b="b" l="l" r="r" t="t"/>
              <a:pathLst>
                <a:path extrusionOk="0" h="2449518" w="4531914">
                  <a:moveTo>
                    <a:pt x="11248" y="0"/>
                  </a:moveTo>
                  <a:lnTo>
                    <a:pt x="4520666" y="0"/>
                  </a:lnTo>
                  <a:cubicBezTo>
                    <a:pt x="4526878" y="0"/>
                    <a:pt x="4531914" y="5036"/>
                    <a:pt x="4531914" y="11248"/>
                  </a:cubicBezTo>
                  <a:lnTo>
                    <a:pt x="4531914" y="2438270"/>
                  </a:lnTo>
                  <a:cubicBezTo>
                    <a:pt x="4531914" y="2444482"/>
                    <a:pt x="4526878" y="2449518"/>
                    <a:pt x="4520666" y="2449518"/>
                  </a:cubicBezTo>
                  <a:lnTo>
                    <a:pt x="11248" y="2449518"/>
                  </a:lnTo>
                  <a:cubicBezTo>
                    <a:pt x="5036" y="2449518"/>
                    <a:pt x="0" y="2444482"/>
                    <a:pt x="0" y="2438270"/>
                  </a:cubicBezTo>
                  <a:lnTo>
                    <a:pt x="0" y="11248"/>
                  </a:lnTo>
                  <a:cubicBezTo>
                    <a:pt x="0" y="5036"/>
                    <a:pt x="5036" y="0"/>
                    <a:pt x="11248" y="0"/>
                  </a:cubicBezTo>
                  <a:close/>
                </a:path>
              </a:pathLst>
            </a:custGeom>
            <a:solidFill>
              <a:srgbClr val="142840"/>
            </a:solidFill>
            <a:ln cap="rnd" cmpd="sng" w="114300">
              <a:solidFill>
                <a:srgbClr val="1428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 txBox="1"/>
            <p:nvPr/>
          </p:nvSpPr>
          <p:spPr>
            <a:xfrm>
              <a:off x="0" y="28575"/>
              <a:ext cx="4531800" cy="24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16"/>
          <p:cNvGrpSpPr/>
          <p:nvPr/>
        </p:nvGrpSpPr>
        <p:grpSpPr>
          <a:xfrm>
            <a:off x="749936" y="1720968"/>
            <a:ext cx="16788753" cy="6845108"/>
            <a:chOff x="0" y="0"/>
            <a:chExt cx="4421700" cy="1802815"/>
          </a:xfrm>
        </p:grpSpPr>
        <p:sp>
          <p:nvSpPr>
            <p:cNvPr id="325" name="Google Shape;325;p16"/>
            <p:cNvSpPr/>
            <p:nvPr/>
          </p:nvSpPr>
          <p:spPr>
            <a:xfrm>
              <a:off x="0" y="0"/>
              <a:ext cx="4421564" cy="1802815"/>
            </a:xfrm>
            <a:custGeom>
              <a:rect b="b" l="l" r="r" t="t"/>
              <a:pathLst>
                <a:path extrusionOk="0" h="1802815" w="4421564">
                  <a:moveTo>
                    <a:pt x="0" y="0"/>
                  </a:moveTo>
                  <a:lnTo>
                    <a:pt x="4421564" y="0"/>
                  </a:lnTo>
                  <a:lnTo>
                    <a:pt x="4421564" y="1802815"/>
                  </a:lnTo>
                  <a:lnTo>
                    <a:pt x="0" y="18028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26" name="Google Shape;326;p16"/>
            <p:cNvSpPr txBox="1"/>
            <p:nvPr/>
          </p:nvSpPr>
          <p:spPr>
            <a:xfrm>
              <a:off x="0" y="28575"/>
              <a:ext cx="4421700" cy="17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16"/>
          <p:cNvSpPr txBox="1"/>
          <p:nvPr/>
        </p:nvSpPr>
        <p:spPr>
          <a:xfrm>
            <a:off x="1865026" y="2238675"/>
            <a:ext cx="13665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142840"/>
                </a:solidFill>
                <a:latin typeface="EB Garamond"/>
                <a:ea typeface="EB Garamond"/>
                <a:cs typeface="EB Garamond"/>
                <a:sym typeface="EB Garamond"/>
              </a:rPr>
              <a:t>Data Description &amp; Properties</a:t>
            </a:r>
            <a:endParaRPr b="1" sz="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1865025" y="3284925"/>
            <a:ext cx="6123000" cy="4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Dataset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: Flight Price Dataset from </a:t>
            </a:r>
            <a:r>
              <a:rPr lang="en-US" sz="26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Kaggle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b="1"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82 million flight itineraries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with           </a:t>
            </a:r>
            <a:r>
              <a:rPr b="1"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46 features</a:t>
            </a: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related to the flight itineraries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Each row is a purchasable ticket on Expedia between </a:t>
            </a:r>
            <a:r>
              <a:rPr b="1"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April 16 and October 5 of 2022</a:t>
            </a:r>
            <a:endParaRPr b="1"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-US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Flights were to/from the following airports: ATL, DFW, DEN, ORD, LAX, CLT, MIA, JFK, EWR, SFO, DTW, BOS, PHL, LGA, IAD, OAK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29" name="Google Shape;329;p16"/>
          <p:cNvGraphicFramePr/>
          <p:nvPr/>
        </p:nvGraphicFramePr>
        <p:xfrm>
          <a:off x="8216625" y="328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{E434D198-1143-4B85-BB5D-8CE12E6861C2}</a:tableStyleId>
              </a:tblPr>
              <a:tblGrid>
                <a:gridCol w="2658450"/>
                <a:gridCol w="5679575"/>
              </a:tblGrid>
              <a:tr h="326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Key </a:t>
                      </a:r>
                      <a:r>
                        <a:rPr b="1" lang="en-US" sz="2600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Variables</a:t>
                      </a:r>
                      <a:endParaRPr b="1" sz="2600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solidFill>
                      <a:srgbClr val="000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>
                          <a:solidFill>
                            <a:schemeClr val="lt1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Description</a:t>
                      </a:r>
                      <a:endParaRPr b="1" sz="2600">
                        <a:solidFill>
                          <a:schemeClr val="lt1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solidFill>
                      <a:srgbClr val="00006F"/>
                    </a:solidFill>
                  </a:tcPr>
                </a:tc>
              </a:tr>
              <a:tr h="58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totalFare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Total fare of ticket at time of search date</a:t>
                      </a: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.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</a:tr>
              <a:tr h="58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searchDate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</a:t>
                      </a: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ate price is being checked.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</a:tr>
              <a:tr h="58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flightDate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Date of departure.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</a:tr>
              <a:tr h="58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startingAirport</a:t>
                      </a: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	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Flight </a:t>
                      </a: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origin</a:t>
                      </a: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airport.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</a:tr>
              <a:tr h="58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destinationAirport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Flight </a:t>
                      </a: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destination</a:t>
                      </a: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airport.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</a:tr>
              <a:tr h="58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totalTravelDistance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Distance from </a:t>
                      </a: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origin</a:t>
                      </a:r>
                      <a:r>
                        <a:rPr lang="en-US" sz="2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to destination airport.</a:t>
                      </a:r>
                      <a:endParaRPr sz="2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30" name="Google Shape;330;p16"/>
          <p:cNvSpPr txBox="1"/>
          <p:nvPr/>
        </p:nvSpPr>
        <p:spPr>
          <a:xfrm>
            <a:off x="13618248" y="9061914"/>
            <a:ext cx="358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7A5A6"/>
                </a:solidFill>
                <a:latin typeface="EB Garamond"/>
                <a:ea typeface="EB Garamond"/>
                <a:cs typeface="EB Garamond"/>
                <a:sym typeface="EB Garamond"/>
              </a:rPr>
              <a:t>9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331" name="Google Shape;331;p16"/>
          <p:cNvGrpSpPr/>
          <p:nvPr/>
        </p:nvGrpSpPr>
        <p:grpSpPr>
          <a:xfrm>
            <a:off x="1221772" y="775958"/>
            <a:ext cx="16251747" cy="674651"/>
            <a:chOff x="1221772" y="775958"/>
            <a:chExt cx="16251747" cy="674651"/>
          </a:xfrm>
        </p:grpSpPr>
        <p:grpSp>
          <p:nvGrpSpPr>
            <p:cNvPr id="332" name="Google Shape;332;p16"/>
            <p:cNvGrpSpPr/>
            <p:nvPr/>
          </p:nvGrpSpPr>
          <p:grpSpPr>
            <a:xfrm>
              <a:off x="1221772" y="775958"/>
              <a:ext cx="16251747" cy="674651"/>
              <a:chOff x="908438" y="376953"/>
              <a:chExt cx="21668996" cy="899535"/>
            </a:xfrm>
          </p:grpSpPr>
          <p:sp>
            <p:nvSpPr>
              <p:cNvPr id="333" name="Google Shape;333;p16"/>
              <p:cNvSpPr txBox="1"/>
              <p:nvPr/>
            </p:nvSpPr>
            <p:spPr>
              <a:xfrm>
                <a:off x="908438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New York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sp>
            <p:nvSpPr>
              <p:cNvPr id="334" name="Google Shape;334;p16"/>
              <p:cNvSpPr txBox="1"/>
              <p:nvPr/>
            </p:nvSpPr>
            <p:spPr>
              <a:xfrm>
                <a:off x="19815334" y="563539"/>
                <a:ext cx="2762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A7A5A6"/>
                    </a:solidFill>
                    <a:latin typeface="EB Garamond"/>
                    <a:ea typeface="EB Garamond"/>
                    <a:cs typeface="EB Garamond"/>
                    <a:sym typeface="EB Garamond"/>
                  </a:rPr>
                  <a:t>Chicago</a:t>
                </a:r>
                <a:endParaRPr b="1">
                  <a:latin typeface="EB Garamond"/>
                  <a:ea typeface="EB Garamond"/>
                  <a:cs typeface="EB Garamond"/>
                  <a:sym typeface="EB Garamond"/>
                </a:endParaRPr>
              </a:p>
            </p:txBody>
          </p:sp>
          <p:cxnSp>
            <p:nvCxnSpPr>
              <p:cNvPr id="335" name="Google Shape;335;p16"/>
              <p:cNvCxnSpPr/>
              <p:nvPr/>
            </p:nvCxnSpPr>
            <p:spPr>
              <a:xfrm flipH="1" rot="10800000">
                <a:off x="9393908" y="809309"/>
                <a:ext cx="2495700" cy="51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336" name="Google Shape;336;p16"/>
              <p:cNvSpPr/>
              <p:nvPr/>
            </p:nvSpPr>
            <p:spPr>
              <a:xfrm rot="5400000">
                <a:off x="8083141" y="307032"/>
                <a:ext cx="899535" cy="1039378"/>
              </a:xfrm>
              <a:custGeom>
                <a:rect b="b" l="l" r="r" t="t"/>
                <a:pathLst>
                  <a:path extrusionOk="0" h="1039378" w="899535">
                    <a:moveTo>
                      <a:pt x="0" y="0"/>
                    </a:moveTo>
                    <a:lnTo>
                      <a:pt x="899534" y="0"/>
                    </a:lnTo>
                    <a:lnTo>
                      <a:pt x="899534" y="1039378"/>
                    </a:lnTo>
                    <a:lnTo>
                      <a:pt x="0" y="103937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</p:sp>
          <p:cxnSp>
            <p:nvCxnSpPr>
              <p:cNvPr id="337" name="Google Shape;337;p16"/>
              <p:cNvCxnSpPr/>
              <p:nvPr/>
            </p:nvCxnSpPr>
            <p:spPr>
              <a:xfrm>
                <a:off x="12077054" y="809854"/>
                <a:ext cx="874830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A7A5A6"/>
                </a:solidFill>
                <a:prstDash val="lg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38" name="Google Shape;338;p16"/>
            <p:cNvCxnSpPr/>
            <p:nvPr/>
          </p:nvCxnSpPr>
          <p:spPr>
            <a:xfrm flipH="1" rot="10800000">
              <a:off x="2663225" y="1121825"/>
              <a:ext cx="3658200" cy="2400"/>
            </a:xfrm>
            <a:prstGeom prst="straightConnector1">
              <a:avLst/>
            </a:prstGeom>
            <a:noFill/>
            <a:ln cap="flat" cmpd="sng" w="50800">
              <a:solidFill>
                <a:srgbClr val="A7A5A6"/>
              </a:solidFill>
              <a:prstDash val="lgDash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arding Pass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