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627" r:id="rId5"/>
    <p:sldId id="570" r:id="rId6"/>
    <p:sldId id="653" r:id="rId7"/>
    <p:sldId id="651" r:id="rId8"/>
    <p:sldId id="654" r:id="rId9"/>
    <p:sldId id="636" r:id="rId10"/>
    <p:sldId id="652" r:id="rId11"/>
    <p:sldId id="637" r:id="rId12"/>
    <p:sldId id="639" r:id="rId13"/>
    <p:sldId id="655" r:id="rId14"/>
    <p:sldId id="659" r:id="rId15"/>
    <p:sldId id="665" r:id="rId16"/>
    <p:sldId id="656" r:id="rId17"/>
    <p:sldId id="667" r:id="rId18"/>
    <p:sldId id="666" r:id="rId19"/>
    <p:sldId id="668" r:id="rId20"/>
    <p:sldId id="669" r:id="rId21"/>
    <p:sldId id="623" r:id="rId22"/>
    <p:sldId id="657" r:id="rId23"/>
    <p:sldId id="634" r:id="rId24"/>
    <p:sldId id="638" r:id="rId25"/>
    <p:sldId id="640" r:id="rId26"/>
    <p:sldId id="647" r:id="rId27"/>
    <p:sldId id="64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ADD27B-ED20-F346-47D4-9B2910C9EEFF}" name="Peyton Nash" initials="" userId="S::prnash@UCHICAGO.EDU::c1d9ce16-6728-4888-82ea-7a60882100f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y Elizabeth Gleitsmann" initials="AEG" lastIdx="1" clrIdx="0">
    <p:extLst>
      <p:ext uri="{19B8F6BF-5375-455C-9EA6-DF929625EA0E}">
        <p15:presenceInfo xmlns:p15="http://schemas.microsoft.com/office/powerpoint/2012/main" userId="S::aeg238@cornell.edu::52464924-79ca-4033-9d0a-afa8b26992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F"/>
    <a:srgbClr val="CCD1FA"/>
    <a:srgbClr val="F1F1F1"/>
    <a:srgbClr val="9696FA"/>
    <a:srgbClr val="3232C8"/>
    <a:srgbClr val="1919A0"/>
    <a:srgbClr val="FFC700"/>
    <a:srgbClr val="DEA70A"/>
    <a:srgbClr val="97151C"/>
    <a:srgbClr val="0C89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9"/>
  </p:normalViewPr>
  <p:slideViewPr>
    <p:cSldViewPr snapToGrid="0">
      <p:cViewPr varScale="1">
        <p:scale>
          <a:sx n="152" d="100"/>
          <a:sy n="152" d="100"/>
        </p:scale>
        <p:origin x="8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BEB537-51C4-4A49-81D7-B4B3073A5794}" type="doc">
      <dgm:prSet loTypeId="urn:microsoft.com/office/officeart/2005/8/layout/hProcess9" loCatId="" qsTypeId="urn:microsoft.com/office/officeart/2005/8/quickstyle/simple1" qsCatId="simple" csTypeId="urn:microsoft.com/office/officeart/2005/8/colors/accent1_2" csCatId="accent1" phldr="1"/>
      <dgm:spPr/>
      <dgm:t>
        <a:bodyPr/>
        <a:lstStyle/>
        <a:p>
          <a:endParaRPr lang="en-US"/>
        </a:p>
      </dgm:t>
    </dgm:pt>
    <dgm:pt modelId="{13438CE2-DAC9-814E-85FA-6C5F8FF05A77}">
      <dgm:prSet phldrT="[Text]" custT="1"/>
      <dgm:spPr>
        <a:solidFill>
          <a:srgbClr val="00006F"/>
        </a:solidFill>
      </dgm:spPr>
      <dgm:t>
        <a:bodyPr/>
        <a:lstStyle/>
        <a:p>
          <a:pPr rtl="0"/>
          <a:r>
            <a:rPr lang="en-US" sz="2500">
              <a:latin typeface="Arial" panose="020B0604020202020204" pitchFamily="34" charset="0"/>
              <a:cs typeface="Arial" panose="020B0604020202020204" pitchFamily="34" charset="0"/>
            </a:rPr>
            <a:t>$2B of taxpayer funding (2024)</a:t>
          </a:r>
        </a:p>
      </dgm:t>
    </dgm:pt>
    <dgm:pt modelId="{42FC9624-F0C2-3147-9A52-81818E629828}" type="parTrans" cxnId="{14781759-46CE-C044-83A3-D08C68507ED5}">
      <dgm:prSet/>
      <dgm:spPr/>
      <dgm:t>
        <a:bodyPr/>
        <a:lstStyle/>
        <a:p>
          <a:endParaRPr lang="en-US"/>
        </a:p>
      </dgm:t>
    </dgm:pt>
    <dgm:pt modelId="{6945518D-BB4C-6749-B76D-83C4A0BB7D40}" type="sibTrans" cxnId="{14781759-46CE-C044-83A3-D08C68507ED5}">
      <dgm:prSet/>
      <dgm:spPr/>
      <dgm:t>
        <a:bodyPr/>
        <a:lstStyle/>
        <a:p>
          <a:endParaRPr lang="en-US"/>
        </a:p>
      </dgm:t>
    </dgm:pt>
    <dgm:pt modelId="{592A1D7F-0F9F-1846-922F-8B8BF7005180}">
      <dgm:prSet phldrT="[Text]" custT="1"/>
      <dgm:spPr>
        <a:solidFill>
          <a:srgbClr val="97151C"/>
        </a:solidFill>
      </dgm:spPr>
      <dgm:t>
        <a:bodyPr/>
        <a:lstStyle/>
        <a:p>
          <a:pPr rtl="0"/>
          <a:r>
            <a:rPr lang="en-US" sz="2500">
              <a:latin typeface="Arial" panose="020B0604020202020204" pitchFamily="34" charset="0"/>
              <a:cs typeface="Arial" panose="020B0604020202020204" pitchFamily="34" charset="0"/>
            </a:rPr>
            <a:t>$348M of predictable fraud</a:t>
          </a:r>
        </a:p>
      </dgm:t>
    </dgm:pt>
    <dgm:pt modelId="{2F6170BE-9F93-644C-A1EF-7C7037391FFB}" type="parTrans" cxnId="{D5F905F8-F4AE-E24B-9542-6D4B8DADA072}">
      <dgm:prSet/>
      <dgm:spPr/>
      <dgm:t>
        <a:bodyPr/>
        <a:lstStyle/>
        <a:p>
          <a:endParaRPr lang="en-US"/>
        </a:p>
      </dgm:t>
    </dgm:pt>
    <dgm:pt modelId="{928A1253-F69F-DD4F-8ED1-5ED4355D1D46}" type="sibTrans" cxnId="{D5F905F8-F4AE-E24B-9542-6D4B8DADA072}">
      <dgm:prSet/>
      <dgm:spPr/>
      <dgm:t>
        <a:bodyPr/>
        <a:lstStyle/>
        <a:p>
          <a:endParaRPr lang="en-US"/>
        </a:p>
      </dgm:t>
    </dgm:pt>
    <dgm:pt modelId="{270DCA99-FC11-014F-9908-DB58D16C1088}">
      <dgm:prSet phldrT="[Text]" custT="1"/>
      <dgm:spPr>
        <a:solidFill>
          <a:srgbClr val="DEA70A"/>
        </a:solidFill>
      </dgm:spPr>
      <dgm:t>
        <a:bodyPr/>
        <a:lstStyle/>
        <a:p>
          <a:pPr rtl="0"/>
          <a:r>
            <a:rPr lang="en-US" sz="2500">
              <a:latin typeface="Arial" panose="020B0604020202020204" pitchFamily="34" charset="0"/>
              <a:cs typeface="Arial" panose="020B0604020202020204" pitchFamily="34" charset="0"/>
            </a:rPr>
            <a:t>$326M (94%) of captured fraud</a:t>
          </a:r>
        </a:p>
      </dgm:t>
    </dgm:pt>
    <dgm:pt modelId="{8D3D3DF9-4342-BE40-8411-ACFBC431318E}" type="parTrans" cxnId="{29A41285-9304-A540-AAFD-2FE7716460FB}">
      <dgm:prSet/>
      <dgm:spPr/>
      <dgm:t>
        <a:bodyPr/>
        <a:lstStyle/>
        <a:p>
          <a:endParaRPr lang="en-US"/>
        </a:p>
      </dgm:t>
    </dgm:pt>
    <dgm:pt modelId="{5C4B1DBE-7F5C-DE42-8727-FBE81D98ABC5}" type="sibTrans" cxnId="{29A41285-9304-A540-AAFD-2FE7716460FB}">
      <dgm:prSet/>
      <dgm:spPr/>
      <dgm:t>
        <a:bodyPr/>
        <a:lstStyle/>
        <a:p>
          <a:endParaRPr lang="en-US"/>
        </a:p>
      </dgm:t>
    </dgm:pt>
    <dgm:pt modelId="{529E8270-7863-704A-B65F-B24904A09568}">
      <dgm:prSet phldrT="[Text]" custT="1"/>
      <dgm:spPr>
        <a:solidFill>
          <a:srgbClr val="0C8940"/>
        </a:solidFill>
      </dgm:spPr>
      <dgm:t>
        <a:bodyPr/>
        <a:lstStyle/>
        <a:p>
          <a:pPr rtl="0"/>
          <a:r>
            <a:rPr lang="en-US" sz="2500" b="0">
              <a:latin typeface="Arial" panose="020B0604020202020204" pitchFamily="34" charset="0"/>
              <a:cs typeface="Arial" panose="020B0604020202020204" pitchFamily="34" charset="0"/>
            </a:rPr>
            <a:t>16% of </a:t>
          </a:r>
          <a:br>
            <a:rPr lang="en-US" sz="2500" b="0">
              <a:latin typeface="Arial" panose="020B0604020202020204" pitchFamily="34" charset="0"/>
              <a:cs typeface="Arial" panose="020B0604020202020204" pitchFamily="34" charset="0"/>
            </a:rPr>
          </a:br>
          <a:r>
            <a:rPr lang="en-US" sz="2500" b="0">
              <a:latin typeface="Arial" panose="020B0604020202020204" pitchFamily="34" charset="0"/>
              <a:cs typeface="Arial" panose="020B0604020202020204" pitchFamily="34" charset="0"/>
            </a:rPr>
            <a:t>funding returned</a:t>
          </a:r>
        </a:p>
      </dgm:t>
    </dgm:pt>
    <dgm:pt modelId="{7A3FA2DA-DF77-E040-8465-C488C4FD2F1F}" type="parTrans" cxnId="{91062225-8E06-C147-BCAA-9314740177F9}">
      <dgm:prSet/>
      <dgm:spPr/>
      <dgm:t>
        <a:bodyPr/>
        <a:lstStyle/>
        <a:p>
          <a:endParaRPr lang="en-US"/>
        </a:p>
      </dgm:t>
    </dgm:pt>
    <dgm:pt modelId="{76F79E40-E53B-6C46-828C-74754A9241F8}" type="sibTrans" cxnId="{91062225-8E06-C147-BCAA-9314740177F9}">
      <dgm:prSet/>
      <dgm:spPr/>
      <dgm:t>
        <a:bodyPr/>
        <a:lstStyle/>
        <a:p>
          <a:endParaRPr lang="en-US"/>
        </a:p>
      </dgm:t>
    </dgm:pt>
    <dgm:pt modelId="{CE826396-BC78-434C-A039-84FE4E3D83CC}" type="pres">
      <dgm:prSet presAssocID="{1FBEB537-51C4-4A49-81D7-B4B3073A5794}" presName="CompostProcess" presStyleCnt="0">
        <dgm:presLayoutVars>
          <dgm:dir/>
          <dgm:resizeHandles val="exact"/>
        </dgm:presLayoutVars>
      </dgm:prSet>
      <dgm:spPr/>
    </dgm:pt>
    <dgm:pt modelId="{3EA8DC9D-2A3E-7A4D-AAC5-B1D4045AA641}" type="pres">
      <dgm:prSet presAssocID="{1FBEB537-51C4-4A49-81D7-B4B3073A5794}" presName="arrow" presStyleLbl="bgShp" presStyleIdx="0" presStyleCnt="1"/>
      <dgm:spPr>
        <a:solidFill>
          <a:schemeClr val="bg2">
            <a:lumMod val="90000"/>
          </a:schemeClr>
        </a:solidFill>
        <a:ln w="19050">
          <a:solidFill>
            <a:schemeClr val="tx1"/>
          </a:solidFill>
        </a:ln>
      </dgm:spPr>
    </dgm:pt>
    <dgm:pt modelId="{BE02476F-AE23-FA40-8B18-C49619EBC213}" type="pres">
      <dgm:prSet presAssocID="{1FBEB537-51C4-4A49-81D7-B4B3073A5794}" presName="linearProcess" presStyleCnt="0"/>
      <dgm:spPr/>
    </dgm:pt>
    <dgm:pt modelId="{101AF0F7-A286-FD47-9DFD-D4A0098951CB}" type="pres">
      <dgm:prSet presAssocID="{13438CE2-DAC9-814E-85FA-6C5F8FF05A77}" presName="textNode" presStyleLbl="node1" presStyleIdx="0" presStyleCnt="4">
        <dgm:presLayoutVars>
          <dgm:bulletEnabled val="1"/>
        </dgm:presLayoutVars>
      </dgm:prSet>
      <dgm:spPr/>
    </dgm:pt>
    <dgm:pt modelId="{E08E4F8C-D56F-B84F-96A7-DED930F09B11}" type="pres">
      <dgm:prSet presAssocID="{6945518D-BB4C-6749-B76D-83C4A0BB7D40}" presName="sibTrans" presStyleCnt="0"/>
      <dgm:spPr/>
    </dgm:pt>
    <dgm:pt modelId="{E29B214E-6195-6144-9B4A-ED5ACB3258B1}" type="pres">
      <dgm:prSet presAssocID="{592A1D7F-0F9F-1846-922F-8B8BF7005180}" presName="textNode" presStyleLbl="node1" presStyleIdx="1" presStyleCnt="4">
        <dgm:presLayoutVars>
          <dgm:bulletEnabled val="1"/>
        </dgm:presLayoutVars>
      </dgm:prSet>
      <dgm:spPr/>
    </dgm:pt>
    <dgm:pt modelId="{136351CE-0744-2241-BC3D-CAF0BBE385ED}" type="pres">
      <dgm:prSet presAssocID="{928A1253-F69F-DD4F-8ED1-5ED4355D1D46}" presName="sibTrans" presStyleCnt="0"/>
      <dgm:spPr/>
    </dgm:pt>
    <dgm:pt modelId="{86F47017-C4C1-C544-B033-C6FFC5F97C0E}" type="pres">
      <dgm:prSet presAssocID="{270DCA99-FC11-014F-9908-DB58D16C1088}" presName="textNode" presStyleLbl="node1" presStyleIdx="2" presStyleCnt="4">
        <dgm:presLayoutVars>
          <dgm:bulletEnabled val="1"/>
        </dgm:presLayoutVars>
      </dgm:prSet>
      <dgm:spPr/>
    </dgm:pt>
    <dgm:pt modelId="{5C66F3B6-8B08-2C42-8FAC-3C5AA9653504}" type="pres">
      <dgm:prSet presAssocID="{5C4B1DBE-7F5C-DE42-8727-FBE81D98ABC5}" presName="sibTrans" presStyleCnt="0"/>
      <dgm:spPr/>
    </dgm:pt>
    <dgm:pt modelId="{1D54BC45-A508-F94A-B794-61E242C4709D}" type="pres">
      <dgm:prSet presAssocID="{529E8270-7863-704A-B65F-B24904A09568}" presName="textNode" presStyleLbl="node1" presStyleIdx="3" presStyleCnt="4">
        <dgm:presLayoutVars>
          <dgm:bulletEnabled val="1"/>
        </dgm:presLayoutVars>
      </dgm:prSet>
      <dgm:spPr/>
    </dgm:pt>
  </dgm:ptLst>
  <dgm:cxnLst>
    <dgm:cxn modelId="{40BBF51C-56D9-A343-A12F-BDD05FFCEAFD}" type="presOf" srcId="{529E8270-7863-704A-B65F-B24904A09568}" destId="{1D54BC45-A508-F94A-B794-61E242C4709D}" srcOrd="0" destOrd="0" presId="urn:microsoft.com/office/officeart/2005/8/layout/hProcess9"/>
    <dgm:cxn modelId="{80E98F23-0742-FD40-9DB5-80181A2B6B00}" type="presOf" srcId="{592A1D7F-0F9F-1846-922F-8B8BF7005180}" destId="{E29B214E-6195-6144-9B4A-ED5ACB3258B1}" srcOrd="0" destOrd="0" presId="urn:microsoft.com/office/officeart/2005/8/layout/hProcess9"/>
    <dgm:cxn modelId="{91062225-8E06-C147-BCAA-9314740177F9}" srcId="{1FBEB537-51C4-4A49-81D7-B4B3073A5794}" destId="{529E8270-7863-704A-B65F-B24904A09568}" srcOrd="3" destOrd="0" parTransId="{7A3FA2DA-DF77-E040-8465-C488C4FD2F1F}" sibTransId="{76F79E40-E53B-6C46-828C-74754A9241F8}"/>
    <dgm:cxn modelId="{644D1E33-3B35-434D-9582-D92C76FCCE90}" type="presOf" srcId="{270DCA99-FC11-014F-9908-DB58D16C1088}" destId="{86F47017-C4C1-C544-B033-C6FFC5F97C0E}" srcOrd="0" destOrd="0" presId="urn:microsoft.com/office/officeart/2005/8/layout/hProcess9"/>
    <dgm:cxn modelId="{2A40E145-23D2-5142-943F-04A9B89BB7DB}" type="presOf" srcId="{1FBEB537-51C4-4A49-81D7-B4B3073A5794}" destId="{CE826396-BC78-434C-A039-84FE4E3D83CC}" srcOrd="0" destOrd="0" presId="urn:microsoft.com/office/officeart/2005/8/layout/hProcess9"/>
    <dgm:cxn modelId="{14781759-46CE-C044-83A3-D08C68507ED5}" srcId="{1FBEB537-51C4-4A49-81D7-B4B3073A5794}" destId="{13438CE2-DAC9-814E-85FA-6C5F8FF05A77}" srcOrd="0" destOrd="0" parTransId="{42FC9624-F0C2-3147-9A52-81818E629828}" sibTransId="{6945518D-BB4C-6749-B76D-83C4A0BB7D40}"/>
    <dgm:cxn modelId="{29A41285-9304-A540-AAFD-2FE7716460FB}" srcId="{1FBEB537-51C4-4A49-81D7-B4B3073A5794}" destId="{270DCA99-FC11-014F-9908-DB58D16C1088}" srcOrd="2" destOrd="0" parTransId="{8D3D3DF9-4342-BE40-8411-ACFBC431318E}" sibTransId="{5C4B1DBE-7F5C-DE42-8727-FBE81D98ABC5}"/>
    <dgm:cxn modelId="{FF0E60CB-06B5-9E42-B5E7-4EBA906FF639}" type="presOf" srcId="{13438CE2-DAC9-814E-85FA-6C5F8FF05A77}" destId="{101AF0F7-A286-FD47-9DFD-D4A0098951CB}" srcOrd="0" destOrd="0" presId="urn:microsoft.com/office/officeart/2005/8/layout/hProcess9"/>
    <dgm:cxn modelId="{D5F905F8-F4AE-E24B-9542-6D4B8DADA072}" srcId="{1FBEB537-51C4-4A49-81D7-B4B3073A5794}" destId="{592A1D7F-0F9F-1846-922F-8B8BF7005180}" srcOrd="1" destOrd="0" parTransId="{2F6170BE-9F93-644C-A1EF-7C7037391FFB}" sibTransId="{928A1253-F69F-DD4F-8ED1-5ED4355D1D46}"/>
    <dgm:cxn modelId="{2C75A28B-15BD-E941-88D7-86B94E997BC5}" type="presParOf" srcId="{CE826396-BC78-434C-A039-84FE4E3D83CC}" destId="{3EA8DC9D-2A3E-7A4D-AAC5-B1D4045AA641}" srcOrd="0" destOrd="0" presId="urn:microsoft.com/office/officeart/2005/8/layout/hProcess9"/>
    <dgm:cxn modelId="{C3ED9ED6-F8A0-7346-915F-6C53316CC249}" type="presParOf" srcId="{CE826396-BC78-434C-A039-84FE4E3D83CC}" destId="{BE02476F-AE23-FA40-8B18-C49619EBC213}" srcOrd="1" destOrd="0" presId="urn:microsoft.com/office/officeart/2005/8/layout/hProcess9"/>
    <dgm:cxn modelId="{38CBA5F7-7517-134D-B8B7-61D200F42521}" type="presParOf" srcId="{BE02476F-AE23-FA40-8B18-C49619EBC213}" destId="{101AF0F7-A286-FD47-9DFD-D4A0098951CB}" srcOrd="0" destOrd="0" presId="urn:microsoft.com/office/officeart/2005/8/layout/hProcess9"/>
    <dgm:cxn modelId="{6C15D000-0483-AC46-9C69-E596FFE6B285}" type="presParOf" srcId="{BE02476F-AE23-FA40-8B18-C49619EBC213}" destId="{E08E4F8C-D56F-B84F-96A7-DED930F09B11}" srcOrd="1" destOrd="0" presId="urn:microsoft.com/office/officeart/2005/8/layout/hProcess9"/>
    <dgm:cxn modelId="{EE1392BC-0E58-CA4C-81F9-D87E9D27D85F}" type="presParOf" srcId="{BE02476F-AE23-FA40-8B18-C49619EBC213}" destId="{E29B214E-6195-6144-9B4A-ED5ACB3258B1}" srcOrd="2" destOrd="0" presId="urn:microsoft.com/office/officeart/2005/8/layout/hProcess9"/>
    <dgm:cxn modelId="{7FF5A1C2-47D9-774C-B6EC-C3BA07E71331}" type="presParOf" srcId="{BE02476F-AE23-FA40-8B18-C49619EBC213}" destId="{136351CE-0744-2241-BC3D-CAF0BBE385ED}" srcOrd="3" destOrd="0" presId="urn:microsoft.com/office/officeart/2005/8/layout/hProcess9"/>
    <dgm:cxn modelId="{F2BD527F-C0EF-9E45-98A7-F8A8AB1E3672}" type="presParOf" srcId="{BE02476F-AE23-FA40-8B18-C49619EBC213}" destId="{86F47017-C4C1-C544-B033-C6FFC5F97C0E}" srcOrd="4" destOrd="0" presId="urn:microsoft.com/office/officeart/2005/8/layout/hProcess9"/>
    <dgm:cxn modelId="{120D14C0-68C9-AD45-A216-ABC918DEB595}" type="presParOf" srcId="{BE02476F-AE23-FA40-8B18-C49619EBC213}" destId="{5C66F3B6-8B08-2C42-8FAC-3C5AA9653504}" srcOrd="5" destOrd="0" presId="urn:microsoft.com/office/officeart/2005/8/layout/hProcess9"/>
    <dgm:cxn modelId="{402CC985-B0F4-8644-B2F6-7895A979C9C3}" type="presParOf" srcId="{BE02476F-AE23-FA40-8B18-C49619EBC213}" destId="{1D54BC45-A508-F94A-B794-61E242C4709D}"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8DC9D-2A3E-7A4D-AAC5-B1D4045AA641}">
      <dsp:nvSpPr>
        <dsp:cNvPr id="0" name=""/>
        <dsp:cNvSpPr/>
      </dsp:nvSpPr>
      <dsp:spPr>
        <a:xfrm>
          <a:off x="837922" y="0"/>
          <a:ext cx="9496451" cy="4369823"/>
        </a:xfrm>
        <a:prstGeom prst="rightArrow">
          <a:avLst/>
        </a:prstGeom>
        <a:solidFill>
          <a:schemeClr val="bg2">
            <a:lumMod val="90000"/>
          </a:schemeClr>
        </a:solidFill>
        <a:ln w="19050">
          <a:solidFill>
            <a:schemeClr val="tx1"/>
          </a:solidFill>
        </a:ln>
        <a:effectLst/>
      </dsp:spPr>
      <dsp:style>
        <a:lnRef idx="0">
          <a:scrgbClr r="0" g="0" b="0"/>
        </a:lnRef>
        <a:fillRef idx="1">
          <a:scrgbClr r="0" g="0" b="0"/>
        </a:fillRef>
        <a:effectRef idx="0">
          <a:scrgbClr r="0" g="0" b="0"/>
        </a:effectRef>
        <a:fontRef idx="minor"/>
      </dsp:style>
    </dsp:sp>
    <dsp:sp modelId="{101AF0F7-A286-FD47-9DFD-D4A0098951CB}">
      <dsp:nvSpPr>
        <dsp:cNvPr id="0" name=""/>
        <dsp:cNvSpPr/>
      </dsp:nvSpPr>
      <dsp:spPr>
        <a:xfrm>
          <a:off x="3818" y="1310946"/>
          <a:ext cx="2481035" cy="1747929"/>
        </a:xfrm>
        <a:prstGeom prst="roundRect">
          <a:avLst/>
        </a:prstGeom>
        <a:solidFill>
          <a:srgbClr val="00006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500" kern="1200">
              <a:latin typeface="Arial" panose="020B0604020202020204" pitchFamily="34" charset="0"/>
              <a:cs typeface="Arial" panose="020B0604020202020204" pitchFamily="34" charset="0"/>
            </a:rPr>
            <a:t>$2B of taxpayer funding (2024)</a:t>
          </a:r>
        </a:p>
      </dsp:txBody>
      <dsp:txXfrm>
        <a:off x="89145" y="1396273"/>
        <a:ext cx="2310381" cy="1577275"/>
      </dsp:txXfrm>
    </dsp:sp>
    <dsp:sp modelId="{E29B214E-6195-6144-9B4A-ED5ACB3258B1}">
      <dsp:nvSpPr>
        <dsp:cNvPr id="0" name=""/>
        <dsp:cNvSpPr/>
      </dsp:nvSpPr>
      <dsp:spPr>
        <a:xfrm>
          <a:off x="2898359" y="1310946"/>
          <a:ext cx="2481035" cy="1747929"/>
        </a:xfrm>
        <a:prstGeom prst="roundRect">
          <a:avLst/>
        </a:prstGeom>
        <a:solidFill>
          <a:srgbClr val="9715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500" kern="1200">
              <a:latin typeface="Arial" panose="020B0604020202020204" pitchFamily="34" charset="0"/>
              <a:cs typeface="Arial" panose="020B0604020202020204" pitchFamily="34" charset="0"/>
            </a:rPr>
            <a:t>$348M of predictable fraud</a:t>
          </a:r>
        </a:p>
      </dsp:txBody>
      <dsp:txXfrm>
        <a:off x="2983686" y="1396273"/>
        <a:ext cx="2310381" cy="1577275"/>
      </dsp:txXfrm>
    </dsp:sp>
    <dsp:sp modelId="{86F47017-C4C1-C544-B033-C6FFC5F97C0E}">
      <dsp:nvSpPr>
        <dsp:cNvPr id="0" name=""/>
        <dsp:cNvSpPr/>
      </dsp:nvSpPr>
      <dsp:spPr>
        <a:xfrm>
          <a:off x="5792900" y="1310946"/>
          <a:ext cx="2481035" cy="1747929"/>
        </a:xfrm>
        <a:prstGeom prst="roundRect">
          <a:avLst/>
        </a:prstGeom>
        <a:solidFill>
          <a:srgbClr val="DEA7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500" kern="1200">
              <a:latin typeface="Arial" panose="020B0604020202020204" pitchFamily="34" charset="0"/>
              <a:cs typeface="Arial" panose="020B0604020202020204" pitchFamily="34" charset="0"/>
            </a:rPr>
            <a:t>$326M (94%) of captured fraud</a:t>
          </a:r>
        </a:p>
      </dsp:txBody>
      <dsp:txXfrm>
        <a:off x="5878227" y="1396273"/>
        <a:ext cx="2310381" cy="1577275"/>
      </dsp:txXfrm>
    </dsp:sp>
    <dsp:sp modelId="{1D54BC45-A508-F94A-B794-61E242C4709D}">
      <dsp:nvSpPr>
        <dsp:cNvPr id="0" name=""/>
        <dsp:cNvSpPr/>
      </dsp:nvSpPr>
      <dsp:spPr>
        <a:xfrm>
          <a:off x="8687442" y="1310946"/>
          <a:ext cx="2481035" cy="1747929"/>
        </a:xfrm>
        <a:prstGeom prst="roundRect">
          <a:avLst/>
        </a:prstGeom>
        <a:solidFill>
          <a:srgbClr val="0C89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500" b="0" kern="1200">
              <a:latin typeface="Arial" panose="020B0604020202020204" pitchFamily="34" charset="0"/>
              <a:cs typeface="Arial" panose="020B0604020202020204" pitchFamily="34" charset="0"/>
            </a:rPr>
            <a:t>16% of </a:t>
          </a:r>
          <a:br>
            <a:rPr lang="en-US" sz="2500" b="0" kern="1200">
              <a:latin typeface="Arial" panose="020B0604020202020204" pitchFamily="34" charset="0"/>
              <a:cs typeface="Arial" panose="020B0604020202020204" pitchFamily="34" charset="0"/>
            </a:rPr>
          </a:br>
          <a:r>
            <a:rPr lang="en-US" sz="2500" b="0" kern="1200">
              <a:latin typeface="Arial" panose="020B0604020202020204" pitchFamily="34" charset="0"/>
              <a:cs typeface="Arial" panose="020B0604020202020204" pitchFamily="34" charset="0"/>
            </a:rPr>
            <a:t>funding returned</a:t>
          </a:r>
        </a:p>
      </dsp:txBody>
      <dsp:txXfrm>
        <a:off x="8772769" y="1396273"/>
        <a:ext cx="2310381" cy="15772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CAA08-EB4D-E647-B48F-40B6286A362D}" type="datetimeFigureOut">
              <a:rPr lang="en-US" smtClean="0"/>
              <a:t>3/8/25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B05CD-E4C9-7A49-9067-CFAC8005DE16}" type="slidenum">
              <a:rPr lang="en-US" smtClean="0"/>
              <a:t>‹#›</a:t>
            </a:fld>
            <a:endParaRPr lang="en-US"/>
          </a:p>
        </p:txBody>
      </p:sp>
    </p:spTree>
    <p:extLst>
      <p:ext uri="{BB962C8B-B14F-4D97-AF65-F5344CB8AC3E}">
        <p14:creationId xmlns:p14="http://schemas.microsoft.com/office/powerpoint/2010/main" val="121028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0C21B-764F-33DC-1AB6-B4CB09857E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0C82C-1747-DDE1-9CF2-EFFA1A015E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8A92D0-6247-5FC1-4B2E-FC6C7D62D057}"/>
              </a:ext>
            </a:extLst>
          </p:cNvPr>
          <p:cNvSpPr>
            <a:spLocks noGrp="1"/>
          </p:cNvSpPr>
          <p:nvPr>
            <p:ph type="body" idx="1"/>
          </p:nvPr>
        </p:nvSpPr>
        <p:spPr/>
        <p:txBody>
          <a:bodyPr/>
          <a:lstStyle/>
          <a:p>
            <a:pPr marL="171450" indent="-171450">
              <a:buFont typeface="Arial" panose="020B0604020202020204" pitchFamily="34" charset="0"/>
              <a:buChar char="•"/>
            </a:pPr>
            <a:r>
              <a:rPr lang="en-US"/>
              <a:t>Insert any pre-title text in the text box at the top (</a:t>
            </a:r>
            <a:r>
              <a:rPr lang="en-US" err="1"/>
              <a:t>ie</a:t>
            </a:r>
            <a:r>
              <a:rPr lang="en-US"/>
              <a:t>. “Presented by…”)</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Insert the presentation title in the second text box with the largest text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Insert the speaker’s name and/or the month, day and year of the presentation.</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Delete any text boxes you didn’t use.</a:t>
            </a:r>
          </a:p>
          <a:p>
            <a:pPr marL="171450" indent="-171450">
              <a:buFont typeface="Arial" panose="020B0604020202020204" pitchFamily="34" charset="0"/>
              <a:buChar cha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a:t>You are welcome to use the image that is already included. For instructions on how to change the image, view slide 6. In order to keep the transparent look, change the picture’s transparency to 75% in the ”Picture format” pane that should pop up on the right side of the screen.</a:t>
            </a: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endParaRPr lang="en-US"/>
          </a:p>
        </p:txBody>
      </p:sp>
      <p:sp>
        <p:nvSpPr>
          <p:cNvPr id="4" name="Slide Number Placeholder 3">
            <a:extLst>
              <a:ext uri="{FF2B5EF4-FFF2-40B4-BE49-F238E27FC236}">
                <a16:creationId xmlns:a16="http://schemas.microsoft.com/office/drawing/2014/main" id="{FE3E75ED-38B8-5704-FB8F-8BC9646079AA}"/>
              </a:ext>
            </a:extLst>
          </p:cNvPr>
          <p:cNvSpPr>
            <a:spLocks noGrp="1"/>
          </p:cNvSpPr>
          <p:nvPr>
            <p:ph type="sldNum" sz="quarter" idx="5"/>
          </p:nvPr>
        </p:nvSpPr>
        <p:spPr/>
        <p:txBody>
          <a:bodyPr/>
          <a:lstStyle/>
          <a:p>
            <a:fld id="{381B05CD-E4C9-7A49-9067-CFAC8005DE16}" type="slidenum">
              <a:rPr lang="en-US" smtClean="0"/>
              <a:t>1</a:t>
            </a:fld>
            <a:endParaRPr lang="en-US"/>
          </a:p>
        </p:txBody>
      </p:sp>
    </p:spTree>
    <p:extLst>
      <p:ext uri="{BB962C8B-B14F-4D97-AF65-F5344CB8AC3E}">
        <p14:creationId xmlns:p14="http://schemas.microsoft.com/office/powerpoint/2010/main" val="398365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a:p>
        </p:txBody>
      </p:sp>
      <p:sp>
        <p:nvSpPr>
          <p:cNvPr id="4" name="Slide Number Placeholder 3"/>
          <p:cNvSpPr>
            <a:spLocks noGrp="1"/>
          </p:cNvSpPr>
          <p:nvPr>
            <p:ph type="sldNum" sz="quarter" idx="5"/>
          </p:nvPr>
        </p:nvSpPr>
        <p:spPr/>
        <p:txBody>
          <a:bodyPr/>
          <a:lstStyle/>
          <a:p>
            <a:fld id="{381B05CD-E4C9-7A49-9067-CFAC8005DE16}" type="slidenum">
              <a:rPr lang="en-US" smtClean="0"/>
              <a:t>2</a:t>
            </a:fld>
            <a:endParaRPr lang="en-US"/>
          </a:p>
        </p:txBody>
      </p:sp>
    </p:spTree>
    <p:extLst>
      <p:ext uri="{BB962C8B-B14F-4D97-AF65-F5344CB8AC3E}">
        <p14:creationId xmlns:p14="http://schemas.microsoft.com/office/powerpoint/2010/main" val="154127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4583A-C8F6-8E1F-9E5C-E05ACC22E9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B18213-401F-C7B3-DA3A-3F6121235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CD0DA-FDF1-2191-12B9-D738970A2807}"/>
              </a:ext>
            </a:extLst>
          </p:cNvPr>
          <p:cNvSpPr>
            <a:spLocks noGrp="1"/>
          </p:cNvSpPr>
          <p:nvPr>
            <p:ph type="body" idx="1"/>
          </p:nvPr>
        </p:nvSpPr>
        <p:spPr/>
        <p:txBody>
          <a:bodyPr/>
          <a:lstStyle/>
          <a:p>
            <a:endParaRPr lang="en-TH"/>
          </a:p>
        </p:txBody>
      </p:sp>
      <p:sp>
        <p:nvSpPr>
          <p:cNvPr id="4" name="Slide Number Placeholder 3">
            <a:extLst>
              <a:ext uri="{FF2B5EF4-FFF2-40B4-BE49-F238E27FC236}">
                <a16:creationId xmlns:a16="http://schemas.microsoft.com/office/drawing/2014/main" id="{8E1E6732-F8B3-10B0-DFD3-BD91C1DA5BA9}"/>
              </a:ext>
            </a:extLst>
          </p:cNvPr>
          <p:cNvSpPr>
            <a:spLocks noGrp="1"/>
          </p:cNvSpPr>
          <p:nvPr>
            <p:ph type="sldNum" sz="quarter" idx="5"/>
          </p:nvPr>
        </p:nvSpPr>
        <p:spPr/>
        <p:txBody>
          <a:bodyPr/>
          <a:lstStyle/>
          <a:p>
            <a:fld id="{381B05CD-E4C9-7A49-9067-CFAC8005DE16}" type="slidenum">
              <a:rPr lang="en-US" smtClean="0"/>
              <a:t>3</a:t>
            </a:fld>
            <a:endParaRPr lang="en-US"/>
          </a:p>
        </p:txBody>
      </p:sp>
    </p:spTree>
    <p:extLst>
      <p:ext uri="{BB962C8B-B14F-4D97-AF65-F5344CB8AC3E}">
        <p14:creationId xmlns:p14="http://schemas.microsoft.com/office/powerpoint/2010/main" val="28583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DD2F-173E-7459-ED44-8DE3705CE2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B443C3-CDD2-697B-FA29-1E6C9B3FD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726091-D7E7-B536-E6F7-8F2127AEB5A9}"/>
              </a:ext>
            </a:extLst>
          </p:cNvPr>
          <p:cNvSpPr>
            <a:spLocks noGrp="1"/>
          </p:cNvSpPr>
          <p:nvPr>
            <p:ph type="body" idx="1"/>
          </p:nvPr>
        </p:nvSpPr>
        <p:spPr/>
        <p:txBody>
          <a:bodyPr/>
          <a:lstStyle/>
          <a:p>
            <a:endParaRPr lang="en-TH"/>
          </a:p>
        </p:txBody>
      </p:sp>
      <p:sp>
        <p:nvSpPr>
          <p:cNvPr id="4" name="Slide Number Placeholder 3">
            <a:extLst>
              <a:ext uri="{FF2B5EF4-FFF2-40B4-BE49-F238E27FC236}">
                <a16:creationId xmlns:a16="http://schemas.microsoft.com/office/drawing/2014/main" id="{0706B48A-454E-7BE5-4D8C-3778188A47E5}"/>
              </a:ext>
            </a:extLst>
          </p:cNvPr>
          <p:cNvSpPr>
            <a:spLocks noGrp="1"/>
          </p:cNvSpPr>
          <p:nvPr>
            <p:ph type="sldNum" sz="quarter" idx="5"/>
          </p:nvPr>
        </p:nvSpPr>
        <p:spPr/>
        <p:txBody>
          <a:bodyPr/>
          <a:lstStyle/>
          <a:p>
            <a:fld id="{381B05CD-E4C9-7A49-9067-CFAC8005DE16}" type="slidenum">
              <a:rPr lang="en-US" smtClean="0"/>
              <a:t>5</a:t>
            </a:fld>
            <a:endParaRPr lang="en-US"/>
          </a:p>
        </p:txBody>
      </p:sp>
    </p:spTree>
    <p:extLst>
      <p:ext uri="{BB962C8B-B14F-4D97-AF65-F5344CB8AC3E}">
        <p14:creationId xmlns:p14="http://schemas.microsoft.com/office/powerpoint/2010/main" val="68454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54367-5BF8-347D-08EC-241F669A80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A724A0-98CD-0216-3979-B80D62963E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DF538C-3C46-1D8A-036B-1E0B0FFE0D4E}"/>
              </a:ext>
            </a:extLst>
          </p:cNvPr>
          <p:cNvSpPr>
            <a:spLocks noGrp="1"/>
          </p:cNvSpPr>
          <p:nvPr>
            <p:ph type="body" idx="1"/>
          </p:nvPr>
        </p:nvSpPr>
        <p:spPr/>
        <p:txBody>
          <a:bodyPr/>
          <a:lstStyle/>
          <a:p>
            <a:endParaRPr lang="en-TH"/>
          </a:p>
        </p:txBody>
      </p:sp>
      <p:sp>
        <p:nvSpPr>
          <p:cNvPr id="4" name="Slide Number Placeholder 3">
            <a:extLst>
              <a:ext uri="{FF2B5EF4-FFF2-40B4-BE49-F238E27FC236}">
                <a16:creationId xmlns:a16="http://schemas.microsoft.com/office/drawing/2014/main" id="{63D8A74E-1A07-6BBC-428D-5D7E23982DDF}"/>
              </a:ext>
            </a:extLst>
          </p:cNvPr>
          <p:cNvSpPr>
            <a:spLocks noGrp="1"/>
          </p:cNvSpPr>
          <p:nvPr>
            <p:ph type="sldNum" sz="quarter" idx="5"/>
          </p:nvPr>
        </p:nvSpPr>
        <p:spPr/>
        <p:txBody>
          <a:bodyPr/>
          <a:lstStyle/>
          <a:p>
            <a:fld id="{381B05CD-E4C9-7A49-9067-CFAC8005DE16}" type="slidenum">
              <a:rPr lang="en-US" smtClean="0"/>
              <a:t>10</a:t>
            </a:fld>
            <a:endParaRPr lang="en-US"/>
          </a:p>
        </p:txBody>
      </p:sp>
    </p:spTree>
    <p:extLst>
      <p:ext uri="{BB962C8B-B14F-4D97-AF65-F5344CB8AC3E}">
        <p14:creationId xmlns:p14="http://schemas.microsoft.com/office/powerpoint/2010/main" val="15967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5F327-0CCA-E93F-6A22-B92F867A49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12A4C0-1FBA-C8B8-2412-E7FC91931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5F9EB-79DC-813A-DFB3-6F80740B8296}"/>
              </a:ext>
            </a:extLst>
          </p:cNvPr>
          <p:cNvSpPr>
            <a:spLocks noGrp="1"/>
          </p:cNvSpPr>
          <p:nvPr>
            <p:ph type="body" idx="1"/>
          </p:nvPr>
        </p:nvSpPr>
        <p:spPr/>
        <p:txBody>
          <a:bodyPr/>
          <a:lstStyle/>
          <a:p>
            <a:endParaRPr lang="en-TH"/>
          </a:p>
        </p:txBody>
      </p:sp>
      <p:sp>
        <p:nvSpPr>
          <p:cNvPr id="4" name="Slide Number Placeholder 3">
            <a:extLst>
              <a:ext uri="{FF2B5EF4-FFF2-40B4-BE49-F238E27FC236}">
                <a16:creationId xmlns:a16="http://schemas.microsoft.com/office/drawing/2014/main" id="{FB4CF57D-C96E-30FA-3ED0-661D4C3C4FB7}"/>
              </a:ext>
            </a:extLst>
          </p:cNvPr>
          <p:cNvSpPr>
            <a:spLocks noGrp="1"/>
          </p:cNvSpPr>
          <p:nvPr>
            <p:ph type="sldNum" sz="quarter" idx="5"/>
          </p:nvPr>
        </p:nvSpPr>
        <p:spPr/>
        <p:txBody>
          <a:bodyPr/>
          <a:lstStyle/>
          <a:p>
            <a:fld id="{381B05CD-E4C9-7A49-9067-CFAC8005DE16}" type="slidenum">
              <a:rPr lang="en-US" smtClean="0"/>
              <a:t>13</a:t>
            </a:fld>
            <a:endParaRPr lang="en-US"/>
          </a:p>
        </p:txBody>
      </p:sp>
    </p:spTree>
    <p:extLst>
      <p:ext uri="{BB962C8B-B14F-4D97-AF65-F5344CB8AC3E}">
        <p14:creationId xmlns:p14="http://schemas.microsoft.com/office/powerpoint/2010/main" val="6537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1B05CD-E4C9-7A49-9067-CFAC8005DE16}" type="slidenum">
              <a:rPr lang="en-US" smtClean="0"/>
              <a:t>21</a:t>
            </a:fld>
            <a:endParaRPr lang="en-US"/>
          </a:p>
        </p:txBody>
      </p:sp>
    </p:spTree>
    <p:extLst>
      <p:ext uri="{BB962C8B-B14F-4D97-AF65-F5344CB8AC3E}">
        <p14:creationId xmlns:p14="http://schemas.microsoft.com/office/powerpoint/2010/main" val="3275308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842B-DE61-E244-B03F-1C6210D9ACE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AD006D-F4B2-FC41-9617-7FF063DF5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CED936-B76A-1346-A8A5-028249BDD2FD}"/>
              </a:ext>
            </a:extLst>
          </p:cNvPr>
          <p:cNvSpPr>
            <a:spLocks noGrp="1"/>
          </p:cNvSpPr>
          <p:nvPr>
            <p:ph type="dt" sz="half" idx="10"/>
          </p:nvPr>
        </p:nvSpPr>
        <p:spPr/>
        <p:txBody>
          <a:bodyPr/>
          <a:lstStyle/>
          <a:p>
            <a:fld id="{6C9A76B4-B263-F94A-B622-752FC0780C1F}" type="datetime1">
              <a:rPr lang="en-US" smtClean="0"/>
              <a:t>3/8/25</a:t>
            </a:fld>
            <a:endParaRPr lang="en-US"/>
          </a:p>
        </p:txBody>
      </p:sp>
      <p:sp>
        <p:nvSpPr>
          <p:cNvPr id="5" name="Footer Placeholder 4">
            <a:extLst>
              <a:ext uri="{FF2B5EF4-FFF2-40B4-BE49-F238E27FC236}">
                <a16:creationId xmlns:a16="http://schemas.microsoft.com/office/drawing/2014/main" id="{44692EAE-6D4C-3242-AE5D-F46F8AF1A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A4FA4-21F0-C749-BF7C-084B36F7A258}"/>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378977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54A8-3C3C-DE4C-BB30-5E4F5389C0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419646-83C3-024D-8CD8-CC54B1E9E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E3ED7-7E7B-994C-9AC4-30EE150847EF}"/>
              </a:ext>
            </a:extLst>
          </p:cNvPr>
          <p:cNvSpPr>
            <a:spLocks noGrp="1"/>
          </p:cNvSpPr>
          <p:nvPr>
            <p:ph type="dt" sz="half" idx="10"/>
          </p:nvPr>
        </p:nvSpPr>
        <p:spPr/>
        <p:txBody>
          <a:bodyPr/>
          <a:lstStyle/>
          <a:p>
            <a:fld id="{F3A22FD7-42BA-4B4B-BE3C-E63FC6F1C28F}" type="datetime1">
              <a:rPr lang="en-US" smtClean="0"/>
              <a:t>3/8/25</a:t>
            </a:fld>
            <a:endParaRPr lang="en-US"/>
          </a:p>
        </p:txBody>
      </p:sp>
      <p:sp>
        <p:nvSpPr>
          <p:cNvPr id="5" name="Footer Placeholder 4">
            <a:extLst>
              <a:ext uri="{FF2B5EF4-FFF2-40B4-BE49-F238E27FC236}">
                <a16:creationId xmlns:a16="http://schemas.microsoft.com/office/drawing/2014/main" id="{AAA49BD6-680A-3745-8C2A-FF4A4E364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E2EC2-E5A7-8142-B630-09C2FE8477DC}"/>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227035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F1AA9-520C-B74C-B64C-36D27650406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871165-65A8-0B46-A1D6-7CAB477CC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DB103-555F-4F4B-ADC9-114F8C2684E3}"/>
              </a:ext>
            </a:extLst>
          </p:cNvPr>
          <p:cNvSpPr>
            <a:spLocks noGrp="1"/>
          </p:cNvSpPr>
          <p:nvPr>
            <p:ph type="dt" sz="half" idx="10"/>
          </p:nvPr>
        </p:nvSpPr>
        <p:spPr/>
        <p:txBody>
          <a:bodyPr/>
          <a:lstStyle/>
          <a:p>
            <a:fld id="{52752380-ABD9-294F-B263-9186BA29A4EB}" type="datetime1">
              <a:rPr lang="en-US" smtClean="0"/>
              <a:t>3/8/25</a:t>
            </a:fld>
            <a:endParaRPr lang="en-US"/>
          </a:p>
        </p:txBody>
      </p:sp>
      <p:sp>
        <p:nvSpPr>
          <p:cNvPr id="5" name="Footer Placeholder 4">
            <a:extLst>
              <a:ext uri="{FF2B5EF4-FFF2-40B4-BE49-F238E27FC236}">
                <a16:creationId xmlns:a16="http://schemas.microsoft.com/office/drawing/2014/main" id="{C0D3AE4F-466B-3D46-9F93-718B498FC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F50A3-1CCD-7E4C-ABED-9F22341F93A8}"/>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265734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07641-D02C-2C46-B99A-79823B4CF3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0251E-71E7-204B-8626-7233419808F1}"/>
              </a:ext>
            </a:extLst>
          </p:cNvPr>
          <p:cNvSpPr>
            <a:spLocks noGrp="1"/>
          </p:cNvSpPr>
          <p:nvPr>
            <p:ph type="dt" sz="half" idx="10"/>
          </p:nvPr>
        </p:nvSpPr>
        <p:spPr/>
        <p:txBody>
          <a:bodyPr/>
          <a:lstStyle/>
          <a:p>
            <a:fld id="{92BA3A79-636B-3F45-842B-18CBF0A65D28}" type="datetime1">
              <a:rPr lang="en-US" smtClean="0"/>
              <a:t>3/8/25</a:t>
            </a:fld>
            <a:endParaRPr lang="en-US"/>
          </a:p>
        </p:txBody>
      </p:sp>
      <p:sp>
        <p:nvSpPr>
          <p:cNvPr id="5" name="Footer Placeholder 4">
            <a:extLst>
              <a:ext uri="{FF2B5EF4-FFF2-40B4-BE49-F238E27FC236}">
                <a16:creationId xmlns:a16="http://schemas.microsoft.com/office/drawing/2014/main" id="{1C025489-4904-3240-866E-9B78CFC72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CF2DA-3E4E-AE47-B12D-54494EED5B6F}"/>
              </a:ext>
            </a:extLst>
          </p:cNvPr>
          <p:cNvSpPr>
            <a:spLocks noGrp="1"/>
          </p:cNvSpPr>
          <p:nvPr>
            <p:ph type="sldNum" sz="quarter" idx="12"/>
          </p:nvPr>
        </p:nvSpPr>
        <p:spPr/>
        <p:txBody>
          <a:bodyPr/>
          <a:lstStyle/>
          <a:p>
            <a:fld id="{A5E79B69-051F-4347-8582-BA9A35097F09}" type="slidenum">
              <a:rPr lang="en-US" smtClean="0"/>
              <a:t>‹#›</a:t>
            </a:fld>
            <a:endParaRPr lang="en-US"/>
          </a:p>
        </p:txBody>
      </p:sp>
      <p:cxnSp>
        <p:nvCxnSpPr>
          <p:cNvPr id="7" name="Straight Connector 6">
            <a:extLst>
              <a:ext uri="{FF2B5EF4-FFF2-40B4-BE49-F238E27FC236}">
                <a16:creationId xmlns:a16="http://schemas.microsoft.com/office/drawing/2014/main" id="{531E1BFF-1288-3B93-9EF6-D1035F071176}"/>
              </a:ext>
            </a:extLst>
          </p:cNvPr>
          <p:cNvCxnSpPr>
            <a:cxnSpLocks/>
          </p:cNvCxnSpPr>
          <p:nvPr userDrawn="1"/>
        </p:nvCxnSpPr>
        <p:spPr>
          <a:xfrm flipV="1">
            <a:off x="633671" y="1461723"/>
            <a:ext cx="11558329" cy="6530"/>
          </a:xfrm>
          <a:prstGeom prst="line">
            <a:avLst/>
          </a:prstGeom>
          <a:ln w="44450">
            <a:solidFill>
              <a:srgbClr val="00006F"/>
            </a:solidFill>
          </a:ln>
        </p:spPr>
        <p:style>
          <a:lnRef idx="1">
            <a:schemeClr val="accent1"/>
          </a:lnRef>
          <a:fillRef idx="0">
            <a:schemeClr val="accent1"/>
          </a:fillRef>
          <a:effectRef idx="0">
            <a:schemeClr val="accent1"/>
          </a:effectRef>
          <a:fontRef idx="minor">
            <a:schemeClr val="tx1"/>
          </a:fontRef>
        </p:style>
      </p:cxnSp>
      <p:pic>
        <p:nvPicPr>
          <p:cNvPr id="9" name="Picture 2" descr="Understanding Medicare Logos - Health to Insurance">
            <a:extLst>
              <a:ext uri="{FF2B5EF4-FFF2-40B4-BE49-F238E27FC236}">
                <a16:creationId xmlns:a16="http://schemas.microsoft.com/office/drawing/2014/main" id="{B07A94A8-D82F-3521-E52F-B30BA4257193}"/>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040" r="10914"/>
          <a:stretch/>
        </p:blipFill>
        <p:spPr bwMode="auto">
          <a:xfrm>
            <a:off x="10406332" y="148712"/>
            <a:ext cx="1694877" cy="122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3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6490-00AC-B541-A126-171B7EE73A9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817EA-3BD1-B245-B5BC-0C4E83635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739DE-ED44-EA4A-BD24-7D4CE9CBA54F}"/>
              </a:ext>
            </a:extLst>
          </p:cNvPr>
          <p:cNvSpPr>
            <a:spLocks noGrp="1"/>
          </p:cNvSpPr>
          <p:nvPr>
            <p:ph type="dt" sz="half" idx="10"/>
          </p:nvPr>
        </p:nvSpPr>
        <p:spPr/>
        <p:txBody>
          <a:bodyPr/>
          <a:lstStyle/>
          <a:p>
            <a:fld id="{C1935DB1-0D91-FC4C-8329-E6A634C710C9}" type="datetime1">
              <a:rPr lang="en-US" smtClean="0"/>
              <a:t>3/8/25</a:t>
            </a:fld>
            <a:endParaRPr lang="en-US"/>
          </a:p>
        </p:txBody>
      </p:sp>
      <p:sp>
        <p:nvSpPr>
          <p:cNvPr id="5" name="Footer Placeholder 4">
            <a:extLst>
              <a:ext uri="{FF2B5EF4-FFF2-40B4-BE49-F238E27FC236}">
                <a16:creationId xmlns:a16="http://schemas.microsoft.com/office/drawing/2014/main" id="{7DE2626D-D677-9A4E-8999-366906CF5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72E9E-6C16-9045-8A49-F96542608DA2}"/>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295790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B29A-0006-C849-AE6E-33FFA46E3C1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BBDC62C-DB31-6B48-BD98-0FA997B06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4E7ED1-AC8A-4448-BF5F-14C2E5EE6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6F8888-D7CE-F24A-942F-3F3F8F78681D}"/>
              </a:ext>
            </a:extLst>
          </p:cNvPr>
          <p:cNvSpPr>
            <a:spLocks noGrp="1"/>
          </p:cNvSpPr>
          <p:nvPr>
            <p:ph type="dt" sz="half" idx="10"/>
          </p:nvPr>
        </p:nvSpPr>
        <p:spPr/>
        <p:txBody>
          <a:bodyPr/>
          <a:lstStyle/>
          <a:p>
            <a:fld id="{9D0ACE56-F220-084B-A78A-02D430A4A990}" type="datetime1">
              <a:rPr lang="en-US" smtClean="0"/>
              <a:t>3/8/25</a:t>
            </a:fld>
            <a:endParaRPr lang="en-US"/>
          </a:p>
        </p:txBody>
      </p:sp>
      <p:sp>
        <p:nvSpPr>
          <p:cNvPr id="6" name="Footer Placeholder 5">
            <a:extLst>
              <a:ext uri="{FF2B5EF4-FFF2-40B4-BE49-F238E27FC236}">
                <a16:creationId xmlns:a16="http://schemas.microsoft.com/office/drawing/2014/main" id="{7B105EBA-1183-4E4C-995E-E25B04539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25D25-B2F1-964B-B46A-EF0DEB485017}"/>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46271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FDD9-93C4-2B46-9F80-F4B3BEF6279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1068067-4A2A-DE43-92E5-D7E15A9E9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5E0366-8571-9144-A774-5D3FC1EF3A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9AD1E-A8B3-DB4A-AAAF-BC0B5ACFD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7202-70C7-514F-8AC8-B9B9DCD4A1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7DD2DD-4B16-434B-B977-D2D9004B99B1}"/>
              </a:ext>
            </a:extLst>
          </p:cNvPr>
          <p:cNvSpPr>
            <a:spLocks noGrp="1"/>
          </p:cNvSpPr>
          <p:nvPr>
            <p:ph type="dt" sz="half" idx="10"/>
          </p:nvPr>
        </p:nvSpPr>
        <p:spPr/>
        <p:txBody>
          <a:bodyPr/>
          <a:lstStyle/>
          <a:p>
            <a:fld id="{7A72AAA2-3A07-4441-9AD1-F522F95C039E}" type="datetime1">
              <a:rPr lang="en-US" smtClean="0"/>
              <a:t>3/8/25</a:t>
            </a:fld>
            <a:endParaRPr lang="en-US"/>
          </a:p>
        </p:txBody>
      </p:sp>
      <p:sp>
        <p:nvSpPr>
          <p:cNvPr id="8" name="Footer Placeholder 7">
            <a:extLst>
              <a:ext uri="{FF2B5EF4-FFF2-40B4-BE49-F238E27FC236}">
                <a16:creationId xmlns:a16="http://schemas.microsoft.com/office/drawing/2014/main" id="{4CC3AF97-29A3-7F4B-B6A0-342734431A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D2D3D-9B7E-F947-A667-DCC142E42BA2}"/>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70702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2676-69B6-6D4E-A53E-2535D1CEBAD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2416713-6DC8-9C40-9719-E3E5781E417F}"/>
              </a:ext>
            </a:extLst>
          </p:cNvPr>
          <p:cNvSpPr>
            <a:spLocks noGrp="1"/>
          </p:cNvSpPr>
          <p:nvPr>
            <p:ph type="dt" sz="half" idx="10"/>
          </p:nvPr>
        </p:nvSpPr>
        <p:spPr/>
        <p:txBody>
          <a:bodyPr/>
          <a:lstStyle/>
          <a:p>
            <a:fld id="{D52E6952-7FB5-074F-B945-2E1AB6A7A461}" type="datetime1">
              <a:rPr lang="en-US" smtClean="0"/>
              <a:t>3/8/25</a:t>
            </a:fld>
            <a:endParaRPr lang="en-US"/>
          </a:p>
        </p:txBody>
      </p:sp>
      <p:sp>
        <p:nvSpPr>
          <p:cNvPr id="4" name="Footer Placeholder 3">
            <a:extLst>
              <a:ext uri="{FF2B5EF4-FFF2-40B4-BE49-F238E27FC236}">
                <a16:creationId xmlns:a16="http://schemas.microsoft.com/office/drawing/2014/main" id="{89CB3C30-3F6B-D14E-8722-1D071C165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73797-DBDF-AF40-8E77-1D282CBDEEDE}"/>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292155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07A222A9-61A2-ED9E-EF1D-B0B4C208777C}"/>
              </a:ext>
            </a:extLst>
          </p:cNvPr>
          <p:cNvCxnSpPr>
            <a:cxnSpLocks/>
          </p:cNvCxnSpPr>
          <p:nvPr userDrawn="1"/>
        </p:nvCxnSpPr>
        <p:spPr>
          <a:xfrm flipV="1">
            <a:off x="633671" y="1461723"/>
            <a:ext cx="11558329" cy="6530"/>
          </a:xfrm>
          <a:prstGeom prst="line">
            <a:avLst/>
          </a:prstGeom>
          <a:ln w="44450">
            <a:solidFill>
              <a:srgbClr val="00006F"/>
            </a:solidFil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DF323B97-B31E-4E23-8CBA-58420086AB95}"/>
              </a:ext>
            </a:extLst>
          </p:cNvPr>
          <p:cNvSpPr>
            <a:spLocks noGrp="1"/>
          </p:cNvSpPr>
          <p:nvPr>
            <p:ph type="title"/>
          </p:nvPr>
        </p:nvSpPr>
        <p:spPr>
          <a:xfrm>
            <a:off x="624468" y="149226"/>
            <a:ext cx="9662532" cy="1221037"/>
          </a:xfrm>
          <a:prstGeom prst="rect">
            <a:avLst/>
          </a:prstGeom>
          <a:ln>
            <a:noFill/>
          </a:ln>
        </p:spPr>
        <p:style>
          <a:lnRef idx="2">
            <a:schemeClr val="dk1"/>
          </a:lnRef>
          <a:fillRef idx="1">
            <a:schemeClr val="lt1"/>
          </a:fillRef>
          <a:effectRef idx="0">
            <a:schemeClr val="dk1"/>
          </a:effectRef>
          <a:fontRef idx="minor">
            <a:schemeClr val="dk1"/>
          </a:fontRef>
        </p:style>
        <p:txBody>
          <a:bodyPr anchor="b">
            <a:normAutofit/>
          </a:bodyPr>
          <a:lstStyle>
            <a:lvl1pPr>
              <a:defRPr sz="3000" b="1" i="0">
                <a:latin typeface="Arial Rounded MT Bold" panose="020F0704030504030204" pitchFamily="34" charset="77"/>
                <a:cs typeface="Futura Medium" panose="020B0602020204020303" pitchFamily="34" charset="-79"/>
              </a:defRPr>
            </a:lvl1pPr>
          </a:lstStyle>
          <a:p>
            <a:r>
              <a:rPr lang="en-US"/>
              <a:t>Click to edit Master title style</a:t>
            </a:r>
          </a:p>
        </p:txBody>
      </p:sp>
      <p:sp>
        <p:nvSpPr>
          <p:cNvPr id="36" name="Date Placeholder 3">
            <a:extLst>
              <a:ext uri="{FF2B5EF4-FFF2-40B4-BE49-F238E27FC236}">
                <a16:creationId xmlns:a16="http://schemas.microsoft.com/office/drawing/2014/main" id="{B8FC00C6-C82A-30E7-124A-D7F99D41D5DE}"/>
              </a:ext>
            </a:extLst>
          </p:cNvPr>
          <p:cNvSpPr>
            <a:spLocks noGrp="1"/>
          </p:cNvSpPr>
          <p:nvPr>
            <p:ph type="dt" sz="half" idx="10"/>
          </p:nvPr>
        </p:nvSpPr>
        <p:spPr>
          <a:xfrm>
            <a:off x="624468" y="6371936"/>
            <a:ext cx="1858756" cy="365125"/>
          </a:xfrm>
        </p:spPr>
        <p:txBody>
          <a:bodyPr/>
          <a:lstStyle>
            <a:lvl1pPr>
              <a:defRPr>
                <a:latin typeface="Helvetica" pitchFamily="2" charset="0"/>
                <a:cs typeface="Futura Medium" panose="020B0602020204020303" pitchFamily="34" charset="-79"/>
              </a:defRPr>
            </a:lvl1pPr>
          </a:lstStyle>
          <a:p>
            <a:r>
              <a:rPr lang="en-US"/>
              <a:t>March 9, 2025</a:t>
            </a:r>
          </a:p>
        </p:txBody>
      </p:sp>
      <p:sp>
        <p:nvSpPr>
          <p:cNvPr id="38" name="Slide Number Placeholder 5">
            <a:extLst>
              <a:ext uri="{FF2B5EF4-FFF2-40B4-BE49-F238E27FC236}">
                <a16:creationId xmlns:a16="http://schemas.microsoft.com/office/drawing/2014/main" id="{60670632-15E1-2991-3FF7-19340A47E504}"/>
              </a:ext>
            </a:extLst>
          </p:cNvPr>
          <p:cNvSpPr>
            <a:spLocks noGrp="1"/>
          </p:cNvSpPr>
          <p:nvPr>
            <p:ph type="sldNum" sz="quarter" idx="12"/>
          </p:nvPr>
        </p:nvSpPr>
        <p:spPr>
          <a:xfrm>
            <a:off x="9227699" y="6371936"/>
            <a:ext cx="2743200" cy="365125"/>
          </a:xfrm>
        </p:spPr>
        <p:txBody>
          <a:bodyPr/>
          <a:lstStyle>
            <a:lvl1pPr>
              <a:defRPr>
                <a:latin typeface="Helvetica" pitchFamily="2" charset="0"/>
                <a:cs typeface="Futura Medium" panose="020B0602020204020303" pitchFamily="34" charset="-79"/>
              </a:defRPr>
            </a:lvl1pPr>
          </a:lstStyle>
          <a:p>
            <a:fld id="{A5E79B69-051F-4347-8582-BA9A35097F09}" type="slidenum">
              <a:rPr lang="en-US" smtClean="0"/>
              <a:pPr/>
              <a:t>‹#›</a:t>
            </a:fld>
            <a:endParaRPr lang="en-US"/>
          </a:p>
        </p:txBody>
      </p:sp>
      <p:pic>
        <p:nvPicPr>
          <p:cNvPr id="1026" name="Picture 2" descr="Understanding Medicare Logos - Health to Insurance">
            <a:extLst>
              <a:ext uri="{FF2B5EF4-FFF2-40B4-BE49-F238E27FC236}">
                <a16:creationId xmlns:a16="http://schemas.microsoft.com/office/drawing/2014/main" id="{0DA4D6FB-2E43-5619-B151-49E87482E2B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040" r="10914"/>
          <a:stretch/>
        </p:blipFill>
        <p:spPr bwMode="auto">
          <a:xfrm>
            <a:off x="10406332" y="148712"/>
            <a:ext cx="1694877" cy="122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69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0D24-7F3A-2E4C-BD97-ED4F3DE22F8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C5815-2493-B243-9A25-B3BD3AA29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06A8F-D356-A849-AC3B-DC0CBE946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1664D-0A18-8946-80F6-8CAA926942A4}"/>
              </a:ext>
            </a:extLst>
          </p:cNvPr>
          <p:cNvSpPr>
            <a:spLocks noGrp="1"/>
          </p:cNvSpPr>
          <p:nvPr>
            <p:ph type="dt" sz="half" idx="10"/>
          </p:nvPr>
        </p:nvSpPr>
        <p:spPr/>
        <p:txBody>
          <a:bodyPr/>
          <a:lstStyle/>
          <a:p>
            <a:fld id="{DD689CE2-33B7-5A4A-B50A-ABA9BB76FB60}" type="datetime1">
              <a:rPr lang="en-US" smtClean="0"/>
              <a:t>3/8/25</a:t>
            </a:fld>
            <a:endParaRPr lang="en-US"/>
          </a:p>
        </p:txBody>
      </p:sp>
      <p:sp>
        <p:nvSpPr>
          <p:cNvPr id="6" name="Footer Placeholder 5">
            <a:extLst>
              <a:ext uri="{FF2B5EF4-FFF2-40B4-BE49-F238E27FC236}">
                <a16:creationId xmlns:a16="http://schemas.microsoft.com/office/drawing/2014/main" id="{DBCD8E92-F674-2648-9297-13813C6B0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E90E-47F9-214C-801C-35E091743CAC}"/>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369283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370B-D746-2D43-A26A-423257ED2D9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AA5C7-38AE-3B47-9B19-F2802E310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DFB087-CC24-F147-83CA-7FC160181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A657B-7F58-7343-A376-A07AF8CD849C}"/>
              </a:ext>
            </a:extLst>
          </p:cNvPr>
          <p:cNvSpPr>
            <a:spLocks noGrp="1"/>
          </p:cNvSpPr>
          <p:nvPr>
            <p:ph type="dt" sz="half" idx="10"/>
          </p:nvPr>
        </p:nvSpPr>
        <p:spPr/>
        <p:txBody>
          <a:bodyPr/>
          <a:lstStyle/>
          <a:p>
            <a:fld id="{7996D683-372F-B642-BB80-CE979F83446A}" type="datetime1">
              <a:rPr lang="en-US" smtClean="0"/>
              <a:t>3/8/25</a:t>
            </a:fld>
            <a:endParaRPr lang="en-US"/>
          </a:p>
        </p:txBody>
      </p:sp>
      <p:sp>
        <p:nvSpPr>
          <p:cNvPr id="6" name="Footer Placeholder 5">
            <a:extLst>
              <a:ext uri="{FF2B5EF4-FFF2-40B4-BE49-F238E27FC236}">
                <a16:creationId xmlns:a16="http://schemas.microsoft.com/office/drawing/2014/main" id="{DAA46572-C236-7A4A-9A0B-D7CEFA9D5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6094E-BE24-9443-BBB5-1E2A72C1FAE0}"/>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83031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64A34-0B24-6949-9AA9-BCA553335DE1}"/>
              </a:ext>
            </a:extLst>
          </p:cNvPr>
          <p:cNvSpPr>
            <a:spLocks noGrp="1"/>
          </p:cNvSpPr>
          <p:nvPr>
            <p:ph type="title"/>
          </p:nvPr>
        </p:nvSpPr>
        <p:spPr>
          <a:xfrm>
            <a:off x="633671" y="136525"/>
            <a:ext cx="9665208" cy="122529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80DB9B-53CD-F04D-8F5A-EB4E617B8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D56B8-3E7D-E249-9F7C-B64248B4D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C1AB1-4EEC-4749-BDE5-B336B7C46D8F}" type="datetime1">
              <a:rPr lang="en-US" smtClean="0"/>
              <a:t>3/8/25</a:t>
            </a:fld>
            <a:endParaRPr lang="en-US"/>
          </a:p>
        </p:txBody>
      </p:sp>
      <p:sp>
        <p:nvSpPr>
          <p:cNvPr id="5" name="Footer Placeholder 4">
            <a:extLst>
              <a:ext uri="{FF2B5EF4-FFF2-40B4-BE49-F238E27FC236}">
                <a16:creationId xmlns:a16="http://schemas.microsoft.com/office/drawing/2014/main" id="{F66BE31E-7E0F-E149-91C3-568B20F39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FD8256-5A46-DD49-BF41-1C1DD2E52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79B69-051F-4347-8582-BA9A35097F09}" type="slidenum">
              <a:rPr lang="en-US" smtClean="0"/>
              <a:t>‹#›</a:t>
            </a:fld>
            <a:endParaRPr lang="en-US"/>
          </a:p>
        </p:txBody>
      </p:sp>
    </p:spTree>
    <p:extLst>
      <p:ext uri="{BB962C8B-B14F-4D97-AF65-F5344CB8AC3E}">
        <p14:creationId xmlns:p14="http://schemas.microsoft.com/office/powerpoint/2010/main" val="358450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000" kern="1200">
          <a:solidFill>
            <a:schemeClr val="tx1"/>
          </a:solidFill>
          <a:latin typeface="Arial Rounded MT Bold" panose="020F070403050403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ED6FD-747E-76F4-3513-589912FDF089}"/>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E7CC9A0-AEE6-A4B2-F57F-1BE4DB816C7A}"/>
              </a:ext>
            </a:extLst>
          </p:cNvPr>
          <p:cNvSpPr txBox="1">
            <a:spLocks/>
          </p:cNvSpPr>
          <p:nvPr/>
        </p:nvSpPr>
        <p:spPr>
          <a:xfrm>
            <a:off x="553819" y="2137882"/>
            <a:ext cx="10917120" cy="1010330"/>
          </a:xfrm>
          <a:prstGeom prst="rect">
            <a:avLst/>
          </a:prstGeom>
        </p:spPr>
        <p:txBody>
          <a:bodyPr vert="horz" lIns="91440" tIns="45720" rIns="91440" bIns="45720" rtlCol="0" anchor="b">
            <a:normAutofit fontScale="55000" lnSpcReduction="20000"/>
          </a:bodyPr>
          <a:lstStyle>
            <a:defPPr>
              <a:defRPr lang="en-US"/>
            </a:defPPr>
            <a:lvl1pPr>
              <a:lnSpc>
                <a:spcPct val="105000"/>
              </a:lnSpc>
              <a:spcBef>
                <a:spcPct val="0"/>
              </a:spcBef>
              <a:buNone/>
              <a:defRPr sz="5800">
                <a:latin typeface="Helvetica" pitchFamily="2" charset="0"/>
                <a:ea typeface="+mj-ea"/>
                <a:cs typeface="Futura Medium" panose="020B0602020204020303" pitchFamily="34" charset="-79"/>
              </a:defRPr>
            </a:lvl1pPr>
          </a:lstStyle>
          <a:p>
            <a:r>
              <a:rPr lang="en-US">
                <a:latin typeface="Arial" panose="020B0604020202020204" pitchFamily="34" charset="0"/>
                <a:cs typeface="Arial" panose="020B0604020202020204" pitchFamily="34" charset="0"/>
              </a:rPr>
              <a:t>Using machine learning to detect Medicare fraud and strengthen targeted prevention strategies</a:t>
            </a:r>
          </a:p>
        </p:txBody>
      </p:sp>
      <p:cxnSp>
        <p:nvCxnSpPr>
          <p:cNvPr id="8" name="Straight Connector 7">
            <a:extLst>
              <a:ext uri="{FF2B5EF4-FFF2-40B4-BE49-F238E27FC236}">
                <a16:creationId xmlns:a16="http://schemas.microsoft.com/office/drawing/2014/main" id="{1A4DD1E0-923E-1ED7-1823-3968E12446DC}"/>
              </a:ext>
            </a:extLst>
          </p:cNvPr>
          <p:cNvCxnSpPr>
            <a:cxnSpLocks/>
          </p:cNvCxnSpPr>
          <p:nvPr/>
        </p:nvCxnSpPr>
        <p:spPr>
          <a:xfrm>
            <a:off x="681019" y="1995055"/>
            <a:ext cx="10855070" cy="0"/>
          </a:xfrm>
          <a:prstGeom prst="line">
            <a:avLst/>
          </a:prstGeom>
          <a:ln w="63500">
            <a:solidFill>
              <a:srgbClr val="00006F"/>
            </a:solidFill>
          </a:ln>
        </p:spPr>
        <p:style>
          <a:lnRef idx="1">
            <a:schemeClr val="accent1"/>
          </a:lnRef>
          <a:fillRef idx="0">
            <a:schemeClr val="accent1"/>
          </a:fillRef>
          <a:effectRef idx="0">
            <a:schemeClr val="accent1"/>
          </a:effectRef>
          <a:fontRef idx="minor">
            <a:schemeClr val="tx1"/>
          </a:fontRef>
        </p:style>
      </p:cxnSp>
      <p:sp>
        <p:nvSpPr>
          <p:cNvPr id="7" name="Subtitle 1">
            <a:extLst>
              <a:ext uri="{FF2B5EF4-FFF2-40B4-BE49-F238E27FC236}">
                <a16:creationId xmlns:a16="http://schemas.microsoft.com/office/drawing/2014/main" id="{00AFC9E9-DF62-4A3E-2154-CD810FE604BC}"/>
              </a:ext>
            </a:extLst>
          </p:cNvPr>
          <p:cNvSpPr txBox="1">
            <a:spLocks/>
          </p:cNvSpPr>
          <p:nvPr/>
        </p:nvSpPr>
        <p:spPr>
          <a:xfrm>
            <a:off x="553819" y="3146204"/>
            <a:ext cx="9144000" cy="40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solidFill>
                <a:latin typeface="Arial" panose="020B0604020202020204" pitchFamily="34" charset="0"/>
                <a:cs typeface="Arial" panose="020B0604020202020204" pitchFamily="34" charset="0"/>
              </a:rPr>
              <a:t>Group 4 | March 11</a:t>
            </a:r>
            <a:r>
              <a:rPr lang="en-US" sz="1800" baseline="30000">
                <a:solidFill>
                  <a:schemeClr val="tx1"/>
                </a:solidFill>
                <a:latin typeface="Arial" panose="020B0604020202020204" pitchFamily="34" charset="0"/>
                <a:cs typeface="Arial" panose="020B0604020202020204" pitchFamily="34" charset="0"/>
              </a:rPr>
              <a:t>th</a:t>
            </a:r>
            <a:r>
              <a:rPr lang="en-US" sz="1800">
                <a:solidFill>
                  <a:schemeClr val="tx1"/>
                </a:solidFill>
                <a:latin typeface="Arial" panose="020B0604020202020204" pitchFamily="34" charset="0"/>
                <a:cs typeface="Arial" panose="020B0604020202020204" pitchFamily="34" charset="0"/>
              </a:rPr>
              <a:t>, 2025</a:t>
            </a:r>
          </a:p>
        </p:txBody>
      </p:sp>
      <p:sp>
        <p:nvSpPr>
          <p:cNvPr id="2" name="Title 2">
            <a:extLst>
              <a:ext uri="{FF2B5EF4-FFF2-40B4-BE49-F238E27FC236}">
                <a16:creationId xmlns:a16="http://schemas.microsoft.com/office/drawing/2014/main" id="{680FD62A-90B0-CA6A-2498-8D68D1339DE9}"/>
              </a:ext>
            </a:extLst>
          </p:cNvPr>
          <p:cNvSpPr txBox="1">
            <a:spLocks/>
          </p:cNvSpPr>
          <p:nvPr/>
        </p:nvSpPr>
        <p:spPr>
          <a:xfrm>
            <a:off x="553819" y="999969"/>
            <a:ext cx="10917120" cy="9236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sz="4100" b="1">
                <a:solidFill>
                  <a:schemeClr val="tx1"/>
                </a:solidFill>
                <a:effectLst>
                  <a:outerShdw blurRad="50800" dist="38100" dir="8100000" algn="tr" rotWithShape="0">
                    <a:prstClr val="black">
                      <a:alpha val="40000"/>
                    </a:prstClr>
                  </a:outerShdw>
                </a:effectLst>
                <a:latin typeface="Arial Rounded MT Bold" panose="020F0704030504030204" pitchFamily="34" charset="77"/>
                <a:cs typeface="FUTURA MEDIUM" panose="020B0602020204020303" pitchFamily="34" charset="-79"/>
              </a:rPr>
              <a:t>Fighting Fraud, Protecting Policyholders</a:t>
            </a:r>
          </a:p>
        </p:txBody>
      </p:sp>
      <p:pic>
        <p:nvPicPr>
          <p:cNvPr id="3" name="Picture 2" descr="Understanding Medicare Logos - Health to Insurance">
            <a:extLst>
              <a:ext uri="{FF2B5EF4-FFF2-40B4-BE49-F238E27FC236}">
                <a16:creationId xmlns:a16="http://schemas.microsoft.com/office/drawing/2014/main" id="{EB53934B-3A24-30B2-4E79-0F80CE881E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40" r="10914"/>
          <a:stretch/>
        </p:blipFill>
        <p:spPr bwMode="auto">
          <a:xfrm>
            <a:off x="4265505" y="3548762"/>
            <a:ext cx="3686098" cy="265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25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EDAE-D731-3A3B-0755-1FF780CB289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A6A32C-9A47-000A-60C6-48F70F7D71D6}"/>
              </a:ext>
            </a:extLst>
          </p:cNvPr>
          <p:cNvSpPr>
            <a:spLocks noGrp="1"/>
          </p:cNvSpPr>
          <p:nvPr>
            <p:ph type="sldNum" sz="quarter" idx="12"/>
          </p:nvPr>
        </p:nvSpPr>
        <p:spPr/>
        <p:txBody>
          <a:bodyPr/>
          <a:lstStyle/>
          <a:p>
            <a:fld id="{A5E79B69-051F-4347-8582-BA9A35097F09}" type="slidenum">
              <a:rPr lang="en-US" smtClean="0">
                <a:latin typeface="Arial" panose="020B0604020202020204" pitchFamily="34" charset="0"/>
                <a:cs typeface="Arial" panose="020B0604020202020204" pitchFamily="34" charset="0"/>
              </a:rPr>
              <a:pPr/>
              <a:t>10</a:t>
            </a:fld>
            <a:endParaRPr lang="en-US">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1C53945D-A6B1-7692-9073-7F81530EF75D}"/>
              </a:ext>
            </a:extLst>
          </p:cNvPr>
          <p:cNvGrpSpPr/>
          <p:nvPr/>
        </p:nvGrpSpPr>
        <p:grpSpPr>
          <a:xfrm>
            <a:off x="624468" y="3766490"/>
            <a:ext cx="6113239" cy="923672"/>
            <a:chOff x="3761659" y="1384466"/>
            <a:chExt cx="6113239" cy="923672"/>
          </a:xfrm>
        </p:grpSpPr>
        <p:sp>
          <p:nvSpPr>
            <p:cNvPr id="15" name="Title 1">
              <a:extLst>
                <a:ext uri="{FF2B5EF4-FFF2-40B4-BE49-F238E27FC236}">
                  <a16:creationId xmlns:a16="http://schemas.microsoft.com/office/drawing/2014/main" id="{CD0ECA17-F474-F4BB-8FAE-6BFDC238649F}"/>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latin typeface="Arial Rounded MT Bold" panose="020F0704030504030204" pitchFamily="34" charset="77"/>
                  <a:cs typeface="FUTURA MEDIUM" panose="020B0602020204020303" pitchFamily="34" charset="-79"/>
                </a:rPr>
                <a:t>Modeling Results</a:t>
              </a:r>
            </a:p>
            <a:p>
              <a:pPr>
                <a:lnSpc>
                  <a:spcPts val="3180"/>
                </a:lnSpc>
              </a:pPr>
              <a:r>
                <a:rPr lang="en-US" sz="1200">
                  <a:latin typeface="Arial" panose="020B0604020202020204" pitchFamily="34" charset="0"/>
                  <a:cs typeface="Arial" panose="020B0604020202020204" pitchFamily="34" charset="0"/>
                </a:rPr>
                <a:t>Summary of the key findings and performance of the tested models</a:t>
              </a:r>
            </a:p>
          </p:txBody>
        </p:sp>
        <p:sp>
          <p:nvSpPr>
            <p:cNvPr id="16" name="Rectangle 15">
              <a:extLst>
                <a:ext uri="{FF2B5EF4-FFF2-40B4-BE49-F238E27FC236}">
                  <a16:creationId xmlns:a16="http://schemas.microsoft.com/office/drawing/2014/main" id="{5FA51311-A381-6E96-7B52-2D399F2984F4}"/>
                </a:ext>
              </a:extLst>
            </p:cNvPr>
            <p:cNvSpPr/>
            <p:nvPr/>
          </p:nvSpPr>
          <p:spPr>
            <a:xfrm>
              <a:off x="3761659" y="1703089"/>
              <a:ext cx="337623" cy="337623"/>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3</a:t>
              </a:r>
            </a:p>
          </p:txBody>
        </p:sp>
        <p:cxnSp>
          <p:nvCxnSpPr>
            <p:cNvPr id="17" name="Straight Connector 16">
              <a:extLst>
                <a:ext uri="{FF2B5EF4-FFF2-40B4-BE49-F238E27FC236}">
                  <a16:creationId xmlns:a16="http://schemas.microsoft.com/office/drawing/2014/main" id="{47A1E4C8-3D2F-DA75-CF03-CCC7B888665C}"/>
                </a:ext>
              </a:extLst>
            </p:cNvPr>
            <p:cNvCxnSpPr/>
            <p:nvPr/>
          </p:nvCxnSpPr>
          <p:spPr>
            <a:xfrm>
              <a:off x="4064940" y="1871900"/>
              <a:ext cx="5809958" cy="0"/>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grpSp>
      <p:sp>
        <p:nvSpPr>
          <p:cNvPr id="27" name="Title 26">
            <a:extLst>
              <a:ext uri="{FF2B5EF4-FFF2-40B4-BE49-F238E27FC236}">
                <a16:creationId xmlns:a16="http://schemas.microsoft.com/office/drawing/2014/main" id="{8CF48470-3288-E2DF-AF76-EFEB63BDDFB7}"/>
              </a:ext>
            </a:extLst>
          </p:cNvPr>
          <p:cNvSpPr>
            <a:spLocks noGrp="1"/>
          </p:cNvSpPr>
          <p:nvPr>
            <p:ph type="title"/>
          </p:nvPr>
        </p:nvSpPr>
        <p:spPr/>
        <p:txBody>
          <a:bodyPr/>
          <a:lstStyle/>
          <a:p>
            <a:r>
              <a:rPr lang="en-US"/>
              <a:t>Agenda</a:t>
            </a:r>
          </a:p>
        </p:txBody>
      </p:sp>
      <p:grpSp>
        <p:nvGrpSpPr>
          <p:cNvPr id="2" name="Group 1">
            <a:extLst>
              <a:ext uri="{FF2B5EF4-FFF2-40B4-BE49-F238E27FC236}">
                <a16:creationId xmlns:a16="http://schemas.microsoft.com/office/drawing/2014/main" id="{090B9780-51DA-1232-64D1-323B969F0F28}"/>
              </a:ext>
            </a:extLst>
          </p:cNvPr>
          <p:cNvGrpSpPr/>
          <p:nvPr/>
        </p:nvGrpSpPr>
        <p:grpSpPr>
          <a:xfrm>
            <a:off x="624468" y="1659092"/>
            <a:ext cx="6113239" cy="923672"/>
            <a:chOff x="3761659" y="1384466"/>
            <a:chExt cx="6113239" cy="923672"/>
          </a:xfrm>
        </p:grpSpPr>
        <p:sp>
          <p:nvSpPr>
            <p:cNvPr id="4" name="Title 1">
              <a:extLst>
                <a:ext uri="{FF2B5EF4-FFF2-40B4-BE49-F238E27FC236}">
                  <a16:creationId xmlns:a16="http://schemas.microsoft.com/office/drawing/2014/main" id="{5441BEA2-8DCB-EA4A-29BC-CDEC2C55BE68}"/>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Problem Definition &amp; Objective</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Overview of the business problem and primary goal guiding the analysis</a:t>
              </a:r>
              <a:endParaRPr lang="en-US" sz="1200">
                <a:solidFill>
                  <a:schemeClr val="bg2">
                    <a:lumMod val="75000"/>
                  </a:schemeClr>
                </a:solidFill>
                <a:latin typeface="Helvetica" pitchFamily="2" charset="0"/>
                <a:cs typeface="Futura Medium" panose="020B0602020204020303" pitchFamily="34" charset="-79"/>
              </a:endParaRPr>
            </a:p>
          </p:txBody>
        </p:sp>
        <p:sp>
          <p:nvSpPr>
            <p:cNvPr id="18" name="Rectangle 17">
              <a:extLst>
                <a:ext uri="{FF2B5EF4-FFF2-40B4-BE49-F238E27FC236}">
                  <a16:creationId xmlns:a16="http://schemas.microsoft.com/office/drawing/2014/main" id="{3049E19B-9791-1918-D58B-37E7D777269D}"/>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Arial Rounded MT Bold" panose="020F0704030504030204" pitchFamily="34" charset="77"/>
                </a:rPr>
                <a:t>1</a:t>
              </a:r>
            </a:p>
          </p:txBody>
        </p:sp>
        <p:cxnSp>
          <p:nvCxnSpPr>
            <p:cNvPr id="19" name="Straight Connector 18">
              <a:extLst>
                <a:ext uri="{FF2B5EF4-FFF2-40B4-BE49-F238E27FC236}">
                  <a16:creationId xmlns:a16="http://schemas.microsoft.com/office/drawing/2014/main" id="{77F9C323-BCB9-71CB-F626-163999DF4AAD}"/>
                </a:ext>
              </a:extLst>
            </p:cNvPr>
            <p:cNvCxnSpPr/>
            <p:nvPr/>
          </p:nvCxnSpPr>
          <p:spPr>
            <a:xfrm>
              <a:off x="4064940" y="1871900"/>
              <a:ext cx="5809958" cy="0"/>
            </a:xfrm>
            <a:prstGeom prst="line">
              <a:avLst/>
            </a:prstGeom>
            <a:solidFill>
              <a:srgbClr val="00006F"/>
            </a:solidFill>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8D4036D-923B-48D6-4DFE-1697712F416B}"/>
              </a:ext>
            </a:extLst>
          </p:cNvPr>
          <p:cNvGrpSpPr/>
          <p:nvPr/>
        </p:nvGrpSpPr>
        <p:grpSpPr>
          <a:xfrm>
            <a:off x="624468" y="4820188"/>
            <a:ext cx="6113239" cy="923672"/>
            <a:chOff x="3761659" y="1384466"/>
            <a:chExt cx="6113239" cy="923672"/>
          </a:xfrm>
        </p:grpSpPr>
        <p:sp>
          <p:nvSpPr>
            <p:cNvPr id="21" name="Title 1">
              <a:extLst>
                <a:ext uri="{FF2B5EF4-FFF2-40B4-BE49-F238E27FC236}">
                  <a16:creationId xmlns:a16="http://schemas.microsoft.com/office/drawing/2014/main" id="{AB181A6D-46CD-FE97-B858-044D6E3B6AFF}"/>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Analysis &amp; Limitations</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Analysis of the business implications and potential areas of enhancement</a:t>
              </a:r>
            </a:p>
          </p:txBody>
        </p:sp>
        <p:sp>
          <p:nvSpPr>
            <p:cNvPr id="26" name="Rectangle 25">
              <a:extLst>
                <a:ext uri="{FF2B5EF4-FFF2-40B4-BE49-F238E27FC236}">
                  <a16:creationId xmlns:a16="http://schemas.microsoft.com/office/drawing/2014/main" id="{1B7D3602-40A8-0563-69C2-DA14819879C5}"/>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4</a:t>
              </a:r>
            </a:p>
          </p:txBody>
        </p:sp>
        <p:cxnSp>
          <p:nvCxnSpPr>
            <p:cNvPr id="28" name="Straight Connector 27">
              <a:extLst>
                <a:ext uri="{FF2B5EF4-FFF2-40B4-BE49-F238E27FC236}">
                  <a16:creationId xmlns:a16="http://schemas.microsoft.com/office/drawing/2014/main" id="{CBE834F5-4572-6236-7F9A-DBA31A2796B5}"/>
                </a:ext>
              </a:extLst>
            </p:cNvPr>
            <p:cNvCxnSpPr/>
            <p:nvPr/>
          </p:nvCxnSpPr>
          <p:spPr>
            <a:xfrm>
              <a:off x="4064940" y="1871900"/>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6E06D1B-4EF3-60E2-B70B-8A1F449A6DFD}"/>
              </a:ext>
            </a:extLst>
          </p:cNvPr>
          <p:cNvGrpSpPr/>
          <p:nvPr/>
        </p:nvGrpSpPr>
        <p:grpSpPr>
          <a:xfrm>
            <a:off x="624468" y="2712791"/>
            <a:ext cx="6113239" cy="923672"/>
            <a:chOff x="3761659" y="2548821"/>
            <a:chExt cx="6113239" cy="923672"/>
          </a:xfrm>
        </p:grpSpPr>
        <p:sp>
          <p:nvSpPr>
            <p:cNvPr id="30" name="Title 1">
              <a:extLst>
                <a:ext uri="{FF2B5EF4-FFF2-40B4-BE49-F238E27FC236}">
                  <a16:creationId xmlns:a16="http://schemas.microsoft.com/office/drawing/2014/main" id="{88922E4E-20DD-6681-E225-037044BB0350}"/>
                </a:ext>
              </a:extLst>
            </p:cNvPr>
            <p:cNvSpPr txBox="1">
              <a:spLocks/>
            </p:cNvSpPr>
            <p:nvPr/>
          </p:nvSpPr>
          <p:spPr>
            <a:xfrm>
              <a:off x="4268339" y="2548821"/>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Approach &amp; Methodology</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Discussion of the data processing, feature engineering, and model selection</a:t>
              </a:r>
            </a:p>
          </p:txBody>
        </p:sp>
        <p:sp>
          <p:nvSpPr>
            <p:cNvPr id="31" name="Rectangle 30">
              <a:extLst>
                <a:ext uri="{FF2B5EF4-FFF2-40B4-BE49-F238E27FC236}">
                  <a16:creationId xmlns:a16="http://schemas.microsoft.com/office/drawing/2014/main" id="{E8EC24AE-18A1-B526-63EB-F44CF6CE7F69}"/>
                </a:ext>
              </a:extLst>
            </p:cNvPr>
            <p:cNvSpPr/>
            <p:nvPr/>
          </p:nvSpPr>
          <p:spPr>
            <a:xfrm>
              <a:off x="3761659" y="2867444"/>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2</a:t>
              </a:r>
            </a:p>
          </p:txBody>
        </p:sp>
        <p:cxnSp>
          <p:nvCxnSpPr>
            <p:cNvPr id="32" name="Straight Connector 31">
              <a:extLst>
                <a:ext uri="{FF2B5EF4-FFF2-40B4-BE49-F238E27FC236}">
                  <a16:creationId xmlns:a16="http://schemas.microsoft.com/office/drawing/2014/main" id="{5945CE82-B06C-3057-FE02-7B523CD51DA8}"/>
                </a:ext>
              </a:extLst>
            </p:cNvPr>
            <p:cNvCxnSpPr/>
            <p:nvPr/>
          </p:nvCxnSpPr>
          <p:spPr>
            <a:xfrm>
              <a:off x="4064940" y="3036255"/>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86C3DF4D-C654-0119-DBBE-978C3B96D854}"/>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70458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D497-1CB4-F575-8E2D-489856340153}"/>
              </a:ext>
            </a:extLst>
          </p:cNvPr>
          <p:cNvSpPr>
            <a:spLocks noGrp="1"/>
          </p:cNvSpPr>
          <p:nvPr>
            <p:ph type="title"/>
          </p:nvPr>
        </p:nvSpPr>
        <p:spPr/>
        <p:txBody>
          <a:bodyPr/>
          <a:lstStyle/>
          <a:p>
            <a:r>
              <a:rPr lang="en-US"/>
              <a:t>Ultimately, </a:t>
            </a:r>
            <a:r>
              <a:rPr lang="en-US" err="1"/>
              <a:t>XGBoost</a:t>
            </a:r>
            <a:r>
              <a:rPr lang="en-US"/>
              <a:t> performed the best among the tested models in 3/5 metric categories</a:t>
            </a:r>
          </a:p>
        </p:txBody>
      </p:sp>
      <p:sp>
        <p:nvSpPr>
          <p:cNvPr id="4" name="Slide Number Placeholder 3">
            <a:extLst>
              <a:ext uri="{FF2B5EF4-FFF2-40B4-BE49-F238E27FC236}">
                <a16:creationId xmlns:a16="http://schemas.microsoft.com/office/drawing/2014/main" id="{8CD4480B-3035-1792-DF2F-C7DF649C79C4}"/>
              </a:ext>
            </a:extLst>
          </p:cNvPr>
          <p:cNvSpPr>
            <a:spLocks noGrp="1"/>
          </p:cNvSpPr>
          <p:nvPr>
            <p:ph type="sldNum" sz="quarter" idx="12"/>
          </p:nvPr>
        </p:nvSpPr>
        <p:spPr/>
        <p:txBody>
          <a:bodyPr/>
          <a:lstStyle/>
          <a:p>
            <a:fld id="{A5E79B69-051F-4347-8582-BA9A35097F09}" type="slidenum">
              <a:rPr lang="en-US" smtClean="0"/>
              <a:pPr/>
              <a:t>11</a:t>
            </a:fld>
            <a:endParaRPr lang="en-US"/>
          </a:p>
        </p:txBody>
      </p:sp>
      <p:graphicFrame>
        <p:nvGraphicFramePr>
          <p:cNvPr id="5" name="Table 4">
            <a:extLst>
              <a:ext uri="{FF2B5EF4-FFF2-40B4-BE49-F238E27FC236}">
                <a16:creationId xmlns:a16="http://schemas.microsoft.com/office/drawing/2014/main" id="{FB4A06A5-3A84-17B4-E34E-F2E5B3F431D1}"/>
              </a:ext>
            </a:extLst>
          </p:cNvPr>
          <p:cNvGraphicFramePr>
            <a:graphicFrameLocks noGrp="1"/>
          </p:cNvGraphicFramePr>
          <p:nvPr>
            <p:extLst>
              <p:ext uri="{D42A27DB-BD31-4B8C-83A1-F6EECF244321}">
                <p14:modId xmlns:p14="http://schemas.microsoft.com/office/powerpoint/2010/main" val="2497675514"/>
              </p:ext>
            </p:extLst>
          </p:nvPr>
        </p:nvGraphicFramePr>
        <p:xfrm>
          <a:off x="838200" y="1676539"/>
          <a:ext cx="10515600" cy="45720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016971272"/>
                    </a:ext>
                  </a:extLst>
                </a:gridCol>
                <a:gridCol w="1463040">
                  <a:extLst>
                    <a:ext uri="{9D8B030D-6E8A-4147-A177-3AD203B41FA5}">
                      <a16:colId xmlns:a16="http://schemas.microsoft.com/office/drawing/2014/main" val="3312096660"/>
                    </a:ext>
                  </a:extLst>
                </a:gridCol>
                <a:gridCol w="1463040">
                  <a:extLst>
                    <a:ext uri="{9D8B030D-6E8A-4147-A177-3AD203B41FA5}">
                      <a16:colId xmlns:a16="http://schemas.microsoft.com/office/drawing/2014/main" val="3094696125"/>
                    </a:ext>
                  </a:extLst>
                </a:gridCol>
                <a:gridCol w="1463040">
                  <a:extLst>
                    <a:ext uri="{9D8B030D-6E8A-4147-A177-3AD203B41FA5}">
                      <a16:colId xmlns:a16="http://schemas.microsoft.com/office/drawing/2014/main" val="3509939186"/>
                    </a:ext>
                  </a:extLst>
                </a:gridCol>
                <a:gridCol w="1463040">
                  <a:extLst>
                    <a:ext uri="{9D8B030D-6E8A-4147-A177-3AD203B41FA5}">
                      <a16:colId xmlns:a16="http://schemas.microsoft.com/office/drawing/2014/main" val="189662739"/>
                    </a:ext>
                  </a:extLst>
                </a:gridCol>
                <a:gridCol w="1463040">
                  <a:extLst>
                    <a:ext uri="{9D8B030D-6E8A-4147-A177-3AD203B41FA5}">
                      <a16:colId xmlns:a16="http://schemas.microsoft.com/office/drawing/2014/main" val="2561239933"/>
                    </a:ext>
                  </a:extLst>
                </a:gridCol>
              </a:tblGrid>
              <a:tr h="548640">
                <a:tc>
                  <a:txBody>
                    <a:bodyPr/>
                    <a:lstStyle/>
                    <a:p>
                      <a:pPr algn="ctr"/>
                      <a:r>
                        <a:rPr lang="en-US" sz="1800">
                          <a:latin typeface="Arial Rounded MT Bold" panose="020F0704030504030204" pitchFamily="34" charset="77"/>
                          <a:cs typeface="Arial" panose="020B0604020202020204" pitchFamily="34" charset="0"/>
                        </a:rPr>
                        <a:t>Model</a:t>
                      </a:r>
                    </a:p>
                  </a:txBody>
                  <a:tcPr anchor="ctr">
                    <a:solidFill>
                      <a:srgbClr val="00006F"/>
                    </a:solidFill>
                  </a:tcPr>
                </a:tc>
                <a:tc>
                  <a:txBody>
                    <a:bodyPr/>
                    <a:lstStyle/>
                    <a:p>
                      <a:pPr algn="ctr"/>
                      <a:r>
                        <a:rPr lang="en-US" sz="1800">
                          <a:latin typeface="Arial Rounded MT Bold" panose="020F0704030504030204" pitchFamily="34" charset="77"/>
                          <a:cs typeface="Arial" panose="020B0604020202020204" pitchFamily="34" charset="0"/>
                        </a:rPr>
                        <a:t>Accuracy</a:t>
                      </a:r>
                    </a:p>
                  </a:txBody>
                  <a:tcPr anchor="ctr">
                    <a:solidFill>
                      <a:srgbClr val="00006F"/>
                    </a:solidFill>
                  </a:tcPr>
                </a:tc>
                <a:tc>
                  <a:txBody>
                    <a:bodyPr/>
                    <a:lstStyle/>
                    <a:p>
                      <a:pPr algn="ctr"/>
                      <a:r>
                        <a:rPr lang="en-US" sz="1800">
                          <a:latin typeface="Arial Rounded MT Bold" panose="020F0704030504030204" pitchFamily="34" charset="77"/>
                          <a:cs typeface="Arial" panose="020B0604020202020204" pitchFamily="34" charset="0"/>
                        </a:rPr>
                        <a:t>Precision</a:t>
                      </a:r>
                    </a:p>
                  </a:txBody>
                  <a:tcPr anchor="ctr">
                    <a:solidFill>
                      <a:srgbClr val="00006F"/>
                    </a:solidFill>
                  </a:tcPr>
                </a:tc>
                <a:tc>
                  <a:txBody>
                    <a:bodyPr/>
                    <a:lstStyle/>
                    <a:p>
                      <a:pPr algn="ctr"/>
                      <a:r>
                        <a:rPr lang="en-US" sz="1800">
                          <a:latin typeface="Arial Rounded MT Bold" panose="020F0704030504030204" pitchFamily="34" charset="77"/>
                          <a:cs typeface="Arial" panose="020B0604020202020204" pitchFamily="34" charset="0"/>
                        </a:rPr>
                        <a:t>Recall</a:t>
                      </a:r>
                    </a:p>
                  </a:txBody>
                  <a:tcPr anchor="ctr">
                    <a:solidFill>
                      <a:srgbClr val="00006F"/>
                    </a:solidFill>
                  </a:tcPr>
                </a:tc>
                <a:tc>
                  <a:txBody>
                    <a:bodyPr/>
                    <a:lstStyle/>
                    <a:p>
                      <a:pPr algn="ctr"/>
                      <a:r>
                        <a:rPr lang="en-US" sz="1800">
                          <a:latin typeface="Arial Rounded MT Bold" panose="020F0704030504030204" pitchFamily="34" charset="77"/>
                          <a:cs typeface="Arial" panose="020B0604020202020204" pitchFamily="34" charset="0"/>
                        </a:rPr>
                        <a:t>F1 Score</a:t>
                      </a:r>
                    </a:p>
                  </a:txBody>
                  <a:tcPr anchor="ctr">
                    <a:solidFill>
                      <a:srgbClr val="00006F"/>
                    </a:solidFill>
                  </a:tcPr>
                </a:tc>
                <a:tc>
                  <a:txBody>
                    <a:bodyPr/>
                    <a:lstStyle/>
                    <a:p>
                      <a:pPr algn="ctr"/>
                      <a:r>
                        <a:rPr lang="en-US" sz="1800">
                          <a:latin typeface="Arial Rounded MT Bold" panose="020F0704030504030204" pitchFamily="34" charset="77"/>
                          <a:cs typeface="Arial" panose="020B0604020202020204" pitchFamily="34" charset="0"/>
                        </a:rPr>
                        <a:t>ROC AUC</a:t>
                      </a:r>
                    </a:p>
                  </a:txBody>
                  <a:tcPr anchor="ctr">
                    <a:solidFill>
                      <a:srgbClr val="00006F"/>
                    </a:solidFill>
                  </a:tcPr>
                </a:tc>
                <a:extLst>
                  <a:ext uri="{0D108BD9-81ED-4DB2-BD59-A6C34878D82A}">
                    <a16:rowId xmlns:a16="http://schemas.microsoft.com/office/drawing/2014/main" val="3840829448"/>
                  </a:ext>
                </a:extLst>
              </a:tr>
              <a:tr h="502920">
                <a:tc>
                  <a:txBody>
                    <a:bodyPr/>
                    <a:lstStyle/>
                    <a:p>
                      <a:pPr algn="l"/>
                      <a:r>
                        <a:rPr lang="en-US" sz="1800" b="0" dirty="0">
                          <a:solidFill>
                            <a:schemeClr val="tx1"/>
                          </a:solidFill>
                          <a:latin typeface="Arial" panose="020B0604020202020204" pitchFamily="34" charset="0"/>
                          <a:cs typeface="Arial" panose="020B0604020202020204" pitchFamily="34" charset="0"/>
                        </a:rPr>
                        <a:t>Logistic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mpd="sng">
                      <a:noFill/>
                    </a:lnB>
                    <a:solidFill>
                      <a:srgbClr val="CFD5EA"/>
                    </a:solidFill>
                  </a:tcPr>
                </a:tc>
                <a:tc>
                  <a:txBody>
                    <a:bodyPr/>
                    <a:lstStyle/>
                    <a:p>
                      <a:pPr algn="ctr"/>
                      <a:r>
                        <a:rPr lang="en-US" sz="1800" dirty="0">
                          <a:latin typeface="Arial" panose="020B0604020202020204" pitchFamily="34" charset="0"/>
                          <a:cs typeface="Arial" panose="020B0604020202020204" pitchFamily="34" charset="0"/>
                        </a:rPr>
                        <a:t>81.07%</a:t>
                      </a:r>
                    </a:p>
                  </a:txBody>
                  <a:tcPr anchor="ctr">
                    <a:lnL w="12700" cap="flat" cmpd="sng" algn="ctr">
                      <a:noFill/>
                      <a:prstDash val="solid"/>
                      <a:round/>
                      <a:headEnd type="none" w="med" len="med"/>
                      <a:tailEnd type="none" w="med" len="med"/>
                    </a:lnL>
                    <a:solidFill>
                      <a:schemeClr val="bg1"/>
                    </a:solidFill>
                  </a:tcPr>
                </a:tc>
                <a:tc>
                  <a:txBody>
                    <a:bodyPr/>
                    <a:lstStyle/>
                    <a:p>
                      <a:pPr algn="ctr"/>
                      <a:r>
                        <a:rPr lang="en-US" sz="1800" dirty="0">
                          <a:latin typeface="Arial" panose="020B0604020202020204" pitchFamily="34" charset="0"/>
                          <a:cs typeface="Arial" panose="020B0604020202020204" pitchFamily="34" charset="0"/>
                        </a:rPr>
                        <a:t>78.35%</a:t>
                      </a:r>
                    </a:p>
                  </a:txBody>
                  <a:tcPr anchor="ctr">
                    <a:solidFill>
                      <a:schemeClr val="bg1"/>
                    </a:solidFill>
                  </a:tcPr>
                </a:tc>
                <a:tc>
                  <a:txBody>
                    <a:bodyPr/>
                    <a:lstStyle/>
                    <a:p>
                      <a:pPr algn="ctr"/>
                      <a:r>
                        <a:rPr lang="en-US" sz="1800" b="0" dirty="0">
                          <a:latin typeface="Arial" panose="020B0604020202020204" pitchFamily="34" charset="0"/>
                          <a:cs typeface="Arial" panose="020B0604020202020204" pitchFamily="34" charset="0"/>
                        </a:rPr>
                        <a:t>69.63</a:t>
                      </a:r>
                      <a:r>
                        <a:rPr lang="en-US" sz="180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nchor="ctr">
                    <a:solidFill>
                      <a:schemeClr val="bg1"/>
                    </a:solidFill>
                  </a:tcPr>
                </a:tc>
                <a:tc>
                  <a:txBody>
                    <a:bodyPr/>
                    <a:lstStyle/>
                    <a:p>
                      <a:pPr algn="ctr"/>
                      <a:r>
                        <a:rPr lang="en-US" sz="1800" b="0" dirty="0">
                          <a:latin typeface="Arial" panose="020B0604020202020204" pitchFamily="34" charset="0"/>
                          <a:cs typeface="Arial" panose="020B0604020202020204" pitchFamily="34" charset="0"/>
                        </a:rPr>
                        <a:t>73.73</a:t>
                      </a:r>
                      <a:r>
                        <a:rPr lang="en-US" sz="180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nchor="ctr">
                    <a:solidFill>
                      <a:schemeClr val="bg1"/>
                    </a:solidFill>
                  </a:tcPr>
                </a:tc>
                <a:tc>
                  <a:txBody>
                    <a:bodyPr/>
                    <a:lstStyle/>
                    <a:p>
                      <a:pPr algn="ctr"/>
                      <a:r>
                        <a:rPr lang="en-US" sz="1800" b="0" dirty="0">
                          <a:latin typeface="Arial" panose="020B0604020202020204" pitchFamily="34" charset="0"/>
                          <a:cs typeface="Arial" panose="020B0604020202020204" pitchFamily="34" charset="0"/>
                        </a:rPr>
                        <a:t>86.30</a:t>
                      </a:r>
                      <a:r>
                        <a:rPr lang="en-US" sz="180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631912031"/>
                  </a:ext>
                </a:extLst>
              </a:tr>
              <a:tr h="502920">
                <a:tc>
                  <a:txBody>
                    <a:bodyPr/>
                    <a:lstStyle/>
                    <a:p>
                      <a:pPr algn="l"/>
                      <a:r>
                        <a:rPr lang="en-US" sz="1800" b="0">
                          <a:solidFill>
                            <a:schemeClr val="tx1"/>
                          </a:solidFill>
                          <a:latin typeface="Arial" panose="020B0604020202020204" pitchFamily="34" charset="0"/>
                          <a:cs typeface="Arial" panose="020B0604020202020204" pitchFamily="34" charset="0"/>
                        </a:rPr>
                        <a:t>Random Forest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5EA"/>
                    </a:solidFill>
                  </a:tcPr>
                </a:tc>
                <a:tc>
                  <a:txBody>
                    <a:bodyPr/>
                    <a:lstStyle/>
                    <a:p>
                      <a:pPr algn="ctr"/>
                      <a:r>
                        <a:rPr lang="en-US" sz="1800" dirty="0">
                          <a:latin typeface="Arial" panose="020B0604020202020204" pitchFamily="34" charset="0"/>
                          <a:cs typeface="Arial" panose="020B0604020202020204" pitchFamily="34" charset="0"/>
                        </a:rPr>
                        <a:t>93.17%</a:t>
                      </a:r>
                    </a:p>
                  </a:txBody>
                  <a:tcPr anchor="ctr">
                    <a:lnL w="12700" cmpd="sng">
                      <a:noFill/>
                    </a:lnL>
                    <a:solidFill>
                      <a:schemeClr val="bg1"/>
                    </a:solidFill>
                  </a:tcPr>
                </a:tc>
                <a:tc>
                  <a:txBody>
                    <a:bodyPr/>
                    <a:lstStyle/>
                    <a:p>
                      <a:pPr algn="ctr"/>
                      <a:r>
                        <a:rPr lang="en-US" sz="1800" dirty="0">
                          <a:latin typeface="Arial" panose="020B0604020202020204" pitchFamily="34" charset="0"/>
                          <a:cs typeface="Arial" panose="020B0604020202020204" pitchFamily="34" charset="0"/>
                        </a:rPr>
                        <a:t>99.02%</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82.92%</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90.25%</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98.42%</a:t>
                      </a:r>
                    </a:p>
                  </a:txBody>
                  <a:tcPr anchor="ctr">
                    <a:solidFill>
                      <a:schemeClr val="bg1"/>
                    </a:solidFill>
                  </a:tcPr>
                </a:tc>
                <a:extLst>
                  <a:ext uri="{0D108BD9-81ED-4DB2-BD59-A6C34878D82A}">
                    <a16:rowId xmlns:a16="http://schemas.microsoft.com/office/drawing/2014/main" val="2754509048"/>
                  </a:ext>
                </a:extLst>
              </a:tr>
              <a:tr h="502920">
                <a:tc>
                  <a:txBody>
                    <a:bodyPr/>
                    <a:lstStyle/>
                    <a:p>
                      <a:pPr algn="l"/>
                      <a:r>
                        <a:rPr lang="en-US" sz="1800" b="0">
                          <a:solidFill>
                            <a:schemeClr val="tx1"/>
                          </a:solidFill>
                          <a:latin typeface="Arial" panose="020B0604020202020204" pitchFamily="34" charset="0"/>
                          <a:cs typeface="Arial" panose="020B0604020202020204" pitchFamily="34" charset="0"/>
                        </a:rPr>
                        <a:t>Gaussian Naïve Bayes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5EA"/>
                    </a:solidFill>
                  </a:tcPr>
                </a:tc>
                <a:tc>
                  <a:txBody>
                    <a:bodyPr/>
                    <a:lstStyle/>
                    <a:p>
                      <a:pPr algn="ctr"/>
                      <a:r>
                        <a:rPr lang="en-US" sz="1800" dirty="0">
                          <a:latin typeface="Arial" panose="020B0604020202020204" pitchFamily="34" charset="0"/>
                          <a:cs typeface="Arial" panose="020B0604020202020204" pitchFamily="34" charset="0"/>
                        </a:rPr>
                        <a:t>80.11%</a:t>
                      </a:r>
                    </a:p>
                  </a:txBody>
                  <a:tcPr anchor="ctr">
                    <a:lnL w="12700" cmpd="sng">
                      <a:noFill/>
                    </a:lnL>
                    <a:solidFill>
                      <a:schemeClr val="bg1"/>
                    </a:solidFill>
                  </a:tcPr>
                </a:tc>
                <a:tc>
                  <a:txBody>
                    <a:bodyPr/>
                    <a:lstStyle/>
                    <a:p>
                      <a:pPr algn="ctr"/>
                      <a:r>
                        <a:rPr lang="en-US" sz="1800" dirty="0">
                          <a:latin typeface="Arial" panose="020B0604020202020204" pitchFamily="34" charset="0"/>
                          <a:cs typeface="Arial" panose="020B0604020202020204" pitchFamily="34" charset="0"/>
                        </a:rPr>
                        <a:t>81.98%</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61.39%</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70.21%</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80.43%</a:t>
                      </a:r>
                    </a:p>
                  </a:txBody>
                  <a:tcPr anchor="ctr">
                    <a:solidFill>
                      <a:schemeClr val="bg1"/>
                    </a:solidFill>
                  </a:tcPr>
                </a:tc>
                <a:extLst>
                  <a:ext uri="{0D108BD9-81ED-4DB2-BD59-A6C34878D82A}">
                    <a16:rowId xmlns:a16="http://schemas.microsoft.com/office/drawing/2014/main" val="533963733"/>
                  </a:ext>
                </a:extLst>
              </a:tr>
              <a:tr h="502920">
                <a:tc>
                  <a:txBody>
                    <a:bodyPr/>
                    <a:lstStyle/>
                    <a:p>
                      <a:pPr algn="l"/>
                      <a:r>
                        <a:rPr lang="en-US" sz="1800" b="0">
                          <a:solidFill>
                            <a:schemeClr val="tx1"/>
                          </a:solidFill>
                          <a:latin typeface="Arial" panose="020B0604020202020204" pitchFamily="34" charset="0"/>
                          <a:cs typeface="Arial" panose="020B0604020202020204" pitchFamily="34" charset="0"/>
                        </a:rPr>
                        <a:t>Bernoulli Naïve Bayes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5EA"/>
                    </a:solidFill>
                  </a:tcPr>
                </a:tc>
                <a:tc>
                  <a:txBody>
                    <a:bodyPr/>
                    <a:lstStyle/>
                    <a:p>
                      <a:pPr algn="ctr"/>
                      <a:r>
                        <a:rPr lang="en-US" sz="1800" dirty="0">
                          <a:latin typeface="Arial" panose="020B0604020202020204" pitchFamily="34" charset="0"/>
                          <a:cs typeface="Arial" panose="020B0604020202020204" pitchFamily="34" charset="0"/>
                        </a:rPr>
                        <a:t>62.83%</a:t>
                      </a:r>
                    </a:p>
                  </a:txBody>
                  <a:tcPr anchor="ctr">
                    <a:lnL w="12700" cmpd="sng">
                      <a:noFill/>
                    </a:lnL>
                    <a:solidFill>
                      <a:schemeClr val="bg1"/>
                    </a:solidFill>
                  </a:tcPr>
                </a:tc>
                <a:tc>
                  <a:txBody>
                    <a:bodyPr/>
                    <a:lstStyle/>
                    <a:p>
                      <a:pPr algn="ctr"/>
                      <a:r>
                        <a:rPr lang="en-US" sz="1800" dirty="0">
                          <a:latin typeface="Arial" panose="020B0604020202020204" pitchFamily="34" charset="0"/>
                          <a:cs typeface="Arial" panose="020B0604020202020204" pitchFamily="34" charset="0"/>
                        </a:rPr>
                        <a:t>56.48%</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11.30%</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18.83%</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53.17%</a:t>
                      </a:r>
                    </a:p>
                  </a:txBody>
                  <a:tcPr anchor="ctr">
                    <a:solidFill>
                      <a:schemeClr val="bg1"/>
                    </a:solidFill>
                  </a:tcPr>
                </a:tc>
                <a:extLst>
                  <a:ext uri="{0D108BD9-81ED-4DB2-BD59-A6C34878D82A}">
                    <a16:rowId xmlns:a16="http://schemas.microsoft.com/office/drawing/2014/main" val="3615585319"/>
                  </a:ext>
                </a:extLst>
              </a:tr>
              <a:tr h="502920">
                <a:tc>
                  <a:txBody>
                    <a:bodyPr/>
                    <a:lstStyle/>
                    <a:p>
                      <a:pPr algn="l"/>
                      <a:r>
                        <a:rPr lang="en-US" sz="1800" b="0" dirty="0">
                          <a:solidFill>
                            <a:schemeClr val="tx1"/>
                          </a:solidFill>
                          <a:latin typeface="Arial" panose="020B0604020202020204" pitchFamily="34" charset="0"/>
                          <a:cs typeface="Arial" panose="020B0604020202020204" pitchFamily="34" charset="0"/>
                        </a:rPr>
                        <a:t>Voting Model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5EA"/>
                    </a:solidFill>
                  </a:tcPr>
                </a:tc>
                <a:tc>
                  <a:txBody>
                    <a:bodyPr/>
                    <a:lstStyle/>
                    <a:p>
                      <a:pPr algn="ctr"/>
                      <a:r>
                        <a:rPr lang="en-US" sz="1800" dirty="0">
                          <a:latin typeface="Arial" panose="020B0604020202020204" pitchFamily="34" charset="0"/>
                          <a:cs typeface="Arial" panose="020B0604020202020204" pitchFamily="34" charset="0"/>
                        </a:rPr>
                        <a:t>94.76%</a:t>
                      </a:r>
                    </a:p>
                  </a:txBody>
                  <a:tcPr anchor="ctr">
                    <a:lnL w="12700" cmpd="sng">
                      <a:noFill/>
                    </a:lnL>
                    <a:solidFill>
                      <a:schemeClr val="bg1"/>
                    </a:solidFill>
                  </a:tcPr>
                </a:tc>
                <a:tc>
                  <a:txBody>
                    <a:bodyPr/>
                    <a:lstStyle/>
                    <a:p>
                      <a:pPr algn="ctr"/>
                      <a:r>
                        <a:rPr lang="en-US" sz="1800" dirty="0">
                          <a:latin typeface="Arial" panose="020B0604020202020204" pitchFamily="34" charset="0"/>
                          <a:cs typeface="Arial" panose="020B0604020202020204" pitchFamily="34" charset="0"/>
                        </a:rPr>
                        <a:t>99.73%</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86.51%</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92.65%</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a:t>
                      </a:r>
                    </a:p>
                  </a:txBody>
                  <a:tcPr anchor="ctr">
                    <a:solidFill>
                      <a:schemeClr val="bg1"/>
                    </a:solidFill>
                  </a:tcPr>
                </a:tc>
                <a:extLst>
                  <a:ext uri="{0D108BD9-81ED-4DB2-BD59-A6C34878D82A}">
                    <a16:rowId xmlns:a16="http://schemas.microsoft.com/office/drawing/2014/main" val="2653728446"/>
                  </a:ext>
                </a:extLst>
              </a:tr>
              <a:tr h="502920">
                <a:tc>
                  <a:txBody>
                    <a:bodyPr/>
                    <a:lstStyle/>
                    <a:p>
                      <a:pPr algn="l"/>
                      <a:r>
                        <a:rPr lang="en-US" sz="1800" b="0" dirty="0">
                          <a:solidFill>
                            <a:schemeClr val="tx1"/>
                          </a:solidFill>
                          <a:latin typeface="Arial" panose="020B0604020202020204" pitchFamily="34" charset="0"/>
                          <a:cs typeface="Arial" panose="020B0604020202020204" pitchFamily="34" charset="0"/>
                        </a:rPr>
                        <a:t>Logistic Regression Stacked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FD5EA"/>
                    </a:solidFill>
                  </a:tcPr>
                </a:tc>
                <a:tc>
                  <a:txBody>
                    <a:bodyPr/>
                    <a:lstStyle/>
                    <a:p>
                      <a:pPr algn="ctr"/>
                      <a:r>
                        <a:rPr lang="en-US" sz="1800" dirty="0">
                          <a:latin typeface="Arial" panose="020B0604020202020204" pitchFamily="34" charset="0"/>
                          <a:cs typeface="Arial" panose="020B0604020202020204" pitchFamily="34" charset="0"/>
                        </a:rPr>
                        <a:t>97.64%</a:t>
                      </a:r>
                    </a:p>
                  </a:txBody>
                  <a:tcPr anchor="ctr">
                    <a:lnL w="12700" cmpd="sng">
                      <a:noFill/>
                    </a:lnL>
                    <a:solidFill>
                      <a:schemeClr val="bg1"/>
                    </a:solidFill>
                  </a:tcPr>
                </a:tc>
                <a:tc>
                  <a:txBody>
                    <a:bodyPr/>
                    <a:lstStyle/>
                    <a:p>
                      <a:pPr algn="ctr"/>
                      <a:r>
                        <a:rPr lang="en-US" sz="1800" dirty="0">
                          <a:latin typeface="Arial" panose="020B0604020202020204" pitchFamily="34" charset="0"/>
                          <a:cs typeface="Arial" panose="020B0604020202020204" pitchFamily="34" charset="0"/>
                        </a:rPr>
                        <a:t>99.82%</a:t>
                      </a:r>
                    </a:p>
                  </a:txBody>
                  <a:tcPr anchor="ctr">
                    <a:solidFill>
                      <a:schemeClr val="bg1"/>
                    </a:solidFill>
                  </a:tcPr>
                </a:tc>
                <a:tc>
                  <a:txBody>
                    <a:bodyPr/>
                    <a:lstStyle/>
                    <a:p>
                      <a:pPr algn="ctr"/>
                      <a:r>
                        <a:rPr lang="en-US" sz="1800">
                          <a:latin typeface="Arial" panose="020B0604020202020204" pitchFamily="34" charset="0"/>
                          <a:cs typeface="Arial" panose="020B0604020202020204" pitchFamily="34" charset="0"/>
                        </a:rPr>
                        <a:t>93.58%</a:t>
                      </a:r>
                    </a:p>
                  </a:txBody>
                  <a:tcPr anchor="ctr">
                    <a:solidFill>
                      <a:schemeClr val="bg1"/>
                    </a:solidFill>
                  </a:tcPr>
                </a:tc>
                <a:tc>
                  <a:txBody>
                    <a:bodyPr/>
                    <a:lstStyle/>
                    <a:p>
                      <a:pPr algn="ctr"/>
                      <a:r>
                        <a:rPr lang="en-US" sz="1800" dirty="0">
                          <a:latin typeface="Arial" panose="020B0604020202020204" pitchFamily="34" charset="0"/>
                          <a:cs typeface="Arial" panose="020B0604020202020204" pitchFamily="34" charset="0"/>
                        </a:rPr>
                        <a:t>96.81%</a:t>
                      </a:r>
                    </a:p>
                  </a:txBody>
                  <a:tcPr anchor="ctr">
                    <a:solidFill>
                      <a:schemeClr val="bg1"/>
                    </a:solidFill>
                  </a:tcPr>
                </a:tc>
                <a:tc>
                  <a:txBody>
                    <a:bodyPr/>
                    <a:lstStyle/>
                    <a:p>
                      <a:pPr algn="ctr"/>
                      <a:r>
                        <a:rPr lang="en-US" sz="1800">
                          <a:latin typeface="Arial" panose="020B0604020202020204" pitchFamily="34" charset="0"/>
                          <a:cs typeface="Arial" panose="020B0604020202020204" pitchFamily="34" charset="0"/>
                        </a:rPr>
                        <a:t>97.31%</a:t>
                      </a:r>
                    </a:p>
                  </a:txBody>
                  <a:tcPr anchor="ctr">
                    <a:solidFill>
                      <a:schemeClr val="bg1"/>
                    </a:solidFill>
                  </a:tcPr>
                </a:tc>
                <a:extLst>
                  <a:ext uri="{0D108BD9-81ED-4DB2-BD59-A6C34878D82A}">
                    <a16:rowId xmlns:a16="http://schemas.microsoft.com/office/drawing/2014/main" val="4087416622"/>
                  </a:ext>
                </a:extLst>
              </a:tr>
              <a:tr h="502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SVM Stacked</a:t>
                      </a:r>
                    </a:p>
                  </a:txBody>
                  <a:tcPr anchor="ctr">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ctr"/>
                      <a:r>
                        <a:rPr lang="en-US" sz="1800" dirty="0">
                          <a:latin typeface="Arial" panose="020B0604020202020204" pitchFamily="34" charset="0"/>
                          <a:cs typeface="Arial" panose="020B0604020202020204" pitchFamily="34" charset="0"/>
                        </a:rPr>
                        <a:t>97.65%</a:t>
                      </a:r>
                    </a:p>
                  </a:txBody>
                  <a:tcPr anchor="ctr">
                    <a:lnL w="12700" cmpd="sng">
                      <a:noFill/>
                    </a:lnL>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latin typeface="Arial" panose="020B0604020202020204" pitchFamily="34" charset="0"/>
                          <a:cs typeface="Arial" panose="020B0604020202020204" pitchFamily="34" charset="0"/>
                        </a:rPr>
                        <a:t>99.79%</a:t>
                      </a:r>
                    </a:p>
                  </a:txBody>
                  <a:tcPr anchor="ct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latin typeface="Arial" panose="020B0604020202020204" pitchFamily="34" charset="0"/>
                          <a:cs typeface="Arial" panose="020B0604020202020204" pitchFamily="34" charset="0"/>
                        </a:rPr>
                        <a:t>94.03%</a:t>
                      </a:r>
                    </a:p>
                  </a:txBody>
                  <a:tcPr anchor="ct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latin typeface="Arial" panose="020B0604020202020204" pitchFamily="34" charset="0"/>
                          <a:cs typeface="Arial" panose="020B0604020202020204" pitchFamily="34" charset="0"/>
                        </a:rPr>
                        <a:t>96.82%</a:t>
                      </a:r>
                    </a:p>
                  </a:txBody>
                  <a:tcPr anchor="ct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latin typeface="Arial" panose="020B0604020202020204" pitchFamily="34" charset="0"/>
                          <a:cs typeface="Arial" panose="020B0604020202020204" pitchFamily="34" charset="0"/>
                        </a:rPr>
                        <a:t>-</a:t>
                      </a:r>
                    </a:p>
                  </a:txBody>
                  <a:tcPr anchor="ct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4920244"/>
                  </a:ext>
                </a:extLst>
              </a:tr>
              <a:tr h="502920">
                <a:tc>
                  <a:txBody>
                    <a:bodyPr/>
                    <a:lstStyle/>
                    <a:p>
                      <a:pPr algn="l"/>
                      <a:r>
                        <a:rPr lang="en-US" sz="1800" b="1" dirty="0" err="1">
                          <a:solidFill>
                            <a:schemeClr val="tx1"/>
                          </a:solidFill>
                          <a:latin typeface="Arial" panose="020B0604020202020204" pitchFamily="34" charset="0"/>
                          <a:cs typeface="Arial" panose="020B0604020202020204" pitchFamily="34" charset="0"/>
                        </a:rPr>
                        <a:t>XGBoost</a:t>
                      </a:r>
                      <a:endParaRPr lang="en-US" sz="1800" b="1"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ctr"/>
                      <a:r>
                        <a:rPr lang="en-US" sz="1800" b="1" dirty="0">
                          <a:latin typeface="Arial" panose="020B0604020202020204" pitchFamily="34" charset="0"/>
                          <a:cs typeface="Arial" panose="020B0604020202020204" pitchFamily="34" charset="0"/>
                        </a:rPr>
                        <a:t>97.54</a:t>
                      </a:r>
                      <a:r>
                        <a:rPr lang="en-US" sz="1800" dirty="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txBody>
                  <a:tcPr anchor="ctr">
                    <a:lnL w="12700" cmpd="sng">
                      <a:noFill/>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dirty="0">
                          <a:latin typeface="Arial" panose="020B0604020202020204" pitchFamily="34" charset="0"/>
                          <a:cs typeface="Arial" panose="020B0604020202020204" pitchFamily="34" charset="0"/>
                        </a:rPr>
                        <a:t>99.86</a:t>
                      </a:r>
                      <a:r>
                        <a:rPr lang="en-US" sz="1800" dirty="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txBody>
                  <a:tcPr anchor="ct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dirty="0">
                          <a:latin typeface="Arial" panose="020B0604020202020204" pitchFamily="34" charset="0"/>
                          <a:cs typeface="Arial" panose="020B0604020202020204" pitchFamily="34" charset="0"/>
                        </a:rPr>
                        <a:t>93.68</a:t>
                      </a:r>
                      <a:r>
                        <a:rPr lang="en-US" sz="1800" dirty="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txBody>
                  <a:tcPr anchor="ct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dirty="0">
                          <a:latin typeface="Arial" panose="020B0604020202020204" pitchFamily="34" charset="0"/>
                          <a:cs typeface="Arial" panose="020B0604020202020204" pitchFamily="34" charset="0"/>
                        </a:rPr>
                        <a:t>96.67</a:t>
                      </a:r>
                      <a:r>
                        <a:rPr lang="en-US" sz="1800" dirty="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txBody>
                  <a:tcPr anchor="ct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dirty="0">
                          <a:latin typeface="Arial" panose="020B0604020202020204" pitchFamily="34" charset="0"/>
                          <a:cs typeface="Arial" panose="020B0604020202020204" pitchFamily="34" charset="0"/>
                        </a:rPr>
                        <a:t>99.82</a:t>
                      </a:r>
                      <a:r>
                        <a:rPr lang="en-US" sz="1800" dirty="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2287186"/>
                  </a:ext>
                </a:extLst>
              </a:tr>
            </a:tbl>
          </a:graphicData>
        </a:graphic>
      </p:graphicFrame>
      <p:sp>
        <p:nvSpPr>
          <p:cNvPr id="6" name="Date Placeholder 2">
            <a:extLst>
              <a:ext uri="{FF2B5EF4-FFF2-40B4-BE49-F238E27FC236}">
                <a16:creationId xmlns:a16="http://schemas.microsoft.com/office/drawing/2014/main" id="{14F5F77B-3FC9-EFF6-8A58-604A5EB8D813}"/>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71790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F44-61BA-D64B-84D8-5DB5C620238C}"/>
              </a:ext>
            </a:extLst>
          </p:cNvPr>
          <p:cNvSpPr>
            <a:spLocks noGrp="1"/>
          </p:cNvSpPr>
          <p:nvPr>
            <p:ph type="title"/>
          </p:nvPr>
        </p:nvSpPr>
        <p:spPr/>
        <p:txBody>
          <a:bodyPr/>
          <a:lstStyle/>
          <a:p>
            <a:r>
              <a:rPr lang="en-US">
                <a:latin typeface="Arial Rounded MT Bold"/>
                <a:cs typeface="Futura Medium"/>
              </a:rPr>
              <a:t>While the </a:t>
            </a:r>
            <a:r>
              <a:rPr lang="en-US" err="1">
                <a:latin typeface="Arial Rounded MT Bold"/>
                <a:cs typeface="Futura Medium"/>
              </a:rPr>
              <a:t>XGBoost</a:t>
            </a:r>
            <a:r>
              <a:rPr lang="en-US">
                <a:latin typeface="Arial Rounded MT Bold"/>
                <a:cs typeface="Futura Medium"/>
              </a:rPr>
              <a:t> model performed best overall, precision and recall were not equally balanced</a:t>
            </a:r>
            <a:endParaRPr lang="en-US" b="0">
              <a:latin typeface="Arial Rounded MT Bold"/>
              <a:cs typeface="Futura Medium"/>
            </a:endParaRPr>
          </a:p>
        </p:txBody>
      </p:sp>
      <p:sp>
        <p:nvSpPr>
          <p:cNvPr id="4" name="Slide Number Placeholder 3">
            <a:extLst>
              <a:ext uri="{FF2B5EF4-FFF2-40B4-BE49-F238E27FC236}">
                <a16:creationId xmlns:a16="http://schemas.microsoft.com/office/drawing/2014/main" id="{9609FB46-BE20-A429-9BC8-D32C78E6A96C}"/>
              </a:ext>
            </a:extLst>
          </p:cNvPr>
          <p:cNvSpPr>
            <a:spLocks noGrp="1"/>
          </p:cNvSpPr>
          <p:nvPr>
            <p:ph type="sldNum" sz="quarter" idx="12"/>
          </p:nvPr>
        </p:nvSpPr>
        <p:spPr/>
        <p:txBody>
          <a:bodyPr/>
          <a:lstStyle/>
          <a:p>
            <a:fld id="{A5E79B69-051F-4347-8582-BA9A35097F09}" type="slidenum">
              <a:rPr lang="en-US" smtClean="0"/>
              <a:pPr/>
              <a:t>12</a:t>
            </a:fld>
            <a:endParaRPr lang="en-US"/>
          </a:p>
        </p:txBody>
      </p:sp>
      <p:grpSp>
        <p:nvGrpSpPr>
          <p:cNvPr id="18" name="Group 17">
            <a:extLst>
              <a:ext uri="{FF2B5EF4-FFF2-40B4-BE49-F238E27FC236}">
                <a16:creationId xmlns:a16="http://schemas.microsoft.com/office/drawing/2014/main" id="{48BE4D15-4CEF-F596-B028-3725FD2CA02D}"/>
              </a:ext>
            </a:extLst>
          </p:cNvPr>
          <p:cNvGrpSpPr/>
          <p:nvPr/>
        </p:nvGrpSpPr>
        <p:grpSpPr>
          <a:xfrm>
            <a:off x="5652956" y="1754421"/>
            <a:ext cx="535994" cy="4497773"/>
            <a:chOff x="5828005" y="1742211"/>
            <a:chExt cx="535994" cy="4497773"/>
          </a:xfrm>
        </p:grpSpPr>
        <p:cxnSp>
          <p:nvCxnSpPr>
            <p:cNvPr id="19" name="Straight Connector 18">
              <a:extLst>
                <a:ext uri="{FF2B5EF4-FFF2-40B4-BE49-F238E27FC236}">
                  <a16:creationId xmlns:a16="http://schemas.microsoft.com/office/drawing/2014/main" id="{7A9ACCC3-980C-B652-39FC-EB7B65857A9B}"/>
                </a:ext>
              </a:extLst>
            </p:cNvPr>
            <p:cNvCxnSpPr>
              <a:cxnSpLocks/>
            </p:cNvCxnSpPr>
            <p:nvPr/>
          </p:nvCxnSpPr>
          <p:spPr>
            <a:xfrm flipH="1" flipV="1">
              <a:off x="6082859" y="1742211"/>
              <a:ext cx="1" cy="449777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02FF45AB-0B12-AD15-9CCB-87481F479998}"/>
                </a:ext>
              </a:extLst>
            </p:cNvPr>
            <p:cNvGrpSpPr/>
            <p:nvPr/>
          </p:nvGrpSpPr>
          <p:grpSpPr>
            <a:xfrm>
              <a:off x="5828005" y="3737582"/>
              <a:ext cx="535994" cy="507030"/>
              <a:chOff x="5828005" y="3982484"/>
              <a:chExt cx="535994" cy="507030"/>
            </a:xfrm>
          </p:grpSpPr>
          <p:sp>
            <p:nvSpPr>
              <p:cNvPr id="21" name="Oval 20">
                <a:extLst>
                  <a:ext uri="{FF2B5EF4-FFF2-40B4-BE49-F238E27FC236}">
                    <a16:creationId xmlns:a16="http://schemas.microsoft.com/office/drawing/2014/main" id="{E67AE8DE-BAE4-A1EF-6C5D-419B055A6E0D}"/>
                  </a:ext>
                </a:extLst>
              </p:cNvPr>
              <p:cNvSpPr/>
              <p:nvPr/>
            </p:nvSpPr>
            <p:spPr>
              <a:xfrm rot="16200000">
                <a:off x="5881691" y="4035608"/>
                <a:ext cx="402336" cy="399842"/>
              </a:xfrm>
              <a:prstGeom prst="ellipse">
                <a:avLst/>
              </a:prstGeom>
              <a:solidFill>
                <a:srgbClr val="00006F"/>
              </a:solidFill>
              <a:ln>
                <a:solidFill>
                  <a:srgbClr val="971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Caret Left with solid fill">
                <a:extLst>
                  <a:ext uri="{FF2B5EF4-FFF2-40B4-BE49-F238E27FC236}">
                    <a16:creationId xmlns:a16="http://schemas.microsoft.com/office/drawing/2014/main" id="{EB8C8574-8AB0-11DE-8CCB-4227550556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5828005" y="3982484"/>
                <a:ext cx="535994" cy="507030"/>
              </a:xfrm>
              <a:prstGeom prst="rect">
                <a:avLst/>
              </a:prstGeom>
            </p:spPr>
          </p:pic>
        </p:grpSp>
      </p:grpSp>
      <p:grpSp>
        <p:nvGrpSpPr>
          <p:cNvPr id="23" name="Group 22">
            <a:extLst>
              <a:ext uri="{FF2B5EF4-FFF2-40B4-BE49-F238E27FC236}">
                <a16:creationId xmlns:a16="http://schemas.microsoft.com/office/drawing/2014/main" id="{88193D23-6C2C-5360-DBFE-882DC54EFE72}"/>
              </a:ext>
            </a:extLst>
          </p:cNvPr>
          <p:cNvGrpSpPr/>
          <p:nvPr/>
        </p:nvGrpSpPr>
        <p:grpSpPr>
          <a:xfrm>
            <a:off x="6732569" y="2960763"/>
            <a:ext cx="5238330" cy="2059726"/>
            <a:chOff x="6732569" y="1901120"/>
            <a:chExt cx="5238330" cy="2059726"/>
          </a:xfrm>
        </p:grpSpPr>
        <p:sp>
          <p:nvSpPr>
            <p:cNvPr id="24" name="Прямоугольник 3">
              <a:extLst>
                <a:ext uri="{FF2B5EF4-FFF2-40B4-BE49-F238E27FC236}">
                  <a16:creationId xmlns:a16="http://schemas.microsoft.com/office/drawing/2014/main" id="{D872C92A-669D-77C4-8AEC-0E698D9DBD2F}"/>
                </a:ext>
              </a:extLst>
            </p:cNvPr>
            <p:cNvSpPr/>
            <p:nvPr/>
          </p:nvSpPr>
          <p:spPr>
            <a:xfrm>
              <a:off x="6732569" y="2006221"/>
              <a:ext cx="5238324" cy="19546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latin typeface="Georgia" panose="02040502050405020303" pitchFamily="18" charset="0"/>
                <a:cs typeface="Futura Medium" panose="020B0602020204020303" pitchFamily="34" charset="-79"/>
              </a:endParaRPr>
            </a:p>
          </p:txBody>
        </p:sp>
        <p:sp>
          <p:nvSpPr>
            <p:cNvPr id="25" name="Прямоугольник 30">
              <a:extLst>
                <a:ext uri="{FF2B5EF4-FFF2-40B4-BE49-F238E27FC236}">
                  <a16:creationId xmlns:a16="http://schemas.microsoft.com/office/drawing/2014/main" id="{EDD420DC-BB25-A7B9-918F-F2860905EB6E}"/>
                </a:ext>
              </a:extLst>
            </p:cNvPr>
            <p:cNvSpPr/>
            <p:nvPr/>
          </p:nvSpPr>
          <p:spPr>
            <a:xfrm rot="16200000">
              <a:off x="9169173" y="-535483"/>
              <a:ext cx="365123" cy="5238329"/>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latin typeface="Helvetica" pitchFamily="2" charset="0"/>
                </a:rPr>
                <a:t>Modeling Performance Metrics</a:t>
              </a:r>
              <a:endParaRPr lang="ru-RU" sz="1600" b="1">
                <a:latin typeface="Helvetica" pitchFamily="2" charset="0"/>
              </a:endParaRPr>
            </a:p>
          </p:txBody>
        </p:sp>
        <p:sp>
          <p:nvSpPr>
            <p:cNvPr id="26" name="Rectangle 25">
              <a:extLst>
                <a:ext uri="{FF2B5EF4-FFF2-40B4-BE49-F238E27FC236}">
                  <a16:creationId xmlns:a16="http://schemas.microsoft.com/office/drawing/2014/main" id="{534DFA0A-5321-073F-285C-4559CFA54467}"/>
                </a:ext>
              </a:extLst>
            </p:cNvPr>
            <p:cNvSpPr/>
            <p:nvPr/>
          </p:nvSpPr>
          <p:spPr>
            <a:xfrm>
              <a:off x="7206022" y="2471205"/>
              <a:ext cx="4206260" cy="2550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600">
                  <a:solidFill>
                    <a:schemeClr val="tx1"/>
                  </a:solidFill>
                  <a:latin typeface="Helvetica" pitchFamily="2" charset="0"/>
                  <a:cs typeface="Futura Medium" panose="020B0602020204020303" pitchFamily="34" charset="-79"/>
                </a:rPr>
                <a:t>97.5% Overall Accuracy</a:t>
              </a:r>
            </a:p>
          </p:txBody>
        </p:sp>
        <p:sp>
          <p:nvSpPr>
            <p:cNvPr id="27" name="Rectangle 26">
              <a:extLst>
                <a:ext uri="{FF2B5EF4-FFF2-40B4-BE49-F238E27FC236}">
                  <a16:creationId xmlns:a16="http://schemas.microsoft.com/office/drawing/2014/main" id="{009829BC-F62A-17FC-EB3A-38E585AFF3F1}"/>
                </a:ext>
              </a:extLst>
            </p:cNvPr>
            <p:cNvSpPr/>
            <p:nvPr/>
          </p:nvSpPr>
          <p:spPr>
            <a:xfrm>
              <a:off x="7206021" y="2990128"/>
              <a:ext cx="4207265" cy="2550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600">
                  <a:solidFill>
                    <a:schemeClr val="tx1"/>
                  </a:solidFill>
                  <a:latin typeface="Helvetica" pitchFamily="2" charset="0"/>
                  <a:cs typeface="Futura Medium" panose="020B0602020204020303" pitchFamily="34" charset="-79"/>
                </a:rPr>
                <a:t>99.9% Weighted Average Precision</a:t>
              </a:r>
            </a:p>
          </p:txBody>
        </p:sp>
        <p:sp>
          <p:nvSpPr>
            <p:cNvPr id="28" name="Rectangle 27">
              <a:extLst>
                <a:ext uri="{FF2B5EF4-FFF2-40B4-BE49-F238E27FC236}">
                  <a16:creationId xmlns:a16="http://schemas.microsoft.com/office/drawing/2014/main" id="{A594AAB7-72F7-1B48-4F69-C782EBF93D80}"/>
                </a:ext>
              </a:extLst>
            </p:cNvPr>
            <p:cNvSpPr/>
            <p:nvPr/>
          </p:nvSpPr>
          <p:spPr>
            <a:xfrm>
              <a:off x="7206021" y="3509050"/>
              <a:ext cx="4207265" cy="2550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600">
                  <a:solidFill>
                    <a:schemeClr val="tx1"/>
                  </a:solidFill>
                  <a:latin typeface="Helvetica" pitchFamily="2" charset="0"/>
                  <a:cs typeface="Futura Medium" panose="020B0602020204020303" pitchFamily="34" charset="-79"/>
                </a:rPr>
                <a:t>93.7% Weighted Average Recall</a:t>
              </a:r>
            </a:p>
          </p:txBody>
        </p:sp>
        <p:pic>
          <p:nvPicPr>
            <p:cNvPr id="29" name="Graphic 28" descr="Bullseye outline">
              <a:extLst>
                <a:ext uri="{FF2B5EF4-FFF2-40B4-BE49-F238E27FC236}">
                  <a16:creationId xmlns:a16="http://schemas.microsoft.com/office/drawing/2014/main" id="{831822D7-0487-0603-7D19-4AD669338C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2597" y="2434117"/>
              <a:ext cx="329184" cy="329184"/>
            </a:xfrm>
            <a:prstGeom prst="rect">
              <a:avLst/>
            </a:prstGeom>
          </p:spPr>
        </p:pic>
        <p:pic>
          <p:nvPicPr>
            <p:cNvPr id="30" name="Graphic 29" descr="Target Audience outline">
              <a:extLst>
                <a:ext uri="{FF2B5EF4-FFF2-40B4-BE49-F238E27FC236}">
                  <a16:creationId xmlns:a16="http://schemas.microsoft.com/office/drawing/2014/main" id="{A38D8F20-C275-1012-87FC-8C4ECD3256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59493" y="3471962"/>
              <a:ext cx="329184" cy="329184"/>
            </a:xfrm>
            <a:prstGeom prst="rect">
              <a:avLst/>
            </a:prstGeom>
          </p:spPr>
        </p:pic>
        <p:pic>
          <p:nvPicPr>
            <p:cNvPr id="31" name="Graphic 30" descr="Target outline">
              <a:extLst>
                <a:ext uri="{FF2B5EF4-FFF2-40B4-BE49-F238E27FC236}">
                  <a16:creationId xmlns:a16="http://schemas.microsoft.com/office/drawing/2014/main" id="{E692F42D-D9F1-0420-797D-4BCD868109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52597" y="2956308"/>
              <a:ext cx="329184" cy="329184"/>
            </a:xfrm>
            <a:prstGeom prst="rect">
              <a:avLst/>
            </a:prstGeom>
          </p:spPr>
        </p:pic>
      </p:grpSp>
      <p:sp>
        <p:nvSpPr>
          <p:cNvPr id="38" name="Date Placeholder 2">
            <a:extLst>
              <a:ext uri="{FF2B5EF4-FFF2-40B4-BE49-F238E27FC236}">
                <a16:creationId xmlns:a16="http://schemas.microsoft.com/office/drawing/2014/main" id="{607C8D6A-80A9-DEEC-2CFB-C40D24A6956B}"/>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
        <p:nvSpPr>
          <p:cNvPr id="39" name="TextBox 38">
            <a:extLst>
              <a:ext uri="{FF2B5EF4-FFF2-40B4-BE49-F238E27FC236}">
                <a16:creationId xmlns:a16="http://schemas.microsoft.com/office/drawing/2014/main" id="{C9F267D7-E237-871C-3345-967E8A5474F4}"/>
              </a:ext>
            </a:extLst>
          </p:cNvPr>
          <p:cNvSpPr txBox="1"/>
          <p:nvPr/>
        </p:nvSpPr>
        <p:spPr>
          <a:xfrm>
            <a:off x="8029903" y="6138041"/>
            <a:ext cx="184731" cy="369332"/>
          </a:xfrm>
          <a:prstGeom prst="rect">
            <a:avLst/>
          </a:prstGeom>
          <a:noFill/>
        </p:spPr>
        <p:txBody>
          <a:bodyPr wrap="none" rtlCol="0">
            <a:spAutoFit/>
          </a:bodyPr>
          <a:lstStyle/>
          <a:p>
            <a:endParaRPr lang="en-US"/>
          </a:p>
        </p:txBody>
      </p:sp>
      <p:grpSp>
        <p:nvGrpSpPr>
          <p:cNvPr id="52" name="Group 51">
            <a:extLst>
              <a:ext uri="{FF2B5EF4-FFF2-40B4-BE49-F238E27FC236}">
                <a16:creationId xmlns:a16="http://schemas.microsoft.com/office/drawing/2014/main" id="{4D6D14D5-59F2-23EA-A4A4-9B96054BFBDC}"/>
              </a:ext>
            </a:extLst>
          </p:cNvPr>
          <p:cNvGrpSpPr/>
          <p:nvPr/>
        </p:nvGrpSpPr>
        <p:grpSpPr>
          <a:xfrm>
            <a:off x="620106" y="1742211"/>
            <a:ext cx="4489232" cy="4468273"/>
            <a:chOff x="1035016" y="1771711"/>
            <a:chExt cx="4489232" cy="4468273"/>
          </a:xfrm>
        </p:grpSpPr>
        <p:grpSp>
          <p:nvGrpSpPr>
            <p:cNvPr id="9" name="Group 8">
              <a:extLst>
                <a:ext uri="{FF2B5EF4-FFF2-40B4-BE49-F238E27FC236}">
                  <a16:creationId xmlns:a16="http://schemas.microsoft.com/office/drawing/2014/main" id="{DF5EFA55-F31E-294A-0C61-47843B85893B}"/>
                </a:ext>
              </a:extLst>
            </p:cNvPr>
            <p:cNvGrpSpPr>
              <a:grpSpLocks noChangeAspect="1"/>
            </p:cNvGrpSpPr>
            <p:nvPr/>
          </p:nvGrpSpPr>
          <p:grpSpPr>
            <a:xfrm>
              <a:off x="1409448" y="2137470"/>
              <a:ext cx="4114800" cy="4102514"/>
              <a:chOff x="624468" y="1612016"/>
              <a:chExt cx="4636535" cy="4622691"/>
            </a:xfrm>
          </p:grpSpPr>
          <p:sp>
            <p:nvSpPr>
              <p:cNvPr id="10" name="Rectangle 9">
                <a:extLst>
                  <a:ext uri="{FF2B5EF4-FFF2-40B4-BE49-F238E27FC236}">
                    <a16:creationId xmlns:a16="http://schemas.microsoft.com/office/drawing/2014/main" id="{4407B07C-DE91-F93E-C953-04571D1A3B14}"/>
                  </a:ext>
                </a:extLst>
              </p:cNvPr>
              <p:cNvSpPr>
                <a:spLocks noChangeAspect="1"/>
              </p:cNvSpPr>
              <p:nvPr/>
            </p:nvSpPr>
            <p:spPr>
              <a:xfrm>
                <a:off x="1315976" y="2299561"/>
                <a:ext cx="1917662" cy="1916408"/>
              </a:xfrm>
              <a:prstGeom prst="rect">
                <a:avLst/>
              </a:prstGeom>
              <a:solidFill>
                <a:srgbClr val="00006F"/>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latin typeface="Arial" panose="020B0604020202020204" pitchFamily="34" charset="0"/>
                    <a:cs typeface="Arial" panose="020B0604020202020204" pitchFamily="34" charset="0"/>
                  </a:rPr>
                  <a:t>69,184</a:t>
                </a:r>
              </a:p>
            </p:txBody>
          </p:sp>
          <p:sp>
            <p:nvSpPr>
              <p:cNvPr id="11" name="Rectangle 10">
                <a:extLst>
                  <a:ext uri="{FF2B5EF4-FFF2-40B4-BE49-F238E27FC236}">
                    <a16:creationId xmlns:a16="http://schemas.microsoft.com/office/drawing/2014/main" id="{0EF6D7E5-F252-AF2C-4531-9EF0428DE3B5}"/>
                  </a:ext>
                </a:extLst>
              </p:cNvPr>
              <p:cNvSpPr>
                <a:spLocks noChangeAspect="1"/>
              </p:cNvSpPr>
              <p:nvPr/>
            </p:nvSpPr>
            <p:spPr>
              <a:xfrm>
                <a:off x="3337691" y="2299561"/>
                <a:ext cx="1917663" cy="1916408"/>
              </a:xfrm>
              <a:prstGeom prst="rect">
                <a:avLst/>
              </a:prstGeom>
              <a:solidFill>
                <a:srgbClr val="F1F1F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solidFill>
                      <a:schemeClr val="tx1"/>
                    </a:solidFill>
                    <a:latin typeface="Arial" panose="020B0604020202020204" pitchFamily="34" charset="0"/>
                    <a:cs typeface="Arial" panose="020B0604020202020204" pitchFamily="34" charset="0"/>
                  </a:rPr>
                  <a:t>2,701</a:t>
                </a:r>
              </a:p>
            </p:txBody>
          </p:sp>
          <p:sp>
            <p:nvSpPr>
              <p:cNvPr id="12" name="Rectangle 11">
                <a:extLst>
                  <a:ext uri="{FF2B5EF4-FFF2-40B4-BE49-F238E27FC236}">
                    <a16:creationId xmlns:a16="http://schemas.microsoft.com/office/drawing/2014/main" id="{209FBCE1-2660-9C5C-18ED-59E995C2ACAB}"/>
                  </a:ext>
                </a:extLst>
              </p:cNvPr>
              <p:cNvSpPr>
                <a:spLocks noChangeAspect="1"/>
              </p:cNvSpPr>
              <p:nvPr/>
            </p:nvSpPr>
            <p:spPr>
              <a:xfrm>
                <a:off x="1315976" y="4308564"/>
                <a:ext cx="1917663" cy="1916408"/>
              </a:xfrm>
              <a:prstGeom prst="rect">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solidFill>
                      <a:schemeClr val="tx1"/>
                    </a:solidFill>
                    <a:latin typeface="Arial" panose="020B0604020202020204" pitchFamily="34" charset="0"/>
                    <a:cs typeface="Arial" panose="020B0604020202020204" pitchFamily="34" charset="0"/>
                  </a:rPr>
                  <a:t>57</a:t>
                </a:r>
              </a:p>
            </p:txBody>
          </p:sp>
          <p:sp>
            <p:nvSpPr>
              <p:cNvPr id="13" name="Rectangle 12">
                <a:extLst>
                  <a:ext uri="{FF2B5EF4-FFF2-40B4-BE49-F238E27FC236}">
                    <a16:creationId xmlns:a16="http://schemas.microsoft.com/office/drawing/2014/main" id="{1D5CD389-F96E-A72E-9AF9-CEC0E1D8AA7C}"/>
                  </a:ext>
                </a:extLst>
              </p:cNvPr>
              <p:cNvSpPr>
                <a:spLocks noChangeAspect="1"/>
              </p:cNvSpPr>
              <p:nvPr/>
            </p:nvSpPr>
            <p:spPr>
              <a:xfrm>
                <a:off x="3343339" y="4318298"/>
                <a:ext cx="1917664" cy="1916409"/>
              </a:xfrm>
              <a:prstGeom prst="rect">
                <a:avLst/>
              </a:prstGeom>
              <a:solidFill>
                <a:srgbClr val="9696FA"/>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latin typeface="Arial" panose="020B0604020202020204" pitchFamily="34" charset="0"/>
                    <a:cs typeface="Arial" panose="020B0604020202020204" pitchFamily="34" charset="0"/>
                  </a:rPr>
                  <a:t>40,034</a:t>
                </a:r>
              </a:p>
            </p:txBody>
          </p:sp>
          <p:sp>
            <p:nvSpPr>
              <p:cNvPr id="14" name="Rectangle 13">
                <a:extLst>
                  <a:ext uri="{FF2B5EF4-FFF2-40B4-BE49-F238E27FC236}">
                    <a16:creationId xmlns:a16="http://schemas.microsoft.com/office/drawing/2014/main" id="{D9D25DBA-B9B0-EAE8-2E2E-3D5C32A0C140}"/>
                  </a:ext>
                </a:extLst>
              </p:cNvPr>
              <p:cNvSpPr/>
              <p:nvPr/>
            </p:nvSpPr>
            <p:spPr>
              <a:xfrm>
                <a:off x="630115" y="2299560"/>
                <a:ext cx="581808" cy="191640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400" b="1" dirty="0">
                    <a:solidFill>
                      <a:schemeClr val="bg1"/>
                    </a:solidFill>
                    <a:latin typeface="Arial" panose="020B0604020202020204" pitchFamily="34" charset="0"/>
                    <a:cs typeface="Arial" panose="020B0604020202020204" pitchFamily="34" charset="0"/>
                  </a:rPr>
                  <a:t>Not Fraud</a:t>
                </a:r>
              </a:p>
            </p:txBody>
          </p:sp>
          <p:sp>
            <p:nvSpPr>
              <p:cNvPr id="15" name="Rectangle 14">
                <a:extLst>
                  <a:ext uri="{FF2B5EF4-FFF2-40B4-BE49-F238E27FC236}">
                    <a16:creationId xmlns:a16="http://schemas.microsoft.com/office/drawing/2014/main" id="{72D3AD50-18F0-E0E9-244B-866FA3EFF115}"/>
                  </a:ext>
                </a:extLst>
              </p:cNvPr>
              <p:cNvSpPr/>
              <p:nvPr/>
            </p:nvSpPr>
            <p:spPr>
              <a:xfrm>
                <a:off x="624468" y="4318298"/>
                <a:ext cx="581808" cy="190667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400" b="1">
                    <a:solidFill>
                      <a:schemeClr val="bg1"/>
                    </a:solidFill>
                    <a:latin typeface="Arial" panose="020B0604020202020204" pitchFamily="34" charset="0"/>
                    <a:cs typeface="Arial" panose="020B0604020202020204" pitchFamily="34" charset="0"/>
                  </a:rPr>
                  <a:t>Fraud</a:t>
                </a:r>
              </a:p>
            </p:txBody>
          </p:sp>
          <p:sp>
            <p:nvSpPr>
              <p:cNvPr id="16" name="Rectangle 15">
                <a:extLst>
                  <a:ext uri="{FF2B5EF4-FFF2-40B4-BE49-F238E27FC236}">
                    <a16:creationId xmlns:a16="http://schemas.microsoft.com/office/drawing/2014/main" id="{3AD9310F-63FC-11C9-5A7B-F31E77942C27}"/>
                  </a:ext>
                </a:extLst>
              </p:cNvPr>
              <p:cNvSpPr/>
              <p:nvPr/>
            </p:nvSpPr>
            <p:spPr>
              <a:xfrm>
                <a:off x="1315976" y="1612016"/>
                <a:ext cx="1917662" cy="5852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Arial" panose="020B0604020202020204" pitchFamily="34" charset="0"/>
                    <a:cs typeface="Arial" panose="020B0604020202020204" pitchFamily="34" charset="0"/>
                  </a:rPr>
                  <a:t>Not Fraud</a:t>
                </a:r>
              </a:p>
            </p:txBody>
          </p:sp>
          <p:sp>
            <p:nvSpPr>
              <p:cNvPr id="17" name="Rectangle 16">
                <a:extLst>
                  <a:ext uri="{FF2B5EF4-FFF2-40B4-BE49-F238E27FC236}">
                    <a16:creationId xmlns:a16="http://schemas.microsoft.com/office/drawing/2014/main" id="{9D77BE5E-12BD-4F9A-55BE-D894782E2797}"/>
                  </a:ext>
                </a:extLst>
              </p:cNvPr>
              <p:cNvSpPr/>
              <p:nvPr/>
            </p:nvSpPr>
            <p:spPr>
              <a:xfrm>
                <a:off x="3337691" y="1612016"/>
                <a:ext cx="1917662" cy="5852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Arial" panose="020B0604020202020204" pitchFamily="34" charset="0"/>
                    <a:cs typeface="Arial" panose="020B0604020202020204" pitchFamily="34" charset="0"/>
                  </a:rPr>
                  <a:t>Fraud</a:t>
                </a:r>
              </a:p>
            </p:txBody>
          </p:sp>
        </p:grpSp>
        <p:sp>
          <p:nvSpPr>
            <p:cNvPr id="50" name="Rectangle 49">
              <a:extLst>
                <a:ext uri="{FF2B5EF4-FFF2-40B4-BE49-F238E27FC236}">
                  <a16:creationId xmlns:a16="http://schemas.microsoft.com/office/drawing/2014/main" id="{BF44CF4F-F455-1C0B-DDD1-8C0467534AE2}"/>
                </a:ext>
              </a:extLst>
            </p:cNvPr>
            <p:cNvSpPr/>
            <p:nvPr/>
          </p:nvSpPr>
          <p:spPr>
            <a:xfrm>
              <a:off x="1035016" y="2747646"/>
              <a:ext cx="365760" cy="34923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latin typeface="Arial" panose="020B0604020202020204" pitchFamily="34" charset="0"/>
                  <a:cs typeface="Arial" panose="020B0604020202020204" pitchFamily="34" charset="0"/>
                </a:rPr>
                <a:t>Predicted Label</a:t>
              </a:r>
            </a:p>
          </p:txBody>
        </p:sp>
        <p:sp>
          <p:nvSpPr>
            <p:cNvPr id="51" name="Rectangle 50">
              <a:extLst>
                <a:ext uri="{FF2B5EF4-FFF2-40B4-BE49-F238E27FC236}">
                  <a16:creationId xmlns:a16="http://schemas.microsoft.com/office/drawing/2014/main" id="{B58B678A-0033-44A5-733A-3BAF654A3023}"/>
                </a:ext>
              </a:extLst>
            </p:cNvPr>
            <p:cNvSpPr/>
            <p:nvPr/>
          </p:nvSpPr>
          <p:spPr>
            <a:xfrm rot="5400000">
              <a:off x="3586431" y="208422"/>
              <a:ext cx="365760" cy="34923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latin typeface="Arial" panose="020B0604020202020204" pitchFamily="34" charset="0"/>
                  <a:cs typeface="Arial" panose="020B0604020202020204" pitchFamily="34" charset="0"/>
                </a:rPr>
                <a:t>True Label</a:t>
              </a:r>
            </a:p>
          </p:txBody>
        </p:sp>
      </p:grpSp>
    </p:spTree>
    <p:extLst>
      <p:ext uri="{BB962C8B-B14F-4D97-AF65-F5344CB8AC3E}">
        <p14:creationId xmlns:p14="http://schemas.microsoft.com/office/powerpoint/2010/main" val="182079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48D90-4F2A-B032-1227-47596AAB9B7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C4B35BB-0D79-CFF5-1395-70BC1EBDBC81}"/>
              </a:ext>
            </a:extLst>
          </p:cNvPr>
          <p:cNvSpPr>
            <a:spLocks noGrp="1"/>
          </p:cNvSpPr>
          <p:nvPr>
            <p:ph type="sldNum" sz="quarter" idx="12"/>
          </p:nvPr>
        </p:nvSpPr>
        <p:spPr/>
        <p:txBody>
          <a:bodyPr/>
          <a:lstStyle/>
          <a:p>
            <a:fld id="{A5E79B69-051F-4347-8582-BA9A35097F09}" type="slidenum">
              <a:rPr lang="en-US" smtClean="0">
                <a:latin typeface="Arial" panose="020B0604020202020204" pitchFamily="34" charset="0"/>
                <a:cs typeface="Arial" panose="020B0604020202020204" pitchFamily="34" charset="0"/>
              </a:rPr>
              <a:pPr/>
              <a:t>13</a:t>
            </a:fld>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D357C408-C279-79F5-0E57-A09B69960023}"/>
              </a:ext>
            </a:extLst>
          </p:cNvPr>
          <p:cNvGrpSpPr/>
          <p:nvPr/>
        </p:nvGrpSpPr>
        <p:grpSpPr>
          <a:xfrm>
            <a:off x="624468" y="4820188"/>
            <a:ext cx="6113239" cy="923672"/>
            <a:chOff x="3761659" y="1384466"/>
            <a:chExt cx="6113239" cy="923672"/>
          </a:xfrm>
        </p:grpSpPr>
        <p:sp>
          <p:nvSpPr>
            <p:cNvPr id="22" name="Title 1">
              <a:extLst>
                <a:ext uri="{FF2B5EF4-FFF2-40B4-BE49-F238E27FC236}">
                  <a16:creationId xmlns:a16="http://schemas.microsoft.com/office/drawing/2014/main" id="{A2DD467C-798E-9236-82A7-EC4B2AB77B59}"/>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latin typeface="Arial Rounded MT Bold" panose="020F0704030504030204" pitchFamily="34" charset="77"/>
                  <a:cs typeface="FUTURA MEDIUM" panose="020B0602020204020303" pitchFamily="34" charset="-79"/>
                </a:rPr>
                <a:t>Analysis &amp; Limitations</a:t>
              </a:r>
            </a:p>
            <a:p>
              <a:pPr>
                <a:lnSpc>
                  <a:spcPts val="3180"/>
                </a:lnSpc>
              </a:pPr>
              <a:r>
                <a:rPr lang="en-US" sz="1200">
                  <a:latin typeface="Arial" panose="020B0604020202020204" pitchFamily="34" charset="0"/>
                  <a:cs typeface="Arial" panose="020B0604020202020204" pitchFamily="34" charset="0"/>
                </a:rPr>
                <a:t>Analysis of the business implications and potential areas of enhancement</a:t>
              </a:r>
            </a:p>
          </p:txBody>
        </p:sp>
        <p:sp>
          <p:nvSpPr>
            <p:cNvPr id="23" name="Rectangle 22">
              <a:extLst>
                <a:ext uri="{FF2B5EF4-FFF2-40B4-BE49-F238E27FC236}">
                  <a16:creationId xmlns:a16="http://schemas.microsoft.com/office/drawing/2014/main" id="{707A2A38-F19C-56C3-A11D-F6DDC0DEBEA6}"/>
                </a:ext>
              </a:extLst>
            </p:cNvPr>
            <p:cNvSpPr/>
            <p:nvPr/>
          </p:nvSpPr>
          <p:spPr>
            <a:xfrm>
              <a:off x="3761659" y="1703089"/>
              <a:ext cx="337623" cy="337623"/>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4</a:t>
              </a:r>
            </a:p>
          </p:txBody>
        </p:sp>
        <p:cxnSp>
          <p:nvCxnSpPr>
            <p:cNvPr id="24" name="Straight Connector 23">
              <a:extLst>
                <a:ext uri="{FF2B5EF4-FFF2-40B4-BE49-F238E27FC236}">
                  <a16:creationId xmlns:a16="http://schemas.microsoft.com/office/drawing/2014/main" id="{5DF5061D-3A8A-AD52-123A-3131E9E28EF9}"/>
                </a:ext>
              </a:extLst>
            </p:cNvPr>
            <p:cNvCxnSpPr/>
            <p:nvPr/>
          </p:nvCxnSpPr>
          <p:spPr>
            <a:xfrm>
              <a:off x="4064940" y="1871900"/>
              <a:ext cx="5809958" cy="0"/>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grpSp>
      <p:sp>
        <p:nvSpPr>
          <p:cNvPr id="27" name="Title 26">
            <a:extLst>
              <a:ext uri="{FF2B5EF4-FFF2-40B4-BE49-F238E27FC236}">
                <a16:creationId xmlns:a16="http://schemas.microsoft.com/office/drawing/2014/main" id="{0C0EABEB-54B3-2430-5294-1E3EF1735650}"/>
              </a:ext>
            </a:extLst>
          </p:cNvPr>
          <p:cNvSpPr>
            <a:spLocks noGrp="1"/>
          </p:cNvSpPr>
          <p:nvPr>
            <p:ph type="title"/>
          </p:nvPr>
        </p:nvSpPr>
        <p:spPr/>
        <p:txBody>
          <a:bodyPr/>
          <a:lstStyle/>
          <a:p>
            <a:r>
              <a:rPr lang="en-US"/>
              <a:t>Agenda</a:t>
            </a:r>
          </a:p>
        </p:txBody>
      </p:sp>
      <p:grpSp>
        <p:nvGrpSpPr>
          <p:cNvPr id="2" name="Group 1">
            <a:extLst>
              <a:ext uri="{FF2B5EF4-FFF2-40B4-BE49-F238E27FC236}">
                <a16:creationId xmlns:a16="http://schemas.microsoft.com/office/drawing/2014/main" id="{A4BAAE05-B72D-FB43-F038-0B407063D078}"/>
              </a:ext>
            </a:extLst>
          </p:cNvPr>
          <p:cNvGrpSpPr/>
          <p:nvPr/>
        </p:nvGrpSpPr>
        <p:grpSpPr>
          <a:xfrm>
            <a:off x="624468" y="1659092"/>
            <a:ext cx="6113239" cy="923672"/>
            <a:chOff x="3761659" y="1384466"/>
            <a:chExt cx="6113239" cy="923672"/>
          </a:xfrm>
        </p:grpSpPr>
        <p:sp>
          <p:nvSpPr>
            <p:cNvPr id="4" name="Title 1">
              <a:extLst>
                <a:ext uri="{FF2B5EF4-FFF2-40B4-BE49-F238E27FC236}">
                  <a16:creationId xmlns:a16="http://schemas.microsoft.com/office/drawing/2014/main" id="{6DF8B66A-9AA2-86E2-76F2-A34A957557FD}"/>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Problem Definition &amp; Objective</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Overview of the business problem and primary goal guiding the analysis</a:t>
              </a:r>
              <a:endParaRPr lang="en-US" sz="1200">
                <a:solidFill>
                  <a:schemeClr val="bg2">
                    <a:lumMod val="75000"/>
                  </a:schemeClr>
                </a:solidFill>
                <a:latin typeface="Helvetica" pitchFamily="2" charset="0"/>
                <a:cs typeface="Futura Medium" panose="020B0602020204020303" pitchFamily="34" charset="-79"/>
              </a:endParaRPr>
            </a:p>
          </p:txBody>
        </p:sp>
        <p:sp>
          <p:nvSpPr>
            <p:cNvPr id="18" name="Rectangle 17">
              <a:extLst>
                <a:ext uri="{FF2B5EF4-FFF2-40B4-BE49-F238E27FC236}">
                  <a16:creationId xmlns:a16="http://schemas.microsoft.com/office/drawing/2014/main" id="{3266F738-A98F-FB6A-85E9-18DCE3788F5E}"/>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Arial Rounded MT Bold" panose="020F0704030504030204" pitchFamily="34" charset="77"/>
                </a:rPr>
                <a:t>1</a:t>
              </a:r>
            </a:p>
          </p:txBody>
        </p:sp>
        <p:cxnSp>
          <p:nvCxnSpPr>
            <p:cNvPr id="19" name="Straight Connector 18">
              <a:extLst>
                <a:ext uri="{FF2B5EF4-FFF2-40B4-BE49-F238E27FC236}">
                  <a16:creationId xmlns:a16="http://schemas.microsoft.com/office/drawing/2014/main" id="{CC5144B8-6BD4-D4A1-0579-61F5B319C23C}"/>
                </a:ext>
              </a:extLst>
            </p:cNvPr>
            <p:cNvCxnSpPr/>
            <p:nvPr/>
          </p:nvCxnSpPr>
          <p:spPr>
            <a:xfrm>
              <a:off x="4064940" y="1871900"/>
              <a:ext cx="5809958" cy="0"/>
            </a:xfrm>
            <a:prstGeom prst="line">
              <a:avLst/>
            </a:prstGeom>
            <a:solidFill>
              <a:srgbClr val="00006F"/>
            </a:solidFill>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9CADD24-5A56-3B4B-500A-0850E5442CC9}"/>
              </a:ext>
            </a:extLst>
          </p:cNvPr>
          <p:cNvGrpSpPr/>
          <p:nvPr/>
        </p:nvGrpSpPr>
        <p:grpSpPr>
          <a:xfrm>
            <a:off x="624468" y="2712791"/>
            <a:ext cx="6113239" cy="923672"/>
            <a:chOff x="3761659" y="2548821"/>
            <a:chExt cx="6113239" cy="923672"/>
          </a:xfrm>
        </p:grpSpPr>
        <p:sp>
          <p:nvSpPr>
            <p:cNvPr id="21" name="Title 1">
              <a:extLst>
                <a:ext uri="{FF2B5EF4-FFF2-40B4-BE49-F238E27FC236}">
                  <a16:creationId xmlns:a16="http://schemas.microsoft.com/office/drawing/2014/main" id="{8B901F57-5931-06E6-4155-ABCD8260C84E}"/>
                </a:ext>
              </a:extLst>
            </p:cNvPr>
            <p:cNvSpPr txBox="1">
              <a:spLocks/>
            </p:cNvSpPr>
            <p:nvPr/>
          </p:nvSpPr>
          <p:spPr>
            <a:xfrm>
              <a:off x="4268339" y="2548821"/>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Approach &amp; Methodology</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Discussion of the data processing, feature engineering, and model selection</a:t>
              </a:r>
            </a:p>
          </p:txBody>
        </p:sp>
        <p:sp>
          <p:nvSpPr>
            <p:cNvPr id="26" name="Rectangle 25">
              <a:extLst>
                <a:ext uri="{FF2B5EF4-FFF2-40B4-BE49-F238E27FC236}">
                  <a16:creationId xmlns:a16="http://schemas.microsoft.com/office/drawing/2014/main" id="{00FC8ECD-036E-FD33-093B-1AB4B143C200}"/>
                </a:ext>
              </a:extLst>
            </p:cNvPr>
            <p:cNvSpPr/>
            <p:nvPr/>
          </p:nvSpPr>
          <p:spPr>
            <a:xfrm>
              <a:off x="3761659" y="2867444"/>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2</a:t>
              </a:r>
            </a:p>
          </p:txBody>
        </p:sp>
        <p:cxnSp>
          <p:nvCxnSpPr>
            <p:cNvPr id="28" name="Straight Connector 27">
              <a:extLst>
                <a:ext uri="{FF2B5EF4-FFF2-40B4-BE49-F238E27FC236}">
                  <a16:creationId xmlns:a16="http://schemas.microsoft.com/office/drawing/2014/main" id="{0EB72237-5D49-CE1E-BD45-B548601DB853}"/>
                </a:ext>
              </a:extLst>
            </p:cNvPr>
            <p:cNvCxnSpPr/>
            <p:nvPr/>
          </p:nvCxnSpPr>
          <p:spPr>
            <a:xfrm>
              <a:off x="4064940" y="3036255"/>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F5B13A80-6E12-4794-91CC-67CA819E121E}"/>
              </a:ext>
            </a:extLst>
          </p:cNvPr>
          <p:cNvGrpSpPr/>
          <p:nvPr/>
        </p:nvGrpSpPr>
        <p:grpSpPr>
          <a:xfrm>
            <a:off x="624468" y="3766490"/>
            <a:ext cx="6113239" cy="923672"/>
            <a:chOff x="3761659" y="1384466"/>
            <a:chExt cx="6113239" cy="923672"/>
          </a:xfrm>
        </p:grpSpPr>
        <p:sp>
          <p:nvSpPr>
            <p:cNvPr id="34" name="Title 1">
              <a:extLst>
                <a:ext uri="{FF2B5EF4-FFF2-40B4-BE49-F238E27FC236}">
                  <a16:creationId xmlns:a16="http://schemas.microsoft.com/office/drawing/2014/main" id="{993711D3-DA52-9DB6-7ECB-C747EAB584B1}"/>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Modeling Results</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Summary of the key findings and performance of the tested models</a:t>
              </a:r>
            </a:p>
          </p:txBody>
        </p:sp>
        <p:sp>
          <p:nvSpPr>
            <p:cNvPr id="35" name="Rectangle 34">
              <a:extLst>
                <a:ext uri="{FF2B5EF4-FFF2-40B4-BE49-F238E27FC236}">
                  <a16:creationId xmlns:a16="http://schemas.microsoft.com/office/drawing/2014/main" id="{466D9AA3-678E-69A9-303C-DA890F2FB4F8}"/>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3</a:t>
              </a:r>
            </a:p>
          </p:txBody>
        </p:sp>
        <p:cxnSp>
          <p:nvCxnSpPr>
            <p:cNvPr id="36" name="Straight Connector 35">
              <a:extLst>
                <a:ext uri="{FF2B5EF4-FFF2-40B4-BE49-F238E27FC236}">
                  <a16:creationId xmlns:a16="http://schemas.microsoft.com/office/drawing/2014/main" id="{24FC8B05-4B0A-501B-F36B-9F27512E1ED7}"/>
                </a:ext>
              </a:extLst>
            </p:cNvPr>
            <p:cNvCxnSpPr/>
            <p:nvPr/>
          </p:nvCxnSpPr>
          <p:spPr>
            <a:xfrm>
              <a:off x="4064940" y="1871900"/>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Date Placeholder 2">
            <a:extLst>
              <a:ext uri="{FF2B5EF4-FFF2-40B4-BE49-F238E27FC236}">
                <a16:creationId xmlns:a16="http://schemas.microsoft.com/office/drawing/2014/main" id="{04500E1D-8D25-DA56-E907-20525DECF0A3}"/>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164335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9F249-9683-2F57-8852-3650F8876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608F04-7D80-CDEC-D4F0-B6421DB3A4CE}"/>
              </a:ext>
            </a:extLst>
          </p:cNvPr>
          <p:cNvSpPr>
            <a:spLocks noGrp="1"/>
          </p:cNvSpPr>
          <p:nvPr>
            <p:ph type="title"/>
          </p:nvPr>
        </p:nvSpPr>
        <p:spPr/>
        <p:txBody>
          <a:bodyPr/>
          <a:lstStyle/>
          <a:p>
            <a:r>
              <a:rPr lang="en-US" b="0">
                <a:latin typeface="Arial Rounded MT Bold"/>
                <a:cs typeface="Futura Medium"/>
              </a:rPr>
              <a:t>Claim type, total claims, and the provider should be prioritized most in future fraud investigations</a:t>
            </a:r>
          </a:p>
        </p:txBody>
      </p:sp>
      <p:sp>
        <p:nvSpPr>
          <p:cNvPr id="4" name="Slide Number Placeholder 3">
            <a:extLst>
              <a:ext uri="{FF2B5EF4-FFF2-40B4-BE49-F238E27FC236}">
                <a16:creationId xmlns:a16="http://schemas.microsoft.com/office/drawing/2014/main" id="{B1CB165C-C1D1-40E5-BE7B-0AC8836D1B01}"/>
              </a:ext>
            </a:extLst>
          </p:cNvPr>
          <p:cNvSpPr>
            <a:spLocks noGrp="1"/>
          </p:cNvSpPr>
          <p:nvPr>
            <p:ph type="sldNum" sz="quarter" idx="12"/>
          </p:nvPr>
        </p:nvSpPr>
        <p:spPr/>
        <p:txBody>
          <a:bodyPr/>
          <a:lstStyle/>
          <a:p>
            <a:fld id="{A5E79B69-051F-4347-8582-BA9A35097F09}" type="slidenum">
              <a:rPr lang="en-US" smtClean="0"/>
              <a:pPr/>
              <a:t>14</a:t>
            </a:fld>
            <a:endParaRPr lang="en-US"/>
          </a:p>
        </p:txBody>
      </p:sp>
      <p:grpSp>
        <p:nvGrpSpPr>
          <p:cNvPr id="16" name="Group 15">
            <a:extLst>
              <a:ext uri="{FF2B5EF4-FFF2-40B4-BE49-F238E27FC236}">
                <a16:creationId xmlns:a16="http://schemas.microsoft.com/office/drawing/2014/main" id="{6550D9B6-4304-43BF-69FB-BC9BC02B91E9}"/>
              </a:ext>
            </a:extLst>
          </p:cNvPr>
          <p:cNvGrpSpPr/>
          <p:nvPr/>
        </p:nvGrpSpPr>
        <p:grpSpPr>
          <a:xfrm>
            <a:off x="529949" y="1739696"/>
            <a:ext cx="11132103" cy="4632240"/>
            <a:chOff x="624468" y="1739696"/>
            <a:chExt cx="11132103" cy="4632240"/>
          </a:xfrm>
        </p:grpSpPr>
        <p:grpSp>
          <p:nvGrpSpPr>
            <p:cNvPr id="15" name="Group 14">
              <a:extLst>
                <a:ext uri="{FF2B5EF4-FFF2-40B4-BE49-F238E27FC236}">
                  <a16:creationId xmlns:a16="http://schemas.microsoft.com/office/drawing/2014/main" id="{FA091204-56CB-22E1-697D-85324260DA74}"/>
                </a:ext>
              </a:extLst>
            </p:cNvPr>
            <p:cNvGrpSpPr/>
            <p:nvPr/>
          </p:nvGrpSpPr>
          <p:grpSpPr>
            <a:xfrm>
              <a:off x="8109426" y="2578903"/>
              <a:ext cx="3647145" cy="2953827"/>
              <a:chOff x="8109426" y="2605201"/>
              <a:chExt cx="3647145" cy="2953827"/>
            </a:xfrm>
          </p:grpSpPr>
          <p:grpSp>
            <p:nvGrpSpPr>
              <p:cNvPr id="6" name="Group 5">
                <a:extLst>
                  <a:ext uri="{FF2B5EF4-FFF2-40B4-BE49-F238E27FC236}">
                    <a16:creationId xmlns:a16="http://schemas.microsoft.com/office/drawing/2014/main" id="{C35AB09A-1AD1-DCC5-5690-B01F44F87057}"/>
                  </a:ext>
                </a:extLst>
              </p:cNvPr>
              <p:cNvGrpSpPr/>
              <p:nvPr/>
            </p:nvGrpSpPr>
            <p:grpSpPr>
              <a:xfrm>
                <a:off x="8109427" y="2605201"/>
                <a:ext cx="3647144" cy="1325562"/>
                <a:chOff x="7421047" y="2185992"/>
                <a:chExt cx="4051814" cy="1243008"/>
              </a:xfrm>
              <a:solidFill>
                <a:srgbClr val="7030A0"/>
              </a:solidFill>
            </p:grpSpPr>
            <p:sp>
              <p:nvSpPr>
                <p:cNvPr id="8" name="Off-page Connector 7">
                  <a:extLst>
                    <a:ext uri="{FF2B5EF4-FFF2-40B4-BE49-F238E27FC236}">
                      <a16:creationId xmlns:a16="http://schemas.microsoft.com/office/drawing/2014/main" id="{8364A721-4C40-6015-6DB8-640BB34736FD}"/>
                    </a:ext>
                  </a:extLst>
                </p:cNvPr>
                <p:cNvSpPr/>
                <p:nvPr/>
              </p:nvSpPr>
              <p:spPr>
                <a:xfrm rot="5400000">
                  <a:off x="8825450" y="781589"/>
                  <a:ext cx="1243008" cy="4051814"/>
                </a:xfrm>
                <a:prstGeom prst="flowChartOffpageConnector">
                  <a:avLst/>
                </a:prstGeom>
                <a:solidFill>
                  <a:srgbClr val="0000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9" name="Rectangle 8">
                  <a:extLst>
                    <a:ext uri="{FF2B5EF4-FFF2-40B4-BE49-F238E27FC236}">
                      <a16:creationId xmlns:a16="http://schemas.microsoft.com/office/drawing/2014/main" id="{52F2FF69-0E6E-C72C-A2A7-6EAA9840D9CB}"/>
                    </a:ext>
                  </a:extLst>
                </p:cNvPr>
                <p:cNvSpPr/>
                <p:nvPr/>
              </p:nvSpPr>
              <p:spPr>
                <a:xfrm>
                  <a:off x="8253577" y="2185992"/>
                  <a:ext cx="2852361" cy="1243008"/>
                </a:xfrm>
                <a:prstGeom prst="rect">
                  <a:avLst/>
                </a:prstGeom>
                <a:solidFill>
                  <a:srgbClr val="0000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FFC000"/>
                      </a:solidFill>
                      <a:latin typeface="Arial" panose="020B0604020202020204" pitchFamily="34" charset="0"/>
                      <a:ea typeface="Gungsuh" panose="02030600000101010101" pitchFamily="18" charset="-127"/>
                      <a:cs typeface="Arial" panose="020B0604020202020204" pitchFamily="34" charset="0"/>
                    </a:rPr>
                    <a:t>Claim type is the #1 predictor of fraud</a:t>
                  </a:r>
                </a:p>
              </p:txBody>
            </p:sp>
          </p:grpSp>
          <p:grpSp>
            <p:nvGrpSpPr>
              <p:cNvPr id="10" name="Group 9">
                <a:extLst>
                  <a:ext uri="{FF2B5EF4-FFF2-40B4-BE49-F238E27FC236}">
                    <a16:creationId xmlns:a16="http://schemas.microsoft.com/office/drawing/2014/main" id="{A76C350E-62F7-C7BE-A808-871AF259818F}"/>
                  </a:ext>
                </a:extLst>
              </p:cNvPr>
              <p:cNvGrpSpPr/>
              <p:nvPr/>
            </p:nvGrpSpPr>
            <p:grpSpPr>
              <a:xfrm>
                <a:off x="8109426" y="4233466"/>
                <a:ext cx="3647145" cy="1325562"/>
                <a:chOff x="7421047" y="2185992"/>
                <a:chExt cx="4051814" cy="1243008"/>
              </a:xfrm>
              <a:solidFill>
                <a:srgbClr val="7030A0"/>
              </a:solidFill>
            </p:grpSpPr>
            <p:sp>
              <p:nvSpPr>
                <p:cNvPr id="11" name="Off-page Connector 10">
                  <a:extLst>
                    <a:ext uri="{FF2B5EF4-FFF2-40B4-BE49-F238E27FC236}">
                      <a16:creationId xmlns:a16="http://schemas.microsoft.com/office/drawing/2014/main" id="{389E559A-0B34-CE6D-6294-3761BF9148D2}"/>
                    </a:ext>
                  </a:extLst>
                </p:cNvPr>
                <p:cNvSpPr/>
                <p:nvPr/>
              </p:nvSpPr>
              <p:spPr>
                <a:xfrm rot="5400000">
                  <a:off x="8825450" y="781589"/>
                  <a:ext cx="1243008" cy="4051814"/>
                </a:xfrm>
                <a:prstGeom prst="flowChartOffpageConnector">
                  <a:avLst/>
                </a:prstGeom>
                <a:solidFill>
                  <a:srgbClr val="0000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 name="Rectangle 11">
                  <a:extLst>
                    <a:ext uri="{FF2B5EF4-FFF2-40B4-BE49-F238E27FC236}">
                      <a16:creationId xmlns:a16="http://schemas.microsoft.com/office/drawing/2014/main" id="{F19F037A-04C5-4379-27DA-961BC3895595}"/>
                    </a:ext>
                  </a:extLst>
                </p:cNvPr>
                <p:cNvSpPr/>
                <p:nvPr/>
              </p:nvSpPr>
              <p:spPr>
                <a:xfrm>
                  <a:off x="8253577" y="2185992"/>
                  <a:ext cx="2852361" cy="1243008"/>
                </a:xfrm>
                <a:prstGeom prst="rect">
                  <a:avLst/>
                </a:prstGeom>
                <a:solidFill>
                  <a:srgbClr val="0000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FFC000"/>
                      </a:solidFill>
                      <a:latin typeface="Arial" panose="020B0604020202020204" pitchFamily="34" charset="0"/>
                      <a:ea typeface="Gungsuh" panose="02030600000101010101" pitchFamily="18" charset="-127"/>
                      <a:cs typeface="Arial" panose="020B0604020202020204" pitchFamily="34" charset="0"/>
                    </a:rPr>
                    <a:t>The top 3 predictors describe 75% of fraud</a:t>
                  </a:r>
                </a:p>
              </p:txBody>
            </p:sp>
          </p:grpSp>
        </p:grpSp>
        <p:pic>
          <p:nvPicPr>
            <p:cNvPr id="14" name="Picture 13">
              <a:extLst>
                <a:ext uri="{FF2B5EF4-FFF2-40B4-BE49-F238E27FC236}">
                  <a16:creationId xmlns:a16="http://schemas.microsoft.com/office/drawing/2014/main" id="{4146E05C-F497-AA0D-5E68-2019F079729E}"/>
                </a:ext>
              </a:extLst>
            </p:cNvPr>
            <p:cNvPicPr>
              <a:picLocks noChangeAspect="1"/>
            </p:cNvPicPr>
            <p:nvPr/>
          </p:nvPicPr>
          <p:blipFill>
            <a:blip r:embed="rId2"/>
            <a:stretch>
              <a:fillRect/>
            </a:stretch>
          </p:blipFill>
          <p:spPr>
            <a:xfrm>
              <a:off x="624468" y="1739696"/>
              <a:ext cx="7307903" cy="4632240"/>
            </a:xfrm>
            <a:prstGeom prst="rect">
              <a:avLst/>
            </a:prstGeom>
          </p:spPr>
        </p:pic>
      </p:grpSp>
      <p:sp>
        <p:nvSpPr>
          <p:cNvPr id="17" name="Date Placeholder 2">
            <a:extLst>
              <a:ext uri="{FF2B5EF4-FFF2-40B4-BE49-F238E27FC236}">
                <a16:creationId xmlns:a16="http://schemas.microsoft.com/office/drawing/2014/main" id="{F1425395-F7FE-85B4-E554-731C6AFA30EE}"/>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407620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20A64-CFCA-7F21-979B-C2EA96433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6354B-6D4C-7020-7B29-98457DEC2EB9}"/>
              </a:ext>
            </a:extLst>
          </p:cNvPr>
          <p:cNvSpPr>
            <a:spLocks noGrp="1"/>
          </p:cNvSpPr>
          <p:nvPr>
            <p:ph type="title"/>
          </p:nvPr>
        </p:nvSpPr>
        <p:spPr/>
        <p:txBody>
          <a:bodyPr>
            <a:normAutofit/>
          </a:bodyPr>
          <a:lstStyle/>
          <a:p>
            <a:r>
              <a:rPr lang="en-US"/>
              <a:t>Optimizing Fraud Detection: Examining the trade-off between precision and recall</a:t>
            </a:r>
          </a:p>
        </p:txBody>
      </p:sp>
      <p:sp>
        <p:nvSpPr>
          <p:cNvPr id="4" name="Slide Number Placeholder 3">
            <a:extLst>
              <a:ext uri="{FF2B5EF4-FFF2-40B4-BE49-F238E27FC236}">
                <a16:creationId xmlns:a16="http://schemas.microsoft.com/office/drawing/2014/main" id="{86EF3E2F-7932-1906-C540-BB0AACC4E3B4}"/>
              </a:ext>
            </a:extLst>
          </p:cNvPr>
          <p:cNvSpPr>
            <a:spLocks noGrp="1"/>
          </p:cNvSpPr>
          <p:nvPr>
            <p:ph type="sldNum" sz="quarter" idx="12"/>
          </p:nvPr>
        </p:nvSpPr>
        <p:spPr/>
        <p:txBody>
          <a:bodyPr/>
          <a:lstStyle/>
          <a:p>
            <a:fld id="{A5E79B69-051F-4347-8582-BA9A35097F09}" type="slidenum">
              <a:rPr lang="en-US" smtClean="0"/>
              <a:pPr/>
              <a:t>15</a:t>
            </a:fld>
            <a:endParaRPr lang="en-US"/>
          </a:p>
        </p:txBody>
      </p:sp>
      <p:grpSp>
        <p:nvGrpSpPr>
          <p:cNvPr id="58" name="Group 57">
            <a:extLst>
              <a:ext uri="{FF2B5EF4-FFF2-40B4-BE49-F238E27FC236}">
                <a16:creationId xmlns:a16="http://schemas.microsoft.com/office/drawing/2014/main" id="{D3984B3E-5A09-C7FA-5A3F-41257D73D3CF}"/>
              </a:ext>
            </a:extLst>
          </p:cNvPr>
          <p:cNvGrpSpPr/>
          <p:nvPr/>
        </p:nvGrpSpPr>
        <p:grpSpPr>
          <a:xfrm>
            <a:off x="422785" y="1823050"/>
            <a:ext cx="11346431" cy="4318257"/>
            <a:chOff x="624467" y="1823050"/>
            <a:chExt cx="11346431" cy="4318257"/>
          </a:xfrm>
        </p:grpSpPr>
        <p:sp>
          <p:nvSpPr>
            <p:cNvPr id="22" name="Rounded Rectangle 21">
              <a:extLst>
                <a:ext uri="{FF2B5EF4-FFF2-40B4-BE49-F238E27FC236}">
                  <a16:creationId xmlns:a16="http://schemas.microsoft.com/office/drawing/2014/main" id="{A7C7D6C3-84E9-E813-16A8-19D87148F6A1}"/>
                </a:ext>
              </a:extLst>
            </p:cNvPr>
            <p:cNvSpPr/>
            <p:nvPr/>
          </p:nvSpPr>
          <p:spPr>
            <a:xfrm>
              <a:off x="624467" y="1823050"/>
              <a:ext cx="11346431" cy="508102"/>
            </a:xfrm>
            <a:prstGeom prst="roundRect">
              <a:avLst/>
            </a:prstGeom>
            <a:solidFill>
              <a:schemeClr val="bg1"/>
            </a:solidFill>
            <a:ln w="57150">
              <a:solidFill>
                <a:srgbClr val="000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Arial" panose="020B0604020202020204" pitchFamily="34" charset="0"/>
                  <a:cs typeface="Arial" panose="020B0604020202020204" pitchFamily="34" charset="0"/>
                </a:rPr>
                <a:t>Fine tuning was a balance between the cost of investigating fraud and the benefits of identifying it</a:t>
              </a:r>
            </a:p>
          </p:txBody>
        </p:sp>
        <p:grpSp>
          <p:nvGrpSpPr>
            <p:cNvPr id="50" name="Group 49">
              <a:extLst>
                <a:ext uri="{FF2B5EF4-FFF2-40B4-BE49-F238E27FC236}">
                  <a16:creationId xmlns:a16="http://schemas.microsoft.com/office/drawing/2014/main" id="{83E922D2-DFE2-9E79-2D27-712D6C20348A}"/>
                </a:ext>
              </a:extLst>
            </p:cNvPr>
            <p:cNvGrpSpPr/>
            <p:nvPr/>
          </p:nvGrpSpPr>
          <p:grpSpPr>
            <a:xfrm>
              <a:off x="624468" y="3304337"/>
              <a:ext cx="5384446" cy="2836970"/>
              <a:chOff x="624468" y="3295857"/>
              <a:chExt cx="5384446" cy="2836970"/>
            </a:xfrm>
          </p:grpSpPr>
          <p:sp>
            <p:nvSpPr>
              <p:cNvPr id="9" name="Rounded Rectangle 8">
                <a:extLst>
                  <a:ext uri="{FF2B5EF4-FFF2-40B4-BE49-F238E27FC236}">
                    <a16:creationId xmlns:a16="http://schemas.microsoft.com/office/drawing/2014/main" id="{DC5D1C87-3D40-DFF7-1DFD-DBF1A3B2F177}"/>
                  </a:ext>
                </a:extLst>
              </p:cNvPr>
              <p:cNvSpPr/>
              <p:nvPr/>
            </p:nvSpPr>
            <p:spPr>
              <a:xfrm>
                <a:off x="624468" y="5132584"/>
                <a:ext cx="5384446" cy="1000243"/>
              </a:xfrm>
              <a:prstGeom prst="roundRect">
                <a:avLst/>
              </a:prstGeom>
              <a:noFill/>
              <a:ln w="57150">
                <a:solidFill>
                  <a:srgbClr val="FFC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Of the cases predicted to be fraudulent,</a:t>
                </a:r>
                <a:br>
                  <a:rPr lang="en-US"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99% were actually fraudulent</a:t>
                </a:r>
                <a:endParaRPr lang="en-US" dirty="0">
                  <a:solidFill>
                    <a:schemeClr val="tx1"/>
                  </a:solidFill>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A1D49148-7A65-8E0D-A632-3AED3D75222A}"/>
                  </a:ext>
                </a:extLst>
              </p:cNvPr>
              <p:cNvCxnSpPr>
                <a:cxnSpLocks/>
                <a:stCxn id="5" idx="2"/>
                <a:endCxn id="9" idx="0"/>
              </p:cNvCxnSpPr>
              <p:nvPr/>
            </p:nvCxnSpPr>
            <p:spPr>
              <a:xfrm>
                <a:off x="3316691" y="4688380"/>
                <a:ext cx="0" cy="444204"/>
              </a:xfrm>
              <a:prstGeom prst="straightConnector1">
                <a:avLst/>
              </a:prstGeom>
              <a:ln w="57150">
                <a:solidFill>
                  <a:srgbClr val="00006F"/>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BF547AFF-A67C-D889-5F4C-F1BC64BC3C15}"/>
                  </a:ext>
                </a:extLst>
              </p:cNvPr>
              <p:cNvSpPr/>
              <p:nvPr/>
            </p:nvSpPr>
            <p:spPr>
              <a:xfrm>
                <a:off x="2386701" y="3295857"/>
                <a:ext cx="1859980" cy="1392523"/>
              </a:xfrm>
              <a:prstGeom prst="roundRect">
                <a:avLst/>
              </a:prstGeom>
              <a:solidFill>
                <a:srgbClr val="00006F"/>
              </a:solidFill>
              <a:ln w="57150">
                <a:solidFill>
                  <a:srgbClr val="FFC7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2000" b="1">
                    <a:solidFill>
                      <a:schemeClr val="bg1"/>
                    </a:solidFill>
                    <a:latin typeface="Arial" panose="020B0604020202020204" pitchFamily="34" charset="0"/>
                    <a:cs typeface="Arial" panose="020B0604020202020204" pitchFamily="34" charset="0"/>
                  </a:rPr>
                  <a:t>PRECISION</a:t>
                </a:r>
                <a:endParaRPr lang="en-US" b="1">
                  <a:solidFill>
                    <a:schemeClr val="bg1"/>
                  </a:solidFill>
                  <a:latin typeface="Arial" panose="020B0604020202020204" pitchFamily="34" charset="0"/>
                  <a:cs typeface="Arial" panose="020B0604020202020204" pitchFamily="34" charset="0"/>
                </a:endParaRPr>
              </a:p>
            </p:txBody>
          </p:sp>
        </p:grpSp>
        <p:cxnSp>
          <p:nvCxnSpPr>
            <p:cNvPr id="24" name="Straight Arrow Connector 23">
              <a:extLst>
                <a:ext uri="{FF2B5EF4-FFF2-40B4-BE49-F238E27FC236}">
                  <a16:creationId xmlns:a16="http://schemas.microsoft.com/office/drawing/2014/main" id="{ECC92403-5BB0-EBD7-AC54-18DC6F1207B7}"/>
                </a:ext>
              </a:extLst>
            </p:cNvPr>
            <p:cNvCxnSpPr>
              <a:cxnSpLocks/>
              <a:stCxn id="22" idx="2"/>
              <a:endCxn id="5" idx="0"/>
            </p:cNvCxnSpPr>
            <p:nvPr/>
          </p:nvCxnSpPr>
          <p:spPr>
            <a:xfrm flipH="1">
              <a:off x="3316691" y="2331152"/>
              <a:ext cx="2980992" cy="973185"/>
            </a:xfrm>
            <a:prstGeom prst="straightConnector1">
              <a:avLst/>
            </a:prstGeom>
            <a:ln w="57150">
              <a:solidFill>
                <a:srgbClr val="00006F"/>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BB3866F3-F236-51BF-C730-5D85CFFB96C9}"/>
                </a:ext>
              </a:extLst>
            </p:cNvPr>
            <p:cNvGrpSpPr/>
            <p:nvPr/>
          </p:nvGrpSpPr>
          <p:grpSpPr>
            <a:xfrm>
              <a:off x="6584038" y="3304337"/>
              <a:ext cx="5386860" cy="2836970"/>
              <a:chOff x="6538332" y="3295857"/>
              <a:chExt cx="5386860" cy="2836970"/>
            </a:xfrm>
          </p:grpSpPr>
          <p:sp>
            <p:nvSpPr>
              <p:cNvPr id="7" name="Rounded Rectangle 6">
                <a:extLst>
                  <a:ext uri="{FF2B5EF4-FFF2-40B4-BE49-F238E27FC236}">
                    <a16:creationId xmlns:a16="http://schemas.microsoft.com/office/drawing/2014/main" id="{84804817-7162-22DE-83F9-0184F74358EA}"/>
                  </a:ext>
                </a:extLst>
              </p:cNvPr>
              <p:cNvSpPr/>
              <p:nvPr/>
            </p:nvSpPr>
            <p:spPr>
              <a:xfrm>
                <a:off x="6538332" y="5125046"/>
                <a:ext cx="5386860" cy="1007781"/>
              </a:xfrm>
              <a:prstGeom prst="roundRect">
                <a:avLst/>
              </a:prstGeom>
              <a:noFill/>
              <a:ln w="57150">
                <a:solidFill>
                  <a:srgbClr val="FFC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Our model accurately </a:t>
                </a:r>
              </a:p>
              <a:p>
                <a:pPr algn="ctr"/>
                <a:r>
                  <a:rPr lang="en-US" b="1">
                    <a:solidFill>
                      <a:schemeClr val="tx1"/>
                    </a:solidFill>
                    <a:latin typeface="Arial" panose="020B0604020202020204" pitchFamily="34" charset="0"/>
                    <a:cs typeface="Arial" panose="020B0604020202020204" pitchFamily="34" charset="0"/>
                  </a:rPr>
                  <a:t>predicts</a:t>
                </a:r>
                <a:r>
                  <a:rPr lang="en-US">
                    <a:solidFill>
                      <a:schemeClr val="tx1"/>
                    </a:solidFill>
                    <a:latin typeface="Arial" panose="020B0604020202020204" pitchFamily="34" charset="0"/>
                    <a:cs typeface="Arial" panose="020B0604020202020204" pitchFamily="34" charset="0"/>
                  </a:rPr>
                  <a:t> </a:t>
                </a:r>
                <a:r>
                  <a:rPr lang="en-US" b="1">
                    <a:solidFill>
                      <a:schemeClr val="tx1"/>
                    </a:solidFill>
                    <a:latin typeface="Arial" panose="020B0604020202020204" pitchFamily="34" charset="0"/>
                    <a:cs typeface="Arial" panose="020B0604020202020204" pitchFamily="34" charset="0"/>
                  </a:rPr>
                  <a:t>94% of fraud cases</a:t>
                </a:r>
              </a:p>
            </p:txBody>
          </p:sp>
          <p:cxnSp>
            <p:nvCxnSpPr>
              <p:cNvPr id="30" name="Straight Arrow Connector 29">
                <a:extLst>
                  <a:ext uri="{FF2B5EF4-FFF2-40B4-BE49-F238E27FC236}">
                    <a16:creationId xmlns:a16="http://schemas.microsoft.com/office/drawing/2014/main" id="{8581D214-2037-2F5B-5905-024821A4045F}"/>
                  </a:ext>
                </a:extLst>
              </p:cNvPr>
              <p:cNvCxnSpPr>
                <a:cxnSpLocks/>
                <a:stCxn id="12" idx="2"/>
                <a:endCxn id="7" idx="0"/>
              </p:cNvCxnSpPr>
              <p:nvPr/>
            </p:nvCxnSpPr>
            <p:spPr>
              <a:xfrm>
                <a:off x="9231762" y="4688380"/>
                <a:ext cx="0" cy="436666"/>
              </a:xfrm>
              <a:prstGeom prst="straightConnector1">
                <a:avLst/>
              </a:prstGeom>
              <a:ln w="57150">
                <a:solidFill>
                  <a:srgbClr val="00006F"/>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3540822-9438-DE30-34D1-42413452DE9E}"/>
                  </a:ext>
                </a:extLst>
              </p:cNvPr>
              <p:cNvGrpSpPr/>
              <p:nvPr/>
            </p:nvGrpSpPr>
            <p:grpSpPr>
              <a:xfrm>
                <a:off x="8301772" y="3295857"/>
                <a:ext cx="1859980" cy="1392523"/>
                <a:chOff x="7547988" y="1825916"/>
                <a:chExt cx="1859980" cy="1392523"/>
              </a:xfrm>
            </p:grpSpPr>
            <p:sp>
              <p:nvSpPr>
                <p:cNvPr id="12" name="Rounded Rectangle 11">
                  <a:extLst>
                    <a:ext uri="{FF2B5EF4-FFF2-40B4-BE49-F238E27FC236}">
                      <a16:creationId xmlns:a16="http://schemas.microsoft.com/office/drawing/2014/main" id="{9D5B45A3-1B2D-7712-F94F-DE6028BEA957}"/>
                    </a:ext>
                  </a:extLst>
                </p:cNvPr>
                <p:cNvSpPr/>
                <p:nvPr/>
              </p:nvSpPr>
              <p:spPr>
                <a:xfrm>
                  <a:off x="7547988" y="1825916"/>
                  <a:ext cx="1859980" cy="1392523"/>
                </a:xfrm>
                <a:prstGeom prst="roundRect">
                  <a:avLst/>
                </a:prstGeom>
                <a:solidFill>
                  <a:srgbClr val="00006F"/>
                </a:solidFill>
                <a:ln w="57150">
                  <a:solidFill>
                    <a:srgbClr val="FFC700"/>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2000" b="1">
                      <a:solidFill>
                        <a:schemeClr val="bg1"/>
                      </a:solidFill>
                      <a:latin typeface="Arial" panose="020B0604020202020204" pitchFamily="34" charset="0"/>
                      <a:cs typeface="Arial" panose="020B0604020202020204" pitchFamily="34" charset="0"/>
                    </a:rPr>
                    <a:t>RECALL</a:t>
                  </a:r>
                  <a:endParaRPr lang="en-US" b="1">
                    <a:solidFill>
                      <a:schemeClr val="bg1"/>
                    </a:solidFill>
                    <a:latin typeface="Arial" panose="020B0604020202020204" pitchFamily="34" charset="0"/>
                    <a:cs typeface="Arial" panose="020B0604020202020204" pitchFamily="34" charset="0"/>
                  </a:endParaRPr>
                </a:p>
              </p:txBody>
            </p:sp>
            <p:pic>
              <p:nvPicPr>
                <p:cNvPr id="14" name="Graphic 13" descr="Target Audience with solid fill">
                  <a:extLst>
                    <a:ext uri="{FF2B5EF4-FFF2-40B4-BE49-F238E27FC236}">
                      <a16:creationId xmlns:a16="http://schemas.microsoft.com/office/drawing/2014/main" id="{B815E985-2540-EE42-45FE-D896CD9FE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778" y="1846645"/>
                  <a:ext cx="914400" cy="914400"/>
                </a:xfrm>
                <a:prstGeom prst="rect">
                  <a:avLst/>
                </a:prstGeom>
              </p:spPr>
            </p:pic>
          </p:grpSp>
        </p:grpSp>
        <p:cxnSp>
          <p:nvCxnSpPr>
            <p:cNvPr id="26" name="Straight Arrow Connector 25">
              <a:extLst>
                <a:ext uri="{FF2B5EF4-FFF2-40B4-BE49-F238E27FC236}">
                  <a16:creationId xmlns:a16="http://schemas.microsoft.com/office/drawing/2014/main" id="{9F8E39E1-B498-EDF1-590B-76E94FE0287D}"/>
                </a:ext>
              </a:extLst>
            </p:cNvPr>
            <p:cNvCxnSpPr>
              <a:cxnSpLocks/>
              <a:stCxn id="22" idx="2"/>
              <a:endCxn id="12" idx="0"/>
            </p:cNvCxnSpPr>
            <p:nvPr/>
          </p:nvCxnSpPr>
          <p:spPr>
            <a:xfrm>
              <a:off x="6297683" y="2331152"/>
              <a:ext cx="2979785" cy="973185"/>
            </a:xfrm>
            <a:prstGeom prst="straightConnector1">
              <a:avLst/>
            </a:prstGeom>
            <a:ln w="57150">
              <a:solidFill>
                <a:srgbClr val="00006F"/>
              </a:solidFill>
              <a:tailEnd type="triangle"/>
            </a:ln>
          </p:spPr>
          <p:style>
            <a:lnRef idx="1">
              <a:schemeClr val="accent1"/>
            </a:lnRef>
            <a:fillRef idx="0">
              <a:schemeClr val="accent1"/>
            </a:fillRef>
            <a:effectRef idx="0">
              <a:schemeClr val="accent1"/>
            </a:effectRef>
            <a:fontRef idx="minor">
              <a:schemeClr val="tx1"/>
            </a:fontRef>
          </p:style>
        </p:cxnSp>
      </p:grpSp>
      <p:pic>
        <p:nvPicPr>
          <p:cNvPr id="60" name="Graphic 59" descr="Target with solid fill">
            <a:extLst>
              <a:ext uri="{FF2B5EF4-FFF2-40B4-BE49-F238E27FC236}">
                <a16:creationId xmlns:a16="http://schemas.microsoft.com/office/drawing/2014/main" id="{0EB29434-5285-EC08-78AF-A7F99DAE64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57809" y="3327042"/>
            <a:ext cx="914400" cy="914400"/>
          </a:xfrm>
          <a:prstGeom prst="rect">
            <a:avLst/>
          </a:prstGeom>
        </p:spPr>
      </p:pic>
      <p:sp>
        <p:nvSpPr>
          <p:cNvPr id="61" name="Date Placeholder 2">
            <a:extLst>
              <a:ext uri="{FF2B5EF4-FFF2-40B4-BE49-F238E27FC236}">
                <a16:creationId xmlns:a16="http://schemas.microsoft.com/office/drawing/2014/main" id="{872DE8F1-E226-BBC2-50B8-A47F147ED518}"/>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109163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3F20F-5957-39FF-A8E1-975EE7BA94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257CA-367E-CB07-45DB-A23747437C5A}"/>
              </a:ext>
            </a:extLst>
          </p:cNvPr>
          <p:cNvSpPr>
            <a:spLocks noGrp="1"/>
          </p:cNvSpPr>
          <p:nvPr>
            <p:ph type="title"/>
          </p:nvPr>
        </p:nvSpPr>
        <p:spPr/>
        <p:txBody>
          <a:bodyPr>
            <a:normAutofit/>
          </a:bodyPr>
          <a:lstStyle/>
          <a:p>
            <a:r>
              <a:rPr lang="en-US"/>
              <a:t>Model deployment could lead to the recovery of approximately 16+% of taxpayer funding</a:t>
            </a:r>
          </a:p>
        </p:txBody>
      </p:sp>
      <p:sp>
        <p:nvSpPr>
          <p:cNvPr id="4" name="Slide Number Placeholder 3">
            <a:extLst>
              <a:ext uri="{FF2B5EF4-FFF2-40B4-BE49-F238E27FC236}">
                <a16:creationId xmlns:a16="http://schemas.microsoft.com/office/drawing/2014/main" id="{4BF284AF-A1F0-EFF0-0AE2-CB6D00B4EF15}"/>
              </a:ext>
            </a:extLst>
          </p:cNvPr>
          <p:cNvSpPr>
            <a:spLocks noGrp="1"/>
          </p:cNvSpPr>
          <p:nvPr>
            <p:ph type="sldNum" sz="quarter" idx="12"/>
          </p:nvPr>
        </p:nvSpPr>
        <p:spPr/>
        <p:txBody>
          <a:bodyPr/>
          <a:lstStyle/>
          <a:p>
            <a:fld id="{A5E79B69-051F-4347-8582-BA9A35097F09}" type="slidenum">
              <a:rPr lang="en-US" smtClean="0"/>
              <a:pPr/>
              <a:t>16</a:t>
            </a:fld>
            <a:endParaRPr lang="en-US"/>
          </a:p>
        </p:txBody>
      </p:sp>
      <p:graphicFrame>
        <p:nvGraphicFramePr>
          <p:cNvPr id="9" name="Diagram 8">
            <a:extLst>
              <a:ext uri="{FF2B5EF4-FFF2-40B4-BE49-F238E27FC236}">
                <a16:creationId xmlns:a16="http://schemas.microsoft.com/office/drawing/2014/main" id="{AD0206D3-40A8-8EC9-BC26-69973DF475E9}"/>
              </a:ext>
            </a:extLst>
          </p:cNvPr>
          <p:cNvGraphicFramePr/>
          <p:nvPr>
            <p:extLst>
              <p:ext uri="{D42A27DB-BD31-4B8C-83A1-F6EECF244321}">
                <p14:modId xmlns:p14="http://schemas.microsoft.com/office/powerpoint/2010/main" val="3401606858"/>
              </p:ext>
            </p:extLst>
          </p:nvPr>
        </p:nvGraphicFramePr>
        <p:xfrm>
          <a:off x="624468" y="1768510"/>
          <a:ext cx="11172296" cy="4369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Date Placeholder 2">
            <a:extLst>
              <a:ext uri="{FF2B5EF4-FFF2-40B4-BE49-F238E27FC236}">
                <a16:creationId xmlns:a16="http://schemas.microsoft.com/office/drawing/2014/main" id="{847BFCFE-D1BD-BA02-D72E-77A19012ABD2}"/>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199836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B41D8-69E7-758B-B74A-1E7682438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D9F6D3-A4A0-D8A1-2F26-9CC0DF8950B3}"/>
              </a:ext>
            </a:extLst>
          </p:cNvPr>
          <p:cNvSpPr>
            <a:spLocks noGrp="1"/>
          </p:cNvSpPr>
          <p:nvPr>
            <p:ph type="title"/>
          </p:nvPr>
        </p:nvSpPr>
        <p:spPr/>
        <p:txBody>
          <a:bodyPr>
            <a:normAutofit/>
          </a:bodyPr>
          <a:lstStyle/>
          <a:p>
            <a:r>
              <a:rPr lang="en-US"/>
              <a:t>More information about the data and business priorities will further enhance the model’s value</a:t>
            </a:r>
          </a:p>
        </p:txBody>
      </p:sp>
      <p:sp>
        <p:nvSpPr>
          <p:cNvPr id="4" name="Slide Number Placeholder 3">
            <a:extLst>
              <a:ext uri="{FF2B5EF4-FFF2-40B4-BE49-F238E27FC236}">
                <a16:creationId xmlns:a16="http://schemas.microsoft.com/office/drawing/2014/main" id="{325A8C48-DD6D-6C18-508E-E748A6877775}"/>
              </a:ext>
            </a:extLst>
          </p:cNvPr>
          <p:cNvSpPr>
            <a:spLocks noGrp="1"/>
          </p:cNvSpPr>
          <p:nvPr>
            <p:ph type="sldNum" sz="quarter" idx="12"/>
          </p:nvPr>
        </p:nvSpPr>
        <p:spPr/>
        <p:txBody>
          <a:bodyPr/>
          <a:lstStyle/>
          <a:p>
            <a:fld id="{A5E79B69-051F-4347-8582-BA9A35097F09}" type="slidenum">
              <a:rPr lang="en-US" smtClean="0"/>
              <a:pPr/>
              <a:t>17</a:t>
            </a:fld>
            <a:endParaRPr lang="en-US"/>
          </a:p>
        </p:txBody>
      </p:sp>
      <p:grpSp>
        <p:nvGrpSpPr>
          <p:cNvPr id="16" name="Group 15">
            <a:extLst>
              <a:ext uri="{FF2B5EF4-FFF2-40B4-BE49-F238E27FC236}">
                <a16:creationId xmlns:a16="http://schemas.microsoft.com/office/drawing/2014/main" id="{EB775337-F637-7135-BFB7-54B87F2C812C}"/>
              </a:ext>
            </a:extLst>
          </p:cNvPr>
          <p:cNvGrpSpPr/>
          <p:nvPr/>
        </p:nvGrpSpPr>
        <p:grpSpPr>
          <a:xfrm>
            <a:off x="1748413" y="4190684"/>
            <a:ext cx="10222483" cy="1604487"/>
            <a:chOff x="624467" y="4531806"/>
            <a:chExt cx="11346431" cy="1604487"/>
          </a:xfrm>
        </p:grpSpPr>
        <p:sp>
          <p:nvSpPr>
            <p:cNvPr id="8" name="Freeform 7">
              <a:extLst>
                <a:ext uri="{FF2B5EF4-FFF2-40B4-BE49-F238E27FC236}">
                  <a16:creationId xmlns:a16="http://schemas.microsoft.com/office/drawing/2014/main" id="{1C447434-79E3-E768-23A0-70E08D2355A3}"/>
                </a:ext>
              </a:extLst>
            </p:cNvPr>
            <p:cNvSpPr/>
            <p:nvPr/>
          </p:nvSpPr>
          <p:spPr>
            <a:xfrm>
              <a:off x="624467" y="4531806"/>
              <a:ext cx="11346431" cy="1604487"/>
            </a:xfrm>
            <a:custGeom>
              <a:avLst/>
              <a:gdLst>
                <a:gd name="connsiteX0" fmla="*/ 0 w 11346431"/>
                <a:gd name="connsiteY0" fmla="*/ 0 h 1790119"/>
                <a:gd name="connsiteX1" fmla="*/ 11346431 w 11346431"/>
                <a:gd name="connsiteY1" fmla="*/ 0 h 1790119"/>
                <a:gd name="connsiteX2" fmla="*/ 11346431 w 11346431"/>
                <a:gd name="connsiteY2" fmla="*/ 1790119 h 1790119"/>
                <a:gd name="connsiteX3" fmla="*/ 0 w 11346431"/>
                <a:gd name="connsiteY3" fmla="*/ 1790119 h 1790119"/>
                <a:gd name="connsiteX4" fmla="*/ 0 w 11346431"/>
                <a:gd name="connsiteY4" fmla="*/ 0 h 179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6431" h="1790119">
                  <a:moveTo>
                    <a:pt x="0" y="0"/>
                  </a:moveTo>
                  <a:lnTo>
                    <a:pt x="11346431" y="0"/>
                  </a:lnTo>
                  <a:lnTo>
                    <a:pt x="11346431" y="1790119"/>
                  </a:lnTo>
                  <a:lnTo>
                    <a:pt x="0" y="1790119"/>
                  </a:lnTo>
                  <a:lnTo>
                    <a:pt x="0" y="0"/>
                  </a:lnTo>
                  <a:close/>
                </a:path>
              </a:pathLst>
            </a:custGeom>
            <a:solidFill>
              <a:srgbClr val="00006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248920" rIns="248920" bIns="1072375" numCol="1" spcCol="1270" anchor="ctr" anchorCtr="0">
              <a:noAutofit/>
            </a:bodyPr>
            <a:lstStyle/>
            <a:p>
              <a:pPr marL="0" lvl="0" indent="0" algn="ctr" defTabSz="1555750" rtl="0">
                <a:lnSpc>
                  <a:spcPct val="90000"/>
                </a:lnSpc>
                <a:spcBef>
                  <a:spcPct val="0"/>
                </a:spcBef>
                <a:spcAft>
                  <a:spcPct val="35000"/>
                </a:spcAft>
                <a:buNone/>
              </a:pPr>
              <a:r>
                <a:rPr lang="en-US" sz="2800" kern="1200">
                  <a:latin typeface="Arial" panose="020B0604020202020204" pitchFamily="34" charset="0"/>
                  <a:cs typeface="Arial" panose="020B0604020202020204" pitchFamily="34" charset="0"/>
                </a:rPr>
                <a:t>Business Objective Refinement</a:t>
              </a:r>
            </a:p>
          </p:txBody>
        </p:sp>
        <p:sp>
          <p:nvSpPr>
            <p:cNvPr id="9" name="Freeform 8">
              <a:extLst>
                <a:ext uri="{FF2B5EF4-FFF2-40B4-BE49-F238E27FC236}">
                  <a16:creationId xmlns:a16="http://schemas.microsoft.com/office/drawing/2014/main" id="{4227A9E0-5D01-0EC4-A5C8-B0DFEEF85575}"/>
                </a:ext>
              </a:extLst>
            </p:cNvPr>
            <p:cNvSpPr/>
            <p:nvPr/>
          </p:nvSpPr>
          <p:spPr>
            <a:xfrm>
              <a:off x="624467" y="5277037"/>
              <a:ext cx="5673215" cy="823454"/>
            </a:xfrm>
            <a:custGeom>
              <a:avLst/>
              <a:gdLst>
                <a:gd name="connsiteX0" fmla="*/ 0 w 5673215"/>
                <a:gd name="connsiteY0" fmla="*/ 0 h 823454"/>
                <a:gd name="connsiteX1" fmla="*/ 5673215 w 5673215"/>
                <a:gd name="connsiteY1" fmla="*/ 0 h 823454"/>
                <a:gd name="connsiteX2" fmla="*/ 5673215 w 5673215"/>
                <a:gd name="connsiteY2" fmla="*/ 823454 h 823454"/>
                <a:gd name="connsiteX3" fmla="*/ 0 w 5673215"/>
                <a:gd name="connsiteY3" fmla="*/ 823454 h 823454"/>
                <a:gd name="connsiteX4" fmla="*/ 0 w 5673215"/>
                <a:gd name="connsiteY4" fmla="*/ 0 h 823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3215" h="823454">
                  <a:moveTo>
                    <a:pt x="0" y="0"/>
                  </a:moveTo>
                  <a:lnTo>
                    <a:pt x="5673215" y="0"/>
                  </a:lnTo>
                  <a:lnTo>
                    <a:pt x="5673215" y="823454"/>
                  </a:lnTo>
                  <a:lnTo>
                    <a:pt x="0" y="823454"/>
                  </a:lnTo>
                  <a:lnTo>
                    <a:pt x="0" y="0"/>
                  </a:ln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ctr" anchorCtr="0">
              <a:noAutofit/>
            </a:bodyPr>
            <a:lstStyle/>
            <a:p>
              <a:pPr marL="0" lvl="0" indent="0" algn="ctr" defTabSz="1244600" rtl="0">
                <a:lnSpc>
                  <a:spcPct val="90000"/>
                </a:lnSpc>
                <a:spcBef>
                  <a:spcPct val="0"/>
                </a:spcBef>
                <a:spcAft>
                  <a:spcPct val="35000"/>
                </a:spcAft>
                <a:buNone/>
              </a:pPr>
              <a:r>
                <a:rPr lang="en-US" sz="2500" kern="1200">
                  <a:latin typeface="Arial" panose="020B0604020202020204" pitchFamily="34" charset="0"/>
                  <a:cs typeface="Arial" panose="020B0604020202020204" pitchFamily="34" charset="0"/>
                </a:rPr>
                <a:t>What is the cost of fraud investigations?</a:t>
              </a:r>
            </a:p>
          </p:txBody>
        </p:sp>
        <p:sp>
          <p:nvSpPr>
            <p:cNvPr id="10" name="Freeform 9">
              <a:extLst>
                <a:ext uri="{FF2B5EF4-FFF2-40B4-BE49-F238E27FC236}">
                  <a16:creationId xmlns:a16="http://schemas.microsoft.com/office/drawing/2014/main" id="{1484719D-EBE0-814C-552F-1121E42AC3F6}"/>
                </a:ext>
              </a:extLst>
            </p:cNvPr>
            <p:cNvSpPr/>
            <p:nvPr/>
          </p:nvSpPr>
          <p:spPr>
            <a:xfrm>
              <a:off x="6297682" y="5277037"/>
              <a:ext cx="5673215" cy="823454"/>
            </a:xfrm>
            <a:custGeom>
              <a:avLst/>
              <a:gdLst>
                <a:gd name="connsiteX0" fmla="*/ 0 w 5673215"/>
                <a:gd name="connsiteY0" fmla="*/ 0 h 823454"/>
                <a:gd name="connsiteX1" fmla="*/ 5673215 w 5673215"/>
                <a:gd name="connsiteY1" fmla="*/ 0 h 823454"/>
                <a:gd name="connsiteX2" fmla="*/ 5673215 w 5673215"/>
                <a:gd name="connsiteY2" fmla="*/ 823454 h 823454"/>
                <a:gd name="connsiteX3" fmla="*/ 0 w 5673215"/>
                <a:gd name="connsiteY3" fmla="*/ 823454 h 823454"/>
                <a:gd name="connsiteX4" fmla="*/ 0 w 5673215"/>
                <a:gd name="connsiteY4" fmla="*/ 0 h 823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3215" h="823454">
                  <a:moveTo>
                    <a:pt x="0" y="0"/>
                  </a:moveTo>
                  <a:lnTo>
                    <a:pt x="5673215" y="0"/>
                  </a:lnTo>
                  <a:lnTo>
                    <a:pt x="5673215" y="823454"/>
                  </a:lnTo>
                  <a:lnTo>
                    <a:pt x="0" y="823454"/>
                  </a:lnTo>
                  <a:lnTo>
                    <a:pt x="0" y="0"/>
                  </a:ln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ctr" anchorCtr="0">
              <a:noAutofit/>
            </a:bodyPr>
            <a:lstStyle/>
            <a:p>
              <a:pPr marL="0" lvl="0" indent="0" algn="ctr" defTabSz="1244600" rtl="0">
                <a:lnSpc>
                  <a:spcPct val="90000"/>
                </a:lnSpc>
                <a:spcBef>
                  <a:spcPct val="0"/>
                </a:spcBef>
                <a:spcAft>
                  <a:spcPct val="35000"/>
                </a:spcAft>
                <a:buNone/>
              </a:pPr>
              <a:r>
                <a:rPr lang="en-US" sz="2500" b="0" i="0" u="none" kern="1200">
                  <a:latin typeface="Arial" panose="020B0604020202020204" pitchFamily="34" charset="0"/>
                  <a:cs typeface="Arial" panose="020B0604020202020204" pitchFamily="34" charset="0"/>
                </a:rPr>
                <a:t>Should the model prioritize recall or precision to maximize impact</a:t>
              </a:r>
              <a:r>
                <a:rPr lang="en-US" sz="2500" kern="1200">
                  <a:latin typeface="Arial" panose="020B0604020202020204" pitchFamily="34" charset="0"/>
                  <a:cs typeface="Arial" panose="020B0604020202020204" pitchFamily="34" charset="0"/>
                </a:rPr>
                <a:t>?</a:t>
              </a:r>
            </a:p>
          </p:txBody>
        </p:sp>
      </p:grpSp>
      <p:grpSp>
        <p:nvGrpSpPr>
          <p:cNvPr id="15" name="Group 14">
            <a:extLst>
              <a:ext uri="{FF2B5EF4-FFF2-40B4-BE49-F238E27FC236}">
                <a16:creationId xmlns:a16="http://schemas.microsoft.com/office/drawing/2014/main" id="{A666FF4D-FF1B-309C-681E-B339B404E61E}"/>
              </a:ext>
            </a:extLst>
          </p:cNvPr>
          <p:cNvGrpSpPr/>
          <p:nvPr/>
        </p:nvGrpSpPr>
        <p:grpSpPr>
          <a:xfrm>
            <a:off x="1748413" y="1844109"/>
            <a:ext cx="10222482" cy="1604487"/>
            <a:chOff x="624466" y="1844109"/>
            <a:chExt cx="11346431" cy="1604487"/>
          </a:xfrm>
        </p:grpSpPr>
        <p:sp>
          <p:nvSpPr>
            <p:cNvPr id="14" name="Freeform 13">
              <a:extLst>
                <a:ext uri="{FF2B5EF4-FFF2-40B4-BE49-F238E27FC236}">
                  <a16:creationId xmlns:a16="http://schemas.microsoft.com/office/drawing/2014/main" id="{7419DC45-51E2-CAA1-FC10-7F4F5F61B30D}"/>
                </a:ext>
              </a:extLst>
            </p:cNvPr>
            <p:cNvSpPr/>
            <p:nvPr/>
          </p:nvSpPr>
          <p:spPr>
            <a:xfrm>
              <a:off x="624466" y="1844109"/>
              <a:ext cx="11346431" cy="1604487"/>
            </a:xfrm>
            <a:custGeom>
              <a:avLst/>
              <a:gdLst>
                <a:gd name="connsiteX0" fmla="*/ 0 w 11346431"/>
                <a:gd name="connsiteY0" fmla="*/ 0 h 1790119"/>
                <a:gd name="connsiteX1" fmla="*/ 11346431 w 11346431"/>
                <a:gd name="connsiteY1" fmla="*/ 0 h 1790119"/>
                <a:gd name="connsiteX2" fmla="*/ 11346431 w 11346431"/>
                <a:gd name="connsiteY2" fmla="*/ 1790119 h 1790119"/>
                <a:gd name="connsiteX3" fmla="*/ 0 w 11346431"/>
                <a:gd name="connsiteY3" fmla="*/ 1790119 h 1790119"/>
                <a:gd name="connsiteX4" fmla="*/ 0 w 11346431"/>
                <a:gd name="connsiteY4" fmla="*/ 0 h 179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6431" h="1790119">
                  <a:moveTo>
                    <a:pt x="0" y="0"/>
                  </a:moveTo>
                  <a:lnTo>
                    <a:pt x="11346431" y="0"/>
                  </a:lnTo>
                  <a:lnTo>
                    <a:pt x="11346431" y="1790119"/>
                  </a:lnTo>
                  <a:lnTo>
                    <a:pt x="0" y="1790119"/>
                  </a:lnTo>
                  <a:lnTo>
                    <a:pt x="0" y="0"/>
                  </a:lnTo>
                  <a:close/>
                </a:path>
              </a:pathLst>
            </a:custGeom>
            <a:solidFill>
              <a:srgbClr val="00006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248920" rIns="248920" bIns="1072375" numCol="1" spcCol="1270" anchor="ctr" anchorCtr="0">
              <a:noAutofit/>
            </a:bodyPr>
            <a:lstStyle/>
            <a:p>
              <a:pPr marL="0" lvl="0" indent="0" algn="ctr" defTabSz="1555750" rtl="0">
                <a:lnSpc>
                  <a:spcPct val="90000"/>
                </a:lnSpc>
                <a:spcBef>
                  <a:spcPct val="0"/>
                </a:spcBef>
                <a:spcAft>
                  <a:spcPct val="35000"/>
                </a:spcAft>
                <a:buNone/>
              </a:pPr>
              <a:r>
                <a:rPr lang="en-US" sz="2800" kern="1200">
                  <a:latin typeface="Arial" panose="020B0604020202020204" pitchFamily="34" charset="0"/>
                  <a:cs typeface="Arial" panose="020B0604020202020204" pitchFamily="34" charset="0"/>
                </a:rPr>
                <a:t>Data Validation &amp; Clarification</a:t>
              </a:r>
            </a:p>
          </p:txBody>
        </p:sp>
        <p:sp>
          <p:nvSpPr>
            <p:cNvPr id="12" name="Freeform 11">
              <a:extLst>
                <a:ext uri="{FF2B5EF4-FFF2-40B4-BE49-F238E27FC236}">
                  <a16:creationId xmlns:a16="http://schemas.microsoft.com/office/drawing/2014/main" id="{1BB1961C-D25D-BB2C-44CA-51F0F588B0D6}"/>
                </a:ext>
              </a:extLst>
            </p:cNvPr>
            <p:cNvSpPr/>
            <p:nvPr/>
          </p:nvSpPr>
          <p:spPr>
            <a:xfrm>
              <a:off x="624467" y="2586197"/>
              <a:ext cx="5673215" cy="823207"/>
            </a:xfrm>
            <a:custGeom>
              <a:avLst/>
              <a:gdLst>
                <a:gd name="connsiteX0" fmla="*/ 0 w 5673215"/>
                <a:gd name="connsiteY0" fmla="*/ 0 h 823207"/>
                <a:gd name="connsiteX1" fmla="*/ 5673215 w 5673215"/>
                <a:gd name="connsiteY1" fmla="*/ 0 h 823207"/>
                <a:gd name="connsiteX2" fmla="*/ 5673215 w 5673215"/>
                <a:gd name="connsiteY2" fmla="*/ 823207 h 823207"/>
                <a:gd name="connsiteX3" fmla="*/ 0 w 5673215"/>
                <a:gd name="connsiteY3" fmla="*/ 823207 h 823207"/>
                <a:gd name="connsiteX4" fmla="*/ 0 w 5673215"/>
                <a:gd name="connsiteY4" fmla="*/ 0 h 823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3215" h="823207">
                  <a:moveTo>
                    <a:pt x="0" y="0"/>
                  </a:moveTo>
                  <a:lnTo>
                    <a:pt x="5673215" y="0"/>
                  </a:lnTo>
                  <a:lnTo>
                    <a:pt x="5673215" y="823207"/>
                  </a:lnTo>
                  <a:lnTo>
                    <a:pt x="0" y="823207"/>
                  </a:lnTo>
                  <a:lnTo>
                    <a:pt x="0" y="0"/>
                  </a:ln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How is the data sourced and validated?</a:t>
              </a:r>
            </a:p>
          </p:txBody>
        </p:sp>
        <p:sp>
          <p:nvSpPr>
            <p:cNvPr id="13" name="Freeform 12">
              <a:extLst>
                <a:ext uri="{FF2B5EF4-FFF2-40B4-BE49-F238E27FC236}">
                  <a16:creationId xmlns:a16="http://schemas.microsoft.com/office/drawing/2014/main" id="{A04902E0-CF07-7576-DA4A-BD15AC6D51C5}"/>
                </a:ext>
              </a:extLst>
            </p:cNvPr>
            <p:cNvSpPr/>
            <p:nvPr/>
          </p:nvSpPr>
          <p:spPr>
            <a:xfrm>
              <a:off x="6297682" y="2586197"/>
              <a:ext cx="5673215" cy="823207"/>
            </a:xfrm>
            <a:custGeom>
              <a:avLst/>
              <a:gdLst>
                <a:gd name="connsiteX0" fmla="*/ 0 w 5673215"/>
                <a:gd name="connsiteY0" fmla="*/ 0 h 823207"/>
                <a:gd name="connsiteX1" fmla="*/ 5673215 w 5673215"/>
                <a:gd name="connsiteY1" fmla="*/ 0 h 823207"/>
                <a:gd name="connsiteX2" fmla="*/ 5673215 w 5673215"/>
                <a:gd name="connsiteY2" fmla="*/ 823207 h 823207"/>
                <a:gd name="connsiteX3" fmla="*/ 0 w 5673215"/>
                <a:gd name="connsiteY3" fmla="*/ 823207 h 823207"/>
                <a:gd name="connsiteX4" fmla="*/ 0 w 5673215"/>
                <a:gd name="connsiteY4" fmla="*/ 0 h 823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3215" h="823207">
                  <a:moveTo>
                    <a:pt x="0" y="0"/>
                  </a:moveTo>
                  <a:lnTo>
                    <a:pt x="5673215" y="0"/>
                  </a:lnTo>
                  <a:lnTo>
                    <a:pt x="5673215" y="823207"/>
                  </a:lnTo>
                  <a:lnTo>
                    <a:pt x="0" y="823207"/>
                  </a:lnTo>
                  <a:lnTo>
                    <a:pt x="0" y="0"/>
                  </a:ln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ctr" anchorCtr="0">
              <a:noAutofit/>
            </a:bodyPr>
            <a:lstStyle/>
            <a:p>
              <a:pPr marL="0" lvl="0" indent="0" algn="ctr" defTabSz="1244600" rtl="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What is the exact definition of ‘</a:t>
              </a:r>
              <a:r>
                <a:rPr lang="en-US" sz="2500" i="1" kern="1200" dirty="0" err="1">
                  <a:latin typeface="Arial" panose="020B0604020202020204" pitchFamily="34" charset="0"/>
                  <a:cs typeface="Arial" panose="020B0604020202020204" pitchFamily="34" charset="0"/>
                </a:rPr>
                <a:t>PotentialFraud</a:t>
              </a:r>
              <a:r>
                <a:rPr lang="en-US" sz="2500" kern="1200" dirty="0">
                  <a:latin typeface="Arial" panose="020B0604020202020204" pitchFamily="34" charset="0"/>
                  <a:cs typeface="Arial" panose="020B0604020202020204" pitchFamily="34" charset="0"/>
                </a:rPr>
                <a:t>’?</a:t>
              </a:r>
            </a:p>
          </p:txBody>
        </p:sp>
      </p:grpSp>
      <p:sp>
        <p:nvSpPr>
          <p:cNvPr id="17" name="Oval 16">
            <a:extLst>
              <a:ext uri="{FF2B5EF4-FFF2-40B4-BE49-F238E27FC236}">
                <a16:creationId xmlns:a16="http://schemas.microsoft.com/office/drawing/2014/main" id="{D83BAF25-BEC6-9EE1-9FAF-D8F175A66583}"/>
              </a:ext>
            </a:extLst>
          </p:cNvPr>
          <p:cNvSpPr/>
          <p:nvPr/>
        </p:nvSpPr>
        <p:spPr>
          <a:xfrm>
            <a:off x="624468" y="2232190"/>
            <a:ext cx="832543" cy="828324"/>
          </a:xfrm>
          <a:prstGeom prst="ellipse">
            <a:avLst/>
          </a:prstGeom>
          <a:solidFill>
            <a:srgbClr val="FFC700"/>
          </a:solidFill>
          <a:ln>
            <a:solidFill>
              <a:srgbClr val="000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006F"/>
                </a:solidFill>
                <a:latin typeface="Arial" panose="020B0604020202020204" pitchFamily="34" charset="0"/>
                <a:cs typeface="Arial" panose="020B0604020202020204" pitchFamily="34" charset="0"/>
              </a:rPr>
              <a:t>1</a:t>
            </a:r>
          </a:p>
        </p:txBody>
      </p:sp>
      <p:sp>
        <p:nvSpPr>
          <p:cNvPr id="18" name="Oval 17">
            <a:extLst>
              <a:ext uri="{FF2B5EF4-FFF2-40B4-BE49-F238E27FC236}">
                <a16:creationId xmlns:a16="http://schemas.microsoft.com/office/drawing/2014/main" id="{D345C430-42BA-8963-8B45-AD8CEADFC353}"/>
              </a:ext>
            </a:extLst>
          </p:cNvPr>
          <p:cNvSpPr/>
          <p:nvPr/>
        </p:nvSpPr>
        <p:spPr>
          <a:xfrm>
            <a:off x="624468" y="4578765"/>
            <a:ext cx="832543" cy="828324"/>
          </a:xfrm>
          <a:prstGeom prst="ellipse">
            <a:avLst/>
          </a:prstGeom>
          <a:solidFill>
            <a:srgbClr val="FFC700"/>
          </a:solidFill>
          <a:ln>
            <a:solidFill>
              <a:srgbClr val="000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006F"/>
                </a:solidFill>
                <a:latin typeface="Arial" panose="020B0604020202020204" pitchFamily="34" charset="0"/>
                <a:cs typeface="Arial" panose="020B0604020202020204" pitchFamily="34" charset="0"/>
              </a:rPr>
              <a:t>2</a:t>
            </a:r>
          </a:p>
        </p:txBody>
      </p:sp>
      <p:sp>
        <p:nvSpPr>
          <p:cNvPr id="19" name="Date Placeholder 2">
            <a:extLst>
              <a:ext uri="{FF2B5EF4-FFF2-40B4-BE49-F238E27FC236}">
                <a16:creationId xmlns:a16="http://schemas.microsoft.com/office/drawing/2014/main" id="{EE825B23-B0A5-FC44-277B-2248C29F0151}"/>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3848841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BF09FC2-41C1-65B9-DF4C-B7CCF7B60078}"/>
              </a:ext>
            </a:extLst>
          </p:cNvPr>
          <p:cNvCxnSpPr>
            <a:cxnSpLocks/>
          </p:cNvCxnSpPr>
          <p:nvPr/>
        </p:nvCxnSpPr>
        <p:spPr>
          <a:xfrm>
            <a:off x="5964707" y="2356498"/>
            <a:ext cx="0" cy="2145004"/>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4298B7B-3620-9CFD-FB12-0D94B7485EB6}"/>
              </a:ext>
            </a:extLst>
          </p:cNvPr>
          <p:cNvSpPr/>
          <p:nvPr/>
        </p:nvSpPr>
        <p:spPr>
          <a:xfrm>
            <a:off x="6698485" y="2330712"/>
            <a:ext cx="2540000" cy="21965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a:solidFill>
                  <a:srgbClr val="00006F"/>
                </a:solidFill>
                <a:latin typeface="Arial Rounded MT Bold" panose="020F0704030504030204" pitchFamily="34" charset="77"/>
                <a:cs typeface="Futura Medium" panose="020B0602020204020303" pitchFamily="34" charset="-79"/>
              </a:rPr>
              <a:t>Questions?</a:t>
            </a:r>
          </a:p>
        </p:txBody>
      </p:sp>
      <p:pic>
        <p:nvPicPr>
          <p:cNvPr id="2" name="Picture 2" descr="Understanding Medicare Logos - Health to Insurance">
            <a:extLst>
              <a:ext uri="{FF2B5EF4-FFF2-40B4-BE49-F238E27FC236}">
                <a16:creationId xmlns:a16="http://schemas.microsoft.com/office/drawing/2014/main" id="{B9ADA0CC-9C1F-E97F-1F54-5E07BE45F8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40" r="10914"/>
          <a:stretch/>
        </p:blipFill>
        <p:spPr bwMode="auto">
          <a:xfrm>
            <a:off x="2022183" y="2178050"/>
            <a:ext cx="3471333"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66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AE04A-CED4-771C-CD7B-955B0C6089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3B8862E-BC15-C7EE-AEE8-9CD52909487F}"/>
              </a:ext>
            </a:extLst>
          </p:cNvPr>
          <p:cNvSpPr/>
          <p:nvPr/>
        </p:nvSpPr>
        <p:spPr>
          <a:xfrm>
            <a:off x="4826000" y="2330711"/>
            <a:ext cx="2540000" cy="21965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006F"/>
                </a:solidFill>
                <a:latin typeface="Arial Rounded MT Bold" panose="020F0704030504030204" pitchFamily="34" charset="77"/>
                <a:cs typeface="Futura Medium" panose="020B0602020204020303" pitchFamily="34" charset="-79"/>
              </a:rPr>
              <a:t>Appendix</a:t>
            </a:r>
          </a:p>
        </p:txBody>
      </p:sp>
    </p:spTree>
    <p:extLst>
      <p:ext uri="{BB962C8B-B14F-4D97-AF65-F5344CB8AC3E}">
        <p14:creationId xmlns:p14="http://schemas.microsoft.com/office/powerpoint/2010/main" val="367178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28566B-521B-ADF7-768E-C02E448F926C}"/>
              </a:ext>
            </a:extLst>
          </p:cNvPr>
          <p:cNvSpPr>
            <a:spLocks noGrp="1"/>
          </p:cNvSpPr>
          <p:nvPr>
            <p:ph type="sldNum" sz="quarter" idx="12"/>
          </p:nvPr>
        </p:nvSpPr>
        <p:spPr/>
        <p:txBody>
          <a:bodyPr/>
          <a:lstStyle/>
          <a:p>
            <a:fld id="{A5E79B69-051F-4347-8582-BA9A35097F09}" type="slidenum">
              <a:rPr lang="en-US" smtClean="0">
                <a:latin typeface="Arial" panose="020B0604020202020204" pitchFamily="34" charset="0"/>
                <a:cs typeface="Arial" panose="020B0604020202020204" pitchFamily="34" charset="0"/>
              </a:rPr>
              <a:pPr/>
              <a:t>2</a:t>
            </a:fld>
            <a:endParaRPr lang="en-US">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03757D0-83EF-84FC-608A-9A0DA201F4E7}"/>
              </a:ext>
            </a:extLst>
          </p:cNvPr>
          <p:cNvGrpSpPr/>
          <p:nvPr/>
        </p:nvGrpSpPr>
        <p:grpSpPr>
          <a:xfrm>
            <a:off x="624468" y="1659092"/>
            <a:ext cx="6113239" cy="923672"/>
            <a:chOff x="3761659" y="1384466"/>
            <a:chExt cx="6113239" cy="923672"/>
          </a:xfrm>
        </p:grpSpPr>
        <p:sp>
          <p:nvSpPr>
            <p:cNvPr id="7" name="Title 1">
              <a:extLst>
                <a:ext uri="{FF2B5EF4-FFF2-40B4-BE49-F238E27FC236}">
                  <a16:creationId xmlns:a16="http://schemas.microsoft.com/office/drawing/2014/main" id="{ACB5DBFA-0FB6-A0E8-D777-CBF11C057C79}"/>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latin typeface="Arial Rounded MT Bold" panose="020F0704030504030204" pitchFamily="34" charset="77"/>
                  <a:cs typeface="FUTURA MEDIUM" panose="020B0602020204020303" pitchFamily="34" charset="-79"/>
                </a:rPr>
                <a:t>Problem Definition &amp; Objective</a:t>
              </a:r>
            </a:p>
            <a:p>
              <a:pPr>
                <a:lnSpc>
                  <a:spcPts val="3180"/>
                </a:lnSpc>
              </a:pPr>
              <a:r>
                <a:rPr lang="en-US" sz="1200">
                  <a:latin typeface="Arial" panose="020B0604020202020204" pitchFamily="34" charset="0"/>
                  <a:cs typeface="Arial" panose="020B0604020202020204" pitchFamily="34" charset="0"/>
                </a:rPr>
                <a:t>Overview of the business problem and primary goal guiding the analysis</a:t>
              </a:r>
              <a:endParaRPr lang="en-US" sz="1200">
                <a:latin typeface="Helvetica" pitchFamily="2" charset="0"/>
                <a:cs typeface="Futura Medium" panose="020B0602020204020303" pitchFamily="34" charset="-79"/>
              </a:endParaRPr>
            </a:p>
          </p:txBody>
        </p:sp>
        <p:sp>
          <p:nvSpPr>
            <p:cNvPr id="8" name="Rectangle 7">
              <a:extLst>
                <a:ext uri="{FF2B5EF4-FFF2-40B4-BE49-F238E27FC236}">
                  <a16:creationId xmlns:a16="http://schemas.microsoft.com/office/drawing/2014/main" id="{D1A8B9FE-BE6F-FE57-A086-66887B0DE019}"/>
                </a:ext>
              </a:extLst>
            </p:cNvPr>
            <p:cNvSpPr/>
            <p:nvPr/>
          </p:nvSpPr>
          <p:spPr>
            <a:xfrm>
              <a:off x="3761659" y="1703089"/>
              <a:ext cx="337623" cy="337623"/>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Arial Rounded MT Bold" panose="020F0704030504030204" pitchFamily="34" charset="77"/>
                </a:rPr>
                <a:t>1</a:t>
              </a:r>
            </a:p>
          </p:txBody>
        </p:sp>
        <p:cxnSp>
          <p:nvCxnSpPr>
            <p:cNvPr id="9" name="Straight Connector 8">
              <a:extLst>
                <a:ext uri="{FF2B5EF4-FFF2-40B4-BE49-F238E27FC236}">
                  <a16:creationId xmlns:a16="http://schemas.microsoft.com/office/drawing/2014/main" id="{991266ED-B727-9A48-E090-096DBBCA691F}"/>
                </a:ext>
              </a:extLst>
            </p:cNvPr>
            <p:cNvCxnSpPr/>
            <p:nvPr/>
          </p:nvCxnSpPr>
          <p:spPr>
            <a:xfrm>
              <a:off x="4064940" y="1871900"/>
              <a:ext cx="5809958" cy="0"/>
            </a:xfrm>
            <a:prstGeom prst="line">
              <a:avLst/>
            </a:prstGeom>
            <a:solidFill>
              <a:srgbClr val="00006F"/>
            </a:solidFill>
            <a:ln w="28575">
              <a:solidFill>
                <a:srgbClr val="00006F"/>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F23E167-36B1-C899-8385-29DCD02ADA69}"/>
              </a:ext>
            </a:extLst>
          </p:cNvPr>
          <p:cNvGrpSpPr/>
          <p:nvPr/>
        </p:nvGrpSpPr>
        <p:grpSpPr>
          <a:xfrm>
            <a:off x="624468" y="2712791"/>
            <a:ext cx="6113239" cy="923672"/>
            <a:chOff x="3761659" y="2548821"/>
            <a:chExt cx="6113239" cy="923672"/>
          </a:xfrm>
        </p:grpSpPr>
        <p:sp>
          <p:nvSpPr>
            <p:cNvPr id="11" name="Title 1">
              <a:extLst>
                <a:ext uri="{FF2B5EF4-FFF2-40B4-BE49-F238E27FC236}">
                  <a16:creationId xmlns:a16="http://schemas.microsoft.com/office/drawing/2014/main" id="{6C53D3E9-2C82-D55C-69E1-DAB80CF7ADDA}"/>
                </a:ext>
              </a:extLst>
            </p:cNvPr>
            <p:cNvSpPr txBox="1">
              <a:spLocks/>
            </p:cNvSpPr>
            <p:nvPr/>
          </p:nvSpPr>
          <p:spPr>
            <a:xfrm>
              <a:off x="4268339" y="2548821"/>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latin typeface="Arial Rounded MT Bold" panose="020F0704030504030204" pitchFamily="34" charset="77"/>
                  <a:cs typeface="FUTURA MEDIUM" panose="020B0602020204020303" pitchFamily="34" charset="-79"/>
                </a:rPr>
                <a:t>Approach &amp; Methodology</a:t>
              </a:r>
            </a:p>
            <a:p>
              <a:pPr>
                <a:lnSpc>
                  <a:spcPts val="3180"/>
                </a:lnSpc>
              </a:pPr>
              <a:r>
                <a:rPr lang="en-US" sz="1200">
                  <a:latin typeface="Arial" panose="020B0604020202020204" pitchFamily="34" charset="0"/>
                  <a:cs typeface="Arial" panose="020B0604020202020204" pitchFamily="34" charset="0"/>
                </a:rPr>
                <a:t>Discussion of the data processing, feature engineering, and model selection</a:t>
              </a:r>
            </a:p>
          </p:txBody>
        </p:sp>
        <p:sp>
          <p:nvSpPr>
            <p:cNvPr id="12" name="Rectangle 11">
              <a:extLst>
                <a:ext uri="{FF2B5EF4-FFF2-40B4-BE49-F238E27FC236}">
                  <a16:creationId xmlns:a16="http://schemas.microsoft.com/office/drawing/2014/main" id="{01ED900F-6F1C-2A77-104D-15C80B4D389A}"/>
                </a:ext>
              </a:extLst>
            </p:cNvPr>
            <p:cNvSpPr/>
            <p:nvPr/>
          </p:nvSpPr>
          <p:spPr>
            <a:xfrm>
              <a:off x="3761659" y="2867444"/>
              <a:ext cx="337623" cy="337623"/>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2</a:t>
              </a:r>
            </a:p>
          </p:txBody>
        </p:sp>
        <p:cxnSp>
          <p:nvCxnSpPr>
            <p:cNvPr id="13" name="Straight Connector 12">
              <a:extLst>
                <a:ext uri="{FF2B5EF4-FFF2-40B4-BE49-F238E27FC236}">
                  <a16:creationId xmlns:a16="http://schemas.microsoft.com/office/drawing/2014/main" id="{2B3FE624-9C6F-B4EB-81E9-7C643C4FFB86}"/>
                </a:ext>
              </a:extLst>
            </p:cNvPr>
            <p:cNvCxnSpPr/>
            <p:nvPr/>
          </p:nvCxnSpPr>
          <p:spPr>
            <a:xfrm>
              <a:off x="4064940" y="3036255"/>
              <a:ext cx="5809958" cy="0"/>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9162DEF-DA7C-CCFF-D2C3-F7E52FD89FCD}"/>
              </a:ext>
            </a:extLst>
          </p:cNvPr>
          <p:cNvGrpSpPr/>
          <p:nvPr/>
        </p:nvGrpSpPr>
        <p:grpSpPr>
          <a:xfrm>
            <a:off x="624468" y="3766490"/>
            <a:ext cx="6113239" cy="923672"/>
            <a:chOff x="3761659" y="1384466"/>
            <a:chExt cx="6113239" cy="923672"/>
          </a:xfrm>
        </p:grpSpPr>
        <p:sp>
          <p:nvSpPr>
            <p:cNvPr id="15" name="Title 1">
              <a:extLst>
                <a:ext uri="{FF2B5EF4-FFF2-40B4-BE49-F238E27FC236}">
                  <a16:creationId xmlns:a16="http://schemas.microsoft.com/office/drawing/2014/main" id="{BC1B9C67-E98B-33D7-90B9-812D9B854E67}"/>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latin typeface="Arial Rounded MT Bold" panose="020F0704030504030204" pitchFamily="34" charset="77"/>
                  <a:cs typeface="FUTURA MEDIUM" panose="020B0602020204020303" pitchFamily="34" charset="-79"/>
                </a:rPr>
                <a:t>Modeling Results</a:t>
              </a:r>
            </a:p>
            <a:p>
              <a:pPr>
                <a:lnSpc>
                  <a:spcPts val="3180"/>
                </a:lnSpc>
              </a:pPr>
              <a:r>
                <a:rPr lang="en-US" sz="1200">
                  <a:latin typeface="Arial" panose="020B0604020202020204" pitchFamily="34" charset="0"/>
                  <a:cs typeface="Arial" panose="020B0604020202020204" pitchFamily="34" charset="0"/>
                </a:rPr>
                <a:t>Summary of the key findings and performance of the tested models</a:t>
              </a:r>
            </a:p>
          </p:txBody>
        </p:sp>
        <p:sp>
          <p:nvSpPr>
            <p:cNvPr id="16" name="Rectangle 15">
              <a:extLst>
                <a:ext uri="{FF2B5EF4-FFF2-40B4-BE49-F238E27FC236}">
                  <a16:creationId xmlns:a16="http://schemas.microsoft.com/office/drawing/2014/main" id="{8603992E-06E9-DFDA-1C58-DBA609A7F1D2}"/>
                </a:ext>
              </a:extLst>
            </p:cNvPr>
            <p:cNvSpPr/>
            <p:nvPr/>
          </p:nvSpPr>
          <p:spPr>
            <a:xfrm>
              <a:off x="3761659" y="1703089"/>
              <a:ext cx="337623" cy="337623"/>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3</a:t>
              </a:r>
            </a:p>
          </p:txBody>
        </p:sp>
        <p:cxnSp>
          <p:nvCxnSpPr>
            <p:cNvPr id="17" name="Straight Connector 16">
              <a:extLst>
                <a:ext uri="{FF2B5EF4-FFF2-40B4-BE49-F238E27FC236}">
                  <a16:creationId xmlns:a16="http://schemas.microsoft.com/office/drawing/2014/main" id="{0FD7C6C2-6064-5164-9CB1-442279798297}"/>
                </a:ext>
              </a:extLst>
            </p:cNvPr>
            <p:cNvCxnSpPr/>
            <p:nvPr/>
          </p:nvCxnSpPr>
          <p:spPr>
            <a:xfrm>
              <a:off x="4064940" y="1871900"/>
              <a:ext cx="5809958" cy="0"/>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471826B0-9C67-EE51-AA1D-B25F4E287F25}"/>
              </a:ext>
            </a:extLst>
          </p:cNvPr>
          <p:cNvGrpSpPr/>
          <p:nvPr/>
        </p:nvGrpSpPr>
        <p:grpSpPr>
          <a:xfrm>
            <a:off x="624468" y="4820188"/>
            <a:ext cx="6113239" cy="923672"/>
            <a:chOff x="3761659" y="1384466"/>
            <a:chExt cx="6113239" cy="923672"/>
          </a:xfrm>
        </p:grpSpPr>
        <p:sp>
          <p:nvSpPr>
            <p:cNvPr id="22" name="Title 1">
              <a:extLst>
                <a:ext uri="{FF2B5EF4-FFF2-40B4-BE49-F238E27FC236}">
                  <a16:creationId xmlns:a16="http://schemas.microsoft.com/office/drawing/2014/main" id="{07E2C809-FCC3-4AAD-A179-AD22EEBDDE30}"/>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latin typeface="Arial Rounded MT Bold" panose="020F0704030504030204" pitchFamily="34" charset="77"/>
                  <a:cs typeface="FUTURA MEDIUM" panose="020B0602020204020303" pitchFamily="34" charset="-79"/>
                </a:rPr>
                <a:t>Analysis &amp; Limitations</a:t>
              </a:r>
            </a:p>
            <a:p>
              <a:pPr>
                <a:lnSpc>
                  <a:spcPts val="3180"/>
                </a:lnSpc>
              </a:pPr>
              <a:r>
                <a:rPr lang="en-US" sz="1200">
                  <a:latin typeface="Arial" panose="020B0604020202020204" pitchFamily="34" charset="0"/>
                  <a:cs typeface="Arial" panose="020B0604020202020204" pitchFamily="34" charset="0"/>
                </a:rPr>
                <a:t>Analysis of the business implications and potential areas of enhancement</a:t>
              </a:r>
            </a:p>
          </p:txBody>
        </p:sp>
        <p:sp>
          <p:nvSpPr>
            <p:cNvPr id="23" name="Rectangle 22">
              <a:extLst>
                <a:ext uri="{FF2B5EF4-FFF2-40B4-BE49-F238E27FC236}">
                  <a16:creationId xmlns:a16="http://schemas.microsoft.com/office/drawing/2014/main" id="{A0FC03AF-17B0-B77A-8E80-F87474996548}"/>
                </a:ext>
              </a:extLst>
            </p:cNvPr>
            <p:cNvSpPr/>
            <p:nvPr/>
          </p:nvSpPr>
          <p:spPr>
            <a:xfrm>
              <a:off x="3761659" y="1703089"/>
              <a:ext cx="337623" cy="337623"/>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4</a:t>
              </a:r>
            </a:p>
          </p:txBody>
        </p:sp>
        <p:cxnSp>
          <p:nvCxnSpPr>
            <p:cNvPr id="24" name="Straight Connector 23">
              <a:extLst>
                <a:ext uri="{FF2B5EF4-FFF2-40B4-BE49-F238E27FC236}">
                  <a16:creationId xmlns:a16="http://schemas.microsoft.com/office/drawing/2014/main" id="{431AECB1-1778-E4AD-81BF-64A6805C682F}"/>
                </a:ext>
              </a:extLst>
            </p:cNvPr>
            <p:cNvCxnSpPr/>
            <p:nvPr/>
          </p:nvCxnSpPr>
          <p:spPr>
            <a:xfrm>
              <a:off x="4064940" y="1871900"/>
              <a:ext cx="5809958" cy="0"/>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grpSp>
      <p:sp>
        <p:nvSpPr>
          <p:cNvPr id="25" name="Date Placeholder 2">
            <a:extLst>
              <a:ext uri="{FF2B5EF4-FFF2-40B4-BE49-F238E27FC236}">
                <a16:creationId xmlns:a16="http://schemas.microsoft.com/office/drawing/2014/main" id="{54F2FEBC-13F3-3113-D6E2-6B59C972CE49}"/>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
        <p:nvSpPr>
          <p:cNvPr id="27" name="Title 26">
            <a:extLst>
              <a:ext uri="{FF2B5EF4-FFF2-40B4-BE49-F238E27FC236}">
                <a16:creationId xmlns:a16="http://schemas.microsoft.com/office/drawing/2014/main" id="{556E8943-D294-6BEB-1D74-FDE505B7F87C}"/>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3930527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039B67-3956-9CFB-0DC0-83F933FB538B}"/>
              </a:ext>
            </a:extLst>
          </p:cNvPr>
          <p:cNvSpPr>
            <a:spLocks noGrp="1"/>
          </p:cNvSpPr>
          <p:nvPr>
            <p:ph idx="1"/>
          </p:nvPr>
        </p:nvSpPr>
        <p:spPr/>
        <p:txBody>
          <a:bodyPr>
            <a:normAutofit/>
          </a:bodyPr>
          <a:lstStyle/>
          <a:p>
            <a:pPr marL="514350" indent="-514350">
              <a:buFont typeface="+mj-lt"/>
              <a:buAutoNum type="arabicPeriod"/>
            </a:pPr>
            <a:r>
              <a:rPr lang="en-US" sz="2800"/>
              <a:t>Fraudulent claims have a higher reimbursement amount</a:t>
            </a:r>
            <a:endParaRPr lang="en-US"/>
          </a:p>
          <a:p>
            <a:pPr marL="514350" indent="-514350">
              <a:buFont typeface="+mj-lt"/>
              <a:buAutoNum type="arabicPeriod"/>
            </a:pPr>
            <a:r>
              <a:rPr lang="en-US"/>
              <a:t>Several columns have missing values, but many can be attributed to a sparse structure</a:t>
            </a:r>
          </a:p>
          <a:p>
            <a:pPr marL="514350" indent="-514350">
              <a:buFont typeface="+mj-lt"/>
              <a:buAutoNum type="arabicPeriod"/>
            </a:pPr>
            <a:r>
              <a:rPr lang="en-US"/>
              <a:t>There are some outliers in all datasets, but this is not unexpected given the variation in the cost of medical services and needs</a:t>
            </a:r>
          </a:p>
          <a:p>
            <a:pPr marL="514350" indent="-514350">
              <a:buFont typeface="+mj-lt"/>
              <a:buAutoNum type="arabicPeriod"/>
            </a:pPr>
            <a:r>
              <a:rPr lang="en-US"/>
              <a:t>Many categorical features require pre-processing to be used meaningfully in modeling – particularly the diagnosis and claims codes</a:t>
            </a:r>
          </a:p>
          <a:p>
            <a:pPr marL="514350" indent="-514350">
              <a:buFont typeface="+mj-lt"/>
              <a:buAutoNum type="arabicPeriod"/>
            </a:pPr>
            <a:r>
              <a:rPr lang="en-US"/>
              <a:t>The fraud distribution is balanced, raising generalizability concerns</a:t>
            </a:r>
          </a:p>
        </p:txBody>
      </p:sp>
      <p:sp>
        <p:nvSpPr>
          <p:cNvPr id="4" name="Slide Number Placeholder 3">
            <a:extLst>
              <a:ext uri="{FF2B5EF4-FFF2-40B4-BE49-F238E27FC236}">
                <a16:creationId xmlns:a16="http://schemas.microsoft.com/office/drawing/2014/main" id="{BFADAE78-806A-2EFE-5F3B-E3EB5ABD8AD9}"/>
              </a:ext>
            </a:extLst>
          </p:cNvPr>
          <p:cNvSpPr>
            <a:spLocks noGrp="1"/>
          </p:cNvSpPr>
          <p:nvPr>
            <p:ph type="sldNum" sz="quarter" idx="12"/>
          </p:nvPr>
        </p:nvSpPr>
        <p:spPr/>
        <p:txBody>
          <a:bodyPr/>
          <a:lstStyle/>
          <a:p>
            <a:fld id="{A5E79B69-051F-4347-8582-BA9A35097F09}" type="slidenum">
              <a:rPr lang="en-US" smtClean="0"/>
              <a:pPr/>
              <a:t>20</a:t>
            </a:fld>
            <a:endParaRPr lang="en-US"/>
          </a:p>
        </p:txBody>
      </p:sp>
      <p:sp>
        <p:nvSpPr>
          <p:cNvPr id="6" name="Title 1">
            <a:extLst>
              <a:ext uri="{FF2B5EF4-FFF2-40B4-BE49-F238E27FC236}">
                <a16:creationId xmlns:a16="http://schemas.microsoft.com/office/drawing/2014/main" id="{6611309F-A6DF-37B3-E67E-F0F9EC9E00A6}"/>
              </a:ext>
            </a:extLst>
          </p:cNvPr>
          <p:cNvSpPr txBox="1">
            <a:spLocks/>
          </p:cNvSpPr>
          <p:nvPr/>
        </p:nvSpPr>
        <p:spPr>
          <a:xfrm>
            <a:off x="624468" y="149226"/>
            <a:ext cx="9662532" cy="1221037"/>
          </a:xfrm>
          <a:prstGeom prst="rect">
            <a:avLst/>
          </a:prstGeom>
        </p:spPr>
        <p:txBody>
          <a:bodyPr anchor="b">
            <a:normAutofit/>
          </a:bodyPr>
          <a:lstStyle>
            <a:lvl1pPr algn="l" defTabSz="914400" rtl="0" eaLnBrk="1" latinLnBrk="0" hangingPunct="1">
              <a:lnSpc>
                <a:spcPct val="90000"/>
              </a:lnSpc>
              <a:spcBef>
                <a:spcPct val="0"/>
              </a:spcBef>
              <a:buNone/>
              <a:defRPr sz="3000" kern="1200">
                <a:solidFill>
                  <a:schemeClr val="tx1"/>
                </a:solidFill>
                <a:latin typeface="Arial Rounded MT Bold" panose="020F0704030504030204" pitchFamily="34" charset="77"/>
                <a:ea typeface="+mj-ea"/>
                <a:cs typeface="+mj-cs"/>
              </a:defRPr>
            </a:lvl1pPr>
          </a:lstStyle>
          <a:p>
            <a:r>
              <a:rPr lang="en-US" sz="3200" b="1">
                <a:latin typeface="Arial Rounded MT Bold"/>
                <a:cs typeface="Futura Medium"/>
              </a:rPr>
              <a:t>Key Takeaways from our Exploratory Data Analysis of the datasets:</a:t>
            </a:r>
            <a:endParaRPr lang="en-US" sz="3200" b="1"/>
          </a:p>
        </p:txBody>
      </p:sp>
      <p:sp>
        <p:nvSpPr>
          <p:cNvPr id="2" name="Date Placeholder 2">
            <a:extLst>
              <a:ext uri="{FF2B5EF4-FFF2-40B4-BE49-F238E27FC236}">
                <a16:creationId xmlns:a16="http://schemas.microsoft.com/office/drawing/2014/main" id="{2E0B4F2F-B3E7-3BDC-C4B1-DD3B0CD45CF0}"/>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3223004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C84C-61E7-996C-A455-1A403AAFC661}"/>
              </a:ext>
            </a:extLst>
          </p:cNvPr>
          <p:cNvSpPr>
            <a:spLocks noGrp="1"/>
          </p:cNvSpPr>
          <p:nvPr>
            <p:ph type="title"/>
          </p:nvPr>
        </p:nvSpPr>
        <p:spPr/>
        <p:txBody>
          <a:bodyPr>
            <a:normAutofit/>
          </a:bodyPr>
          <a:lstStyle/>
          <a:p>
            <a:r>
              <a:rPr lang="en-US"/>
              <a:t>Specific Data Preparation and Feature Engineering Processing Steps:</a:t>
            </a:r>
          </a:p>
        </p:txBody>
      </p:sp>
      <p:sp>
        <p:nvSpPr>
          <p:cNvPr id="4" name="Slide Number Placeholder 3">
            <a:extLst>
              <a:ext uri="{FF2B5EF4-FFF2-40B4-BE49-F238E27FC236}">
                <a16:creationId xmlns:a16="http://schemas.microsoft.com/office/drawing/2014/main" id="{AE2695A7-4836-42E0-E64C-113C66E10B34}"/>
              </a:ext>
            </a:extLst>
          </p:cNvPr>
          <p:cNvSpPr>
            <a:spLocks noGrp="1"/>
          </p:cNvSpPr>
          <p:nvPr>
            <p:ph type="sldNum" sz="quarter" idx="12"/>
          </p:nvPr>
        </p:nvSpPr>
        <p:spPr/>
        <p:txBody>
          <a:bodyPr/>
          <a:lstStyle/>
          <a:p>
            <a:fld id="{A5E79B69-051F-4347-8582-BA9A35097F09}" type="slidenum">
              <a:rPr lang="en-US" smtClean="0"/>
              <a:pPr/>
              <a:t>21</a:t>
            </a:fld>
            <a:endParaRPr lang="en-US"/>
          </a:p>
        </p:txBody>
      </p:sp>
      <p:graphicFrame>
        <p:nvGraphicFramePr>
          <p:cNvPr id="5" name="Table 4">
            <a:extLst>
              <a:ext uri="{FF2B5EF4-FFF2-40B4-BE49-F238E27FC236}">
                <a16:creationId xmlns:a16="http://schemas.microsoft.com/office/drawing/2014/main" id="{25806B8B-F310-F018-ED5B-BD951978833A}"/>
              </a:ext>
            </a:extLst>
          </p:cNvPr>
          <p:cNvGraphicFramePr>
            <a:graphicFrameLocks noGrp="1"/>
          </p:cNvGraphicFramePr>
          <p:nvPr>
            <p:extLst>
              <p:ext uri="{D42A27DB-BD31-4B8C-83A1-F6EECF244321}">
                <p14:modId xmlns:p14="http://schemas.microsoft.com/office/powerpoint/2010/main" val="2266782485"/>
              </p:ext>
            </p:extLst>
          </p:nvPr>
        </p:nvGraphicFramePr>
        <p:xfrm>
          <a:off x="624469" y="1659064"/>
          <a:ext cx="11346430" cy="4698409"/>
        </p:xfrm>
        <a:graphic>
          <a:graphicData uri="http://schemas.openxmlformats.org/drawingml/2006/table">
            <a:tbl>
              <a:tblPr firstRow="1" bandRow="1">
                <a:tableStyleId>{5C22544A-7EE6-4342-B048-85BDC9FD1C3A}</a:tableStyleId>
              </a:tblPr>
              <a:tblGrid>
                <a:gridCol w="1288784">
                  <a:extLst>
                    <a:ext uri="{9D8B030D-6E8A-4147-A177-3AD203B41FA5}">
                      <a16:colId xmlns:a16="http://schemas.microsoft.com/office/drawing/2014/main" val="3016971272"/>
                    </a:ext>
                  </a:extLst>
                </a:gridCol>
                <a:gridCol w="1756070">
                  <a:extLst>
                    <a:ext uri="{9D8B030D-6E8A-4147-A177-3AD203B41FA5}">
                      <a16:colId xmlns:a16="http://schemas.microsoft.com/office/drawing/2014/main" val="3312096660"/>
                    </a:ext>
                  </a:extLst>
                </a:gridCol>
                <a:gridCol w="2883877">
                  <a:extLst>
                    <a:ext uri="{9D8B030D-6E8A-4147-A177-3AD203B41FA5}">
                      <a16:colId xmlns:a16="http://schemas.microsoft.com/office/drawing/2014/main" val="3094696125"/>
                    </a:ext>
                  </a:extLst>
                </a:gridCol>
                <a:gridCol w="2785420">
                  <a:extLst>
                    <a:ext uri="{9D8B030D-6E8A-4147-A177-3AD203B41FA5}">
                      <a16:colId xmlns:a16="http://schemas.microsoft.com/office/drawing/2014/main" val="3509939186"/>
                    </a:ext>
                  </a:extLst>
                </a:gridCol>
                <a:gridCol w="2632279">
                  <a:extLst>
                    <a:ext uri="{9D8B030D-6E8A-4147-A177-3AD203B41FA5}">
                      <a16:colId xmlns:a16="http://schemas.microsoft.com/office/drawing/2014/main" val="189662739"/>
                    </a:ext>
                  </a:extLst>
                </a:gridCol>
              </a:tblGrid>
              <a:tr h="511615">
                <a:tc>
                  <a:txBody>
                    <a:bodyPr/>
                    <a:lstStyle/>
                    <a:p>
                      <a:pPr algn="ctr"/>
                      <a:r>
                        <a:rPr lang="en-US" sz="1400">
                          <a:latin typeface="Arial Rounded MT Bold" panose="020F0704030504030204" pitchFamily="34" charset="77"/>
                          <a:cs typeface="Arial" panose="020B0604020202020204" pitchFamily="34" charset="0"/>
                        </a:rPr>
                        <a:t>Stage</a:t>
                      </a:r>
                    </a:p>
                  </a:txBody>
                  <a:tcPr anchor="ctr">
                    <a:solidFill>
                      <a:srgbClr val="00006F"/>
                    </a:solidFill>
                  </a:tcPr>
                </a:tc>
                <a:tc>
                  <a:txBody>
                    <a:bodyPr/>
                    <a:lstStyle/>
                    <a:p>
                      <a:pPr algn="ctr"/>
                      <a:r>
                        <a:rPr lang="en-US" sz="1400">
                          <a:latin typeface="Arial Rounded MT Bold" panose="020F0704030504030204" pitchFamily="34" charset="77"/>
                          <a:cs typeface="Arial" panose="020B0604020202020204" pitchFamily="34" charset="0"/>
                        </a:rPr>
                        <a:t>Step</a:t>
                      </a:r>
                    </a:p>
                  </a:txBody>
                  <a:tcPr anchor="ctr">
                    <a:solidFill>
                      <a:srgbClr val="00006F"/>
                    </a:solidFill>
                  </a:tcPr>
                </a:tc>
                <a:tc>
                  <a:txBody>
                    <a:bodyPr/>
                    <a:lstStyle/>
                    <a:p>
                      <a:pPr algn="ctr"/>
                      <a:r>
                        <a:rPr lang="en-US" sz="1400">
                          <a:latin typeface="Arial Rounded MT Bold" panose="020F0704030504030204" pitchFamily="34" charset="77"/>
                          <a:cs typeface="Arial" panose="020B0604020202020204" pitchFamily="34" charset="0"/>
                        </a:rPr>
                        <a:t>Detail</a:t>
                      </a:r>
                    </a:p>
                  </a:txBody>
                  <a:tcPr anchor="ctr">
                    <a:solidFill>
                      <a:srgbClr val="00006F"/>
                    </a:solidFill>
                  </a:tcPr>
                </a:tc>
                <a:tc>
                  <a:txBody>
                    <a:bodyPr/>
                    <a:lstStyle/>
                    <a:p>
                      <a:pPr algn="ctr"/>
                      <a:r>
                        <a:rPr lang="en-US" sz="1400">
                          <a:latin typeface="Arial Rounded MT Bold" panose="020F0704030504030204" pitchFamily="34" charset="77"/>
                          <a:cs typeface="Arial" panose="020B0604020202020204" pitchFamily="34" charset="0"/>
                        </a:rPr>
                        <a:t>Original Data Example</a:t>
                      </a:r>
                    </a:p>
                  </a:txBody>
                  <a:tcPr anchor="ctr">
                    <a:solidFill>
                      <a:srgbClr val="00006F"/>
                    </a:solidFill>
                  </a:tcPr>
                </a:tc>
                <a:tc>
                  <a:txBody>
                    <a:bodyPr/>
                    <a:lstStyle/>
                    <a:p>
                      <a:pPr algn="ctr"/>
                      <a:r>
                        <a:rPr lang="en-US" sz="1400">
                          <a:latin typeface="Arial Rounded MT Bold" panose="020F0704030504030204" pitchFamily="34" charset="77"/>
                          <a:cs typeface="Arial" panose="020B0604020202020204" pitchFamily="34" charset="0"/>
                        </a:rPr>
                        <a:t>Processed Data Example</a:t>
                      </a:r>
                    </a:p>
                  </a:txBody>
                  <a:tcPr anchor="ctr">
                    <a:solidFill>
                      <a:srgbClr val="00006F"/>
                    </a:solidFill>
                  </a:tcPr>
                </a:tc>
                <a:extLst>
                  <a:ext uri="{0D108BD9-81ED-4DB2-BD59-A6C34878D82A}">
                    <a16:rowId xmlns:a16="http://schemas.microsoft.com/office/drawing/2014/main" val="3840829448"/>
                  </a:ext>
                </a:extLst>
              </a:tr>
              <a:tr h="646251">
                <a:tc rowSpan="4">
                  <a:txBody>
                    <a:bodyPr/>
                    <a:lstStyle/>
                    <a:p>
                      <a:pPr algn="ctr"/>
                      <a:r>
                        <a:rPr lang="en-US" sz="1400" b="1">
                          <a:solidFill>
                            <a:schemeClr val="bg1"/>
                          </a:solidFill>
                          <a:latin typeface="Arial Rounded MT Bold" panose="020F0704030504030204" pitchFamily="34" charset="77"/>
                          <a:cs typeface="Arial" panose="020B0604020202020204" pitchFamily="34" charset="0"/>
                        </a:rPr>
                        <a:t>Data Cleaning</a:t>
                      </a:r>
                    </a:p>
                  </a:txBody>
                  <a:tcPr anchor="ctr">
                    <a:solidFill>
                      <a:srgbClr val="00006F"/>
                    </a:solidFill>
                  </a:tcPr>
                </a:tc>
                <a:tc>
                  <a:txBody>
                    <a:bodyPr/>
                    <a:lstStyle/>
                    <a:p>
                      <a:r>
                        <a:rPr lang="en-US" sz="1400">
                          <a:latin typeface="Arial" panose="020B0604020202020204" pitchFamily="34" charset="0"/>
                          <a:cs typeface="Arial" panose="020B0604020202020204" pitchFamily="34" charset="0"/>
                        </a:rPr>
                        <a:t>Dataset Merging</a:t>
                      </a:r>
                    </a:p>
                  </a:txBody>
                  <a:tcPr anchor="ctr"/>
                </a:tc>
                <a:tc>
                  <a:txBody>
                    <a:bodyPr/>
                    <a:lstStyle/>
                    <a:p>
                      <a:r>
                        <a:rPr lang="en-US" sz="1400">
                          <a:latin typeface="Arial" panose="020B0604020202020204" pitchFamily="34" charset="0"/>
                          <a:cs typeface="Arial" panose="020B0604020202020204" pitchFamily="34" charset="0"/>
                        </a:rPr>
                        <a:t>Joined the inpatient, outpatient, beneficiary, and provider datasets</a:t>
                      </a:r>
                    </a:p>
                  </a:txBody>
                  <a:tcPr anchor="ctr"/>
                </a:tc>
                <a:tc>
                  <a:txBody>
                    <a:bodyPr/>
                    <a:lstStyle/>
                    <a:p>
                      <a:pPr algn="ctr"/>
                      <a:r>
                        <a:rPr lang="en-US" sz="1800" b="0">
                          <a:latin typeface="Arial" panose="020B0604020202020204" pitchFamily="34" charset="0"/>
                          <a:cs typeface="Arial" panose="020B0604020202020204" pitchFamily="34" charset="0"/>
                        </a:rPr>
                        <a:t>-</a:t>
                      </a:r>
                    </a:p>
                  </a:txBody>
                  <a:tcPr anchor="ctr"/>
                </a:tc>
                <a:tc>
                  <a:txBody>
                    <a:bodyPr/>
                    <a:lstStyle/>
                    <a:p>
                      <a:pPr algn="ctr"/>
                      <a:r>
                        <a:rPr lang="en-US" sz="1800" b="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1631912031"/>
                  </a:ext>
                </a:extLst>
              </a:tr>
              <a:tr h="646251">
                <a:tc vMerge="1">
                  <a:txBody>
                    <a:bodyPr/>
                    <a:lstStyle/>
                    <a:p>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panose="020B0604020202020204" pitchFamily="34" charset="0"/>
                          <a:cs typeface="Arial" panose="020B0604020202020204" pitchFamily="34" charset="0"/>
                        </a:rPr>
                        <a:t>Missing Value Handling</a:t>
                      </a:r>
                    </a:p>
                  </a:txBody>
                  <a:tcPr anchor="ctr"/>
                </a:tc>
                <a:tc>
                  <a:txBody>
                    <a:bodyPr/>
                    <a:lstStyle/>
                    <a:p>
                      <a:r>
                        <a:rPr lang="en-US" sz="1400">
                          <a:latin typeface="Arial" panose="020B0604020202020204" pitchFamily="34" charset="0"/>
                          <a:cs typeface="Arial" panose="020B0604020202020204" pitchFamily="34" charset="0"/>
                        </a:rPr>
                        <a:t>Kept all rows to avoid data loss but replaced </a:t>
                      </a:r>
                      <a:r>
                        <a:rPr lang="en-US" sz="1400" err="1">
                          <a:latin typeface="Arial" panose="020B0604020202020204" pitchFamily="34" charset="0"/>
                          <a:cs typeface="Arial" panose="020B0604020202020204" pitchFamily="34" charset="0"/>
                        </a:rPr>
                        <a:t>NaN</a:t>
                      </a:r>
                      <a:r>
                        <a:rPr lang="en-US" sz="1400">
                          <a:latin typeface="Arial" panose="020B0604020202020204" pitchFamily="34" charset="0"/>
                          <a:cs typeface="Arial" panose="020B0604020202020204" pitchFamily="34" charset="0"/>
                        </a:rPr>
                        <a:t> with 0 values</a:t>
                      </a:r>
                    </a:p>
                  </a:txBody>
                  <a:tcPr anchor="ctr"/>
                </a:tc>
                <a:tc>
                  <a:txBody>
                    <a:bodyPr/>
                    <a:lstStyle/>
                    <a:p>
                      <a:r>
                        <a:rPr lang="en-US" sz="1400">
                          <a:latin typeface="Arial" panose="020B0604020202020204" pitchFamily="34" charset="0"/>
                          <a:cs typeface="Arial" panose="020B0604020202020204" pitchFamily="34" charset="0"/>
                        </a:rPr>
                        <a:t>ClmProcedureCode_2: </a:t>
                      </a:r>
                      <a:r>
                        <a:rPr lang="en-US" sz="1400" err="1">
                          <a:latin typeface="Arial" panose="020B0604020202020204" pitchFamily="34" charset="0"/>
                          <a:cs typeface="Arial" panose="020B0604020202020204" pitchFamily="34" charset="0"/>
                        </a:rPr>
                        <a:t>NaN</a:t>
                      </a:r>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panose="020B0604020202020204" pitchFamily="34" charset="0"/>
                          <a:cs typeface="Arial" panose="020B0604020202020204" pitchFamily="34" charset="0"/>
                        </a:rPr>
                        <a:t>ClmProcedureCode_2: 0</a:t>
                      </a:r>
                    </a:p>
                  </a:txBody>
                  <a:tcPr anchor="ctr"/>
                </a:tc>
                <a:extLst>
                  <a:ext uri="{0D108BD9-81ED-4DB2-BD59-A6C34878D82A}">
                    <a16:rowId xmlns:a16="http://schemas.microsoft.com/office/drawing/2014/main" val="2754509048"/>
                  </a:ext>
                </a:extLst>
              </a:tr>
              <a:tr h="834741">
                <a:tc vMerge="1">
                  <a:txBody>
                    <a:bodyPr/>
                    <a:lstStyle/>
                    <a:p>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panose="020B0604020202020204" pitchFamily="34" charset="0"/>
                          <a:cs typeface="Arial" panose="020B0604020202020204" pitchFamily="34" charset="0"/>
                        </a:rPr>
                        <a:t>Outlier Handling / Transformation</a:t>
                      </a:r>
                    </a:p>
                  </a:txBody>
                  <a:tcPr anchor="ctr"/>
                </a:tc>
                <a:tc>
                  <a:txBody>
                    <a:bodyPr/>
                    <a:lstStyle/>
                    <a:p>
                      <a:r>
                        <a:rPr lang="en-US" sz="1400">
                          <a:latin typeface="Arial" panose="020B0604020202020204" pitchFamily="34" charset="0"/>
                          <a:cs typeface="Arial" panose="020B0604020202020204" pitchFamily="34" charset="0"/>
                        </a:rPr>
                        <a:t>Retained all outliers and instead applied log-transformation to claim and deductible columns</a:t>
                      </a:r>
                    </a:p>
                  </a:txBody>
                  <a:tcPr anchor="ctr"/>
                </a:tc>
                <a:tc>
                  <a:txBody>
                    <a:bodyPr/>
                    <a:lstStyle/>
                    <a:p>
                      <a:r>
                        <a:rPr lang="en-US" sz="1400">
                          <a:latin typeface="Arial" panose="020B0604020202020204" pitchFamily="34" charset="0"/>
                          <a:cs typeface="Arial" panose="020B0604020202020204" pitchFamily="34" charset="0"/>
                        </a:rPr>
                        <a:t>InscClaimAmtReimburse: 11000</a:t>
                      </a:r>
                    </a:p>
                    <a:p>
                      <a:r>
                        <a:rPr lang="en-US" sz="1400">
                          <a:latin typeface="Arial" panose="020B0604020202020204" pitchFamily="34" charset="0"/>
                          <a:cs typeface="Arial" panose="020B0604020202020204" pitchFamily="34" charset="0"/>
                        </a:rPr>
                        <a:t>InscClaimAmtReimburse: 3000</a:t>
                      </a:r>
                    </a:p>
                  </a:txBody>
                  <a:tcPr anchor="ctr"/>
                </a:tc>
                <a:tc>
                  <a:txBody>
                    <a:bodyPr/>
                    <a:lstStyle/>
                    <a:p>
                      <a:r>
                        <a:rPr lang="en-US" sz="1400">
                          <a:latin typeface="Arial" panose="020B0604020202020204" pitchFamily="34" charset="0"/>
                          <a:cs typeface="Arial" panose="020B0604020202020204" pitchFamily="34" charset="0"/>
                        </a:rPr>
                        <a:t>InscClaimAmtReimburse: 4.04</a:t>
                      </a:r>
                    </a:p>
                    <a:p>
                      <a:r>
                        <a:rPr lang="en-US" sz="1400">
                          <a:latin typeface="Arial" panose="020B0604020202020204" pitchFamily="34" charset="0"/>
                          <a:cs typeface="Arial" panose="020B0604020202020204" pitchFamily="34" charset="0"/>
                        </a:rPr>
                        <a:t>InscClaimAmtReimburse: 3.48</a:t>
                      </a:r>
                    </a:p>
                  </a:txBody>
                  <a:tcPr anchor="ctr"/>
                </a:tc>
                <a:extLst>
                  <a:ext uri="{0D108BD9-81ED-4DB2-BD59-A6C34878D82A}">
                    <a16:rowId xmlns:a16="http://schemas.microsoft.com/office/drawing/2014/main" val="3615585319"/>
                  </a:ext>
                </a:extLst>
              </a:tr>
              <a:tr h="1023231">
                <a:tc vMerge="1">
                  <a:txBody>
                    <a:bodyPr/>
                    <a:lstStyle/>
                    <a:p>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panose="020B0604020202020204" pitchFamily="34" charset="0"/>
                          <a:cs typeface="Arial" panose="020B0604020202020204" pitchFamily="34" charset="0"/>
                        </a:rPr>
                        <a:t>Categorical Encoding</a:t>
                      </a:r>
                    </a:p>
                  </a:txBody>
                  <a:tcPr anchor="ctr"/>
                </a:tc>
                <a:tc>
                  <a:txBody>
                    <a:bodyPr/>
                    <a:lstStyle/>
                    <a:p>
                      <a:r>
                        <a:rPr lang="en-US" sz="1400">
                          <a:latin typeface="Arial" panose="020B0604020202020204" pitchFamily="34" charset="0"/>
                          <a:cs typeface="Arial" panose="020B0604020202020204" pitchFamily="34" charset="0"/>
                        </a:rPr>
                        <a:t>Categorically encoded extracted diagnosis form claim and procedure codes</a:t>
                      </a:r>
                    </a:p>
                  </a:txBody>
                  <a:tcPr anchor="ctr"/>
                </a:tc>
                <a:tc>
                  <a:txBody>
                    <a:bodyPr/>
                    <a:lstStyle/>
                    <a:p>
                      <a:r>
                        <a:rPr lang="en-US" sz="1400">
                          <a:latin typeface="Arial" panose="020B0604020202020204" pitchFamily="34" charset="0"/>
                          <a:cs typeface="Arial" panose="020B0604020202020204" pitchFamily="34" charset="0"/>
                        </a:rPr>
                        <a:t>ClmProcedureCode_2: </a:t>
                      </a:r>
                      <a:r>
                        <a:rPr lang="en-US" sz="1400" b="0" i="0" u="none" strike="noStrike" kern="1200">
                          <a:solidFill>
                            <a:schemeClr val="dk1"/>
                          </a:solidFill>
                          <a:effectLst/>
                          <a:latin typeface="Arial" panose="020B0604020202020204" pitchFamily="34" charset="0"/>
                          <a:ea typeface="+mn-ea"/>
                          <a:cs typeface="Arial" panose="020B0604020202020204" pitchFamily="34" charset="0"/>
                        </a:rPr>
                        <a:t>41071</a:t>
                      </a:r>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panose="020B0604020202020204" pitchFamily="34" charset="0"/>
                          <a:cs typeface="Arial" panose="020B0604020202020204" pitchFamily="34" charset="0"/>
                        </a:rPr>
                        <a:t>Acute Myocardial Infarction (AMI) [Diagnosis Family]</a:t>
                      </a:r>
                    </a:p>
                    <a:p>
                      <a:r>
                        <a:rPr lang="en-US" sz="1400" b="0" i="0" u="none" strike="noStrike" kern="1200">
                          <a:solidFill>
                            <a:schemeClr val="dk1"/>
                          </a:solidFill>
                          <a:effectLst/>
                          <a:latin typeface="Arial" panose="020B0604020202020204" pitchFamily="34" charset="0"/>
                          <a:ea typeface="+mn-ea"/>
                          <a:cs typeface="Arial" panose="020B0604020202020204" pitchFamily="34" charset="0"/>
                        </a:rPr>
                        <a:t>Subendocardial Infarction</a:t>
                      </a:r>
                    </a:p>
                    <a:p>
                      <a:r>
                        <a:rPr lang="en-US" sz="1400" b="0" i="0" u="none" strike="noStrike" kern="1200">
                          <a:solidFill>
                            <a:schemeClr val="dk1"/>
                          </a:solidFill>
                          <a:effectLst/>
                          <a:latin typeface="Arial" panose="020B0604020202020204" pitchFamily="34" charset="0"/>
                          <a:ea typeface="+mn-ea"/>
                          <a:cs typeface="Arial" panose="020B0604020202020204" pitchFamily="34" charset="0"/>
                        </a:rPr>
                        <a:t>[Diagnosis Subtype Column]</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87416622"/>
                  </a:ext>
                </a:extLst>
              </a:tr>
              <a:tr h="457761">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latin typeface="Arial Rounded MT Bold" panose="020F0704030504030204" pitchFamily="34" charset="77"/>
                          <a:cs typeface="Arial" panose="020B0604020202020204" pitchFamily="34" charset="0"/>
                        </a:rPr>
                        <a:t>Feature Engineering</a:t>
                      </a:r>
                    </a:p>
                  </a:txBody>
                  <a:tcPr anchor="ctr">
                    <a:solidFill>
                      <a:srgbClr val="00006F"/>
                    </a:solidFill>
                  </a:tcPr>
                </a:tc>
                <a:tc>
                  <a:txBody>
                    <a:bodyPr/>
                    <a:lstStyle/>
                    <a:p>
                      <a:r>
                        <a:rPr lang="en-US" sz="1400">
                          <a:latin typeface="Arial" panose="020B0604020202020204" pitchFamily="34" charset="0"/>
                          <a:cs typeface="Arial" panose="020B0604020202020204" pitchFamily="34" charset="0"/>
                        </a:rPr>
                        <a:t>Discretization</a:t>
                      </a:r>
                    </a:p>
                  </a:txBody>
                  <a:tcPr anchor="ctr"/>
                </a:tc>
                <a:tc>
                  <a:txBody>
                    <a:bodyPr/>
                    <a:lstStyle/>
                    <a:p>
                      <a:r>
                        <a:rPr lang="en-US" sz="1400">
                          <a:latin typeface="Arial" panose="020B0604020202020204" pitchFamily="34" charset="0"/>
                          <a:cs typeface="Arial" panose="020B0604020202020204" pitchFamily="34" charset="0"/>
                        </a:rPr>
                        <a:t>Binned age and claim features to for use in non-learn models</a:t>
                      </a:r>
                    </a:p>
                  </a:txBody>
                  <a:tcPr anchor="ctr"/>
                </a:tc>
                <a:tc>
                  <a:txBody>
                    <a:bodyPr/>
                    <a:lstStyle/>
                    <a:p>
                      <a:r>
                        <a:rPr lang="en-US" sz="1400">
                          <a:latin typeface="Arial" panose="020B0604020202020204" pitchFamily="34" charset="0"/>
                          <a:cs typeface="Arial" panose="020B0604020202020204" pitchFamily="34" charset="0"/>
                        </a:rPr>
                        <a:t>DOB: </a:t>
                      </a:r>
                      <a:r>
                        <a:rPr lang="en-US" sz="1400" b="0" i="0" u="none" strike="noStrike" kern="1200">
                          <a:solidFill>
                            <a:schemeClr val="dk1"/>
                          </a:solidFill>
                          <a:effectLst/>
                          <a:latin typeface="Arial" panose="020B0604020202020204" pitchFamily="34" charset="0"/>
                          <a:ea typeface="+mn-ea"/>
                          <a:cs typeface="Arial" panose="020B0604020202020204" pitchFamily="34" charset="0"/>
                        </a:rPr>
                        <a:t>1943-01-01</a:t>
                      </a:r>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panose="020B0604020202020204" pitchFamily="34" charset="0"/>
                          <a:cs typeface="Arial" panose="020B0604020202020204" pitchFamily="34" charset="0"/>
                        </a:rPr>
                        <a:t>Age: 82</a:t>
                      </a:r>
                    </a:p>
                    <a:p>
                      <a:r>
                        <a:rPr lang="en-US" sz="1400" err="1">
                          <a:latin typeface="Arial" panose="020B0604020202020204" pitchFamily="34" charset="0"/>
                          <a:cs typeface="Arial" panose="020B0604020202020204" pitchFamily="34" charset="0"/>
                        </a:rPr>
                        <a:t>Age_Bin</a:t>
                      </a:r>
                      <a:r>
                        <a:rPr lang="en-US" sz="1400">
                          <a:latin typeface="Arial" panose="020B0604020202020204" pitchFamily="34" charset="0"/>
                          <a:cs typeface="Arial" panose="020B0604020202020204" pitchFamily="34" charset="0"/>
                        </a:rPr>
                        <a:t>: 80-85</a:t>
                      </a:r>
                    </a:p>
                  </a:txBody>
                  <a:tcPr anchor="ctr"/>
                </a:tc>
                <a:extLst>
                  <a:ext uri="{0D108BD9-81ED-4DB2-BD59-A6C34878D82A}">
                    <a16:rowId xmlns:a16="http://schemas.microsoft.com/office/drawing/2014/main" val="1454920244"/>
                  </a:ext>
                </a:extLst>
              </a:tr>
              <a:tr h="457761">
                <a:tc vMerge="1">
                  <a:txBody>
                    <a:bodyPr/>
                    <a:lstStyle/>
                    <a:p>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panose="020B0604020202020204" pitchFamily="34" charset="0"/>
                          <a:cs typeface="Arial" panose="020B0604020202020204" pitchFamily="34" charset="0"/>
                        </a:rPr>
                        <a:t>Feature Creation</a:t>
                      </a:r>
                    </a:p>
                  </a:txBody>
                  <a:tcPr anchor="ctr"/>
                </a:tc>
                <a:tc>
                  <a:txBody>
                    <a:bodyPr/>
                    <a:lstStyle/>
                    <a:p>
                      <a:r>
                        <a:rPr lang="en-US" sz="1400">
                          <a:latin typeface="Arial" panose="020B0604020202020204" pitchFamily="34" charset="0"/>
                          <a:cs typeface="Arial" panose="020B0604020202020204" pitchFamily="34" charset="0"/>
                        </a:rPr>
                        <a:t>Created new features and made feature interactions</a:t>
                      </a:r>
                    </a:p>
                  </a:txBody>
                  <a:tcPr anchor="ctr"/>
                </a:tc>
                <a:tc>
                  <a:txBody>
                    <a:bodyPr/>
                    <a:lstStyle/>
                    <a:p>
                      <a:pPr algn="ctr"/>
                      <a:r>
                        <a:rPr lang="en-US" sz="1800" b="0">
                          <a:latin typeface="Arial" panose="020B0604020202020204" pitchFamily="34" charset="0"/>
                          <a:cs typeface="Arial" panose="020B0604020202020204" pitchFamily="34" charset="0"/>
                        </a:rPr>
                        <a:t>-</a:t>
                      </a:r>
                    </a:p>
                  </a:txBody>
                  <a:tcPr anchor="ctr"/>
                </a:tc>
                <a:tc>
                  <a:txBody>
                    <a:bodyPr/>
                    <a:lstStyle/>
                    <a:p>
                      <a:r>
                        <a:rPr lang="en-US" sz="1400" err="1">
                          <a:latin typeface="Arial" panose="020B0604020202020204" pitchFamily="34" charset="0"/>
                          <a:cs typeface="Arial" panose="020B0604020202020204" pitchFamily="34" charset="0"/>
                        </a:rPr>
                        <a:t>Avg_Claim_Provider</a:t>
                      </a:r>
                      <a:endParaRPr lang="en-US" sz="1400">
                        <a:latin typeface="Arial" panose="020B0604020202020204" pitchFamily="34" charset="0"/>
                        <a:cs typeface="Arial" panose="020B0604020202020204" pitchFamily="34" charset="0"/>
                      </a:endParaRPr>
                    </a:p>
                    <a:p>
                      <a:r>
                        <a:rPr lang="en-US" sz="1400" err="1">
                          <a:latin typeface="Arial" panose="020B0604020202020204" pitchFamily="34" charset="0"/>
                          <a:cs typeface="Arial" panose="020B0604020202020204" pitchFamily="34" charset="0"/>
                        </a:rPr>
                        <a:t>Age_Diagnosis_Family</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2287186"/>
                  </a:ext>
                </a:extLst>
              </a:tr>
            </a:tbl>
          </a:graphicData>
        </a:graphic>
      </p:graphicFrame>
      <p:sp>
        <p:nvSpPr>
          <p:cNvPr id="3" name="Date Placeholder 2">
            <a:extLst>
              <a:ext uri="{FF2B5EF4-FFF2-40B4-BE49-F238E27FC236}">
                <a16:creationId xmlns:a16="http://schemas.microsoft.com/office/drawing/2014/main" id="{2B83074D-5311-DE54-6ECE-3FB16503FDA2}"/>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1084875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7D169-0DAD-FB9B-0790-D74EE652775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3CF438B-FB62-93BF-FAF6-3A216FCC4DE4}"/>
              </a:ext>
            </a:extLst>
          </p:cNvPr>
          <p:cNvSpPr>
            <a:spLocks noGrp="1"/>
          </p:cNvSpPr>
          <p:nvPr>
            <p:ph type="title"/>
          </p:nvPr>
        </p:nvSpPr>
        <p:spPr/>
        <p:txBody>
          <a:bodyPr>
            <a:normAutofit fontScale="90000"/>
          </a:bodyPr>
          <a:lstStyle/>
          <a:p>
            <a:r>
              <a:rPr lang="en-US" sz="2800"/>
              <a:t>Fraudulent claims have a higher reimbursement amounts on average, but both are highly skewed distributions</a:t>
            </a:r>
            <a:endParaRPr lang="en-US"/>
          </a:p>
        </p:txBody>
      </p:sp>
      <p:sp>
        <p:nvSpPr>
          <p:cNvPr id="4" name="Slide Number Placeholder 3">
            <a:extLst>
              <a:ext uri="{FF2B5EF4-FFF2-40B4-BE49-F238E27FC236}">
                <a16:creationId xmlns:a16="http://schemas.microsoft.com/office/drawing/2014/main" id="{91E662A1-0D04-090A-C283-7F8CCE40059E}"/>
              </a:ext>
            </a:extLst>
          </p:cNvPr>
          <p:cNvSpPr>
            <a:spLocks noGrp="1"/>
          </p:cNvSpPr>
          <p:nvPr>
            <p:ph type="sldNum" sz="quarter" idx="12"/>
          </p:nvPr>
        </p:nvSpPr>
        <p:spPr/>
        <p:txBody>
          <a:bodyPr/>
          <a:lstStyle/>
          <a:p>
            <a:fld id="{A5E79B69-051F-4347-8582-BA9A35097F09}" type="slidenum">
              <a:rPr lang="en-US" smtClean="0"/>
              <a:pPr/>
              <a:t>22</a:t>
            </a:fld>
            <a:endParaRPr lang="en-US"/>
          </a:p>
        </p:txBody>
      </p:sp>
      <p:pic>
        <p:nvPicPr>
          <p:cNvPr id="30" name="Content Placeholder 29">
            <a:extLst>
              <a:ext uri="{FF2B5EF4-FFF2-40B4-BE49-F238E27FC236}">
                <a16:creationId xmlns:a16="http://schemas.microsoft.com/office/drawing/2014/main" id="{099535DF-3B29-6D98-187D-004A702E9DB2}"/>
              </a:ext>
            </a:extLst>
          </p:cNvPr>
          <p:cNvPicPr>
            <a:picLocks noGrp="1" noChangeAspect="1"/>
          </p:cNvPicPr>
          <p:nvPr>
            <p:ph sz="half" idx="4294967295"/>
          </p:nvPr>
        </p:nvPicPr>
        <p:blipFill>
          <a:blip r:embed="rId2"/>
          <a:stretch>
            <a:fillRect/>
          </a:stretch>
        </p:blipFill>
        <p:spPr>
          <a:xfrm>
            <a:off x="838200" y="1811318"/>
            <a:ext cx="10515600" cy="4119562"/>
          </a:xfrm>
          <a:prstGeom prst="rect">
            <a:avLst/>
          </a:prstGeom>
        </p:spPr>
      </p:pic>
      <p:sp>
        <p:nvSpPr>
          <p:cNvPr id="3" name="Date Placeholder 2">
            <a:extLst>
              <a:ext uri="{FF2B5EF4-FFF2-40B4-BE49-F238E27FC236}">
                <a16:creationId xmlns:a16="http://schemas.microsoft.com/office/drawing/2014/main" id="{0E93DECD-59BB-8795-8069-124CD32A83E0}"/>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1351796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1A1EE-1BB4-38E9-3E5C-E096DDA5505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DD3A870-A5AA-473E-DDC5-D77B06450DE6}"/>
              </a:ext>
            </a:extLst>
          </p:cNvPr>
          <p:cNvSpPr>
            <a:spLocks noGrp="1"/>
          </p:cNvSpPr>
          <p:nvPr>
            <p:ph type="title"/>
          </p:nvPr>
        </p:nvSpPr>
        <p:spPr/>
        <p:txBody>
          <a:bodyPr/>
          <a:lstStyle/>
          <a:p>
            <a:r>
              <a:rPr lang="en-US" sz="2800" b="1"/>
              <a:t>Several columns have missing values, but this can be attributed to collection structure, not quality issues</a:t>
            </a:r>
            <a:endParaRPr lang="en-US" b="1"/>
          </a:p>
        </p:txBody>
      </p:sp>
      <p:sp>
        <p:nvSpPr>
          <p:cNvPr id="4" name="Slide Number Placeholder 3">
            <a:extLst>
              <a:ext uri="{FF2B5EF4-FFF2-40B4-BE49-F238E27FC236}">
                <a16:creationId xmlns:a16="http://schemas.microsoft.com/office/drawing/2014/main" id="{82B801A9-1DE9-E428-1512-155FF78C8AFF}"/>
              </a:ext>
            </a:extLst>
          </p:cNvPr>
          <p:cNvSpPr>
            <a:spLocks noGrp="1"/>
          </p:cNvSpPr>
          <p:nvPr>
            <p:ph type="sldNum" sz="quarter" idx="12"/>
          </p:nvPr>
        </p:nvSpPr>
        <p:spPr/>
        <p:txBody>
          <a:bodyPr/>
          <a:lstStyle/>
          <a:p>
            <a:fld id="{A5E79B69-051F-4347-8582-BA9A35097F09}" type="slidenum">
              <a:rPr lang="en-US" smtClean="0"/>
              <a:pPr/>
              <a:t>23</a:t>
            </a:fld>
            <a:endParaRPr lang="en-US"/>
          </a:p>
        </p:txBody>
      </p:sp>
      <p:pic>
        <p:nvPicPr>
          <p:cNvPr id="20" name="Content Placeholder 19">
            <a:extLst>
              <a:ext uri="{FF2B5EF4-FFF2-40B4-BE49-F238E27FC236}">
                <a16:creationId xmlns:a16="http://schemas.microsoft.com/office/drawing/2014/main" id="{A9CD9484-EEEC-D951-44D0-83F0B0FA1521}"/>
              </a:ext>
            </a:extLst>
          </p:cNvPr>
          <p:cNvPicPr>
            <a:picLocks noGrp="1" noChangeAspect="1"/>
          </p:cNvPicPr>
          <p:nvPr>
            <p:ph sz="half" idx="4294967295"/>
          </p:nvPr>
        </p:nvPicPr>
        <p:blipFill>
          <a:blip r:embed="rId2"/>
          <a:stretch>
            <a:fillRect/>
          </a:stretch>
        </p:blipFill>
        <p:spPr>
          <a:xfrm>
            <a:off x="838200" y="1555750"/>
            <a:ext cx="10515600" cy="4706938"/>
          </a:xfrm>
          <a:prstGeom prst="rect">
            <a:avLst/>
          </a:prstGeom>
        </p:spPr>
      </p:pic>
      <p:sp>
        <p:nvSpPr>
          <p:cNvPr id="3" name="Date Placeholder 2">
            <a:extLst>
              <a:ext uri="{FF2B5EF4-FFF2-40B4-BE49-F238E27FC236}">
                <a16:creationId xmlns:a16="http://schemas.microsoft.com/office/drawing/2014/main" id="{04B455C2-97E8-02AC-D6B3-C591978A9E5B}"/>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3110320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81230-13F9-863A-C4C7-0E7BB083281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9307388-68FF-7A88-19D2-9733844CDC88}"/>
              </a:ext>
            </a:extLst>
          </p:cNvPr>
          <p:cNvSpPr>
            <a:spLocks noGrp="1"/>
          </p:cNvSpPr>
          <p:nvPr>
            <p:ph type="title"/>
          </p:nvPr>
        </p:nvSpPr>
        <p:spPr/>
        <p:txBody>
          <a:bodyPr>
            <a:normAutofit fontScale="90000"/>
          </a:bodyPr>
          <a:lstStyle/>
          <a:p>
            <a:r>
              <a:rPr lang="en-US" sz="2800"/>
              <a:t>There are outliers, but this is not unexpected given the variation in the cost of medical services and needs</a:t>
            </a:r>
          </a:p>
        </p:txBody>
      </p:sp>
      <p:sp>
        <p:nvSpPr>
          <p:cNvPr id="4" name="Slide Number Placeholder 3">
            <a:extLst>
              <a:ext uri="{FF2B5EF4-FFF2-40B4-BE49-F238E27FC236}">
                <a16:creationId xmlns:a16="http://schemas.microsoft.com/office/drawing/2014/main" id="{99F042B8-FD4C-C915-8AD5-C5E494DBFFC2}"/>
              </a:ext>
            </a:extLst>
          </p:cNvPr>
          <p:cNvSpPr>
            <a:spLocks noGrp="1"/>
          </p:cNvSpPr>
          <p:nvPr>
            <p:ph type="sldNum" sz="quarter" idx="12"/>
          </p:nvPr>
        </p:nvSpPr>
        <p:spPr/>
        <p:txBody>
          <a:bodyPr/>
          <a:lstStyle/>
          <a:p>
            <a:fld id="{A5E79B69-051F-4347-8582-BA9A35097F09}" type="slidenum">
              <a:rPr lang="en-US" smtClean="0"/>
              <a:pPr/>
              <a:t>24</a:t>
            </a:fld>
            <a:endParaRPr lang="en-US"/>
          </a:p>
        </p:txBody>
      </p:sp>
      <p:pic>
        <p:nvPicPr>
          <p:cNvPr id="15" name="Content Placeholder 14">
            <a:extLst>
              <a:ext uri="{FF2B5EF4-FFF2-40B4-BE49-F238E27FC236}">
                <a16:creationId xmlns:a16="http://schemas.microsoft.com/office/drawing/2014/main" id="{D01C735B-FA68-A84C-38E9-D749B39C9CD7}"/>
              </a:ext>
            </a:extLst>
          </p:cNvPr>
          <p:cNvPicPr>
            <a:picLocks noGrp="1" noChangeAspect="1"/>
          </p:cNvPicPr>
          <p:nvPr>
            <p:ph sz="half" idx="4294967295"/>
          </p:nvPr>
        </p:nvPicPr>
        <p:blipFill>
          <a:blip r:embed="rId2"/>
          <a:stretch>
            <a:fillRect/>
          </a:stretch>
        </p:blipFill>
        <p:spPr>
          <a:xfrm>
            <a:off x="838200" y="1744663"/>
            <a:ext cx="10515600" cy="4329112"/>
          </a:xfrm>
          <a:prstGeom prst="rect">
            <a:avLst/>
          </a:prstGeom>
        </p:spPr>
      </p:pic>
      <p:sp>
        <p:nvSpPr>
          <p:cNvPr id="3" name="Date Placeholder 2">
            <a:extLst>
              <a:ext uri="{FF2B5EF4-FFF2-40B4-BE49-F238E27FC236}">
                <a16:creationId xmlns:a16="http://schemas.microsoft.com/office/drawing/2014/main" id="{496777FC-0BA2-CF87-3634-B92052ECA96E}"/>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77016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A77FA-97B3-32F4-3673-9CA2A59972D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8A7B28D-E156-970D-C882-F570D4B91987}"/>
              </a:ext>
            </a:extLst>
          </p:cNvPr>
          <p:cNvSpPr>
            <a:spLocks noGrp="1"/>
          </p:cNvSpPr>
          <p:nvPr>
            <p:ph type="sldNum" sz="quarter" idx="12"/>
          </p:nvPr>
        </p:nvSpPr>
        <p:spPr/>
        <p:txBody>
          <a:bodyPr/>
          <a:lstStyle/>
          <a:p>
            <a:fld id="{A5E79B69-051F-4347-8582-BA9A35097F09}" type="slidenum">
              <a:rPr lang="en-US" smtClean="0">
                <a:latin typeface="Arial" panose="020B0604020202020204" pitchFamily="34" charset="0"/>
                <a:cs typeface="Arial" panose="020B0604020202020204" pitchFamily="34" charset="0"/>
              </a:rPr>
              <a:pPr/>
              <a:t>3</a:t>
            </a:fld>
            <a:endParaRPr lang="en-US">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A45BBCB5-2063-C3FD-8500-7B74AB65799F}"/>
              </a:ext>
            </a:extLst>
          </p:cNvPr>
          <p:cNvGrpSpPr/>
          <p:nvPr/>
        </p:nvGrpSpPr>
        <p:grpSpPr>
          <a:xfrm>
            <a:off x="624468" y="1659092"/>
            <a:ext cx="6113239" cy="923672"/>
            <a:chOff x="3761659" y="1384466"/>
            <a:chExt cx="6113239" cy="923672"/>
          </a:xfrm>
        </p:grpSpPr>
        <p:sp>
          <p:nvSpPr>
            <p:cNvPr id="7" name="Title 1">
              <a:extLst>
                <a:ext uri="{FF2B5EF4-FFF2-40B4-BE49-F238E27FC236}">
                  <a16:creationId xmlns:a16="http://schemas.microsoft.com/office/drawing/2014/main" id="{E61E9590-0110-9855-C98B-327F833EF35C}"/>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latin typeface="Arial Rounded MT Bold" panose="020F0704030504030204" pitchFamily="34" charset="77"/>
                  <a:cs typeface="FUTURA MEDIUM" panose="020B0602020204020303" pitchFamily="34" charset="-79"/>
                </a:rPr>
                <a:t>Problem Definition &amp; Objective</a:t>
              </a:r>
            </a:p>
            <a:p>
              <a:pPr>
                <a:lnSpc>
                  <a:spcPts val="3180"/>
                </a:lnSpc>
              </a:pPr>
              <a:r>
                <a:rPr lang="en-US" sz="1200">
                  <a:latin typeface="Arial" panose="020B0604020202020204" pitchFamily="34" charset="0"/>
                  <a:cs typeface="Arial" panose="020B0604020202020204" pitchFamily="34" charset="0"/>
                </a:rPr>
                <a:t>Overview of the business problem and primary goal guiding the analysis</a:t>
              </a:r>
              <a:endParaRPr lang="en-US" sz="1200">
                <a:latin typeface="Helvetica" pitchFamily="2" charset="0"/>
                <a:cs typeface="Futura Medium" panose="020B0602020204020303" pitchFamily="34" charset="-79"/>
              </a:endParaRPr>
            </a:p>
          </p:txBody>
        </p:sp>
        <p:sp>
          <p:nvSpPr>
            <p:cNvPr id="8" name="Rectangle 7">
              <a:extLst>
                <a:ext uri="{FF2B5EF4-FFF2-40B4-BE49-F238E27FC236}">
                  <a16:creationId xmlns:a16="http://schemas.microsoft.com/office/drawing/2014/main" id="{6AC1E9FE-8BFB-5947-3A9A-79D78C33BC71}"/>
                </a:ext>
              </a:extLst>
            </p:cNvPr>
            <p:cNvSpPr/>
            <p:nvPr/>
          </p:nvSpPr>
          <p:spPr>
            <a:xfrm>
              <a:off x="3761659" y="1703089"/>
              <a:ext cx="337623" cy="337623"/>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Arial Rounded MT Bold" panose="020F0704030504030204" pitchFamily="34" charset="77"/>
                </a:rPr>
                <a:t>1</a:t>
              </a:r>
            </a:p>
          </p:txBody>
        </p:sp>
        <p:cxnSp>
          <p:nvCxnSpPr>
            <p:cNvPr id="9" name="Straight Connector 8">
              <a:extLst>
                <a:ext uri="{FF2B5EF4-FFF2-40B4-BE49-F238E27FC236}">
                  <a16:creationId xmlns:a16="http://schemas.microsoft.com/office/drawing/2014/main" id="{D757C8F3-773E-8EB5-C66B-5AD0B84343C0}"/>
                </a:ext>
              </a:extLst>
            </p:cNvPr>
            <p:cNvCxnSpPr/>
            <p:nvPr/>
          </p:nvCxnSpPr>
          <p:spPr>
            <a:xfrm>
              <a:off x="4064940" y="1871900"/>
              <a:ext cx="5809958" cy="0"/>
            </a:xfrm>
            <a:prstGeom prst="line">
              <a:avLst/>
            </a:prstGeom>
            <a:solidFill>
              <a:srgbClr val="00006F"/>
            </a:solidFill>
            <a:ln w="28575">
              <a:solidFill>
                <a:srgbClr val="00006F"/>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6EA96FE4-ED24-BFF8-1CE6-06BE77ADFF05}"/>
              </a:ext>
            </a:extLst>
          </p:cNvPr>
          <p:cNvGrpSpPr/>
          <p:nvPr/>
        </p:nvGrpSpPr>
        <p:grpSpPr>
          <a:xfrm>
            <a:off x="624468" y="2712791"/>
            <a:ext cx="6113239" cy="923672"/>
            <a:chOff x="3761659" y="2548821"/>
            <a:chExt cx="6113239" cy="923672"/>
          </a:xfrm>
        </p:grpSpPr>
        <p:sp>
          <p:nvSpPr>
            <p:cNvPr id="11" name="Title 1">
              <a:extLst>
                <a:ext uri="{FF2B5EF4-FFF2-40B4-BE49-F238E27FC236}">
                  <a16:creationId xmlns:a16="http://schemas.microsoft.com/office/drawing/2014/main" id="{CE80DE77-877A-523A-BF17-1DC5E5F6000B}"/>
                </a:ext>
              </a:extLst>
            </p:cNvPr>
            <p:cNvSpPr txBox="1">
              <a:spLocks/>
            </p:cNvSpPr>
            <p:nvPr/>
          </p:nvSpPr>
          <p:spPr>
            <a:xfrm>
              <a:off x="4268339" y="2548821"/>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Approach &amp; Methodology</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Discussion of the data processing, feature engineering, and model selection</a:t>
              </a:r>
            </a:p>
          </p:txBody>
        </p:sp>
        <p:sp>
          <p:nvSpPr>
            <p:cNvPr id="12" name="Rectangle 11">
              <a:extLst>
                <a:ext uri="{FF2B5EF4-FFF2-40B4-BE49-F238E27FC236}">
                  <a16:creationId xmlns:a16="http://schemas.microsoft.com/office/drawing/2014/main" id="{933327D5-7F6F-25D2-B960-CAA970ADD182}"/>
                </a:ext>
              </a:extLst>
            </p:cNvPr>
            <p:cNvSpPr/>
            <p:nvPr/>
          </p:nvSpPr>
          <p:spPr>
            <a:xfrm>
              <a:off x="3761659" y="2867444"/>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2</a:t>
              </a:r>
            </a:p>
          </p:txBody>
        </p:sp>
        <p:cxnSp>
          <p:nvCxnSpPr>
            <p:cNvPr id="13" name="Straight Connector 12">
              <a:extLst>
                <a:ext uri="{FF2B5EF4-FFF2-40B4-BE49-F238E27FC236}">
                  <a16:creationId xmlns:a16="http://schemas.microsoft.com/office/drawing/2014/main" id="{42251407-58CD-1CC9-A374-C43B440D73ED}"/>
                </a:ext>
              </a:extLst>
            </p:cNvPr>
            <p:cNvCxnSpPr/>
            <p:nvPr/>
          </p:nvCxnSpPr>
          <p:spPr>
            <a:xfrm>
              <a:off x="4064940" y="3036255"/>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F874F02-0AEC-478A-2A77-3FF7EC1B6B67}"/>
              </a:ext>
            </a:extLst>
          </p:cNvPr>
          <p:cNvGrpSpPr/>
          <p:nvPr/>
        </p:nvGrpSpPr>
        <p:grpSpPr>
          <a:xfrm>
            <a:off x="624468" y="3766490"/>
            <a:ext cx="6113239" cy="923672"/>
            <a:chOff x="3761659" y="1384466"/>
            <a:chExt cx="6113239" cy="923672"/>
          </a:xfrm>
        </p:grpSpPr>
        <p:sp>
          <p:nvSpPr>
            <p:cNvPr id="15" name="Title 1">
              <a:extLst>
                <a:ext uri="{FF2B5EF4-FFF2-40B4-BE49-F238E27FC236}">
                  <a16:creationId xmlns:a16="http://schemas.microsoft.com/office/drawing/2014/main" id="{D9E90C35-52EE-6471-83C0-97CFC19ED5C6}"/>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Modeling Results</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Summary of the key findings and performance of the tested models</a:t>
              </a:r>
            </a:p>
          </p:txBody>
        </p:sp>
        <p:sp>
          <p:nvSpPr>
            <p:cNvPr id="16" name="Rectangle 15">
              <a:extLst>
                <a:ext uri="{FF2B5EF4-FFF2-40B4-BE49-F238E27FC236}">
                  <a16:creationId xmlns:a16="http://schemas.microsoft.com/office/drawing/2014/main" id="{85F9676A-C47C-31EB-6D07-0683800A547B}"/>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3</a:t>
              </a:r>
            </a:p>
          </p:txBody>
        </p:sp>
        <p:cxnSp>
          <p:nvCxnSpPr>
            <p:cNvPr id="17" name="Straight Connector 16">
              <a:extLst>
                <a:ext uri="{FF2B5EF4-FFF2-40B4-BE49-F238E27FC236}">
                  <a16:creationId xmlns:a16="http://schemas.microsoft.com/office/drawing/2014/main" id="{1A2B470E-2537-20F9-F985-94E64506962C}"/>
                </a:ext>
              </a:extLst>
            </p:cNvPr>
            <p:cNvCxnSpPr/>
            <p:nvPr/>
          </p:nvCxnSpPr>
          <p:spPr>
            <a:xfrm>
              <a:off x="4064940" y="1871900"/>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865C1601-B60B-301D-0104-F7528135AB85}"/>
              </a:ext>
            </a:extLst>
          </p:cNvPr>
          <p:cNvGrpSpPr/>
          <p:nvPr/>
        </p:nvGrpSpPr>
        <p:grpSpPr>
          <a:xfrm>
            <a:off x="624468" y="4820188"/>
            <a:ext cx="6113239" cy="923672"/>
            <a:chOff x="3761659" y="1384466"/>
            <a:chExt cx="6113239" cy="923672"/>
          </a:xfrm>
        </p:grpSpPr>
        <p:sp>
          <p:nvSpPr>
            <p:cNvPr id="22" name="Title 1">
              <a:extLst>
                <a:ext uri="{FF2B5EF4-FFF2-40B4-BE49-F238E27FC236}">
                  <a16:creationId xmlns:a16="http://schemas.microsoft.com/office/drawing/2014/main" id="{66E60F8A-5A73-8126-A472-E10B913FFA05}"/>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Analysis &amp; Limitations</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Analysis of the business implications and potential areas of enhancement</a:t>
              </a:r>
            </a:p>
          </p:txBody>
        </p:sp>
        <p:sp>
          <p:nvSpPr>
            <p:cNvPr id="23" name="Rectangle 22">
              <a:extLst>
                <a:ext uri="{FF2B5EF4-FFF2-40B4-BE49-F238E27FC236}">
                  <a16:creationId xmlns:a16="http://schemas.microsoft.com/office/drawing/2014/main" id="{B114B8EC-432E-BF06-39E0-20AEB3032938}"/>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4</a:t>
              </a:r>
            </a:p>
          </p:txBody>
        </p:sp>
        <p:cxnSp>
          <p:nvCxnSpPr>
            <p:cNvPr id="24" name="Straight Connector 23">
              <a:extLst>
                <a:ext uri="{FF2B5EF4-FFF2-40B4-BE49-F238E27FC236}">
                  <a16:creationId xmlns:a16="http://schemas.microsoft.com/office/drawing/2014/main" id="{5327598F-7080-E93E-17F5-79A03246B1FA}"/>
                </a:ext>
              </a:extLst>
            </p:cNvPr>
            <p:cNvCxnSpPr/>
            <p:nvPr/>
          </p:nvCxnSpPr>
          <p:spPr>
            <a:xfrm>
              <a:off x="4064940" y="1871900"/>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Title 26">
            <a:extLst>
              <a:ext uri="{FF2B5EF4-FFF2-40B4-BE49-F238E27FC236}">
                <a16:creationId xmlns:a16="http://schemas.microsoft.com/office/drawing/2014/main" id="{BBFE6405-884F-DCFB-674D-66C955C7FFC4}"/>
              </a:ext>
            </a:extLst>
          </p:cNvPr>
          <p:cNvSpPr>
            <a:spLocks noGrp="1"/>
          </p:cNvSpPr>
          <p:nvPr>
            <p:ph type="title"/>
          </p:nvPr>
        </p:nvSpPr>
        <p:spPr/>
        <p:txBody>
          <a:bodyPr/>
          <a:lstStyle/>
          <a:p>
            <a:r>
              <a:rPr lang="en-US"/>
              <a:t>Agenda</a:t>
            </a:r>
          </a:p>
        </p:txBody>
      </p:sp>
      <p:sp>
        <p:nvSpPr>
          <p:cNvPr id="2" name="Date Placeholder 2">
            <a:extLst>
              <a:ext uri="{FF2B5EF4-FFF2-40B4-BE49-F238E27FC236}">
                <a16:creationId xmlns:a16="http://schemas.microsoft.com/office/drawing/2014/main" id="{EAEAEB38-48C4-810A-9DBD-022F71F9351B}"/>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197733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BAC04-CE3B-7161-1E62-050CD77BDA5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CDE683-22E5-0BC7-7892-FA22F5FF9958}"/>
              </a:ext>
            </a:extLst>
          </p:cNvPr>
          <p:cNvSpPr>
            <a:spLocks noGrp="1"/>
          </p:cNvSpPr>
          <p:nvPr>
            <p:ph type="sldNum" sz="quarter" idx="12"/>
          </p:nvPr>
        </p:nvSpPr>
        <p:spPr/>
        <p:txBody>
          <a:bodyPr/>
          <a:lstStyle/>
          <a:p>
            <a:fld id="{A5E79B69-051F-4347-8582-BA9A35097F09}" type="slidenum">
              <a:rPr lang="en-US" smtClean="0"/>
              <a:pPr/>
              <a:t>4</a:t>
            </a:fld>
            <a:endParaRPr lang="en-US"/>
          </a:p>
        </p:txBody>
      </p:sp>
      <p:sp>
        <p:nvSpPr>
          <p:cNvPr id="5" name="Date Placeholder 2">
            <a:extLst>
              <a:ext uri="{FF2B5EF4-FFF2-40B4-BE49-F238E27FC236}">
                <a16:creationId xmlns:a16="http://schemas.microsoft.com/office/drawing/2014/main" id="{DDB3B5A4-0B3B-81F9-1DE5-4745F42FA92C}"/>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February 18, 2025</a:t>
            </a:r>
          </a:p>
        </p:txBody>
      </p:sp>
      <p:sp>
        <p:nvSpPr>
          <p:cNvPr id="12" name="Freeform 11">
            <a:extLst>
              <a:ext uri="{FF2B5EF4-FFF2-40B4-BE49-F238E27FC236}">
                <a16:creationId xmlns:a16="http://schemas.microsoft.com/office/drawing/2014/main" id="{BD914D56-1557-3855-90BA-57BAA333ED31}"/>
              </a:ext>
            </a:extLst>
          </p:cNvPr>
          <p:cNvSpPr/>
          <p:nvPr/>
        </p:nvSpPr>
        <p:spPr>
          <a:xfrm>
            <a:off x="624468" y="4253501"/>
            <a:ext cx="11346431" cy="1876366"/>
          </a:xfrm>
          <a:custGeom>
            <a:avLst/>
            <a:gdLst>
              <a:gd name="connsiteX0" fmla="*/ 0 w 11346431"/>
              <a:gd name="connsiteY0" fmla="*/ 0 h 1876366"/>
              <a:gd name="connsiteX1" fmla="*/ 11346431 w 11346431"/>
              <a:gd name="connsiteY1" fmla="*/ 0 h 1876366"/>
              <a:gd name="connsiteX2" fmla="*/ 11346431 w 11346431"/>
              <a:gd name="connsiteY2" fmla="*/ 1876366 h 1876366"/>
              <a:gd name="connsiteX3" fmla="*/ 0 w 11346431"/>
              <a:gd name="connsiteY3" fmla="*/ 1876366 h 1876366"/>
              <a:gd name="connsiteX4" fmla="*/ 0 w 11346431"/>
              <a:gd name="connsiteY4" fmla="*/ 0 h 1876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6431" h="1876366">
                <a:moveTo>
                  <a:pt x="0" y="0"/>
                </a:moveTo>
                <a:lnTo>
                  <a:pt x="11346431" y="0"/>
                </a:lnTo>
                <a:lnTo>
                  <a:pt x="11346431" y="1876366"/>
                </a:lnTo>
                <a:lnTo>
                  <a:pt x="0" y="1876366"/>
                </a:lnTo>
                <a:lnTo>
                  <a:pt x="0" y="0"/>
                </a:lnTo>
                <a:close/>
              </a:path>
            </a:pathLst>
          </a:custGeom>
          <a:solidFill>
            <a:srgbClr val="00006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248920" rIns="248920" bIns="1112049" numCol="1" spcCol="1270" anchor="t" anchorCtr="0">
            <a:noAutofit/>
          </a:bodyPr>
          <a:lstStyle/>
          <a:p>
            <a:pPr marL="0" lvl="0" indent="0" algn="ctr" defTabSz="1555750">
              <a:lnSpc>
                <a:spcPct val="90000"/>
              </a:lnSpc>
              <a:spcBef>
                <a:spcPct val="0"/>
              </a:spcBef>
              <a:spcAft>
                <a:spcPct val="35000"/>
              </a:spcAft>
              <a:buNone/>
            </a:pPr>
            <a:r>
              <a:rPr lang="en-US" sz="3500" b="1" kern="1200">
                <a:latin typeface="Arial Rounded MT Bold" panose="020F0704030504030204" pitchFamily="34" charset="77"/>
                <a:cs typeface="Arial" panose="020B0604020202020204" pitchFamily="34" charset="0"/>
              </a:rPr>
              <a:t>Objective (What Machine Learning Can Do):</a:t>
            </a:r>
          </a:p>
        </p:txBody>
      </p:sp>
      <p:sp>
        <p:nvSpPr>
          <p:cNvPr id="13" name="Freeform 12">
            <a:extLst>
              <a:ext uri="{FF2B5EF4-FFF2-40B4-BE49-F238E27FC236}">
                <a16:creationId xmlns:a16="http://schemas.microsoft.com/office/drawing/2014/main" id="{FA098987-FFB4-888F-7745-448C35EE76F0}"/>
              </a:ext>
            </a:extLst>
          </p:cNvPr>
          <p:cNvSpPr/>
          <p:nvPr/>
        </p:nvSpPr>
        <p:spPr>
          <a:xfrm>
            <a:off x="624468" y="5082505"/>
            <a:ext cx="11346431" cy="1047361"/>
          </a:xfrm>
          <a:custGeom>
            <a:avLst/>
            <a:gdLst>
              <a:gd name="connsiteX0" fmla="*/ 0 w 11346431"/>
              <a:gd name="connsiteY0" fmla="*/ 0 h 863128"/>
              <a:gd name="connsiteX1" fmla="*/ 11346431 w 11346431"/>
              <a:gd name="connsiteY1" fmla="*/ 0 h 863128"/>
              <a:gd name="connsiteX2" fmla="*/ 11346431 w 11346431"/>
              <a:gd name="connsiteY2" fmla="*/ 863128 h 863128"/>
              <a:gd name="connsiteX3" fmla="*/ 0 w 11346431"/>
              <a:gd name="connsiteY3" fmla="*/ 863128 h 863128"/>
              <a:gd name="connsiteX4" fmla="*/ 0 w 11346431"/>
              <a:gd name="connsiteY4" fmla="*/ 0 h 863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6431" h="863128">
                <a:moveTo>
                  <a:pt x="0" y="0"/>
                </a:moveTo>
                <a:lnTo>
                  <a:pt x="11346431" y="0"/>
                </a:lnTo>
                <a:lnTo>
                  <a:pt x="11346431" y="863128"/>
                </a:lnTo>
                <a:lnTo>
                  <a:pt x="0" y="863128"/>
                </a:lnTo>
                <a:lnTo>
                  <a:pt x="0" y="0"/>
                </a:lnTo>
                <a:close/>
              </a:path>
            </a:pathLst>
          </a:custGeom>
          <a:solidFill>
            <a:srgbClr val="CFD5EA"/>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2000" b="0" i="0" u="none" kern="1200" dirty="0">
                <a:latin typeface="Arial" panose="020B0604020202020204" pitchFamily="34" charset="0"/>
                <a:cs typeface="Arial" panose="020B0604020202020204" pitchFamily="34" charset="0"/>
              </a:rPr>
              <a:t>We will develop a machine learning model to identify fraudulent claims given </a:t>
            </a:r>
            <a:r>
              <a:rPr lang="en-US" sz="2000" dirty="0">
                <a:latin typeface="Arial" panose="020B0604020202020204" pitchFamily="34" charset="0"/>
                <a:cs typeface="Arial" panose="020B0604020202020204" pitchFamily="34" charset="0"/>
              </a:rPr>
              <a:t>high-dimensional </a:t>
            </a:r>
            <a:r>
              <a:rPr lang="en-US" sz="2000" b="0" i="0" u="none" kern="1200" dirty="0">
                <a:latin typeface="Arial" panose="020B0604020202020204" pitchFamily="34" charset="0"/>
                <a:cs typeface="Arial" panose="020B0604020202020204" pitchFamily="34" charset="0"/>
              </a:rPr>
              <a:t>insurance data. Specifically, by leveraging anomaly detection and classification models, we can enable Medicare and the Department of Health and Human Services to engage in targeted prevention efforts against fraud.</a:t>
            </a:r>
            <a:endParaRPr lang="en-US" sz="2000" kern="1200" dirty="0">
              <a:latin typeface="Arial" panose="020B0604020202020204" pitchFamily="34" charset="0"/>
              <a:cs typeface="Arial" panose="020B0604020202020204" pitchFamily="34" charset="0"/>
            </a:endParaRPr>
          </a:p>
        </p:txBody>
      </p:sp>
      <p:sp>
        <p:nvSpPr>
          <p:cNvPr id="14" name="Freeform 13">
            <a:extLst>
              <a:ext uri="{FF2B5EF4-FFF2-40B4-BE49-F238E27FC236}">
                <a16:creationId xmlns:a16="http://schemas.microsoft.com/office/drawing/2014/main" id="{E2DB13F3-1202-438E-F8E0-001A16DA6248}"/>
              </a:ext>
            </a:extLst>
          </p:cNvPr>
          <p:cNvSpPr/>
          <p:nvPr/>
        </p:nvSpPr>
        <p:spPr>
          <a:xfrm>
            <a:off x="624468" y="1635726"/>
            <a:ext cx="11346431" cy="2617775"/>
          </a:xfrm>
          <a:custGeom>
            <a:avLst/>
            <a:gdLst>
              <a:gd name="connsiteX0" fmla="*/ 0 w 11346431"/>
              <a:gd name="connsiteY0" fmla="*/ 1010712 h 2885851"/>
              <a:gd name="connsiteX1" fmla="*/ 5312484 w 11346431"/>
              <a:gd name="connsiteY1" fmla="*/ 1010712 h 2885851"/>
              <a:gd name="connsiteX2" fmla="*/ 5312484 w 11346431"/>
              <a:gd name="connsiteY2" fmla="*/ 721463 h 2885851"/>
              <a:gd name="connsiteX3" fmla="*/ 4951753 w 11346431"/>
              <a:gd name="connsiteY3" fmla="*/ 721463 h 2885851"/>
              <a:gd name="connsiteX4" fmla="*/ 5673216 w 11346431"/>
              <a:gd name="connsiteY4" fmla="*/ 0 h 2885851"/>
              <a:gd name="connsiteX5" fmla="*/ 6394678 w 11346431"/>
              <a:gd name="connsiteY5" fmla="*/ 721463 h 2885851"/>
              <a:gd name="connsiteX6" fmla="*/ 6033947 w 11346431"/>
              <a:gd name="connsiteY6" fmla="*/ 721463 h 2885851"/>
              <a:gd name="connsiteX7" fmla="*/ 6033947 w 11346431"/>
              <a:gd name="connsiteY7" fmla="*/ 1010712 h 2885851"/>
              <a:gd name="connsiteX8" fmla="*/ 11346431 w 11346431"/>
              <a:gd name="connsiteY8" fmla="*/ 1010712 h 2885851"/>
              <a:gd name="connsiteX9" fmla="*/ 11346431 w 11346431"/>
              <a:gd name="connsiteY9" fmla="*/ 2885851 h 2885851"/>
              <a:gd name="connsiteX10" fmla="*/ 0 w 11346431"/>
              <a:gd name="connsiteY10" fmla="*/ 2885851 h 2885851"/>
              <a:gd name="connsiteX11" fmla="*/ 0 w 11346431"/>
              <a:gd name="connsiteY11" fmla="*/ 1010712 h 288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46431" h="2885851">
                <a:moveTo>
                  <a:pt x="11346431" y="1875139"/>
                </a:moveTo>
                <a:lnTo>
                  <a:pt x="6033947" y="1875139"/>
                </a:lnTo>
                <a:lnTo>
                  <a:pt x="6033947" y="2164388"/>
                </a:lnTo>
                <a:lnTo>
                  <a:pt x="6394678" y="2164388"/>
                </a:lnTo>
                <a:lnTo>
                  <a:pt x="5673215" y="2885850"/>
                </a:lnTo>
                <a:lnTo>
                  <a:pt x="4951753" y="2164388"/>
                </a:lnTo>
                <a:lnTo>
                  <a:pt x="5312484" y="2164388"/>
                </a:lnTo>
                <a:lnTo>
                  <a:pt x="5312484" y="1875139"/>
                </a:lnTo>
                <a:lnTo>
                  <a:pt x="0" y="1875139"/>
                </a:lnTo>
                <a:lnTo>
                  <a:pt x="0" y="1"/>
                </a:lnTo>
                <a:lnTo>
                  <a:pt x="11346431" y="1"/>
                </a:lnTo>
                <a:lnTo>
                  <a:pt x="11346431" y="1875139"/>
                </a:lnTo>
                <a:close/>
              </a:path>
            </a:pathLst>
          </a:custGeom>
          <a:solidFill>
            <a:srgbClr val="00006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9137" rIns="199136" bIns="2072055" numCol="1" spcCol="1270" anchor="t" anchorCtr="0">
            <a:noAutofit/>
          </a:bodyPr>
          <a:lstStyle/>
          <a:p>
            <a:pPr marL="0" lvl="0" indent="0" algn="ctr" defTabSz="1244600" rtl="0">
              <a:lnSpc>
                <a:spcPct val="90000"/>
              </a:lnSpc>
              <a:spcBef>
                <a:spcPct val="0"/>
              </a:spcBef>
              <a:spcAft>
                <a:spcPct val="35000"/>
              </a:spcAft>
              <a:buNone/>
            </a:pPr>
            <a:r>
              <a:rPr lang="en-US" sz="3200" b="1" kern="1200" dirty="0">
                <a:latin typeface="Arial Rounded MT Bold" panose="020F0704030504030204" pitchFamily="34" charset="77"/>
                <a:cs typeface="Arial" panose="020B0604020202020204" pitchFamily="34" charset="0"/>
              </a:rPr>
              <a:t>Problem</a:t>
            </a:r>
            <a:r>
              <a:rPr lang="en-US" sz="3600" b="1" kern="1200" dirty="0">
                <a:latin typeface="Arial Rounded MT Bold" panose="020F0704030504030204" pitchFamily="34" charset="77"/>
                <a:cs typeface="Arial" panose="020B0604020202020204" pitchFamily="34" charset="0"/>
              </a:rPr>
              <a:t>:</a:t>
            </a:r>
          </a:p>
        </p:txBody>
      </p:sp>
      <p:sp>
        <p:nvSpPr>
          <p:cNvPr id="15" name="Freeform 14">
            <a:extLst>
              <a:ext uri="{FF2B5EF4-FFF2-40B4-BE49-F238E27FC236}">
                <a16:creationId xmlns:a16="http://schemas.microsoft.com/office/drawing/2014/main" id="{08F082D7-D878-05C2-13A4-0E698D5FCC7D}"/>
              </a:ext>
            </a:extLst>
          </p:cNvPr>
          <p:cNvSpPr/>
          <p:nvPr/>
        </p:nvSpPr>
        <p:spPr>
          <a:xfrm>
            <a:off x="624468" y="2382080"/>
            <a:ext cx="11346431" cy="1042416"/>
          </a:xfrm>
          <a:custGeom>
            <a:avLst/>
            <a:gdLst>
              <a:gd name="connsiteX0" fmla="*/ 0 w 11346431"/>
              <a:gd name="connsiteY0" fmla="*/ 0 h 862869"/>
              <a:gd name="connsiteX1" fmla="*/ 11346431 w 11346431"/>
              <a:gd name="connsiteY1" fmla="*/ 0 h 862869"/>
              <a:gd name="connsiteX2" fmla="*/ 11346431 w 11346431"/>
              <a:gd name="connsiteY2" fmla="*/ 862869 h 862869"/>
              <a:gd name="connsiteX3" fmla="*/ 0 w 11346431"/>
              <a:gd name="connsiteY3" fmla="*/ 862869 h 862869"/>
              <a:gd name="connsiteX4" fmla="*/ 0 w 11346431"/>
              <a:gd name="connsiteY4" fmla="*/ 0 h 862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6431" h="862869">
                <a:moveTo>
                  <a:pt x="0" y="0"/>
                </a:moveTo>
                <a:lnTo>
                  <a:pt x="11346431" y="0"/>
                </a:lnTo>
                <a:lnTo>
                  <a:pt x="11346431" y="862869"/>
                </a:lnTo>
                <a:lnTo>
                  <a:pt x="0" y="862869"/>
                </a:lnTo>
                <a:lnTo>
                  <a:pt x="0" y="0"/>
                </a:lnTo>
                <a:close/>
              </a:path>
            </a:pathLst>
          </a:custGeom>
          <a:solidFill>
            <a:srgbClr val="CFD5EA"/>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2000" b="0" i="0" u="none" kern="1200" dirty="0">
                <a:latin typeface="Arial" panose="020B0604020202020204" pitchFamily="34" charset="0"/>
                <a:cs typeface="Arial" panose="020B0604020202020204" pitchFamily="34" charset="0"/>
              </a:rPr>
              <a:t>Medicare fraud, including false claims, overbilling, and service misrepresentation, led to $2 billion in taxpayer losses in 2024 and increased policyholder premiums by $25–$50. These fraudulent activities strain healthcare resources, inflate costs and undermine the integrity of the system.</a:t>
            </a:r>
            <a:endParaRPr lang="en-US" sz="2000" kern="1200" dirty="0">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id="{5CC40FA7-C16C-6818-83F8-9FE260A5FDA0}"/>
              </a:ext>
            </a:extLst>
          </p:cNvPr>
          <p:cNvSpPr>
            <a:spLocks noGrp="1"/>
          </p:cNvSpPr>
          <p:nvPr>
            <p:ph type="title"/>
          </p:nvPr>
        </p:nvSpPr>
        <p:spPr/>
        <p:txBody>
          <a:bodyPr/>
          <a:lstStyle/>
          <a:p>
            <a:r>
              <a:rPr lang="en-US"/>
              <a:t>Problem Definition and Objective: Using machine learning to identify fraudulent claims</a:t>
            </a:r>
          </a:p>
        </p:txBody>
      </p:sp>
    </p:spTree>
    <p:extLst>
      <p:ext uri="{BB962C8B-B14F-4D97-AF65-F5344CB8AC3E}">
        <p14:creationId xmlns:p14="http://schemas.microsoft.com/office/powerpoint/2010/main" val="52418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3DBFD-F711-F6AF-3F29-B307AEE0A6B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6A17A6-B818-7AE0-C843-D722FB9CC843}"/>
              </a:ext>
            </a:extLst>
          </p:cNvPr>
          <p:cNvSpPr>
            <a:spLocks noGrp="1"/>
          </p:cNvSpPr>
          <p:nvPr>
            <p:ph type="sldNum" sz="quarter" idx="12"/>
          </p:nvPr>
        </p:nvSpPr>
        <p:spPr/>
        <p:txBody>
          <a:bodyPr/>
          <a:lstStyle/>
          <a:p>
            <a:fld id="{A5E79B69-051F-4347-8582-BA9A35097F09}"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8D7BCEE-7DB7-E43E-5DCB-F2F5EC4177C8}"/>
              </a:ext>
            </a:extLst>
          </p:cNvPr>
          <p:cNvGrpSpPr/>
          <p:nvPr/>
        </p:nvGrpSpPr>
        <p:grpSpPr>
          <a:xfrm>
            <a:off x="624468" y="1659092"/>
            <a:ext cx="6113239" cy="923672"/>
            <a:chOff x="3761659" y="1384466"/>
            <a:chExt cx="6113239" cy="923672"/>
          </a:xfrm>
        </p:grpSpPr>
        <p:sp>
          <p:nvSpPr>
            <p:cNvPr id="7" name="Title 1">
              <a:extLst>
                <a:ext uri="{FF2B5EF4-FFF2-40B4-BE49-F238E27FC236}">
                  <a16:creationId xmlns:a16="http://schemas.microsoft.com/office/drawing/2014/main" id="{2222BAF0-0C75-FB97-301F-3AC6ED908FAD}"/>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Problem Definition &amp; Objective</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Overview of the business problem and primary goal guiding the analysis</a:t>
              </a:r>
              <a:endParaRPr lang="en-US" sz="1200">
                <a:solidFill>
                  <a:schemeClr val="bg2">
                    <a:lumMod val="75000"/>
                  </a:schemeClr>
                </a:solidFill>
                <a:latin typeface="Helvetica" pitchFamily="2" charset="0"/>
                <a:cs typeface="Futura Medium" panose="020B0602020204020303" pitchFamily="34" charset="-79"/>
              </a:endParaRPr>
            </a:p>
          </p:txBody>
        </p:sp>
        <p:sp>
          <p:nvSpPr>
            <p:cNvPr id="8" name="Rectangle 7">
              <a:extLst>
                <a:ext uri="{FF2B5EF4-FFF2-40B4-BE49-F238E27FC236}">
                  <a16:creationId xmlns:a16="http://schemas.microsoft.com/office/drawing/2014/main" id="{41FEBB1E-7BC8-633E-9EF5-13F85F200A67}"/>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Arial Rounded MT Bold" panose="020F0704030504030204" pitchFamily="34" charset="77"/>
                </a:rPr>
                <a:t>1</a:t>
              </a:r>
            </a:p>
          </p:txBody>
        </p:sp>
        <p:cxnSp>
          <p:nvCxnSpPr>
            <p:cNvPr id="9" name="Straight Connector 8">
              <a:extLst>
                <a:ext uri="{FF2B5EF4-FFF2-40B4-BE49-F238E27FC236}">
                  <a16:creationId xmlns:a16="http://schemas.microsoft.com/office/drawing/2014/main" id="{5657FCC2-515B-E5A6-CADE-BFA3885FC7BB}"/>
                </a:ext>
              </a:extLst>
            </p:cNvPr>
            <p:cNvCxnSpPr/>
            <p:nvPr/>
          </p:nvCxnSpPr>
          <p:spPr>
            <a:xfrm>
              <a:off x="4064940" y="1871900"/>
              <a:ext cx="5809958" cy="0"/>
            </a:xfrm>
            <a:prstGeom prst="line">
              <a:avLst/>
            </a:prstGeom>
            <a:solidFill>
              <a:srgbClr val="00006F"/>
            </a:solidFill>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1B993EBC-D2C2-7027-92A3-0BD74C0EF1B2}"/>
              </a:ext>
            </a:extLst>
          </p:cNvPr>
          <p:cNvGrpSpPr/>
          <p:nvPr/>
        </p:nvGrpSpPr>
        <p:grpSpPr>
          <a:xfrm>
            <a:off x="624468" y="2712791"/>
            <a:ext cx="6113239" cy="923672"/>
            <a:chOff x="3761659" y="2548821"/>
            <a:chExt cx="6113239" cy="923672"/>
          </a:xfrm>
        </p:grpSpPr>
        <p:sp>
          <p:nvSpPr>
            <p:cNvPr id="11" name="Title 1">
              <a:extLst>
                <a:ext uri="{FF2B5EF4-FFF2-40B4-BE49-F238E27FC236}">
                  <a16:creationId xmlns:a16="http://schemas.microsoft.com/office/drawing/2014/main" id="{3003CC17-58DF-A4CC-578C-07AECD2C900A}"/>
                </a:ext>
              </a:extLst>
            </p:cNvPr>
            <p:cNvSpPr txBox="1">
              <a:spLocks/>
            </p:cNvSpPr>
            <p:nvPr/>
          </p:nvSpPr>
          <p:spPr>
            <a:xfrm>
              <a:off x="4268339" y="2548821"/>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latin typeface="Arial Rounded MT Bold" panose="020F0704030504030204" pitchFamily="34" charset="77"/>
                  <a:cs typeface="FUTURA MEDIUM" panose="020B0602020204020303" pitchFamily="34" charset="-79"/>
                </a:rPr>
                <a:t>Approach &amp; Methodology</a:t>
              </a:r>
            </a:p>
            <a:p>
              <a:pPr>
                <a:lnSpc>
                  <a:spcPts val="3180"/>
                </a:lnSpc>
              </a:pPr>
              <a:r>
                <a:rPr lang="en-US" sz="1200">
                  <a:latin typeface="Arial" panose="020B0604020202020204" pitchFamily="34" charset="0"/>
                  <a:cs typeface="Arial" panose="020B0604020202020204" pitchFamily="34" charset="0"/>
                </a:rPr>
                <a:t>Discussion of the data processing, feature engineering, and model selection</a:t>
              </a:r>
            </a:p>
          </p:txBody>
        </p:sp>
        <p:sp>
          <p:nvSpPr>
            <p:cNvPr id="12" name="Rectangle 11">
              <a:extLst>
                <a:ext uri="{FF2B5EF4-FFF2-40B4-BE49-F238E27FC236}">
                  <a16:creationId xmlns:a16="http://schemas.microsoft.com/office/drawing/2014/main" id="{C352064F-0DE3-AC5B-525C-26EB86475FC2}"/>
                </a:ext>
              </a:extLst>
            </p:cNvPr>
            <p:cNvSpPr/>
            <p:nvPr/>
          </p:nvSpPr>
          <p:spPr>
            <a:xfrm>
              <a:off x="3761659" y="2867444"/>
              <a:ext cx="337623" cy="337623"/>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2</a:t>
              </a:r>
            </a:p>
          </p:txBody>
        </p:sp>
        <p:cxnSp>
          <p:nvCxnSpPr>
            <p:cNvPr id="13" name="Straight Connector 12">
              <a:extLst>
                <a:ext uri="{FF2B5EF4-FFF2-40B4-BE49-F238E27FC236}">
                  <a16:creationId xmlns:a16="http://schemas.microsoft.com/office/drawing/2014/main" id="{AD0C8E6E-E11F-C235-3564-34CCAFCD09DC}"/>
                </a:ext>
              </a:extLst>
            </p:cNvPr>
            <p:cNvCxnSpPr/>
            <p:nvPr/>
          </p:nvCxnSpPr>
          <p:spPr>
            <a:xfrm>
              <a:off x="4064940" y="3036255"/>
              <a:ext cx="5809958" cy="0"/>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grpSp>
      <p:sp>
        <p:nvSpPr>
          <p:cNvPr id="27" name="Title 26">
            <a:extLst>
              <a:ext uri="{FF2B5EF4-FFF2-40B4-BE49-F238E27FC236}">
                <a16:creationId xmlns:a16="http://schemas.microsoft.com/office/drawing/2014/main" id="{4FE28CCF-4EE1-AFEE-4C4A-102B6D926C44}"/>
              </a:ext>
            </a:extLst>
          </p:cNvPr>
          <p:cNvSpPr>
            <a:spLocks noGrp="1"/>
          </p:cNvSpPr>
          <p:nvPr>
            <p:ph type="title"/>
          </p:nvPr>
        </p:nvSpPr>
        <p:spPr/>
        <p:txBody>
          <a:bodyPr/>
          <a:lstStyle/>
          <a:p>
            <a:r>
              <a:rPr lang="en-US"/>
              <a:t>Agenda</a:t>
            </a:r>
          </a:p>
        </p:txBody>
      </p:sp>
      <p:grpSp>
        <p:nvGrpSpPr>
          <p:cNvPr id="2" name="Group 1">
            <a:extLst>
              <a:ext uri="{FF2B5EF4-FFF2-40B4-BE49-F238E27FC236}">
                <a16:creationId xmlns:a16="http://schemas.microsoft.com/office/drawing/2014/main" id="{CF926261-B56F-ACEA-E299-44DEB35299F9}"/>
              </a:ext>
            </a:extLst>
          </p:cNvPr>
          <p:cNvGrpSpPr/>
          <p:nvPr/>
        </p:nvGrpSpPr>
        <p:grpSpPr>
          <a:xfrm>
            <a:off x="624468" y="3766490"/>
            <a:ext cx="6113239" cy="923672"/>
            <a:chOff x="3761659" y="1384466"/>
            <a:chExt cx="6113239" cy="923672"/>
          </a:xfrm>
        </p:grpSpPr>
        <p:sp>
          <p:nvSpPr>
            <p:cNvPr id="4" name="Title 1">
              <a:extLst>
                <a:ext uri="{FF2B5EF4-FFF2-40B4-BE49-F238E27FC236}">
                  <a16:creationId xmlns:a16="http://schemas.microsoft.com/office/drawing/2014/main" id="{CD2B8338-A1C4-D981-38FC-F3876C566A60}"/>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Modeling Results</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Summary of the key findings and performance of the tested models</a:t>
              </a:r>
            </a:p>
          </p:txBody>
        </p:sp>
        <p:sp>
          <p:nvSpPr>
            <p:cNvPr id="18" name="Rectangle 17">
              <a:extLst>
                <a:ext uri="{FF2B5EF4-FFF2-40B4-BE49-F238E27FC236}">
                  <a16:creationId xmlns:a16="http://schemas.microsoft.com/office/drawing/2014/main" id="{EFDE1608-1084-1348-857B-96C8AE21C153}"/>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3</a:t>
              </a:r>
            </a:p>
          </p:txBody>
        </p:sp>
        <p:cxnSp>
          <p:nvCxnSpPr>
            <p:cNvPr id="19" name="Straight Connector 18">
              <a:extLst>
                <a:ext uri="{FF2B5EF4-FFF2-40B4-BE49-F238E27FC236}">
                  <a16:creationId xmlns:a16="http://schemas.microsoft.com/office/drawing/2014/main" id="{BC49CD69-8B3C-8989-F971-D843162A9344}"/>
                </a:ext>
              </a:extLst>
            </p:cNvPr>
            <p:cNvCxnSpPr/>
            <p:nvPr/>
          </p:nvCxnSpPr>
          <p:spPr>
            <a:xfrm>
              <a:off x="4064940" y="1871900"/>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67601E7-B650-11F7-32D3-4E13A96C9181}"/>
              </a:ext>
            </a:extLst>
          </p:cNvPr>
          <p:cNvGrpSpPr/>
          <p:nvPr/>
        </p:nvGrpSpPr>
        <p:grpSpPr>
          <a:xfrm>
            <a:off x="624468" y="4820188"/>
            <a:ext cx="6113239" cy="923672"/>
            <a:chOff x="3761659" y="1384466"/>
            <a:chExt cx="6113239" cy="923672"/>
          </a:xfrm>
        </p:grpSpPr>
        <p:sp>
          <p:nvSpPr>
            <p:cNvPr id="21" name="Title 1">
              <a:extLst>
                <a:ext uri="{FF2B5EF4-FFF2-40B4-BE49-F238E27FC236}">
                  <a16:creationId xmlns:a16="http://schemas.microsoft.com/office/drawing/2014/main" id="{101C6A0B-46E4-4215-14C3-E0D41DC315D2}"/>
                </a:ext>
              </a:extLst>
            </p:cNvPr>
            <p:cNvSpPr txBox="1">
              <a:spLocks/>
            </p:cNvSpPr>
            <p:nvPr/>
          </p:nvSpPr>
          <p:spPr>
            <a:xfrm>
              <a:off x="4268339" y="1384466"/>
              <a:ext cx="5606559" cy="9236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3180"/>
                </a:lnSpc>
              </a:pPr>
              <a:r>
                <a:rPr lang="en-US" sz="2000" b="1">
                  <a:solidFill>
                    <a:schemeClr val="bg2">
                      <a:lumMod val="75000"/>
                    </a:schemeClr>
                  </a:solidFill>
                  <a:latin typeface="Arial Rounded MT Bold" panose="020F0704030504030204" pitchFamily="34" charset="77"/>
                  <a:cs typeface="FUTURA MEDIUM" panose="020B0602020204020303" pitchFamily="34" charset="-79"/>
                </a:rPr>
                <a:t>Analysis &amp; Limitations</a:t>
              </a:r>
            </a:p>
            <a:p>
              <a:pPr>
                <a:lnSpc>
                  <a:spcPts val="3180"/>
                </a:lnSpc>
              </a:pPr>
              <a:r>
                <a:rPr lang="en-US" sz="1200">
                  <a:solidFill>
                    <a:schemeClr val="bg2">
                      <a:lumMod val="75000"/>
                    </a:schemeClr>
                  </a:solidFill>
                  <a:latin typeface="Arial" panose="020B0604020202020204" pitchFamily="34" charset="0"/>
                  <a:cs typeface="Arial" panose="020B0604020202020204" pitchFamily="34" charset="0"/>
                </a:rPr>
                <a:t>Analysis of the business implications and potential areas of enhancement</a:t>
              </a:r>
            </a:p>
          </p:txBody>
        </p:sp>
        <p:sp>
          <p:nvSpPr>
            <p:cNvPr id="26" name="Rectangle 25">
              <a:extLst>
                <a:ext uri="{FF2B5EF4-FFF2-40B4-BE49-F238E27FC236}">
                  <a16:creationId xmlns:a16="http://schemas.microsoft.com/office/drawing/2014/main" id="{CBB932AD-DAEA-AD08-4D19-E25CF8B3C201}"/>
                </a:ext>
              </a:extLst>
            </p:cNvPr>
            <p:cNvSpPr/>
            <p:nvPr/>
          </p:nvSpPr>
          <p:spPr>
            <a:xfrm>
              <a:off x="3761659" y="1703089"/>
              <a:ext cx="337623" cy="3376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latin typeface="Helvetica" pitchFamily="2" charset="0"/>
                  <a:cs typeface="FUTURA MEDIUM" panose="020B0602020204020303" pitchFamily="34" charset="-79"/>
                </a:rPr>
                <a:t>4</a:t>
              </a:r>
            </a:p>
          </p:txBody>
        </p:sp>
        <p:cxnSp>
          <p:nvCxnSpPr>
            <p:cNvPr id="28" name="Straight Connector 27">
              <a:extLst>
                <a:ext uri="{FF2B5EF4-FFF2-40B4-BE49-F238E27FC236}">
                  <a16:creationId xmlns:a16="http://schemas.microsoft.com/office/drawing/2014/main" id="{A01BD939-3A87-04EE-8C2A-66A6AD514639}"/>
                </a:ext>
              </a:extLst>
            </p:cNvPr>
            <p:cNvCxnSpPr/>
            <p:nvPr/>
          </p:nvCxnSpPr>
          <p:spPr>
            <a:xfrm>
              <a:off x="4064940" y="1871900"/>
              <a:ext cx="5809958"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756A0864-4A0D-780A-C3E4-5B0DF9D8D237}"/>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324956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4AF8-2159-9865-9192-C0C2629FD789}"/>
              </a:ext>
            </a:extLst>
          </p:cNvPr>
          <p:cNvSpPr>
            <a:spLocks noGrp="1"/>
          </p:cNvSpPr>
          <p:nvPr>
            <p:ph type="title"/>
          </p:nvPr>
        </p:nvSpPr>
        <p:spPr/>
        <p:txBody>
          <a:bodyPr>
            <a:normAutofit fontScale="90000"/>
          </a:bodyPr>
          <a:lstStyle/>
          <a:p>
            <a:r>
              <a:rPr lang="en-US" sz="3200" dirty="0">
                <a:latin typeface="Arial Rounded MT Bold"/>
                <a:cs typeface="Futura Medium"/>
              </a:rPr>
              <a:t>From Kaggle, we collected inpatient, outpatient, and beneficiary data to understand Medicare fraud</a:t>
            </a:r>
            <a:endParaRPr lang="en-US" sz="3200" dirty="0"/>
          </a:p>
        </p:txBody>
      </p:sp>
      <p:sp>
        <p:nvSpPr>
          <p:cNvPr id="4" name="Slide Number Placeholder 3">
            <a:extLst>
              <a:ext uri="{FF2B5EF4-FFF2-40B4-BE49-F238E27FC236}">
                <a16:creationId xmlns:a16="http://schemas.microsoft.com/office/drawing/2014/main" id="{A0C97CAA-41AD-65CF-F836-514BB05FFD43}"/>
              </a:ext>
            </a:extLst>
          </p:cNvPr>
          <p:cNvSpPr>
            <a:spLocks noGrp="1"/>
          </p:cNvSpPr>
          <p:nvPr>
            <p:ph type="sldNum" sz="quarter" idx="12"/>
          </p:nvPr>
        </p:nvSpPr>
        <p:spPr/>
        <p:txBody>
          <a:bodyPr/>
          <a:lstStyle/>
          <a:p>
            <a:fld id="{A5E79B69-051F-4347-8582-BA9A35097F09}" type="slidenum">
              <a:rPr lang="en-US" smtClean="0"/>
              <a:pPr/>
              <a:t>6</a:t>
            </a:fld>
            <a:endParaRPr lang="en-US"/>
          </a:p>
        </p:txBody>
      </p:sp>
      <p:sp>
        <p:nvSpPr>
          <p:cNvPr id="5" name="TextBox 4">
            <a:extLst>
              <a:ext uri="{FF2B5EF4-FFF2-40B4-BE49-F238E27FC236}">
                <a16:creationId xmlns:a16="http://schemas.microsoft.com/office/drawing/2014/main" id="{316F3118-6445-F43F-865C-3ED79F6ED666}"/>
              </a:ext>
            </a:extLst>
          </p:cNvPr>
          <p:cNvSpPr txBox="1"/>
          <p:nvPr/>
        </p:nvSpPr>
        <p:spPr>
          <a:xfrm>
            <a:off x="624467" y="1806891"/>
            <a:ext cx="11346431" cy="1021556"/>
          </a:xfrm>
          <a:prstGeom prst="roundRect">
            <a:avLst/>
          </a:prstGeom>
          <a:solidFill>
            <a:schemeClr val="bg1"/>
          </a:solidFill>
          <a:ln w="28575">
            <a:solidFill>
              <a:srgbClr val="00006F"/>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To detect fraudulent healthcare providers, we collect and analyze Medicare claims data from inpatient (hospitals stays), outpatient (non-hospitals stays), and beneficiary records. This data includes hospital stays, medical procedures, billing details, and patient demographics.</a:t>
            </a:r>
          </a:p>
        </p:txBody>
      </p:sp>
      <p:sp>
        <p:nvSpPr>
          <p:cNvPr id="6" name="Rectangle: Rounded Corners 5">
            <a:extLst>
              <a:ext uri="{FF2B5EF4-FFF2-40B4-BE49-F238E27FC236}">
                <a16:creationId xmlns:a16="http://schemas.microsoft.com/office/drawing/2014/main" id="{0DF3C426-11C6-388A-6D82-E32FC16D07E0}"/>
              </a:ext>
            </a:extLst>
          </p:cNvPr>
          <p:cNvSpPr/>
          <p:nvPr/>
        </p:nvSpPr>
        <p:spPr>
          <a:xfrm>
            <a:off x="8871083" y="3089154"/>
            <a:ext cx="3099816" cy="890882"/>
          </a:xfrm>
          <a:prstGeom prst="roundRect">
            <a:avLst/>
          </a:prstGeom>
          <a:solidFill>
            <a:srgbClr val="00006F"/>
          </a:solidFill>
          <a:ln w="57150">
            <a:solidFill>
              <a:srgbClr val="000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Arial" panose="020B0604020202020204" pitchFamily="34" charset="0"/>
                <a:ea typeface="Calibri"/>
                <a:cs typeface="Arial" panose="020B0604020202020204" pitchFamily="34" charset="0"/>
              </a:rPr>
              <a:t>Patient Inpatient</a:t>
            </a:r>
            <a:endParaRPr lang="en-US">
              <a:solidFill>
                <a:schemeClr val="bg1"/>
              </a:solidFill>
              <a:latin typeface="Arial" panose="020B0604020202020204" pitchFamily="34" charset="0"/>
              <a:ea typeface="Calibri"/>
              <a:cs typeface="Arial" panose="020B0604020202020204" pitchFamily="34" charset="0"/>
            </a:endParaRPr>
          </a:p>
          <a:p>
            <a:pPr algn="ctr"/>
            <a:r>
              <a:rPr lang="en-US" sz="2400">
                <a:solidFill>
                  <a:schemeClr val="bg1"/>
                </a:solidFill>
                <a:latin typeface="Arial" panose="020B0604020202020204" pitchFamily="34" charset="0"/>
                <a:ea typeface="Calibri"/>
                <a:cs typeface="Arial" panose="020B0604020202020204" pitchFamily="34" charset="0"/>
              </a:rPr>
              <a:t>Data</a:t>
            </a:r>
          </a:p>
        </p:txBody>
      </p:sp>
      <p:sp>
        <p:nvSpPr>
          <p:cNvPr id="7" name="Rectangle: Rounded Corners 6">
            <a:extLst>
              <a:ext uri="{FF2B5EF4-FFF2-40B4-BE49-F238E27FC236}">
                <a16:creationId xmlns:a16="http://schemas.microsoft.com/office/drawing/2014/main" id="{5FC3E675-2C43-C690-470D-213431EAEFCA}"/>
              </a:ext>
            </a:extLst>
          </p:cNvPr>
          <p:cNvSpPr/>
          <p:nvPr/>
        </p:nvSpPr>
        <p:spPr>
          <a:xfrm>
            <a:off x="4747776" y="3089154"/>
            <a:ext cx="3099816" cy="914399"/>
          </a:xfrm>
          <a:prstGeom prst="roundRect">
            <a:avLst/>
          </a:prstGeom>
          <a:solidFill>
            <a:srgbClr val="00006F"/>
          </a:solidFill>
          <a:ln w="57150">
            <a:solidFill>
              <a:srgbClr val="000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Arial" panose="020B0604020202020204" pitchFamily="34" charset="0"/>
                <a:ea typeface="Calibri"/>
                <a:cs typeface="Arial" panose="020B0604020202020204" pitchFamily="34" charset="0"/>
              </a:rPr>
              <a:t>Patient Beneficiary </a:t>
            </a:r>
            <a:endParaRPr lang="en-US">
              <a:solidFill>
                <a:schemeClr val="bg1"/>
              </a:solidFill>
              <a:latin typeface="Arial" panose="020B0604020202020204" pitchFamily="34" charset="0"/>
              <a:ea typeface="Calibri" panose="020F0502020204030204"/>
              <a:cs typeface="Arial" panose="020B0604020202020204" pitchFamily="34" charset="0"/>
            </a:endParaRPr>
          </a:p>
          <a:p>
            <a:pPr algn="ctr"/>
            <a:r>
              <a:rPr lang="en-US" sz="2400">
                <a:solidFill>
                  <a:schemeClr val="bg1"/>
                </a:solidFill>
                <a:latin typeface="Arial" panose="020B0604020202020204" pitchFamily="34" charset="0"/>
                <a:ea typeface="Calibri" panose="020F0502020204030204"/>
                <a:cs typeface="Arial" panose="020B0604020202020204" pitchFamily="34" charset="0"/>
              </a:rPr>
              <a:t>Data</a:t>
            </a:r>
          </a:p>
        </p:txBody>
      </p:sp>
      <p:sp>
        <p:nvSpPr>
          <p:cNvPr id="8" name="Rectangle: Rounded Corners 7">
            <a:extLst>
              <a:ext uri="{FF2B5EF4-FFF2-40B4-BE49-F238E27FC236}">
                <a16:creationId xmlns:a16="http://schemas.microsoft.com/office/drawing/2014/main" id="{8BD500E8-BE18-C1AE-A460-B64ADA9968CA}"/>
              </a:ext>
            </a:extLst>
          </p:cNvPr>
          <p:cNvSpPr/>
          <p:nvPr/>
        </p:nvSpPr>
        <p:spPr>
          <a:xfrm>
            <a:off x="624468" y="3089154"/>
            <a:ext cx="3099816" cy="923809"/>
          </a:xfrm>
          <a:prstGeom prst="roundRect">
            <a:avLst/>
          </a:prstGeom>
          <a:solidFill>
            <a:srgbClr val="00006F"/>
          </a:solidFill>
          <a:ln w="57150">
            <a:solidFill>
              <a:srgbClr val="000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Arial" panose="020B0604020202020204" pitchFamily="34" charset="0"/>
                <a:ea typeface="Calibri"/>
                <a:cs typeface="Arial" panose="020B0604020202020204" pitchFamily="34" charset="0"/>
              </a:rPr>
              <a:t>Patient Outpatient</a:t>
            </a:r>
            <a:endParaRPr lang="en-US">
              <a:solidFill>
                <a:schemeClr val="bg1"/>
              </a:solidFill>
              <a:latin typeface="Arial" panose="020B0604020202020204" pitchFamily="34" charset="0"/>
              <a:ea typeface="Calibri"/>
              <a:cs typeface="Arial" panose="020B0604020202020204" pitchFamily="34" charset="0"/>
            </a:endParaRPr>
          </a:p>
          <a:p>
            <a:pPr algn="ctr"/>
            <a:r>
              <a:rPr lang="en-US" sz="2400">
                <a:solidFill>
                  <a:schemeClr val="bg1"/>
                </a:solidFill>
                <a:latin typeface="Arial" panose="020B0604020202020204" pitchFamily="34" charset="0"/>
                <a:ea typeface="Calibri"/>
                <a:cs typeface="Arial" panose="020B0604020202020204" pitchFamily="34" charset="0"/>
              </a:rPr>
              <a:t>Data</a:t>
            </a:r>
          </a:p>
        </p:txBody>
      </p:sp>
      <p:sp>
        <p:nvSpPr>
          <p:cNvPr id="9" name="Rectangle: Rounded Corners 8">
            <a:extLst>
              <a:ext uri="{FF2B5EF4-FFF2-40B4-BE49-F238E27FC236}">
                <a16:creationId xmlns:a16="http://schemas.microsoft.com/office/drawing/2014/main" id="{F51DA512-2D74-52AE-B2BF-3A8579B35DD3}"/>
              </a:ext>
            </a:extLst>
          </p:cNvPr>
          <p:cNvSpPr/>
          <p:nvPr/>
        </p:nvSpPr>
        <p:spPr>
          <a:xfrm>
            <a:off x="4232953" y="5338653"/>
            <a:ext cx="4119937" cy="1016643"/>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Arial" panose="020B0604020202020204" pitchFamily="34" charset="0"/>
                <a:ea typeface="Calibri"/>
                <a:cs typeface="Arial" panose="020B0604020202020204" pitchFamily="34" charset="0"/>
              </a:rPr>
              <a:t>Merged Final Dataset</a:t>
            </a:r>
            <a:endParaRPr lang="en-US" sz="2400">
              <a:solidFill>
                <a:schemeClr val="bg1"/>
              </a:solidFill>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E91291C4-704E-E673-783D-5835D7F60816}"/>
              </a:ext>
            </a:extLst>
          </p:cNvPr>
          <p:cNvCxnSpPr>
            <a:cxnSpLocks/>
            <a:stCxn id="8" idx="2"/>
            <a:endCxn id="9" idx="0"/>
          </p:cNvCxnSpPr>
          <p:nvPr/>
        </p:nvCxnSpPr>
        <p:spPr>
          <a:xfrm>
            <a:off x="2174376" y="4012963"/>
            <a:ext cx="4118546" cy="1325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0B63EC-3BB8-DD72-D00C-57B3AC5D2404}"/>
              </a:ext>
            </a:extLst>
          </p:cNvPr>
          <p:cNvCxnSpPr>
            <a:cxnSpLocks/>
            <a:stCxn id="7" idx="2"/>
            <a:endCxn id="9" idx="0"/>
          </p:cNvCxnSpPr>
          <p:nvPr/>
        </p:nvCxnSpPr>
        <p:spPr>
          <a:xfrm flipH="1">
            <a:off x="6292922" y="4003553"/>
            <a:ext cx="4762" cy="13351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8682E1-9D8C-1140-8386-85AEF4F6B518}"/>
              </a:ext>
            </a:extLst>
          </p:cNvPr>
          <p:cNvCxnSpPr>
            <a:cxnSpLocks/>
            <a:endCxn id="9" idx="0"/>
          </p:cNvCxnSpPr>
          <p:nvPr/>
        </p:nvCxnSpPr>
        <p:spPr>
          <a:xfrm flipH="1">
            <a:off x="6292922" y="3996676"/>
            <a:ext cx="4258274" cy="13419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71266F0-C368-7480-24F4-C096CA8D968F}"/>
              </a:ext>
            </a:extLst>
          </p:cNvPr>
          <p:cNvSpPr txBox="1"/>
          <p:nvPr/>
        </p:nvSpPr>
        <p:spPr>
          <a:xfrm>
            <a:off x="2483224" y="4975412"/>
            <a:ext cx="184731" cy="369332"/>
          </a:xfrm>
          <a:prstGeom prst="rect">
            <a:avLst/>
          </a:prstGeom>
          <a:noFill/>
        </p:spPr>
        <p:txBody>
          <a:bodyPr wrap="none" rtlCol="0">
            <a:spAutoFit/>
          </a:bodyPr>
          <a:lstStyle/>
          <a:p>
            <a:endParaRPr lang="en-US"/>
          </a:p>
        </p:txBody>
      </p:sp>
      <p:sp>
        <p:nvSpPr>
          <p:cNvPr id="13" name="Date Placeholder 2">
            <a:extLst>
              <a:ext uri="{FF2B5EF4-FFF2-40B4-BE49-F238E27FC236}">
                <a16:creationId xmlns:a16="http://schemas.microsoft.com/office/drawing/2014/main" id="{DAF1E825-5C5C-61EB-F4F5-ADE31A8B4CD4}"/>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95455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2DC40-B1DB-76D6-DE59-AAC59BD34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E9CEF-0A1D-9D73-6A40-33F885D1088F}"/>
              </a:ext>
            </a:extLst>
          </p:cNvPr>
          <p:cNvSpPr>
            <a:spLocks noGrp="1"/>
          </p:cNvSpPr>
          <p:nvPr>
            <p:ph type="title"/>
          </p:nvPr>
        </p:nvSpPr>
        <p:spPr>
          <a:xfrm>
            <a:off x="624468" y="241693"/>
            <a:ext cx="9577770" cy="1165867"/>
          </a:xfrm>
        </p:spPr>
        <p:txBody>
          <a:bodyPr>
            <a:normAutofit fontScale="90000"/>
          </a:bodyPr>
          <a:lstStyle/>
          <a:p>
            <a:r>
              <a:rPr lang="en-US"/>
              <a:t>The balanced fraud distribution does not match real-world fraud frequency, raising generalization </a:t>
            </a:r>
            <a:r>
              <a:rPr lang="en-US" err="1"/>
              <a:t>oncerns</a:t>
            </a:r>
            <a:endParaRPr lang="en-US"/>
          </a:p>
        </p:txBody>
      </p:sp>
      <p:sp>
        <p:nvSpPr>
          <p:cNvPr id="4" name="Slide Number Placeholder 3">
            <a:extLst>
              <a:ext uri="{FF2B5EF4-FFF2-40B4-BE49-F238E27FC236}">
                <a16:creationId xmlns:a16="http://schemas.microsoft.com/office/drawing/2014/main" id="{3A945F8A-2D7A-C778-AFD4-C3C8298F4ACF}"/>
              </a:ext>
            </a:extLst>
          </p:cNvPr>
          <p:cNvSpPr>
            <a:spLocks noGrp="1"/>
          </p:cNvSpPr>
          <p:nvPr>
            <p:ph type="sldNum" sz="quarter" idx="12"/>
          </p:nvPr>
        </p:nvSpPr>
        <p:spPr/>
        <p:txBody>
          <a:bodyPr/>
          <a:lstStyle/>
          <a:p>
            <a:fld id="{A5E79B69-051F-4347-8582-BA9A35097F09}" type="slidenum">
              <a:rPr lang="en-US" smtClean="0"/>
              <a:pPr/>
              <a:t>7</a:t>
            </a:fld>
            <a:endParaRPr lang="en-US"/>
          </a:p>
        </p:txBody>
      </p:sp>
      <p:sp>
        <p:nvSpPr>
          <p:cNvPr id="3" name="Title 7">
            <a:extLst>
              <a:ext uri="{FF2B5EF4-FFF2-40B4-BE49-F238E27FC236}">
                <a16:creationId xmlns:a16="http://schemas.microsoft.com/office/drawing/2014/main" id="{1C5FFB4C-5DCC-E014-C0F1-3DF6032D6D2C}"/>
              </a:ext>
            </a:extLst>
          </p:cNvPr>
          <p:cNvSpPr txBox="1">
            <a:spLocks/>
          </p:cNvSpPr>
          <p:nvPr/>
        </p:nvSpPr>
        <p:spPr>
          <a:xfrm>
            <a:off x="624468" y="149226"/>
            <a:ext cx="9662532" cy="1221037"/>
          </a:xfrm>
          <a:prstGeom prst="rect">
            <a:avLst/>
          </a:prstGeom>
          <a:solidFill>
            <a:schemeClr val="lt1"/>
          </a:solidFill>
          <a:ln w="12700" cap="flat" cmpd="sng" algn="ctr">
            <a:noFill/>
            <a:prstDash val="solid"/>
            <a:miter lim="800000"/>
          </a:ln>
          <a:effectLst/>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000" b="1" i="0" kern="1200">
                <a:solidFill>
                  <a:schemeClr val="dk1"/>
                </a:solidFill>
                <a:latin typeface="Arial Rounded MT Bold" panose="020F0704030504030204" pitchFamily="34" charset="77"/>
                <a:ea typeface="+mn-ea"/>
                <a:cs typeface="Futura Medium" panose="020B0602020204020303" pitchFamily="34" charset="-79"/>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a:t>The balanced fraud distribution does not match real-world fraud frequency, raising generalization concerns</a:t>
            </a:r>
          </a:p>
        </p:txBody>
      </p:sp>
      <p:pic>
        <p:nvPicPr>
          <p:cNvPr id="8" name="Picture 7">
            <a:extLst>
              <a:ext uri="{FF2B5EF4-FFF2-40B4-BE49-F238E27FC236}">
                <a16:creationId xmlns:a16="http://schemas.microsoft.com/office/drawing/2014/main" id="{AED852FA-FC5D-7F8E-EE92-4A3CEA043523}"/>
              </a:ext>
            </a:extLst>
          </p:cNvPr>
          <p:cNvPicPr>
            <a:picLocks noChangeAspect="1"/>
          </p:cNvPicPr>
          <p:nvPr/>
        </p:nvPicPr>
        <p:blipFill>
          <a:blip r:embed="rId2"/>
          <a:stretch>
            <a:fillRect/>
          </a:stretch>
        </p:blipFill>
        <p:spPr>
          <a:xfrm>
            <a:off x="624468" y="1690301"/>
            <a:ext cx="5031366" cy="4644338"/>
          </a:xfrm>
          <a:prstGeom prst="rect">
            <a:avLst/>
          </a:prstGeom>
        </p:spPr>
      </p:pic>
      <p:grpSp>
        <p:nvGrpSpPr>
          <p:cNvPr id="9" name="Group 8">
            <a:extLst>
              <a:ext uri="{FF2B5EF4-FFF2-40B4-BE49-F238E27FC236}">
                <a16:creationId xmlns:a16="http://schemas.microsoft.com/office/drawing/2014/main" id="{5D687CDC-E38C-34ED-3E48-1E5866752B03}"/>
              </a:ext>
            </a:extLst>
          </p:cNvPr>
          <p:cNvGrpSpPr/>
          <p:nvPr/>
        </p:nvGrpSpPr>
        <p:grpSpPr>
          <a:xfrm>
            <a:off x="5828003" y="1763584"/>
            <a:ext cx="535994" cy="4497773"/>
            <a:chOff x="5828005" y="1742211"/>
            <a:chExt cx="535994" cy="4497773"/>
          </a:xfrm>
        </p:grpSpPr>
        <p:cxnSp>
          <p:nvCxnSpPr>
            <p:cNvPr id="10" name="Straight Connector 9">
              <a:extLst>
                <a:ext uri="{FF2B5EF4-FFF2-40B4-BE49-F238E27FC236}">
                  <a16:creationId xmlns:a16="http://schemas.microsoft.com/office/drawing/2014/main" id="{36C89450-DE1E-B95D-E333-5D51BBAEBB11}"/>
                </a:ext>
              </a:extLst>
            </p:cNvPr>
            <p:cNvCxnSpPr>
              <a:cxnSpLocks/>
            </p:cNvCxnSpPr>
            <p:nvPr/>
          </p:nvCxnSpPr>
          <p:spPr>
            <a:xfrm flipH="1" flipV="1">
              <a:off x="6082859" y="1742211"/>
              <a:ext cx="1" cy="449777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920676FC-585F-54B0-E828-96A85BEA534F}"/>
                </a:ext>
              </a:extLst>
            </p:cNvPr>
            <p:cNvGrpSpPr/>
            <p:nvPr/>
          </p:nvGrpSpPr>
          <p:grpSpPr>
            <a:xfrm>
              <a:off x="5828005" y="3737582"/>
              <a:ext cx="535994" cy="507030"/>
              <a:chOff x="5828005" y="3982484"/>
              <a:chExt cx="535994" cy="507030"/>
            </a:xfrm>
          </p:grpSpPr>
          <p:sp>
            <p:nvSpPr>
              <p:cNvPr id="12" name="Oval 11">
                <a:extLst>
                  <a:ext uri="{FF2B5EF4-FFF2-40B4-BE49-F238E27FC236}">
                    <a16:creationId xmlns:a16="http://schemas.microsoft.com/office/drawing/2014/main" id="{011FA98C-0B6D-4DF5-8218-00F916530A6F}"/>
                  </a:ext>
                </a:extLst>
              </p:cNvPr>
              <p:cNvSpPr/>
              <p:nvPr/>
            </p:nvSpPr>
            <p:spPr>
              <a:xfrm rot="16200000">
                <a:off x="5881691" y="4035608"/>
                <a:ext cx="402336" cy="399842"/>
              </a:xfrm>
              <a:prstGeom prst="ellipse">
                <a:avLst/>
              </a:prstGeom>
              <a:solidFill>
                <a:srgbClr val="00006F"/>
              </a:solidFill>
              <a:ln>
                <a:solidFill>
                  <a:srgbClr val="971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aret Left with solid fill">
                <a:extLst>
                  <a:ext uri="{FF2B5EF4-FFF2-40B4-BE49-F238E27FC236}">
                    <a16:creationId xmlns:a16="http://schemas.microsoft.com/office/drawing/2014/main" id="{91F7E7BB-BADA-BBC9-36AA-C179E4620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828005" y="3982484"/>
                <a:ext cx="535994" cy="507030"/>
              </a:xfrm>
              <a:prstGeom prst="rect">
                <a:avLst/>
              </a:prstGeom>
            </p:spPr>
          </p:pic>
        </p:grpSp>
      </p:grpSp>
      <p:sp>
        <p:nvSpPr>
          <p:cNvPr id="14" name="Rounded Rectangle 13">
            <a:extLst>
              <a:ext uri="{FF2B5EF4-FFF2-40B4-BE49-F238E27FC236}">
                <a16:creationId xmlns:a16="http://schemas.microsoft.com/office/drawing/2014/main" id="{52F72520-AC60-00FD-5DC4-75B6DA21253F}"/>
              </a:ext>
            </a:extLst>
          </p:cNvPr>
          <p:cNvSpPr/>
          <p:nvPr/>
        </p:nvSpPr>
        <p:spPr>
          <a:xfrm>
            <a:off x="6799460" y="3128550"/>
            <a:ext cx="4856477" cy="1767840"/>
          </a:xfrm>
          <a:prstGeom prst="roundRect">
            <a:avLst/>
          </a:prstGeom>
          <a:solidFill>
            <a:srgbClr val="0000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But, </a:t>
            </a:r>
            <a:r>
              <a:rPr lang="en-US" sz="2100" b="1">
                <a:solidFill>
                  <a:srgbClr val="FFC000"/>
                </a:solidFill>
                <a:latin typeface="Arial" panose="020B0604020202020204" pitchFamily="34" charset="0"/>
                <a:cs typeface="Arial" panose="020B0604020202020204" pitchFamily="34" charset="0"/>
              </a:rPr>
              <a:t>only about 5-7% </a:t>
            </a:r>
            <a:r>
              <a:rPr lang="en-US">
                <a:latin typeface="Arial" panose="020B0604020202020204" pitchFamily="34" charset="0"/>
                <a:cs typeface="Arial" panose="020B0604020202020204" pitchFamily="34" charset="0"/>
              </a:rPr>
              <a:t>of Medicare claims were found to be </a:t>
            </a:r>
            <a:r>
              <a:rPr lang="en-US" sz="2100" b="1">
                <a:solidFill>
                  <a:srgbClr val="FFC000"/>
                </a:solidFill>
                <a:latin typeface="Arial" panose="020B0604020202020204" pitchFamily="34" charset="0"/>
                <a:cs typeface="Arial" panose="020B0604020202020204" pitchFamily="34" charset="0"/>
              </a:rPr>
              <a:t>actually</a:t>
            </a:r>
            <a:r>
              <a:rPr lang="en-US">
                <a:latin typeface="Arial" panose="020B0604020202020204" pitchFamily="34" charset="0"/>
                <a:cs typeface="Arial" panose="020B0604020202020204" pitchFamily="34" charset="0"/>
              </a:rPr>
              <a:t> </a:t>
            </a:r>
            <a:r>
              <a:rPr lang="en-US" sz="2100" b="1">
                <a:solidFill>
                  <a:srgbClr val="FFC000"/>
                </a:solidFill>
                <a:latin typeface="Arial" panose="020B0604020202020204" pitchFamily="34" charset="0"/>
                <a:cs typeface="Arial" panose="020B0604020202020204" pitchFamily="34" charset="0"/>
              </a:rPr>
              <a:t>fraudulent</a:t>
            </a:r>
            <a:r>
              <a:rPr lang="en-US">
                <a:latin typeface="Arial" panose="020B0604020202020204" pitchFamily="34" charset="0"/>
                <a:cs typeface="Arial" panose="020B0604020202020204" pitchFamily="34" charset="0"/>
              </a:rPr>
              <a:t> in 2024</a:t>
            </a:r>
          </a:p>
        </p:txBody>
      </p:sp>
      <p:sp>
        <p:nvSpPr>
          <p:cNvPr id="15" name="Date Placeholder 2">
            <a:extLst>
              <a:ext uri="{FF2B5EF4-FFF2-40B4-BE49-F238E27FC236}">
                <a16:creationId xmlns:a16="http://schemas.microsoft.com/office/drawing/2014/main" id="{D523523F-E958-AFD8-FC38-EA81E910C6A8}"/>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283670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FD31-3D41-57BF-16D8-1921A01ED5EC}"/>
              </a:ext>
            </a:extLst>
          </p:cNvPr>
          <p:cNvSpPr>
            <a:spLocks noGrp="1"/>
          </p:cNvSpPr>
          <p:nvPr>
            <p:ph type="title"/>
          </p:nvPr>
        </p:nvSpPr>
        <p:spPr/>
        <p:txBody>
          <a:bodyPr anchor="b">
            <a:normAutofit/>
          </a:bodyPr>
          <a:lstStyle/>
          <a:p>
            <a:r>
              <a:rPr lang="en-US" dirty="0"/>
              <a:t>Data Preparation and Feature Engineering:</a:t>
            </a:r>
            <a:br>
              <a:rPr lang="en-US" dirty="0"/>
            </a:br>
            <a:r>
              <a:rPr lang="en-US" dirty="0"/>
              <a:t>High-Level Overview &amp; Approach</a:t>
            </a:r>
          </a:p>
        </p:txBody>
      </p:sp>
      <p:sp>
        <p:nvSpPr>
          <p:cNvPr id="4" name="Slide Number Placeholder 3">
            <a:extLst>
              <a:ext uri="{FF2B5EF4-FFF2-40B4-BE49-F238E27FC236}">
                <a16:creationId xmlns:a16="http://schemas.microsoft.com/office/drawing/2014/main" id="{0C82BD8C-A6A0-CAC5-2B0C-7C6A542BAE09}"/>
              </a:ext>
            </a:extLst>
          </p:cNvPr>
          <p:cNvSpPr>
            <a:spLocks noGrp="1"/>
          </p:cNvSpPr>
          <p:nvPr>
            <p:ph type="sldNum" sz="quarter" idx="12"/>
          </p:nvPr>
        </p:nvSpPr>
        <p:spPr/>
        <p:txBody>
          <a:bodyPr/>
          <a:lstStyle/>
          <a:p>
            <a:fld id="{A5E79B69-051F-4347-8582-BA9A35097F09}" type="slidenum">
              <a:rPr lang="en-US" smtClean="0"/>
              <a:pPr/>
              <a:t>8</a:t>
            </a:fld>
            <a:endParaRPr lang="en-US"/>
          </a:p>
        </p:txBody>
      </p:sp>
      <p:grpSp>
        <p:nvGrpSpPr>
          <p:cNvPr id="38" name="Group 37">
            <a:extLst>
              <a:ext uri="{FF2B5EF4-FFF2-40B4-BE49-F238E27FC236}">
                <a16:creationId xmlns:a16="http://schemas.microsoft.com/office/drawing/2014/main" id="{B6C8A13E-3BD6-CFD6-1F4A-28B2CF9667DC}"/>
              </a:ext>
            </a:extLst>
          </p:cNvPr>
          <p:cNvGrpSpPr/>
          <p:nvPr/>
        </p:nvGrpSpPr>
        <p:grpSpPr>
          <a:xfrm>
            <a:off x="1059770" y="1733104"/>
            <a:ext cx="10072461" cy="4492490"/>
            <a:chOff x="1181030" y="1733104"/>
            <a:chExt cx="10072461" cy="4492490"/>
          </a:xfrm>
        </p:grpSpPr>
        <p:grpSp>
          <p:nvGrpSpPr>
            <p:cNvPr id="37" name="Group 36">
              <a:extLst>
                <a:ext uri="{FF2B5EF4-FFF2-40B4-BE49-F238E27FC236}">
                  <a16:creationId xmlns:a16="http://schemas.microsoft.com/office/drawing/2014/main" id="{422D6804-5AE0-B6D1-6AE8-DA90204977F6}"/>
                </a:ext>
              </a:extLst>
            </p:cNvPr>
            <p:cNvGrpSpPr/>
            <p:nvPr/>
          </p:nvGrpSpPr>
          <p:grpSpPr>
            <a:xfrm>
              <a:off x="1181030" y="1733104"/>
              <a:ext cx="10072461" cy="2857320"/>
              <a:chOff x="1181030" y="1733104"/>
              <a:chExt cx="10072461" cy="2857320"/>
            </a:xfrm>
          </p:grpSpPr>
          <p:sp>
            <p:nvSpPr>
              <p:cNvPr id="5" name="Прямоугольник 3">
                <a:extLst>
                  <a:ext uri="{FF2B5EF4-FFF2-40B4-BE49-F238E27FC236}">
                    <a16:creationId xmlns:a16="http://schemas.microsoft.com/office/drawing/2014/main" id="{2336E2CE-1B75-901C-496B-E910055C00B4}"/>
                  </a:ext>
                </a:extLst>
              </p:cNvPr>
              <p:cNvSpPr/>
              <p:nvPr/>
            </p:nvSpPr>
            <p:spPr>
              <a:xfrm>
                <a:off x="1181030" y="1838203"/>
                <a:ext cx="4713800" cy="27522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latin typeface="Georgia" panose="02040502050405020303" pitchFamily="18" charset="0"/>
                  <a:cs typeface="Futura Medium" panose="020B0602020204020303" pitchFamily="34" charset="-79"/>
                </a:endParaRPr>
              </a:p>
            </p:txBody>
          </p:sp>
          <p:sp>
            <p:nvSpPr>
              <p:cNvPr id="6" name="TextBox 5">
                <a:extLst>
                  <a:ext uri="{FF2B5EF4-FFF2-40B4-BE49-F238E27FC236}">
                    <a16:creationId xmlns:a16="http://schemas.microsoft.com/office/drawing/2014/main" id="{DA24B849-DE3F-3EC9-8D1B-F70431861E0C}"/>
                  </a:ext>
                </a:extLst>
              </p:cNvPr>
              <p:cNvSpPr txBox="1"/>
              <p:nvPr/>
            </p:nvSpPr>
            <p:spPr>
              <a:xfrm>
                <a:off x="1330110" y="2085297"/>
                <a:ext cx="3709806" cy="523220"/>
              </a:xfrm>
              <a:prstGeom prst="rect">
                <a:avLst/>
              </a:prstGeom>
              <a:noFill/>
            </p:spPr>
            <p:txBody>
              <a:bodyPr wrap="square" rtlCol="0">
                <a:spAutoFit/>
              </a:bodyPr>
              <a:lstStyle/>
              <a:p>
                <a:r>
                  <a:rPr lang="en-US" sz="2800" b="1">
                    <a:solidFill>
                      <a:schemeClr val="tx1">
                        <a:lumMod val="75000"/>
                        <a:lumOff val="25000"/>
                      </a:schemeClr>
                    </a:solidFill>
                    <a:latin typeface="Arial" panose="020B0604020202020204" pitchFamily="34" charset="0"/>
                    <a:ea typeface="Roboto Black" panose="02000000000000000000" pitchFamily="2" charset="0"/>
                    <a:cs typeface="Arial" panose="020B0604020202020204" pitchFamily="34" charset="0"/>
                  </a:rPr>
                  <a:t>Data Preparation</a:t>
                </a:r>
              </a:p>
            </p:txBody>
          </p:sp>
          <p:sp>
            <p:nvSpPr>
              <p:cNvPr id="7" name="Прямоугольник 30">
                <a:extLst>
                  <a:ext uri="{FF2B5EF4-FFF2-40B4-BE49-F238E27FC236}">
                    <a16:creationId xmlns:a16="http://schemas.microsoft.com/office/drawing/2014/main" id="{325D5882-A3FB-88C5-E277-D1F301DBE741}"/>
                  </a:ext>
                </a:extLst>
              </p:cNvPr>
              <p:cNvSpPr/>
              <p:nvPr/>
            </p:nvSpPr>
            <p:spPr>
              <a:xfrm rot="16200000">
                <a:off x="3415493" y="-501359"/>
                <a:ext cx="244875" cy="4713801"/>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latin typeface="Georgia" panose="02040502050405020303" pitchFamily="18" charset="0"/>
                </a:endParaRPr>
              </a:p>
            </p:txBody>
          </p:sp>
          <p:cxnSp>
            <p:nvCxnSpPr>
              <p:cNvPr id="8" name="Straight Connector 7">
                <a:extLst>
                  <a:ext uri="{FF2B5EF4-FFF2-40B4-BE49-F238E27FC236}">
                    <a16:creationId xmlns:a16="http://schemas.microsoft.com/office/drawing/2014/main" id="{08CCE787-FCE4-DBA6-7248-C66CBB9C844E}"/>
                  </a:ext>
                </a:extLst>
              </p:cNvPr>
              <p:cNvCxnSpPr/>
              <p:nvPr/>
            </p:nvCxnSpPr>
            <p:spPr>
              <a:xfrm>
                <a:off x="1439763" y="2715835"/>
                <a:ext cx="547295" cy="0"/>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9353AFE-44FF-D4A0-5AAC-CC2F3D099C3D}"/>
                  </a:ext>
                </a:extLst>
              </p:cNvPr>
              <p:cNvSpPr/>
              <p:nvPr/>
            </p:nvSpPr>
            <p:spPr>
              <a:xfrm>
                <a:off x="1663235" y="3308991"/>
                <a:ext cx="3366337" cy="5232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endParaRPr lang="en-US" sz="1400">
                  <a:solidFill>
                    <a:schemeClr val="tx1"/>
                  </a:solidFill>
                  <a:latin typeface="Helvetica" pitchFamily="2" charset="0"/>
                  <a:cs typeface="Futura Medium" panose="020B0602020204020303" pitchFamily="34" charset="-79"/>
                </a:endParaRPr>
              </a:p>
            </p:txBody>
          </p:sp>
          <p:sp>
            <p:nvSpPr>
              <p:cNvPr id="13" name="Прямоугольник 3">
                <a:extLst>
                  <a:ext uri="{FF2B5EF4-FFF2-40B4-BE49-F238E27FC236}">
                    <a16:creationId xmlns:a16="http://schemas.microsoft.com/office/drawing/2014/main" id="{A6340762-B3FF-C5BD-E2A4-5AE119C9CC92}"/>
                  </a:ext>
                </a:extLst>
              </p:cNvPr>
              <p:cNvSpPr/>
              <p:nvPr/>
            </p:nvSpPr>
            <p:spPr>
              <a:xfrm>
                <a:off x="6539688" y="1838204"/>
                <a:ext cx="4713800" cy="27522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latin typeface="Georgia" panose="02040502050405020303" pitchFamily="18" charset="0"/>
                  <a:cs typeface="Futura Medium" panose="020B0602020204020303" pitchFamily="34" charset="-79"/>
                </a:endParaRPr>
              </a:p>
            </p:txBody>
          </p:sp>
          <p:sp>
            <p:nvSpPr>
              <p:cNvPr id="14" name="TextBox 13">
                <a:extLst>
                  <a:ext uri="{FF2B5EF4-FFF2-40B4-BE49-F238E27FC236}">
                    <a16:creationId xmlns:a16="http://schemas.microsoft.com/office/drawing/2014/main" id="{E37547E1-8855-438B-7F1E-8E2CB21815AE}"/>
                  </a:ext>
                </a:extLst>
              </p:cNvPr>
              <p:cNvSpPr txBox="1"/>
              <p:nvPr/>
            </p:nvSpPr>
            <p:spPr>
              <a:xfrm>
                <a:off x="6688768" y="2085297"/>
                <a:ext cx="3709806" cy="523220"/>
              </a:xfrm>
              <a:prstGeom prst="rect">
                <a:avLst/>
              </a:prstGeom>
              <a:noFill/>
            </p:spPr>
            <p:txBody>
              <a:bodyPr wrap="square" rtlCol="0">
                <a:spAutoFit/>
              </a:bodyPr>
              <a:lstStyle/>
              <a:p>
                <a:pPr algn="ctr"/>
                <a:r>
                  <a:rPr lang="en-US" sz="2800" b="1">
                    <a:solidFill>
                      <a:schemeClr val="tx1">
                        <a:lumMod val="75000"/>
                        <a:lumOff val="25000"/>
                      </a:schemeClr>
                    </a:solidFill>
                    <a:latin typeface="Arial" panose="020B0604020202020204" pitchFamily="34" charset="0"/>
                    <a:ea typeface="Roboto Black" panose="02000000000000000000" pitchFamily="2" charset="0"/>
                    <a:cs typeface="Arial" panose="020B0604020202020204" pitchFamily="34" charset="0"/>
                  </a:rPr>
                  <a:t>Feature Engineering</a:t>
                </a:r>
              </a:p>
            </p:txBody>
          </p:sp>
          <p:sp>
            <p:nvSpPr>
              <p:cNvPr id="15" name="Прямоугольник 30">
                <a:extLst>
                  <a:ext uri="{FF2B5EF4-FFF2-40B4-BE49-F238E27FC236}">
                    <a16:creationId xmlns:a16="http://schemas.microsoft.com/office/drawing/2014/main" id="{DEF8B936-5844-59EA-E245-64624895E38A}"/>
                  </a:ext>
                </a:extLst>
              </p:cNvPr>
              <p:cNvSpPr/>
              <p:nvPr/>
            </p:nvSpPr>
            <p:spPr>
              <a:xfrm rot="16200000">
                <a:off x="8774153" y="-501360"/>
                <a:ext cx="244873" cy="4713802"/>
              </a:xfrm>
              <a:prstGeom prst="rect">
                <a:avLst/>
              </a:prstGeom>
              <a:solidFill>
                <a:srgbClr val="00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00">
                  <a:latin typeface="Georgia" panose="02040502050405020303" pitchFamily="18" charset="0"/>
                </a:endParaRPr>
              </a:p>
            </p:txBody>
          </p:sp>
          <p:cxnSp>
            <p:nvCxnSpPr>
              <p:cNvPr id="16" name="Straight Connector 15">
                <a:extLst>
                  <a:ext uri="{FF2B5EF4-FFF2-40B4-BE49-F238E27FC236}">
                    <a16:creationId xmlns:a16="http://schemas.microsoft.com/office/drawing/2014/main" id="{B5437948-885F-5FF6-ED47-199828798570}"/>
                  </a:ext>
                </a:extLst>
              </p:cNvPr>
              <p:cNvCxnSpPr/>
              <p:nvPr/>
            </p:nvCxnSpPr>
            <p:spPr>
              <a:xfrm>
                <a:off x="6798421" y="2715835"/>
                <a:ext cx="547295" cy="0"/>
              </a:xfrm>
              <a:prstGeom prst="line">
                <a:avLst/>
              </a:prstGeom>
              <a:ln w="28575">
                <a:solidFill>
                  <a:srgbClr val="00006F"/>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4997759-1947-4D4F-8665-F17915D802E8}"/>
                  </a:ext>
                </a:extLst>
              </p:cNvPr>
              <p:cNvGrpSpPr/>
              <p:nvPr/>
            </p:nvGrpSpPr>
            <p:grpSpPr>
              <a:xfrm>
                <a:off x="6665901" y="2882962"/>
                <a:ext cx="4337108" cy="1365658"/>
                <a:chOff x="6665901" y="2865032"/>
                <a:chExt cx="4337108" cy="1365658"/>
              </a:xfrm>
            </p:grpSpPr>
            <p:grpSp>
              <p:nvGrpSpPr>
                <p:cNvPr id="28" name="Group 27">
                  <a:extLst>
                    <a:ext uri="{FF2B5EF4-FFF2-40B4-BE49-F238E27FC236}">
                      <a16:creationId xmlns:a16="http://schemas.microsoft.com/office/drawing/2014/main" id="{DD50C4E5-E021-5B39-85D9-FEE23C276924}"/>
                    </a:ext>
                  </a:extLst>
                </p:cNvPr>
                <p:cNvGrpSpPr/>
                <p:nvPr/>
              </p:nvGrpSpPr>
              <p:grpSpPr>
                <a:xfrm>
                  <a:off x="6665901" y="2865032"/>
                  <a:ext cx="4337108" cy="523223"/>
                  <a:chOff x="6673858" y="2865032"/>
                  <a:chExt cx="4337108" cy="523223"/>
                </a:xfrm>
              </p:grpSpPr>
              <p:sp>
                <p:nvSpPr>
                  <p:cNvPr id="17" name="Rectangle 16">
                    <a:extLst>
                      <a:ext uri="{FF2B5EF4-FFF2-40B4-BE49-F238E27FC236}">
                        <a16:creationId xmlns:a16="http://schemas.microsoft.com/office/drawing/2014/main" id="{E13554AD-3CFC-3890-28EC-41B7D9E3DD2E}"/>
                      </a:ext>
                    </a:extLst>
                  </p:cNvPr>
                  <p:cNvSpPr/>
                  <p:nvPr/>
                </p:nvSpPr>
                <p:spPr>
                  <a:xfrm>
                    <a:off x="7032237" y="2865032"/>
                    <a:ext cx="3978729" cy="5232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400">
                        <a:solidFill>
                          <a:schemeClr val="tx1"/>
                        </a:solidFill>
                        <a:latin typeface="Arial" panose="020B0604020202020204" pitchFamily="34" charset="0"/>
                        <a:cs typeface="Arial" panose="020B0604020202020204" pitchFamily="34" charset="0"/>
                      </a:rPr>
                      <a:t>Extract date features to remove datetime types</a:t>
                    </a:r>
                  </a:p>
                </p:txBody>
              </p:sp>
              <p:pic>
                <p:nvPicPr>
                  <p:cNvPr id="19" name="Graphic 18" descr="Badge Follow with solid fill">
                    <a:extLst>
                      <a:ext uri="{FF2B5EF4-FFF2-40B4-BE49-F238E27FC236}">
                        <a16:creationId xmlns:a16="http://schemas.microsoft.com/office/drawing/2014/main" id="{BA1EF62B-6A54-D65A-0DC5-EB1885BA9F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3858" y="2994123"/>
                    <a:ext cx="265040" cy="265040"/>
                  </a:xfrm>
                  <a:prstGeom prst="rect">
                    <a:avLst/>
                  </a:prstGeom>
                </p:spPr>
              </p:pic>
            </p:grpSp>
            <p:grpSp>
              <p:nvGrpSpPr>
                <p:cNvPr id="29" name="Group 28">
                  <a:extLst>
                    <a:ext uri="{FF2B5EF4-FFF2-40B4-BE49-F238E27FC236}">
                      <a16:creationId xmlns:a16="http://schemas.microsoft.com/office/drawing/2014/main" id="{B9248BEB-856B-F321-9C2D-3446ECC989FD}"/>
                    </a:ext>
                  </a:extLst>
                </p:cNvPr>
                <p:cNvGrpSpPr/>
                <p:nvPr/>
              </p:nvGrpSpPr>
              <p:grpSpPr>
                <a:xfrm>
                  <a:off x="6665901" y="3286249"/>
                  <a:ext cx="3966472" cy="523223"/>
                  <a:chOff x="6665901" y="3308991"/>
                  <a:chExt cx="3966472" cy="523223"/>
                </a:xfrm>
              </p:grpSpPr>
              <p:sp>
                <p:nvSpPr>
                  <p:cNvPr id="18" name="Rectangle 17">
                    <a:extLst>
                      <a:ext uri="{FF2B5EF4-FFF2-40B4-BE49-F238E27FC236}">
                        <a16:creationId xmlns:a16="http://schemas.microsoft.com/office/drawing/2014/main" id="{AA2BDCFF-DA18-58D5-2A7E-8543D6E67984}"/>
                      </a:ext>
                    </a:extLst>
                  </p:cNvPr>
                  <p:cNvSpPr/>
                  <p:nvPr/>
                </p:nvSpPr>
                <p:spPr>
                  <a:xfrm>
                    <a:off x="7021893" y="3308991"/>
                    <a:ext cx="3610480" cy="5232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400">
                        <a:solidFill>
                          <a:schemeClr val="tx1"/>
                        </a:solidFill>
                        <a:latin typeface="Arial" panose="020B0604020202020204" pitchFamily="34" charset="0"/>
                        <a:cs typeface="Arial" panose="020B0604020202020204" pitchFamily="34" charset="0"/>
                      </a:rPr>
                      <a:t>Discretize age into bins</a:t>
                    </a:r>
                  </a:p>
                </p:txBody>
              </p:sp>
              <p:pic>
                <p:nvPicPr>
                  <p:cNvPr id="20" name="Graphic 19" descr="Badge Follow with solid fill">
                    <a:extLst>
                      <a:ext uri="{FF2B5EF4-FFF2-40B4-BE49-F238E27FC236}">
                        <a16:creationId xmlns:a16="http://schemas.microsoft.com/office/drawing/2014/main" id="{C02DA00C-B3D3-3868-CEBD-6C440177C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5901" y="3438082"/>
                    <a:ext cx="265040" cy="265040"/>
                  </a:xfrm>
                  <a:prstGeom prst="rect">
                    <a:avLst/>
                  </a:prstGeom>
                </p:spPr>
              </p:pic>
            </p:grpSp>
            <p:grpSp>
              <p:nvGrpSpPr>
                <p:cNvPr id="30" name="Group 29">
                  <a:extLst>
                    <a:ext uri="{FF2B5EF4-FFF2-40B4-BE49-F238E27FC236}">
                      <a16:creationId xmlns:a16="http://schemas.microsoft.com/office/drawing/2014/main" id="{0E7F0453-0B4E-565A-3FCA-F9A3BD18D83C}"/>
                    </a:ext>
                  </a:extLst>
                </p:cNvPr>
                <p:cNvGrpSpPr/>
                <p:nvPr/>
              </p:nvGrpSpPr>
              <p:grpSpPr>
                <a:xfrm>
                  <a:off x="6665901" y="3707467"/>
                  <a:ext cx="4049467" cy="523223"/>
                  <a:chOff x="6673858" y="3707467"/>
                  <a:chExt cx="4049467" cy="523223"/>
                </a:xfrm>
              </p:grpSpPr>
              <p:sp>
                <p:nvSpPr>
                  <p:cNvPr id="31" name="Rectangle 30">
                    <a:extLst>
                      <a:ext uri="{FF2B5EF4-FFF2-40B4-BE49-F238E27FC236}">
                        <a16:creationId xmlns:a16="http://schemas.microsoft.com/office/drawing/2014/main" id="{793C2B76-C863-6189-C7E4-0C9EC21EEDE5}"/>
                      </a:ext>
                    </a:extLst>
                  </p:cNvPr>
                  <p:cNvSpPr/>
                  <p:nvPr/>
                </p:nvSpPr>
                <p:spPr>
                  <a:xfrm>
                    <a:off x="7032237" y="3707467"/>
                    <a:ext cx="3691088" cy="5232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400">
                        <a:solidFill>
                          <a:schemeClr val="tx1"/>
                        </a:solidFill>
                        <a:latin typeface="Arial" panose="020B0604020202020204" pitchFamily="34" charset="0"/>
                        <a:cs typeface="Arial" panose="020B0604020202020204" pitchFamily="34" charset="0"/>
                      </a:rPr>
                      <a:t>Log transform skewed distributions</a:t>
                    </a:r>
                  </a:p>
                </p:txBody>
              </p:sp>
              <p:pic>
                <p:nvPicPr>
                  <p:cNvPr id="33" name="Graphic 32" descr="Badge Follow with solid fill">
                    <a:extLst>
                      <a:ext uri="{FF2B5EF4-FFF2-40B4-BE49-F238E27FC236}">
                        <a16:creationId xmlns:a16="http://schemas.microsoft.com/office/drawing/2014/main" id="{C69129C8-E245-CBC1-1226-93842DA072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3858" y="3836558"/>
                    <a:ext cx="265040" cy="265040"/>
                  </a:xfrm>
                  <a:prstGeom prst="rect">
                    <a:avLst/>
                  </a:prstGeom>
                </p:spPr>
              </p:pic>
            </p:grpSp>
          </p:grpSp>
          <p:grpSp>
            <p:nvGrpSpPr>
              <p:cNvPr id="35" name="Group 34">
                <a:extLst>
                  <a:ext uri="{FF2B5EF4-FFF2-40B4-BE49-F238E27FC236}">
                    <a16:creationId xmlns:a16="http://schemas.microsoft.com/office/drawing/2014/main" id="{604C2AA2-FB3D-8EC7-6D3B-F61DCA0E64C9}"/>
                  </a:ext>
                </a:extLst>
              </p:cNvPr>
              <p:cNvGrpSpPr/>
              <p:nvPr/>
            </p:nvGrpSpPr>
            <p:grpSpPr>
              <a:xfrm>
                <a:off x="1330110" y="2882962"/>
                <a:ext cx="4250875" cy="1372173"/>
                <a:chOff x="1307243" y="3308990"/>
                <a:chExt cx="4250875" cy="1372173"/>
              </a:xfrm>
            </p:grpSpPr>
            <p:grpSp>
              <p:nvGrpSpPr>
                <p:cNvPr id="22" name="Group 21">
                  <a:extLst>
                    <a:ext uri="{FF2B5EF4-FFF2-40B4-BE49-F238E27FC236}">
                      <a16:creationId xmlns:a16="http://schemas.microsoft.com/office/drawing/2014/main" id="{138D5481-2DFB-AB35-B558-4181D3770E63}"/>
                    </a:ext>
                  </a:extLst>
                </p:cNvPr>
                <p:cNvGrpSpPr/>
                <p:nvPr/>
              </p:nvGrpSpPr>
              <p:grpSpPr>
                <a:xfrm>
                  <a:off x="1307243" y="3733465"/>
                  <a:ext cx="4057836" cy="523223"/>
                  <a:chOff x="1315200" y="3713981"/>
                  <a:chExt cx="4057836" cy="523223"/>
                </a:xfrm>
              </p:grpSpPr>
              <p:sp>
                <p:nvSpPr>
                  <p:cNvPr id="23" name="Rectangle 22">
                    <a:extLst>
                      <a:ext uri="{FF2B5EF4-FFF2-40B4-BE49-F238E27FC236}">
                        <a16:creationId xmlns:a16="http://schemas.microsoft.com/office/drawing/2014/main" id="{CAD51ED5-77E1-14D1-06B5-4ACFB0C80338}"/>
                      </a:ext>
                    </a:extLst>
                  </p:cNvPr>
                  <p:cNvSpPr/>
                  <p:nvPr/>
                </p:nvSpPr>
                <p:spPr>
                  <a:xfrm>
                    <a:off x="1673579" y="3713981"/>
                    <a:ext cx="3699457" cy="5232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400">
                        <a:solidFill>
                          <a:schemeClr val="tx1"/>
                        </a:solidFill>
                        <a:latin typeface="Arial" panose="020B0604020202020204" pitchFamily="34" charset="0"/>
                        <a:cs typeface="Arial" panose="020B0604020202020204" pitchFamily="34" charset="0"/>
                      </a:rPr>
                      <a:t>Handle outliers (use scaling/transformation)</a:t>
                    </a:r>
                  </a:p>
                </p:txBody>
              </p:sp>
              <p:pic>
                <p:nvPicPr>
                  <p:cNvPr id="25" name="Graphic 24" descr="Badge Follow with solid fill">
                    <a:extLst>
                      <a:ext uri="{FF2B5EF4-FFF2-40B4-BE49-F238E27FC236}">
                        <a16:creationId xmlns:a16="http://schemas.microsoft.com/office/drawing/2014/main" id="{2AA3034F-7DE6-5D54-89D2-DBC3669F0F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5200" y="3843072"/>
                    <a:ext cx="265040" cy="265040"/>
                  </a:xfrm>
                  <a:prstGeom prst="rect">
                    <a:avLst/>
                  </a:prstGeom>
                </p:spPr>
              </p:pic>
            </p:grpSp>
            <p:grpSp>
              <p:nvGrpSpPr>
                <p:cNvPr id="27" name="Group 26">
                  <a:extLst>
                    <a:ext uri="{FF2B5EF4-FFF2-40B4-BE49-F238E27FC236}">
                      <a16:creationId xmlns:a16="http://schemas.microsoft.com/office/drawing/2014/main" id="{7C21B1A9-C0E8-879D-CECA-E8E7CB882055}"/>
                    </a:ext>
                  </a:extLst>
                </p:cNvPr>
                <p:cNvGrpSpPr/>
                <p:nvPr/>
              </p:nvGrpSpPr>
              <p:grpSpPr>
                <a:xfrm>
                  <a:off x="1307243" y="4157940"/>
                  <a:ext cx="4250875" cy="523223"/>
                  <a:chOff x="1307243" y="4157940"/>
                  <a:chExt cx="4250875" cy="523223"/>
                </a:xfrm>
              </p:grpSpPr>
              <p:sp>
                <p:nvSpPr>
                  <p:cNvPr id="24" name="Rectangle 23">
                    <a:extLst>
                      <a:ext uri="{FF2B5EF4-FFF2-40B4-BE49-F238E27FC236}">
                        <a16:creationId xmlns:a16="http://schemas.microsoft.com/office/drawing/2014/main" id="{7092C13D-F5D3-B5B3-85E0-D24B731CC789}"/>
                      </a:ext>
                    </a:extLst>
                  </p:cNvPr>
                  <p:cNvSpPr/>
                  <p:nvPr/>
                </p:nvSpPr>
                <p:spPr>
                  <a:xfrm>
                    <a:off x="1663235" y="4157940"/>
                    <a:ext cx="3894883" cy="5232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400">
                        <a:solidFill>
                          <a:schemeClr val="tx1"/>
                        </a:solidFill>
                        <a:latin typeface="Arial" panose="020B0604020202020204" pitchFamily="34" charset="0"/>
                        <a:cs typeface="Arial" panose="020B0604020202020204" pitchFamily="34" charset="0"/>
                      </a:rPr>
                      <a:t>Encode categorical columns (e.g. claim codes)</a:t>
                    </a:r>
                  </a:p>
                </p:txBody>
              </p:sp>
              <p:pic>
                <p:nvPicPr>
                  <p:cNvPr id="26" name="Graphic 25" descr="Badge Follow with solid fill">
                    <a:extLst>
                      <a:ext uri="{FF2B5EF4-FFF2-40B4-BE49-F238E27FC236}">
                        <a16:creationId xmlns:a16="http://schemas.microsoft.com/office/drawing/2014/main" id="{665C5774-4A0D-13E3-C839-DE08A4466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7243" y="4287031"/>
                    <a:ext cx="265040" cy="265040"/>
                  </a:xfrm>
                  <a:prstGeom prst="rect">
                    <a:avLst/>
                  </a:prstGeom>
                </p:spPr>
              </p:pic>
            </p:grpSp>
            <p:grpSp>
              <p:nvGrpSpPr>
                <p:cNvPr id="3" name="Group 2">
                  <a:extLst>
                    <a:ext uri="{FF2B5EF4-FFF2-40B4-BE49-F238E27FC236}">
                      <a16:creationId xmlns:a16="http://schemas.microsoft.com/office/drawing/2014/main" id="{91A3F015-FFF3-E02B-FA1F-18B0835E8FA4}"/>
                    </a:ext>
                  </a:extLst>
                </p:cNvPr>
                <p:cNvGrpSpPr/>
                <p:nvPr/>
              </p:nvGrpSpPr>
              <p:grpSpPr>
                <a:xfrm>
                  <a:off x="1307243" y="3308990"/>
                  <a:ext cx="4065793" cy="523223"/>
                  <a:chOff x="1307243" y="3308990"/>
                  <a:chExt cx="4065793" cy="523223"/>
                </a:xfrm>
              </p:grpSpPr>
              <p:pic>
                <p:nvPicPr>
                  <p:cNvPr id="12" name="Graphic 11" descr="Badge Follow with solid fill">
                    <a:extLst>
                      <a:ext uri="{FF2B5EF4-FFF2-40B4-BE49-F238E27FC236}">
                        <a16:creationId xmlns:a16="http://schemas.microsoft.com/office/drawing/2014/main" id="{1DE30697-4AEC-B5AA-AF27-DFC786894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7243" y="3438081"/>
                    <a:ext cx="265040" cy="265040"/>
                  </a:xfrm>
                  <a:prstGeom prst="rect">
                    <a:avLst/>
                  </a:prstGeom>
                </p:spPr>
              </p:pic>
              <p:sp>
                <p:nvSpPr>
                  <p:cNvPr id="39" name="Rectangle 38">
                    <a:extLst>
                      <a:ext uri="{FF2B5EF4-FFF2-40B4-BE49-F238E27FC236}">
                        <a16:creationId xmlns:a16="http://schemas.microsoft.com/office/drawing/2014/main" id="{F89494F9-4218-D7B1-32C2-8E5C10F23265}"/>
                      </a:ext>
                    </a:extLst>
                  </p:cNvPr>
                  <p:cNvSpPr/>
                  <p:nvPr/>
                </p:nvSpPr>
                <p:spPr>
                  <a:xfrm>
                    <a:off x="1663230" y="3308990"/>
                    <a:ext cx="3709806" cy="5232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200"/>
                      </a:spcBef>
                    </a:pPr>
                    <a:r>
                      <a:rPr lang="en-US" sz="1400">
                        <a:solidFill>
                          <a:schemeClr val="tx1"/>
                        </a:solidFill>
                        <a:latin typeface="Arial" panose="020B0604020202020204" pitchFamily="34" charset="0"/>
                        <a:cs typeface="Arial" panose="020B0604020202020204" pitchFamily="34" charset="0"/>
                      </a:rPr>
                      <a:t>Handle Missing Values (simple imputation)</a:t>
                    </a:r>
                  </a:p>
                </p:txBody>
              </p:sp>
            </p:grpSp>
          </p:grpSp>
        </p:grpSp>
        <p:grpSp>
          <p:nvGrpSpPr>
            <p:cNvPr id="40" name="Group 39">
              <a:extLst>
                <a:ext uri="{FF2B5EF4-FFF2-40B4-BE49-F238E27FC236}">
                  <a16:creationId xmlns:a16="http://schemas.microsoft.com/office/drawing/2014/main" id="{8A4B3A9A-CFEE-12A0-6D25-7998248A8AB2}"/>
                </a:ext>
              </a:extLst>
            </p:cNvPr>
            <p:cNvGrpSpPr/>
            <p:nvPr/>
          </p:nvGrpSpPr>
          <p:grpSpPr>
            <a:xfrm>
              <a:off x="1302292" y="4880022"/>
              <a:ext cx="9829936" cy="535994"/>
              <a:chOff x="-1363882" y="4081302"/>
              <a:chExt cx="9829936" cy="535994"/>
            </a:xfrm>
          </p:grpSpPr>
          <p:cxnSp>
            <p:nvCxnSpPr>
              <p:cNvPr id="41" name="Straight Connector 40">
                <a:extLst>
                  <a:ext uri="{FF2B5EF4-FFF2-40B4-BE49-F238E27FC236}">
                    <a16:creationId xmlns:a16="http://schemas.microsoft.com/office/drawing/2014/main" id="{061A5522-E0D6-9FE9-0CE6-CF67228436D2}"/>
                  </a:ext>
                </a:extLst>
              </p:cNvPr>
              <p:cNvCxnSpPr>
                <a:cxnSpLocks/>
              </p:cNvCxnSpPr>
              <p:nvPr/>
            </p:nvCxnSpPr>
            <p:spPr>
              <a:xfrm>
                <a:off x="-1363882" y="4321836"/>
                <a:ext cx="982993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F9A343B3-9DD9-9CB4-771A-84CE6D8F1E2B}"/>
                  </a:ext>
                </a:extLst>
              </p:cNvPr>
              <p:cNvGrpSpPr/>
              <p:nvPr/>
            </p:nvGrpSpPr>
            <p:grpSpPr>
              <a:xfrm>
                <a:off x="3297571" y="4081302"/>
                <a:ext cx="507030" cy="535994"/>
                <a:chOff x="5966103" y="4652484"/>
                <a:chExt cx="507030" cy="535994"/>
              </a:xfrm>
            </p:grpSpPr>
            <p:sp>
              <p:nvSpPr>
                <p:cNvPr id="43" name="Oval 42">
                  <a:extLst>
                    <a:ext uri="{FF2B5EF4-FFF2-40B4-BE49-F238E27FC236}">
                      <a16:creationId xmlns:a16="http://schemas.microsoft.com/office/drawing/2014/main" id="{F6E65804-3A3A-00BD-93B3-15F85A975C0B}"/>
                    </a:ext>
                  </a:extLst>
                </p:cNvPr>
                <p:cNvSpPr/>
                <p:nvPr/>
              </p:nvSpPr>
              <p:spPr>
                <a:xfrm>
                  <a:off x="6018450" y="4707417"/>
                  <a:ext cx="402336" cy="399842"/>
                </a:xfrm>
                <a:prstGeom prst="ellipse">
                  <a:avLst/>
                </a:prstGeom>
                <a:solidFill>
                  <a:srgbClr val="00006F"/>
                </a:solidFill>
                <a:ln>
                  <a:solidFill>
                    <a:srgbClr val="0000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Caret Left with solid fill">
                  <a:extLst>
                    <a:ext uri="{FF2B5EF4-FFF2-40B4-BE49-F238E27FC236}">
                      <a16:creationId xmlns:a16="http://schemas.microsoft.com/office/drawing/2014/main" id="{779C08E0-ED34-1AC8-7F55-CB1D5D2E5B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951621" y="4666966"/>
                  <a:ext cx="535994" cy="507030"/>
                </a:xfrm>
                <a:prstGeom prst="rect">
                  <a:avLst/>
                </a:prstGeom>
              </p:spPr>
            </p:pic>
          </p:grpSp>
        </p:grpSp>
        <p:sp>
          <p:nvSpPr>
            <p:cNvPr id="47" name="Rectangle 46">
              <a:extLst>
                <a:ext uri="{FF2B5EF4-FFF2-40B4-BE49-F238E27FC236}">
                  <a16:creationId xmlns:a16="http://schemas.microsoft.com/office/drawing/2014/main" id="{C4CE96C8-36A3-F35D-8533-4D5BADD3C32A}"/>
                </a:ext>
              </a:extLst>
            </p:cNvPr>
            <p:cNvSpPr/>
            <p:nvPr/>
          </p:nvSpPr>
          <p:spPr>
            <a:xfrm>
              <a:off x="3499865" y="5689598"/>
              <a:ext cx="5434790" cy="535996"/>
            </a:xfrm>
            <a:prstGeom prst="rect">
              <a:avLst/>
            </a:prstGeom>
            <a:solidFill>
              <a:srgbClr val="00006F"/>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Helvetica" pitchFamily="2" charset="0"/>
                </a:rPr>
                <a:t>Apply Feature Scaling for Use in Modeling</a:t>
              </a:r>
            </a:p>
          </p:txBody>
        </p:sp>
      </p:grpSp>
      <p:sp>
        <p:nvSpPr>
          <p:cNvPr id="9" name="Date Placeholder 2">
            <a:extLst>
              <a:ext uri="{FF2B5EF4-FFF2-40B4-BE49-F238E27FC236}">
                <a16:creationId xmlns:a16="http://schemas.microsoft.com/office/drawing/2014/main" id="{DB1BAEA8-D6C5-B80B-B272-35886E28396A}"/>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426982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369F944-ADCA-6BF1-D625-D163927A0A0D}"/>
              </a:ext>
            </a:extLst>
          </p:cNvPr>
          <p:cNvSpPr>
            <a:spLocks noGrp="1"/>
          </p:cNvSpPr>
          <p:nvPr>
            <p:ph type="title"/>
          </p:nvPr>
        </p:nvSpPr>
        <p:spPr/>
        <p:txBody>
          <a:bodyPr>
            <a:normAutofit/>
          </a:bodyPr>
          <a:lstStyle/>
          <a:p>
            <a:r>
              <a:rPr lang="en-US"/>
              <a:t>We used a 4-pronged approach, shortlisting a comprehensive range of modeling options</a:t>
            </a:r>
          </a:p>
        </p:txBody>
      </p:sp>
      <p:sp>
        <p:nvSpPr>
          <p:cNvPr id="4" name="Slide Number Placeholder 3">
            <a:extLst>
              <a:ext uri="{FF2B5EF4-FFF2-40B4-BE49-F238E27FC236}">
                <a16:creationId xmlns:a16="http://schemas.microsoft.com/office/drawing/2014/main" id="{A0F08566-AD76-2970-401B-3A2F1813D458}"/>
              </a:ext>
            </a:extLst>
          </p:cNvPr>
          <p:cNvSpPr>
            <a:spLocks noGrp="1"/>
          </p:cNvSpPr>
          <p:nvPr>
            <p:ph type="sldNum" sz="quarter" idx="12"/>
          </p:nvPr>
        </p:nvSpPr>
        <p:spPr/>
        <p:txBody>
          <a:bodyPr vert="horz" lIns="91440" tIns="45720" rIns="91440" bIns="45720" rtlCol="0" anchor="ctr">
            <a:normAutofit/>
          </a:bodyPr>
          <a:lstStyle/>
          <a:p>
            <a:pPr>
              <a:spcAft>
                <a:spcPts val="600"/>
              </a:spcAft>
            </a:pPr>
            <a:fld id="{A5E79B69-051F-4347-8582-BA9A35097F09}" type="slidenum">
              <a:rPr lang="en-US" smtClean="0"/>
              <a:pPr>
                <a:spcAft>
                  <a:spcPts val="600"/>
                </a:spcAft>
              </a:pPr>
              <a:t>9</a:t>
            </a:fld>
            <a:endParaRPr lang="en-US"/>
          </a:p>
        </p:txBody>
      </p:sp>
      <p:grpSp>
        <p:nvGrpSpPr>
          <p:cNvPr id="29" name="Group 28">
            <a:extLst>
              <a:ext uri="{FF2B5EF4-FFF2-40B4-BE49-F238E27FC236}">
                <a16:creationId xmlns:a16="http://schemas.microsoft.com/office/drawing/2014/main" id="{99B1BD24-3B65-F64F-46E1-04E2D63A975E}"/>
              </a:ext>
            </a:extLst>
          </p:cNvPr>
          <p:cNvGrpSpPr/>
          <p:nvPr/>
        </p:nvGrpSpPr>
        <p:grpSpPr>
          <a:xfrm>
            <a:off x="1210968" y="1825625"/>
            <a:ext cx="9770064" cy="4349531"/>
            <a:chOff x="838200" y="1825625"/>
            <a:chExt cx="9770064" cy="4349531"/>
          </a:xfrm>
        </p:grpSpPr>
        <p:grpSp>
          <p:nvGrpSpPr>
            <p:cNvPr id="9" name="Group 8">
              <a:extLst>
                <a:ext uri="{FF2B5EF4-FFF2-40B4-BE49-F238E27FC236}">
                  <a16:creationId xmlns:a16="http://schemas.microsoft.com/office/drawing/2014/main" id="{ADB681A4-20EF-74F9-81BF-D38DAC95EEB3}"/>
                </a:ext>
              </a:extLst>
            </p:cNvPr>
            <p:cNvGrpSpPr/>
            <p:nvPr/>
          </p:nvGrpSpPr>
          <p:grpSpPr>
            <a:xfrm>
              <a:off x="838200" y="1827430"/>
              <a:ext cx="6512859" cy="4347726"/>
              <a:chOff x="838200" y="1827430"/>
              <a:chExt cx="7498976" cy="4347726"/>
            </a:xfrm>
          </p:grpSpPr>
          <p:sp>
            <p:nvSpPr>
              <p:cNvPr id="11" name="Rounded Rectangle 10">
                <a:extLst>
                  <a:ext uri="{FF2B5EF4-FFF2-40B4-BE49-F238E27FC236}">
                    <a16:creationId xmlns:a16="http://schemas.microsoft.com/office/drawing/2014/main" id="{71A69A1D-1740-3F53-4D6D-D9FD815A8531}"/>
                  </a:ext>
                </a:extLst>
              </p:cNvPr>
              <p:cNvSpPr/>
              <p:nvPr/>
            </p:nvSpPr>
            <p:spPr>
              <a:xfrm>
                <a:off x="838200" y="1827430"/>
                <a:ext cx="7498976" cy="915310"/>
              </a:xfrm>
              <a:prstGeom prst="roundRect">
                <a:avLst>
                  <a:gd name="adj" fmla="val 10000"/>
                </a:avLst>
              </a:prstGeom>
              <a:solidFill>
                <a:srgbClr val="00006F"/>
              </a:soli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Rectangle 11" descr="Linear Graph with solid fill">
                <a:extLst>
                  <a:ext uri="{FF2B5EF4-FFF2-40B4-BE49-F238E27FC236}">
                    <a16:creationId xmlns:a16="http://schemas.microsoft.com/office/drawing/2014/main" id="{A8C21F19-EAB6-180D-E646-219BAD89CA18}"/>
                  </a:ext>
                </a:extLst>
              </p:cNvPr>
              <p:cNvSpPr/>
              <p:nvPr/>
            </p:nvSpPr>
            <p:spPr>
              <a:xfrm>
                <a:off x="1115081" y="2033375"/>
                <a:ext cx="503420" cy="503420"/>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3" name="Freeform 12">
                <a:extLst>
                  <a:ext uri="{FF2B5EF4-FFF2-40B4-BE49-F238E27FC236}">
                    <a16:creationId xmlns:a16="http://schemas.microsoft.com/office/drawing/2014/main" id="{4D98A6DC-D342-5882-B2EE-F2BF7E89736B}"/>
                  </a:ext>
                </a:extLst>
              </p:cNvPr>
              <p:cNvSpPr/>
              <p:nvPr/>
            </p:nvSpPr>
            <p:spPr>
              <a:xfrm>
                <a:off x="1895383" y="1827430"/>
                <a:ext cx="6441792" cy="915310"/>
              </a:xfrm>
              <a:custGeom>
                <a:avLst/>
                <a:gdLst>
                  <a:gd name="connsiteX0" fmla="*/ 0 w 6441792"/>
                  <a:gd name="connsiteY0" fmla="*/ 0 h 915310"/>
                  <a:gd name="connsiteX1" fmla="*/ 6441792 w 6441792"/>
                  <a:gd name="connsiteY1" fmla="*/ 0 h 915310"/>
                  <a:gd name="connsiteX2" fmla="*/ 6441792 w 6441792"/>
                  <a:gd name="connsiteY2" fmla="*/ 915310 h 915310"/>
                  <a:gd name="connsiteX3" fmla="*/ 0 w 6441792"/>
                  <a:gd name="connsiteY3" fmla="*/ 915310 h 915310"/>
                  <a:gd name="connsiteX4" fmla="*/ 0 w 6441792"/>
                  <a:gd name="connsiteY4" fmla="*/ 0 h 91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792" h="915310">
                    <a:moveTo>
                      <a:pt x="0" y="0"/>
                    </a:moveTo>
                    <a:lnTo>
                      <a:pt x="6441792" y="0"/>
                    </a:lnTo>
                    <a:lnTo>
                      <a:pt x="6441792" y="915310"/>
                    </a:lnTo>
                    <a:lnTo>
                      <a:pt x="0" y="9153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1"/>
                    </a:solidFill>
                  </a:rPr>
                  <a:t>Linear-Based Models</a:t>
                </a:r>
              </a:p>
            </p:txBody>
          </p:sp>
          <p:sp>
            <p:nvSpPr>
              <p:cNvPr id="14" name="Rounded Rectangle 13">
                <a:extLst>
                  <a:ext uri="{FF2B5EF4-FFF2-40B4-BE49-F238E27FC236}">
                    <a16:creationId xmlns:a16="http://schemas.microsoft.com/office/drawing/2014/main" id="{17DCFE06-7FF4-1BF9-47AF-E7AE7E25392C}"/>
                  </a:ext>
                </a:extLst>
              </p:cNvPr>
              <p:cNvSpPr/>
              <p:nvPr/>
            </p:nvSpPr>
            <p:spPr>
              <a:xfrm>
                <a:off x="838200" y="2971569"/>
                <a:ext cx="7498976" cy="915310"/>
              </a:xfrm>
              <a:prstGeom prst="roundRect">
                <a:avLst>
                  <a:gd name="adj" fmla="val 10000"/>
                </a:avLst>
              </a:prstGeom>
              <a:solidFill>
                <a:srgbClr val="00006F"/>
              </a:soli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5" name="Rectangle 14" descr="Deciduous tree with solid fill">
                <a:extLst>
                  <a:ext uri="{FF2B5EF4-FFF2-40B4-BE49-F238E27FC236}">
                    <a16:creationId xmlns:a16="http://schemas.microsoft.com/office/drawing/2014/main" id="{0A45C9C0-19BA-8DBE-033C-FF38BD39276F}"/>
                  </a:ext>
                </a:extLst>
              </p:cNvPr>
              <p:cNvSpPr/>
              <p:nvPr/>
            </p:nvSpPr>
            <p:spPr>
              <a:xfrm>
                <a:off x="1115081" y="3177514"/>
                <a:ext cx="503420" cy="503420"/>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6" name="Freeform 15">
                <a:extLst>
                  <a:ext uri="{FF2B5EF4-FFF2-40B4-BE49-F238E27FC236}">
                    <a16:creationId xmlns:a16="http://schemas.microsoft.com/office/drawing/2014/main" id="{99D212D0-7732-004E-8AE3-9C943376C8D2}"/>
                  </a:ext>
                </a:extLst>
              </p:cNvPr>
              <p:cNvSpPr/>
              <p:nvPr/>
            </p:nvSpPr>
            <p:spPr>
              <a:xfrm>
                <a:off x="1895383" y="2971569"/>
                <a:ext cx="6441792" cy="915310"/>
              </a:xfrm>
              <a:custGeom>
                <a:avLst/>
                <a:gdLst>
                  <a:gd name="connsiteX0" fmla="*/ 0 w 6441792"/>
                  <a:gd name="connsiteY0" fmla="*/ 0 h 915310"/>
                  <a:gd name="connsiteX1" fmla="*/ 6441792 w 6441792"/>
                  <a:gd name="connsiteY1" fmla="*/ 0 h 915310"/>
                  <a:gd name="connsiteX2" fmla="*/ 6441792 w 6441792"/>
                  <a:gd name="connsiteY2" fmla="*/ 915310 h 915310"/>
                  <a:gd name="connsiteX3" fmla="*/ 0 w 6441792"/>
                  <a:gd name="connsiteY3" fmla="*/ 915310 h 915310"/>
                  <a:gd name="connsiteX4" fmla="*/ 0 w 6441792"/>
                  <a:gd name="connsiteY4" fmla="*/ 0 h 91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792" h="915310">
                    <a:moveTo>
                      <a:pt x="0" y="0"/>
                    </a:moveTo>
                    <a:lnTo>
                      <a:pt x="6441792" y="0"/>
                    </a:lnTo>
                    <a:lnTo>
                      <a:pt x="6441792" y="915310"/>
                    </a:lnTo>
                    <a:lnTo>
                      <a:pt x="0" y="9153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1"/>
                    </a:solidFill>
                  </a:rPr>
                  <a:t>Tree-Based Models</a:t>
                </a:r>
              </a:p>
            </p:txBody>
          </p:sp>
          <p:sp>
            <p:nvSpPr>
              <p:cNvPr id="17" name="Rounded Rectangle 16">
                <a:extLst>
                  <a:ext uri="{FF2B5EF4-FFF2-40B4-BE49-F238E27FC236}">
                    <a16:creationId xmlns:a16="http://schemas.microsoft.com/office/drawing/2014/main" id="{68B57D08-6F00-28BC-B9C6-0A6E15F01874}"/>
                  </a:ext>
                </a:extLst>
              </p:cNvPr>
              <p:cNvSpPr/>
              <p:nvPr/>
            </p:nvSpPr>
            <p:spPr>
              <a:xfrm>
                <a:off x="838200" y="4115707"/>
                <a:ext cx="7498976" cy="915310"/>
              </a:xfrm>
              <a:prstGeom prst="roundRect">
                <a:avLst>
                  <a:gd name="adj" fmla="val 10000"/>
                </a:avLst>
              </a:prstGeom>
              <a:solidFill>
                <a:srgbClr val="00006F"/>
              </a:soli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8" name="Rectangle 17" descr="Dice with solid fill">
                <a:extLst>
                  <a:ext uri="{FF2B5EF4-FFF2-40B4-BE49-F238E27FC236}">
                    <a16:creationId xmlns:a16="http://schemas.microsoft.com/office/drawing/2014/main" id="{9B515DC2-B9D8-054C-604C-0E3CE4180055}"/>
                  </a:ext>
                </a:extLst>
              </p:cNvPr>
              <p:cNvSpPr/>
              <p:nvPr/>
            </p:nvSpPr>
            <p:spPr>
              <a:xfrm>
                <a:off x="1115081" y="4321652"/>
                <a:ext cx="503420" cy="503420"/>
              </a:xfrm>
              <a:prstGeom prst="rect">
                <a:avLst/>
              </a:prstGeom>
              <a:blipFill>
                <a:blip r:embed="rId6">
                  <a:extLs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9" name="Freeform 18">
                <a:extLst>
                  <a:ext uri="{FF2B5EF4-FFF2-40B4-BE49-F238E27FC236}">
                    <a16:creationId xmlns:a16="http://schemas.microsoft.com/office/drawing/2014/main" id="{D5BF3229-666B-9D2B-0605-99DCF6A2FAAC}"/>
                  </a:ext>
                </a:extLst>
              </p:cNvPr>
              <p:cNvSpPr/>
              <p:nvPr/>
            </p:nvSpPr>
            <p:spPr>
              <a:xfrm>
                <a:off x="1895383" y="4115707"/>
                <a:ext cx="6441792" cy="915310"/>
              </a:xfrm>
              <a:custGeom>
                <a:avLst/>
                <a:gdLst>
                  <a:gd name="connsiteX0" fmla="*/ 0 w 6441792"/>
                  <a:gd name="connsiteY0" fmla="*/ 0 h 915310"/>
                  <a:gd name="connsiteX1" fmla="*/ 6441792 w 6441792"/>
                  <a:gd name="connsiteY1" fmla="*/ 0 h 915310"/>
                  <a:gd name="connsiteX2" fmla="*/ 6441792 w 6441792"/>
                  <a:gd name="connsiteY2" fmla="*/ 915310 h 915310"/>
                  <a:gd name="connsiteX3" fmla="*/ 0 w 6441792"/>
                  <a:gd name="connsiteY3" fmla="*/ 915310 h 915310"/>
                  <a:gd name="connsiteX4" fmla="*/ 0 w 6441792"/>
                  <a:gd name="connsiteY4" fmla="*/ 0 h 91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792" h="915310">
                    <a:moveTo>
                      <a:pt x="0" y="0"/>
                    </a:moveTo>
                    <a:lnTo>
                      <a:pt x="6441792" y="0"/>
                    </a:lnTo>
                    <a:lnTo>
                      <a:pt x="6441792" y="915310"/>
                    </a:lnTo>
                    <a:lnTo>
                      <a:pt x="0" y="9153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1"/>
                    </a:solidFill>
                  </a:rPr>
                  <a:t>Probabilistic Models</a:t>
                </a:r>
              </a:p>
            </p:txBody>
          </p:sp>
          <p:sp>
            <p:nvSpPr>
              <p:cNvPr id="20" name="Rounded Rectangle 19">
                <a:extLst>
                  <a:ext uri="{FF2B5EF4-FFF2-40B4-BE49-F238E27FC236}">
                    <a16:creationId xmlns:a16="http://schemas.microsoft.com/office/drawing/2014/main" id="{FB1F3099-FF1F-05C7-63AC-ED0D84833C34}"/>
                  </a:ext>
                </a:extLst>
              </p:cNvPr>
              <p:cNvSpPr/>
              <p:nvPr/>
            </p:nvSpPr>
            <p:spPr>
              <a:xfrm>
                <a:off x="838200" y="5259846"/>
                <a:ext cx="7498976" cy="915310"/>
              </a:xfrm>
              <a:prstGeom prst="roundRect">
                <a:avLst>
                  <a:gd name="adj" fmla="val 10000"/>
                </a:avLst>
              </a:prstGeom>
              <a:solidFill>
                <a:srgbClr val="00006F"/>
              </a:solidFill>
              <a:ln>
                <a:noFill/>
              </a:ln>
              <a:effectLst/>
            </p:spPr>
            <p:style>
              <a:lnRef idx="0">
                <a:scrgbClr r="0" g="0" b="0"/>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21" name="Rectangle 20" descr="Server with solid fill">
                <a:extLst>
                  <a:ext uri="{FF2B5EF4-FFF2-40B4-BE49-F238E27FC236}">
                    <a16:creationId xmlns:a16="http://schemas.microsoft.com/office/drawing/2014/main" id="{2F973FA4-F4A0-443A-3B1A-8B0072F13E86}"/>
                  </a:ext>
                </a:extLst>
              </p:cNvPr>
              <p:cNvSpPr/>
              <p:nvPr/>
            </p:nvSpPr>
            <p:spPr>
              <a:xfrm>
                <a:off x="1115081" y="5465791"/>
                <a:ext cx="503420" cy="503420"/>
              </a:xfrm>
              <a:prstGeom prst="rect">
                <a:avLst/>
              </a:prstGeom>
              <a:blipFill>
                <a:blip r:embed="rId8">
                  <a:extLst>
                    <a:ext uri="{96DAC541-7B7A-43D3-8B79-37D633B846F1}">
                      <asvg:svgBlip xmlns:asvg="http://schemas.microsoft.com/office/drawing/2016/SVG/main" r:embed="rId9"/>
                    </a:ext>
                  </a:extLst>
                </a:blip>
                <a:srcRect/>
                <a:stretch>
                  <a:fillRect/>
                </a:stretch>
              </a:bli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en-US"/>
              </a:p>
            </p:txBody>
          </p:sp>
          <p:sp>
            <p:nvSpPr>
              <p:cNvPr id="22" name="Freeform 21">
                <a:extLst>
                  <a:ext uri="{FF2B5EF4-FFF2-40B4-BE49-F238E27FC236}">
                    <a16:creationId xmlns:a16="http://schemas.microsoft.com/office/drawing/2014/main" id="{1C1D3957-53A7-E81E-B7FE-1E4FEEB1FBE1}"/>
                  </a:ext>
                </a:extLst>
              </p:cNvPr>
              <p:cNvSpPr/>
              <p:nvPr/>
            </p:nvSpPr>
            <p:spPr>
              <a:xfrm>
                <a:off x="1895383" y="5259846"/>
                <a:ext cx="6441792" cy="915310"/>
              </a:xfrm>
              <a:custGeom>
                <a:avLst/>
                <a:gdLst>
                  <a:gd name="connsiteX0" fmla="*/ 0 w 6441792"/>
                  <a:gd name="connsiteY0" fmla="*/ 0 h 915310"/>
                  <a:gd name="connsiteX1" fmla="*/ 6441792 w 6441792"/>
                  <a:gd name="connsiteY1" fmla="*/ 0 h 915310"/>
                  <a:gd name="connsiteX2" fmla="*/ 6441792 w 6441792"/>
                  <a:gd name="connsiteY2" fmla="*/ 915310 h 915310"/>
                  <a:gd name="connsiteX3" fmla="*/ 0 w 6441792"/>
                  <a:gd name="connsiteY3" fmla="*/ 915310 h 915310"/>
                  <a:gd name="connsiteX4" fmla="*/ 0 w 6441792"/>
                  <a:gd name="connsiteY4" fmla="*/ 0 h 91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1792" h="915310">
                    <a:moveTo>
                      <a:pt x="0" y="0"/>
                    </a:moveTo>
                    <a:lnTo>
                      <a:pt x="6441792" y="0"/>
                    </a:lnTo>
                    <a:lnTo>
                      <a:pt x="6441792" y="915310"/>
                    </a:lnTo>
                    <a:lnTo>
                      <a:pt x="0" y="9153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1"/>
                    </a:solidFill>
                  </a:rPr>
                  <a:t>Ensemble Methods</a:t>
                </a:r>
              </a:p>
            </p:txBody>
          </p:sp>
        </p:grpSp>
        <p:sp>
          <p:nvSpPr>
            <p:cNvPr id="8" name="Rounded Rectangle 7">
              <a:extLst>
                <a:ext uri="{FF2B5EF4-FFF2-40B4-BE49-F238E27FC236}">
                  <a16:creationId xmlns:a16="http://schemas.microsoft.com/office/drawing/2014/main" id="{C6849DAA-D1A6-B883-914B-A3BCE5FBB3B6}"/>
                </a:ext>
              </a:extLst>
            </p:cNvPr>
            <p:cNvSpPr/>
            <p:nvPr/>
          </p:nvSpPr>
          <p:spPr>
            <a:xfrm>
              <a:off x="7351058" y="1825625"/>
              <a:ext cx="3245225" cy="91531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a:solidFill>
                    <a:schemeClr val="tx1"/>
                  </a:solidFill>
                </a:rPr>
                <a:t>Logistic Regression</a:t>
              </a:r>
            </a:p>
          </p:txBody>
        </p:sp>
        <p:sp>
          <p:nvSpPr>
            <p:cNvPr id="26" name="Rounded Rectangle 25">
              <a:extLst>
                <a:ext uri="{FF2B5EF4-FFF2-40B4-BE49-F238E27FC236}">
                  <a16:creationId xmlns:a16="http://schemas.microsoft.com/office/drawing/2014/main" id="{76C8C87A-29FB-0A84-103E-42DF8BC0CC6B}"/>
                </a:ext>
              </a:extLst>
            </p:cNvPr>
            <p:cNvSpPr/>
            <p:nvPr/>
          </p:nvSpPr>
          <p:spPr>
            <a:xfrm>
              <a:off x="7351058" y="2971568"/>
              <a:ext cx="3245225" cy="91531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a:solidFill>
                    <a:schemeClr val="tx1"/>
                  </a:solidFill>
                </a:rPr>
                <a:t>Random Forest</a:t>
              </a:r>
            </a:p>
            <a:p>
              <a:pPr marL="285750" indent="-285750">
                <a:buFont typeface="Wingdings" pitchFamily="2" charset="2"/>
                <a:buChar char="Ø"/>
              </a:pPr>
              <a:r>
                <a:rPr lang="en-US">
                  <a:solidFill>
                    <a:schemeClr val="tx1"/>
                  </a:solidFill>
                </a:rPr>
                <a:t>XG Boost</a:t>
              </a:r>
            </a:p>
          </p:txBody>
        </p:sp>
        <p:sp>
          <p:nvSpPr>
            <p:cNvPr id="27" name="Rounded Rectangle 26">
              <a:extLst>
                <a:ext uri="{FF2B5EF4-FFF2-40B4-BE49-F238E27FC236}">
                  <a16:creationId xmlns:a16="http://schemas.microsoft.com/office/drawing/2014/main" id="{CA4A6203-906F-CF68-CBBE-E5A49ED0A527}"/>
                </a:ext>
              </a:extLst>
            </p:cNvPr>
            <p:cNvSpPr/>
            <p:nvPr/>
          </p:nvSpPr>
          <p:spPr>
            <a:xfrm>
              <a:off x="7363039" y="4115707"/>
              <a:ext cx="3245225" cy="91531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a:solidFill>
                    <a:schemeClr val="tx1"/>
                  </a:solidFill>
                </a:rPr>
                <a:t>Gaussian Naïve Bayes</a:t>
              </a:r>
            </a:p>
            <a:p>
              <a:pPr marL="285750" indent="-285750">
                <a:buFont typeface="Wingdings" pitchFamily="2" charset="2"/>
                <a:buChar char="Ø"/>
              </a:pPr>
              <a:r>
                <a:rPr lang="en-US">
                  <a:solidFill>
                    <a:schemeClr val="tx1"/>
                  </a:solidFill>
                </a:rPr>
                <a:t>Bernoulli Naïve Bayes</a:t>
              </a:r>
            </a:p>
          </p:txBody>
        </p:sp>
        <p:sp>
          <p:nvSpPr>
            <p:cNvPr id="28" name="Rounded Rectangle 27">
              <a:extLst>
                <a:ext uri="{FF2B5EF4-FFF2-40B4-BE49-F238E27FC236}">
                  <a16:creationId xmlns:a16="http://schemas.microsoft.com/office/drawing/2014/main" id="{FE5A8D73-06BF-0D30-33D6-98CDD7904088}"/>
                </a:ext>
              </a:extLst>
            </p:cNvPr>
            <p:cNvSpPr/>
            <p:nvPr/>
          </p:nvSpPr>
          <p:spPr>
            <a:xfrm>
              <a:off x="7351057" y="5259845"/>
              <a:ext cx="3245225" cy="91531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dirty="0">
                  <a:solidFill>
                    <a:schemeClr val="tx1"/>
                  </a:solidFill>
                </a:rPr>
                <a:t>Voting Model (LR, RF, GNB)</a:t>
              </a:r>
            </a:p>
            <a:p>
              <a:pPr marL="285750" indent="-285750">
                <a:buFont typeface="Wingdings" pitchFamily="2" charset="2"/>
                <a:buChar char="Ø"/>
              </a:pPr>
              <a:r>
                <a:rPr lang="en-US" dirty="0">
                  <a:solidFill>
                    <a:schemeClr val="tx1"/>
                  </a:solidFill>
                </a:rPr>
                <a:t>Stacked Model (LR, SVM)</a:t>
              </a:r>
            </a:p>
          </p:txBody>
        </p:sp>
      </p:grpSp>
      <p:sp>
        <p:nvSpPr>
          <p:cNvPr id="2" name="Date Placeholder 2">
            <a:extLst>
              <a:ext uri="{FF2B5EF4-FFF2-40B4-BE49-F238E27FC236}">
                <a16:creationId xmlns:a16="http://schemas.microsoft.com/office/drawing/2014/main" id="{C1A70323-8E8A-20EA-1AEC-E3539BD4244E}"/>
              </a:ext>
            </a:extLst>
          </p:cNvPr>
          <p:cNvSpPr>
            <a:spLocks noGrp="1"/>
          </p:cNvSpPr>
          <p:nvPr>
            <p:ph type="dt" sz="half" idx="10"/>
          </p:nvPr>
        </p:nvSpPr>
        <p:spPr>
          <a:xfrm>
            <a:off x="624468" y="6371936"/>
            <a:ext cx="1858756" cy="365125"/>
          </a:xfrm>
        </p:spPr>
        <p:txBody>
          <a:bodyPr vert="horz" lIns="91440" tIns="45720" rIns="91440" bIns="45720" rtlCol="0" anchor="ctr">
            <a:normAutofit/>
          </a:bodyPr>
          <a:lstStyle/>
          <a:p>
            <a:pPr>
              <a:spcAft>
                <a:spcPts val="600"/>
              </a:spcAft>
            </a:pPr>
            <a:r>
              <a:rPr lang="en-US"/>
              <a:t>March 11, 2025</a:t>
            </a:r>
          </a:p>
        </p:txBody>
      </p:sp>
    </p:spTree>
    <p:extLst>
      <p:ext uri="{BB962C8B-B14F-4D97-AF65-F5344CB8AC3E}">
        <p14:creationId xmlns:p14="http://schemas.microsoft.com/office/powerpoint/2010/main" val="173514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81D7143BF9FE43A7868C1FA477C9D1" ma:contentTypeVersion="4" ma:contentTypeDescription="Create a new document." ma:contentTypeScope="" ma:versionID="977e53299e62b547524337c197942c7b">
  <xsd:schema xmlns:xsd="http://www.w3.org/2001/XMLSchema" xmlns:xs="http://www.w3.org/2001/XMLSchema" xmlns:p="http://schemas.microsoft.com/office/2006/metadata/properties" xmlns:ns2="8f14d96e-a664-4c2d-b9f8-ec5f1a77e1a8" targetNamespace="http://schemas.microsoft.com/office/2006/metadata/properties" ma:root="true" ma:fieldsID="9b981d80f6a1c2bb51d5170d07411de9" ns2:_="">
    <xsd:import namespace="8f14d96e-a664-4c2d-b9f8-ec5f1a77e1a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4d96e-a664-4c2d-b9f8-ec5f1a77e1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D0F51-0519-4A97-8234-052882CF0221}">
  <ds:schemaRefs>
    <ds:schemaRef ds:uri="http://purl.org/dc/dcmitype/"/>
    <ds:schemaRef ds:uri="http://purl.org/dc/elements/1.1/"/>
    <ds:schemaRef ds:uri="8f14d96e-a664-4c2d-b9f8-ec5f1a77e1a8"/>
    <ds:schemaRef ds:uri="http://schemas.microsoft.com/office/infopath/2007/PartnerControls"/>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B2B0201-4CD1-4E7C-A549-68DC9952B401}">
  <ds:schemaRefs>
    <ds:schemaRef ds:uri="http://schemas.microsoft.com/sharepoint/v3/contenttype/forms"/>
  </ds:schemaRefs>
</ds:datastoreItem>
</file>

<file path=customXml/itemProps3.xml><?xml version="1.0" encoding="utf-8"?>
<ds:datastoreItem xmlns:ds="http://schemas.openxmlformats.org/officeDocument/2006/customXml" ds:itemID="{E8A33190-182F-4650-A774-C6BF4D58EF2B}">
  <ds:schemaRefs>
    <ds:schemaRef ds:uri="8f14d96e-a664-4c2d-b9f8-ec5f1a77e1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1564</Words>
  <Application>Microsoft Macintosh PowerPoint</Application>
  <PresentationFormat>Widescreen</PresentationFormat>
  <Paragraphs>308</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Rounded MT Bold</vt:lpstr>
      <vt:lpstr>Calibri</vt:lpstr>
      <vt:lpstr>Georgia</vt:lpstr>
      <vt:lpstr>Helvetica</vt:lpstr>
      <vt:lpstr>Wingdings</vt:lpstr>
      <vt:lpstr>Office Theme</vt:lpstr>
      <vt:lpstr>PowerPoint Presentation</vt:lpstr>
      <vt:lpstr>Agenda</vt:lpstr>
      <vt:lpstr>Agenda</vt:lpstr>
      <vt:lpstr>Problem Definition and Objective: Using machine learning to identify fraudulent claims</vt:lpstr>
      <vt:lpstr>Agenda</vt:lpstr>
      <vt:lpstr>From Kaggle, we collected inpatient, outpatient, and beneficiary data to understand Medicare fraud</vt:lpstr>
      <vt:lpstr>The balanced fraud distribution does not match real-world fraud frequency, raising generalization oncerns</vt:lpstr>
      <vt:lpstr>Data Preparation and Feature Engineering: High-Level Overview &amp; Approach</vt:lpstr>
      <vt:lpstr>We used a 4-pronged approach, shortlisting a comprehensive range of modeling options</vt:lpstr>
      <vt:lpstr>Agenda</vt:lpstr>
      <vt:lpstr>Ultimately, XGBoost performed the best among the tested models in 3/5 metric categories</vt:lpstr>
      <vt:lpstr>While the XGBoost model performed best overall, precision and recall were not equally balanced</vt:lpstr>
      <vt:lpstr>Agenda</vt:lpstr>
      <vt:lpstr>Claim type, total claims, and the provider should be prioritized most in future fraud investigations</vt:lpstr>
      <vt:lpstr>Optimizing Fraud Detection: Examining the trade-off between precision and recall</vt:lpstr>
      <vt:lpstr>Model deployment could lead to the recovery of approximately 16+% of taxpayer funding</vt:lpstr>
      <vt:lpstr>More information about the data and business priorities will further enhance the model’s value</vt:lpstr>
      <vt:lpstr>PowerPoint Presentation</vt:lpstr>
      <vt:lpstr>PowerPoint Presentation</vt:lpstr>
      <vt:lpstr>PowerPoint Presentation</vt:lpstr>
      <vt:lpstr>Specific Data Preparation and Feature Engineering Processing Steps:</vt:lpstr>
      <vt:lpstr>Fraudulent claims have a higher reimbursement amounts on average, but both are highly skewed distributions</vt:lpstr>
      <vt:lpstr>Several columns have missing values, but this can be attributed to collection structure, not quality issues</vt:lpstr>
      <vt:lpstr>There are outliers, but this is not unexpected given the variation in the cost of medical services and needs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Elizabeth Gleitsmann</dc:creator>
  <cp:lastModifiedBy>Peyton Nash</cp:lastModifiedBy>
  <cp:revision>1</cp:revision>
  <dcterms:created xsi:type="dcterms:W3CDTF">2020-07-08T14:06:41Z</dcterms:created>
  <dcterms:modified xsi:type="dcterms:W3CDTF">2025-03-10T00:38:45Z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0x010100F081D7143BF9FE43A7868C1FA477C9D1</vt:lpwstr>
  </property>
</Properties>
</file>