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65" r:id="rId2"/>
    <p:sldId id="267" r:id="rId3"/>
    <p:sldId id="269" r:id="rId4"/>
    <p:sldId id="268" r:id="rId5"/>
    <p:sldId id="273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C4982"/>
    <a:srgbClr val="AEA754"/>
    <a:srgbClr val="A6B8CC"/>
    <a:srgbClr val="002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0013" autoAdjust="0"/>
  </p:normalViewPr>
  <p:slideViewPr>
    <p:cSldViewPr>
      <p:cViewPr>
        <p:scale>
          <a:sx n="100" d="100"/>
          <a:sy n="100" d="100"/>
        </p:scale>
        <p:origin x="2504" y="544"/>
      </p:cViewPr>
      <p:guideLst>
        <p:guide orient="horz" pos="64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276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762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 smtClean="0"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/>
              <a:t>Welcome to Research Ethics: James Yager, PhD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8610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rebuchet MS" pitchFamily="34" charset="0"/>
              </a:defRPr>
            </a:lvl1pPr>
          </a:lstStyle>
          <a:p>
            <a:pPr>
              <a:defRPr/>
            </a:pPr>
            <a:fld id="{E390FE99-DC71-477D-8B91-C738EC5F0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7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74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068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V="1">
            <a:off x="474663" y="4271963"/>
            <a:ext cx="8669337" cy="349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5" descr="jhsph_Logo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58750"/>
            <a:ext cx="396875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3538" y="4498975"/>
            <a:ext cx="8216900" cy="1752600"/>
          </a:xfrm>
        </p:spPr>
        <p:txBody>
          <a:bodyPr/>
          <a:lstStyle>
            <a:lvl1pPr marL="0" indent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  <a:defRPr sz="2400">
                <a:solidFill>
                  <a:srgbClr val="FFE0B3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3538" y="2597150"/>
            <a:ext cx="8216900" cy="1468438"/>
          </a:xfrm>
          <a:noFill/>
        </p:spPr>
        <p:txBody>
          <a:bodyPr lIns="91418" tIns="45710" rIns="91418" bIns="45710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47B61-1BD5-4804-9B21-7169E8830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250" y="139700"/>
            <a:ext cx="2097088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813" y="139700"/>
            <a:ext cx="6142037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A4C88-B804-4536-AAA6-E07A970B4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395E-D239-4A9A-9BF6-92A09DB1B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874D9-182B-470B-9A3A-D1E1C001F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813" y="885825"/>
            <a:ext cx="4119562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885825"/>
            <a:ext cx="4119563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EB7CE-D3A6-40E1-86B1-146235AB9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64F3A-1EA6-4ABB-B2E0-38588A9C1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00778-15BD-4FDD-B927-F9340BEAF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BD37C-5583-4A7B-92EA-D93064383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E6AC1-1BD6-4D42-94EB-44AA50FA2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DE6C5-77E0-43B1-BB3A-8155BD990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175" y="0"/>
            <a:ext cx="9151938" cy="6048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1" hangingPunct="1">
              <a:defRPr/>
            </a:pPr>
            <a:endParaRPr lang="en-US" sz="1900" b="1">
              <a:solidFill>
                <a:schemeClr val="bg1"/>
              </a:solidFill>
              <a:latin typeface="Myriad Pro SemiCond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885825"/>
            <a:ext cx="839152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588963"/>
            <a:ext cx="9151938" cy="444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139700"/>
            <a:ext cx="8391525" cy="4397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386" tIns="45695" rIns="91386" bIns="4569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7588" y="6461125"/>
            <a:ext cx="4349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35CCDA45-C294-40EF-9420-FBDA9B31C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Trebuchet MS" pitchFamily="34" charset="0"/>
        </a:defRPr>
      </a:lvl9pPr>
    </p:titleStyle>
    <p:bodyStyle>
      <a:lvl1pPr marL="349250" indent="-349250" algn="l" rtl="0" eaLnBrk="0" fontAlgn="base" hangingPunct="0">
        <a:spcBef>
          <a:spcPct val="155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93700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SzPct val="140000"/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2pPr>
      <a:lvl3pPr marL="1428750" indent="-349250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SzPct val="70000"/>
        <a:buFont typeface="Wingdings 3" pitchFamily="18" charset="2"/>
        <a:buChar char="u"/>
        <a:defRPr sz="2000">
          <a:solidFill>
            <a:schemeClr val="tx1"/>
          </a:solidFill>
          <a:latin typeface="+mn-lt"/>
        </a:defRPr>
      </a:lvl3pPr>
      <a:lvl4pPr marL="2063750" indent="-349250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4pPr>
      <a:lvl5pPr marL="2571750" indent="-285750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3028950" indent="-285750" algn="l" rtl="0" fontAlgn="base">
        <a:spcBef>
          <a:spcPct val="25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3486150" indent="-285750" algn="l" rtl="0" fontAlgn="base">
        <a:spcBef>
          <a:spcPct val="25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943350" indent="-285750" algn="l" rtl="0" fontAlgn="base">
        <a:spcBef>
          <a:spcPct val="25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4400550" indent="-285750" algn="l" rtl="0" fontAlgn="base">
        <a:spcBef>
          <a:spcPct val="25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hsph.edu/ir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1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Welcome to Academic &amp; Research Ethics   </a:t>
            </a:r>
          </a:p>
        </p:txBody>
      </p:sp>
      <p:sp>
        <p:nvSpPr>
          <p:cNvPr id="3075" name="Rectangle 4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Jon </a:t>
            </a:r>
            <a:r>
              <a:rPr lang="en-US" dirty="0" err="1" smtClean="0"/>
              <a:t>Vernick</a:t>
            </a:r>
            <a:r>
              <a:rPr lang="en-US" dirty="0" smtClean="0"/>
              <a:t>, JD, MPH</a:t>
            </a:r>
          </a:p>
          <a:p>
            <a:pPr eaLnBrk="1" hangingPunct="1"/>
            <a:r>
              <a:rPr lang="en-US" dirty="0" smtClean="0"/>
              <a:t>Director</a:t>
            </a:r>
            <a:r>
              <a:rPr lang="en-US" dirty="0" smtClean="0"/>
              <a:t>, Office of Academic Integrity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97D5DC-FDA4-46EA-A534-1090BAD871D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Format and Requirements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dirty="0" smtClean="0"/>
              <a:t>All students who matriculate at the Bloomberg School of Public Health must satisfy the requirement for completion of Academic &amp; Research Ethics</a:t>
            </a:r>
          </a:p>
          <a:p>
            <a:pPr marL="381000" indent="-381000" eaLnBrk="1" hangingPunct="1"/>
            <a:r>
              <a:rPr lang="en-US" dirty="0" smtClean="0"/>
              <a:t>Course must be completed during the first term of matriculation; failure to do so will result in blockage of further course registration</a:t>
            </a:r>
          </a:p>
          <a:p>
            <a:pPr marL="381000" indent="-381000" eaLnBrk="1" hangingPunct="1"/>
            <a:r>
              <a:rPr lang="en-US" dirty="0" smtClean="0"/>
              <a:t>No face-to-face classroom instruction</a:t>
            </a:r>
          </a:p>
          <a:p>
            <a:pPr marL="381000" indent="-381000" eaLnBrk="1" hangingPunct="1"/>
            <a:r>
              <a:rPr lang="en-US" dirty="0" smtClean="0"/>
              <a:t>All materials available from the </a:t>
            </a:r>
            <a:r>
              <a:rPr lang="en-US" dirty="0" err="1" smtClean="0"/>
              <a:t>CoursePlus</a:t>
            </a:r>
            <a:r>
              <a:rPr lang="en-US" dirty="0" smtClean="0"/>
              <a:t> Web site</a:t>
            </a:r>
          </a:p>
          <a:p>
            <a:pPr marL="381000" indent="-381000" eaLnBrk="1" hangingPunct="1"/>
            <a:r>
              <a:rPr lang="en-US" dirty="0" smtClean="0"/>
              <a:t>Two learning sessions:	</a:t>
            </a:r>
          </a:p>
          <a:p>
            <a:pPr lvl="1" eaLnBrk="1" hangingPunct="1"/>
            <a:r>
              <a:rPr lang="en-US" dirty="0" smtClean="0"/>
              <a:t>Responsible conduct of research</a:t>
            </a:r>
          </a:p>
          <a:p>
            <a:pPr lvl="1" eaLnBrk="1" hangingPunct="1"/>
            <a:r>
              <a:rPr lang="en-US" dirty="0" smtClean="0"/>
              <a:t>Academic ethics</a:t>
            </a:r>
          </a:p>
          <a:p>
            <a:pPr lvl="1" eaLnBrk="1" hangingPunct="1">
              <a:buFont typeface="Symbol" pitchFamily="18" charset="2"/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86C7C-ABF3-4248-9A24-2707A365376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Session 1: Academic Ethics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you have already completed this module, we have it on record</a:t>
            </a:r>
          </a:p>
          <a:p>
            <a:pPr eaLnBrk="1" hangingPunct="1"/>
            <a:r>
              <a:rPr lang="en-US" dirty="0" smtClean="0"/>
              <a:t>When you complete this session, you will get an email confirmation—keep for your records</a:t>
            </a:r>
          </a:p>
          <a:p>
            <a:pPr eaLnBrk="1" hangingPunct="1"/>
            <a:r>
              <a:rPr lang="en-US" dirty="0" smtClean="0"/>
              <a:t>No assignment drop box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0F25BB-1A3A-474F-AA18-BF6693A3E81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Session 2: Responsible Conduct of Research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Six topic modules</a:t>
            </a:r>
          </a:p>
          <a:p>
            <a:pPr eaLnBrk="1" hangingPunct="1"/>
            <a:r>
              <a:rPr lang="en-US" dirty="0" smtClean="0"/>
              <a:t>Self-assessment tool at end</a:t>
            </a:r>
          </a:p>
          <a:p>
            <a:pPr eaLnBrk="1" hangingPunct="1"/>
            <a:r>
              <a:rPr lang="en-US" dirty="0" smtClean="0"/>
              <a:t>You will receive a certificate of completion after completing the self-assessment tool</a:t>
            </a:r>
          </a:p>
          <a:p>
            <a:pPr lvl="2" eaLnBrk="1" hangingPunct="1"/>
            <a:r>
              <a:rPr lang="en-US" dirty="0" smtClean="0"/>
              <a:t>Upload your certificate to the Session 1 drop box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D13F8C-25CC-488C-94ED-F3F78D636D9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Student Research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you plan to engage in research while you are a student, a valuable resource for you is the IRB’s Student Manual, which you can access by going to the IRB’s website (</a:t>
            </a:r>
            <a:r>
              <a:rPr lang="en-US" smtClean="0">
                <a:hlinkClick r:id="rId2"/>
              </a:rPr>
              <a:t>www.jhsph.edu/irb</a:t>
            </a:r>
            <a:r>
              <a:rPr lang="en-US" smtClean="0"/>
              <a:t>) and click on “Education” on the left to bring up the link to the Student Manual</a:t>
            </a:r>
          </a:p>
          <a:p>
            <a:pPr eaLnBrk="1" hangingPunct="1"/>
            <a:r>
              <a:rPr lang="en-US" smtClean="0"/>
              <a:t>A faculty member must be listed as the Principal Investigator on any student protocol and provide oversight for your study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2E5092-F985-4AC2-B773-266AC90ACE3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Completion Certificates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When you submit your completion certificates to the Session 1 drop box, you will receive an email from </a:t>
            </a:r>
            <a:r>
              <a:rPr lang="en-US" dirty="0" err="1" smtClean="0">
                <a:solidFill>
                  <a:srgbClr val="FF0000"/>
                </a:solidFill>
              </a:rPr>
              <a:t>CoursePlus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Save this email for your records</a:t>
            </a:r>
          </a:p>
          <a:p>
            <a:pPr eaLnBrk="1" hangingPunct="1"/>
            <a:r>
              <a:rPr lang="en-US" dirty="0" smtClean="0"/>
              <a:t>No need to confirm with me that I have received your assignment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724A-3804-4DC8-A591-C009DA18D36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list of frequently asked questions are posted in the Online Library</a:t>
            </a:r>
          </a:p>
          <a:p>
            <a:pPr eaLnBrk="1" hangingPunct="1"/>
            <a:r>
              <a:rPr lang="en-US" dirty="0" smtClean="0"/>
              <a:t>If you have a question not addressed there, contact Angelica Watts </a:t>
            </a:r>
            <a:r>
              <a:rPr lang="en-US" b="1" dirty="0" smtClean="0"/>
              <a:t>(awatts10@jhu.edu)</a:t>
            </a:r>
            <a:r>
              <a:rPr lang="en-US" dirty="0" smtClean="0"/>
              <a:t> </a:t>
            </a:r>
            <a:r>
              <a:rPr lang="en-US" dirty="0" smtClean="0"/>
              <a:t>or me </a:t>
            </a:r>
            <a:r>
              <a:rPr lang="en-US" dirty="0" smtClean="0"/>
              <a:t>(jvernic1@jhu.edu)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CR_BreezeTemplate">
  <a:themeElements>
    <a:clrScheme name="">
      <a:dk1>
        <a:srgbClr val="000000"/>
      </a:dk1>
      <a:lt1>
        <a:srgbClr val="FAFAFA"/>
      </a:lt1>
      <a:dk2>
        <a:srgbClr val="3A2189"/>
      </a:dk2>
      <a:lt2>
        <a:srgbClr val="969696"/>
      </a:lt2>
      <a:accent1>
        <a:srgbClr val="825CA9"/>
      </a:accent1>
      <a:accent2>
        <a:srgbClr val="95C0E5"/>
      </a:accent2>
      <a:accent3>
        <a:srgbClr val="FCFCFC"/>
      </a:accent3>
      <a:accent4>
        <a:srgbClr val="000000"/>
      </a:accent4>
      <a:accent5>
        <a:srgbClr val="C1B5D1"/>
      </a:accent5>
      <a:accent6>
        <a:srgbClr val="87AECF"/>
      </a:accent6>
      <a:hlink>
        <a:srgbClr val="D3D3E5"/>
      </a:hlink>
      <a:folHlink>
        <a:srgbClr val="B999CA"/>
      </a:folHlink>
    </a:clrScheme>
    <a:fontScheme name="RCR_Breeze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RCR_Breeze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CR_Breeze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CR_Breeze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CR_Breeze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CR_Breeze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CR_Breeze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CR_Breeze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CR_Breeze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CR_Breeze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CR_Breeze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CR_Breeze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CR_Breeze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CR_BreezeTemplate 13">
        <a:dk1>
          <a:srgbClr val="000000"/>
        </a:dk1>
        <a:lt1>
          <a:srgbClr val="FFFFFF"/>
        </a:lt1>
        <a:dk2>
          <a:srgbClr val="1B4882"/>
        </a:dk2>
        <a:lt2>
          <a:srgbClr val="808080"/>
        </a:lt2>
        <a:accent1>
          <a:srgbClr val="847A15"/>
        </a:accent1>
        <a:accent2>
          <a:srgbClr val="7B3D89"/>
        </a:accent2>
        <a:accent3>
          <a:srgbClr val="FFFFFF"/>
        </a:accent3>
        <a:accent4>
          <a:srgbClr val="000000"/>
        </a:accent4>
        <a:accent5>
          <a:srgbClr val="C2BEAA"/>
        </a:accent5>
        <a:accent6>
          <a:srgbClr val="6F367C"/>
        </a:accent6>
        <a:hlink>
          <a:srgbClr val="A2A5C8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CR_BreezeTemplate 14">
        <a:dk1>
          <a:srgbClr val="000000"/>
        </a:dk1>
        <a:lt1>
          <a:srgbClr val="FFFFFF"/>
        </a:lt1>
        <a:dk2>
          <a:srgbClr val="3C2672"/>
        </a:dk2>
        <a:lt2>
          <a:srgbClr val="969696"/>
        </a:lt2>
        <a:accent1>
          <a:srgbClr val="906104"/>
        </a:accent1>
        <a:accent2>
          <a:srgbClr val="1F7B37"/>
        </a:accent2>
        <a:accent3>
          <a:srgbClr val="FFFFFF"/>
        </a:accent3>
        <a:accent4>
          <a:srgbClr val="000000"/>
        </a:accent4>
        <a:accent5>
          <a:srgbClr val="C6B7AA"/>
        </a:accent5>
        <a:accent6>
          <a:srgbClr val="1B6F31"/>
        </a:accent6>
        <a:hlink>
          <a:srgbClr val="CC3300"/>
        </a:hlink>
        <a:folHlink>
          <a:srgbClr val="E08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CR_BreezeTemplate 15">
        <a:dk1>
          <a:srgbClr val="000000"/>
        </a:dk1>
        <a:lt1>
          <a:srgbClr val="FFFFFF"/>
        </a:lt1>
        <a:dk2>
          <a:srgbClr val="3C2672"/>
        </a:dk2>
        <a:lt2>
          <a:srgbClr val="969696"/>
        </a:lt2>
        <a:accent1>
          <a:srgbClr val="908B2A"/>
        </a:accent1>
        <a:accent2>
          <a:srgbClr val="136987"/>
        </a:accent2>
        <a:accent3>
          <a:srgbClr val="FFFFFF"/>
        </a:accent3>
        <a:accent4>
          <a:srgbClr val="000000"/>
        </a:accent4>
        <a:accent5>
          <a:srgbClr val="C6C4AC"/>
        </a:accent5>
        <a:accent6>
          <a:srgbClr val="105E7A"/>
        </a:accent6>
        <a:hlink>
          <a:srgbClr val="430086"/>
        </a:hlink>
        <a:folHlink>
          <a:srgbClr val="E08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CR_BreezeTemplate 16">
        <a:dk1>
          <a:srgbClr val="000000"/>
        </a:dk1>
        <a:lt1>
          <a:srgbClr val="FFFFFF"/>
        </a:lt1>
        <a:dk2>
          <a:srgbClr val="3C2672"/>
        </a:dk2>
        <a:lt2>
          <a:srgbClr val="969696"/>
        </a:lt2>
        <a:accent1>
          <a:srgbClr val="908B2A"/>
        </a:accent1>
        <a:accent2>
          <a:srgbClr val="136987"/>
        </a:accent2>
        <a:accent3>
          <a:srgbClr val="FFFFFF"/>
        </a:accent3>
        <a:accent4>
          <a:srgbClr val="000000"/>
        </a:accent4>
        <a:accent5>
          <a:srgbClr val="C6C4AC"/>
        </a:accent5>
        <a:accent6>
          <a:srgbClr val="105E7A"/>
        </a:accent6>
        <a:hlink>
          <a:srgbClr val="241F5F"/>
        </a:hlink>
        <a:folHlink>
          <a:srgbClr val="E08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HD:Users:tomjuhasz:Documents:Tom:Courses:TRAMS et al:Resonsible Conduct of Research:graphics:RCR_BreezeTemplate.pot</Template>
  <TotalTime>846</TotalTime>
  <Words>311</Words>
  <Application>Microsoft Macintosh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Myriad Pro SemiCond</vt:lpstr>
      <vt:lpstr>Symbol</vt:lpstr>
      <vt:lpstr>Times</vt:lpstr>
      <vt:lpstr>Trebuchet MS</vt:lpstr>
      <vt:lpstr>Wingdings</vt:lpstr>
      <vt:lpstr>Wingdings 3</vt:lpstr>
      <vt:lpstr>RCR_BreezeTemplate</vt:lpstr>
      <vt:lpstr>Welcome to Academic &amp; Research Ethics   </vt:lpstr>
      <vt:lpstr>Course Format and Requirements</vt:lpstr>
      <vt:lpstr>Session 1: Academic Ethics</vt:lpstr>
      <vt:lpstr>Session 2: Responsible Conduct of Research</vt:lpstr>
      <vt:lpstr>Student Research</vt:lpstr>
      <vt:lpstr>Completion Certificates</vt:lpstr>
      <vt:lpstr>Resources</vt:lpstr>
    </vt:vector>
  </TitlesOfParts>
  <Company>MHI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Guseman</dc:creator>
  <cp:lastModifiedBy>Microsoft Office User</cp:lastModifiedBy>
  <cp:revision>110</cp:revision>
  <cp:lastPrinted>2008-01-08T20:57:54Z</cp:lastPrinted>
  <dcterms:created xsi:type="dcterms:W3CDTF">2002-08-21T16:26:40Z</dcterms:created>
  <dcterms:modified xsi:type="dcterms:W3CDTF">2016-03-10T18:23:51Z</dcterms:modified>
</cp:coreProperties>
</file>