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57" r:id="rId4"/>
    <p:sldId id="260" r:id="rId5"/>
  </p:sldIdLst>
  <p:sldSz cx="10058400" cy="7772400"/>
  <p:notesSz cx="7315200" cy="96012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F54"/>
    <a:srgbClr val="E97300"/>
    <a:srgbClr val="0096BD"/>
    <a:srgbClr val="5E6D03"/>
    <a:srgbClr val="EF3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672" y="-336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76196-F10F-482B-894F-B867D867680B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60513" y="1200150"/>
            <a:ext cx="4194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C0E46-5CEB-4A5C-A079-8D55F26AD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2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C0E46-5CEB-4A5C-A079-8D55F26AD2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11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E5BE-4836-46B1-AD92-D6FD59F0567F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944A-7B82-4A81-AC28-71EE2C037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1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E5BE-4836-46B1-AD92-D6FD59F0567F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944A-7B82-4A81-AC28-71EE2C037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8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E5BE-4836-46B1-AD92-D6FD59F0567F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944A-7B82-4A81-AC28-71EE2C037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5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E5BE-4836-46B1-AD92-D6FD59F0567F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944A-7B82-4A81-AC28-71EE2C037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E5BE-4836-46B1-AD92-D6FD59F0567F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944A-7B82-4A81-AC28-71EE2C037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8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E5BE-4836-46B1-AD92-D6FD59F0567F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944A-7B82-4A81-AC28-71EE2C037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3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E5BE-4836-46B1-AD92-D6FD59F0567F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944A-7B82-4A81-AC28-71EE2C037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E5BE-4836-46B1-AD92-D6FD59F0567F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944A-7B82-4A81-AC28-71EE2C037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E5BE-4836-46B1-AD92-D6FD59F0567F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944A-7B82-4A81-AC28-71EE2C037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9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E5BE-4836-46B1-AD92-D6FD59F0567F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944A-7B82-4A81-AC28-71EE2C037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E5BE-4836-46B1-AD92-D6FD59F0567F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944A-7B82-4A81-AC28-71EE2C037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8E5BE-4836-46B1-AD92-D6FD59F0567F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9944A-7B82-4A81-AC28-71EE2C037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8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1018824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33172"/>
            <a:ext cx="457200" cy="45377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066800" y="228600"/>
            <a:ext cx="6694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Sparkfun</a:t>
            </a:r>
            <a:r>
              <a:rPr lang="en-US" b="1" dirty="0" smtClean="0"/>
              <a:t> Electronics ATtiny85 Arduino Quick Reference Sheet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09106" y="914400"/>
            <a:ext cx="3272294" cy="6553200"/>
            <a:chOff x="309106" y="1066800"/>
            <a:chExt cx="3272294" cy="6553200"/>
          </a:xfrm>
        </p:grpSpPr>
        <p:sp>
          <p:nvSpPr>
            <p:cNvPr id="34" name="TextBox 33"/>
            <p:cNvSpPr txBox="1"/>
            <p:nvPr/>
          </p:nvSpPr>
          <p:spPr>
            <a:xfrm>
              <a:off x="309106" y="1103654"/>
              <a:ext cx="3272294" cy="651634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1100" b="1" dirty="0" smtClean="0">
                  <a:solidFill>
                    <a:srgbClr val="FF0000"/>
                  </a:solidFill>
                  <a:latin typeface="Gauge" pitchFamily="2" charset="0"/>
                  <a:cs typeface="Courier New" panose="02070309020205020404" pitchFamily="49" charset="0"/>
                </a:rPr>
                <a:t>Structure</a:t>
              </a:r>
            </a:p>
            <a:p>
              <a:r>
                <a:rPr lang="en-US" sz="900" dirty="0" smtClean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 Each Arduino sketch must contain the following two functions. */</a:t>
              </a:r>
            </a:p>
            <a:p>
              <a:endPara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setup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 </a:t>
              </a:r>
              <a:r>
                <a:rPr lang="en-US" sz="900" dirty="0" smtClean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this code runs once at the</a:t>
              </a:r>
            </a:p>
            <a:p>
              <a:r>
                <a:rPr lang="en-US" sz="900" dirty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// beginning of the code execution. </a:t>
              </a:r>
            </a:p>
            <a:p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 </a:t>
              </a:r>
              <a:r>
                <a:rPr lang="en-US" sz="900" dirty="0" smtClean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this code runs repeatedly over</a:t>
              </a:r>
            </a:p>
            <a:p>
              <a:r>
                <a:rPr lang="en-US" sz="900" dirty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// and over as long as the board is </a:t>
              </a:r>
            </a:p>
            <a:p>
              <a:r>
                <a:rPr lang="en-US" sz="900" dirty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// powered.</a:t>
              </a:r>
            </a:p>
            <a:p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spcAft>
                  <a:spcPts val="600"/>
                </a:spcAft>
              </a:pPr>
              <a:r>
                <a:rPr lang="en-US" sz="1100" b="1" dirty="0" smtClean="0">
                  <a:solidFill>
                    <a:srgbClr val="FF0000"/>
                  </a:solidFill>
                  <a:latin typeface="Gauge" pitchFamily="2" charset="0"/>
                  <a:cs typeface="Courier New" panose="02070309020205020404" pitchFamily="49" charset="0"/>
                </a:rPr>
                <a:t>Comments</a:t>
              </a:r>
            </a:p>
            <a:p>
              <a:r>
                <a:rPr lang="en-US" sz="1100" dirty="0" smtClean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this is a single line comment</a:t>
              </a:r>
            </a:p>
            <a:p>
              <a:r>
                <a:rPr lang="en-US" sz="1100" dirty="0" smtClean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 this is</a:t>
              </a:r>
            </a:p>
            <a:p>
              <a:r>
                <a:rPr lang="en-US" sz="1100" dirty="0" smtClean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 multiline </a:t>
              </a:r>
            </a:p>
            <a:p>
              <a:r>
                <a:rPr lang="en-US" sz="1100" dirty="0" smtClean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comment */</a:t>
              </a:r>
            </a:p>
            <a:p>
              <a:endParaRPr lang="en-US" sz="105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spcAft>
                  <a:spcPts val="600"/>
                </a:spcAft>
              </a:pPr>
              <a:r>
                <a:rPr lang="en-US" sz="1100" b="1" dirty="0" smtClean="0">
                  <a:solidFill>
                    <a:srgbClr val="FF0000"/>
                  </a:solidFill>
                  <a:latin typeface="Gauge" pitchFamily="2" charset="0"/>
                  <a:cs typeface="Courier New" panose="02070309020205020404" pitchFamily="49" charset="0"/>
                </a:rPr>
                <a:t>Setup</a:t>
              </a:r>
            </a:p>
            <a:p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pinMode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pinNum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b="1" dirty="0" smtClean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INPUT/OUTPUT/INPUT_PULLUP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en-US" sz="900" dirty="0" smtClean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 Sets the mode of the digital I/O pin. </a:t>
              </a:r>
            </a:p>
            <a:p>
              <a:r>
                <a:rPr lang="en-US" sz="900" dirty="0" smtClean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All pins are general I/O on the board. You must define what the pin will be used for at the beginning of your code in setup() */</a:t>
              </a: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spcAft>
                  <a:spcPts val="600"/>
                </a:spcAft>
              </a:pPr>
              <a:r>
                <a:rPr lang="en-US" sz="1100" b="1" dirty="0" smtClean="0">
                  <a:solidFill>
                    <a:srgbClr val="FF0000"/>
                  </a:solidFill>
                  <a:latin typeface="Gauge" pitchFamily="2" charset="0"/>
                  <a:cs typeface="Courier New" panose="02070309020205020404" pitchFamily="49" charset="0"/>
                </a:rPr>
                <a:t>Control Structures</a:t>
              </a:r>
            </a:p>
            <a:p>
              <a:r>
                <a:rPr lang="en-US" sz="9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(condition)</a:t>
              </a: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 </a:t>
              </a:r>
              <a:r>
                <a:rPr lang="en-US" sz="900" dirty="0" smtClean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if condition is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b="1" dirty="0" smtClean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true</a:t>
              </a:r>
              <a:r>
                <a:rPr lang="en-US" sz="900" dirty="0" smtClean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do something here </a:t>
              </a: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r>
                <a:rPr lang="en-US" sz="9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 </a:t>
              </a:r>
              <a:r>
                <a:rPr lang="en-US" sz="900" dirty="0" smtClean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otherwise, do this</a:t>
              </a: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 condition; increment)</a:t>
              </a: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smtClean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do this, increment, and </a:t>
              </a:r>
            </a:p>
            <a:p>
              <a:r>
                <a:rPr lang="en-US" sz="900" dirty="0" smtClean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// repeat while condition is true.</a:t>
              </a: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09106" y="1066800"/>
              <a:ext cx="2891294" cy="0"/>
            </a:xfrm>
            <a:prstGeom prst="line">
              <a:avLst/>
            </a:prstGeom>
            <a:ln w="38100">
              <a:solidFill>
                <a:srgbClr val="EF312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680267" y="914400"/>
            <a:ext cx="3231266" cy="5791200"/>
            <a:chOff x="3550534" y="1066800"/>
            <a:chExt cx="3231266" cy="5791200"/>
          </a:xfrm>
        </p:grpSpPr>
        <p:sp>
          <p:nvSpPr>
            <p:cNvPr id="35" name="TextBox 34"/>
            <p:cNvSpPr txBox="1"/>
            <p:nvPr/>
          </p:nvSpPr>
          <p:spPr>
            <a:xfrm>
              <a:off x="3550534" y="1103654"/>
              <a:ext cx="3231266" cy="453514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1100" b="1" dirty="0" smtClean="0">
                  <a:solidFill>
                    <a:srgbClr val="FF0000"/>
                  </a:solidFill>
                  <a:latin typeface="Gauge" pitchFamily="2" charset="0"/>
                  <a:cs typeface="Courier New" panose="02070309020205020404" pitchFamily="49" charset="0"/>
                </a:rPr>
                <a:t>Digital I/O</a:t>
              </a:r>
            </a:p>
            <a:p>
              <a:pPr>
                <a:spcAft>
                  <a:spcPts val="600"/>
                </a:spcAft>
              </a:pPr>
              <a:r>
                <a:rPr lang="en-US" sz="105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digitalWrite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(pin, </a:t>
              </a:r>
              <a:r>
                <a:rPr lang="en-US" sz="105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en-US" sz="900" dirty="0" smtClean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 </a:t>
              </a:r>
              <a:r>
                <a:rPr lang="en-US" sz="900" dirty="0" err="1" smtClean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US" sz="900" dirty="0" smtClean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HIGH or LOW write a HIGH or a LOW </a:t>
              </a:r>
            </a:p>
            <a:p>
              <a:r>
                <a:rPr lang="en-US" sz="900" dirty="0" smtClean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 to a digital pin. */</a:t>
              </a: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spcAft>
                  <a:spcPts val="600"/>
                </a:spcAft>
              </a:pPr>
              <a:r>
                <a:rPr lang="en-US" sz="105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buttonVal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05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digitalRead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(pin);</a:t>
              </a:r>
            </a:p>
            <a:p>
              <a:r>
                <a:rPr lang="en-US" sz="900" dirty="0" smtClean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 Reads the value from a specified digital </a:t>
              </a:r>
            </a:p>
            <a:p>
              <a:r>
                <a:rPr lang="en-US" sz="900" dirty="0" smtClean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pin, either HIGH or LOW. */</a:t>
              </a: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spcAft>
                  <a:spcPts val="600"/>
                </a:spcAft>
              </a:pPr>
              <a:r>
                <a:rPr lang="en-US" sz="1100" b="1" dirty="0" smtClean="0">
                  <a:solidFill>
                    <a:srgbClr val="FF0000"/>
                  </a:solidFill>
                  <a:latin typeface="Gauge" pitchFamily="2" charset="0"/>
                  <a:cs typeface="Courier New" panose="02070309020205020404" pitchFamily="49" charset="0"/>
                </a:rPr>
                <a:t>Analog I/O</a:t>
              </a:r>
            </a:p>
            <a:p>
              <a:pPr>
                <a:spcAft>
                  <a:spcPts val="600"/>
                </a:spcAft>
              </a:pPr>
              <a:r>
                <a:rPr lang="en-US" sz="105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analogWrite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(pin, </a:t>
              </a:r>
              <a:r>
                <a:rPr lang="en-US" sz="105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</a:p>
            <a:p>
              <a:r>
                <a:rPr lang="en-US" sz="900" dirty="0" smtClean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 Writes an analog voltage (using PWM) to a pin. </a:t>
              </a:r>
              <a:r>
                <a:rPr lang="en-US" sz="900" b="1" dirty="0" err="1" smtClean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US" sz="900" dirty="0" smtClean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integer value from 0 to 255 */</a:t>
              </a:r>
            </a:p>
            <a:p>
              <a:endPara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spcAft>
                  <a:spcPts val="600"/>
                </a:spcAft>
              </a:pPr>
              <a:r>
                <a:rPr lang="en-US" sz="105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sensorVal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05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analogRead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(pin);</a:t>
              </a:r>
            </a:p>
            <a:p>
              <a:r>
                <a:rPr lang="en-US" sz="900" dirty="0" smtClean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 Reads the voltage from the specified </a:t>
              </a:r>
            </a:p>
            <a:p>
              <a:r>
                <a:rPr lang="en-US" sz="900" dirty="0" smtClean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analog pin. 0V returns</a:t>
              </a:r>
              <a:r>
                <a:rPr lang="en-US" sz="900" dirty="0" smtClean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 0; </a:t>
              </a:r>
              <a:r>
                <a:rPr lang="en-US" sz="900" dirty="0" err="1" smtClean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Vcc</a:t>
              </a:r>
              <a:r>
                <a:rPr lang="en-US" sz="900" dirty="0" smtClean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 returns 1023</a:t>
              </a:r>
              <a:r>
                <a:rPr lang="en-US" sz="900" dirty="0" smtClean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endPara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spcAft>
                  <a:spcPts val="600"/>
                </a:spcAft>
              </a:pPr>
              <a:r>
                <a:rPr lang="en-US" sz="1100" b="1" dirty="0" smtClean="0">
                  <a:solidFill>
                    <a:srgbClr val="FF0000"/>
                  </a:solidFill>
                  <a:latin typeface="Gauge" pitchFamily="2" charset="0"/>
                  <a:cs typeface="Courier New" panose="02070309020205020404" pitchFamily="49" charset="0"/>
                </a:rPr>
                <a:t>Time</a:t>
              </a:r>
            </a:p>
            <a:p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delay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5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time_ms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spcAft>
                  <a:spcPts val="600"/>
                </a:spcAft>
              </a:pPr>
              <a:r>
                <a:rPr lang="en-US" sz="900" dirty="0" smtClean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 Pauses the program for the amount of time (in milliseconds). */</a:t>
              </a:r>
            </a:p>
            <a:p>
              <a:r>
                <a:rPr lang="en-US" sz="105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millis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pPr>
                <a:spcAft>
                  <a:spcPts val="600"/>
                </a:spcAft>
              </a:pPr>
              <a:r>
                <a:rPr lang="en-US" sz="900" dirty="0" smtClean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 Returns the number of milliseconds since the board began running the current program. max: 4,294,967,295 */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3625769" y="1066800"/>
              <a:ext cx="2891294" cy="0"/>
            </a:xfrm>
            <a:prstGeom prst="line">
              <a:avLst/>
            </a:prstGeom>
            <a:ln w="38100">
              <a:solidFill>
                <a:srgbClr val="EF312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3556630" y="5715000"/>
              <a:ext cx="3225170" cy="11430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1000" b="1" dirty="0" smtClean="0">
                  <a:solidFill>
                    <a:srgbClr val="FF0000"/>
                  </a:solidFill>
                  <a:latin typeface="Gauge" pitchFamily="2" charset="0"/>
                  <a:cs typeface="Courier New" panose="02070309020205020404" pitchFamily="49" charset="0"/>
                </a:rPr>
                <a:t>Serial Communication</a:t>
              </a:r>
            </a:p>
            <a:p>
              <a:pPr>
                <a:spcAft>
                  <a:spcPts val="600"/>
                </a:spcAft>
              </a:pPr>
              <a:r>
                <a:rPr lang="en-US" sz="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 separate USB to serial adapter like FTDI is needed for Serial communication with the </a:t>
              </a:r>
              <a:r>
                <a:rPr lang="en-US" sz="8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ATtiny</a:t>
              </a:r>
              <a:r>
                <a:rPr lang="en-US" sz="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 And. the </a:t>
              </a:r>
              <a:r>
                <a:rPr lang="en-US" sz="8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ATtiny</a:t>
              </a:r>
              <a:r>
                <a:rPr lang="en-US" sz="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must be flashed to run at 8 MHz instead of 1 </a:t>
              </a:r>
              <a:r>
                <a:rPr lang="en-US" sz="8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MHz.</a:t>
              </a:r>
              <a:r>
                <a:rPr lang="en-US" sz="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>
                <a:spcAft>
                  <a:spcPts val="600"/>
                </a:spcAft>
              </a:pPr>
              <a:r>
                <a:rPr lang="en-US" sz="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The </a:t>
              </a:r>
              <a:r>
                <a:rPr lang="en-US" sz="8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ATtiny</a:t>
              </a:r>
              <a:r>
                <a:rPr lang="en-US" sz="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does not support Serial natively. You need to use </a:t>
              </a:r>
              <a:r>
                <a:rPr lang="en-US" sz="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the </a:t>
              </a:r>
              <a:r>
                <a:rPr lang="en-US" sz="8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SoftwareSerial</a:t>
              </a:r>
              <a:r>
                <a:rPr lang="en-US" sz="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library to </a:t>
              </a:r>
              <a:r>
                <a:rPr lang="en-US" sz="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enable this function.</a:t>
              </a:r>
              <a:endParaRPr lang="en-US" sz="800" dirty="0" smtClean="0">
                <a:latin typeface="ADAM" pitchFamily="50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7010400" y="1417320"/>
            <a:ext cx="2762085" cy="39166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100" b="1" dirty="0" smtClean="0">
                <a:solidFill>
                  <a:srgbClr val="FF0000"/>
                </a:solidFill>
                <a:latin typeface="Gauge" pitchFamily="2" charset="0"/>
                <a:cs typeface="Courier New" panose="02070309020205020404" pitchFamily="49" charset="0"/>
              </a:rPr>
              <a:t>ATtiny85 Pins</a:t>
            </a:r>
          </a:p>
          <a:p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Pins 0 – 4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general purpose I/O pins (GPIO). 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Both </a:t>
            </a:r>
            <a:r>
              <a:rPr lang="en-US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and </a:t>
            </a:r>
            <a:r>
              <a:rPr lang="en-US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can be used with any of these pins.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Pins 0 &amp; 1 :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setup for PWM output using </a:t>
            </a:r>
            <a:r>
              <a:rPr lang="en-US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Pins A1, A2, A3 :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setup for reading sensor input with </a:t>
            </a:r>
            <a:r>
              <a:rPr lang="en-US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1100" b="1" dirty="0" smtClean="0">
                <a:solidFill>
                  <a:srgbClr val="FF0000"/>
                </a:solidFill>
                <a:latin typeface="Gauge" pitchFamily="2" charset="0"/>
                <a:cs typeface="Courier New" panose="02070309020205020404" pitchFamily="49" charset="0"/>
              </a:rPr>
              <a:t>Data Types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nothing is returned</a:t>
            </a:r>
          </a:p>
          <a:p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0, 1, false, true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8 bits: -128 to 127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8 bits: 0 to 255</a:t>
            </a:r>
          </a:p>
          <a:p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9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16 bits: -32,768 to 32,767 </a:t>
            </a:r>
          </a:p>
          <a:p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16 bits (unsigned)</a:t>
            </a:r>
            <a:endParaRPr lang="en-US" sz="900" b="1" dirty="0" smtClean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32 bits: -2,147,483,648 </a:t>
            </a:r>
          </a:p>
          <a:p>
            <a:r>
              <a:rPr lang="en-US" sz="9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2,147,483,647 */</a:t>
            </a:r>
          </a:p>
          <a:p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32 bits (unsigned)</a:t>
            </a:r>
            <a:endParaRPr lang="en-US" sz="900" b="1" dirty="0" smtClean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32 bits, signed decimal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H="1" flipV="1">
            <a:off x="2522221" y="6858000"/>
            <a:ext cx="678179" cy="228600"/>
          </a:xfrm>
          <a:prstGeom prst="line">
            <a:avLst/>
          </a:prstGeom>
          <a:ln w="25400">
            <a:solidFill>
              <a:srgbClr val="EF312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7932084" y="228600"/>
            <a:ext cx="1840401" cy="886460"/>
            <a:chOff x="7932084" y="228600"/>
            <a:chExt cx="1840401" cy="886460"/>
          </a:xfrm>
        </p:grpSpPr>
        <p:pic>
          <p:nvPicPr>
            <p:cNvPr id="29" name="Picture 2" descr="https://lh5.googleusercontent.com/QsjVdcXo38OXUpWrvKnf_ro-1Lvn1riPeOBYi8YOrfBGfP7aYp1roErcZDzGH5pTnxSFmDu9TDcWSrN9_ZsXIj3MLn6oKdT-_cDS2DffD2ALJk9EXV8-FCygi1Sj1fEAnxH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2084" y="228600"/>
              <a:ext cx="1840401" cy="886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Rectangle 53"/>
            <p:cNvSpPr/>
            <p:nvPr/>
          </p:nvSpPr>
          <p:spPr>
            <a:xfrm rot="5400000">
              <a:off x="8521118" y="589872"/>
              <a:ext cx="66396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/>
                <a:t>ATtiny85</a:t>
              </a:r>
              <a:endParaRPr lang="en-US" sz="1000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8653789" y="342900"/>
              <a:ext cx="76200" cy="76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6934200" y="5715000"/>
            <a:ext cx="3048000" cy="20567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8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SoftwareSerial</a:t>
            </a:r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8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include library</a:t>
            </a:r>
          </a:p>
          <a:p>
            <a:r>
              <a:rPr lang="en-US" sz="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SoftwareSerial</a:t>
            </a:r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tinySerial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4); </a:t>
            </a:r>
          </a:p>
          <a:p>
            <a:pPr>
              <a:spcAft>
                <a:spcPts val="600"/>
              </a:spcAft>
            </a:pPr>
            <a:r>
              <a:rPr lang="en-US" sz="8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Put above setup() and loop() – declares </a:t>
            </a:r>
            <a:r>
              <a:rPr lang="en-US" sz="8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tinySerial</a:t>
            </a:r>
            <a:r>
              <a:rPr lang="en-US" sz="8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using 3 &amp; 4 for Transmit (</a:t>
            </a:r>
            <a:r>
              <a:rPr lang="en-US" sz="8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sz="8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and Receive (</a:t>
            </a:r>
            <a:r>
              <a:rPr lang="en-US" sz="8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8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*/</a:t>
            </a:r>
          </a:p>
          <a:p>
            <a:pPr>
              <a:spcAft>
                <a:spcPts val="600"/>
              </a:spcAft>
            </a:pPr>
            <a:r>
              <a:rPr lang="en-US" sz="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tinySerial.begin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(9600)</a:t>
            </a:r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begin Serial at 9600 baud. Put this line in </a:t>
            </a:r>
            <a:r>
              <a:rPr lang="en-US" sz="800" b="1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8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*/</a:t>
            </a:r>
          </a:p>
          <a:p>
            <a:pPr>
              <a:spcAft>
                <a:spcPts val="600"/>
              </a:spcAft>
            </a:pPr>
            <a:r>
              <a:rPr lang="en-US" sz="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tinySerial.print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(“”)</a:t>
            </a:r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8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/* sends data on TX line – to your receiving computer. */</a:t>
            </a:r>
          </a:p>
          <a:p>
            <a:pPr>
              <a:spcAft>
                <a:spcPts val="600"/>
              </a:spcAft>
            </a:pPr>
            <a:r>
              <a:rPr lang="en-US" sz="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tinySerial.println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(“”)</a:t>
            </a:r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sends data to Serial Monitor with CRLF. */</a:t>
            </a:r>
          </a:p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inChar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tinySerial.read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755502" y="5550408"/>
            <a:ext cx="6016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1" y="1412240"/>
            <a:ext cx="2762084" cy="1935480"/>
          </a:xfrm>
          <a:prstGeom prst="rect">
            <a:avLst/>
          </a:prstGeom>
          <a:noFill/>
          <a:ln w="38100">
            <a:solidFill>
              <a:srgbClr val="EF312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5484" y="6870192"/>
            <a:ext cx="2674316" cy="90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7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 descr="https://lh5.googleusercontent.com/QsjVdcXo38OXUpWrvKnf_ro-1Lvn1riPeOBYi8YOrfBGfP7aYp1roErcZDzGH5pTnxSFmDu9TDcWSrN9_ZsXIj3MLn6oKdT-_cDS2DffD2ALJk9EXV8-FCygi1Sj1fEAnxH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88" t="49886" b="31488"/>
          <a:stretch/>
        </p:blipFill>
        <p:spPr bwMode="auto">
          <a:xfrm>
            <a:off x="10744200" y="2336005"/>
            <a:ext cx="775011" cy="34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33172"/>
            <a:ext cx="457200" cy="453772"/>
          </a:xfrm>
          <a:prstGeom prst="rect">
            <a:avLst/>
          </a:prstGeom>
        </p:spPr>
      </p:pic>
      <p:pic>
        <p:nvPicPr>
          <p:cNvPr id="32" name="Picture 5" descr="C:\Users\brian.huang\Google Drive\_Images\Sparkfun\Circle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66294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066800" y="228600"/>
            <a:ext cx="6694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SparkFun</a:t>
            </a:r>
            <a:r>
              <a:rPr lang="en-US" b="1" dirty="0" smtClean="0"/>
              <a:t> </a:t>
            </a:r>
            <a:r>
              <a:rPr lang="en-US" b="1" dirty="0" smtClean="0"/>
              <a:t>Electronics ATtiny85 Arduino Quick Reference Sheet</a:t>
            </a:r>
            <a:endParaRPr lang="en-US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309106" y="914400"/>
            <a:ext cx="3272294" cy="6553200"/>
            <a:chOff x="309106" y="1066800"/>
            <a:chExt cx="3272294" cy="6553200"/>
          </a:xfrm>
        </p:grpSpPr>
        <p:sp>
          <p:nvSpPr>
            <p:cNvPr id="34" name="TextBox 33"/>
            <p:cNvSpPr txBox="1"/>
            <p:nvPr/>
          </p:nvSpPr>
          <p:spPr>
            <a:xfrm>
              <a:off x="309106" y="1103654"/>
              <a:ext cx="3272294" cy="651634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1100" b="1" dirty="0" smtClean="0">
                  <a:solidFill>
                    <a:srgbClr val="FF0000"/>
                  </a:solidFill>
                  <a:latin typeface="Gauge" pitchFamily="2" charset="0"/>
                  <a:cs typeface="Courier New" panose="02070309020205020404" pitchFamily="49" charset="0"/>
                </a:rPr>
                <a:t>Structure</a:t>
              </a: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/* Each Arduino sketch must contain the following two functions. */</a:t>
              </a:r>
            </a:p>
            <a:p>
              <a:endPara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setup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 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 this code runs once at the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// beginning of the code execution. </a:t>
              </a:r>
            </a:p>
            <a:p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 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 this code runs repeatedly over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// and over as long as the board is 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// powered.</a:t>
              </a:r>
            </a:p>
            <a:p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spcAft>
                  <a:spcPts val="600"/>
                </a:spcAft>
              </a:pPr>
              <a:r>
                <a:rPr lang="en-US" sz="1100" b="1" dirty="0" smtClean="0">
                  <a:solidFill>
                    <a:srgbClr val="FF0000"/>
                  </a:solidFill>
                  <a:latin typeface="Gauge" pitchFamily="2" charset="0"/>
                  <a:cs typeface="Courier New" panose="02070309020205020404" pitchFamily="49" charset="0"/>
                </a:rPr>
                <a:t>Comments</a:t>
              </a:r>
            </a:p>
            <a:p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 this is a single line comment</a:t>
              </a:r>
            </a:p>
            <a:p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/* this is</a:t>
              </a:r>
            </a:p>
            <a:p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 multiline </a:t>
              </a:r>
            </a:p>
            <a:p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comment */</a:t>
              </a:r>
            </a:p>
            <a:p>
              <a:endParaRPr lang="en-US" sz="105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spcAft>
                  <a:spcPts val="600"/>
                </a:spcAft>
              </a:pPr>
              <a:r>
                <a:rPr lang="en-US" sz="1100" b="1" dirty="0" smtClean="0">
                  <a:solidFill>
                    <a:srgbClr val="FF0000"/>
                  </a:solidFill>
                  <a:latin typeface="Gauge" pitchFamily="2" charset="0"/>
                  <a:cs typeface="Courier New" panose="02070309020205020404" pitchFamily="49" charset="0"/>
                </a:rPr>
                <a:t>Setup</a:t>
              </a:r>
            </a:p>
            <a:p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pinMode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pinNum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b="1" dirty="0" smtClean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INPUT/OUTPUT/INPUT_PULLUP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/* Sets the mode of the digital I/O pin. </a:t>
              </a: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All pins are general I/O on the board. You must define what the pin will be used for at the beginning of your code in setup() */</a:t>
              </a:r>
            </a:p>
            <a:p>
              <a:endParaRPr lang="en-US" sz="900" dirty="0" smtClean="0">
                <a:latin typeface="Gauge" pitchFamily="2" charset="0"/>
                <a:cs typeface="Courier New" panose="02070309020205020404" pitchFamily="49" charset="0"/>
              </a:endParaRPr>
            </a:p>
            <a:p>
              <a:pPr>
                <a:spcAft>
                  <a:spcPts val="600"/>
                </a:spcAft>
              </a:pPr>
              <a:r>
                <a:rPr lang="en-US" sz="1100" b="1" dirty="0" smtClean="0">
                  <a:solidFill>
                    <a:srgbClr val="FF0000"/>
                  </a:solidFill>
                  <a:latin typeface="Gauge" pitchFamily="2" charset="0"/>
                  <a:cs typeface="Courier New" panose="02070309020205020404" pitchFamily="49" charset="0"/>
                </a:rPr>
                <a:t>Control Structures</a:t>
              </a:r>
            </a:p>
            <a:p>
              <a:r>
                <a:rPr lang="en-US" sz="9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(condition)</a:t>
              </a: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 // if condition is </a:t>
              </a:r>
              <a:r>
                <a:rPr lang="en-US" sz="900" b="1" dirty="0" smtClean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true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do </a:t>
              </a: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//something here </a:t>
              </a: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r>
                <a:rPr lang="en-US" sz="9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 // otherwise, do this</a:t>
              </a: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 condition; increment)</a:t>
              </a: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// do this</a:t>
              </a: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09106" y="1066800"/>
              <a:ext cx="2891294" cy="0"/>
            </a:xfrm>
            <a:prstGeom prst="line">
              <a:avLst/>
            </a:prstGeom>
            <a:ln w="38100">
              <a:solidFill>
                <a:srgbClr val="EF312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670825" y="914400"/>
            <a:ext cx="3155066" cy="5410200"/>
            <a:chOff x="3550534" y="1066800"/>
            <a:chExt cx="3155066" cy="5410200"/>
          </a:xfrm>
        </p:grpSpPr>
        <p:sp>
          <p:nvSpPr>
            <p:cNvPr id="35" name="TextBox 34"/>
            <p:cNvSpPr txBox="1"/>
            <p:nvPr/>
          </p:nvSpPr>
          <p:spPr>
            <a:xfrm>
              <a:off x="3550534" y="1103654"/>
              <a:ext cx="3155066" cy="537334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1100" b="1" dirty="0" smtClean="0">
                  <a:solidFill>
                    <a:srgbClr val="FF0000"/>
                  </a:solidFill>
                  <a:latin typeface="Gauge" pitchFamily="2" charset="0"/>
                  <a:cs typeface="Courier New" panose="02070309020205020404" pitchFamily="49" charset="0"/>
                </a:rPr>
                <a:t>Digital I/O</a:t>
              </a:r>
            </a:p>
            <a:p>
              <a:pPr>
                <a:spcAft>
                  <a:spcPts val="600"/>
                </a:spcAft>
              </a:pPr>
              <a:r>
                <a:rPr lang="en-US" sz="105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digitalWrite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(pin, </a:t>
              </a:r>
              <a:r>
                <a:rPr lang="en-US" sz="105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/* </a:t>
              </a:r>
              <a:r>
                <a:rPr lang="en-US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HIGH or LOW write a HIGH or a LOW </a:t>
              </a: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value to a digital pin. */</a:t>
              </a: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spcAft>
                  <a:spcPts val="600"/>
                </a:spcAft>
              </a:pPr>
              <a:r>
                <a:rPr lang="en-US" sz="105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buttonVal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05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digitalRead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(pin);</a:t>
              </a: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/* Reads the value from a specified digital </a:t>
              </a: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pin, either HIGH or LOW. */</a:t>
              </a: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spcAft>
                  <a:spcPts val="600"/>
                </a:spcAft>
              </a:pPr>
              <a:r>
                <a:rPr lang="en-US" sz="1100" b="1" dirty="0" smtClean="0">
                  <a:solidFill>
                    <a:srgbClr val="FF0000"/>
                  </a:solidFill>
                  <a:latin typeface="Gauge" pitchFamily="2" charset="0"/>
                  <a:cs typeface="Courier New" panose="02070309020205020404" pitchFamily="49" charset="0"/>
                </a:rPr>
                <a:t>Analog I/O</a:t>
              </a:r>
            </a:p>
            <a:p>
              <a:pPr>
                <a:spcAft>
                  <a:spcPts val="600"/>
                </a:spcAft>
              </a:pPr>
              <a:r>
                <a:rPr lang="en-US" sz="105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analogWrite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(pin, </a:t>
              </a:r>
              <a:r>
                <a:rPr lang="en-US" sz="105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/* Writes an analog value to a pin.</a:t>
              </a:r>
            </a:p>
            <a:p>
              <a:r>
                <a:rPr lang="en-US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integer value from 0 to 255 */</a:t>
              </a:r>
            </a:p>
            <a:p>
              <a:endPara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spcAft>
                  <a:spcPts val="600"/>
                </a:spcAft>
              </a:pPr>
              <a:r>
                <a:rPr lang="en-US" sz="105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sensorVal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05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analogRead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(pin);</a:t>
              </a: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/* Reads the value from the specified </a:t>
              </a: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analog pin. */</a:t>
              </a:r>
            </a:p>
            <a:p>
              <a:endPara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spcAft>
                  <a:spcPts val="600"/>
                </a:spcAft>
              </a:pPr>
              <a:r>
                <a:rPr lang="en-US" sz="1100" b="1" dirty="0" smtClean="0">
                  <a:solidFill>
                    <a:srgbClr val="FF0000"/>
                  </a:solidFill>
                  <a:latin typeface="Gauge" pitchFamily="2" charset="0"/>
                  <a:cs typeface="Courier New" panose="02070309020205020404" pitchFamily="49" charset="0"/>
                </a:rPr>
                <a:t>Time</a:t>
              </a:r>
            </a:p>
            <a:p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delay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5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time_ms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spcAft>
                  <a:spcPts val="600"/>
                </a:spcAft>
              </a:pP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/* Pauses the program for the amount of time (in milliseconds). */</a:t>
              </a:r>
            </a:p>
            <a:p>
              <a:r>
                <a:rPr lang="en-US" sz="105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delayMicroseconds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5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time_us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spcAft>
                  <a:spcPts val="600"/>
                </a:spcAft>
              </a:pP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/* Pauses the program for the amount of time (in microseconds). */</a:t>
              </a:r>
            </a:p>
            <a:p>
              <a:r>
                <a:rPr lang="en-US" sz="105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millis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pPr>
                <a:spcAft>
                  <a:spcPts val="600"/>
                </a:spcAft>
              </a:pP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/* Returns the number of milliseconds since the board began running the current program. max: 4,294,967,295 */</a:t>
              </a:r>
            </a:p>
            <a:p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micros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/* Returns the number of microseconds since the board began running the current program. max: 4,294,967,295 */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3625769" y="1066800"/>
              <a:ext cx="2891294" cy="0"/>
            </a:xfrm>
            <a:prstGeom prst="line">
              <a:avLst/>
            </a:prstGeom>
            <a:ln w="38100">
              <a:solidFill>
                <a:srgbClr val="EF312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220114" y="1371600"/>
            <a:ext cx="2762085" cy="4846320"/>
            <a:chOff x="7220114" y="1371600"/>
            <a:chExt cx="2762085" cy="4846320"/>
          </a:xfrm>
        </p:grpSpPr>
        <p:sp>
          <p:nvSpPr>
            <p:cNvPr id="36" name="TextBox 35"/>
            <p:cNvSpPr txBox="1"/>
            <p:nvPr/>
          </p:nvSpPr>
          <p:spPr>
            <a:xfrm>
              <a:off x="7220114" y="1417320"/>
              <a:ext cx="2762085" cy="48006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1100" b="1" dirty="0" smtClean="0">
                  <a:solidFill>
                    <a:srgbClr val="FF0000"/>
                  </a:solidFill>
                  <a:latin typeface="Gauge" pitchFamily="2" charset="0"/>
                  <a:cs typeface="Courier New" panose="02070309020205020404" pitchFamily="49" charset="0"/>
                </a:rPr>
                <a:t>ATtiny85 Pins</a:t>
              </a: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Pins 0 – 4 are all general purpose I/O pins (GPIO). </a:t>
              </a: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Both </a:t>
              </a:r>
              <a:r>
                <a:rPr lang="en-US" sz="9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digitalWrite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 and </a:t>
              </a:r>
              <a:r>
                <a:rPr lang="en-US" sz="9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digitalRead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 can be used with any of these pins.</a:t>
              </a: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Pins 0 &amp; 1 are setup for PWM output using </a:t>
              </a:r>
              <a:r>
                <a:rPr lang="en-US" sz="9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analogWrite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().</a:t>
              </a: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Pins A1, A2, A3 are setup for reading sensor input with </a:t>
              </a:r>
              <a:r>
                <a:rPr lang="en-US" sz="9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analogRead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().</a:t>
              </a: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spcAft>
                  <a:spcPts val="600"/>
                </a:spcAft>
              </a:pPr>
              <a:r>
                <a:rPr lang="en-US" sz="1100" b="1" dirty="0" smtClean="0">
                  <a:solidFill>
                    <a:srgbClr val="FF0000"/>
                  </a:solidFill>
                  <a:latin typeface="Gauge" pitchFamily="2" charset="0"/>
                  <a:cs typeface="Courier New" panose="02070309020205020404" pitchFamily="49" charset="0"/>
                </a:rPr>
                <a:t>Data Types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 nothing is returned</a:t>
              </a:r>
            </a:p>
            <a:p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 0, 1, false, true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char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 8 bits: ASCII character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byte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 8 bits: 0 to 255</a:t>
              </a:r>
            </a:p>
            <a:p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 16 bits: -32,768 to 32,767 </a:t>
              </a:r>
            </a:p>
            <a:p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unsigned </a:t>
              </a:r>
              <a:r>
                <a:rPr lang="en-US" sz="105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9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// 16 bits (unsigned)</a:t>
              </a:r>
              <a:endPara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long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/* 32 bits: -2,147,483,648 </a:t>
              </a: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to 2,147,483,647 */</a:t>
              </a:r>
            </a:p>
            <a:p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unsigned long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// 32 bits (unsigned)</a:t>
              </a:r>
              <a:endPara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 32 bits, signed decimal</a:t>
              </a:r>
            </a:p>
            <a:p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spcAft>
                  <a:spcPts val="600"/>
                </a:spcAft>
              </a:pPr>
              <a:r>
                <a:rPr lang="en-US" sz="1100" b="1" dirty="0" smtClean="0">
                  <a:solidFill>
                    <a:srgbClr val="FF0000"/>
                  </a:solidFill>
                  <a:latin typeface="Gauge" pitchFamily="2" charset="0"/>
                  <a:cs typeface="Courier New" panose="02070309020205020404" pitchFamily="49" charset="0"/>
                </a:rPr>
                <a:t>Constants</a:t>
              </a:r>
            </a:p>
            <a:p>
              <a:r>
                <a:rPr lang="en-US" sz="1000" b="1" dirty="0" smtClean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</a:t>
              </a:r>
              <a:r>
                <a:rPr lang="en-US" sz="1000" dirty="0" smtClean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\ </a:t>
              </a:r>
              <a:r>
                <a:rPr lang="en-US" sz="1000" b="1" dirty="0" smtClean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</a:t>
              </a:r>
            </a:p>
            <a:p>
              <a:r>
                <a:rPr lang="en-US" sz="1000" b="1" dirty="0" smtClean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INPUT</a:t>
              </a:r>
              <a:r>
                <a:rPr lang="en-US" sz="1000" dirty="0" smtClean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\ </a:t>
              </a:r>
              <a:r>
                <a:rPr lang="en-US" sz="1000" b="1" dirty="0" smtClean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OUTPUT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\ </a:t>
              </a:r>
              <a:r>
                <a:rPr lang="en-US" sz="1000" b="1" dirty="0" smtClean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INPUT_PULLUP</a:t>
              </a:r>
            </a:p>
            <a:p>
              <a:r>
                <a:rPr lang="en-US" sz="1000" b="1" dirty="0" smtClean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true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\ </a:t>
              </a:r>
              <a:r>
                <a:rPr lang="en-US" sz="1000" b="1" dirty="0" smtClean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false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7296315" y="1371600"/>
              <a:ext cx="2279408" cy="0"/>
            </a:xfrm>
            <a:prstGeom prst="line">
              <a:avLst/>
            </a:prstGeom>
            <a:ln w="38100">
              <a:solidFill>
                <a:srgbClr val="EF312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309" y="6574708"/>
            <a:ext cx="1690491" cy="106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" name="Straight Connector 41"/>
          <p:cNvCxnSpPr>
            <a:stCxn id="40" idx="1"/>
          </p:cNvCxnSpPr>
          <p:nvPr/>
        </p:nvCxnSpPr>
        <p:spPr>
          <a:xfrm flipH="1" flipV="1">
            <a:off x="2514600" y="7086600"/>
            <a:ext cx="990600" cy="75558"/>
          </a:xfrm>
          <a:prstGeom prst="line">
            <a:avLst/>
          </a:prstGeom>
          <a:ln w="25400">
            <a:solidFill>
              <a:srgbClr val="EF31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>
            <a:off x="6297571" y="6994357"/>
            <a:ext cx="712829" cy="433137"/>
          </a:xfrm>
          <a:prstGeom prst="curvedConnector3">
            <a:avLst>
              <a:gd name="adj1" fmla="val 25770"/>
            </a:avLst>
          </a:prstGeom>
          <a:ln w="25400">
            <a:solidFill>
              <a:srgbClr val="EF312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3505200" y="6781158"/>
            <a:ext cx="3132154" cy="762000"/>
          </a:xfrm>
          <a:prstGeom prst="roundRect">
            <a:avLst/>
          </a:prstGeom>
          <a:ln>
            <a:solidFill>
              <a:srgbClr val="EF312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The ‘for’ statement is used to repeat 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block of statements enclosed in curly 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braces. An increment counter is usually 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used to increment and terminate the loop. 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32084" y="228600"/>
            <a:ext cx="1840401" cy="886460"/>
            <a:chOff x="7932084" y="228600"/>
            <a:chExt cx="1840401" cy="886460"/>
          </a:xfrm>
        </p:grpSpPr>
        <p:grpSp>
          <p:nvGrpSpPr>
            <p:cNvPr id="20" name="Group 19"/>
            <p:cNvGrpSpPr/>
            <p:nvPr/>
          </p:nvGrpSpPr>
          <p:grpSpPr>
            <a:xfrm>
              <a:off x="7932084" y="228600"/>
              <a:ext cx="1840401" cy="886460"/>
              <a:chOff x="7932084" y="228600"/>
              <a:chExt cx="1840401" cy="886460"/>
            </a:xfrm>
          </p:grpSpPr>
          <p:pic>
            <p:nvPicPr>
              <p:cNvPr id="21" name="Picture 2" descr="https://lh5.googleusercontent.com/QsjVdcXo38OXUpWrvKnf_ro-1Lvn1riPeOBYi8YOrfBGfP7aYp1roErcZDzGH5pTnxSFmDu9TDcWSrN9_ZsXIj3MLn6oKdT-_cDS2DffD2ALJk9EXV8-FCygi1Sj1fEAnxH1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32084" y="228600"/>
                <a:ext cx="1840401" cy="8864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Rectangle 21"/>
              <p:cNvSpPr/>
              <p:nvPr/>
            </p:nvSpPr>
            <p:spPr>
              <a:xfrm rot="5400000">
                <a:off x="8521118" y="589872"/>
                <a:ext cx="66396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b="1" dirty="0" smtClean="0"/>
                  <a:t>ATtiny85</a:t>
                </a:r>
                <a:endParaRPr lang="en-US" sz="1000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8653789" y="3429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8579495" y="409605"/>
              <a:ext cx="78730" cy="5619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067800" y="409605"/>
              <a:ext cx="78730" cy="5619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372600" y="7543158"/>
            <a:ext cx="5907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 smtClean="0"/>
              <a:t>v2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36566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720" y="4045696"/>
            <a:ext cx="3945281" cy="383695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([0/1], value);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5719" y="4563856"/>
            <a:ext cx="3945281" cy="383695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([A1/A2/A3);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91000" y="4045696"/>
            <a:ext cx="4861561" cy="383695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([0-4], [HIGH\LOW]);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90998" y="4563856"/>
            <a:ext cx="3945281" cy="383695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([0-4]);</a:t>
            </a:r>
          </a:p>
        </p:txBody>
      </p:sp>
      <p:pic>
        <p:nvPicPr>
          <p:cNvPr id="9" name="Picture 2" descr="https://lh5.googleusercontent.com/QsjVdcXo38OXUpWrvKnf_ro-1Lvn1riPeOBYi8YOrfBGfP7aYp1roErcZDzGH5pTnxSFmDu9TDcWSrN9_ZsXIj3MLn6oKdT-_cDS2DffD2ALJk9EXV8-FCygi1Sj1fEAnxH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480" y="561340"/>
            <a:ext cx="2255889" cy="111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45719" y="5082016"/>
            <a:ext cx="3945281" cy="383695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delay(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5718" y="3213739"/>
            <a:ext cx="5917920" cy="656875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(pin, [INPUT/OUTPUT/INPUT_PULLLUP);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73188" y="2679526"/>
            <a:ext cx="3526181" cy="383695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(pin, value);</a:t>
            </a:r>
          </a:p>
        </p:txBody>
      </p:sp>
      <p:pic>
        <p:nvPicPr>
          <p:cNvPr id="15" name="Picture 2" descr="https://lh5.googleusercontent.com/QsjVdcXo38OXUpWrvKnf_ro-1Lvn1riPeOBYi8YOrfBGfP7aYp1roErcZDzGH5pTnxSFmDu9TDcWSrN9_ZsXIj3MLn6oKdT-_cDS2DffD2ALJk9EXV8-FCygi1Sj1fEAnxH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88" t="49886" b="31488"/>
          <a:stretch/>
        </p:blipFill>
        <p:spPr bwMode="auto">
          <a:xfrm>
            <a:off x="10728961" y="2677160"/>
            <a:ext cx="852512" cy="38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7" y="172720"/>
            <a:ext cx="670560" cy="685700"/>
          </a:xfrm>
          <a:prstGeom prst="rect">
            <a:avLst/>
          </a:prstGeom>
        </p:spPr>
      </p:pic>
      <p:pic>
        <p:nvPicPr>
          <p:cNvPr id="1029" name="Picture 5" descr="C:\Users\brian.huang\Google Drive\_Images\Sparkfun\Circle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740" y="6649720"/>
            <a:ext cx="100584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345440"/>
            <a:ext cx="10058400" cy="410654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pPr algn="ctr"/>
            <a:r>
              <a:rPr lang="en-US" b="1" dirty="0" smtClean="0"/>
              <a:t>Arduino ATtiny85 Quick Reference Sheet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373188" y="4989715"/>
            <a:ext cx="3685212" cy="1180095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Arduino colors: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dark green: </a:t>
            </a:r>
            <a:r>
              <a:rPr lang="en-US" sz="1400" dirty="0" smtClean="0">
                <a:solidFill>
                  <a:srgbClr val="5E6D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94, 109, 3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orange:</a:t>
            </a:r>
            <a:r>
              <a:rPr lang="en-US" sz="1400" dirty="0" smtClean="0">
                <a:solidFill>
                  <a:srgbClr val="5E6D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E97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233, 115, 0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blue: </a:t>
            </a:r>
            <a:r>
              <a:rPr lang="en-US" sz="1400" dirty="0" smtClean="0">
                <a:solidFill>
                  <a:srgbClr val="0096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0, 150, 189</a:t>
            </a:r>
          </a:p>
          <a:p>
            <a:r>
              <a:rPr lang="en-US" sz="1400" dirty="0" smtClean="0">
                <a:solidFill>
                  <a:srgbClr val="0096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grey: </a:t>
            </a:r>
            <a:r>
              <a:rPr lang="en-US" sz="1400" dirty="0" smtClean="0">
                <a:solidFill>
                  <a:srgbClr val="434F5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67, 79, 84</a:t>
            </a:r>
            <a:endParaRPr lang="en-US" sz="1400" dirty="0">
              <a:solidFill>
                <a:srgbClr val="434F5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803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609600" y="838200"/>
            <a:ext cx="6530818" cy="2144463"/>
            <a:chOff x="964324" y="3875337"/>
            <a:chExt cx="6530818" cy="2144463"/>
          </a:xfrm>
        </p:grpSpPr>
        <p:sp>
          <p:nvSpPr>
            <p:cNvPr id="6" name="TextBox 5"/>
            <p:cNvSpPr txBox="1"/>
            <p:nvPr/>
          </p:nvSpPr>
          <p:spPr>
            <a:xfrm>
              <a:off x="990600" y="5270592"/>
              <a:ext cx="6504542" cy="749208"/>
            </a:xfrm>
            <a:prstGeom prst="rect">
              <a:avLst/>
            </a:prstGeom>
            <a:noFill/>
          </p:spPr>
          <p:txBody>
            <a:bodyPr wrap="square" lIns="101882" tIns="50941" rIns="101882" bIns="50941" rtlCol="0">
              <a:spAutoFit/>
            </a:bodyPr>
            <a:lstStyle/>
            <a:p>
              <a:r>
                <a:rPr lang="en-US" sz="1400" b="1" dirty="0" smtClean="0">
                  <a:solidFill>
                    <a:srgbClr val="5E6D0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err="1" smtClean="0">
                  <a:solidFill>
                    <a:srgbClr val="0096B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x = 0;x &lt; 100; x++){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 smtClean="0">
                  <a:solidFill>
                    <a:srgbClr val="E973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Serial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400" dirty="0" err="1" smtClean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(x); </a:t>
              </a:r>
              <a:r>
                <a:rPr lang="en-US" sz="1400" dirty="0" smtClean="0">
                  <a:solidFill>
                    <a:srgbClr val="434F5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prints out 0 to 99 on </a:t>
              </a:r>
              <a:r>
                <a:rPr lang="en-US" sz="1400" dirty="0" err="1" smtClean="0">
                  <a:solidFill>
                    <a:srgbClr val="434F5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SerialMonitor</a:t>
              </a:r>
              <a:endParaRPr lang="en-US" sz="1400" dirty="0" smtClean="0">
                <a:solidFill>
                  <a:srgbClr val="434F54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64324" y="3875337"/>
              <a:ext cx="1371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rial Narrow" panose="020B0606020202030204" pitchFamily="34" charset="0"/>
                </a:rPr>
                <a:t>parenthesis</a:t>
              </a:r>
              <a:endParaRPr lang="en-US" sz="1600" dirty="0">
                <a:latin typeface="Arial Narrow" panose="020B060602020203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71600" y="4114800"/>
              <a:ext cx="2438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rial Narrow" panose="020B0606020202030204" pitchFamily="34" charset="0"/>
                </a:rPr>
                <a:t>declare variable (optional)</a:t>
              </a:r>
              <a:endParaRPr lang="en-US" sz="1600" dirty="0">
                <a:latin typeface="Arial Narrow" panose="020B060602020203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52600" y="4572000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rial Narrow" panose="020B0606020202030204" pitchFamily="34" charset="0"/>
                </a:rPr>
                <a:t>initialize</a:t>
              </a:r>
              <a:endParaRPr lang="en-US" sz="1600" dirty="0">
                <a:latin typeface="Arial Narrow" panose="020B060602020203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67000" y="4572000"/>
              <a:ext cx="4976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rial Narrow" panose="020B0606020202030204" pitchFamily="34" charset="0"/>
                </a:rPr>
                <a:t>test</a:t>
              </a:r>
              <a:endParaRPr lang="en-US" sz="1600" dirty="0">
                <a:latin typeface="Arial Narrow" panose="020B060602020203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6600" y="4453354"/>
              <a:ext cx="1797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rial Narrow" panose="020B0606020202030204" pitchFamily="34" charset="0"/>
                </a:rPr>
                <a:t>increment or decrement</a:t>
              </a:r>
              <a:endParaRPr lang="en-US" sz="1600" dirty="0">
                <a:latin typeface="Arial Narrow" panose="020B0606020202030204" pitchFamily="34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3733800" y="5038129"/>
              <a:ext cx="0" cy="2324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886931" y="4866290"/>
              <a:ext cx="0" cy="4043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650124" y="4453354"/>
              <a:ext cx="0" cy="8172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208751" y="4866290"/>
              <a:ext cx="0" cy="4043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1035735" y="4191000"/>
              <a:ext cx="412065" cy="1143000"/>
            </a:xfrm>
            <a:custGeom>
              <a:avLst/>
              <a:gdLst>
                <a:gd name="connsiteX0" fmla="*/ 76785 w 412065"/>
                <a:gd name="connsiteY0" fmla="*/ 0 h 1143000"/>
                <a:gd name="connsiteX1" fmla="*/ 23445 w 412065"/>
                <a:gd name="connsiteY1" fmla="*/ 708660 h 1143000"/>
                <a:gd name="connsiteX2" fmla="*/ 412065 w 412065"/>
                <a:gd name="connsiteY2" fmla="*/ 114300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2065" h="1143000">
                  <a:moveTo>
                    <a:pt x="76785" y="0"/>
                  </a:moveTo>
                  <a:cubicBezTo>
                    <a:pt x="22175" y="259080"/>
                    <a:pt x="-32435" y="518160"/>
                    <a:pt x="23445" y="708660"/>
                  </a:cubicBezTo>
                  <a:cubicBezTo>
                    <a:pt x="79325" y="899160"/>
                    <a:pt x="245695" y="1021080"/>
                    <a:pt x="412065" y="1143000"/>
                  </a:cubicBezTo>
                </a:path>
              </a:pathLst>
            </a:custGeom>
            <a:noFill/>
            <a:ln w="28575"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2087880" y="3961929"/>
              <a:ext cx="2801750" cy="1372071"/>
            </a:xfrm>
            <a:custGeom>
              <a:avLst/>
              <a:gdLst>
                <a:gd name="connsiteX0" fmla="*/ 0 w 2801750"/>
                <a:gd name="connsiteY0" fmla="*/ 84291 h 1372071"/>
                <a:gd name="connsiteX1" fmla="*/ 2712720 w 2801750"/>
                <a:gd name="connsiteY1" fmla="*/ 137631 h 1372071"/>
                <a:gd name="connsiteX2" fmla="*/ 1882140 w 2801750"/>
                <a:gd name="connsiteY2" fmla="*/ 1372071 h 137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01750" h="1372071">
                  <a:moveTo>
                    <a:pt x="0" y="84291"/>
                  </a:moveTo>
                  <a:cubicBezTo>
                    <a:pt x="1199515" y="3646"/>
                    <a:pt x="2399030" y="-76999"/>
                    <a:pt x="2712720" y="137631"/>
                  </a:cubicBezTo>
                  <a:cubicBezTo>
                    <a:pt x="3026410" y="352261"/>
                    <a:pt x="2454275" y="862166"/>
                    <a:pt x="1882140" y="1372071"/>
                  </a:cubicBezTo>
                </a:path>
              </a:pathLst>
            </a:custGeom>
            <a:noFill/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4540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1183</Words>
  <Application>Microsoft Office PowerPoint</Application>
  <PresentationFormat>Custom</PresentationFormat>
  <Paragraphs>215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ADAM</vt:lpstr>
      <vt:lpstr>Arial</vt:lpstr>
      <vt:lpstr>Arial Narrow</vt:lpstr>
      <vt:lpstr>Calibri</vt:lpstr>
      <vt:lpstr>Courier New</vt:lpstr>
      <vt:lpstr>Gauge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Huang</dc:creator>
  <cp:lastModifiedBy>Brian Huang</cp:lastModifiedBy>
  <cp:revision>24</cp:revision>
  <cp:lastPrinted>2015-07-13T21:07:55Z</cp:lastPrinted>
  <dcterms:created xsi:type="dcterms:W3CDTF">2014-10-07T05:01:55Z</dcterms:created>
  <dcterms:modified xsi:type="dcterms:W3CDTF">2016-12-11T16:14:07Z</dcterms:modified>
</cp:coreProperties>
</file>