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60" r:id="rId4"/>
    <p:sldId id="262" r:id="rId5"/>
    <p:sldId id="263" r:id="rId6"/>
    <p:sldId id="264" r:id="rId7"/>
    <p:sldId id="267" r:id="rId8"/>
    <p:sldId id="266" r:id="rId9"/>
    <p:sldId id="269" r:id="rId10"/>
    <p:sldId id="270" r:id="rId11"/>
    <p:sldId id="275" r:id="rId12"/>
    <p:sldId id="274" r:id="rId13"/>
    <p:sldId id="273" r:id="rId14"/>
    <p:sldId id="261" r:id="rId15"/>
    <p:sldId id="276" r:id="rId16"/>
    <p:sldId id="277" r:id="rId17"/>
    <p:sldId id="281" r:id="rId18"/>
    <p:sldId id="268"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78" autoAdjust="0"/>
    <p:restoredTop sz="94660"/>
  </p:normalViewPr>
  <p:slideViewPr>
    <p:cSldViewPr snapToGrid="0">
      <p:cViewPr varScale="1">
        <p:scale>
          <a:sx n="78" d="100"/>
          <a:sy n="78" d="100"/>
        </p:scale>
        <p:origin x="19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FBE4DD-8594-4348-B4D8-80A133212C5B}"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89FCEE-F70F-4A34-A18B-B9389247DE0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704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BE4DD-8594-4348-B4D8-80A133212C5B}"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89FCEE-F70F-4A34-A18B-B9389247DE09}" type="slidenum">
              <a:rPr lang="en-IN" smtClean="0"/>
              <a:t>‹#›</a:t>
            </a:fld>
            <a:endParaRPr lang="en-IN"/>
          </a:p>
        </p:txBody>
      </p:sp>
    </p:spTree>
    <p:extLst>
      <p:ext uri="{BB962C8B-B14F-4D97-AF65-F5344CB8AC3E}">
        <p14:creationId xmlns:p14="http://schemas.microsoft.com/office/powerpoint/2010/main" val="86916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BE4DD-8594-4348-B4D8-80A133212C5B}"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89FCEE-F70F-4A34-A18B-B9389247DE09}" type="slidenum">
              <a:rPr lang="en-IN" smtClean="0"/>
              <a:t>‹#›</a:t>
            </a:fld>
            <a:endParaRPr lang="en-IN"/>
          </a:p>
        </p:txBody>
      </p:sp>
    </p:spTree>
    <p:extLst>
      <p:ext uri="{BB962C8B-B14F-4D97-AF65-F5344CB8AC3E}">
        <p14:creationId xmlns:p14="http://schemas.microsoft.com/office/powerpoint/2010/main" val="230534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BE4DD-8594-4348-B4D8-80A133212C5B}"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89FCEE-F70F-4A34-A18B-B9389247DE09}" type="slidenum">
              <a:rPr lang="en-IN" smtClean="0"/>
              <a:t>‹#›</a:t>
            </a:fld>
            <a:endParaRPr lang="en-IN"/>
          </a:p>
        </p:txBody>
      </p:sp>
    </p:spTree>
    <p:extLst>
      <p:ext uri="{BB962C8B-B14F-4D97-AF65-F5344CB8AC3E}">
        <p14:creationId xmlns:p14="http://schemas.microsoft.com/office/powerpoint/2010/main" val="197348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BE4DD-8594-4348-B4D8-80A133212C5B}"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89FCEE-F70F-4A34-A18B-B9389247DE0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077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FBE4DD-8594-4348-B4D8-80A133212C5B}" type="datetimeFigureOut">
              <a:rPr lang="en-IN" smtClean="0"/>
              <a:t>05-07-2024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89FCEE-F70F-4A34-A18B-B9389247DE09}" type="slidenum">
              <a:rPr lang="en-IN" smtClean="0"/>
              <a:t>‹#›</a:t>
            </a:fld>
            <a:endParaRPr lang="en-IN"/>
          </a:p>
        </p:txBody>
      </p:sp>
    </p:spTree>
    <p:extLst>
      <p:ext uri="{BB962C8B-B14F-4D97-AF65-F5344CB8AC3E}">
        <p14:creationId xmlns:p14="http://schemas.microsoft.com/office/powerpoint/2010/main" val="295323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FBE4DD-8594-4348-B4D8-80A133212C5B}" type="datetimeFigureOut">
              <a:rPr lang="en-IN" smtClean="0"/>
              <a:t>05-07-2024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89FCEE-F70F-4A34-A18B-B9389247DE09}" type="slidenum">
              <a:rPr lang="en-IN" smtClean="0"/>
              <a:t>‹#›</a:t>
            </a:fld>
            <a:endParaRPr lang="en-IN"/>
          </a:p>
        </p:txBody>
      </p:sp>
    </p:spTree>
    <p:extLst>
      <p:ext uri="{BB962C8B-B14F-4D97-AF65-F5344CB8AC3E}">
        <p14:creationId xmlns:p14="http://schemas.microsoft.com/office/powerpoint/2010/main" val="388572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FBE4DD-8594-4348-B4D8-80A133212C5B}" type="datetimeFigureOut">
              <a:rPr lang="en-IN" smtClean="0"/>
              <a:t>05-07-2024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89FCEE-F70F-4A34-A18B-B9389247DE09}" type="slidenum">
              <a:rPr lang="en-IN" smtClean="0"/>
              <a:t>‹#›</a:t>
            </a:fld>
            <a:endParaRPr lang="en-IN"/>
          </a:p>
        </p:txBody>
      </p:sp>
    </p:spTree>
    <p:extLst>
      <p:ext uri="{BB962C8B-B14F-4D97-AF65-F5344CB8AC3E}">
        <p14:creationId xmlns:p14="http://schemas.microsoft.com/office/powerpoint/2010/main" val="239828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FBE4DD-8594-4348-B4D8-80A133212C5B}" type="datetimeFigureOut">
              <a:rPr lang="en-IN" smtClean="0"/>
              <a:t>05-07-2024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089FCEE-F70F-4A34-A18B-B9389247DE09}" type="slidenum">
              <a:rPr lang="en-IN" smtClean="0"/>
              <a:t>‹#›</a:t>
            </a:fld>
            <a:endParaRPr lang="en-IN"/>
          </a:p>
        </p:txBody>
      </p:sp>
    </p:spTree>
    <p:extLst>
      <p:ext uri="{BB962C8B-B14F-4D97-AF65-F5344CB8AC3E}">
        <p14:creationId xmlns:p14="http://schemas.microsoft.com/office/powerpoint/2010/main" val="366740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FBE4DD-8594-4348-B4D8-80A133212C5B}" type="datetimeFigureOut">
              <a:rPr lang="en-IN" smtClean="0"/>
              <a:t>05-07-2024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89FCEE-F70F-4A34-A18B-B9389247DE09}" type="slidenum">
              <a:rPr lang="en-IN" smtClean="0"/>
              <a:t>‹#›</a:t>
            </a:fld>
            <a:endParaRPr lang="en-IN"/>
          </a:p>
        </p:txBody>
      </p:sp>
    </p:spTree>
    <p:extLst>
      <p:ext uri="{BB962C8B-B14F-4D97-AF65-F5344CB8AC3E}">
        <p14:creationId xmlns:p14="http://schemas.microsoft.com/office/powerpoint/2010/main" val="11246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FBE4DD-8594-4348-B4D8-80A133212C5B}" type="datetimeFigureOut">
              <a:rPr lang="en-IN" smtClean="0"/>
              <a:t>05-07-2024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89FCEE-F70F-4A34-A18B-B9389247DE09}" type="slidenum">
              <a:rPr lang="en-IN" smtClean="0"/>
              <a:t>‹#›</a:t>
            </a:fld>
            <a:endParaRPr lang="en-IN"/>
          </a:p>
        </p:txBody>
      </p:sp>
    </p:spTree>
    <p:extLst>
      <p:ext uri="{BB962C8B-B14F-4D97-AF65-F5344CB8AC3E}">
        <p14:creationId xmlns:p14="http://schemas.microsoft.com/office/powerpoint/2010/main" val="134286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FBE4DD-8594-4348-B4D8-80A133212C5B}" type="datetimeFigureOut">
              <a:rPr lang="en-IN" smtClean="0"/>
              <a:t>05-07-2024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089FCEE-F70F-4A34-A18B-B9389247DE0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813513"/>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8D4B-0C6B-AA9E-5B89-6D82BE0ACA70}"/>
              </a:ext>
            </a:extLst>
          </p:cNvPr>
          <p:cNvSpPr>
            <a:spLocks noGrp="1"/>
          </p:cNvSpPr>
          <p:nvPr>
            <p:ph type="ctrTitle"/>
          </p:nvPr>
        </p:nvSpPr>
        <p:spPr>
          <a:xfrm>
            <a:off x="1097280" y="758952"/>
            <a:ext cx="10058400" cy="1227164"/>
          </a:xfrm>
        </p:spPr>
        <p:txBody>
          <a:bodyPr>
            <a:normAutofit fontScale="90000"/>
          </a:bodyPr>
          <a:lstStyle/>
          <a:p>
            <a:pPr marL="0" lvl="0" indent="0" algn="ctr" rtl="0">
              <a:spcBef>
                <a:spcPts val="0"/>
              </a:spcBef>
              <a:spcAft>
                <a:spcPts val="0"/>
              </a:spcAft>
            </a:pPr>
            <a:br>
              <a:rPr lang="en-US" sz="3400" b="1" dirty="0"/>
            </a:br>
            <a:r>
              <a:rPr lang="en-US" sz="3100" b="1" dirty="0">
                <a:latin typeface="Times New Roman" panose="02020603050405020304" pitchFamily="18" charset="0"/>
                <a:cs typeface="Times New Roman" panose="02020603050405020304" pitchFamily="18" charset="0"/>
              </a:rPr>
              <a:t>Intrusion detection system in the Smart Distribution Network: A smart feature engineering-based PI-</a:t>
            </a:r>
            <a:r>
              <a:rPr lang="en-US" sz="3100" b="1" dirty="0" err="1">
                <a:latin typeface="Times New Roman" panose="02020603050405020304" pitchFamily="18" charset="0"/>
                <a:cs typeface="Times New Roman" panose="02020603050405020304" pitchFamily="18" charset="0"/>
              </a:rPr>
              <a:t>LightGBM</a:t>
            </a:r>
            <a:r>
              <a:rPr lang="en-US" sz="3100" b="1" dirty="0">
                <a:latin typeface="Times New Roman" panose="02020603050405020304" pitchFamily="18" charset="0"/>
                <a:cs typeface="Times New Roman" panose="02020603050405020304" pitchFamily="18" charset="0"/>
              </a:rPr>
              <a:t> approach</a:t>
            </a:r>
            <a:br>
              <a:rPr lang="en-US" sz="3100" b="1" dirty="0"/>
            </a:br>
            <a:r>
              <a:rPr lang="en-US" sz="3600" b="1" dirty="0"/>
              <a:t>Master of Computer Application(MCA)</a:t>
            </a:r>
            <a:endParaRPr lang="en-IN"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7DFECC-8FB0-8C99-C21B-582E31B4959F}"/>
              </a:ext>
            </a:extLst>
          </p:cNvPr>
          <p:cNvSpPr>
            <a:spLocks noGrp="1"/>
          </p:cNvSpPr>
          <p:nvPr>
            <p:ph type="subTitle" idx="1"/>
          </p:nvPr>
        </p:nvSpPr>
        <p:spPr>
          <a:xfrm>
            <a:off x="1016655" y="4455620"/>
            <a:ext cx="10219649" cy="1827193"/>
          </a:xfrm>
        </p:spPr>
        <p:txBody>
          <a:bodyPr>
            <a:noAutofit/>
          </a:bodyPr>
          <a:lstStyle/>
          <a:p>
            <a:pPr algn="ctr"/>
            <a:endParaRPr lang="en-US" sz="1600" b="1" dirty="0">
              <a:solidFill>
                <a:schemeClr val="tx1"/>
              </a:solidFill>
              <a:latin typeface="Times New Roman" panose="02020603050405020304" pitchFamily="18" charset="0"/>
              <a:cs typeface="Times New Roman" panose="02020603050405020304" pitchFamily="18" charset="0"/>
            </a:endParaRPr>
          </a:p>
          <a:p>
            <a:pPr algn="ctr"/>
            <a:endParaRPr lang="en-US" sz="1600" b="1" cap="none" dirty="0">
              <a:solidFill>
                <a:schemeClr val="tx1"/>
              </a:solidFill>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1" i="0" u="none" strike="noStrike" kern="1200" cap="none" dirty="0">
                <a:solidFill>
                  <a:schemeClr val="tx1"/>
                </a:solidFill>
                <a:effectLst/>
                <a:latin typeface="Times New Roman" panose="02020603050405020304" pitchFamily="18" charset="0"/>
                <a:cs typeface="Times New Roman" panose="02020603050405020304" pitchFamily="18" charset="0"/>
              </a:rPr>
              <a:t>     Submitted by :-                                           Under the Guidance of </a:t>
            </a:r>
          </a:p>
          <a:p>
            <a:pPr marL="0" algn="l" rtl="0" eaLnBrk="1" fontAlgn="t" latinLnBrk="0" hangingPunct="1">
              <a:spcBef>
                <a:spcPts val="0"/>
              </a:spcBef>
              <a:spcAft>
                <a:spcPts val="0"/>
              </a:spcAft>
            </a:pPr>
            <a:endParaRPr lang="en-IN" sz="1800" b="1" kern="1200" cap="none" dirty="0">
              <a:solidFill>
                <a:schemeClr val="tx1"/>
              </a:solidFill>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1" kern="1200" cap="none" dirty="0">
                <a:solidFill>
                  <a:schemeClr val="tx1"/>
                </a:solidFill>
                <a:latin typeface="Times New Roman" panose="02020603050405020304" pitchFamily="18" charset="0"/>
                <a:cs typeface="Times New Roman" panose="02020603050405020304" pitchFamily="18" charset="0"/>
              </a:rPr>
              <a:t>Bhubanesh Maharana	</a:t>
            </a:r>
            <a:r>
              <a:rPr lang="en-IN" sz="1800" b="1" cap="none" dirty="0">
                <a:solidFill>
                  <a:schemeClr val="tx1"/>
                </a:solidFill>
                <a:latin typeface="Times New Roman" panose="02020603050405020304" pitchFamily="18" charset="0"/>
                <a:cs typeface="Times New Roman" panose="02020603050405020304" pitchFamily="18" charset="0"/>
              </a:rPr>
              <a:t>			</a:t>
            </a:r>
            <a:r>
              <a:rPr lang="en-IN" sz="1800" b="1" i="0" u="none" strike="noStrike" kern="1200" cap="none" dirty="0">
                <a:solidFill>
                  <a:schemeClr val="tx1"/>
                </a:solidFill>
                <a:effectLst/>
                <a:latin typeface="Times New Roman" panose="02020603050405020304" pitchFamily="18" charset="0"/>
                <a:cs typeface="Times New Roman" panose="02020603050405020304" pitchFamily="18" charset="0"/>
              </a:rPr>
              <a:t>Mr. J. Chandrakanta </a:t>
            </a:r>
            <a:r>
              <a:rPr lang="en-IN" sz="1800" b="1" i="0" u="none" strike="noStrike" kern="1200" cap="none" dirty="0" err="1">
                <a:solidFill>
                  <a:schemeClr val="tx1"/>
                </a:solidFill>
                <a:effectLst/>
                <a:latin typeface="Times New Roman" panose="02020603050405020304" pitchFamily="18" charset="0"/>
                <a:cs typeface="Times New Roman" panose="02020603050405020304" pitchFamily="18" charset="0"/>
              </a:rPr>
              <a:t>Badajena</a:t>
            </a:r>
            <a:endParaRPr lang="en-IN" sz="1800" b="1" i="0" u="none" strike="noStrike" kern="1200" cap="none" dirty="0">
              <a:solidFill>
                <a:schemeClr val="tx1"/>
              </a:solidFill>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1" i="0" u="none" strike="noStrike" kern="1200" cap="none" dirty="0">
                <a:solidFill>
                  <a:schemeClr val="tx1"/>
                </a:solidFill>
                <a:effectLst/>
                <a:latin typeface="Times New Roman" panose="02020603050405020304" pitchFamily="18" charset="0"/>
                <a:cs typeface="Times New Roman" panose="02020603050405020304" pitchFamily="18" charset="0"/>
              </a:rPr>
              <a:t>Regd. No. :-23240002</a:t>
            </a:r>
            <a:r>
              <a:rPr lang="en-IN" sz="1800" b="1" kern="1200" dirty="0">
                <a:solidFill>
                  <a:schemeClr val="tx1"/>
                </a:solidFill>
                <a:latin typeface="Times New Roman" panose="02020603050405020304" pitchFamily="18" charset="0"/>
                <a:cs typeface="Times New Roman" panose="02020603050405020304" pitchFamily="18" charset="0"/>
              </a:rPr>
              <a:t>			</a:t>
            </a:r>
            <a:r>
              <a:rPr lang="en-IN" sz="1800" b="1" i="0" u="none" strike="noStrike" kern="1200" cap="none" dirty="0">
                <a:solidFill>
                  <a:schemeClr val="tx1"/>
                </a:solidFill>
                <a:effectLst/>
                <a:latin typeface="Times New Roman" panose="02020603050405020304" pitchFamily="18" charset="0"/>
                <a:cs typeface="Times New Roman" panose="02020603050405020304" pitchFamily="18" charset="0"/>
              </a:rPr>
              <a:t>          School Of  Computer Sciences,</a:t>
            </a:r>
            <a:r>
              <a:rPr lang="en-IN" sz="1800" b="1" cap="none" dirty="0">
                <a:solidFill>
                  <a:schemeClr val="tx1"/>
                </a:solidFill>
                <a:latin typeface="Times New Roman" panose="02020603050405020304" pitchFamily="18" charset="0"/>
                <a:cs typeface="Times New Roman" panose="02020603050405020304" pitchFamily="18" charset="0"/>
              </a:rPr>
              <a:t> OUTR</a:t>
            </a:r>
            <a:endParaRPr lang="en-IN" sz="1800" b="0" i="0" u="none" strike="noStrike" cap="none" dirty="0">
              <a:solidFill>
                <a:schemeClr val="tx1"/>
              </a:solidFill>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endParaRPr lang="en-IN" sz="1600" b="0" i="0" u="none" strike="noStrike" dirty="0">
              <a:solidFill>
                <a:schemeClr val="tx1"/>
              </a:solidFill>
              <a:effectLst/>
              <a:latin typeface="Arial" panose="020B0604020202020204" pitchFamily="34" charset="0"/>
            </a:endParaRPr>
          </a:p>
          <a:p>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87" name="Google Shape;87;p13"/>
          <p:cNvPicPr preferRelativeResize="0"/>
          <p:nvPr/>
        </p:nvPicPr>
        <p:blipFill>
          <a:blip r:embed="rId2">
            <a:alphaModFix/>
          </a:blip>
          <a:stretch>
            <a:fillRect/>
          </a:stretch>
        </p:blipFill>
        <p:spPr>
          <a:xfrm>
            <a:off x="5272969" y="2397837"/>
            <a:ext cx="1646062" cy="1646062"/>
          </a:xfrm>
          <a:prstGeom prst="rect">
            <a:avLst/>
          </a:prstGeom>
          <a:noFill/>
          <a:ln>
            <a:noFill/>
          </a:ln>
        </p:spPr>
      </p:pic>
    </p:spTree>
    <p:extLst>
      <p:ext uri="{BB962C8B-B14F-4D97-AF65-F5344CB8AC3E}">
        <p14:creationId xmlns:p14="http://schemas.microsoft.com/office/powerpoint/2010/main" val="144197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A630-D776-497D-B31F-5FBABC508986}"/>
              </a:ext>
            </a:extLst>
          </p:cNvPr>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LightGBM</a:t>
            </a:r>
            <a:r>
              <a:rPr lang="en-US" sz="4000" dirty="0">
                <a:latin typeface="Times New Roman" panose="02020603050405020304" pitchFamily="18" charset="0"/>
                <a:cs typeface="Times New Roman" panose="02020603050405020304" pitchFamily="18" charset="0"/>
              </a:rPr>
              <a:t> Algorithm</a:t>
            </a:r>
            <a:endParaRPr lang="en-IN"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03529C8-10E2-C2E5-AE05-8E07CB0DEE34}"/>
              </a:ext>
            </a:extLst>
          </p:cNvPr>
          <p:cNvPicPr>
            <a:picLocks noGrp="1" noChangeAspect="1"/>
          </p:cNvPicPr>
          <p:nvPr>
            <p:ph idx="1"/>
          </p:nvPr>
        </p:nvPicPr>
        <p:blipFill>
          <a:blip r:embed="rId2"/>
          <a:stretch>
            <a:fillRect/>
          </a:stretch>
        </p:blipFill>
        <p:spPr>
          <a:xfrm>
            <a:off x="1097280" y="1835683"/>
            <a:ext cx="5696810" cy="4509283"/>
          </a:xfrm>
        </p:spPr>
      </p:pic>
    </p:spTree>
    <p:extLst>
      <p:ext uri="{BB962C8B-B14F-4D97-AF65-F5344CB8AC3E}">
        <p14:creationId xmlns:p14="http://schemas.microsoft.com/office/powerpoint/2010/main" val="3946781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C0856-8AAC-9C5D-35B4-68D64265E96B}"/>
              </a:ext>
            </a:extLst>
          </p:cNvPr>
          <p:cNvSpPr txBox="1"/>
          <p:nvPr/>
        </p:nvSpPr>
        <p:spPr>
          <a:xfrm>
            <a:off x="855407" y="3013501"/>
            <a:ext cx="4739149"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Proposed Model</a:t>
            </a:r>
            <a:endParaRPr lang="en-IN" sz="3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C4CF793-7213-BEF7-040D-3D83483A3C63}"/>
              </a:ext>
            </a:extLst>
          </p:cNvPr>
          <p:cNvSpPr txBox="1"/>
          <p:nvPr/>
        </p:nvSpPr>
        <p:spPr>
          <a:xfrm>
            <a:off x="6479458" y="889842"/>
            <a:ext cx="4857135" cy="5078313"/>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My proposed methodology comprises three components: Data preprocessing, a Feature selection agent, and a classification module.</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Preparing data for analysis and consistency is crucial in machine learning. This involves cleaning, transforming, and standardizing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Permutation importance measures feature importance by evaluating the decrease in model performance when a feature's values are randomly permuted.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LightGBM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(Light Gradient Boosting Machine) is an advanced gradient boosting framework designed for speed and efficiency, ideal for large datasets and high-dimensional data. </a:t>
            </a:r>
          </a:p>
        </p:txBody>
      </p:sp>
    </p:spTree>
    <p:extLst>
      <p:ext uri="{BB962C8B-B14F-4D97-AF65-F5344CB8AC3E}">
        <p14:creationId xmlns:p14="http://schemas.microsoft.com/office/powerpoint/2010/main" val="1913173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C0856-8AAC-9C5D-35B4-68D64265E96B}"/>
              </a:ext>
            </a:extLst>
          </p:cNvPr>
          <p:cNvSpPr txBox="1"/>
          <p:nvPr/>
        </p:nvSpPr>
        <p:spPr>
          <a:xfrm>
            <a:off x="619433" y="3044279"/>
            <a:ext cx="4739149" cy="769441"/>
          </a:xfrm>
          <a:prstGeom prst="rect">
            <a:avLst/>
          </a:prstGeom>
          <a:noFill/>
        </p:spPr>
        <p:txBody>
          <a:bodyPr wrap="square" rtlCol="0">
            <a:spAutoFit/>
          </a:bodyPr>
          <a:lstStyle/>
          <a:p>
            <a:r>
              <a:rPr lang="en-IN" sz="4400" b="1" dirty="0"/>
              <a:t>Proposed Model</a:t>
            </a:r>
            <a:endParaRPr lang="en-IN" sz="28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80BE34D-09FA-3042-02A7-58EF3118808C}"/>
              </a:ext>
            </a:extLst>
          </p:cNvPr>
          <p:cNvSpPr/>
          <p:nvPr/>
        </p:nvSpPr>
        <p:spPr>
          <a:xfrm>
            <a:off x="619434" y="3955031"/>
            <a:ext cx="4513006" cy="8529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Figure : describing the flow of procedure ]</a:t>
            </a:r>
            <a:endParaRPr lang="en-IN" dirty="0"/>
          </a:p>
        </p:txBody>
      </p:sp>
      <p:pic>
        <p:nvPicPr>
          <p:cNvPr id="3" name="Picture 2">
            <a:extLst>
              <a:ext uri="{FF2B5EF4-FFF2-40B4-BE49-F238E27FC236}">
                <a16:creationId xmlns:a16="http://schemas.microsoft.com/office/drawing/2014/main" id="{B8E1EA5E-3444-B484-03BD-B00FFCDC1AA4}"/>
              </a:ext>
            </a:extLst>
          </p:cNvPr>
          <p:cNvPicPr>
            <a:picLocks noChangeAspect="1"/>
          </p:cNvPicPr>
          <p:nvPr/>
        </p:nvPicPr>
        <p:blipFill>
          <a:blip r:embed="rId2"/>
          <a:stretch>
            <a:fillRect/>
          </a:stretch>
        </p:blipFill>
        <p:spPr>
          <a:xfrm>
            <a:off x="6325519" y="407501"/>
            <a:ext cx="5138891" cy="5845815"/>
          </a:xfrm>
          <a:prstGeom prst="rect">
            <a:avLst/>
          </a:prstGeom>
          <a:ln>
            <a:solidFill>
              <a:schemeClr val="tx1"/>
            </a:solidFill>
          </a:ln>
        </p:spPr>
      </p:pic>
    </p:spTree>
    <p:extLst>
      <p:ext uri="{BB962C8B-B14F-4D97-AF65-F5344CB8AC3E}">
        <p14:creationId xmlns:p14="http://schemas.microsoft.com/office/powerpoint/2010/main" val="55641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A630-D776-497D-B31F-5FBABC50898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Result and Experimental Analysis</a:t>
            </a:r>
            <a:endParaRPr lang="en-IN"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95AAD16-C09C-A918-A353-CFDB21957A04}"/>
              </a:ext>
            </a:extLst>
          </p:cNvPr>
          <p:cNvSpPr>
            <a:spLocks noGrp="1"/>
          </p:cNvSpPr>
          <p:nvPr>
            <p:ph idx="1"/>
          </p:nvPr>
        </p:nvSpPr>
        <p:spPr/>
        <p:txBody>
          <a:bodyPr/>
          <a:lstStyle/>
          <a:p>
            <a:pPr>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experiment is done with the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KDD99 and NSL-KDD dataset for intrusion detection evaluation.</a:t>
            </a:r>
          </a:p>
          <a:p>
            <a:pPr>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original KDD99 dataset consists of 5,000,000 labeled records with 41 attributes. Traffic belongs to either the "Normal" class or an "Attack" class.</a:t>
            </a:r>
          </a:p>
          <a:p>
            <a:pPr>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"Attack" class is further divided into four categories: DDOS (Distributed denial of service), Probing, R2L (Remote to Local), and U2R (User to Root) . Within the data set exists 4 different classes of attacks: Denial of Service (DoS), Probe, User to Root(U2R), and Remote to Local (R2L).</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4085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3B0B5B-FEAD-7F31-4544-CE935E5EC6C9}"/>
              </a:ext>
            </a:extLst>
          </p:cNvPr>
          <p:cNvPicPr>
            <a:picLocks noChangeAspect="1"/>
          </p:cNvPicPr>
          <p:nvPr/>
        </p:nvPicPr>
        <p:blipFill>
          <a:blip r:embed="rId2"/>
          <a:stretch>
            <a:fillRect/>
          </a:stretch>
        </p:blipFill>
        <p:spPr>
          <a:xfrm>
            <a:off x="2340471" y="1932705"/>
            <a:ext cx="7511058" cy="2992589"/>
          </a:xfrm>
          <a:prstGeom prst="rect">
            <a:avLst/>
          </a:prstGeom>
        </p:spPr>
      </p:pic>
    </p:spTree>
    <p:extLst>
      <p:ext uri="{BB962C8B-B14F-4D97-AF65-F5344CB8AC3E}">
        <p14:creationId xmlns:p14="http://schemas.microsoft.com/office/powerpoint/2010/main" val="792853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A630-D776-497D-B31F-5FBABC50898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Analysis</a:t>
            </a:r>
            <a:endParaRPr lang="en-IN"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95AAD16-C09C-A918-A353-CFDB21957A04}"/>
              </a:ext>
            </a:extLst>
          </p:cNvPr>
          <p:cNvSpPr>
            <a:spLocks noGrp="1"/>
          </p:cNvSpPr>
          <p:nvPr>
            <p:ph idx="1"/>
          </p:nvPr>
        </p:nvSpPr>
        <p:spPr/>
        <p:txBody>
          <a:bodyPr/>
          <a:lstStyle/>
          <a:p>
            <a:pPr>
              <a:buClrTx/>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The detection performance is assessed in this work using a variety of metrics, including accuracy, false positive rate, F-measure, and true positive rate (also known as detection rate). </a:t>
            </a:r>
          </a:p>
          <a:p>
            <a:pPr>
              <a:buClrTx/>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This review highlights the framework's efficiency in producing accurate predictions for detecting threats in network security and analyzes the challenges encountered as well as possible areas for growth. </a:t>
            </a:r>
            <a:endParaRPr lang="en-IN" dirty="0"/>
          </a:p>
        </p:txBody>
      </p:sp>
    </p:spTree>
    <p:extLst>
      <p:ext uri="{BB962C8B-B14F-4D97-AF65-F5344CB8AC3E}">
        <p14:creationId xmlns:p14="http://schemas.microsoft.com/office/powerpoint/2010/main" val="391357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A630-D776-497D-B31F-5FBABC508986}"/>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Confusion Matrix</a:t>
            </a:r>
          </a:p>
        </p:txBody>
      </p:sp>
      <p:pic>
        <p:nvPicPr>
          <p:cNvPr id="5" name="Content Placeholder 4">
            <a:extLst>
              <a:ext uri="{FF2B5EF4-FFF2-40B4-BE49-F238E27FC236}">
                <a16:creationId xmlns:a16="http://schemas.microsoft.com/office/drawing/2014/main" id="{9A44FA38-C1A3-5768-6EF5-384EB7428590}"/>
              </a:ext>
            </a:extLst>
          </p:cNvPr>
          <p:cNvPicPr>
            <a:picLocks noGrp="1" noChangeAspect="1"/>
          </p:cNvPicPr>
          <p:nvPr>
            <p:ph idx="1"/>
          </p:nvPr>
        </p:nvPicPr>
        <p:blipFill>
          <a:blip r:embed="rId2"/>
          <a:stretch>
            <a:fillRect/>
          </a:stretch>
        </p:blipFill>
        <p:spPr>
          <a:xfrm>
            <a:off x="3750634" y="1989391"/>
            <a:ext cx="4456090" cy="3638145"/>
          </a:xfrm>
          <a:prstGeom prst="rect">
            <a:avLst/>
          </a:prstGeom>
        </p:spPr>
      </p:pic>
      <p:sp>
        <p:nvSpPr>
          <p:cNvPr id="3" name="TextBox 2">
            <a:extLst>
              <a:ext uri="{FF2B5EF4-FFF2-40B4-BE49-F238E27FC236}">
                <a16:creationId xmlns:a16="http://schemas.microsoft.com/office/drawing/2014/main" id="{304A2DE9-816E-3663-5B41-DBED70767B43}"/>
              </a:ext>
            </a:extLst>
          </p:cNvPr>
          <p:cNvSpPr txBox="1"/>
          <p:nvPr/>
        </p:nvSpPr>
        <p:spPr>
          <a:xfrm>
            <a:off x="934065" y="5572027"/>
            <a:ext cx="10221615" cy="923330"/>
          </a:xfrm>
          <a:prstGeom prst="rect">
            <a:avLst/>
          </a:prstGeom>
          <a:noFill/>
        </p:spPr>
        <p:txBody>
          <a:bodyPr wrap="square" rtlCol="0">
            <a:spAutoFit/>
          </a:bodyPr>
          <a:lstStyle/>
          <a:p>
            <a:pPr marL="114300" indent="0">
              <a:buNone/>
            </a:pPr>
            <a:r>
              <a:rPr lang="en-US" sz="1800" dirty="0"/>
              <a:t>My framework yields the best results, as can be drawn from confusion matrix , </a:t>
            </a:r>
          </a:p>
          <a:p>
            <a:pPr marL="114300" indent="0">
              <a:buNone/>
            </a:pPr>
            <a:r>
              <a:rPr lang="en-US" sz="1800" dirty="0"/>
              <a:t>with 99.89% TPR, 0.10% FPR, and 99.63% accuracy.</a:t>
            </a:r>
            <a:endParaRPr lang="en-IN" sz="1800" dirty="0"/>
          </a:p>
          <a:p>
            <a:endParaRPr lang="en-IN" dirty="0"/>
          </a:p>
        </p:txBody>
      </p:sp>
    </p:spTree>
    <p:extLst>
      <p:ext uri="{BB962C8B-B14F-4D97-AF65-F5344CB8AC3E}">
        <p14:creationId xmlns:p14="http://schemas.microsoft.com/office/powerpoint/2010/main" val="3674052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A630-D776-497D-B31F-5FBABC508986}"/>
              </a:ext>
            </a:extLst>
          </p:cNvPr>
          <p:cNvSpPr txBox="1">
            <a:spLocks/>
          </p:cNvSpPr>
          <p:nvPr/>
        </p:nvSpPr>
        <p:spPr>
          <a:xfrm>
            <a:off x="1097280" y="286603"/>
            <a:ext cx="10058400" cy="145075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000">
                <a:latin typeface="Times New Roman" panose="02020603050405020304" pitchFamily="18" charset="0"/>
                <a:cs typeface="Times New Roman" panose="02020603050405020304" pitchFamily="18" charset="0"/>
              </a:rPr>
              <a:t>Compare to other Frameworks </a:t>
            </a:r>
            <a:endParaRPr lang="en-IN" sz="4000" dirty="0">
              <a:latin typeface="Times New Roman" panose="02020603050405020304" pitchFamily="18" charset="0"/>
              <a:cs typeface="Times New Roman" panose="02020603050405020304" pitchFamily="18" charset="0"/>
            </a:endParaRPr>
          </a:p>
        </p:txBody>
      </p:sp>
      <p:pic>
        <p:nvPicPr>
          <p:cNvPr id="15" name="Content Placeholder 14">
            <a:extLst>
              <a:ext uri="{FF2B5EF4-FFF2-40B4-BE49-F238E27FC236}">
                <a16:creationId xmlns:a16="http://schemas.microsoft.com/office/drawing/2014/main" id="{E83A2529-7F9F-755A-684A-6DC6FEDF9FC1}"/>
              </a:ext>
            </a:extLst>
          </p:cNvPr>
          <p:cNvPicPr>
            <a:picLocks noChangeAspect="1"/>
          </p:cNvPicPr>
          <p:nvPr/>
        </p:nvPicPr>
        <p:blipFill>
          <a:blip r:embed="rId2"/>
          <a:stretch>
            <a:fillRect/>
          </a:stretch>
        </p:blipFill>
        <p:spPr>
          <a:xfrm>
            <a:off x="1097280" y="1011981"/>
            <a:ext cx="7476449" cy="1248695"/>
          </a:xfrm>
          <a:prstGeom prst="rect">
            <a:avLst/>
          </a:prstGeom>
        </p:spPr>
      </p:pic>
      <p:sp>
        <p:nvSpPr>
          <p:cNvPr id="5" name="TextBox 4">
            <a:extLst>
              <a:ext uri="{FF2B5EF4-FFF2-40B4-BE49-F238E27FC236}">
                <a16:creationId xmlns:a16="http://schemas.microsoft.com/office/drawing/2014/main" id="{CEE2E971-3A06-6BDB-3C66-58C445A3DECB}"/>
              </a:ext>
            </a:extLst>
          </p:cNvPr>
          <p:cNvSpPr txBox="1"/>
          <p:nvPr/>
        </p:nvSpPr>
        <p:spPr>
          <a:xfrm>
            <a:off x="7836309" y="3332824"/>
            <a:ext cx="372642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Tabular and graph representation of comparison of model with other  framework  ]</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1DE402A-6959-F9B5-A44F-7497F380572A}"/>
              </a:ext>
            </a:extLst>
          </p:cNvPr>
          <p:cNvPicPr>
            <a:picLocks noChangeAspect="1"/>
          </p:cNvPicPr>
          <p:nvPr/>
        </p:nvPicPr>
        <p:blipFill>
          <a:blip r:embed="rId3"/>
          <a:stretch>
            <a:fillRect/>
          </a:stretch>
        </p:blipFill>
        <p:spPr>
          <a:xfrm>
            <a:off x="1097280" y="2412909"/>
            <a:ext cx="6440129" cy="3871155"/>
          </a:xfrm>
          <a:prstGeom prst="rect">
            <a:avLst/>
          </a:prstGeom>
        </p:spPr>
      </p:pic>
    </p:spTree>
    <p:extLst>
      <p:ext uri="{BB962C8B-B14F-4D97-AF65-F5344CB8AC3E}">
        <p14:creationId xmlns:p14="http://schemas.microsoft.com/office/powerpoint/2010/main" val="2774214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8AEF-4A67-F2DE-499F-B6B46812CFE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DF4E66-152A-BEE0-41D1-BEC800DA77D6}"/>
              </a:ext>
            </a:extLst>
          </p:cNvPr>
          <p:cNvSpPr>
            <a:spLocks noGrp="1"/>
          </p:cNvSpPr>
          <p:nvPr>
            <p:ph idx="1"/>
          </p:nvPr>
        </p:nvSpPr>
        <p:spPr/>
        <p:txBody>
          <a:bodyPr>
            <a:normAutofit/>
          </a:bodyPr>
          <a:lstStyle/>
          <a:p>
            <a:pPr>
              <a:buClr>
                <a:schemeClr val="tx1"/>
              </a:buClr>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To sum up, the main objective of intrusion detection systems (IDS) is to detect and stop attacks before they have a substantial negative impact. The growing amount of traffic data in high-speed networks presents serious difficulties for IDS solutions now in use.</a:t>
            </a:r>
          </a:p>
          <a:p>
            <a:pPr>
              <a:buClr>
                <a:schemeClr val="tx1"/>
              </a:buClr>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 For real-time intrusion detection systems (IDSs) to function well in real-time settings and retain high detection performance, several issues must be resolved.</a:t>
            </a:r>
          </a:p>
          <a:p>
            <a:pPr>
              <a:buClr>
                <a:schemeClr val="tx1"/>
              </a:buClr>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 The use of PI-</a:t>
            </a:r>
            <a:r>
              <a:rPr lang="en-US" b="0" i="0" u="none" strike="noStrike" baseline="0" dirty="0" err="1">
                <a:solidFill>
                  <a:srgbClr val="000000"/>
                </a:solidFill>
                <a:latin typeface="Times New Roman" panose="02020603050405020304" pitchFamily="18" charset="0"/>
              </a:rPr>
              <a:t>LightGBM</a:t>
            </a:r>
            <a:r>
              <a:rPr lang="en-US" b="0" i="0" u="none" strike="noStrike" baseline="0" dirty="0">
                <a:solidFill>
                  <a:srgbClr val="000000"/>
                </a:solidFill>
                <a:latin typeface="Times New Roman" panose="02020603050405020304" pitchFamily="18" charset="0"/>
              </a:rPr>
              <a:t> is suggested in this study to improve the accuracy and speed of traffic analysis. This method seeks to greatly enhance the real-time capabilities of IDS by combining Intelligent Feature Selection with the </a:t>
            </a:r>
            <a:r>
              <a:rPr lang="en-US" b="0" i="0" u="none" strike="noStrike" baseline="0" dirty="0" err="1">
                <a:solidFill>
                  <a:srgbClr val="000000"/>
                </a:solidFill>
                <a:latin typeface="Times New Roman" panose="02020603050405020304" pitchFamily="18" charset="0"/>
              </a:rPr>
              <a:t>LightGBM</a:t>
            </a:r>
            <a:r>
              <a:rPr lang="en-US" b="0" i="0" u="none" strike="noStrike" baseline="0" dirty="0">
                <a:solidFill>
                  <a:srgbClr val="000000"/>
                </a:solidFill>
                <a:latin typeface="Times New Roman" panose="02020603050405020304" pitchFamily="18" charset="0"/>
              </a:rPr>
              <a:t> algorithm, guaranteeing strong and effective network protection against dynamic cyber threats. </a:t>
            </a:r>
            <a:endParaRPr lang="en-IN" dirty="0"/>
          </a:p>
        </p:txBody>
      </p:sp>
    </p:spTree>
    <p:extLst>
      <p:ext uri="{BB962C8B-B14F-4D97-AF65-F5344CB8AC3E}">
        <p14:creationId xmlns:p14="http://schemas.microsoft.com/office/powerpoint/2010/main" val="2140983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D14E2-AE69-027D-7B2F-6C73E918E338}"/>
              </a:ext>
            </a:extLst>
          </p:cNvPr>
          <p:cNvSpPr txBox="1"/>
          <p:nvPr/>
        </p:nvSpPr>
        <p:spPr>
          <a:xfrm>
            <a:off x="1745225" y="2705725"/>
            <a:ext cx="8701549" cy="1446550"/>
          </a:xfrm>
          <a:prstGeom prst="rect">
            <a:avLst/>
          </a:prstGeom>
          <a:noFill/>
        </p:spPr>
        <p:txBody>
          <a:bodyPr wrap="square" rtlCol="0">
            <a:spAutoFit/>
          </a:bodyPr>
          <a:lstStyle/>
          <a:p>
            <a:pPr marL="0" indent="0" algn="ctr">
              <a:buClr>
                <a:schemeClr val="tx1"/>
              </a:buClr>
              <a:buNone/>
            </a:pPr>
            <a:r>
              <a:rPr lang="en" sz="8800" b="1">
                <a:latin typeface="Times New Roman" panose="02020603050405020304" pitchFamily="18" charset="0"/>
                <a:cs typeface="Times New Roman" panose="02020603050405020304" pitchFamily="18" charset="0"/>
              </a:rPr>
              <a:t>THANK YOU</a:t>
            </a:r>
            <a:endParaRPr lang="en-IN"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66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8ADB-9CF8-CAA0-EF1B-F3984DD4DEB3}"/>
              </a:ext>
            </a:extLst>
          </p:cNvPr>
          <p:cNvSpPr>
            <a:spLocks noGrp="1"/>
          </p:cNvSpPr>
          <p:nvPr>
            <p:ph type="title"/>
          </p:nvPr>
        </p:nvSpPr>
        <p:spPr>
          <a:xfrm>
            <a:off x="1253612" y="263528"/>
            <a:ext cx="10058400" cy="1450757"/>
          </a:xfrm>
        </p:spPr>
        <p:txBody>
          <a:bodyPr/>
          <a:lstStyle/>
          <a:p>
            <a:r>
              <a:rPr lang="en" sz="4800"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67E2AD-5675-0335-7DA1-5B9B1FD6D0DA}"/>
              </a:ext>
            </a:extLst>
          </p:cNvPr>
          <p:cNvSpPr>
            <a:spLocks noGrp="1"/>
          </p:cNvSpPr>
          <p:nvPr>
            <p:ph idx="1"/>
          </p:nvPr>
        </p:nvSpPr>
        <p:spPr>
          <a:xfrm>
            <a:off x="1140541" y="2212257"/>
            <a:ext cx="4872867" cy="3784655"/>
          </a:xfrm>
        </p:spPr>
        <p:txBody>
          <a:bodyPr/>
          <a:lstStyle/>
          <a:p>
            <a:pPr marL="457200" lvl="0" indent="-361950" algn="l" rtl="0">
              <a:spcBef>
                <a:spcPts val="0"/>
              </a:spcBef>
              <a:spcAft>
                <a:spcPts val="0"/>
              </a:spcAft>
              <a:buSzPts val="21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lvl="0" indent="-361950" algn="l" rtl="0">
              <a:spcBef>
                <a:spcPts val="0"/>
              </a:spcBef>
              <a:spcAft>
                <a:spcPts val="0"/>
              </a:spcAft>
              <a:buSzPts val="21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pPr marL="457200" lvl="0" indent="-361950" algn="l" rtl="0">
              <a:spcBef>
                <a:spcPts val="0"/>
              </a:spcBef>
              <a:spcAft>
                <a:spcPts val="0"/>
              </a:spcAft>
              <a:buSzPts val="21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457200" lvl="0" indent="-361950" algn="l" rtl="0">
              <a:spcBef>
                <a:spcPts val="0"/>
              </a:spcBef>
              <a:spcAft>
                <a:spcPts val="0"/>
              </a:spcAft>
              <a:buSzPts val="21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Objective</a:t>
            </a:r>
          </a:p>
          <a:p>
            <a:pPr marL="457200" lvl="0" indent="-361950" algn="l" rtl="0">
              <a:spcBef>
                <a:spcPts val="0"/>
              </a:spcBef>
              <a:spcAft>
                <a:spcPts val="0"/>
              </a:spcAft>
              <a:buSzPts val="21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Algorithm Used </a:t>
            </a:r>
          </a:p>
          <a:p>
            <a:pPr marL="457200" lvl="0" indent="-361950" algn="l" rtl="0">
              <a:spcBef>
                <a:spcPts val="0"/>
              </a:spcBef>
              <a:spcAft>
                <a:spcPts val="0"/>
              </a:spcAft>
              <a:buSzPts val="21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Proposed Model</a:t>
            </a:r>
          </a:p>
          <a:p>
            <a:pPr marL="457200" lvl="0" indent="-361950" algn="l" rtl="0">
              <a:spcBef>
                <a:spcPts val="0"/>
              </a:spcBef>
              <a:spcAft>
                <a:spcPts val="0"/>
              </a:spcAft>
              <a:buSzPts val="21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Results and </a:t>
            </a:r>
            <a:r>
              <a:rPr lang="en-US" dirty="0">
                <a:latin typeface="Times New Roman" panose="02020603050405020304" pitchFamily="18" charset="0"/>
                <a:cs typeface="Times New Roman" panose="02020603050405020304" pitchFamily="18" charset="0"/>
              </a:rPr>
              <a:t>Experimental Analysis</a:t>
            </a:r>
          </a:p>
          <a:p>
            <a:pPr marL="457200" lvl="0" indent="-361950" algn="l" rtl="0">
              <a:spcBef>
                <a:spcPts val="0"/>
              </a:spcBef>
              <a:spcAft>
                <a:spcPts val="0"/>
              </a:spcAft>
              <a:buSzPts val="21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197826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C0856-8AAC-9C5D-35B4-68D64265E96B}"/>
              </a:ext>
            </a:extLst>
          </p:cNvPr>
          <p:cNvSpPr txBox="1"/>
          <p:nvPr/>
        </p:nvSpPr>
        <p:spPr>
          <a:xfrm>
            <a:off x="1061884" y="2598003"/>
            <a:ext cx="4739149"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90DA7AF-3CA7-9294-73A8-F46655EA3E4F}"/>
              </a:ext>
            </a:extLst>
          </p:cNvPr>
          <p:cNvSpPr txBox="1"/>
          <p:nvPr/>
        </p:nvSpPr>
        <p:spPr>
          <a:xfrm>
            <a:off x="6096000" y="1305341"/>
            <a:ext cx="5712542"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Network Intrusion Detection System </a:t>
            </a:r>
            <a:r>
              <a:rPr lang="en-US" dirty="0">
                <a:latin typeface="Times New Roman" panose="02020603050405020304" pitchFamily="18" charset="0"/>
                <a:cs typeface="Times New Roman" panose="02020603050405020304" pitchFamily="18" charset="0"/>
              </a:rPr>
              <a:t>(NIDS)  is used to protect networks from unauthorized access, targeted to network and computing resources.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 short interval of time NIDS classify the network data into normal  traffic data and intrusion data .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NIDS , we used various methods of like </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feature selection based pattern matching, including several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machine learning algorithms with big data technologies.</a:t>
            </a:r>
          </a:p>
          <a:p>
            <a:pPr algn="just"/>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With the help of this algorithms we can classify and find the intrusion  data  and this data can be further classify into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DDOS(Distributed denial of service), Probing, R2L (Remote to Local) and U2R (User to Root).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06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C0856-8AAC-9C5D-35B4-68D64265E96B}"/>
              </a:ext>
            </a:extLst>
          </p:cNvPr>
          <p:cNvSpPr txBox="1"/>
          <p:nvPr/>
        </p:nvSpPr>
        <p:spPr>
          <a:xfrm>
            <a:off x="1061884" y="2644169"/>
            <a:ext cx="4739149" cy="1569660"/>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Problem Statement</a:t>
            </a:r>
            <a:endParaRPr lang="en-IN" sz="4800"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0CBDE183-24DA-4DEC-6310-17F0882734D1}"/>
              </a:ext>
            </a:extLst>
          </p:cNvPr>
          <p:cNvSpPr>
            <a:spLocks noChangeArrowheads="1"/>
          </p:cNvSpPr>
          <p:nvPr/>
        </p:nvSpPr>
        <p:spPr bwMode="auto">
          <a:xfrm>
            <a:off x="5722374" y="1089897"/>
            <a:ext cx="580549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Detection: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 ML models for fast and efficient intrusion detection. Ensure they can handle high data loads and use resources effectively.</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False Positives and False Negatives: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Minimize false alarms and missed threats by fine-tuning model sensitivity. Reduce the operational burden of false alerts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Adaptability and Scalability: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Regularly update models to handle evolving threats and diverse network traffic. Ensure the IDS can scale with network growth.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668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C0856-8AAC-9C5D-35B4-68D64265E96B}"/>
              </a:ext>
            </a:extLst>
          </p:cNvPr>
          <p:cNvSpPr txBox="1"/>
          <p:nvPr/>
        </p:nvSpPr>
        <p:spPr>
          <a:xfrm>
            <a:off x="1061884" y="3013501"/>
            <a:ext cx="4739149"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Objective</a:t>
            </a:r>
            <a:endParaRPr lang="en-IN" sz="4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90DA7AF-3CA7-9294-73A8-F46655EA3E4F}"/>
              </a:ext>
            </a:extLst>
          </p:cNvPr>
          <p:cNvSpPr txBox="1"/>
          <p:nvPr/>
        </p:nvSpPr>
        <p:spPr>
          <a:xfrm>
            <a:off x="5417574" y="2263706"/>
            <a:ext cx="5712542"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Aims to build up an efficient network IDS , which takes appropriate decision about the data is normal data or anomaly data type in the network traffic.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conduct both numeric and symbolic data representation in the network traffic.</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recognize the attack type of anomaly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97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C0856-8AAC-9C5D-35B4-68D64265E96B}"/>
              </a:ext>
            </a:extLst>
          </p:cNvPr>
          <p:cNvSpPr txBox="1"/>
          <p:nvPr/>
        </p:nvSpPr>
        <p:spPr>
          <a:xfrm>
            <a:off x="855407" y="3013501"/>
            <a:ext cx="4739149"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Algorithms Used</a:t>
            </a:r>
            <a:endParaRPr lang="en-IN" sz="4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5BAE7D-4B72-A46E-72AE-D011C61E1481}"/>
              </a:ext>
            </a:extLst>
          </p:cNvPr>
          <p:cNvSpPr txBox="1"/>
          <p:nvPr/>
        </p:nvSpPr>
        <p:spPr>
          <a:xfrm>
            <a:off x="6145161" y="1690061"/>
            <a:ext cx="5191432"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my proposed framework I used two algorithms mainly for feature selection and classification.</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feature selection I used permutation importance score to listed top important features.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Where for classification I used a gradient boosting decision tree (GBDT) algorithm </a:t>
            </a:r>
            <a:r>
              <a:rPr lang="en-US" sz="2000" dirty="0" err="1">
                <a:latin typeface="Times New Roman" panose="02020603050405020304" pitchFamily="18" charset="0"/>
                <a:cs typeface="Times New Roman" panose="02020603050405020304" pitchFamily="18" charset="0"/>
              </a:rPr>
              <a:t>LightGBM</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77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8ADB-9CF8-CAA0-EF1B-F3984DD4DEB3}"/>
              </a:ext>
            </a:extLst>
          </p:cNvPr>
          <p:cNvSpPr>
            <a:spLocks noGrp="1"/>
          </p:cNvSpPr>
          <p:nvPr>
            <p:ph type="title"/>
          </p:nvPr>
        </p:nvSpPr>
        <p:spPr>
          <a:xfrm>
            <a:off x="1253612" y="135709"/>
            <a:ext cx="10058400" cy="1450757"/>
          </a:xfrm>
        </p:spPr>
        <p:txBody>
          <a:bodyPr>
            <a:normAutofit/>
          </a:bodyPr>
          <a:lstStyle/>
          <a:p>
            <a:r>
              <a:rPr lang="en" sz="3600" dirty="0">
                <a:latin typeface="Times New Roman" panose="02020603050405020304" pitchFamily="18" charset="0"/>
                <a:cs typeface="Times New Roman" panose="02020603050405020304" pitchFamily="18" charset="0"/>
              </a:rPr>
              <a:t>Permutation Improtance based feature selection agent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67E2AD-5675-0335-7DA1-5B9B1FD6D0DA}"/>
              </a:ext>
            </a:extLst>
          </p:cNvPr>
          <p:cNvSpPr>
            <a:spLocks noGrp="1"/>
          </p:cNvSpPr>
          <p:nvPr>
            <p:ph idx="1"/>
          </p:nvPr>
        </p:nvSpPr>
        <p:spPr>
          <a:xfrm>
            <a:off x="1140541" y="2212257"/>
            <a:ext cx="10058400" cy="3784655"/>
          </a:xfrm>
        </p:spPr>
        <p:txBody>
          <a:bodyPr>
            <a:normAutofit/>
          </a:bodyPr>
          <a:lstStyle/>
          <a:p>
            <a:pPr algn="just">
              <a:buClrTx/>
              <a:buFont typeface="Arial" panose="020B0604020202020204" pitchFamily="34" charset="0"/>
              <a:buChar char="•"/>
            </a:pPr>
            <a:r>
              <a:rPr lang="en-US" sz="2000" b="1" i="0" u="none" strike="noStrike" baseline="0" dirty="0">
                <a:solidFill>
                  <a:srgbClr val="000000"/>
                </a:solidFill>
                <a:latin typeface="Times New Roman" panose="02020603050405020304" pitchFamily="18" charset="0"/>
              </a:rPr>
              <a:t>Permutation importance </a:t>
            </a:r>
            <a:r>
              <a:rPr lang="en-US" sz="2000" b="0" i="0" u="none" strike="noStrike" baseline="0" dirty="0">
                <a:solidFill>
                  <a:srgbClr val="000000"/>
                </a:solidFill>
                <a:latin typeface="Times New Roman" panose="02020603050405020304" pitchFamily="18" charset="0"/>
              </a:rPr>
              <a:t>is a method for feature importance calculation in machine learning. It measures the decrease in model performance when the values of a feature are randomly permuted, while holding all other features constant. </a:t>
            </a:r>
          </a:p>
          <a:p>
            <a:pPr algn="just">
              <a:buClrTx/>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rPr>
              <a:t>The feature importance score is then calculated as the difference between the original performance and the performance with permuted features. This score represents the contribution of the feature to the model's accuracy. By setting a PI-threshold value we can obtain a list of important features .</a:t>
            </a:r>
          </a:p>
          <a:p>
            <a:endParaRPr lang="en-IN" dirty="0"/>
          </a:p>
        </p:txBody>
      </p:sp>
    </p:spTree>
    <p:extLst>
      <p:ext uri="{BB962C8B-B14F-4D97-AF65-F5344CB8AC3E}">
        <p14:creationId xmlns:p14="http://schemas.microsoft.com/office/powerpoint/2010/main" val="111718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8ADB-9CF8-CAA0-EF1B-F3984DD4DEB3}"/>
              </a:ext>
            </a:extLst>
          </p:cNvPr>
          <p:cNvSpPr>
            <a:spLocks noGrp="1"/>
          </p:cNvSpPr>
          <p:nvPr>
            <p:ph type="title"/>
          </p:nvPr>
        </p:nvSpPr>
        <p:spPr>
          <a:xfrm>
            <a:off x="1253612" y="135709"/>
            <a:ext cx="10058400" cy="1450757"/>
          </a:xfrm>
        </p:spPr>
        <p:txBody>
          <a:bodyPr>
            <a:normAutofit/>
          </a:bodyPr>
          <a:lstStyle/>
          <a:p>
            <a:r>
              <a:rPr lang="en-US" sz="4000" dirty="0">
                <a:latin typeface="Times New Roman" panose="02020603050405020304" pitchFamily="18" charset="0"/>
                <a:cs typeface="Times New Roman" panose="02020603050405020304" pitchFamily="18" charset="0"/>
              </a:rPr>
              <a:t>To compute permutation importance score .</a:t>
            </a:r>
            <a:endParaRPr lang="en-IN" sz="40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116A8176-CA3C-B0AA-B997-312A916AC261}"/>
              </a:ext>
            </a:extLst>
          </p:cNvPr>
          <p:cNvPicPr>
            <a:picLocks noGrp="1" noChangeAspect="1"/>
          </p:cNvPicPr>
          <p:nvPr>
            <p:ph idx="1"/>
          </p:nvPr>
        </p:nvPicPr>
        <p:blipFill>
          <a:blip r:embed="rId2"/>
          <a:stretch>
            <a:fillRect/>
          </a:stretch>
        </p:blipFill>
        <p:spPr>
          <a:xfrm>
            <a:off x="1253612" y="1853286"/>
            <a:ext cx="6720350" cy="4508589"/>
          </a:xfrm>
        </p:spPr>
      </p:pic>
    </p:spTree>
    <p:extLst>
      <p:ext uri="{BB962C8B-B14F-4D97-AF65-F5344CB8AC3E}">
        <p14:creationId xmlns:p14="http://schemas.microsoft.com/office/powerpoint/2010/main" val="377211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A630-D776-497D-B31F-5FBABC508986}"/>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Model Training with LightGBM:</a:t>
            </a:r>
          </a:p>
        </p:txBody>
      </p:sp>
      <p:sp>
        <p:nvSpPr>
          <p:cNvPr id="3" name="Content Placeholder 2">
            <a:extLst>
              <a:ext uri="{FF2B5EF4-FFF2-40B4-BE49-F238E27FC236}">
                <a16:creationId xmlns:a16="http://schemas.microsoft.com/office/drawing/2014/main" id="{7D0E661C-0BAF-4A6E-B01C-498A01EE74F5}"/>
              </a:ext>
            </a:extLst>
          </p:cNvPr>
          <p:cNvSpPr>
            <a:spLocks noGrp="1"/>
          </p:cNvSpPr>
          <p:nvPr>
            <p:ph idx="1"/>
          </p:nvPr>
        </p:nvSpPr>
        <p:spPr/>
        <p:txBody>
          <a:bodyPr/>
          <a:lstStyle/>
          <a:p>
            <a:pPr>
              <a:buClrTx/>
              <a:buFont typeface="Arial" panose="020B0604020202020204" pitchFamily="34" charset="0"/>
              <a:buChar char="•"/>
            </a:pPr>
            <a:r>
              <a:rPr lang="en-US" sz="2200" b="0" i="0" u="none" strike="noStrike" baseline="0" dirty="0">
                <a:solidFill>
                  <a:srgbClr val="000000"/>
                </a:solidFill>
                <a:latin typeface="Times New Roman" panose="02020603050405020304" pitchFamily="18" charset="0"/>
              </a:rPr>
              <a:t>The Gradient Boosting Decision Tree (GBDT) algorithm has been enhanced with the introduction of </a:t>
            </a:r>
            <a:r>
              <a:rPr lang="en-US" sz="2200" b="0" i="0" u="none" strike="noStrike" baseline="0" dirty="0" err="1">
                <a:solidFill>
                  <a:srgbClr val="000000"/>
                </a:solidFill>
                <a:latin typeface="Times New Roman" panose="02020603050405020304" pitchFamily="18" charset="0"/>
              </a:rPr>
              <a:t>LightGBM</a:t>
            </a:r>
            <a:r>
              <a:rPr lang="en-US" sz="2200" b="0" i="0" u="none" strike="noStrike" baseline="0" dirty="0">
                <a:solidFill>
                  <a:srgbClr val="000000"/>
                </a:solidFill>
                <a:latin typeface="Times New Roman" panose="02020603050405020304" pitchFamily="18" charset="0"/>
              </a:rPr>
              <a:t>. </a:t>
            </a:r>
          </a:p>
          <a:p>
            <a:pPr>
              <a:buClrTx/>
              <a:buFont typeface="Arial" panose="020B0604020202020204" pitchFamily="34" charset="0"/>
              <a:buChar char="•"/>
            </a:pPr>
            <a:r>
              <a:rPr lang="en-US" sz="2200" b="0" i="0" u="none" strike="noStrike" baseline="0" dirty="0">
                <a:solidFill>
                  <a:srgbClr val="000000"/>
                </a:solidFill>
                <a:latin typeface="Times New Roman" panose="02020603050405020304" pitchFamily="18" charset="0"/>
              </a:rPr>
              <a:t>Integrating several "weak" learners into one "strong" learner is the key principle of </a:t>
            </a:r>
            <a:r>
              <a:rPr lang="en-US" sz="2200" b="0" i="0" u="none" strike="noStrike" baseline="0" dirty="0" err="1">
                <a:solidFill>
                  <a:srgbClr val="000000"/>
                </a:solidFill>
                <a:latin typeface="Times New Roman" panose="02020603050405020304" pitchFamily="18" charset="0"/>
              </a:rPr>
              <a:t>LightGBM</a:t>
            </a:r>
            <a:r>
              <a:rPr lang="en-US" sz="2200" b="0" i="0" u="none" strike="noStrike" baseline="0" dirty="0">
                <a:solidFill>
                  <a:srgbClr val="000000"/>
                </a:solidFill>
                <a:latin typeface="Times New Roman" panose="02020603050405020304" pitchFamily="18" charset="0"/>
              </a:rPr>
              <a:t>. </a:t>
            </a:r>
          </a:p>
          <a:p>
            <a:pPr>
              <a:buClrTx/>
              <a:buFont typeface="Arial" panose="020B0604020202020204" pitchFamily="34" charset="0"/>
              <a:buChar char="•"/>
            </a:pPr>
            <a:r>
              <a:rPr lang="en-US" sz="2200" b="0" i="0" u="none" strike="noStrike" baseline="0" dirty="0">
                <a:solidFill>
                  <a:srgbClr val="000000"/>
                </a:solidFill>
                <a:latin typeface="Times New Roman" panose="02020603050405020304" pitchFamily="18" charset="0"/>
              </a:rPr>
              <a:t>This concept serves as the foundation for two types of machine learning algorithms. Initially, "weak" learners are simple to pick up. Second, the generalization performance of a group of learners is usually higher than that of a single student. </a:t>
            </a:r>
            <a:endParaRPr lang="en-IN" sz="2200" dirty="0"/>
          </a:p>
          <a:p>
            <a:endParaRPr lang="en-IN" dirty="0"/>
          </a:p>
        </p:txBody>
      </p:sp>
    </p:spTree>
    <p:extLst>
      <p:ext uri="{BB962C8B-B14F-4D97-AF65-F5344CB8AC3E}">
        <p14:creationId xmlns:p14="http://schemas.microsoft.com/office/powerpoint/2010/main" val="1541619"/>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335</TotalTime>
  <Words>1009</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Retrospect</vt:lpstr>
      <vt:lpstr> Intrusion detection system in the Smart Distribution Network: A smart feature engineering-based PI-LightGBM approach Master of Computer Application(MCA)</vt:lpstr>
      <vt:lpstr>Contents</vt:lpstr>
      <vt:lpstr>PowerPoint Presentation</vt:lpstr>
      <vt:lpstr>PowerPoint Presentation</vt:lpstr>
      <vt:lpstr>PowerPoint Presentation</vt:lpstr>
      <vt:lpstr>PowerPoint Presentation</vt:lpstr>
      <vt:lpstr>Permutation Improtance based feature selection agent</vt:lpstr>
      <vt:lpstr>To compute permutation importance score .</vt:lpstr>
      <vt:lpstr>Model Training with LightGBM:</vt:lpstr>
      <vt:lpstr>LightGBM Algorithm</vt:lpstr>
      <vt:lpstr>PowerPoint Presentation</vt:lpstr>
      <vt:lpstr>PowerPoint Presentation</vt:lpstr>
      <vt:lpstr>Result and Experimental Analysis</vt:lpstr>
      <vt:lpstr>PowerPoint Presentation</vt:lpstr>
      <vt:lpstr>Analysis</vt:lpstr>
      <vt:lpstr>Confusion Matrix</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Bhubanesh Maharana</dc:creator>
  <cp:lastModifiedBy>Bhubanesh Maharana</cp:lastModifiedBy>
  <cp:revision>8</cp:revision>
  <dcterms:created xsi:type="dcterms:W3CDTF">2024-07-04T10:34:33Z</dcterms:created>
  <dcterms:modified xsi:type="dcterms:W3CDTF">2024-07-05T16:47:21Z</dcterms:modified>
</cp:coreProperties>
</file>